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56" r:id="rId3"/>
    <p:sldId id="257"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15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4F66A0-EF43-4D2A-A939-2EC3D53FEF3A}" type="datetimeFigureOut">
              <a:rPr lang="zh-CN" altLang="en-US" smtClean="0"/>
              <a:t>2015/1/27 Tuesday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33BBFD-CDE2-4FCF-AADE-9A628ED59F99}" type="slidenum">
              <a:rPr lang="zh-CN" altLang="en-US" smtClean="0"/>
              <a:t>‹#›</a:t>
            </a:fld>
            <a:endParaRPr lang="zh-CN" altLang="en-US"/>
          </a:p>
        </p:txBody>
      </p:sp>
    </p:spTree>
    <p:extLst>
      <p:ext uri="{BB962C8B-B14F-4D97-AF65-F5344CB8AC3E}">
        <p14:creationId xmlns:p14="http://schemas.microsoft.com/office/powerpoint/2010/main" val="2396991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33BBFD-CDE2-4FCF-AADE-9A628ED59F99}" type="slidenum">
              <a:rPr lang="zh-CN" altLang="en-US" smtClean="0"/>
              <a:t>1</a:t>
            </a:fld>
            <a:endParaRPr lang="zh-CN" altLang="en-US"/>
          </a:p>
        </p:txBody>
      </p:sp>
    </p:spTree>
    <p:extLst>
      <p:ext uri="{BB962C8B-B14F-4D97-AF65-F5344CB8AC3E}">
        <p14:creationId xmlns:p14="http://schemas.microsoft.com/office/powerpoint/2010/main" val="185770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41" indent="-171441">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BE4A7A9-5214-40D3-B708-A449BD49A03E}"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962749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41" indent="-171441">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1BE4A7A9-5214-40D3-B708-A449BD49A03E}"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962749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1BE4A7A9-5214-40D3-B708-A449BD49A03E}"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511072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41" indent="-171441" defTabSz="914350">
              <a:buFont typeface="Arial" panose="020B0604020202020204" pitchFamily="34" charset="0"/>
              <a:buChar char="•"/>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636142FE-C987-492F-9F23-A7D86F3678E4}"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3157833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6142FE-C987-492F-9F23-A7D86F3678E4}"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4132852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6142FE-C987-492F-9F23-A7D86F3678E4}"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3959206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7098AC-76B6-4C09-9EEF-32E9F04A5768}"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542423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p>
          <a:p>
            <a:endParaRPr lang="en-US" dirty="0" smtClean="0"/>
          </a:p>
          <a:p>
            <a:r>
              <a:rPr lang="en-US" dirty="0" smtClean="0"/>
              <a:t>@Sean – we need to make sure that you are fully training to do this demo.  I’d like to sit down</a:t>
            </a:r>
            <a:r>
              <a:rPr lang="en-US" baseline="0" dirty="0" smtClean="0"/>
              <a:t> with you and Dan and go through a demo but also take screenshots that we could use as a back up.</a:t>
            </a:r>
            <a:endParaRPr lang="en-US" dirty="0"/>
          </a:p>
        </p:txBody>
      </p:sp>
      <p:sp>
        <p:nvSpPr>
          <p:cNvPr id="4" name="Slide Number Placeholder 3"/>
          <p:cNvSpPr>
            <a:spLocks noGrp="1"/>
          </p:cNvSpPr>
          <p:nvPr>
            <p:ph type="sldNum" sz="quarter" idx="10"/>
          </p:nvPr>
        </p:nvSpPr>
        <p:spPr/>
        <p:txBody>
          <a:bodyPr/>
          <a:lstStyle/>
          <a:p>
            <a:fld id="{915BAFEE-E08A-4969-966A-6DABD3046C50}"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157675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915BAFEE-E08A-4969-966A-6DABD3046C50}"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422839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915BAFEE-E08A-4969-966A-6DABD3046C50}"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409179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36142FE-C987-492F-9F23-A7D86F3678E4}"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95310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6142FE-C987-492F-9F23-A7D86F3678E4}"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3486659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6142FE-C987-492F-9F23-A7D86F3678E4}"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3378711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6142FE-C987-492F-9F23-A7D86F3678E4}"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129768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2015/1/27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2015/1/27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2015/1/27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 page 1">
    <p:spTree>
      <p:nvGrpSpPr>
        <p:cNvPr id="1" name=""/>
        <p:cNvGrpSpPr/>
        <p:nvPr/>
      </p:nvGrpSpPr>
      <p:grpSpPr>
        <a:xfrm>
          <a:off x="0" y="0"/>
          <a:ext cx="0" cy="0"/>
          <a:chOff x="0" y="0"/>
          <a:chExt cx="0" cy="0"/>
        </a:xfrm>
      </p:grpSpPr>
      <p:sp>
        <p:nvSpPr>
          <p:cNvPr id="10" name="Rechteck 9"/>
          <p:cNvSpPr/>
          <p:nvPr userDrawn="1"/>
        </p:nvSpPr>
        <p:spPr bwMode="gray">
          <a:xfrm>
            <a:off x="0" y="471486"/>
            <a:ext cx="2743200" cy="6148800"/>
          </a:xfrm>
          <a:prstGeom prst="rect">
            <a:avLst/>
          </a:prstGeom>
          <a:solidFill>
            <a:srgbClr val="E1E6E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rgbClr val="FFFFFF"/>
              </a:solidFill>
            </a:endParaRPr>
          </a:p>
        </p:txBody>
      </p:sp>
      <p:sp>
        <p:nvSpPr>
          <p:cNvPr id="8" name="Bildplatzhalter 7"/>
          <p:cNvSpPr>
            <a:spLocks noGrp="1"/>
          </p:cNvSpPr>
          <p:nvPr>
            <p:ph type="pic" sz="quarter" idx="13" hasCustomPrompt="1"/>
          </p:nvPr>
        </p:nvSpPr>
        <p:spPr bwMode="gray">
          <a:xfrm>
            <a:off x="-1" y="471600"/>
            <a:ext cx="9144000" cy="5004000"/>
          </a:xfrm>
          <a:solidFill>
            <a:srgbClr val="CDD7E5"/>
          </a:solidFill>
        </p:spPr>
        <p:txBody>
          <a:bodyPr anchor="b" anchorCtr="0"/>
          <a:lstStyle>
            <a:lvl1pPr algn="ctr">
              <a:defRPr sz="2400" baseline="0">
                <a:solidFill>
                  <a:schemeClr val="accent2"/>
                </a:solidFill>
              </a:defRPr>
            </a:lvl1pPr>
          </a:lstStyle>
          <a:p>
            <a:r>
              <a:rPr lang="en-GB" noProof="0" dirty="0" smtClean="0"/>
              <a:t>Use QuickSlide tab to insert picture</a:t>
            </a:r>
            <a:endParaRPr lang="en-GB" noProof="0" dirty="0"/>
          </a:p>
        </p:txBody>
      </p:sp>
      <p:sp>
        <p:nvSpPr>
          <p:cNvPr id="2" name="Titel 1"/>
          <p:cNvSpPr>
            <a:spLocks noGrp="1"/>
          </p:cNvSpPr>
          <p:nvPr>
            <p:ph type="ctrTitle" hasCustomPrompt="1"/>
          </p:nvPr>
        </p:nvSpPr>
        <p:spPr bwMode="gray">
          <a:xfrm>
            <a:off x="2915770" y="5517290"/>
            <a:ext cx="6048000" cy="450000"/>
          </a:xfrm>
        </p:spPr>
        <p:txBody>
          <a:bodyPr anchor="t" anchorCtr="0"/>
          <a:lstStyle>
            <a:lvl1pPr>
              <a:defRPr/>
            </a:lvl1pPr>
          </a:lstStyle>
          <a:p>
            <a:r>
              <a:rPr lang="en-US" dirty="0" smtClean="0"/>
              <a:t>Click to add title</a:t>
            </a:r>
            <a:endParaRPr lang="en-US" dirty="0"/>
          </a:p>
        </p:txBody>
      </p:sp>
      <p:sp>
        <p:nvSpPr>
          <p:cNvPr id="3" name="Untertitel 2"/>
          <p:cNvSpPr>
            <a:spLocks noGrp="1"/>
          </p:cNvSpPr>
          <p:nvPr>
            <p:ph type="subTitle" idx="1" hasCustomPrompt="1"/>
          </p:nvPr>
        </p:nvSpPr>
        <p:spPr bwMode="gray">
          <a:xfrm>
            <a:off x="2916000" y="6007020"/>
            <a:ext cx="3024000" cy="468000"/>
          </a:xfrm>
        </p:spPr>
        <p:txBody>
          <a:bodyPr anchor="b" anchorCtr="0"/>
          <a:lstStyle>
            <a:lvl1pPr marL="0" indent="0" algn="l">
              <a:buNone/>
              <a:defRPr sz="14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subtitle or author</a:t>
            </a:r>
            <a:endParaRPr lang="en-US" dirty="0"/>
          </a:p>
        </p:txBody>
      </p:sp>
      <p:sp>
        <p:nvSpPr>
          <p:cNvPr id="5" name="Fußzeilenplatzhalter 4"/>
          <p:cNvSpPr>
            <a:spLocks noGrp="1"/>
          </p:cNvSpPr>
          <p:nvPr>
            <p:ph type="ftr" sz="quarter" idx="11"/>
          </p:nvPr>
        </p:nvSpPr>
        <p:spPr bwMode="gray"/>
        <p:txBody>
          <a:bodyPr/>
          <a:lstStyle/>
          <a:p>
            <a:r>
              <a:rPr lang="en-US" dirty="0" smtClean="0">
                <a:solidFill>
                  <a:srgbClr val="5F5F5F"/>
                </a:solidFill>
              </a:rPr>
              <a:t>2013 Analyst &amp; Investor Day - November 18, 2013</a:t>
            </a:r>
            <a:endParaRPr lang="en-US" dirty="0">
              <a:solidFill>
                <a:srgbClr val="5F5F5F"/>
              </a:solidFill>
            </a:endParaRPr>
          </a:p>
        </p:txBody>
      </p:sp>
      <p:sp>
        <p:nvSpPr>
          <p:cNvPr id="6" name="Foliennummernplatzhalter 5"/>
          <p:cNvSpPr>
            <a:spLocks noGrp="1"/>
          </p:cNvSpPr>
          <p:nvPr>
            <p:ph type="sldNum" sz="quarter" idx="12"/>
          </p:nvPr>
        </p:nvSpPr>
        <p:spPr bwMode="gray"/>
        <p:txBody>
          <a:bodyPr/>
          <a:lstStyle/>
          <a:p>
            <a:fld id="{8D1E4346-5F76-40D0-9BC1-ECCF6BA4DB79}" type="slidenum">
              <a:rPr lang="en-US" smtClean="0">
                <a:solidFill>
                  <a:srgbClr val="5F5F5F"/>
                </a:solidFill>
              </a:rPr>
              <a:pPr/>
              <a:t>‹#›</a:t>
            </a:fld>
            <a:endParaRPr lang="en-US" dirty="0">
              <a:solidFill>
                <a:srgbClr val="5F5F5F"/>
              </a:solidFill>
            </a:endParaRPr>
          </a:p>
        </p:txBody>
      </p:sp>
      <p:sp>
        <p:nvSpPr>
          <p:cNvPr id="11" name="Textplatzhalter 10"/>
          <p:cNvSpPr>
            <a:spLocks noGrp="1"/>
          </p:cNvSpPr>
          <p:nvPr>
            <p:ph type="body" sz="quarter" idx="14" hasCustomPrompt="1"/>
          </p:nvPr>
        </p:nvSpPr>
        <p:spPr bwMode="gray">
          <a:xfrm>
            <a:off x="536400" y="6007020"/>
            <a:ext cx="1800000" cy="468000"/>
          </a:xfrm>
        </p:spPr>
        <p:txBody>
          <a:bodyPr anchor="b" anchorCtr="0"/>
          <a:lstStyle>
            <a:lvl1pPr>
              <a:defRPr sz="1400" baseline="0"/>
            </a:lvl1pPr>
          </a:lstStyle>
          <a:p>
            <a:pPr lvl="0"/>
            <a:r>
              <a:rPr lang="en-US" dirty="0" smtClean="0"/>
              <a:t>Click to add date</a:t>
            </a:r>
            <a:endParaRPr lang="en-US" dirty="0"/>
          </a:p>
        </p:txBody>
      </p:sp>
    </p:spTree>
    <p:extLst>
      <p:ext uri="{BB962C8B-B14F-4D97-AF65-F5344CB8AC3E}">
        <p14:creationId xmlns:p14="http://schemas.microsoft.com/office/powerpoint/2010/main" val="1544335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ver page 2">
    <p:spTree>
      <p:nvGrpSpPr>
        <p:cNvPr id="1" name=""/>
        <p:cNvGrpSpPr/>
        <p:nvPr/>
      </p:nvGrpSpPr>
      <p:grpSpPr>
        <a:xfrm>
          <a:off x="0" y="0"/>
          <a:ext cx="0" cy="0"/>
          <a:chOff x="0" y="0"/>
          <a:chExt cx="0" cy="0"/>
        </a:xfrm>
      </p:grpSpPr>
      <p:sp>
        <p:nvSpPr>
          <p:cNvPr id="7" name="Rechteck 6"/>
          <p:cNvSpPr/>
          <p:nvPr userDrawn="1"/>
        </p:nvSpPr>
        <p:spPr bwMode="gray">
          <a:xfrm>
            <a:off x="0" y="471486"/>
            <a:ext cx="2743200" cy="6148800"/>
          </a:xfrm>
          <a:prstGeom prst="rect">
            <a:avLst/>
          </a:prstGeom>
          <a:solidFill>
            <a:srgbClr val="E1E6E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rgbClr val="FFFFFF"/>
              </a:solidFill>
            </a:endParaRPr>
          </a:p>
        </p:txBody>
      </p:sp>
      <p:sp>
        <p:nvSpPr>
          <p:cNvPr id="8" name="Bildplatzhalter 7"/>
          <p:cNvSpPr>
            <a:spLocks noGrp="1"/>
          </p:cNvSpPr>
          <p:nvPr>
            <p:ph type="pic" sz="quarter" idx="13" hasCustomPrompt="1"/>
          </p:nvPr>
        </p:nvSpPr>
        <p:spPr bwMode="gray">
          <a:xfrm>
            <a:off x="-1" y="471600"/>
            <a:ext cx="9144000" cy="4291200"/>
          </a:xfrm>
          <a:solidFill>
            <a:srgbClr val="CDD7E5"/>
          </a:solidFill>
        </p:spPr>
        <p:txBody>
          <a:bodyPr anchor="b" anchorCtr="0"/>
          <a:lstStyle>
            <a:lvl1pPr algn="ctr">
              <a:defRPr sz="2400" baseline="0">
                <a:solidFill>
                  <a:schemeClr val="accent2"/>
                </a:solidFill>
              </a:defRPr>
            </a:lvl1pPr>
          </a:lstStyle>
          <a:p>
            <a:r>
              <a:rPr lang="en-GB" noProof="0" dirty="0" smtClean="0"/>
              <a:t>Use QuickSlide tab to insert picture</a:t>
            </a:r>
            <a:endParaRPr lang="en-GB" noProof="0" dirty="0"/>
          </a:p>
        </p:txBody>
      </p:sp>
      <p:sp>
        <p:nvSpPr>
          <p:cNvPr id="2" name="Titel 1"/>
          <p:cNvSpPr>
            <a:spLocks noGrp="1"/>
          </p:cNvSpPr>
          <p:nvPr>
            <p:ph type="ctrTitle" hasCustomPrompt="1"/>
          </p:nvPr>
        </p:nvSpPr>
        <p:spPr bwMode="gray">
          <a:xfrm>
            <a:off x="2916000" y="5085230"/>
            <a:ext cx="6048000" cy="450000"/>
          </a:xfrm>
        </p:spPr>
        <p:txBody>
          <a:bodyPr anchor="b" anchorCtr="0"/>
          <a:lstStyle>
            <a:lvl1pPr>
              <a:defRPr/>
            </a:lvl1pPr>
          </a:lstStyle>
          <a:p>
            <a:r>
              <a:rPr lang="en-US" dirty="0" smtClean="0"/>
              <a:t>Click to add title</a:t>
            </a:r>
            <a:endParaRPr lang="en-US" dirty="0"/>
          </a:p>
        </p:txBody>
      </p:sp>
      <p:sp>
        <p:nvSpPr>
          <p:cNvPr id="3" name="Untertitel 2"/>
          <p:cNvSpPr>
            <a:spLocks noGrp="1"/>
          </p:cNvSpPr>
          <p:nvPr>
            <p:ph type="subTitle" idx="1" hasCustomPrompt="1"/>
          </p:nvPr>
        </p:nvSpPr>
        <p:spPr bwMode="gray">
          <a:xfrm>
            <a:off x="2916000" y="5661309"/>
            <a:ext cx="6048000" cy="647415"/>
          </a:xfrm>
        </p:spPr>
        <p:txBody>
          <a:bodyPr anchor="t" anchorCtr="0"/>
          <a:lstStyle>
            <a:lvl1pPr marL="0" indent="0" algn="l">
              <a:buNone/>
              <a:defRPr sz="14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subtitle, author or date</a:t>
            </a:r>
            <a:endParaRPr lang="en-US" dirty="0"/>
          </a:p>
        </p:txBody>
      </p:sp>
      <p:sp>
        <p:nvSpPr>
          <p:cNvPr id="5" name="Fußzeilenplatzhalter 4"/>
          <p:cNvSpPr>
            <a:spLocks noGrp="1"/>
          </p:cNvSpPr>
          <p:nvPr>
            <p:ph type="ftr" sz="quarter" idx="11"/>
          </p:nvPr>
        </p:nvSpPr>
        <p:spPr bwMode="gray"/>
        <p:txBody>
          <a:bodyPr/>
          <a:lstStyle/>
          <a:p>
            <a:r>
              <a:rPr lang="en-US" dirty="0" smtClean="0">
                <a:solidFill>
                  <a:srgbClr val="5F5F5F"/>
                </a:solidFill>
              </a:rPr>
              <a:t>2013 Analyst &amp; Investor Day - November 18, 2013</a:t>
            </a:r>
            <a:endParaRPr lang="en-US" dirty="0">
              <a:solidFill>
                <a:srgbClr val="5F5F5F"/>
              </a:solidFill>
            </a:endParaRPr>
          </a:p>
        </p:txBody>
      </p:sp>
      <p:sp>
        <p:nvSpPr>
          <p:cNvPr id="6" name="Foliennummernplatzhalter 5"/>
          <p:cNvSpPr>
            <a:spLocks noGrp="1"/>
          </p:cNvSpPr>
          <p:nvPr>
            <p:ph type="sldNum" sz="quarter" idx="12"/>
          </p:nvPr>
        </p:nvSpPr>
        <p:spPr bwMode="gray"/>
        <p:txBody>
          <a:bodyPr/>
          <a:lstStyle/>
          <a:p>
            <a:fld id="{8D1E4346-5F76-40D0-9BC1-ECCF6BA4DB79}" type="slidenum">
              <a:rPr lang="en-US" smtClean="0">
                <a:solidFill>
                  <a:srgbClr val="5F5F5F"/>
                </a:solidFill>
              </a:rPr>
              <a:pPr/>
              <a:t>‹#›</a:t>
            </a:fld>
            <a:endParaRPr lang="en-US" dirty="0">
              <a:solidFill>
                <a:srgbClr val="5F5F5F"/>
              </a:solidFill>
            </a:endParaRPr>
          </a:p>
        </p:txBody>
      </p:sp>
    </p:spTree>
    <p:extLst>
      <p:ext uri="{BB962C8B-B14F-4D97-AF65-F5344CB8AC3E}">
        <p14:creationId xmlns:p14="http://schemas.microsoft.com/office/powerpoint/2010/main" val="261587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a)">
    <p:spTree>
      <p:nvGrpSpPr>
        <p:cNvPr id="1" name=""/>
        <p:cNvGrpSpPr/>
        <p:nvPr/>
      </p:nvGrpSpPr>
      <p:grpSpPr>
        <a:xfrm>
          <a:off x="0" y="0"/>
          <a:ext cx="0" cy="0"/>
          <a:chOff x="0" y="0"/>
          <a:chExt cx="0" cy="0"/>
        </a:xfrm>
      </p:grpSpPr>
      <p:sp>
        <p:nvSpPr>
          <p:cNvPr id="8" name="Rechteck 7"/>
          <p:cNvSpPr/>
          <p:nvPr userDrawn="1"/>
        </p:nvSpPr>
        <p:spPr bwMode="gray">
          <a:xfrm>
            <a:off x="0" y="471486"/>
            <a:ext cx="2743200" cy="6148800"/>
          </a:xfrm>
          <a:prstGeom prst="rect">
            <a:avLst/>
          </a:prstGeom>
          <a:solidFill>
            <a:srgbClr val="E1E6E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rgbClr val="FFFFFF"/>
              </a:solidFill>
            </a:endParaRPr>
          </a:p>
        </p:txBody>
      </p:sp>
      <p:sp>
        <p:nvSpPr>
          <p:cNvPr id="2" name="Titel 1"/>
          <p:cNvSpPr>
            <a:spLocks noGrp="1"/>
          </p:cNvSpPr>
          <p:nvPr>
            <p:ph type="title" hasCustomPrompt="1"/>
          </p:nvPr>
        </p:nvSpPr>
        <p:spPr bwMode="gray"/>
        <p:txBody>
          <a:bodyPr/>
          <a:lstStyle/>
          <a:p>
            <a:r>
              <a:rPr lang="en-US" noProof="0" dirty="0" smtClean="0"/>
              <a:t>Click to add title</a:t>
            </a:r>
            <a:endParaRPr lang="en-US" dirty="0"/>
          </a:p>
        </p:txBody>
      </p:sp>
      <p:sp>
        <p:nvSpPr>
          <p:cNvPr id="5" name="Fußzeilenplatzhalter 4"/>
          <p:cNvSpPr>
            <a:spLocks noGrp="1"/>
          </p:cNvSpPr>
          <p:nvPr>
            <p:ph type="ftr" sz="quarter" idx="11"/>
          </p:nvPr>
        </p:nvSpPr>
        <p:spPr bwMode="gray"/>
        <p:txBody>
          <a:bodyPr/>
          <a:lstStyle/>
          <a:p>
            <a:r>
              <a:rPr lang="en-US" dirty="0" smtClean="0">
                <a:solidFill>
                  <a:srgbClr val="5F5F5F"/>
                </a:solidFill>
              </a:rPr>
              <a:t>2013 Analyst &amp; Investor Day - November 18, 2013</a:t>
            </a:r>
            <a:endParaRPr lang="en-US" dirty="0">
              <a:solidFill>
                <a:srgbClr val="5F5F5F"/>
              </a:solidFill>
            </a:endParaRPr>
          </a:p>
        </p:txBody>
      </p:sp>
      <p:sp>
        <p:nvSpPr>
          <p:cNvPr id="6" name="Foliennummernplatzhalter 5"/>
          <p:cNvSpPr>
            <a:spLocks noGrp="1"/>
          </p:cNvSpPr>
          <p:nvPr>
            <p:ph type="sldNum" sz="quarter" idx="12"/>
          </p:nvPr>
        </p:nvSpPr>
        <p:spPr bwMode="gray"/>
        <p:txBody>
          <a:bodyPr/>
          <a:lstStyle/>
          <a:p>
            <a:fld id="{8D1E4346-5F76-40D0-9BC1-ECCF6BA4DB79}" type="slidenum">
              <a:rPr lang="en-US" smtClean="0">
                <a:solidFill>
                  <a:srgbClr val="5F5F5F"/>
                </a:solidFill>
              </a:rPr>
              <a:pPr/>
              <a:t>‹#›</a:t>
            </a:fld>
            <a:endParaRPr lang="en-US" dirty="0">
              <a:solidFill>
                <a:srgbClr val="5F5F5F"/>
              </a:solidFill>
            </a:endParaRPr>
          </a:p>
        </p:txBody>
      </p:sp>
      <p:sp>
        <p:nvSpPr>
          <p:cNvPr id="7" name="Textplatzhalter 6"/>
          <p:cNvSpPr>
            <a:spLocks noGrp="1"/>
          </p:cNvSpPr>
          <p:nvPr>
            <p:ph type="body" sz="quarter" idx="13" hasCustomPrompt="1"/>
          </p:nvPr>
        </p:nvSpPr>
        <p:spPr bwMode="gray">
          <a:xfrm>
            <a:off x="2916000" y="795600"/>
            <a:ext cx="6048000" cy="288000"/>
          </a:xfrm>
        </p:spPr>
        <p:txBody>
          <a:bodyPr/>
          <a:lstStyle>
            <a:lvl1pPr>
              <a:defRPr/>
            </a:lvl1pPr>
          </a:lstStyle>
          <a:p>
            <a:pPr lvl="0"/>
            <a:r>
              <a:rPr lang="en-US" dirty="0" smtClean="0"/>
              <a:t>Click to add subtitle</a:t>
            </a:r>
            <a:endParaRPr lang="en-US" dirty="0"/>
          </a:p>
        </p:txBody>
      </p:sp>
      <p:sp>
        <p:nvSpPr>
          <p:cNvPr id="10" name="Bildplatzhalter 7"/>
          <p:cNvSpPr>
            <a:spLocks noGrp="1"/>
          </p:cNvSpPr>
          <p:nvPr>
            <p:ph type="pic" sz="quarter" idx="14" hasCustomPrompt="1"/>
          </p:nvPr>
        </p:nvSpPr>
        <p:spPr bwMode="gray">
          <a:xfrm>
            <a:off x="0" y="471600"/>
            <a:ext cx="2736000" cy="6148800"/>
          </a:xfrm>
          <a:noFill/>
        </p:spPr>
        <p:txBody>
          <a:bodyPr anchor="b" anchorCtr="0"/>
          <a:lstStyle>
            <a:lvl1pPr algn="ctr">
              <a:defRPr sz="2000" baseline="0">
                <a:solidFill>
                  <a:schemeClr val="accent2"/>
                </a:solidFill>
              </a:defRPr>
            </a:lvl1pPr>
          </a:lstStyle>
          <a:p>
            <a:r>
              <a:rPr lang="en-GB" noProof="0" dirty="0" smtClean="0"/>
              <a:t>Use QuickSlide tab to insert picture</a:t>
            </a:r>
            <a:endParaRPr lang="en-GB" noProof="0" dirty="0"/>
          </a:p>
        </p:txBody>
      </p:sp>
    </p:spTree>
    <p:extLst>
      <p:ext uri="{BB962C8B-B14F-4D97-AF65-F5344CB8AC3E}">
        <p14:creationId xmlns:p14="http://schemas.microsoft.com/office/powerpoint/2010/main" val="2656407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1  content (a)">
    <p:spTree>
      <p:nvGrpSpPr>
        <p:cNvPr id="1" name=""/>
        <p:cNvGrpSpPr/>
        <p:nvPr/>
      </p:nvGrpSpPr>
      <p:grpSpPr>
        <a:xfrm>
          <a:off x="0" y="0"/>
          <a:ext cx="0" cy="0"/>
          <a:chOff x="0" y="0"/>
          <a:chExt cx="0" cy="0"/>
        </a:xfrm>
      </p:grpSpPr>
      <p:sp>
        <p:nvSpPr>
          <p:cNvPr id="10" name="Rechteck 9"/>
          <p:cNvSpPr/>
          <p:nvPr userDrawn="1"/>
        </p:nvSpPr>
        <p:spPr bwMode="gray">
          <a:xfrm>
            <a:off x="0" y="471486"/>
            <a:ext cx="2743200" cy="6148800"/>
          </a:xfrm>
          <a:prstGeom prst="rect">
            <a:avLst/>
          </a:prstGeom>
          <a:solidFill>
            <a:srgbClr val="E1E6E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rgbClr val="FFFFFF"/>
              </a:solidFill>
            </a:endParaRPr>
          </a:p>
        </p:txBody>
      </p:sp>
      <p:sp>
        <p:nvSpPr>
          <p:cNvPr id="2" name="Titel 1"/>
          <p:cNvSpPr>
            <a:spLocks noGrp="1"/>
          </p:cNvSpPr>
          <p:nvPr>
            <p:ph type="title" hasCustomPrompt="1"/>
          </p:nvPr>
        </p:nvSpPr>
        <p:spPr bwMode="gray"/>
        <p:txBody>
          <a:bodyPr/>
          <a:lstStyle/>
          <a:p>
            <a:r>
              <a:rPr lang="en-US" noProof="0" dirty="0" smtClean="0"/>
              <a:t>Click to add title</a:t>
            </a:r>
            <a:endParaRPr lang="en-US" dirty="0"/>
          </a:p>
        </p:txBody>
      </p:sp>
      <p:sp>
        <p:nvSpPr>
          <p:cNvPr id="3" name="Inhaltsplatzhalter 2"/>
          <p:cNvSpPr>
            <a:spLocks noGrp="1"/>
          </p:cNvSpPr>
          <p:nvPr>
            <p:ph idx="1" hasCustomPrompt="1"/>
          </p:nvPr>
        </p:nvSpPr>
        <p:spPr bwMode="gray"/>
        <p:txBody>
          <a:body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
        <p:nvSpPr>
          <p:cNvPr id="5" name="Fußzeilenplatzhalter 4"/>
          <p:cNvSpPr>
            <a:spLocks noGrp="1"/>
          </p:cNvSpPr>
          <p:nvPr>
            <p:ph type="ftr" sz="quarter" idx="11"/>
          </p:nvPr>
        </p:nvSpPr>
        <p:spPr bwMode="gray"/>
        <p:txBody>
          <a:bodyPr/>
          <a:lstStyle/>
          <a:p>
            <a:r>
              <a:rPr lang="en-US" dirty="0" smtClean="0">
                <a:solidFill>
                  <a:srgbClr val="5F5F5F"/>
                </a:solidFill>
              </a:rPr>
              <a:t>2013 Analyst &amp; Investor Day - November 18, 2013</a:t>
            </a:r>
            <a:endParaRPr lang="en-US" dirty="0">
              <a:solidFill>
                <a:srgbClr val="5F5F5F"/>
              </a:solidFill>
            </a:endParaRPr>
          </a:p>
        </p:txBody>
      </p:sp>
      <p:sp>
        <p:nvSpPr>
          <p:cNvPr id="6" name="Foliennummernplatzhalter 5"/>
          <p:cNvSpPr>
            <a:spLocks noGrp="1"/>
          </p:cNvSpPr>
          <p:nvPr>
            <p:ph type="sldNum" sz="quarter" idx="12"/>
          </p:nvPr>
        </p:nvSpPr>
        <p:spPr bwMode="gray"/>
        <p:txBody>
          <a:bodyPr/>
          <a:lstStyle/>
          <a:p>
            <a:fld id="{8D1E4346-5F76-40D0-9BC1-ECCF6BA4DB79}" type="slidenum">
              <a:rPr lang="en-US" smtClean="0">
                <a:solidFill>
                  <a:srgbClr val="5F5F5F"/>
                </a:solidFill>
              </a:rPr>
              <a:pPr/>
              <a:t>‹#›</a:t>
            </a:fld>
            <a:endParaRPr lang="en-US" dirty="0">
              <a:solidFill>
                <a:srgbClr val="5F5F5F"/>
              </a:solidFill>
            </a:endParaRPr>
          </a:p>
        </p:txBody>
      </p:sp>
      <p:sp>
        <p:nvSpPr>
          <p:cNvPr id="8" name="Bildplatzhalter 7"/>
          <p:cNvSpPr>
            <a:spLocks noGrp="1"/>
          </p:cNvSpPr>
          <p:nvPr>
            <p:ph type="pic" sz="quarter" idx="14" hasCustomPrompt="1"/>
          </p:nvPr>
        </p:nvSpPr>
        <p:spPr bwMode="gray">
          <a:xfrm>
            <a:off x="0" y="471600"/>
            <a:ext cx="2736000" cy="6148800"/>
          </a:xfrm>
          <a:noFill/>
        </p:spPr>
        <p:txBody>
          <a:bodyPr anchor="b" anchorCtr="0"/>
          <a:lstStyle>
            <a:lvl1pPr algn="ctr">
              <a:defRPr sz="2000" baseline="0">
                <a:solidFill>
                  <a:schemeClr val="accent2"/>
                </a:solidFill>
              </a:defRPr>
            </a:lvl1pPr>
          </a:lstStyle>
          <a:p>
            <a:r>
              <a:rPr lang="en-GB" noProof="0" dirty="0" smtClean="0"/>
              <a:t>Use QuickSlide tab to insert picture</a:t>
            </a:r>
            <a:endParaRPr lang="en-GB" noProof="0" dirty="0"/>
          </a:p>
        </p:txBody>
      </p:sp>
      <p:sp>
        <p:nvSpPr>
          <p:cNvPr id="9" name="Textplatzhalter 6"/>
          <p:cNvSpPr>
            <a:spLocks noGrp="1"/>
          </p:cNvSpPr>
          <p:nvPr>
            <p:ph type="body" sz="quarter" idx="13" hasCustomPrompt="1"/>
          </p:nvPr>
        </p:nvSpPr>
        <p:spPr bwMode="gray">
          <a:xfrm>
            <a:off x="2916000" y="795600"/>
            <a:ext cx="6048000" cy="288000"/>
          </a:xfrm>
        </p:spPr>
        <p:txBody>
          <a:bodyPr/>
          <a:lstStyle>
            <a:lvl1pPr>
              <a:defRPr/>
            </a:lvl1pPr>
          </a:lstStyle>
          <a:p>
            <a:pPr lvl="0"/>
            <a:r>
              <a:rPr lang="en-US" dirty="0" smtClean="0"/>
              <a:t>Click to add subtitle</a:t>
            </a:r>
            <a:endParaRPr lang="en-US" dirty="0"/>
          </a:p>
        </p:txBody>
      </p:sp>
    </p:spTree>
    <p:extLst>
      <p:ext uri="{BB962C8B-B14F-4D97-AF65-F5344CB8AC3E}">
        <p14:creationId xmlns:p14="http://schemas.microsoft.com/office/powerpoint/2010/main" val="3491268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2 columns (a)">
    <p:spTree>
      <p:nvGrpSpPr>
        <p:cNvPr id="1" name=""/>
        <p:cNvGrpSpPr/>
        <p:nvPr/>
      </p:nvGrpSpPr>
      <p:grpSpPr>
        <a:xfrm>
          <a:off x="0" y="0"/>
          <a:ext cx="0" cy="0"/>
          <a:chOff x="0" y="0"/>
          <a:chExt cx="0" cy="0"/>
        </a:xfrm>
      </p:grpSpPr>
      <p:sp>
        <p:nvSpPr>
          <p:cNvPr id="11" name="Rechteck 10"/>
          <p:cNvSpPr/>
          <p:nvPr userDrawn="1"/>
        </p:nvSpPr>
        <p:spPr bwMode="gray">
          <a:xfrm>
            <a:off x="0" y="471486"/>
            <a:ext cx="2743200" cy="6148800"/>
          </a:xfrm>
          <a:prstGeom prst="rect">
            <a:avLst/>
          </a:prstGeom>
          <a:solidFill>
            <a:srgbClr val="E1E6E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rgbClr val="FFFFFF"/>
              </a:solidFill>
            </a:endParaRPr>
          </a:p>
        </p:txBody>
      </p:sp>
      <p:sp>
        <p:nvSpPr>
          <p:cNvPr id="2" name="Titel 1"/>
          <p:cNvSpPr>
            <a:spLocks noGrp="1"/>
          </p:cNvSpPr>
          <p:nvPr>
            <p:ph type="title" hasCustomPrompt="1"/>
          </p:nvPr>
        </p:nvSpPr>
        <p:spPr bwMode="gray"/>
        <p:txBody>
          <a:bodyPr/>
          <a:lstStyle/>
          <a:p>
            <a:r>
              <a:rPr lang="en-US" noProof="0" dirty="0" smtClean="0"/>
              <a:t>Click to add title</a:t>
            </a:r>
            <a:endParaRPr lang="en-US" dirty="0"/>
          </a:p>
        </p:txBody>
      </p:sp>
      <p:sp>
        <p:nvSpPr>
          <p:cNvPr id="3" name="Inhaltsplatzhalter 2"/>
          <p:cNvSpPr>
            <a:spLocks noGrp="1"/>
          </p:cNvSpPr>
          <p:nvPr>
            <p:ph idx="1" hasCustomPrompt="1"/>
          </p:nvPr>
        </p:nvSpPr>
        <p:spPr bwMode="gray">
          <a:xfrm>
            <a:off x="2915770" y="1268700"/>
            <a:ext cx="2952000" cy="5040000"/>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
        <p:nvSpPr>
          <p:cNvPr id="5" name="Fußzeilenplatzhalter 4"/>
          <p:cNvSpPr>
            <a:spLocks noGrp="1"/>
          </p:cNvSpPr>
          <p:nvPr>
            <p:ph type="ftr" sz="quarter" idx="11"/>
          </p:nvPr>
        </p:nvSpPr>
        <p:spPr bwMode="gray"/>
        <p:txBody>
          <a:bodyPr/>
          <a:lstStyle/>
          <a:p>
            <a:r>
              <a:rPr lang="en-US" dirty="0" smtClean="0">
                <a:solidFill>
                  <a:srgbClr val="5F5F5F"/>
                </a:solidFill>
              </a:rPr>
              <a:t>2013 Analyst &amp; Investor Day - November 18, 2013</a:t>
            </a:r>
            <a:endParaRPr lang="en-US" dirty="0">
              <a:solidFill>
                <a:srgbClr val="5F5F5F"/>
              </a:solidFill>
            </a:endParaRPr>
          </a:p>
        </p:txBody>
      </p:sp>
      <p:sp>
        <p:nvSpPr>
          <p:cNvPr id="6" name="Foliennummernplatzhalter 5"/>
          <p:cNvSpPr>
            <a:spLocks noGrp="1"/>
          </p:cNvSpPr>
          <p:nvPr>
            <p:ph type="sldNum" sz="quarter" idx="12"/>
          </p:nvPr>
        </p:nvSpPr>
        <p:spPr bwMode="gray"/>
        <p:txBody>
          <a:bodyPr/>
          <a:lstStyle/>
          <a:p>
            <a:fld id="{8D1E4346-5F76-40D0-9BC1-ECCF6BA4DB79}" type="slidenum">
              <a:rPr lang="en-US" smtClean="0">
                <a:solidFill>
                  <a:srgbClr val="5F5F5F"/>
                </a:solidFill>
              </a:rPr>
              <a:pPr/>
              <a:t>‹#›</a:t>
            </a:fld>
            <a:endParaRPr lang="en-US" dirty="0">
              <a:solidFill>
                <a:srgbClr val="5F5F5F"/>
              </a:solidFill>
            </a:endParaRPr>
          </a:p>
        </p:txBody>
      </p:sp>
      <p:sp>
        <p:nvSpPr>
          <p:cNvPr id="9" name="Bildplatzhalter 7"/>
          <p:cNvSpPr>
            <a:spLocks noGrp="1"/>
          </p:cNvSpPr>
          <p:nvPr>
            <p:ph type="pic" sz="quarter" idx="14" hasCustomPrompt="1"/>
          </p:nvPr>
        </p:nvSpPr>
        <p:spPr bwMode="gray">
          <a:xfrm>
            <a:off x="0" y="471600"/>
            <a:ext cx="2736000" cy="6148800"/>
          </a:xfrm>
          <a:noFill/>
        </p:spPr>
        <p:txBody>
          <a:bodyPr anchor="b" anchorCtr="0"/>
          <a:lstStyle>
            <a:lvl1pPr algn="ctr">
              <a:defRPr sz="2000" baseline="0">
                <a:solidFill>
                  <a:schemeClr val="accent2"/>
                </a:solidFill>
              </a:defRPr>
            </a:lvl1pPr>
          </a:lstStyle>
          <a:p>
            <a:r>
              <a:rPr lang="en-GB" noProof="0" dirty="0" smtClean="0"/>
              <a:t>Use QuickSlide tab to insert picture</a:t>
            </a:r>
            <a:endParaRPr lang="en-GB" noProof="0" dirty="0"/>
          </a:p>
        </p:txBody>
      </p:sp>
      <p:sp>
        <p:nvSpPr>
          <p:cNvPr id="10" name="Textplatzhalter 6"/>
          <p:cNvSpPr>
            <a:spLocks noGrp="1"/>
          </p:cNvSpPr>
          <p:nvPr>
            <p:ph type="body" sz="quarter" idx="13" hasCustomPrompt="1"/>
          </p:nvPr>
        </p:nvSpPr>
        <p:spPr bwMode="gray">
          <a:xfrm>
            <a:off x="2916610" y="795600"/>
            <a:ext cx="6048000" cy="288000"/>
          </a:xfrm>
        </p:spPr>
        <p:txBody>
          <a:bodyPr/>
          <a:lstStyle>
            <a:lvl1pPr>
              <a:defRPr/>
            </a:lvl1pPr>
          </a:lstStyle>
          <a:p>
            <a:pPr lvl="0"/>
            <a:r>
              <a:rPr lang="en-US" dirty="0" smtClean="0"/>
              <a:t>Click to add subtitle</a:t>
            </a:r>
            <a:endParaRPr lang="en-US" dirty="0"/>
          </a:p>
        </p:txBody>
      </p:sp>
      <p:sp>
        <p:nvSpPr>
          <p:cNvPr id="8" name="Inhaltsplatzhalter 7"/>
          <p:cNvSpPr>
            <a:spLocks noGrp="1"/>
          </p:cNvSpPr>
          <p:nvPr>
            <p:ph sz="quarter" idx="15" hasCustomPrompt="1"/>
          </p:nvPr>
        </p:nvSpPr>
        <p:spPr bwMode="gray">
          <a:xfrm>
            <a:off x="6012610" y="1268700"/>
            <a:ext cx="2952000" cy="5040000"/>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Tree>
    <p:extLst>
      <p:ext uri="{BB962C8B-B14F-4D97-AF65-F5344CB8AC3E}">
        <p14:creationId xmlns:p14="http://schemas.microsoft.com/office/powerpoint/2010/main" val="113037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2 columns with headline (a)">
    <p:spTree>
      <p:nvGrpSpPr>
        <p:cNvPr id="1" name=""/>
        <p:cNvGrpSpPr/>
        <p:nvPr/>
      </p:nvGrpSpPr>
      <p:grpSpPr>
        <a:xfrm>
          <a:off x="0" y="0"/>
          <a:ext cx="0" cy="0"/>
          <a:chOff x="0" y="0"/>
          <a:chExt cx="0" cy="0"/>
        </a:xfrm>
      </p:grpSpPr>
      <p:sp>
        <p:nvSpPr>
          <p:cNvPr id="13" name="Rechteck 12"/>
          <p:cNvSpPr/>
          <p:nvPr userDrawn="1"/>
        </p:nvSpPr>
        <p:spPr bwMode="gray">
          <a:xfrm>
            <a:off x="0" y="471486"/>
            <a:ext cx="2743200" cy="6148800"/>
          </a:xfrm>
          <a:prstGeom prst="rect">
            <a:avLst/>
          </a:prstGeom>
          <a:solidFill>
            <a:srgbClr val="E1E6E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rgbClr val="FFFFFF"/>
              </a:solidFill>
            </a:endParaRPr>
          </a:p>
        </p:txBody>
      </p:sp>
      <p:sp>
        <p:nvSpPr>
          <p:cNvPr id="2" name="Titel 1"/>
          <p:cNvSpPr>
            <a:spLocks noGrp="1"/>
          </p:cNvSpPr>
          <p:nvPr>
            <p:ph type="title" hasCustomPrompt="1"/>
          </p:nvPr>
        </p:nvSpPr>
        <p:spPr bwMode="gray"/>
        <p:txBody>
          <a:bodyPr/>
          <a:lstStyle/>
          <a:p>
            <a:r>
              <a:rPr lang="en-US" noProof="0" dirty="0" smtClean="0"/>
              <a:t>Click to add title</a:t>
            </a:r>
            <a:endParaRPr lang="en-US" dirty="0"/>
          </a:p>
        </p:txBody>
      </p:sp>
      <p:sp>
        <p:nvSpPr>
          <p:cNvPr id="3" name="Inhaltsplatzhalter 2"/>
          <p:cNvSpPr>
            <a:spLocks noGrp="1"/>
          </p:cNvSpPr>
          <p:nvPr>
            <p:ph idx="1" hasCustomPrompt="1"/>
          </p:nvPr>
        </p:nvSpPr>
        <p:spPr bwMode="gray">
          <a:xfrm>
            <a:off x="2915816" y="1617950"/>
            <a:ext cx="2952000" cy="4679975"/>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
        <p:nvSpPr>
          <p:cNvPr id="5" name="Fußzeilenplatzhalter 4"/>
          <p:cNvSpPr>
            <a:spLocks noGrp="1"/>
          </p:cNvSpPr>
          <p:nvPr>
            <p:ph type="ftr" sz="quarter" idx="11"/>
          </p:nvPr>
        </p:nvSpPr>
        <p:spPr bwMode="gray"/>
        <p:txBody>
          <a:bodyPr/>
          <a:lstStyle/>
          <a:p>
            <a:r>
              <a:rPr lang="en-US" dirty="0" smtClean="0">
                <a:solidFill>
                  <a:srgbClr val="5F5F5F"/>
                </a:solidFill>
              </a:rPr>
              <a:t>2013 Analyst &amp; Investor Day - November 18, 2013</a:t>
            </a:r>
            <a:endParaRPr lang="en-US" dirty="0">
              <a:solidFill>
                <a:srgbClr val="5F5F5F"/>
              </a:solidFill>
            </a:endParaRPr>
          </a:p>
        </p:txBody>
      </p:sp>
      <p:sp>
        <p:nvSpPr>
          <p:cNvPr id="6" name="Foliennummernplatzhalter 5"/>
          <p:cNvSpPr>
            <a:spLocks noGrp="1"/>
          </p:cNvSpPr>
          <p:nvPr>
            <p:ph type="sldNum" sz="quarter" idx="12"/>
          </p:nvPr>
        </p:nvSpPr>
        <p:spPr bwMode="gray"/>
        <p:txBody>
          <a:bodyPr/>
          <a:lstStyle/>
          <a:p>
            <a:fld id="{8D1E4346-5F76-40D0-9BC1-ECCF6BA4DB79}" type="slidenum">
              <a:rPr lang="en-US" smtClean="0">
                <a:solidFill>
                  <a:srgbClr val="5F5F5F"/>
                </a:solidFill>
              </a:rPr>
              <a:pPr/>
              <a:t>‹#›</a:t>
            </a:fld>
            <a:endParaRPr lang="en-US" dirty="0">
              <a:solidFill>
                <a:srgbClr val="5F5F5F"/>
              </a:solidFill>
            </a:endParaRPr>
          </a:p>
        </p:txBody>
      </p:sp>
      <p:sp>
        <p:nvSpPr>
          <p:cNvPr id="8" name="Textplatzhalter 7"/>
          <p:cNvSpPr>
            <a:spLocks noGrp="1"/>
          </p:cNvSpPr>
          <p:nvPr>
            <p:ph type="body" sz="quarter" idx="13" hasCustomPrompt="1"/>
          </p:nvPr>
        </p:nvSpPr>
        <p:spPr bwMode="gray">
          <a:xfrm>
            <a:off x="2915816" y="1257950"/>
            <a:ext cx="2952000" cy="360000"/>
          </a:xfrm>
        </p:spPr>
        <p:txBody>
          <a:bodyPr anchor="ctr" anchorCtr="0"/>
          <a:lstStyle>
            <a:lvl1pPr>
              <a:defRPr baseline="0"/>
            </a:lvl1pPr>
          </a:lstStyle>
          <a:p>
            <a:pPr lvl="0"/>
            <a:r>
              <a:rPr lang="en-US" dirty="0" smtClean="0"/>
              <a:t>Headline</a:t>
            </a:r>
            <a:endParaRPr lang="en-US" dirty="0"/>
          </a:p>
        </p:txBody>
      </p:sp>
      <p:sp>
        <p:nvSpPr>
          <p:cNvPr id="9" name="Textplatzhalter 7"/>
          <p:cNvSpPr>
            <a:spLocks noGrp="1"/>
          </p:cNvSpPr>
          <p:nvPr>
            <p:ph type="body" sz="quarter" idx="14" hasCustomPrompt="1"/>
          </p:nvPr>
        </p:nvSpPr>
        <p:spPr bwMode="gray">
          <a:xfrm>
            <a:off x="6012610" y="1257950"/>
            <a:ext cx="2952000" cy="360000"/>
          </a:xfrm>
        </p:spPr>
        <p:txBody>
          <a:bodyPr anchor="ctr" anchorCtr="0"/>
          <a:lstStyle>
            <a:lvl1pPr>
              <a:defRPr baseline="0"/>
            </a:lvl1pPr>
          </a:lstStyle>
          <a:p>
            <a:pPr lvl="0"/>
            <a:r>
              <a:rPr lang="en-US" dirty="0" smtClean="0"/>
              <a:t>Headline</a:t>
            </a:r>
            <a:endParaRPr lang="en-US" dirty="0"/>
          </a:p>
        </p:txBody>
      </p:sp>
      <p:sp>
        <p:nvSpPr>
          <p:cNvPr id="11" name="Bildplatzhalter 7"/>
          <p:cNvSpPr>
            <a:spLocks noGrp="1"/>
          </p:cNvSpPr>
          <p:nvPr>
            <p:ph type="pic" sz="quarter" idx="15" hasCustomPrompt="1"/>
          </p:nvPr>
        </p:nvSpPr>
        <p:spPr bwMode="gray">
          <a:xfrm>
            <a:off x="0" y="471600"/>
            <a:ext cx="2736000" cy="6148800"/>
          </a:xfrm>
          <a:noFill/>
        </p:spPr>
        <p:txBody>
          <a:bodyPr anchor="b" anchorCtr="0"/>
          <a:lstStyle>
            <a:lvl1pPr algn="ctr">
              <a:defRPr sz="2000" baseline="0">
                <a:solidFill>
                  <a:schemeClr val="accent2"/>
                </a:solidFill>
              </a:defRPr>
            </a:lvl1pPr>
          </a:lstStyle>
          <a:p>
            <a:r>
              <a:rPr lang="en-GB" noProof="0" dirty="0" smtClean="0"/>
              <a:t>Use QuickSlide tab to insert picture</a:t>
            </a:r>
            <a:endParaRPr lang="en-GB" noProof="0" dirty="0"/>
          </a:p>
        </p:txBody>
      </p:sp>
      <p:sp>
        <p:nvSpPr>
          <p:cNvPr id="12" name="Textplatzhalter 6"/>
          <p:cNvSpPr>
            <a:spLocks noGrp="1"/>
          </p:cNvSpPr>
          <p:nvPr>
            <p:ph type="body" sz="quarter" idx="16" hasCustomPrompt="1"/>
          </p:nvPr>
        </p:nvSpPr>
        <p:spPr bwMode="gray">
          <a:xfrm>
            <a:off x="2916000" y="795600"/>
            <a:ext cx="6048000" cy="288000"/>
          </a:xfrm>
        </p:spPr>
        <p:txBody>
          <a:bodyPr/>
          <a:lstStyle>
            <a:lvl1pPr>
              <a:defRPr/>
            </a:lvl1pPr>
          </a:lstStyle>
          <a:p>
            <a:pPr lvl="0"/>
            <a:r>
              <a:rPr lang="en-US" dirty="0" smtClean="0"/>
              <a:t>Click to add subtitle</a:t>
            </a:r>
            <a:endParaRPr lang="en-US" dirty="0"/>
          </a:p>
        </p:txBody>
      </p:sp>
      <p:sp>
        <p:nvSpPr>
          <p:cNvPr id="10" name="Inhaltsplatzhalter 9"/>
          <p:cNvSpPr>
            <a:spLocks noGrp="1"/>
          </p:cNvSpPr>
          <p:nvPr>
            <p:ph sz="quarter" idx="17" hasCustomPrompt="1"/>
          </p:nvPr>
        </p:nvSpPr>
        <p:spPr bwMode="gray">
          <a:xfrm>
            <a:off x="6012610" y="1617950"/>
            <a:ext cx="2952000" cy="4679975"/>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Tree>
    <p:extLst>
      <p:ext uri="{BB962C8B-B14F-4D97-AF65-F5344CB8AC3E}">
        <p14:creationId xmlns:p14="http://schemas.microsoft.com/office/powerpoint/2010/main" val="1465639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 2 rows (a)">
    <p:spTree>
      <p:nvGrpSpPr>
        <p:cNvPr id="1" name=""/>
        <p:cNvGrpSpPr/>
        <p:nvPr/>
      </p:nvGrpSpPr>
      <p:grpSpPr>
        <a:xfrm>
          <a:off x="0" y="0"/>
          <a:ext cx="0" cy="0"/>
          <a:chOff x="0" y="0"/>
          <a:chExt cx="0" cy="0"/>
        </a:xfrm>
      </p:grpSpPr>
      <p:sp>
        <p:nvSpPr>
          <p:cNvPr id="11" name="Rechteck 10"/>
          <p:cNvSpPr/>
          <p:nvPr userDrawn="1"/>
        </p:nvSpPr>
        <p:spPr bwMode="gray">
          <a:xfrm>
            <a:off x="0" y="471486"/>
            <a:ext cx="2743200" cy="6148800"/>
          </a:xfrm>
          <a:prstGeom prst="rect">
            <a:avLst/>
          </a:prstGeom>
          <a:solidFill>
            <a:srgbClr val="E1E6E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rgbClr val="FFFFFF"/>
              </a:solidFill>
            </a:endParaRPr>
          </a:p>
        </p:txBody>
      </p:sp>
      <p:sp>
        <p:nvSpPr>
          <p:cNvPr id="2" name="Titel 1"/>
          <p:cNvSpPr>
            <a:spLocks noGrp="1"/>
          </p:cNvSpPr>
          <p:nvPr>
            <p:ph type="title" hasCustomPrompt="1"/>
          </p:nvPr>
        </p:nvSpPr>
        <p:spPr bwMode="gray"/>
        <p:txBody>
          <a:bodyPr/>
          <a:lstStyle/>
          <a:p>
            <a:r>
              <a:rPr lang="en-US" noProof="0" dirty="0" smtClean="0"/>
              <a:t>Click to add title</a:t>
            </a:r>
            <a:endParaRPr lang="en-US" dirty="0"/>
          </a:p>
        </p:txBody>
      </p:sp>
      <p:sp>
        <p:nvSpPr>
          <p:cNvPr id="3" name="Inhaltsplatzhalter 2"/>
          <p:cNvSpPr>
            <a:spLocks noGrp="1"/>
          </p:cNvSpPr>
          <p:nvPr>
            <p:ph idx="1" hasCustomPrompt="1"/>
          </p:nvPr>
        </p:nvSpPr>
        <p:spPr bwMode="gray">
          <a:xfrm>
            <a:off x="2915816" y="1268700"/>
            <a:ext cx="6048000" cy="2447638"/>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
        <p:nvSpPr>
          <p:cNvPr id="5" name="Fußzeilenplatzhalter 4"/>
          <p:cNvSpPr>
            <a:spLocks noGrp="1"/>
          </p:cNvSpPr>
          <p:nvPr>
            <p:ph type="ftr" sz="quarter" idx="11"/>
          </p:nvPr>
        </p:nvSpPr>
        <p:spPr bwMode="gray"/>
        <p:txBody>
          <a:bodyPr/>
          <a:lstStyle/>
          <a:p>
            <a:r>
              <a:rPr lang="en-US" dirty="0" smtClean="0">
                <a:solidFill>
                  <a:srgbClr val="5F5F5F"/>
                </a:solidFill>
              </a:rPr>
              <a:t>2013 Analyst &amp; Investor Day - November 18, 2013</a:t>
            </a:r>
            <a:endParaRPr lang="en-US" dirty="0">
              <a:solidFill>
                <a:srgbClr val="5F5F5F"/>
              </a:solidFill>
            </a:endParaRPr>
          </a:p>
        </p:txBody>
      </p:sp>
      <p:sp>
        <p:nvSpPr>
          <p:cNvPr id="6" name="Foliennummernplatzhalter 5"/>
          <p:cNvSpPr>
            <a:spLocks noGrp="1"/>
          </p:cNvSpPr>
          <p:nvPr>
            <p:ph type="sldNum" sz="quarter" idx="12"/>
          </p:nvPr>
        </p:nvSpPr>
        <p:spPr bwMode="gray"/>
        <p:txBody>
          <a:bodyPr/>
          <a:lstStyle/>
          <a:p>
            <a:fld id="{8D1E4346-5F76-40D0-9BC1-ECCF6BA4DB79}" type="slidenum">
              <a:rPr lang="en-US" smtClean="0">
                <a:solidFill>
                  <a:srgbClr val="5F5F5F"/>
                </a:solidFill>
              </a:rPr>
              <a:pPr/>
              <a:t>‹#›</a:t>
            </a:fld>
            <a:endParaRPr lang="en-US" dirty="0">
              <a:solidFill>
                <a:srgbClr val="5F5F5F"/>
              </a:solidFill>
            </a:endParaRPr>
          </a:p>
        </p:txBody>
      </p:sp>
      <p:sp>
        <p:nvSpPr>
          <p:cNvPr id="9" name="Bildplatzhalter 7"/>
          <p:cNvSpPr>
            <a:spLocks noGrp="1"/>
          </p:cNvSpPr>
          <p:nvPr>
            <p:ph type="pic" sz="quarter" idx="14" hasCustomPrompt="1"/>
          </p:nvPr>
        </p:nvSpPr>
        <p:spPr bwMode="gray">
          <a:xfrm>
            <a:off x="0" y="471600"/>
            <a:ext cx="2736000" cy="6148800"/>
          </a:xfrm>
          <a:noFill/>
        </p:spPr>
        <p:txBody>
          <a:bodyPr anchor="b" anchorCtr="0"/>
          <a:lstStyle>
            <a:lvl1pPr algn="ctr">
              <a:defRPr sz="2000" baseline="0">
                <a:solidFill>
                  <a:schemeClr val="accent2"/>
                </a:solidFill>
              </a:defRPr>
            </a:lvl1pPr>
          </a:lstStyle>
          <a:p>
            <a:r>
              <a:rPr lang="en-GB" noProof="0" dirty="0" smtClean="0"/>
              <a:t>Use QuickSlide tab to insert picture</a:t>
            </a:r>
            <a:endParaRPr lang="en-GB" noProof="0" dirty="0"/>
          </a:p>
        </p:txBody>
      </p:sp>
      <p:sp>
        <p:nvSpPr>
          <p:cNvPr id="10" name="Textplatzhalter 6"/>
          <p:cNvSpPr>
            <a:spLocks noGrp="1"/>
          </p:cNvSpPr>
          <p:nvPr>
            <p:ph type="body" sz="quarter" idx="13" hasCustomPrompt="1"/>
          </p:nvPr>
        </p:nvSpPr>
        <p:spPr bwMode="gray">
          <a:xfrm>
            <a:off x="2916000" y="795600"/>
            <a:ext cx="6048000" cy="288000"/>
          </a:xfrm>
        </p:spPr>
        <p:txBody>
          <a:bodyPr/>
          <a:lstStyle>
            <a:lvl1pPr>
              <a:defRPr/>
            </a:lvl1pPr>
          </a:lstStyle>
          <a:p>
            <a:pPr lvl="0"/>
            <a:r>
              <a:rPr lang="en-US" dirty="0" smtClean="0"/>
              <a:t>Click to add subtitle</a:t>
            </a:r>
            <a:endParaRPr lang="en-US" dirty="0"/>
          </a:p>
        </p:txBody>
      </p:sp>
      <p:sp>
        <p:nvSpPr>
          <p:cNvPr id="8" name="Inhaltsplatzhalter 7"/>
          <p:cNvSpPr>
            <a:spLocks noGrp="1"/>
          </p:cNvSpPr>
          <p:nvPr>
            <p:ph sz="quarter" idx="15" hasCustomPrompt="1"/>
          </p:nvPr>
        </p:nvSpPr>
        <p:spPr bwMode="gray">
          <a:xfrm>
            <a:off x="2915770" y="3861735"/>
            <a:ext cx="6048000" cy="2447665"/>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Tree>
    <p:extLst>
      <p:ext uri="{BB962C8B-B14F-4D97-AF65-F5344CB8AC3E}">
        <p14:creationId xmlns:p14="http://schemas.microsoft.com/office/powerpoint/2010/main" val="159827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2 rows with headline (a)">
    <p:spTree>
      <p:nvGrpSpPr>
        <p:cNvPr id="1" name=""/>
        <p:cNvGrpSpPr/>
        <p:nvPr/>
      </p:nvGrpSpPr>
      <p:grpSpPr>
        <a:xfrm>
          <a:off x="0" y="0"/>
          <a:ext cx="0" cy="0"/>
          <a:chOff x="0" y="0"/>
          <a:chExt cx="0" cy="0"/>
        </a:xfrm>
      </p:grpSpPr>
      <p:sp>
        <p:nvSpPr>
          <p:cNvPr id="11" name="Rechteck 10"/>
          <p:cNvSpPr/>
          <p:nvPr userDrawn="1"/>
        </p:nvSpPr>
        <p:spPr bwMode="gray">
          <a:xfrm>
            <a:off x="0" y="471486"/>
            <a:ext cx="2743200" cy="6148800"/>
          </a:xfrm>
          <a:prstGeom prst="rect">
            <a:avLst/>
          </a:prstGeom>
          <a:solidFill>
            <a:srgbClr val="E1E6E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rgbClr val="FFFFFF"/>
              </a:solidFill>
            </a:endParaRPr>
          </a:p>
        </p:txBody>
      </p:sp>
      <p:sp>
        <p:nvSpPr>
          <p:cNvPr id="2" name="Titel 1"/>
          <p:cNvSpPr>
            <a:spLocks noGrp="1"/>
          </p:cNvSpPr>
          <p:nvPr>
            <p:ph type="title" hasCustomPrompt="1"/>
          </p:nvPr>
        </p:nvSpPr>
        <p:spPr bwMode="gray"/>
        <p:txBody>
          <a:bodyPr/>
          <a:lstStyle/>
          <a:p>
            <a:r>
              <a:rPr lang="en-US" noProof="0" dirty="0" smtClean="0"/>
              <a:t>Click to add title</a:t>
            </a:r>
            <a:endParaRPr lang="en-US" dirty="0"/>
          </a:p>
        </p:txBody>
      </p:sp>
      <p:sp>
        <p:nvSpPr>
          <p:cNvPr id="3" name="Inhaltsplatzhalter 2"/>
          <p:cNvSpPr>
            <a:spLocks noGrp="1"/>
          </p:cNvSpPr>
          <p:nvPr>
            <p:ph idx="1" hasCustomPrompt="1"/>
          </p:nvPr>
        </p:nvSpPr>
        <p:spPr bwMode="gray">
          <a:xfrm>
            <a:off x="2915816" y="1628750"/>
            <a:ext cx="6048000" cy="2087588"/>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
        <p:nvSpPr>
          <p:cNvPr id="5" name="Fußzeilenplatzhalter 4"/>
          <p:cNvSpPr>
            <a:spLocks noGrp="1"/>
          </p:cNvSpPr>
          <p:nvPr>
            <p:ph type="ftr" sz="quarter" idx="11"/>
          </p:nvPr>
        </p:nvSpPr>
        <p:spPr bwMode="gray"/>
        <p:txBody>
          <a:bodyPr/>
          <a:lstStyle/>
          <a:p>
            <a:r>
              <a:rPr lang="en-US" dirty="0" smtClean="0">
                <a:solidFill>
                  <a:srgbClr val="5F5F5F"/>
                </a:solidFill>
              </a:rPr>
              <a:t>2013 Analyst &amp; Investor Day - November 18, 2013</a:t>
            </a:r>
            <a:endParaRPr lang="en-US" dirty="0">
              <a:solidFill>
                <a:srgbClr val="5F5F5F"/>
              </a:solidFill>
            </a:endParaRPr>
          </a:p>
        </p:txBody>
      </p:sp>
      <p:sp>
        <p:nvSpPr>
          <p:cNvPr id="6" name="Foliennummernplatzhalter 5"/>
          <p:cNvSpPr>
            <a:spLocks noGrp="1"/>
          </p:cNvSpPr>
          <p:nvPr>
            <p:ph type="sldNum" sz="quarter" idx="12"/>
          </p:nvPr>
        </p:nvSpPr>
        <p:spPr bwMode="gray"/>
        <p:txBody>
          <a:bodyPr/>
          <a:lstStyle/>
          <a:p>
            <a:fld id="{8D1E4346-5F76-40D0-9BC1-ECCF6BA4DB79}" type="slidenum">
              <a:rPr lang="en-US" smtClean="0">
                <a:solidFill>
                  <a:srgbClr val="5F5F5F"/>
                </a:solidFill>
              </a:rPr>
              <a:pPr/>
              <a:t>‹#›</a:t>
            </a:fld>
            <a:endParaRPr lang="en-US" dirty="0">
              <a:solidFill>
                <a:srgbClr val="5F5F5F"/>
              </a:solidFill>
            </a:endParaRPr>
          </a:p>
        </p:txBody>
      </p:sp>
      <p:sp>
        <p:nvSpPr>
          <p:cNvPr id="8" name="Textplatzhalter 7"/>
          <p:cNvSpPr>
            <a:spLocks noGrp="1"/>
          </p:cNvSpPr>
          <p:nvPr>
            <p:ph type="body" sz="quarter" idx="13" hasCustomPrompt="1"/>
          </p:nvPr>
        </p:nvSpPr>
        <p:spPr bwMode="gray">
          <a:xfrm>
            <a:off x="2915816" y="1268700"/>
            <a:ext cx="6048000" cy="360000"/>
          </a:xfrm>
        </p:spPr>
        <p:txBody>
          <a:bodyPr anchor="ctr" anchorCtr="0"/>
          <a:lstStyle>
            <a:lvl1pPr>
              <a:defRPr/>
            </a:lvl1pPr>
          </a:lstStyle>
          <a:p>
            <a:pPr lvl="0"/>
            <a:r>
              <a:rPr lang="en-US" dirty="0" smtClean="0"/>
              <a:t>Headline</a:t>
            </a:r>
            <a:endParaRPr lang="en-US" dirty="0"/>
          </a:p>
        </p:txBody>
      </p:sp>
      <p:sp>
        <p:nvSpPr>
          <p:cNvPr id="10" name="Textplatzhalter 9"/>
          <p:cNvSpPr>
            <a:spLocks noGrp="1"/>
          </p:cNvSpPr>
          <p:nvPr>
            <p:ph type="body" sz="quarter" idx="14" hasCustomPrompt="1"/>
          </p:nvPr>
        </p:nvSpPr>
        <p:spPr bwMode="gray">
          <a:xfrm>
            <a:off x="2915770" y="3861060"/>
            <a:ext cx="6048000" cy="360000"/>
          </a:xfrm>
        </p:spPr>
        <p:txBody>
          <a:bodyPr anchor="ctr" anchorCtr="0"/>
          <a:lstStyle>
            <a:lvl1pPr>
              <a:defRPr/>
            </a:lvl1pPr>
          </a:lstStyle>
          <a:p>
            <a:pPr lvl="0"/>
            <a:r>
              <a:rPr lang="en-US" dirty="0" smtClean="0"/>
              <a:t>Headline</a:t>
            </a:r>
            <a:endParaRPr lang="en-US" dirty="0"/>
          </a:p>
        </p:txBody>
      </p:sp>
      <p:sp>
        <p:nvSpPr>
          <p:cNvPr id="12" name="Bildplatzhalter 7"/>
          <p:cNvSpPr>
            <a:spLocks noGrp="1"/>
          </p:cNvSpPr>
          <p:nvPr>
            <p:ph type="pic" sz="quarter" idx="15" hasCustomPrompt="1"/>
          </p:nvPr>
        </p:nvSpPr>
        <p:spPr bwMode="gray">
          <a:xfrm>
            <a:off x="0" y="471600"/>
            <a:ext cx="2736000" cy="6148800"/>
          </a:xfrm>
          <a:noFill/>
        </p:spPr>
        <p:txBody>
          <a:bodyPr anchor="b" anchorCtr="0"/>
          <a:lstStyle>
            <a:lvl1pPr algn="ctr">
              <a:defRPr sz="2000" baseline="0">
                <a:solidFill>
                  <a:schemeClr val="accent2"/>
                </a:solidFill>
              </a:defRPr>
            </a:lvl1pPr>
          </a:lstStyle>
          <a:p>
            <a:r>
              <a:rPr lang="en-GB" noProof="0" dirty="0" smtClean="0"/>
              <a:t>Use QuickSlide tab to insert picture</a:t>
            </a:r>
            <a:endParaRPr lang="en-GB" noProof="0" dirty="0"/>
          </a:p>
        </p:txBody>
      </p:sp>
      <p:sp>
        <p:nvSpPr>
          <p:cNvPr id="13" name="Textplatzhalter 6"/>
          <p:cNvSpPr>
            <a:spLocks noGrp="1"/>
          </p:cNvSpPr>
          <p:nvPr>
            <p:ph type="body" sz="quarter" idx="16" hasCustomPrompt="1"/>
          </p:nvPr>
        </p:nvSpPr>
        <p:spPr bwMode="gray">
          <a:xfrm>
            <a:off x="2916000" y="795600"/>
            <a:ext cx="6048000" cy="288000"/>
          </a:xfrm>
        </p:spPr>
        <p:txBody>
          <a:bodyPr/>
          <a:lstStyle>
            <a:lvl1pPr>
              <a:defRPr/>
            </a:lvl1pPr>
          </a:lstStyle>
          <a:p>
            <a:pPr lvl="0"/>
            <a:r>
              <a:rPr lang="en-US" dirty="0" smtClean="0"/>
              <a:t>Click to add subtitle</a:t>
            </a:r>
            <a:endParaRPr lang="en-US" dirty="0"/>
          </a:p>
        </p:txBody>
      </p:sp>
      <p:sp>
        <p:nvSpPr>
          <p:cNvPr id="9" name="Inhaltsplatzhalter 8"/>
          <p:cNvSpPr>
            <a:spLocks noGrp="1"/>
          </p:cNvSpPr>
          <p:nvPr>
            <p:ph sz="quarter" idx="17" hasCustomPrompt="1"/>
          </p:nvPr>
        </p:nvSpPr>
        <p:spPr bwMode="gray">
          <a:xfrm>
            <a:off x="2915770" y="4221109"/>
            <a:ext cx="6048000" cy="2087615"/>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Tree>
    <p:extLst>
      <p:ext uri="{BB962C8B-B14F-4D97-AF65-F5344CB8AC3E}">
        <p14:creationId xmlns:p14="http://schemas.microsoft.com/office/powerpoint/2010/main" val="110410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2015/1/27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b)">
    <p:spTree>
      <p:nvGrpSpPr>
        <p:cNvPr id="1" name=""/>
        <p:cNvGrpSpPr/>
        <p:nvPr/>
      </p:nvGrpSpPr>
      <p:grpSpPr>
        <a:xfrm>
          <a:off x="0" y="0"/>
          <a:ext cx="0" cy="0"/>
          <a:chOff x="0" y="0"/>
          <a:chExt cx="0" cy="0"/>
        </a:xfrm>
      </p:grpSpPr>
      <p:sp>
        <p:nvSpPr>
          <p:cNvPr id="8" name="Rechteck 7"/>
          <p:cNvSpPr/>
          <p:nvPr userDrawn="1"/>
        </p:nvSpPr>
        <p:spPr bwMode="gray">
          <a:xfrm>
            <a:off x="0" y="471486"/>
            <a:ext cx="2743200" cy="6148800"/>
          </a:xfrm>
          <a:prstGeom prst="rect">
            <a:avLst/>
          </a:prstGeom>
          <a:solidFill>
            <a:srgbClr val="E1E6E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rgbClr val="FFFFFF"/>
              </a:solidFill>
            </a:endParaRPr>
          </a:p>
        </p:txBody>
      </p:sp>
      <p:sp>
        <p:nvSpPr>
          <p:cNvPr id="9" name="Rechteck 8"/>
          <p:cNvSpPr/>
          <p:nvPr userDrawn="1"/>
        </p:nvSpPr>
        <p:spPr bwMode="gray">
          <a:xfrm>
            <a:off x="540000" y="1112400"/>
            <a:ext cx="2203200" cy="52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rgbClr val="FFFFFF"/>
              </a:solidFill>
            </a:endParaRPr>
          </a:p>
        </p:txBody>
      </p:sp>
      <p:sp>
        <p:nvSpPr>
          <p:cNvPr id="2" name="Titel 1"/>
          <p:cNvSpPr>
            <a:spLocks noGrp="1"/>
          </p:cNvSpPr>
          <p:nvPr>
            <p:ph type="title" hasCustomPrompt="1"/>
          </p:nvPr>
        </p:nvSpPr>
        <p:spPr bwMode="gray"/>
        <p:txBody>
          <a:bodyPr/>
          <a:lstStyle/>
          <a:p>
            <a:r>
              <a:rPr lang="en-US" noProof="0" dirty="0" smtClean="0"/>
              <a:t>Click to add title</a:t>
            </a:r>
            <a:endParaRPr lang="en-US" dirty="0"/>
          </a:p>
        </p:txBody>
      </p:sp>
      <p:sp>
        <p:nvSpPr>
          <p:cNvPr id="5" name="Fußzeilenplatzhalter 4"/>
          <p:cNvSpPr>
            <a:spLocks noGrp="1"/>
          </p:cNvSpPr>
          <p:nvPr>
            <p:ph type="ftr" sz="quarter" idx="11"/>
          </p:nvPr>
        </p:nvSpPr>
        <p:spPr bwMode="gray"/>
        <p:txBody>
          <a:bodyPr/>
          <a:lstStyle/>
          <a:p>
            <a:r>
              <a:rPr lang="en-US" dirty="0" smtClean="0">
                <a:solidFill>
                  <a:srgbClr val="5F5F5F"/>
                </a:solidFill>
              </a:rPr>
              <a:t>2013 Analyst &amp; Investor Day - November 18, 2013</a:t>
            </a:r>
            <a:endParaRPr lang="en-US" dirty="0">
              <a:solidFill>
                <a:srgbClr val="5F5F5F"/>
              </a:solidFill>
            </a:endParaRPr>
          </a:p>
        </p:txBody>
      </p:sp>
      <p:sp>
        <p:nvSpPr>
          <p:cNvPr id="6" name="Foliennummernplatzhalter 5"/>
          <p:cNvSpPr>
            <a:spLocks noGrp="1"/>
          </p:cNvSpPr>
          <p:nvPr>
            <p:ph type="sldNum" sz="quarter" idx="12"/>
          </p:nvPr>
        </p:nvSpPr>
        <p:spPr bwMode="gray"/>
        <p:txBody>
          <a:bodyPr/>
          <a:lstStyle/>
          <a:p>
            <a:fld id="{8D1E4346-5F76-40D0-9BC1-ECCF6BA4DB79}" type="slidenum">
              <a:rPr lang="en-US" smtClean="0">
                <a:solidFill>
                  <a:srgbClr val="5F5F5F"/>
                </a:solidFill>
              </a:rPr>
              <a:pPr/>
              <a:t>‹#›</a:t>
            </a:fld>
            <a:endParaRPr lang="en-US" dirty="0">
              <a:solidFill>
                <a:srgbClr val="5F5F5F"/>
              </a:solidFill>
            </a:endParaRPr>
          </a:p>
        </p:txBody>
      </p:sp>
      <p:sp>
        <p:nvSpPr>
          <p:cNvPr id="7" name="Textplatzhalter 6"/>
          <p:cNvSpPr>
            <a:spLocks noGrp="1"/>
          </p:cNvSpPr>
          <p:nvPr>
            <p:ph type="body" sz="quarter" idx="13" hasCustomPrompt="1"/>
          </p:nvPr>
        </p:nvSpPr>
        <p:spPr bwMode="gray">
          <a:xfrm>
            <a:off x="2916000" y="795600"/>
            <a:ext cx="6048000" cy="288000"/>
          </a:xfrm>
        </p:spPr>
        <p:txBody>
          <a:bodyPr/>
          <a:lstStyle>
            <a:lvl1pPr>
              <a:defRPr/>
            </a:lvl1pPr>
          </a:lstStyle>
          <a:p>
            <a:pPr lvl="0"/>
            <a:r>
              <a:rPr lang="en-US" dirty="0" smtClean="0"/>
              <a:t>Click to add subtitle</a:t>
            </a:r>
            <a:endParaRPr lang="en-US" dirty="0"/>
          </a:p>
        </p:txBody>
      </p:sp>
    </p:spTree>
    <p:extLst>
      <p:ext uri="{BB962C8B-B14F-4D97-AF65-F5344CB8AC3E}">
        <p14:creationId xmlns:p14="http://schemas.microsoft.com/office/powerpoint/2010/main" val="2502708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Wide picture (b)">
    <p:spTree>
      <p:nvGrpSpPr>
        <p:cNvPr id="1" name=""/>
        <p:cNvGrpSpPr/>
        <p:nvPr/>
      </p:nvGrpSpPr>
      <p:grpSpPr>
        <a:xfrm>
          <a:off x="0" y="0"/>
          <a:ext cx="0" cy="0"/>
          <a:chOff x="0" y="0"/>
          <a:chExt cx="0" cy="0"/>
        </a:xfrm>
      </p:grpSpPr>
      <p:sp>
        <p:nvSpPr>
          <p:cNvPr id="11" name="Rechteck 10"/>
          <p:cNvSpPr/>
          <p:nvPr userDrawn="1"/>
        </p:nvSpPr>
        <p:spPr bwMode="gray">
          <a:xfrm>
            <a:off x="0" y="471486"/>
            <a:ext cx="2743200" cy="6148800"/>
          </a:xfrm>
          <a:prstGeom prst="rect">
            <a:avLst/>
          </a:prstGeom>
          <a:solidFill>
            <a:srgbClr val="E1E6E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rgbClr val="FFFFFF"/>
              </a:solidFill>
            </a:endParaRPr>
          </a:p>
        </p:txBody>
      </p:sp>
      <p:sp>
        <p:nvSpPr>
          <p:cNvPr id="10" name="Rechteck 9"/>
          <p:cNvSpPr/>
          <p:nvPr userDrawn="1"/>
        </p:nvSpPr>
        <p:spPr bwMode="gray">
          <a:xfrm>
            <a:off x="540000" y="1112400"/>
            <a:ext cx="2203200" cy="52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rgbClr val="FFFFFF"/>
              </a:solidFill>
            </a:endParaRPr>
          </a:p>
        </p:txBody>
      </p:sp>
      <p:sp>
        <p:nvSpPr>
          <p:cNvPr id="2" name="Titel 1"/>
          <p:cNvSpPr>
            <a:spLocks noGrp="1"/>
          </p:cNvSpPr>
          <p:nvPr>
            <p:ph type="title" hasCustomPrompt="1"/>
          </p:nvPr>
        </p:nvSpPr>
        <p:spPr bwMode="gray"/>
        <p:txBody>
          <a:bodyPr/>
          <a:lstStyle/>
          <a:p>
            <a:r>
              <a:rPr lang="en-US" noProof="0" dirty="0" smtClean="0"/>
              <a:t>Click to add title</a:t>
            </a:r>
            <a:endParaRPr lang="en-US" dirty="0"/>
          </a:p>
        </p:txBody>
      </p:sp>
      <p:sp>
        <p:nvSpPr>
          <p:cNvPr id="5" name="Fußzeilenplatzhalter 4"/>
          <p:cNvSpPr>
            <a:spLocks noGrp="1"/>
          </p:cNvSpPr>
          <p:nvPr>
            <p:ph type="ftr" sz="quarter" idx="11"/>
          </p:nvPr>
        </p:nvSpPr>
        <p:spPr bwMode="gray"/>
        <p:txBody>
          <a:bodyPr/>
          <a:lstStyle/>
          <a:p>
            <a:r>
              <a:rPr lang="en-US" dirty="0" smtClean="0">
                <a:solidFill>
                  <a:srgbClr val="5F5F5F"/>
                </a:solidFill>
              </a:rPr>
              <a:t>2013 Analyst &amp; Investor Day - November 18, 2013</a:t>
            </a:r>
            <a:endParaRPr lang="en-US" dirty="0">
              <a:solidFill>
                <a:srgbClr val="5F5F5F"/>
              </a:solidFill>
            </a:endParaRPr>
          </a:p>
        </p:txBody>
      </p:sp>
      <p:sp>
        <p:nvSpPr>
          <p:cNvPr id="6" name="Foliennummernplatzhalter 5"/>
          <p:cNvSpPr>
            <a:spLocks noGrp="1"/>
          </p:cNvSpPr>
          <p:nvPr>
            <p:ph type="sldNum" sz="quarter" idx="12"/>
          </p:nvPr>
        </p:nvSpPr>
        <p:spPr bwMode="gray"/>
        <p:txBody>
          <a:bodyPr/>
          <a:lstStyle/>
          <a:p>
            <a:fld id="{8D1E4346-5F76-40D0-9BC1-ECCF6BA4DB79}" type="slidenum">
              <a:rPr lang="en-US" smtClean="0">
                <a:solidFill>
                  <a:srgbClr val="5F5F5F"/>
                </a:solidFill>
              </a:rPr>
              <a:pPr/>
              <a:t>‹#›</a:t>
            </a:fld>
            <a:endParaRPr lang="en-US" dirty="0">
              <a:solidFill>
                <a:srgbClr val="5F5F5F"/>
              </a:solidFill>
            </a:endParaRPr>
          </a:p>
        </p:txBody>
      </p:sp>
      <p:sp>
        <p:nvSpPr>
          <p:cNvPr id="9" name="Textplatzhalter 6"/>
          <p:cNvSpPr>
            <a:spLocks noGrp="1"/>
          </p:cNvSpPr>
          <p:nvPr>
            <p:ph type="body" sz="quarter" idx="13" hasCustomPrompt="1"/>
          </p:nvPr>
        </p:nvSpPr>
        <p:spPr bwMode="gray">
          <a:xfrm>
            <a:off x="2916000" y="795600"/>
            <a:ext cx="6048000" cy="288000"/>
          </a:xfrm>
        </p:spPr>
        <p:txBody>
          <a:bodyPr/>
          <a:lstStyle>
            <a:lvl1pPr>
              <a:defRPr/>
            </a:lvl1pPr>
          </a:lstStyle>
          <a:p>
            <a:pPr lvl="0"/>
            <a:r>
              <a:rPr lang="en-US" dirty="0" smtClean="0"/>
              <a:t>Click to add subtitle</a:t>
            </a:r>
            <a:endParaRPr lang="en-US" dirty="0"/>
          </a:p>
        </p:txBody>
      </p:sp>
      <p:sp>
        <p:nvSpPr>
          <p:cNvPr id="8" name="Bildplatzhalter 7"/>
          <p:cNvSpPr>
            <a:spLocks noGrp="1"/>
          </p:cNvSpPr>
          <p:nvPr>
            <p:ph type="pic" sz="quarter" idx="14" hasCustomPrompt="1"/>
          </p:nvPr>
        </p:nvSpPr>
        <p:spPr bwMode="gray">
          <a:xfrm>
            <a:off x="684610" y="1268700"/>
            <a:ext cx="8280000" cy="5040000"/>
          </a:xfrm>
          <a:solidFill>
            <a:srgbClr val="CDD7E5"/>
          </a:solidFill>
        </p:spPr>
        <p:txBody>
          <a:bodyPr anchor="b" anchorCtr="0"/>
          <a:lstStyle>
            <a:lvl1pPr algn="ctr">
              <a:defRPr sz="2400" baseline="0">
                <a:solidFill>
                  <a:schemeClr val="accent2"/>
                </a:solidFill>
              </a:defRPr>
            </a:lvl1pPr>
          </a:lstStyle>
          <a:p>
            <a:r>
              <a:rPr lang="en-GB" noProof="0" dirty="0" smtClean="0"/>
              <a:t>Use QuickSlide tab to insert picture</a:t>
            </a:r>
            <a:endParaRPr lang="en-GB" noProof="0" dirty="0"/>
          </a:p>
        </p:txBody>
      </p:sp>
      <p:sp>
        <p:nvSpPr>
          <p:cNvPr id="7" name="Textplatzhalter 6"/>
          <p:cNvSpPr>
            <a:spLocks noGrp="1"/>
          </p:cNvSpPr>
          <p:nvPr>
            <p:ph type="body" sz="quarter" idx="15" hasCustomPrompt="1"/>
          </p:nvPr>
        </p:nvSpPr>
        <p:spPr bwMode="gray">
          <a:xfrm>
            <a:off x="5652000" y="3141140"/>
            <a:ext cx="3312000" cy="1296000"/>
          </a:xfrm>
          <a:solidFill>
            <a:srgbClr val="FFFFFF">
              <a:alpha val="50196"/>
            </a:srgbClr>
          </a:solidFill>
        </p:spPr>
        <p:txBody>
          <a:bodyPr anchor="ctr" anchorCtr="0"/>
          <a:lstStyle>
            <a:lvl1pPr algn="r">
              <a:defRPr baseline="0"/>
            </a:lvl1pPr>
          </a:lstStyle>
          <a:p>
            <a:pPr lvl="0"/>
            <a:r>
              <a:rPr lang="en-US" dirty="0" smtClean="0"/>
              <a:t>Click to add text</a:t>
            </a:r>
            <a:endParaRPr lang="en-US" dirty="0"/>
          </a:p>
        </p:txBody>
      </p:sp>
    </p:spTree>
    <p:extLst>
      <p:ext uri="{BB962C8B-B14F-4D97-AF65-F5344CB8AC3E}">
        <p14:creationId xmlns:p14="http://schemas.microsoft.com/office/powerpoint/2010/main" val="1211161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1 content (b)">
    <p:spTree>
      <p:nvGrpSpPr>
        <p:cNvPr id="1" name=""/>
        <p:cNvGrpSpPr/>
        <p:nvPr/>
      </p:nvGrpSpPr>
      <p:grpSpPr>
        <a:xfrm>
          <a:off x="0" y="0"/>
          <a:ext cx="0" cy="0"/>
          <a:chOff x="0" y="0"/>
          <a:chExt cx="0" cy="0"/>
        </a:xfrm>
      </p:grpSpPr>
      <p:sp>
        <p:nvSpPr>
          <p:cNvPr id="8" name="Rechteck 7"/>
          <p:cNvSpPr/>
          <p:nvPr userDrawn="1"/>
        </p:nvSpPr>
        <p:spPr bwMode="gray">
          <a:xfrm>
            <a:off x="0" y="471486"/>
            <a:ext cx="2743200" cy="6148800"/>
          </a:xfrm>
          <a:prstGeom prst="rect">
            <a:avLst/>
          </a:prstGeom>
          <a:solidFill>
            <a:srgbClr val="E1E6E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rgbClr val="FFFFFF"/>
              </a:solidFill>
            </a:endParaRPr>
          </a:p>
        </p:txBody>
      </p:sp>
      <p:sp>
        <p:nvSpPr>
          <p:cNvPr id="7" name="Rechteck 6"/>
          <p:cNvSpPr/>
          <p:nvPr userDrawn="1"/>
        </p:nvSpPr>
        <p:spPr bwMode="gray">
          <a:xfrm>
            <a:off x="540000" y="1112400"/>
            <a:ext cx="2203200" cy="52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rgbClr val="FFFFFF"/>
              </a:solidFill>
            </a:endParaRPr>
          </a:p>
        </p:txBody>
      </p:sp>
      <p:sp>
        <p:nvSpPr>
          <p:cNvPr id="2" name="Titel 1"/>
          <p:cNvSpPr>
            <a:spLocks noGrp="1"/>
          </p:cNvSpPr>
          <p:nvPr>
            <p:ph type="title" hasCustomPrompt="1"/>
          </p:nvPr>
        </p:nvSpPr>
        <p:spPr bwMode="gray"/>
        <p:txBody>
          <a:bodyPr/>
          <a:lstStyle/>
          <a:p>
            <a:r>
              <a:rPr lang="en-US" noProof="0" dirty="0" smtClean="0"/>
              <a:t>Click to add title</a:t>
            </a:r>
            <a:endParaRPr lang="en-US" dirty="0"/>
          </a:p>
        </p:txBody>
      </p:sp>
      <p:sp>
        <p:nvSpPr>
          <p:cNvPr id="3" name="Inhaltsplatzhalter 2"/>
          <p:cNvSpPr>
            <a:spLocks noGrp="1"/>
          </p:cNvSpPr>
          <p:nvPr>
            <p:ph idx="1" hasCustomPrompt="1"/>
          </p:nvPr>
        </p:nvSpPr>
        <p:spPr bwMode="gray">
          <a:xfrm>
            <a:off x="683460" y="1268700"/>
            <a:ext cx="8280000" cy="5040000"/>
          </a:xfrm>
        </p:spPr>
        <p:txBody>
          <a:body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
        <p:nvSpPr>
          <p:cNvPr id="5" name="Fußzeilenplatzhalter 4"/>
          <p:cNvSpPr>
            <a:spLocks noGrp="1"/>
          </p:cNvSpPr>
          <p:nvPr>
            <p:ph type="ftr" sz="quarter" idx="11"/>
          </p:nvPr>
        </p:nvSpPr>
        <p:spPr bwMode="gray"/>
        <p:txBody>
          <a:bodyPr/>
          <a:lstStyle/>
          <a:p>
            <a:r>
              <a:rPr lang="en-US" dirty="0" smtClean="0">
                <a:solidFill>
                  <a:srgbClr val="5F5F5F"/>
                </a:solidFill>
              </a:rPr>
              <a:t>2013 Analyst &amp; Investor Day - November 18, 2013</a:t>
            </a:r>
            <a:endParaRPr lang="en-US" dirty="0">
              <a:solidFill>
                <a:srgbClr val="5F5F5F"/>
              </a:solidFill>
            </a:endParaRPr>
          </a:p>
        </p:txBody>
      </p:sp>
      <p:sp>
        <p:nvSpPr>
          <p:cNvPr id="6" name="Foliennummernplatzhalter 5"/>
          <p:cNvSpPr>
            <a:spLocks noGrp="1"/>
          </p:cNvSpPr>
          <p:nvPr>
            <p:ph type="sldNum" sz="quarter" idx="12"/>
          </p:nvPr>
        </p:nvSpPr>
        <p:spPr bwMode="gray"/>
        <p:txBody>
          <a:bodyPr/>
          <a:lstStyle/>
          <a:p>
            <a:fld id="{8D1E4346-5F76-40D0-9BC1-ECCF6BA4DB79}" type="slidenum">
              <a:rPr lang="en-US" smtClean="0">
                <a:solidFill>
                  <a:srgbClr val="5F5F5F"/>
                </a:solidFill>
              </a:rPr>
              <a:pPr/>
              <a:t>‹#›</a:t>
            </a:fld>
            <a:endParaRPr lang="en-US" dirty="0">
              <a:solidFill>
                <a:srgbClr val="5F5F5F"/>
              </a:solidFill>
            </a:endParaRPr>
          </a:p>
        </p:txBody>
      </p:sp>
      <p:sp>
        <p:nvSpPr>
          <p:cNvPr id="9" name="Textplatzhalter 6"/>
          <p:cNvSpPr>
            <a:spLocks noGrp="1"/>
          </p:cNvSpPr>
          <p:nvPr>
            <p:ph type="body" sz="quarter" idx="13" hasCustomPrompt="1"/>
          </p:nvPr>
        </p:nvSpPr>
        <p:spPr bwMode="gray">
          <a:xfrm>
            <a:off x="2916000" y="795600"/>
            <a:ext cx="6048000" cy="288000"/>
          </a:xfrm>
        </p:spPr>
        <p:txBody>
          <a:bodyPr/>
          <a:lstStyle>
            <a:lvl1pPr>
              <a:defRPr/>
            </a:lvl1pPr>
          </a:lstStyle>
          <a:p>
            <a:pPr lvl="0"/>
            <a:r>
              <a:rPr lang="en-US" dirty="0" smtClean="0"/>
              <a:t>Click to add subtitle</a:t>
            </a:r>
            <a:endParaRPr lang="en-US" dirty="0"/>
          </a:p>
        </p:txBody>
      </p:sp>
    </p:spTree>
    <p:extLst>
      <p:ext uri="{BB962C8B-B14F-4D97-AF65-F5344CB8AC3E}">
        <p14:creationId xmlns:p14="http://schemas.microsoft.com/office/powerpoint/2010/main" val="2316312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 2 columns (b)">
    <p:spTree>
      <p:nvGrpSpPr>
        <p:cNvPr id="1" name=""/>
        <p:cNvGrpSpPr/>
        <p:nvPr/>
      </p:nvGrpSpPr>
      <p:grpSpPr>
        <a:xfrm>
          <a:off x="0" y="0"/>
          <a:ext cx="0" cy="0"/>
          <a:chOff x="0" y="0"/>
          <a:chExt cx="0" cy="0"/>
        </a:xfrm>
      </p:grpSpPr>
      <p:sp>
        <p:nvSpPr>
          <p:cNvPr id="9" name="Rechteck 8"/>
          <p:cNvSpPr/>
          <p:nvPr userDrawn="1"/>
        </p:nvSpPr>
        <p:spPr bwMode="gray">
          <a:xfrm>
            <a:off x="0" y="471486"/>
            <a:ext cx="2743200" cy="6148800"/>
          </a:xfrm>
          <a:prstGeom prst="rect">
            <a:avLst/>
          </a:prstGeom>
          <a:solidFill>
            <a:srgbClr val="E1E6E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rgbClr val="FFFFFF"/>
              </a:solidFill>
            </a:endParaRPr>
          </a:p>
        </p:txBody>
      </p:sp>
      <p:sp>
        <p:nvSpPr>
          <p:cNvPr id="8" name="Rechteck 7"/>
          <p:cNvSpPr/>
          <p:nvPr userDrawn="1"/>
        </p:nvSpPr>
        <p:spPr bwMode="gray">
          <a:xfrm>
            <a:off x="540000" y="1112400"/>
            <a:ext cx="2203200" cy="52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rgbClr val="FFFFFF"/>
              </a:solidFill>
            </a:endParaRPr>
          </a:p>
        </p:txBody>
      </p:sp>
      <p:sp>
        <p:nvSpPr>
          <p:cNvPr id="2" name="Titel 1"/>
          <p:cNvSpPr>
            <a:spLocks noGrp="1"/>
          </p:cNvSpPr>
          <p:nvPr>
            <p:ph type="title" hasCustomPrompt="1"/>
          </p:nvPr>
        </p:nvSpPr>
        <p:spPr bwMode="gray"/>
        <p:txBody>
          <a:bodyPr/>
          <a:lstStyle/>
          <a:p>
            <a:r>
              <a:rPr lang="en-US" noProof="0" dirty="0" smtClean="0"/>
              <a:t>Click to add title</a:t>
            </a:r>
            <a:endParaRPr lang="en-US" dirty="0"/>
          </a:p>
        </p:txBody>
      </p:sp>
      <p:sp>
        <p:nvSpPr>
          <p:cNvPr id="3" name="Inhaltsplatzhalter 2"/>
          <p:cNvSpPr>
            <a:spLocks noGrp="1"/>
          </p:cNvSpPr>
          <p:nvPr>
            <p:ph idx="1" hasCustomPrompt="1"/>
          </p:nvPr>
        </p:nvSpPr>
        <p:spPr bwMode="gray">
          <a:xfrm>
            <a:off x="683460" y="1268700"/>
            <a:ext cx="4068000" cy="5040000"/>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
        <p:nvSpPr>
          <p:cNvPr id="5" name="Fußzeilenplatzhalter 4"/>
          <p:cNvSpPr>
            <a:spLocks noGrp="1"/>
          </p:cNvSpPr>
          <p:nvPr>
            <p:ph type="ftr" sz="quarter" idx="11"/>
          </p:nvPr>
        </p:nvSpPr>
        <p:spPr bwMode="gray"/>
        <p:txBody>
          <a:bodyPr/>
          <a:lstStyle/>
          <a:p>
            <a:r>
              <a:rPr lang="en-US" dirty="0" smtClean="0">
                <a:solidFill>
                  <a:srgbClr val="5F5F5F"/>
                </a:solidFill>
              </a:rPr>
              <a:t>2013 Analyst &amp; Investor Day - November 18, 2013</a:t>
            </a:r>
            <a:endParaRPr lang="en-US" dirty="0">
              <a:solidFill>
                <a:srgbClr val="5F5F5F"/>
              </a:solidFill>
            </a:endParaRPr>
          </a:p>
        </p:txBody>
      </p:sp>
      <p:sp>
        <p:nvSpPr>
          <p:cNvPr id="6" name="Foliennummernplatzhalter 5"/>
          <p:cNvSpPr>
            <a:spLocks noGrp="1"/>
          </p:cNvSpPr>
          <p:nvPr>
            <p:ph type="sldNum" sz="quarter" idx="12"/>
          </p:nvPr>
        </p:nvSpPr>
        <p:spPr bwMode="gray"/>
        <p:txBody>
          <a:bodyPr/>
          <a:lstStyle/>
          <a:p>
            <a:fld id="{8D1E4346-5F76-40D0-9BC1-ECCF6BA4DB79}" type="slidenum">
              <a:rPr lang="en-US" smtClean="0">
                <a:solidFill>
                  <a:srgbClr val="5F5F5F"/>
                </a:solidFill>
              </a:rPr>
              <a:pPr/>
              <a:t>‹#›</a:t>
            </a:fld>
            <a:endParaRPr lang="en-US" dirty="0">
              <a:solidFill>
                <a:srgbClr val="5F5F5F"/>
              </a:solidFill>
            </a:endParaRPr>
          </a:p>
        </p:txBody>
      </p:sp>
      <p:sp>
        <p:nvSpPr>
          <p:cNvPr id="10" name="Textplatzhalter 6"/>
          <p:cNvSpPr>
            <a:spLocks noGrp="1"/>
          </p:cNvSpPr>
          <p:nvPr>
            <p:ph type="body" sz="quarter" idx="13" hasCustomPrompt="1"/>
          </p:nvPr>
        </p:nvSpPr>
        <p:spPr bwMode="gray">
          <a:xfrm>
            <a:off x="2916000" y="795600"/>
            <a:ext cx="6048000" cy="288000"/>
          </a:xfrm>
        </p:spPr>
        <p:txBody>
          <a:bodyPr/>
          <a:lstStyle>
            <a:lvl1pPr>
              <a:defRPr/>
            </a:lvl1pPr>
          </a:lstStyle>
          <a:p>
            <a:pPr lvl="0"/>
            <a:r>
              <a:rPr lang="en-US" dirty="0" smtClean="0"/>
              <a:t>Click to add subtitle</a:t>
            </a:r>
            <a:endParaRPr lang="en-US" dirty="0"/>
          </a:p>
        </p:txBody>
      </p:sp>
      <p:sp>
        <p:nvSpPr>
          <p:cNvPr id="11" name="Inhaltsplatzhalter 10"/>
          <p:cNvSpPr>
            <a:spLocks noGrp="1"/>
          </p:cNvSpPr>
          <p:nvPr>
            <p:ph sz="quarter" idx="14" hasCustomPrompt="1"/>
          </p:nvPr>
        </p:nvSpPr>
        <p:spPr bwMode="gray">
          <a:xfrm>
            <a:off x="4896610" y="1268700"/>
            <a:ext cx="4068000" cy="5040000"/>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Tree>
    <p:extLst>
      <p:ext uri="{BB962C8B-B14F-4D97-AF65-F5344CB8AC3E}">
        <p14:creationId xmlns:p14="http://schemas.microsoft.com/office/powerpoint/2010/main" val="3315006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 2 columns with headline (b)">
    <p:spTree>
      <p:nvGrpSpPr>
        <p:cNvPr id="1" name=""/>
        <p:cNvGrpSpPr/>
        <p:nvPr/>
      </p:nvGrpSpPr>
      <p:grpSpPr>
        <a:xfrm>
          <a:off x="0" y="0"/>
          <a:ext cx="0" cy="0"/>
          <a:chOff x="0" y="0"/>
          <a:chExt cx="0" cy="0"/>
        </a:xfrm>
      </p:grpSpPr>
      <p:sp>
        <p:nvSpPr>
          <p:cNvPr id="11" name="Rechteck 10"/>
          <p:cNvSpPr/>
          <p:nvPr userDrawn="1"/>
        </p:nvSpPr>
        <p:spPr bwMode="gray">
          <a:xfrm>
            <a:off x="0" y="471486"/>
            <a:ext cx="2743200" cy="6148800"/>
          </a:xfrm>
          <a:prstGeom prst="rect">
            <a:avLst/>
          </a:prstGeom>
          <a:solidFill>
            <a:srgbClr val="E1E6E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rgbClr val="FFFFFF"/>
              </a:solidFill>
            </a:endParaRPr>
          </a:p>
        </p:txBody>
      </p:sp>
      <p:sp>
        <p:nvSpPr>
          <p:cNvPr id="10" name="Rechteck 9"/>
          <p:cNvSpPr/>
          <p:nvPr userDrawn="1"/>
        </p:nvSpPr>
        <p:spPr bwMode="gray">
          <a:xfrm>
            <a:off x="540000" y="1112400"/>
            <a:ext cx="2203200" cy="52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rgbClr val="FFFFFF"/>
              </a:solidFill>
            </a:endParaRPr>
          </a:p>
        </p:txBody>
      </p:sp>
      <p:sp>
        <p:nvSpPr>
          <p:cNvPr id="2" name="Titel 1"/>
          <p:cNvSpPr>
            <a:spLocks noGrp="1"/>
          </p:cNvSpPr>
          <p:nvPr>
            <p:ph type="title" hasCustomPrompt="1"/>
          </p:nvPr>
        </p:nvSpPr>
        <p:spPr bwMode="gray"/>
        <p:txBody>
          <a:bodyPr/>
          <a:lstStyle/>
          <a:p>
            <a:r>
              <a:rPr lang="en-US" noProof="0" dirty="0" smtClean="0"/>
              <a:t>Click to add title</a:t>
            </a:r>
            <a:endParaRPr lang="en-US" dirty="0"/>
          </a:p>
        </p:txBody>
      </p:sp>
      <p:sp>
        <p:nvSpPr>
          <p:cNvPr id="3" name="Inhaltsplatzhalter 2"/>
          <p:cNvSpPr>
            <a:spLocks noGrp="1"/>
          </p:cNvSpPr>
          <p:nvPr>
            <p:ph idx="1" hasCustomPrompt="1"/>
          </p:nvPr>
        </p:nvSpPr>
        <p:spPr bwMode="gray">
          <a:xfrm>
            <a:off x="683460" y="1628700"/>
            <a:ext cx="4068000" cy="4680000"/>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
        <p:nvSpPr>
          <p:cNvPr id="5" name="Fußzeilenplatzhalter 4"/>
          <p:cNvSpPr>
            <a:spLocks noGrp="1"/>
          </p:cNvSpPr>
          <p:nvPr>
            <p:ph type="ftr" sz="quarter" idx="11"/>
          </p:nvPr>
        </p:nvSpPr>
        <p:spPr bwMode="gray"/>
        <p:txBody>
          <a:bodyPr/>
          <a:lstStyle/>
          <a:p>
            <a:r>
              <a:rPr lang="en-US" dirty="0" smtClean="0">
                <a:solidFill>
                  <a:srgbClr val="5F5F5F"/>
                </a:solidFill>
              </a:rPr>
              <a:t>2013 Analyst &amp; Investor Day - November 18, 2013</a:t>
            </a:r>
            <a:endParaRPr lang="en-US" dirty="0">
              <a:solidFill>
                <a:srgbClr val="5F5F5F"/>
              </a:solidFill>
            </a:endParaRPr>
          </a:p>
        </p:txBody>
      </p:sp>
      <p:sp>
        <p:nvSpPr>
          <p:cNvPr id="6" name="Foliennummernplatzhalter 5"/>
          <p:cNvSpPr>
            <a:spLocks noGrp="1"/>
          </p:cNvSpPr>
          <p:nvPr>
            <p:ph type="sldNum" sz="quarter" idx="12"/>
          </p:nvPr>
        </p:nvSpPr>
        <p:spPr bwMode="gray"/>
        <p:txBody>
          <a:bodyPr/>
          <a:lstStyle/>
          <a:p>
            <a:fld id="{8D1E4346-5F76-40D0-9BC1-ECCF6BA4DB79}" type="slidenum">
              <a:rPr lang="en-US" smtClean="0">
                <a:solidFill>
                  <a:srgbClr val="5F5F5F"/>
                </a:solidFill>
              </a:rPr>
              <a:pPr/>
              <a:t>‹#›</a:t>
            </a:fld>
            <a:endParaRPr lang="en-US" dirty="0">
              <a:solidFill>
                <a:srgbClr val="5F5F5F"/>
              </a:solidFill>
            </a:endParaRPr>
          </a:p>
        </p:txBody>
      </p:sp>
      <p:sp>
        <p:nvSpPr>
          <p:cNvPr id="8" name="Textplatzhalter 7"/>
          <p:cNvSpPr>
            <a:spLocks noGrp="1"/>
          </p:cNvSpPr>
          <p:nvPr>
            <p:ph type="body" sz="quarter" idx="13" hasCustomPrompt="1"/>
          </p:nvPr>
        </p:nvSpPr>
        <p:spPr bwMode="gray">
          <a:xfrm>
            <a:off x="683460" y="1268700"/>
            <a:ext cx="4068000" cy="360000"/>
          </a:xfrm>
        </p:spPr>
        <p:txBody>
          <a:bodyPr anchor="ctr" anchorCtr="0"/>
          <a:lstStyle>
            <a:lvl1pPr>
              <a:defRPr baseline="0"/>
            </a:lvl1pPr>
          </a:lstStyle>
          <a:p>
            <a:pPr lvl="0"/>
            <a:r>
              <a:rPr lang="en-US" dirty="0" smtClean="0"/>
              <a:t>Headline</a:t>
            </a:r>
            <a:endParaRPr lang="en-US" dirty="0"/>
          </a:p>
        </p:txBody>
      </p:sp>
      <p:sp>
        <p:nvSpPr>
          <p:cNvPr id="9" name="Textplatzhalter 7"/>
          <p:cNvSpPr>
            <a:spLocks noGrp="1"/>
          </p:cNvSpPr>
          <p:nvPr>
            <p:ph type="body" sz="quarter" idx="14" hasCustomPrompt="1"/>
          </p:nvPr>
        </p:nvSpPr>
        <p:spPr bwMode="gray">
          <a:xfrm>
            <a:off x="4896610" y="1268700"/>
            <a:ext cx="4068000" cy="360000"/>
          </a:xfrm>
        </p:spPr>
        <p:txBody>
          <a:bodyPr anchor="ctr" anchorCtr="0"/>
          <a:lstStyle>
            <a:lvl1pPr>
              <a:defRPr baseline="0"/>
            </a:lvl1pPr>
          </a:lstStyle>
          <a:p>
            <a:pPr lvl="0"/>
            <a:r>
              <a:rPr lang="en-US" dirty="0" smtClean="0"/>
              <a:t>Headline</a:t>
            </a:r>
            <a:endParaRPr lang="en-US" dirty="0"/>
          </a:p>
        </p:txBody>
      </p:sp>
      <p:sp>
        <p:nvSpPr>
          <p:cNvPr id="12" name="Textplatzhalter 6"/>
          <p:cNvSpPr>
            <a:spLocks noGrp="1"/>
          </p:cNvSpPr>
          <p:nvPr>
            <p:ph type="body" sz="quarter" idx="16" hasCustomPrompt="1"/>
          </p:nvPr>
        </p:nvSpPr>
        <p:spPr bwMode="gray">
          <a:xfrm>
            <a:off x="2916000" y="795600"/>
            <a:ext cx="6048000" cy="288000"/>
          </a:xfrm>
        </p:spPr>
        <p:txBody>
          <a:bodyPr/>
          <a:lstStyle>
            <a:lvl1pPr>
              <a:defRPr/>
            </a:lvl1pPr>
          </a:lstStyle>
          <a:p>
            <a:pPr lvl="0"/>
            <a:r>
              <a:rPr lang="en-US" dirty="0" smtClean="0"/>
              <a:t>Click to add subtitle</a:t>
            </a:r>
            <a:endParaRPr lang="en-US" dirty="0"/>
          </a:p>
        </p:txBody>
      </p:sp>
      <p:sp>
        <p:nvSpPr>
          <p:cNvPr id="13" name="Inhaltsplatzhalter 12"/>
          <p:cNvSpPr>
            <a:spLocks noGrp="1"/>
          </p:cNvSpPr>
          <p:nvPr>
            <p:ph sz="quarter" idx="17" hasCustomPrompt="1"/>
          </p:nvPr>
        </p:nvSpPr>
        <p:spPr bwMode="gray">
          <a:xfrm>
            <a:off x="4896610" y="1628750"/>
            <a:ext cx="4068000" cy="4680000"/>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Tree>
    <p:extLst>
      <p:ext uri="{BB962C8B-B14F-4D97-AF65-F5344CB8AC3E}">
        <p14:creationId xmlns:p14="http://schemas.microsoft.com/office/powerpoint/2010/main" val="2419831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4 contents (b)">
    <p:spTree>
      <p:nvGrpSpPr>
        <p:cNvPr id="1" name=""/>
        <p:cNvGrpSpPr/>
        <p:nvPr/>
      </p:nvGrpSpPr>
      <p:grpSpPr>
        <a:xfrm>
          <a:off x="0" y="0"/>
          <a:ext cx="0" cy="0"/>
          <a:chOff x="0" y="0"/>
          <a:chExt cx="0" cy="0"/>
        </a:xfrm>
      </p:grpSpPr>
      <p:sp>
        <p:nvSpPr>
          <p:cNvPr id="13" name="Rechteck 12"/>
          <p:cNvSpPr/>
          <p:nvPr userDrawn="1"/>
        </p:nvSpPr>
        <p:spPr bwMode="gray">
          <a:xfrm>
            <a:off x="0" y="471486"/>
            <a:ext cx="2743200" cy="6148800"/>
          </a:xfrm>
          <a:prstGeom prst="rect">
            <a:avLst/>
          </a:prstGeom>
          <a:solidFill>
            <a:srgbClr val="E1E6E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rgbClr val="FFFFFF"/>
              </a:solidFill>
            </a:endParaRPr>
          </a:p>
        </p:txBody>
      </p:sp>
      <p:sp>
        <p:nvSpPr>
          <p:cNvPr id="12" name="Rechteck 11"/>
          <p:cNvSpPr/>
          <p:nvPr userDrawn="1"/>
        </p:nvSpPr>
        <p:spPr bwMode="gray">
          <a:xfrm>
            <a:off x="540000" y="1112400"/>
            <a:ext cx="2203200" cy="52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rgbClr val="FFFFFF"/>
              </a:solidFill>
            </a:endParaRPr>
          </a:p>
        </p:txBody>
      </p:sp>
      <p:sp>
        <p:nvSpPr>
          <p:cNvPr id="2" name="Titel 1"/>
          <p:cNvSpPr>
            <a:spLocks noGrp="1"/>
          </p:cNvSpPr>
          <p:nvPr>
            <p:ph type="title" hasCustomPrompt="1"/>
          </p:nvPr>
        </p:nvSpPr>
        <p:spPr bwMode="gray"/>
        <p:txBody>
          <a:bodyPr/>
          <a:lstStyle/>
          <a:p>
            <a:r>
              <a:rPr lang="en-US" noProof="0" dirty="0" smtClean="0"/>
              <a:t>Click to add title</a:t>
            </a:r>
            <a:endParaRPr lang="en-US" dirty="0"/>
          </a:p>
        </p:txBody>
      </p:sp>
      <p:sp>
        <p:nvSpPr>
          <p:cNvPr id="3" name="Inhaltsplatzhalter 2"/>
          <p:cNvSpPr>
            <a:spLocks noGrp="1"/>
          </p:cNvSpPr>
          <p:nvPr>
            <p:ph idx="1" hasCustomPrompt="1"/>
          </p:nvPr>
        </p:nvSpPr>
        <p:spPr bwMode="gray">
          <a:xfrm>
            <a:off x="683460" y="1268700"/>
            <a:ext cx="4068000" cy="2448000"/>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
        <p:nvSpPr>
          <p:cNvPr id="5" name="Fußzeilenplatzhalter 4"/>
          <p:cNvSpPr>
            <a:spLocks noGrp="1"/>
          </p:cNvSpPr>
          <p:nvPr>
            <p:ph type="ftr" sz="quarter" idx="11"/>
          </p:nvPr>
        </p:nvSpPr>
        <p:spPr bwMode="gray"/>
        <p:txBody>
          <a:bodyPr/>
          <a:lstStyle/>
          <a:p>
            <a:r>
              <a:rPr lang="en-US" dirty="0" smtClean="0">
                <a:solidFill>
                  <a:srgbClr val="5F5F5F"/>
                </a:solidFill>
              </a:rPr>
              <a:t>2013 Analyst &amp; Investor Day - November 18, 2013</a:t>
            </a:r>
            <a:endParaRPr lang="en-US" dirty="0">
              <a:solidFill>
                <a:srgbClr val="5F5F5F"/>
              </a:solidFill>
            </a:endParaRPr>
          </a:p>
        </p:txBody>
      </p:sp>
      <p:sp>
        <p:nvSpPr>
          <p:cNvPr id="6" name="Foliennummernplatzhalter 5"/>
          <p:cNvSpPr>
            <a:spLocks noGrp="1"/>
          </p:cNvSpPr>
          <p:nvPr>
            <p:ph type="sldNum" sz="quarter" idx="12"/>
          </p:nvPr>
        </p:nvSpPr>
        <p:spPr bwMode="gray"/>
        <p:txBody>
          <a:bodyPr/>
          <a:lstStyle/>
          <a:p>
            <a:fld id="{8D1E4346-5F76-40D0-9BC1-ECCF6BA4DB79}" type="slidenum">
              <a:rPr lang="en-US" smtClean="0">
                <a:solidFill>
                  <a:srgbClr val="5F5F5F"/>
                </a:solidFill>
              </a:rPr>
              <a:pPr/>
              <a:t>‹#›</a:t>
            </a:fld>
            <a:endParaRPr lang="en-US" dirty="0">
              <a:solidFill>
                <a:srgbClr val="5F5F5F"/>
              </a:solidFill>
            </a:endParaRPr>
          </a:p>
        </p:txBody>
      </p:sp>
      <p:sp>
        <p:nvSpPr>
          <p:cNvPr id="10" name="Textplatzhalter 6"/>
          <p:cNvSpPr>
            <a:spLocks noGrp="1"/>
          </p:cNvSpPr>
          <p:nvPr>
            <p:ph type="body" sz="quarter" idx="13" hasCustomPrompt="1"/>
          </p:nvPr>
        </p:nvSpPr>
        <p:spPr bwMode="gray">
          <a:xfrm>
            <a:off x="2916000" y="795600"/>
            <a:ext cx="6048000" cy="288000"/>
          </a:xfrm>
        </p:spPr>
        <p:txBody>
          <a:bodyPr/>
          <a:lstStyle>
            <a:lvl1pPr>
              <a:defRPr/>
            </a:lvl1pPr>
          </a:lstStyle>
          <a:p>
            <a:pPr lvl="0"/>
            <a:r>
              <a:rPr lang="en-US" dirty="0" smtClean="0"/>
              <a:t>Click to add subtitle</a:t>
            </a:r>
            <a:endParaRPr lang="en-US" dirty="0"/>
          </a:p>
        </p:txBody>
      </p:sp>
      <p:sp>
        <p:nvSpPr>
          <p:cNvPr id="9" name="Inhaltsplatzhalter 2"/>
          <p:cNvSpPr>
            <a:spLocks noGrp="1"/>
          </p:cNvSpPr>
          <p:nvPr>
            <p:ph idx="15" hasCustomPrompt="1"/>
          </p:nvPr>
        </p:nvSpPr>
        <p:spPr bwMode="gray">
          <a:xfrm>
            <a:off x="683460" y="3861400"/>
            <a:ext cx="4068000" cy="2448000"/>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
        <p:nvSpPr>
          <p:cNvPr id="11" name="Inhaltsplatzhalter 2"/>
          <p:cNvSpPr>
            <a:spLocks noGrp="1"/>
          </p:cNvSpPr>
          <p:nvPr>
            <p:ph idx="16" hasCustomPrompt="1"/>
          </p:nvPr>
        </p:nvSpPr>
        <p:spPr bwMode="gray">
          <a:xfrm>
            <a:off x="4896610" y="3861400"/>
            <a:ext cx="4068000" cy="2448000"/>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
        <p:nvSpPr>
          <p:cNvPr id="8" name="Inhaltsplatzhalter 7"/>
          <p:cNvSpPr>
            <a:spLocks noGrp="1"/>
          </p:cNvSpPr>
          <p:nvPr>
            <p:ph sz="quarter" idx="17" hasCustomPrompt="1"/>
          </p:nvPr>
        </p:nvSpPr>
        <p:spPr bwMode="gray">
          <a:xfrm>
            <a:off x="4896610" y="1268700"/>
            <a:ext cx="4068000" cy="2448000"/>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Tree>
    <p:extLst>
      <p:ext uri="{BB962C8B-B14F-4D97-AF65-F5344CB8AC3E}">
        <p14:creationId xmlns:p14="http://schemas.microsoft.com/office/powerpoint/2010/main" val="55716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4 contents with headline (b)">
    <p:spTree>
      <p:nvGrpSpPr>
        <p:cNvPr id="1" name=""/>
        <p:cNvGrpSpPr/>
        <p:nvPr/>
      </p:nvGrpSpPr>
      <p:grpSpPr>
        <a:xfrm>
          <a:off x="0" y="0"/>
          <a:ext cx="0" cy="0"/>
          <a:chOff x="0" y="0"/>
          <a:chExt cx="0" cy="0"/>
        </a:xfrm>
      </p:grpSpPr>
      <p:sp>
        <p:nvSpPr>
          <p:cNvPr id="16" name="Rechteck 15"/>
          <p:cNvSpPr/>
          <p:nvPr userDrawn="1"/>
        </p:nvSpPr>
        <p:spPr bwMode="gray">
          <a:xfrm>
            <a:off x="0" y="471486"/>
            <a:ext cx="2743200" cy="6148800"/>
          </a:xfrm>
          <a:prstGeom prst="rect">
            <a:avLst/>
          </a:prstGeom>
          <a:solidFill>
            <a:srgbClr val="E1E6E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rgbClr val="FFFFFF"/>
              </a:solidFill>
            </a:endParaRPr>
          </a:p>
        </p:txBody>
      </p:sp>
      <p:sp>
        <p:nvSpPr>
          <p:cNvPr id="15" name="Rechteck 14"/>
          <p:cNvSpPr/>
          <p:nvPr userDrawn="1"/>
        </p:nvSpPr>
        <p:spPr bwMode="gray">
          <a:xfrm>
            <a:off x="540000" y="1112400"/>
            <a:ext cx="2203200" cy="52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rgbClr val="FFFFFF"/>
              </a:solidFill>
            </a:endParaRPr>
          </a:p>
        </p:txBody>
      </p:sp>
      <p:sp>
        <p:nvSpPr>
          <p:cNvPr id="2" name="Titel 1"/>
          <p:cNvSpPr>
            <a:spLocks noGrp="1"/>
          </p:cNvSpPr>
          <p:nvPr>
            <p:ph type="title" hasCustomPrompt="1"/>
          </p:nvPr>
        </p:nvSpPr>
        <p:spPr bwMode="gray"/>
        <p:txBody>
          <a:bodyPr/>
          <a:lstStyle/>
          <a:p>
            <a:r>
              <a:rPr lang="en-US" noProof="0" dirty="0" smtClean="0"/>
              <a:t>Click to add title</a:t>
            </a:r>
            <a:endParaRPr lang="en-US" dirty="0"/>
          </a:p>
        </p:txBody>
      </p:sp>
      <p:sp>
        <p:nvSpPr>
          <p:cNvPr id="3" name="Inhaltsplatzhalter 2"/>
          <p:cNvSpPr>
            <a:spLocks noGrp="1"/>
          </p:cNvSpPr>
          <p:nvPr>
            <p:ph idx="1" hasCustomPrompt="1"/>
          </p:nvPr>
        </p:nvSpPr>
        <p:spPr bwMode="gray">
          <a:xfrm>
            <a:off x="683460" y="1628700"/>
            <a:ext cx="4068000" cy="2088000"/>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
        <p:nvSpPr>
          <p:cNvPr id="5" name="Fußzeilenplatzhalter 4"/>
          <p:cNvSpPr>
            <a:spLocks noGrp="1"/>
          </p:cNvSpPr>
          <p:nvPr>
            <p:ph type="ftr" sz="quarter" idx="11"/>
          </p:nvPr>
        </p:nvSpPr>
        <p:spPr bwMode="gray"/>
        <p:txBody>
          <a:bodyPr/>
          <a:lstStyle/>
          <a:p>
            <a:r>
              <a:rPr lang="en-US" dirty="0" smtClean="0">
                <a:solidFill>
                  <a:srgbClr val="5F5F5F"/>
                </a:solidFill>
              </a:rPr>
              <a:t>2013 Analyst &amp; Investor Day - November 18, 2013</a:t>
            </a:r>
            <a:endParaRPr lang="en-US" dirty="0">
              <a:solidFill>
                <a:srgbClr val="5F5F5F"/>
              </a:solidFill>
            </a:endParaRPr>
          </a:p>
        </p:txBody>
      </p:sp>
      <p:sp>
        <p:nvSpPr>
          <p:cNvPr id="6" name="Foliennummernplatzhalter 5"/>
          <p:cNvSpPr>
            <a:spLocks noGrp="1"/>
          </p:cNvSpPr>
          <p:nvPr>
            <p:ph type="sldNum" sz="quarter" idx="12"/>
          </p:nvPr>
        </p:nvSpPr>
        <p:spPr bwMode="gray"/>
        <p:txBody>
          <a:bodyPr/>
          <a:lstStyle/>
          <a:p>
            <a:fld id="{8D1E4346-5F76-40D0-9BC1-ECCF6BA4DB79}" type="slidenum">
              <a:rPr lang="en-US" smtClean="0">
                <a:solidFill>
                  <a:srgbClr val="5F5F5F"/>
                </a:solidFill>
              </a:rPr>
              <a:pPr/>
              <a:t>‹#›</a:t>
            </a:fld>
            <a:endParaRPr lang="en-US" dirty="0">
              <a:solidFill>
                <a:srgbClr val="5F5F5F"/>
              </a:solidFill>
            </a:endParaRPr>
          </a:p>
        </p:txBody>
      </p:sp>
      <p:sp>
        <p:nvSpPr>
          <p:cNvPr id="8" name="Textplatzhalter 7"/>
          <p:cNvSpPr>
            <a:spLocks noGrp="1"/>
          </p:cNvSpPr>
          <p:nvPr>
            <p:ph type="body" sz="quarter" idx="13" hasCustomPrompt="1"/>
          </p:nvPr>
        </p:nvSpPr>
        <p:spPr bwMode="gray">
          <a:xfrm>
            <a:off x="683460" y="1268700"/>
            <a:ext cx="4068000" cy="360000"/>
          </a:xfrm>
        </p:spPr>
        <p:txBody>
          <a:bodyPr anchor="ctr" anchorCtr="0"/>
          <a:lstStyle>
            <a:lvl1pPr>
              <a:defRPr baseline="0"/>
            </a:lvl1pPr>
          </a:lstStyle>
          <a:p>
            <a:pPr lvl="0"/>
            <a:r>
              <a:rPr lang="en-US" dirty="0" smtClean="0"/>
              <a:t>Headline</a:t>
            </a:r>
            <a:endParaRPr lang="en-US" dirty="0"/>
          </a:p>
        </p:txBody>
      </p:sp>
      <p:sp>
        <p:nvSpPr>
          <p:cNvPr id="9" name="Textplatzhalter 7"/>
          <p:cNvSpPr>
            <a:spLocks noGrp="1"/>
          </p:cNvSpPr>
          <p:nvPr>
            <p:ph type="body" sz="quarter" idx="14" hasCustomPrompt="1"/>
          </p:nvPr>
        </p:nvSpPr>
        <p:spPr bwMode="gray">
          <a:xfrm>
            <a:off x="4896000" y="1268700"/>
            <a:ext cx="4068000" cy="360000"/>
          </a:xfrm>
        </p:spPr>
        <p:txBody>
          <a:bodyPr anchor="ctr" anchorCtr="0"/>
          <a:lstStyle>
            <a:lvl1pPr>
              <a:defRPr baseline="0"/>
            </a:lvl1pPr>
          </a:lstStyle>
          <a:p>
            <a:pPr lvl="0"/>
            <a:r>
              <a:rPr lang="en-US" dirty="0" smtClean="0"/>
              <a:t>Headline</a:t>
            </a:r>
            <a:endParaRPr lang="en-US" dirty="0"/>
          </a:p>
        </p:txBody>
      </p:sp>
      <p:sp>
        <p:nvSpPr>
          <p:cNvPr id="12" name="Textplatzhalter 6"/>
          <p:cNvSpPr>
            <a:spLocks noGrp="1"/>
          </p:cNvSpPr>
          <p:nvPr>
            <p:ph type="body" sz="quarter" idx="16" hasCustomPrompt="1"/>
          </p:nvPr>
        </p:nvSpPr>
        <p:spPr bwMode="gray">
          <a:xfrm>
            <a:off x="2916000" y="795600"/>
            <a:ext cx="6048000" cy="288000"/>
          </a:xfrm>
        </p:spPr>
        <p:txBody>
          <a:bodyPr/>
          <a:lstStyle>
            <a:lvl1pPr>
              <a:defRPr/>
            </a:lvl1pPr>
          </a:lstStyle>
          <a:p>
            <a:pPr lvl="0"/>
            <a:r>
              <a:rPr lang="en-US" dirty="0" smtClean="0"/>
              <a:t>Click to add subtitle</a:t>
            </a:r>
            <a:endParaRPr lang="en-US" dirty="0"/>
          </a:p>
        </p:txBody>
      </p:sp>
      <p:sp>
        <p:nvSpPr>
          <p:cNvPr id="10" name="Inhaltsplatzhalter 2"/>
          <p:cNvSpPr>
            <a:spLocks noGrp="1"/>
          </p:cNvSpPr>
          <p:nvPr>
            <p:ph idx="17" hasCustomPrompt="1"/>
          </p:nvPr>
        </p:nvSpPr>
        <p:spPr bwMode="gray">
          <a:xfrm>
            <a:off x="683460" y="4221110"/>
            <a:ext cx="4068000" cy="2088000"/>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
        <p:nvSpPr>
          <p:cNvPr id="11" name="Inhaltsplatzhalter 2"/>
          <p:cNvSpPr>
            <a:spLocks noGrp="1"/>
          </p:cNvSpPr>
          <p:nvPr>
            <p:ph idx="18" hasCustomPrompt="1"/>
          </p:nvPr>
        </p:nvSpPr>
        <p:spPr bwMode="gray">
          <a:xfrm>
            <a:off x="4896610" y="4221110"/>
            <a:ext cx="4068000" cy="2088000"/>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
        <p:nvSpPr>
          <p:cNvPr id="13" name="Textplatzhalter 7"/>
          <p:cNvSpPr>
            <a:spLocks noGrp="1"/>
          </p:cNvSpPr>
          <p:nvPr>
            <p:ph type="body" sz="quarter" idx="19" hasCustomPrompt="1"/>
          </p:nvPr>
        </p:nvSpPr>
        <p:spPr bwMode="gray">
          <a:xfrm>
            <a:off x="683460" y="3861110"/>
            <a:ext cx="4068000" cy="360000"/>
          </a:xfrm>
        </p:spPr>
        <p:txBody>
          <a:bodyPr anchor="ctr" anchorCtr="0"/>
          <a:lstStyle>
            <a:lvl1pPr>
              <a:defRPr baseline="0"/>
            </a:lvl1pPr>
          </a:lstStyle>
          <a:p>
            <a:pPr lvl="0"/>
            <a:r>
              <a:rPr lang="en-US" dirty="0" smtClean="0"/>
              <a:t>Headline</a:t>
            </a:r>
            <a:endParaRPr lang="en-US" dirty="0"/>
          </a:p>
        </p:txBody>
      </p:sp>
      <p:sp>
        <p:nvSpPr>
          <p:cNvPr id="14" name="Textplatzhalter 7"/>
          <p:cNvSpPr>
            <a:spLocks noGrp="1"/>
          </p:cNvSpPr>
          <p:nvPr>
            <p:ph type="body" sz="quarter" idx="20" hasCustomPrompt="1"/>
          </p:nvPr>
        </p:nvSpPr>
        <p:spPr bwMode="gray">
          <a:xfrm>
            <a:off x="4895460" y="3861110"/>
            <a:ext cx="4068000" cy="360000"/>
          </a:xfrm>
        </p:spPr>
        <p:txBody>
          <a:bodyPr anchor="ctr" anchorCtr="0"/>
          <a:lstStyle>
            <a:lvl1pPr>
              <a:defRPr baseline="0"/>
            </a:lvl1pPr>
          </a:lstStyle>
          <a:p>
            <a:pPr lvl="0"/>
            <a:r>
              <a:rPr lang="en-US" dirty="0" smtClean="0"/>
              <a:t>Headline</a:t>
            </a:r>
            <a:endParaRPr lang="en-US" dirty="0"/>
          </a:p>
        </p:txBody>
      </p:sp>
      <p:sp>
        <p:nvSpPr>
          <p:cNvPr id="17" name="Inhaltsplatzhalter 16"/>
          <p:cNvSpPr>
            <a:spLocks noGrp="1"/>
          </p:cNvSpPr>
          <p:nvPr>
            <p:ph sz="quarter" idx="21" hasCustomPrompt="1"/>
          </p:nvPr>
        </p:nvSpPr>
        <p:spPr bwMode="gray">
          <a:xfrm>
            <a:off x="4896610" y="1628750"/>
            <a:ext cx="4068000" cy="2088000"/>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Tree>
    <p:extLst>
      <p:ext uri="{BB962C8B-B14F-4D97-AF65-F5344CB8AC3E}">
        <p14:creationId xmlns:p14="http://schemas.microsoft.com/office/powerpoint/2010/main" val="3918189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 4 contents with comment (b)">
    <p:spTree>
      <p:nvGrpSpPr>
        <p:cNvPr id="1" name=""/>
        <p:cNvGrpSpPr/>
        <p:nvPr/>
      </p:nvGrpSpPr>
      <p:grpSpPr>
        <a:xfrm>
          <a:off x="0" y="0"/>
          <a:ext cx="0" cy="0"/>
          <a:chOff x="0" y="0"/>
          <a:chExt cx="0" cy="0"/>
        </a:xfrm>
      </p:grpSpPr>
      <p:sp>
        <p:nvSpPr>
          <p:cNvPr id="19" name="Rechteck 18"/>
          <p:cNvSpPr/>
          <p:nvPr userDrawn="1"/>
        </p:nvSpPr>
        <p:spPr bwMode="gray">
          <a:xfrm>
            <a:off x="0" y="471486"/>
            <a:ext cx="2743200" cy="6148800"/>
          </a:xfrm>
          <a:prstGeom prst="rect">
            <a:avLst/>
          </a:prstGeom>
          <a:solidFill>
            <a:srgbClr val="E1E6E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rgbClr val="FFFFFF"/>
              </a:solidFill>
            </a:endParaRPr>
          </a:p>
        </p:txBody>
      </p:sp>
      <p:sp>
        <p:nvSpPr>
          <p:cNvPr id="14" name="Rechteck 13"/>
          <p:cNvSpPr/>
          <p:nvPr userDrawn="1"/>
        </p:nvSpPr>
        <p:spPr bwMode="gray">
          <a:xfrm>
            <a:off x="540000" y="1112400"/>
            <a:ext cx="2203200" cy="52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rgbClr val="FFFFFF"/>
              </a:solidFill>
            </a:endParaRPr>
          </a:p>
        </p:txBody>
      </p:sp>
      <p:sp>
        <p:nvSpPr>
          <p:cNvPr id="2" name="Titel 1"/>
          <p:cNvSpPr>
            <a:spLocks noGrp="1"/>
          </p:cNvSpPr>
          <p:nvPr>
            <p:ph type="title" hasCustomPrompt="1"/>
          </p:nvPr>
        </p:nvSpPr>
        <p:spPr bwMode="gray"/>
        <p:txBody>
          <a:bodyPr/>
          <a:lstStyle/>
          <a:p>
            <a:r>
              <a:rPr lang="en-US" noProof="0" dirty="0" smtClean="0"/>
              <a:t>Click to add title</a:t>
            </a:r>
            <a:endParaRPr lang="en-US" dirty="0"/>
          </a:p>
        </p:txBody>
      </p:sp>
      <p:sp>
        <p:nvSpPr>
          <p:cNvPr id="3" name="Inhaltsplatzhalter 2"/>
          <p:cNvSpPr>
            <a:spLocks noGrp="1"/>
          </p:cNvSpPr>
          <p:nvPr>
            <p:ph idx="1" hasCustomPrompt="1"/>
          </p:nvPr>
        </p:nvSpPr>
        <p:spPr bwMode="gray">
          <a:xfrm>
            <a:off x="683460" y="1268700"/>
            <a:ext cx="4068000" cy="1800000"/>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
        <p:nvSpPr>
          <p:cNvPr id="5" name="Fußzeilenplatzhalter 4"/>
          <p:cNvSpPr>
            <a:spLocks noGrp="1"/>
          </p:cNvSpPr>
          <p:nvPr>
            <p:ph type="ftr" sz="quarter" idx="11"/>
          </p:nvPr>
        </p:nvSpPr>
        <p:spPr bwMode="gray"/>
        <p:txBody>
          <a:bodyPr/>
          <a:lstStyle/>
          <a:p>
            <a:r>
              <a:rPr lang="en-US" dirty="0" smtClean="0">
                <a:solidFill>
                  <a:srgbClr val="5F5F5F"/>
                </a:solidFill>
              </a:rPr>
              <a:t>2013 Analyst &amp; Investor Day - November 18, 2013</a:t>
            </a:r>
            <a:endParaRPr lang="en-US" dirty="0">
              <a:solidFill>
                <a:srgbClr val="5F5F5F"/>
              </a:solidFill>
            </a:endParaRPr>
          </a:p>
        </p:txBody>
      </p:sp>
      <p:sp>
        <p:nvSpPr>
          <p:cNvPr id="6" name="Foliennummernplatzhalter 5"/>
          <p:cNvSpPr>
            <a:spLocks noGrp="1"/>
          </p:cNvSpPr>
          <p:nvPr>
            <p:ph type="sldNum" sz="quarter" idx="12"/>
          </p:nvPr>
        </p:nvSpPr>
        <p:spPr bwMode="gray"/>
        <p:txBody>
          <a:bodyPr/>
          <a:lstStyle/>
          <a:p>
            <a:fld id="{8D1E4346-5F76-40D0-9BC1-ECCF6BA4DB79}" type="slidenum">
              <a:rPr lang="en-US" smtClean="0">
                <a:solidFill>
                  <a:srgbClr val="5F5F5F"/>
                </a:solidFill>
              </a:rPr>
              <a:pPr/>
              <a:t>‹#›</a:t>
            </a:fld>
            <a:endParaRPr lang="en-US" dirty="0">
              <a:solidFill>
                <a:srgbClr val="5F5F5F"/>
              </a:solidFill>
            </a:endParaRPr>
          </a:p>
        </p:txBody>
      </p:sp>
      <p:sp>
        <p:nvSpPr>
          <p:cNvPr id="12" name="Textplatzhalter 6"/>
          <p:cNvSpPr>
            <a:spLocks noGrp="1"/>
          </p:cNvSpPr>
          <p:nvPr>
            <p:ph type="body" sz="quarter" idx="16" hasCustomPrompt="1"/>
          </p:nvPr>
        </p:nvSpPr>
        <p:spPr bwMode="gray">
          <a:xfrm>
            <a:off x="2916000" y="795600"/>
            <a:ext cx="6048000" cy="288000"/>
          </a:xfrm>
        </p:spPr>
        <p:txBody>
          <a:bodyPr/>
          <a:lstStyle>
            <a:lvl1pPr>
              <a:defRPr/>
            </a:lvl1pPr>
          </a:lstStyle>
          <a:p>
            <a:pPr lvl="0"/>
            <a:r>
              <a:rPr lang="en-US" dirty="0" smtClean="0"/>
              <a:t>Click to add subtitle</a:t>
            </a:r>
            <a:endParaRPr lang="en-US" dirty="0"/>
          </a:p>
        </p:txBody>
      </p:sp>
      <p:sp>
        <p:nvSpPr>
          <p:cNvPr id="10" name="Inhaltsplatzhalter 2"/>
          <p:cNvSpPr>
            <a:spLocks noGrp="1"/>
          </p:cNvSpPr>
          <p:nvPr>
            <p:ph idx="17" hasCustomPrompt="1"/>
          </p:nvPr>
        </p:nvSpPr>
        <p:spPr bwMode="gray">
          <a:xfrm>
            <a:off x="683460" y="3861060"/>
            <a:ext cx="4068000" cy="1800000"/>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
        <p:nvSpPr>
          <p:cNvPr id="13" name="Textplatzhalter 7"/>
          <p:cNvSpPr>
            <a:spLocks noGrp="1"/>
          </p:cNvSpPr>
          <p:nvPr>
            <p:ph type="body" sz="quarter" idx="19" hasCustomPrompt="1"/>
          </p:nvPr>
        </p:nvSpPr>
        <p:spPr bwMode="gray">
          <a:xfrm>
            <a:off x="683460" y="5805400"/>
            <a:ext cx="4068000" cy="504000"/>
          </a:xfrm>
        </p:spPr>
        <p:txBody>
          <a:bodyPr anchor="t" anchorCtr="0"/>
          <a:lstStyle>
            <a:lvl1pPr>
              <a:defRPr sz="1000" baseline="0"/>
            </a:lvl1pPr>
          </a:lstStyle>
          <a:p>
            <a:pPr lvl="0"/>
            <a:r>
              <a:rPr lang="en-US" dirty="0" smtClean="0"/>
              <a:t>Comment</a:t>
            </a:r>
            <a:endParaRPr lang="en-US" dirty="0"/>
          </a:p>
        </p:txBody>
      </p:sp>
      <p:sp>
        <p:nvSpPr>
          <p:cNvPr id="15" name="Inhaltsplatzhalter 2"/>
          <p:cNvSpPr>
            <a:spLocks noGrp="1"/>
          </p:cNvSpPr>
          <p:nvPr>
            <p:ph idx="21" hasCustomPrompt="1"/>
          </p:nvPr>
        </p:nvSpPr>
        <p:spPr bwMode="gray">
          <a:xfrm>
            <a:off x="4896610" y="1268700"/>
            <a:ext cx="4068000" cy="1800000"/>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
        <p:nvSpPr>
          <p:cNvPr id="16" name="Textplatzhalter 7"/>
          <p:cNvSpPr>
            <a:spLocks noGrp="1"/>
          </p:cNvSpPr>
          <p:nvPr>
            <p:ph type="body" sz="quarter" idx="22" hasCustomPrompt="1"/>
          </p:nvPr>
        </p:nvSpPr>
        <p:spPr bwMode="gray">
          <a:xfrm>
            <a:off x="4896610" y="3213040"/>
            <a:ext cx="4068000" cy="504000"/>
          </a:xfrm>
        </p:spPr>
        <p:txBody>
          <a:bodyPr anchor="t" anchorCtr="0"/>
          <a:lstStyle>
            <a:lvl1pPr>
              <a:defRPr sz="1000" baseline="0"/>
            </a:lvl1pPr>
          </a:lstStyle>
          <a:p>
            <a:pPr lvl="0"/>
            <a:r>
              <a:rPr lang="en-US" dirty="0" smtClean="0"/>
              <a:t>Comment</a:t>
            </a:r>
            <a:endParaRPr lang="en-US" dirty="0"/>
          </a:p>
        </p:txBody>
      </p:sp>
      <p:sp>
        <p:nvSpPr>
          <p:cNvPr id="17" name="Inhaltsplatzhalter 2"/>
          <p:cNvSpPr>
            <a:spLocks noGrp="1"/>
          </p:cNvSpPr>
          <p:nvPr>
            <p:ph idx="23" hasCustomPrompt="1"/>
          </p:nvPr>
        </p:nvSpPr>
        <p:spPr bwMode="gray">
          <a:xfrm>
            <a:off x="4896610" y="3861060"/>
            <a:ext cx="4068000" cy="1800000"/>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
        <p:nvSpPr>
          <p:cNvPr id="18" name="Textplatzhalter 7"/>
          <p:cNvSpPr>
            <a:spLocks noGrp="1"/>
          </p:cNvSpPr>
          <p:nvPr>
            <p:ph type="body" sz="quarter" idx="24" hasCustomPrompt="1"/>
          </p:nvPr>
        </p:nvSpPr>
        <p:spPr bwMode="gray">
          <a:xfrm>
            <a:off x="4896610" y="5805400"/>
            <a:ext cx="4068000" cy="504000"/>
          </a:xfrm>
        </p:spPr>
        <p:txBody>
          <a:bodyPr anchor="t" anchorCtr="0"/>
          <a:lstStyle>
            <a:lvl1pPr>
              <a:defRPr sz="1000" baseline="0"/>
            </a:lvl1pPr>
          </a:lstStyle>
          <a:p>
            <a:pPr lvl="0"/>
            <a:r>
              <a:rPr lang="en-US" dirty="0" smtClean="0"/>
              <a:t>Comment</a:t>
            </a:r>
            <a:endParaRPr lang="en-US" dirty="0"/>
          </a:p>
        </p:txBody>
      </p:sp>
      <p:sp>
        <p:nvSpPr>
          <p:cNvPr id="21" name="Textplatzhalter 7"/>
          <p:cNvSpPr>
            <a:spLocks noGrp="1"/>
          </p:cNvSpPr>
          <p:nvPr>
            <p:ph type="body" sz="quarter" idx="26" hasCustomPrompt="1"/>
          </p:nvPr>
        </p:nvSpPr>
        <p:spPr bwMode="gray">
          <a:xfrm>
            <a:off x="683460" y="3213040"/>
            <a:ext cx="4068000" cy="504000"/>
          </a:xfrm>
        </p:spPr>
        <p:txBody>
          <a:bodyPr anchor="t" anchorCtr="0"/>
          <a:lstStyle>
            <a:lvl1pPr>
              <a:defRPr sz="1000" baseline="0"/>
            </a:lvl1pPr>
          </a:lstStyle>
          <a:p>
            <a:pPr lvl="0"/>
            <a:r>
              <a:rPr lang="en-US" dirty="0" smtClean="0"/>
              <a:t>Comment</a:t>
            </a:r>
            <a:endParaRPr lang="en-US" dirty="0"/>
          </a:p>
        </p:txBody>
      </p:sp>
    </p:spTree>
    <p:extLst>
      <p:ext uri="{BB962C8B-B14F-4D97-AF65-F5344CB8AC3E}">
        <p14:creationId xmlns:p14="http://schemas.microsoft.com/office/powerpoint/2010/main" val="356458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 3 columns (b)">
    <p:spTree>
      <p:nvGrpSpPr>
        <p:cNvPr id="1" name=""/>
        <p:cNvGrpSpPr/>
        <p:nvPr/>
      </p:nvGrpSpPr>
      <p:grpSpPr>
        <a:xfrm>
          <a:off x="0" y="0"/>
          <a:ext cx="0" cy="0"/>
          <a:chOff x="0" y="0"/>
          <a:chExt cx="0" cy="0"/>
        </a:xfrm>
      </p:grpSpPr>
      <p:sp>
        <p:nvSpPr>
          <p:cNvPr id="11" name="Rechteck 10"/>
          <p:cNvSpPr/>
          <p:nvPr userDrawn="1"/>
        </p:nvSpPr>
        <p:spPr bwMode="gray">
          <a:xfrm>
            <a:off x="0" y="471486"/>
            <a:ext cx="2743200" cy="6148800"/>
          </a:xfrm>
          <a:prstGeom prst="rect">
            <a:avLst/>
          </a:prstGeom>
          <a:solidFill>
            <a:srgbClr val="E1E6E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rgbClr val="FFFFFF"/>
              </a:solidFill>
            </a:endParaRPr>
          </a:p>
        </p:txBody>
      </p:sp>
      <p:sp>
        <p:nvSpPr>
          <p:cNvPr id="9" name="Rechteck 8"/>
          <p:cNvSpPr/>
          <p:nvPr userDrawn="1"/>
        </p:nvSpPr>
        <p:spPr bwMode="gray">
          <a:xfrm>
            <a:off x="540000" y="1112400"/>
            <a:ext cx="2203200" cy="52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rgbClr val="FFFFFF"/>
              </a:solidFill>
            </a:endParaRPr>
          </a:p>
        </p:txBody>
      </p:sp>
      <p:sp>
        <p:nvSpPr>
          <p:cNvPr id="2" name="Titel 1"/>
          <p:cNvSpPr>
            <a:spLocks noGrp="1"/>
          </p:cNvSpPr>
          <p:nvPr>
            <p:ph type="title" hasCustomPrompt="1"/>
          </p:nvPr>
        </p:nvSpPr>
        <p:spPr bwMode="gray"/>
        <p:txBody>
          <a:bodyPr/>
          <a:lstStyle/>
          <a:p>
            <a:r>
              <a:rPr lang="en-US" noProof="0" dirty="0" smtClean="0"/>
              <a:t>Click to add title</a:t>
            </a:r>
            <a:endParaRPr lang="en-US" dirty="0"/>
          </a:p>
        </p:txBody>
      </p:sp>
      <p:sp>
        <p:nvSpPr>
          <p:cNvPr id="3" name="Inhaltsplatzhalter 2"/>
          <p:cNvSpPr>
            <a:spLocks noGrp="1"/>
          </p:cNvSpPr>
          <p:nvPr>
            <p:ph idx="1" hasCustomPrompt="1"/>
          </p:nvPr>
        </p:nvSpPr>
        <p:spPr bwMode="gray">
          <a:xfrm>
            <a:off x="683460" y="1268700"/>
            <a:ext cx="2664000" cy="5040000"/>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
        <p:nvSpPr>
          <p:cNvPr id="5" name="Fußzeilenplatzhalter 4"/>
          <p:cNvSpPr>
            <a:spLocks noGrp="1"/>
          </p:cNvSpPr>
          <p:nvPr>
            <p:ph type="ftr" sz="quarter" idx="11"/>
          </p:nvPr>
        </p:nvSpPr>
        <p:spPr bwMode="gray"/>
        <p:txBody>
          <a:bodyPr/>
          <a:lstStyle/>
          <a:p>
            <a:r>
              <a:rPr lang="en-US" dirty="0" smtClean="0">
                <a:solidFill>
                  <a:srgbClr val="5F5F5F"/>
                </a:solidFill>
              </a:rPr>
              <a:t>2013 Analyst &amp; Investor Day - November 18, 2013</a:t>
            </a:r>
            <a:endParaRPr lang="en-US" dirty="0">
              <a:solidFill>
                <a:srgbClr val="5F5F5F"/>
              </a:solidFill>
            </a:endParaRPr>
          </a:p>
        </p:txBody>
      </p:sp>
      <p:sp>
        <p:nvSpPr>
          <p:cNvPr id="6" name="Foliennummernplatzhalter 5"/>
          <p:cNvSpPr>
            <a:spLocks noGrp="1"/>
          </p:cNvSpPr>
          <p:nvPr>
            <p:ph type="sldNum" sz="quarter" idx="12"/>
          </p:nvPr>
        </p:nvSpPr>
        <p:spPr bwMode="gray"/>
        <p:txBody>
          <a:bodyPr/>
          <a:lstStyle/>
          <a:p>
            <a:fld id="{8D1E4346-5F76-40D0-9BC1-ECCF6BA4DB79}" type="slidenum">
              <a:rPr lang="en-US" smtClean="0">
                <a:solidFill>
                  <a:srgbClr val="5F5F5F"/>
                </a:solidFill>
              </a:rPr>
              <a:pPr/>
              <a:t>‹#›</a:t>
            </a:fld>
            <a:endParaRPr lang="en-US" dirty="0">
              <a:solidFill>
                <a:srgbClr val="5F5F5F"/>
              </a:solidFill>
            </a:endParaRPr>
          </a:p>
        </p:txBody>
      </p:sp>
      <p:sp>
        <p:nvSpPr>
          <p:cNvPr id="10" name="Textplatzhalter 6"/>
          <p:cNvSpPr>
            <a:spLocks noGrp="1"/>
          </p:cNvSpPr>
          <p:nvPr>
            <p:ph type="body" sz="quarter" idx="13" hasCustomPrompt="1"/>
          </p:nvPr>
        </p:nvSpPr>
        <p:spPr bwMode="gray">
          <a:xfrm>
            <a:off x="2916000" y="795600"/>
            <a:ext cx="6048000" cy="288000"/>
          </a:xfrm>
        </p:spPr>
        <p:txBody>
          <a:bodyPr/>
          <a:lstStyle>
            <a:lvl1pPr>
              <a:defRPr/>
            </a:lvl1pPr>
          </a:lstStyle>
          <a:p>
            <a:pPr lvl="0"/>
            <a:r>
              <a:rPr lang="en-US" dirty="0" smtClean="0"/>
              <a:t>Click to add subtitle</a:t>
            </a:r>
            <a:endParaRPr lang="en-US" dirty="0"/>
          </a:p>
        </p:txBody>
      </p:sp>
      <p:sp>
        <p:nvSpPr>
          <p:cNvPr id="8" name="Inhaltsplatzhalter 2"/>
          <p:cNvSpPr>
            <a:spLocks noGrp="1"/>
          </p:cNvSpPr>
          <p:nvPr>
            <p:ph idx="14" hasCustomPrompt="1"/>
          </p:nvPr>
        </p:nvSpPr>
        <p:spPr bwMode="gray">
          <a:xfrm>
            <a:off x="6300610" y="1268700"/>
            <a:ext cx="2664000" cy="5040000"/>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
        <p:nvSpPr>
          <p:cNvPr id="12" name="Inhaltsplatzhalter 11"/>
          <p:cNvSpPr>
            <a:spLocks noGrp="1"/>
          </p:cNvSpPr>
          <p:nvPr>
            <p:ph sz="quarter" idx="15" hasCustomPrompt="1"/>
          </p:nvPr>
        </p:nvSpPr>
        <p:spPr bwMode="gray">
          <a:xfrm>
            <a:off x="3492035" y="1268700"/>
            <a:ext cx="2664000" cy="5040000"/>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Tree>
    <p:extLst>
      <p:ext uri="{BB962C8B-B14F-4D97-AF65-F5344CB8AC3E}">
        <p14:creationId xmlns:p14="http://schemas.microsoft.com/office/powerpoint/2010/main" val="241668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 3 columns with headline (b)">
    <p:spTree>
      <p:nvGrpSpPr>
        <p:cNvPr id="1" name=""/>
        <p:cNvGrpSpPr/>
        <p:nvPr/>
      </p:nvGrpSpPr>
      <p:grpSpPr>
        <a:xfrm>
          <a:off x="0" y="0"/>
          <a:ext cx="0" cy="0"/>
          <a:chOff x="0" y="0"/>
          <a:chExt cx="0" cy="0"/>
        </a:xfrm>
      </p:grpSpPr>
      <p:sp>
        <p:nvSpPr>
          <p:cNvPr id="14" name="Rechteck 13"/>
          <p:cNvSpPr/>
          <p:nvPr userDrawn="1"/>
        </p:nvSpPr>
        <p:spPr bwMode="gray">
          <a:xfrm>
            <a:off x="0" y="471486"/>
            <a:ext cx="2743200" cy="6148800"/>
          </a:xfrm>
          <a:prstGeom prst="rect">
            <a:avLst/>
          </a:prstGeom>
          <a:solidFill>
            <a:srgbClr val="E1E6E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rgbClr val="FFFFFF"/>
              </a:solidFill>
            </a:endParaRPr>
          </a:p>
        </p:txBody>
      </p:sp>
      <p:sp>
        <p:nvSpPr>
          <p:cNvPr id="13" name="Rechteck 12"/>
          <p:cNvSpPr/>
          <p:nvPr userDrawn="1"/>
        </p:nvSpPr>
        <p:spPr bwMode="gray">
          <a:xfrm>
            <a:off x="540000" y="1112400"/>
            <a:ext cx="2203200" cy="52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rgbClr val="FFFFFF"/>
              </a:solidFill>
            </a:endParaRPr>
          </a:p>
        </p:txBody>
      </p:sp>
      <p:sp>
        <p:nvSpPr>
          <p:cNvPr id="2" name="Titel 1"/>
          <p:cNvSpPr>
            <a:spLocks noGrp="1"/>
          </p:cNvSpPr>
          <p:nvPr>
            <p:ph type="title" hasCustomPrompt="1"/>
          </p:nvPr>
        </p:nvSpPr>
        <p:spPr bwMode="gray"/>
        <p:txBody>
          <a:bodyPr/>
          <a:lstStyle/>
          <a:p>
            <a:r>
              <a:rPr lang="en-US" noProof="0" dirty="0" smtClean="0"/>
              <a:t>Click to add title</a:t>
            </a:r>
            <a:endParaRPr lang="en-US" dirty="0"/>
          </a:p>
        </p:txBody>
      </p:sp>
      <p:sp>
        <p:nvSpPr>
          <p:cNvPr id="3" name="Inhaltsplatzhalter 2"/>
          <p:cNvSpPr>
            <a:spLocks noGrp="1"/>
          </p:cNvSpPr>
          <p:nvPr>
            <p:ph idx="1" hasCustomPrompt="1"/>
          </p:nvPr>
        </p:nvSpPr>
        <p:spPr bwMode="gray">
          <a:xfrm>
            <a:off x="683460" y="1628700"/>
            <a:ext cx="2664000" cy="4680000"/>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
        <p:nvSpPr>
          <p:cNvPr id="5" name="Fußzeilenplatzhalter 4"/>
          <p:cNvSpPr>
            <a:spLocks noGrp="1"/>
          </p:cNvSpPr>
          <p:nvPr>
            <p:ph type="ftr" sz="quarter" idx="11"/>
          </p:nvPr>
        </p:nvSpPr>
        <p:spPr bwMode="gray"/>
        <p:txBody>
          <a:bodyPr/>
          <a:lstStyle/>
          <a:p>
            <a:r>
              <a:rPr lang="en-US" dirty="0" smtClean="0">
                <a:solidFill>
                  <a:srgbClr val="5F5F5F"/>
                </a:solidFill>
              </a:rPr>
              <a:t>2013 Analyst &amp; Investor Day - November 18, 2013</a:t>
            </a:r>
            <a:endParaRPr lang="en-US" dirty="0">
              <a:solidFill>
                <a:srgbClr val="5F5F5F"/>
              </a:solidFill>
            </a:endParaRPr>
          </a:p>
        </p:txBody>
      </p:sp>
      <p:sp>
        <p:nvSpPr>
          <p:cNvPr id="6" name="Foliennummernplatzhalter 5"/>
          <p:cNvSpPr>
            <a:spLocks noGrp="1"/>
          </p:cNvSpPr>
          <p:nvPr>
            <p:ph type="sldNum" sz="quarter" idx="12"/>
          </p:nvPr>
        </p:nvSpPr>
        <p:spPr bwMode="gray"/>
        <p:txBody>
          <a:bodyPr/>
          <a:lstStyle/>
          <a:p>
            <a:fld id="{8D1E4346-5F76-40D0-9BC1-ECCF6BA4DB79}" type="slidenum">
              <a:rPr lang="en-US" smtClean="0">
                <a:solidFill>
                  <a:srgbClr val="5F5F5F"/>
                </a:solidFill>
              </a:rPr>
              <a:pPr/>
              <a:t>‹#›</a:t>
            </a:fld>
            <a:endParaRPr lang="en-US" dirty="0">
              <a:solidFill>
                <a:srgbClr val="5F5F5F"/>
              </a:solidFill>
            </a:endParaRPr>
          </a:p>
        </p:txBody>
      </p:sp>
      <p:sp>
        <p:nvSpPr>
          <p:cNvPr id="8" name="Textplatzhalter 7"/>
          <p:cNvSpPr>
            <a:spLocks noGrp="1"/>
          </p:cNvSpPr>
          <p:nvPr>
            <p:ph type="body" sz="quarter" idx="13" hasCustomPrompt="1"/>
          </p:nvPr>
        </p:nvSpPr>
        <p:spPr bwMode="gray">
          <a:xfrm>
            <a:off x="683460" y="1268700"/>
            <a:ext cx="2664000" cy="360000"/>
          </a:xfrm>
        </p:spPr>
        <p:txBody>
          <a:bodyPr anchor="ctr" anchorCtr="0"/>
          <a:lstStyle>
            <a:lvl1pPr>
              <a:defRPr baseline="0"/>
            </a:lvl1pPr>
          </a:lstStyle>
          <a:p>
            <a:pPr lvl="0"/>
            <a:r>
              <a:rPr lang="en-US" dirty="0" smtClean="0"/>
              <a:t>Headline</a:t>
            </a:r>
            <a:endParaRPr lang="en-US" dirty="0"/>
          </a:p>
        </p:txBody>
      </p:sp>
      <p:sp>
        <p:nvSpPr>
          <p:cNvPr id="9" name="Textplatzhalter 7"/>
          <p:cNvSpPr>
            <a:spLocks noGrp="1"/>
          </p:cNvSpPr>
          <p:nvPr>
            <p:ph type="body" sz="quarter" idx="14" hasCustomPrompt="1"/>
          </p:nvPr>
        </p:nvSpPr>
        <p:spPr bwMode="gray">
          <a:xfrm>
            <a:off x="6300610" y="1268700"/>
            <a:ext cx="2664000" cy="360000"/>
          </a:xfrm>
        </p:spPr>
        <p:txBody>
          <a:bodyPr anchor="ctr" anchorCtr="0"/>
          <a:lstStyle>
            <a:lvl1pPr>
              <a:defRPr baseline="0"/>
            </a:lvl1pPr>
          </a:lstStyle>
          <a:p>
            <a:pPr lvl="0"/>
            <a:r>
              <a:rPr lang="en-US" dirty="0" smtClean="0"/>
              <a:t>Headline</a:t>
            </a:r>
            <a:endParaRPr lang="en-US" dirty="0"/>
          </a:p>
        </p:txBody>
      </p:sp>
      <p:sp>
        <p:nvSpPr>
          <p:cNvPr id="12" name="Textplatzhalter 6"/>
          <p:cNvSpPr>
            <a:spLocks noGrp="1"/>
          </p:cNvSpPr>
          <p:nvPr>
            <p:ph type="body" sz="quarter" idx="16" hasCustomPrompt="1"/>
          </p:nvPr>
        </p:nvSpPr>
        <p:spPr bwMode="gray">
          <a:xfrm>
            <a:off x="2916000" y="795600"/>
            <a:ext cx="6048000" cy="288000"/>
          </a:xfrm>
        </p:spPr>
        <p:txBody>
          <a:bodyPr/>
          <a:lstStyle>
            <a:lvl1pPr>
              <a:defRPr/>
            </a:lvl1pPr>
          </a:lstStyle>
          <a:p>
            <a:pPr lvl="0"/>
            <a:r>
              <a:rPr lang="en-US" dirty="0" smtClean="0"/>
              <a:t>Click to add subtitle</a:t>
            </a:r>
            <a:endParaRPr lang="en-US" dirty="0"/>
          </a:p>
        </p:txBody>
      </p:sp>
      <p:sp>
        <p:nvSpPr>
          <p:cNvPr id="10" name="Inhaltsplatzhalter 2"/>
          <p:cNvSpPr>
            <a:spLocks noGrp="1"/>
          </p:cNvSpPr>
          <p:nvPr>
            <p:ph idx="17" hasCustomPrompt="1"/>
          </p:nvPr>
        </p:nvSpPr>
        <p:spPr bwMode="gray">
          <a:xfrm>
            <a:off x="3492035" y="1628700"/>
            <a:ext cx="2664000" cy="4680000"/>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
        <p:nvSpPr>
          <p:cNvPr id="11" name="Textplatzhalter 7"/>
          <p:cNvSpPr>
            <a:spLocks noGrp="1"/>
          </p:cNvSpPr>
          <p:nvPr>
            <p:ph type="body" sz="quarter" idx="18" hasCustomPrompt="1"/>
          </p:nvPr>
        </p:nvSpPr>
        <p:spPr bwMode="gray">
          <a:xfrm>
            <a:off x="3492035" y="1268700"/>
            <a:ext cx="2664000" cy="360000"/>
          </a:xfrm>
        </p:spPr>
        <p:txBody>
          <a:bodyPr anchor="ctr" anchorCtr="0"/>
          <a:lstStyle>
            <a:lvl1pPr>
              <a:defRPr baseline="0"/>
            </a:lvl1pPr>
          </a:lstStyle>
          <a:p>
            <a:pPr lvl="0"/>
            <a:r>
              <a:rPr lang="en-US" dirty="0" smtClean="0"/>
              <a:t>Headline</a:t>
            </a:r>
            <a:endParaRPr lang="en-US" dirty="0"/>
          </a:p>
        </p:txBody>
      </p:sp>
      <p:sp>
        <p:nvSpPr>
          <p:cNvPr id="15" name="Inhaltsplatzhalter 14"/>
          <p:cNvSpPr>
            <a:spLocks noGrp="1"/>
          </p:cNvSpPr>
          <p:nvPr>
            <p:ph sz="quarter" idx="19" hasCustomPrompt="1"/>
          </p:nvPr>
        </p:nvSpPr>
        <p:spPr bwMode="gray">
          <a:xfrm>
            <a:off x="6300610" y="1628700"/>
            <a:ext cx="2664000" cy="4680000"/>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Tree>
    <p:extLst>
      <p:ext uri="{BB962C8B-B14F-4D97-AF65-F5344CB8AC3E}">
        <p14:creationId xmlns:p14="http://schemas.microsoft.com/office/powerpoint/2010/main" val="2700183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2015/1/27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6 contents">
    <p:spTree>
      <p:nvGrpSpPr>
        <p:cNvPr id="1" name=""/>
        <p:cNvGrpSpPr/>
        <p:nvPr/>
      </p:nvGrpSpPr>
      <p:grpSpPr>
        <a:xfrm>
          <a:off x="0" y="0"/>
          <a:ext cx="0" cy="0"/>
          <a:chOff x="0" y="0"/>
          <a:chExt cx="0" cy="0"/>
        </a:xfrm>
      </p:grpSpPr>
      <p:sp>
        <p:nvSpPr>
          <p:cNvPr id="15" name="Rechteck 14"/>
          <p:cNvSpPr/>
          <p:nvPr userDrawn="1"/>
        </p:nvSpPr>
        <p:spPr bwMode="gray">
          <a:xfrm>
            <a:off x="0" y="471486"/>
            <a:ext cx="2743200" cy="6148800"/>
          </a:xfrm>
          <a:prstGeom prst="rect">
            <a:avLst/>
          </a:prstGeom>
          <a:solidFill>
            <a:srgbClr val="E1E6E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rgbClr val="FFFFFF"/>
              </a:solidFill>
            </a:endParaRPr>
          </a:p>
        </p:txBody>
      </p:sp>
      <p:sp>
        <p:nvSpPr>
          <p:cNvPr id="14" name="Rechteck 13"/>
          <p:cNvSpPr/>
          <p:nvPr userDrawn="1"/>
        </p:nvSpPr>
        <p:spPr bwMode="gray">
          <a:xfrm>
            <a:off x="540000" y="1112400"/>
            <a:ext cx="2203200" cy="52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rgbClr val="FFFFFF"/>
              </a:solidFill>
            </a:endParaRPr>
          </a:p>
        </p:txBody>
      </p:sp>
      <p:sp>
        <p:nvSpPr>
          <p:cNvPr id="2" name="Titel 1"/>
          <p:cNvSpPr>
            <a:spLocks noGrp="1"/>
          </p:cNvSpPr>
          <p:nvPr>
            <p:ph type="title" hasCustomPrompt="1"/>
          </p:nvPr>
        </p:nvSpPr>
        <p:spPr bwMode="gray"/>
        <p:txBody>
          <a:bodyPr/>
          <a:lstStyle/>
          <a:p>
            <a:r>
              <a:rPr lang="en-US" noProof="0" dirty="0" smtClean="0"/>
              <a:t>Click to add title</a:t>
            </a:r>
            <a:endParaRPr lang="en-US" dirty="0"/>
          </a:p>
        </p:txBody>
      </p:sp>
      <p:sp>
        <p:nvSpPr>
          <p:cNvPr id="3" name="Inhaltsplatzhalter 2"/>
          <p:cNvSpPr>
            <a:spLocks noGrp="1"/>
          </p:cNvSpPr>
          <p:nvPr>
            <p:ph idx="1" hasCustomPrompt="1"/>
          </p:nvPr>
        </p:nvSpPr>
        <p:spPr bwMode="gray">
          <a:xfrm>
            <a:off x="683460" y="1268700"/>
            <a:ext cx="2664000" cy="2448000"/>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
        <p:nvSpPr>
          <p:cNvPr id="5" name="Fußzeilenplatzhalter 4"/>
          <p:cNvSpPr>
            <a:spLocks noGrp="1"/>
          </p:cNvSpPr>
          <p:nvPr>
            <p:ph type="ftr" sz="quarter" idx="11"/>
          </p:nvPr>
        </p:nvSpPr>
        <p:spPr bwMode="gray"/>
        <p:txBody>
          <a:bodyPr/>
          <a:lstStyle/>
          <a:p>
            <a:r>
              <a:rPr lang="en-US" dirty="0" smtClean="0">
                <a:solidFill>
                  <a:srgbClr val="5F5F5F"/>
                </a:solidFill>
              </a:rPr>
              <a:t>2013 Analyst &amp; Investor Day - November 18, 2013</a:t>
            </a:r>
            <a:endParaRPr lang="en-US" dirty="0">
              <a:solidFill>
                <a:srgbClr val="5F5F5F"/>
              </a:solidFill>
            </a:endParaRPr>
          </a:p>
        </p:txBody>
      </p:sp>
      <p:sp>
        <p:nvSpPr>
          <p:cNvPr id="6" name="Foliennummernplatzhalter 5"/>
          <p:cNvSpPr>
            <a:spLocks noGrp="1"/>
          </p:cNvSpPr>
          <p:nvPr>
            <p:ph type="sldNum" sz="quarter" idx="12"/>
          </p:nvPr>
        </p:nvSpPr>
        <p:spPr bwMode="gray"/>
        <p:txBody>
          <a:bodyPr/>
          <a:lstStyle/>
          <a:p>
            <a:fld id="{8D1E4346-5F76-40D0-9BC1-ECCF6BA4DB79}" type="slidenum">
              <a:rPr lang="en-US" smtClean="0">
                <a:solidFill>
                  <a:srgbClr val="5F5F5F"/>
                </a:solidFill>
              </a:rPr>
              <a:pPr/>
              <a:t>‹#›</a:t>
            </a:fld>
            <a:endParaRPr lang="en-US" dirty="0">
              <a:solidFill>
                <a:srgbClr val="5F5F5F"/>
              </a:solidFill>
            </a:endParaRPr>
          </a:p>
        </p:txBody>
      </p:sp>
      <p:sp>
        <p:nvSpPr>
          <p:cNvPr id="10" name="Textplatzhalter 6"/>
          <p:cNvSpPr>
            <a:spLocks noGrp="1"/>
          </p:cNvSpPr>
          <p:nvPr>
            <p:ph type="body" sz="quarter" idx="13" hasCustomPrompt="1"/>
          </p:nvPr>
        </p:nvSpPr>
        <p:spPr bwMode="gray">
          <a:xfrm>
            <a:off x="2916000" y="795600"/>
            <a:ext cx="6048000" cy="288000"/>
          </a:xfrm>
        </p:spPr>
        <p:txBody>
          <a:bodyPr/>
          <a:lstStyle>
            <a:lvl1pPr>
              <a:defRPr/>
            </a:lvl1pPr>
          </a:lstStyle>
          <a:p>
            <a:pPr lvl="0"/>
            <a:r>
              <a:rPr lang="en-US" dirty="0" smtClean="0"/>
              <a:t>Click to add subtitle</a:t>
            </a:r>
            <a:endParaRPr lang="en-US" dirty="0"/>
          </a:p>
        </p:txBody>
      </p:sp>
      <p:sp>
        <p:nvSpPr>
          <p:cNvPr id="9" name="Inhaltsplatzhalter 2"/>
          <p:cNvSpPr>
            <a:spLocks noGrp="1"/>
          </p:cNvSpPr>
          <p:nvPr>
            <p:ph idx="15" hasCustomPrompt="1"/>
          </p:nvPr>
        </p:nvSpPr>
        <p:spPr bwMode="gray">
          <a:xfrm>
            <a:off x="683460" y="3861400"/>
            <a:ext cx="2664000" cy="2448000"/>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
        <p:nvSpPr>
          <p:cNvPr id="11" name="Inhaltsplatzhalter 2"/>
          <p:cNvSpPr>
            <a:spLocks noGrp="1"/>
          </p:cNvSpPr>
          <p:nvPr>
            <p:ph idx="16" hasCustomPrompt="1"/>
          </p:nvPr>
        </p:nvSpPr>
        <p:spPr bwMode="gray">
          <a:xfrm>
            <a:off x="6300610" y="3861400"/>
            <a:ext cx="2664000" cy="2448000"/>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
        <p:nvSpPr>
          <p:cNvPr id="12" name="Inhaltsplatzhalter 2"/>
          <p:cNvSpPr>
            <a:spLocks noGrp="1"/>
          </p:cNvSpPr>
          <p:nvPr>
            <p:ph idx="17" hasCustomPrompt="1"/>
          </p:nvPr>
        </p:nvSpPr>
        <p:spPr bwMode="gray">
          <a:xfrm>
            <a:off x="3492035" y="1268700"/>
            <a:ext cx="2664000" cy="2448000"/>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
        <p:nvSpPr>
          <p:cNvPr id="13" name="Inhaltsplatzhalter 2"/>
          <p:cNvSpPr>
            <a:spLocks noGrp="1"/>
          </p:cNvSpPr>
          <p:nvPr>
            <p:ph idx="18" hasCustomPrompt="1"/>
          </p:nvPr>
        </p:nvSpPr>
        <p:spPr bwMode="gray">
          <a:xfrm>
            <a:off x="3492035" y="3861400"/>
            <a:ext cx="2664000" cy="2448000"/>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
        <p:nvSpPr>
          <p:cNvPr id="8" name="Inhaltsplatzhalter 7"/>
          <p:cNvSpPr>
            <a:spLocks noGrp="1"/>
          </p:cNvSpPr>
          <p:nvPr>
            <p:ph sz="quarter" idx="19" hasCustomPrompt="1"/>
          </p:nvPr>
        </p:nvSpPr>
        <p:spPr bwMode="gray">
          <a:xfrm>
            <a:off x="6300610" y="1268700"/>
            <a:ext cx="2664000" cy="2448000"/>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Tree>
    <p:extLst>
      <p:ext uri="{BB962C8B-B14F-4D97-AF65-F5344CB8AC3E}">
        <p14:creationId xmlns:p14="http://schemas.microsoft.com/office/powerpoint/2010/main" val="886382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6 contents with headline (b)">
    <p:spTree>
      <p:nvGrpSpPr>
        <p:cNvPr id="1" name=""/>
        <p:cNvGrpSpPr/>
        <p:nvPr/>
      </p:nvGrpSpPr>
      <p:grpSpPr>
        <a:xfrm>
          <a:off x="0" y="0"/>
          <a:ext cx="0" cy="0"/>
          <a:chOff x="0" y="0"/>
          <a:chExt cx="0" cy="0"/>
        </a:xfrm>
      </p:grpSpPr>
      <p:sp>
        <p:nvSpPr>
          <p:cNvPr id="20" name="Rechteck 19"/>
          <p:cNvSpPr/>
          <p:nvPr userDrawn="1"/>
        </p:nvSpPr>
        <p:spPr bwMode="gray">
          <a:xfrm>
            <a:off x="0" y="471486"/>
            <a:ext cx="2743200" cy="6148800"/>
          </a:xfrm>
          <a:prstGeom prst="rect">
            <a:avLst/>
          </a:prstGeom>
          <a:solidFill>
            <a:srgbClr val="E1E6E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rgbClr val="FFFFFF"/>
              </a:solidFill>
            </a:endParaRPr>
          </a:p>
        </p:txBody>
      </p:sp>
      <p:sp>
        <p:nvSpPr>
          <p:cNvPr id="19" name="Rechteck 18"/>
          <p:cNvSpPr/>
          <p:nvPr userDrawn="1"/>
        </p:nvSpPr>
        <p:spPr bwMode="gray">
          <a:xfrm>
            <a:off x="540000" y="1112400"/>
            <a:ext cx="2203200" cy="52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rgbClr val="FFFFFF"/>
              </a:solidFill>
            </a:endParaRPr>
          </a:p>
        </p:txBody>
      </p:sp>
      <p:sp>
        <p:nvSpPr>
          <p:cNvPr id="2" name="Titel 1"/>
          <p:cNvSpPr>
            <a:spLocks noGrp="1"/>
          </p:cNvSpPr>
          <p:nvPr>
            <p:ph type="title" hasCustomPrompt="1"/>
          </p:nvPr>
        </p:nvSpPr>
        <p:spPr bwMode="gray"/>
        <p:txBody>
          <a:bodyPr/>
          <a:lstStyle/>
          <a:p>
            <a:r>
              <a:rPr lang="en-US" noProof="0" dirty="0" smtClean="0"/>
              <a:t>Click to add title</a:t>
            </a:r>
            <a:endParaRPr lang="en-US" dirty="0"/>
          </a:p>
        </p:txBody>
      </p:sp>
      <p:sp>
        <p:nvSpPr>
          <p:cNvPr id="3" name="Inhaltsplatzhalter 2"/>
          <p:cNvSpPr>
            <a:spLocks noGrp="1"/>
          </p:cNvSpPr>
          <p:nvPr>
            <p:ph idx="1" hasCustomPrompt="1"/>
          </p:nvPr>
        </p:nvSpPr>
        <p:spPr bwMode="gray">
          <a:xfrm>
            <a:off x="684000" y="1628700"/>
            <a:ext cx="2664000" cy="2088000"/>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
        <p:nvSpPr>
          <p:cNvPr id="5" name="Fußzeilenplatzhalter 4"/>
          <p:cNvSpPr>
            <a:spLocks noGrp="1"/>
          </p:cNvSpPr>
          <p:nvPr>
            <p:ph type="ftr" sz="quarter" idx="11"/>
          </p:nvPr>
        </p:nvSpPr>
        <p:spPr bwMode="gray"/>
        <p:txBody>
          <a:bodyPr/>
          <a:lstStyle/>
          <a:p>
            <a:r>
              <a:rPr lang="en-US" dirty="0" smtClean="0">
                <a:solidFill>
                  <a:srgbClr val="5F5F5F"/>
                </a:solidFill>
              </a:rPr>
              <a:t>2013 Analyst &amp; Investor Day - November 18, 2013</a:t>
            </a:r>
            <a:endParaRPr lang="en-US" dirty="0">
              <a:solidFill>
                <a:srgbClr val="5F5F5F"/>
              </a:solidFill>
            </a:endParaRPr>
          </a:p>
        </p:txBody>
      </p:sp>
      <p:sp>
        <p:nvSpPr>
          <p:cNvPr id="6" name="Foliennummernplatzhalter 5"/>
          <p:cNvSpPr>
            <a:spLocks noGrp="1"/>
          </p:cNvSpPr>
          <p:nvPr>
            <p:ph type="sldNum" sz="quarter" idx="12"/>
          </p:nvPr>
        </p:nvSpPr>
        <p:spPr bwMode="gray"/>
        <p:txBody>
          <a:bodyPr/>
          <a:lstStyle/>
          <a:p>
            <a:fld id="{8D1E4346-5F76-40D0-9BC1-ECCF6BA4DB79}" type="slidenum">
              <a:rPr lang="en-US" smtClean="0">
                <a:solidFill>
                  <a:srgbClr val="5F5F5F"/>
                </a:solidFill>
              </a:rPr>
              <a:pPr/>
              <a:t>‹#›</a:t>
            </a:fld>
            <a:endParaRPr lang="en-US" dirty="0">
              <a:solidFill>
                <a:srgbClr val="5F5F5F"/>
              </a:solidFill>
            </a:endParaRPr>
          </a:p>
        </p:txBody>
      </p:sp>
      <p:sp>
        <p:nvSpPr>
          <p:cNvPr id="8" name="Textplatzhalter 7"/>
          <p:cNvSpPr>
            <a:spLocks noGrp="1"/>
          </p:cNvSpPr>
          <p:nvPr>
            <p:ph type="body" sz="quarter" idx="13" hasCustomPrompt="1"/>
          </p:nvPr>
        </p:nvSpPr>
        <p:spPr bwMode="gray">
          <a:xfrm>
            <a:off x="683460" y="1268700"/>
            <a:ext cx="2664000" cy="360000"/>
          </a:xfrm>
        </p:spPr>
        <p:txBody>
          <a:bodyPr anchor="ctr" anchorCtr="0"/>
          <a:lstStyle>
            <a:lvl1pPr>
              <a:defRPr baseline="0"/>
            </a:lvl1pPr>
          </a:lstStyle>
          <a:p>
            <a:pPr lvl="0"/>
            <a:r>
              <a:rPr lang="en-US" dirty="0" smtClean="0"/>
              <a:t>Headline</a:t>
            </a:r>
            <a:endParaRPr lang="en-US" dirty="0"/>
          </a:p>
        </p:txBody>
      </p:sp>
      <p:sp>
        <p:nvSpPr>
          <p:cNvPr id="9" name="Textplatzhalter 7"/>
          <p:cNvSpPr>
            <a:spLocks noGrp="1"/>
          </p:cNvSpPr>
          <p:nvPr>
            <p:ph type="body" sz="quarter" idx="14" hasCustomPrompt="1"/>
          </p:nvPr>
        </p:nvSpPr>
        <p:spPr bwMode="gray">
          <a:xfrm>
            <a:off x="6300610" y="1268700"/>
            <a:ext cx="2664000" cy="360000"/>
          </a:xfrm>
        </p:spPr>
        <p:txBody>
          <a:bodyPr anchor="ctr" anchorCtr="0"/>
          <a:lstStyle>
            <a:lvl1pPr>
              <a:defRPr baseline="0"/>
            </a:lvl1pPr>
          </a:lstStyle>
          <a:p>
            <a:pPr lvl="0"/>
            <a:r>
              <a:rPr lang="en-US" dirty="0" smtClean="0"/>
              <a:t>Headline</a:t>
            </a:r>
            <a:endParaRPr lang="en-US" dirty="0"/>
          </a:p>
        </p:txBody>
      </p:sp>
      <p:sp>
        <p:nvSpPr>
          <p:cNvPr id="12" name="Textplatzhalter 6"/>
          <p:cNvSpPr>
            <a:spLocks noGrp="1"/>
          </p:cNvSpPr>
          <p:nvPr>
            <p:ph type="body" sz="quarter" idx="16" hasCustomPrompt="1"/>
          </p:nvPr>
        </p:nvSpPr>
        <p:spPr bwMode="gray">
          <a:xfrm>
            <a:off x="2916000" y="795600"/>
            <a:ext cx="6048000" cy="288000"/>
          </a:xfrm>
        </p:spPr>
        <p:txBody>
          <a:bodyPr/>
          <a:lstStyle>
            <a:lvl1pPr>
              <a:defRPr/>
            </a:lvl1pPr>
          </a:lstStyle>
          <a:p>
            <a:pPr lvl="0"/>
            <a:r>
              <a:rPr lang="en-US" dirty="0" smtClean="0"/>
              <a:t>Click to add subtitle</a:t>
            </a:r>
            <a:endParaRPr lang="en-US" dirty="0"/>
          </a:p>
        </p:txBody>
      </p:sp>
      <p:sp>
        <p:nvSpPr>
          <p:cNvPr id="10" name="Inhaltsplatzhalter 2"/>
          <p:cNvSpPr>
            <a:spLocks noGrp="1"/>
          </p:cNvSpPr>
          <p:nvPr>
            <p:ph idx="17" hasCustomPrompt="1"/>
          </p:nvPr>
        </p:nvSpPr>
        <p:spPr bwMode="gray">
          <a:xfrm>
            <a:off x="683460" y="4221060"/>
            <a:ext cx="2664000" cy="2088000"/>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
        <p:nvSpPr>
          <p:cNvPr id="11" name="Inhaltsplatzhalter 2"/>
          <p:cNvSpPr>
            <a:spLocks noGrp="1"/>
          </p:cNvSpPr>
          <p:nvPr>
            <p:ph idx="18" hasCustomPrompt="1"/>
          </p:nvPr>
        </p:nvSpPr>
        <p:spPr bwMode="gray">
          <a:xfrm>
            <a:off x="6300000" y="4221060"/>
            <a:ext cx="2664000" cy="2088000"/>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
        <p:nvSpPr>
          <p:cNvPr id="13" name="Textplatzhalter 7"/>
          <p:cNvSpPr>
            <a:spLocks noGrp="1"/>
          </p:cNvSpPr>
          <p:nvPr>
            <p:ph type="body" sz="quarter" idx="19" hasCustomPrompt="1"/>
          </p:nvPr>
        </p:nvSpPr>
        <p:spPr bwMode="gray">
          <a:xfrm>
            <a:off x="683460" y="3861060"/>
            <a:ext cx="2664000" cy="360000"/>
          </a:xfrm>
        </p:spPr>
        <p:txBody>
          <a:bodyPr anchor="ctr" anchorCtr="0"/>
          <a:lstStyle>
            <a:lvl1pPr>
              <a:defRPr baseline="0"/>
            </a:lvl1pPr>
          </a:lstStyle>
          <a:p>
            <a:pPr lvl="0"/>
            <a:r>
              <a:rPr lang="en-US" dirty="0" smtClean="0"/>
              <a:t>Headline</a:t>
            </a:r>
            <a:endParaRPr lang="en-US" dirty="0"/>
          </a:p>
        </p:txBody>
      </p:sp>
      <p:sp>
        <p:nvSpPr>
          <p:cNvPr id="14" name="Textplatzhalter 7"/>
          <p:cNvSpPr>
            <a:spLocks noGrp="1"/>
          </p:cNvSpPr>
          <p:nvPr>
            <p:ph type="body" sz="quarter" idx="20" hasCustomPrompt="1"/>
          </p:nvPr>
        </p:nvSpPr>
        <p:spPr bwMode="gray">
          <a:xfrm>
            <a:off x="6300610" y="3861060"/>
            <a:ext cx="2664000" cy="360000"/>
          </a:xfrm>
        </p:spPr>
        <p:txBody>
          <a:bodyPr anchor="ctr" anchorCtr="0"/>
          <a:lstStyle>
            <a:lvl1pPr>
              <a:defRPr baseline="0"/>
            </a:lvl1pPr>
          </a:lstStyle>
          <a:p>
            <a:pPr lvl="0"/>
            <a:r>
              <a:rPr lang="en-US" dirty="0" smtClean="0"/>
              <a:t>Headline</a:t>
            </a:r>
            <a:endParaRPr lang="en-US" dirty="0"/>
          </a:p>
        </p:txBody>
      </p:sp>
      <p:sp>
        <p:nvSpPr>
          <p:cNvPr id="15" name="Inhaltsplatzhalter 2"/>
          <p:cNvSpPr>
            <a:spLocks noGrp="1"/>
          </p:cNvSpPr>
          <p:nvPr>
            <p:ph idx="21" hasCustomPrompt="1"/>
          </p:nvPr>
        </p:nvSpPr>
        <p:spPr bwMode="gray">
          <a:xfrm>
            <a:off x="3492000" y="1628700"/>
            <a:ext cx="2664000" cy="2088000"/>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
        <p:nvSpPr>
          <p:cNvPr id="16" name="Textplatzhalter 7"/>
          <p:cNvSpPr>
            <a:spLocks noGrp="1"/>
          </p:cNvSpPr>
          <p:nvPr>
            <p:ph type="body" sz="quarter" idx="22" hasCustomPrompt="1"/>
          </p:nvPr>
        </p:nvSpPr>
        <p:spPr bwMode="gray">
          <a:xfrm>
            <a:off x="3492035" y="1268700"/>
            <a:ext cx="2664000" cy="360000"/>
          </a:xfrm>
        </p:spPr>
        <p:txBody>
          <a:bodyPr anchor="ctr" anchorCtr="0"/>
          <a:lstStyle>
            <a:lvl1pPr>
              <a:defRPr baseline="0"/>
            </a:lvl1pPr>
          </a:lstStyle>
          <a:p>
            <a:pPr lvl="0"/>
            <a:r>
              <a:rPr lang="en-US" dirty="0" smtClean="0"/>
              <a:t>Headline</a:t>
            </a:r>
            <a:endParaRPr lang="en-US" dirty="0"/>
          </a:p>
        </p:txBody>
      </p:sp>
      <p:sp>
        <p:nvSpPr>
          <p:cNvPr id="17" name="Inhaltsplatzhalter 2"/>
          <p:cNvSpPr>
            <a:spLocks noGrp="1"/>
          </p:cNvSpPr>
          <p:nvPr>
            <p:ph idx="23" hasCustomPrompt="1"/>
          </p:nvPr>
        </p:nvSpPr>
        <p:spPr bwMode="gray">
          <a:xfrm>
            <a:off x="3491730" y="4221060"/>
            <a:ext cx="2664000" cy="2088000"/>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
        <p:nvSpPr>
          <p:cNvPr id="18" name="Textplatzhalter 7"/>
          <p:cNvSpPr>
            <a:spLocks noGrp="1"/>
          </p:cNvSpPr>
          <p:nvPr>
            <p:ph type="body" sz="quarter" idx="24" hasCustomPrompt="1"/>
          </p:nvPr>
        </p:nvSpPr>
        <p:spPr bwMode="gray">
          <a:xfrm>
            <a:off x="3492035" y="3861060"/>
            <a:ext cx="2664000" cy="360000"/>
          </a:xfrm>
        </p:spPr>
        <p:txBody>
          <a:bodyPr anchor="ctr" anchorCtr="0"/>
          <a:lstStyle>
            <a:lvl1pPr>
              <a:defRPr baseline="0"/>
            </a:lvl1pPr>
          </a:lstStyle>
          <a:p>
            <a:pPr lvl="0"/>
            <a:r>
              <a:rPr lang="en-US" dirty="0" smtClean="0"/>
              <a:t>Headline</a:t>
            </a:r>
            <a:endParaRPr lang="en-US" dirty="0"/>
          </a:p>
        </p:txBody>
      </p:sp>
      <p:sp>
        <p:nvSpPr>
          <p:cNvPr id="21" name="Inhaltsplatzhalter 20"/>
          <p:cNvSpPr>
            <a:spLocks noGrp="1"/>
          </p:cNvSpPr>
          <p:nvPr>
            <p:ph sz="quarter" idx="25" hasCustomPrompt="1"/>
          </p:nvPr>
        </p:nvSpPr>
        <p:spPr bwMode="gray">
          <a:xfrm>
            <a:off x="6300000" y="1628700"/>
            <a:ext cx="2664000" cy="2088000"/>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Tree>
    <p:extLst>
      <p:ext uri="{BB962C8B-B14F-4D97-AF65-F5344CB8AC3E}">
        <p14:creationId xmlns:p14="http://schemas.microsoft.com/office/powerpoint/2010/main" val="3251176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 6 contents with comment (b)">
    <p:spTree>
      <p:nvGrpSpPr>
        <p:cNvPr id="1" name=""/>
        <p:cNvGrpSpPr/>
        <p:nvPr/>
      </p:nvGrpSpPr>
      <p:grpSpPr>
        <a:xfrm>
          <a:off x="0" y="0"/>
          <a:ext cx="0" cy="0"/>
          <a:chOff x="0" y="0"/>
          <a:chExt cx="0" cy="0"/>
        </a:xfrm>
      </p:grpSpPr>
      <p:sp>
        <p:nvSpPr>
          <p:cNvPr id="24" name="Rechteck 23"/>
          <p:cNvSpPr/>
          <p:nvPr userDrawn="1"/>
        </p:nvSpPr>
        <p:spPr bwMode="gray">
          <a:xfrm>
            <a:off x="0" y="471486"/>
            <a:ext cx="2743200" cy="6148800"/>
          </a:xfrm>
          <a:prstGeom prst="rect">
            <a:avLst/>
          </a:prstGeom>
          <a:solidFill>
            <a:srgbClr val="E1E6E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rgbClr val="FFFFFF"/>
              </a:solidFill>
            </a:endParaRPr>
          </a:p>
        </p:txBody>
      </p:sp>
      <p:sp>
        <p:nvSpPr>
          <p:cNvPr id="23" name="Rechteck 22"/>
          <p:cNvSpPr/>
          <p:nvPr userDrawn="1"/>
        </p:nvSpPr>
        <p:spPr bwMode="gray">
          <a:xfrm>
            <a:off x="540000" y="1112400"/>
            <a:ext cx="2203200" cy="52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rgbClr val="FFFFFF"/>
              </a:solidFill>
            </a:endParaRPr>
          </a:p>
        </p:txBody>
      </p:sp>
      <p:sp>
        <p:nvSpPr>
          <p:cNvPr id="2" name="Titel 1"/>
          <p:cNvSpPr>
            <a:spLocks noGrp="1"/>
          </p:cNvSpPr>
          <p:nvPr>
            <p:ph type="title" hasCustomPrompt="1"/>
          </p:nvPr>
        </p:nvSpPr>
        <p:spPr bwMode="gray"/>
        <p:txBody>
          <a:bodyPr/>
          <a:lstStyle/>
          <a:p>
            <a:r>
              <a:rPr lang="en-US" noProof="0" dirty="0" smtClean="0"/>
              <a:t>Click to add title</a:t>
            </a:r>
            <a:endParaRPr lang="en-US" dirty="0"/>
          </a:p>
        </p:txBody>
      </p:sp>
      <p:sp>
        <p:nvSpPr>
          <p:cNvPr id="3" name="Inhaltsplatzhalter 2"/>
          <p:cNvSpPr>
            <a:spLocks noGrp="1"/>
          </p:cNvSpPr>
          <p:nvPr>
            <p:ph idx="1" hasCustomPrompt="1"/>
          </p:nvPr>
        </p:nvSpPr>
        <p:spPr bwMode="gray">
          <a:xfrm>
            <a:off x="683460" y="1268700"/>
            <a:ext cx="2664000" cy="1800000"/>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
        <p:nvSpPr>
          <p:cNvPr id="5" name="Fußzeilenplatzhalter 4"/>
          <p:cNvSpPr>
            <a:spLocks noGrp="1"/>
          </p:cNvSpPr>
          <p:nvPr>
            <p:ph type="ftr" sz="quarter" idx="11"/>
          </p:nvPr>
        </p:nvSpPr>
        <p:spPr bwMode="gray"/>
        <p:txBody>
          <a:bodyPr/>
          <a:lstStyle/>
          <a:p>
            <a:r>
              <a:rPr lang="en-US" dirty="0" smtClean="0">
                <a:solidFill>
                  <a:srgbClr val="5F5F5F"/>
                </a:solidFill>
              </a:rPr>
              <a:t>2013 Analyst &amp; Investor Day - November 18, 2013</a:t>
            </a:r>
            <a:endParaRPr lang="en-US" dirty="0">
              <a:solidFill>
                <a:srgbClr val="5F5F5F"/>
              </a:solidFill>
            </a:endParaRPr>
          </a:p>
        </p:txBody>
      </p:sp>
      <p:sp>
        <p:nvSpPr>
          <p:cNvPr id="6" name="Foliennummernplatzhalter 5"/>
          <p:cNvSpPr>
            <a:spLocks noGrp="1"/>
          </p:cNvSpPr>
          <p:nvPr>
            <p:ph type="sldNum" sz="quarter" idx="12"/>
          </p:nvPr>
        </p:nvSpPr>
        <p:spPr bwMode="gray"/>
        <p:txBody>
          <a:bodyPr/>
          <a:lstStyle/>
          <a:p>
            <a:fld id="{8D1E4346-5F76-40D0-9BC1-ECCF6BA4DB79}" type="slidenum">
              <a:rPr lang="en-US" smtClean="0">
                <a:solidFill>
                  <a:srgbClr val="5F5F5F"/>
                </a:solidFill>
              </a:rPr>
              <a:pPr/>
              <a:t>‹#›</a:t>
            </a:fld>
            <a:endParaRPr lang="en-US" dirty="0">
              <a:solidFill>
                <a:srgbClr val="5F5F5F"/>
              </a:solidFill>
            </a:endParaRPr>
          </a:p>
        </p:txBody>
      </p:sp>
      <p:sp>
        <p:nvSpPr>
          <p:cNvPr id="12" name="Textplatzhalter 6"/>
          <p:cNvSpPr>
            <a:spLocks noGrp="1"/>
          </p:cNvSpPr>
          <p:nvPr>
            <p:ph type="body" sz="quarter" idx="16" hasCustomPrompt="1"/>
          </p:nvPr>
        </p:nvSpPr>
        <p:spPr bwMode="gray">
          <a:xfrm>
            <a:off x="2916000" y="795600"/>
            <a:ext cx="6048000" cy="288000"/>
          </a:xfrm>
        </p:spPr>
        <p:txBody>
          <a:bodyPr/>
          <a:lstStyle>
            <a:lvl1pPr>
              <a:defRPr/>
            </a:lvl1pPr>
          </a:lstStyle>
          <a:p>
            <a:pPr lvl="0"/>
            <a:r>
              <a:rPr lang="en-US" dirty="0" smtClean="0"/>
              <a:t>Click to add subtitle</a:t>
            </a:r>
            <a:endParaRPr lang="en-US" dirty="0"/>
          </a:p>
        </p:txBody>
      </p:sp>
      <p:sp>
        <p:nvSpPr>
          <p:cNvPr id="10" name="Inhaltsplatzhalter 2"/>
          <p:cNvSpPr>
            <a:spLocks noGrp="1"/>
          </p:cNvSpPr>
          <p:nvPr>
            <p:ph idx="17" hasCustomPrompt="1"/>
          </p:nvPr>
        </p:nvSpPr>
        <p:spPr bwMode="gray">
          <a:xfrm>
            <a:off x="683460" y="3861060"/>
            <a:ext cx="2664000" cy="1800000"/>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
        <p:nvSpPr>
          <p:cNvPr id="13" name="Textplatzhalter 7"/>
          <p:cNvSpPr>
            <a:spLocks noGrp="1"/>
          </p:cNvSpPr>
          <p:nvPr>
            <p:ph type="body" sz="quarter" idx="19" hasCustomPrompt="1"/>
          </p:nvPr>
        </p:nvSpPr>
        <p:spPr bwMode="gray">
          <a:xfrm>
            <a:off x="683460" y="5805400"/>
            <a:ext cx="2664000" cy="504000"/>
          </a:xfrm>
        </p:spPr>
        <p:txBody>
          <a:bodyPr anchor="t" anchorCtr="0"/>
          <a:lstStyle>
            <a:lvl1pPr>
              <a:defRPr sz="1000" baseline="0"/>
            </a:lvl1pPr>
          </a:lstStyle>
          <a:p>
            <a:pPr lvl="0"/>
            <a:r>
              <a:rPr lang="en-US" dirty="0" smtClean="0"/>
              <a:t>Comment</a:t>
            </a:r>
            <a:endParaRPr lang="en-US" dirty="0"/>
          </a:p>
        </p:txBody>
      </p:sp>
      <p:sp>
        <p:nvSpPr>
          <p:cNvPr id="15" name="Inhaltsplatzhalter 2"/>
          <p:cNvSpPr>
            <a:spLocks noGrp="1"/>
          </p:cNvSpPr>
          <p:nvPr>
            <p:ph idx="21" hasCustomPrompt="1"/>
          </p:nvPr>
        </p:nvSpPr>
        <p:spPr bwMode="gray">
          <a:xfrm>
            <a:off x="6300610" y="1268700"/>
            <a:ext cx="2664000" cy="1800000"/>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
        <p:nvSpPr>
          <p:cNvPr id="16" name="Textplatzhalter 7"/>
          <p:cNvSpPr>
            <a:spLocks noGrp="1"/>
          </p:cNvSpPr>
          <p:nvPr>
            <p:ph type="body" sz="quarter" idx="22" hasCustomPrompt="1"/>
          </p:nvPr>
        </p:nvSpPr>
        <p:spPr bwMode="gray">
          <a:xfrm>
            <a:off x="6300000" y="3213040"/>
            <a:ext cx="2664000" cy="504000"/>
          </a:xfrm>
        </p:spPr>
        <p:txBody>
          <a:bodyPr anchor="t" anchorCtr="0"/>
          <a:lstStyle>
            <a:lvl1pPr>
              <a:defRPr sz="1000" baseline="0"/>
            </a:lvl1pPr>
          </a:lstStyle>
          <a:p>
            <a:pPr lvl="0"/>
            <a:r>
              <a:rPr lang="en-US" dirty="0" smtClean="0"/>
              <a:t>Comment</a:t>
            </a:r>
            <a:endParaRPr lang="en-US" dirty="0"/>
          </a:p>
        </p:txBody>
      </p:sp>
      <p:sp>
        <p:nvSpPr>
          <p:cNvPr id="17" name="Inhaltsplatzhalter 2"/>
          <p:cNvSpPr>
            <a:spLocks noGrp="1"/>
          </p:cNvSpPr>
          <p:nvPr>
            <p:ph idx="23" hasCustomPrompt="1"/>
          </p:nvPr>
        </p:nvSpPr>
        <p:spPr bwMode="gray">
          <a:xfrm>
            <a:off x="6300610" y="3861060"/>
            <a:ext cx="2664000" cy="1800000"/>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
        <p:nvSpPr>
          <p:cNvPr id="18" name="Textplatzhalter 7"/>
          <p:cNvSpPr>
            <a:spLocks noGrp="1"/>
          </p:cNvSpPr>
          <p:nvPr>
            <p:ph type="body" sz="quarter" idx="24" hasCustomPrompt="1"/>
          </p:nvPr>
        </p:nvSpPr>
        <p:spPr bwMode="gray">
          <a:xfrm>
            <a:off x="6300000" y="5805400"/>
            <a:ext cx="2664000" cy="504000"/>
          </a:xfrm>
        </p:spPr>
        <p:txBody>
          <a:bodyPr anchor="t" anchorCtr="0"/>
          <a:lstStyle>
            <a:lvl1pPr>
              <a:defRPr sz="1000" baseline="0"/>
            </a:lvl1pPr>
          </a:lstStyle>
          <a:p>
            <a:pPr lvl="0"/>
            <a:r>
              <a:rPr lang="en-US" dirty="0" smtClean="0"/>
              <a:t>Comment</a:t>
            </a:r>
            <a:endParaRPr lang="en-US" dirty="0"/>
          </a:p>
        </p:txBody>
      </p:sp>
      <p:sp>
        <p:nvSpPr>
          <p:cNvPr id="21" name="Textplatzhalter 7"/>
          <p:cNvSpPr>
            <a:spLocks noGrp="1"/>
          </p:cNvSpPr>
          <p:nvPr>
            <p:ph type="body" sz="quarter" idx="26" hasCustomPrompt="1"/>
          </p:nvPr>
        </p:nvSpPr>
        <p:spPr bwMode="gray">
          <a:xfrm>
            <a:off x="683460" y="3213040"/>
            <a:ext cx="2664000" cy="504000"/>
          </a:xfrm>
        </p:spPr>
        <p:txBody>
          <a:bodyPr anchor="t" anchorCtr="0"/>
          <a:lstStyle>
            <a:lvl1pPr>
              <a:defRPr sz="1000" baseline="0"/>
            </a:lvl1pPr>
          </a:lstStyle>
          <a:p>
            <a:pPr lvl="0"/>
            <a:r>
              <a:rPr lang="en-US" dirty="0" smtClean="0"/>
              <a:t>Comment</a:t>
            </a:r>
            <a:endParaRPr lang="en-US" dirty="0"/>
          </a:p>
        </p:txBody>
      </p:sp>
      <p:sp>
        <p:nvSpPr>
          <p:cNvPr id="14" name="Inhaltsplatzhalter 2"/>
          <p:cNvSpPr>
            <a:spLocks noGrp="1"/>
          </p:cNvSpPr>
          <p:nvPr>
            <p:ph idx="27" hasCustomPrompt="1"/>
          </p:nvPr>
        </p:nvSpPr>
        <p:spPr bwMode="gray">
          <a:xfrm>
            <a:off x="3492035" y="1268700"/>
            <a:ext cx="2664000" cy="1800000"/>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
        <p:nvSpPr>
          <p:cNvPr id="19" name="Inhaltsplatzhalter 2"/>
          <p:cNvSpPr>
            <a:spLocks noGrp="1"/>
          </p:cNvSpPr>
          <p:nvPr>
            <p:ph idx="28" hasCustomPrompt="1"/>
          </p:nvPr>
        </p:nvSpPr>
        <p:spPr bwMode="gray">
          <a:xfrm>
            <a:off x="3492035" y="3861060"/>
            <a:ext cx="2664000" cy="1800000"/>
          </a:xfrm>
        </p:spPr>
        <p:txBody>
          <a:bodyPr/>
          <a:lstStyle>
            <a:lvl1pPr>
              <a:defRPr sz="1400"/>
            </a:lvl1pPr>
            <a:lvl2pPr>
              <a:defRPr sz="1400"/>
            </a:lvl2pPr>
            <a:lvl3pPr>
              <a:defRPr sz="1400"/>
            </a:lvl3pPr>
            <a:lvl4pPr>
              <a:defRPr sz="1400"/>
            </a:lvl4pPr>
          </a:lstStyle>
          <a:p>
            <a:pPr lvl="0"/>
            <a:r>
              <a:rPr lang="en-US" noProof="0" dirty="0" smtClean="0"/>
              <a:t>Click to add text</a:t>
            </a:r>
          </a:p>
          <a:p>
            <a:pPr lvl="1"/>
            <a:r>
              <a:rPr lang="en-US" noProof="0" dirty="0" smtClean="0"/>
              <a:t>Second level</a:t>
            </a:r>
          </a:p>
          <a:p>
            <a:pPr lvl="2"/>
            <a:r>
              <a:rPr lang="en-US" noProof="0" dirty="0" smtClean="0"/>
              <a:t>Third level</a:t>
            </a:r>
          </a:p>
          <a:p>
            <a:pPr lvl="3"/>
            <a:r>
              <a:rPr lang="en-US" noProof="0" dirty="0" smtClean="0"/>
              <a:t>Fourth level</a:t>
            </a:r>
            <a:endParaRPr lang="en-US" noProof="0" dirty="0"/>
          </a:p>
        </p:txBody>
      </p:sp>
      <p:sp>
        <p:nvSpPr>
          <p:cNvPr id="20" name="Textplatzhalter 7"/>
          <p:cNvSpPr>
            <a:spLocks noGrp="1"/>
          </p:cNvSpPr>
          <p:nvPr>
            <p:ph type="body" sz="quarter" idx="29" hasCustomPrompt="1"/>
          </p:nvPr>
        </p:nvSpPr>
        <p:spPr bwMode="gray">
          <a:xfrm>
            <a:off x="3491730" y="5805400"/>
            <a:ext cx="2664000" cy="504000"/>
          </a:xfrm>
        </p:spPr>
        <p:txBody>
          <a:bodyPr anchor="t" anchorCtr="0"/>
          <a:lstStyle>
            <a:lvl1pPr>
              <a:defRPr sz="1000" baseline="0"/>
            </a:lvl1pPr>
          </a:lstStyle>
          <a:p>
            <a:pPr lvl="0"/>
            <a:r>
              <a:rPr lang="en-US" dirty="0" smtClean="0"/>
              <a:t>Comment</a:t>
            </a:r>
            <a:endParaRPr lang="en-US" dirty="0"/>
          </a:p>
        </p:txBody>
      </p:sp>
      <p:sp>
        <p:nvSpPr>
          <p:cNvPr id="22" name="Textplatzhalter 7"/>
          <p:cNvSpPr>
            <a:spLocks noGrp="1"/>
          </p:cNvSpPr>
          <p:nvPr>
            <p:ph type="body" sz="quarter" idx="30" hasCustomPrompt="1"/>
          </p:nvPr>
        </p:nvSpPr>
        <p:spPr bwMode="gray">
          <a:xfrm>
            <a:off x="3491730" y="3213040"/>
            <a:ext cx="2664000" cy="504000"/>
          </a:xfrm>
        </p:spPr>
        <p:txBody>
          <a:bodyPr anchor="t" anchorCtr="0"/>
          <a:lstStyle>
            <a:lvl1pPr>
              <a:defRPr sz="1000" baseline="0"/>
            </a:lvl1pPr>
          </a:lstStyle>
          <a:p>
            <a:pPr lvl="0"/>
            <a:r>
              <a:rPr lang="en-US" dirty="0" smtClean="0"/>
              <a:t>Comment</a:t>
            </a:r>
            <a:endParaRPr lang="en-US" dirty="0"/>
          </a:p>
        </p:txBody>
      </p:sp>
    </p:spTree>
    <p:extLst>
      <p:ext uri="{BB962C8B-B14F-4D97-AF65-F5344CB8AC3E}">
        <p14:creationId xmlns:p14="http://schemas.microsoft.com/office/powerpoint/2010/main" val="212650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ext Box 9"/>
          <p:cNvSpPr txBox="1">
            <a:spLocks noChangeArrowheads="1"/>
          </p:cNvSpPr>
          <p:nvPr userDrawn="1"/>
        </p:nvSpPr>
        <p:spPr bwMode="gray">
          <a:xfrm>
            <a:off x="533400" y="90488"/>
            <a:ext cx="4038600" cy="36671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dirty="0">
                <a:solidFill>
                  <a:srgbClr val="FFFFFF"/>
                </a:solidFill>
              </a:rPr>
              <a:t>Tagline</a:t>
            </a:r>
          </a:p>
        </p:txBody>
      </p:sp>
      <p:sp>
        <p:nvSpPr>
          <p:cNvPr id="6" name="Slide Number Placeholder 5"/>
          <p:cNvSpPr>
            <a:spLocks noGrp="1"/>
          </p:cNvSpPr>
          <p:nvPr>
            <p:ph type="sldNum" sz="quarter" idx="10"/>
          </p:nvPr>
        </p:nvSpPr>
        <p:spPr bwMode="gray">
          <a:xfrm>
            <a:off x="6934200" y="6492875"/>
            <a:ext cx="2133600" cy="365125"/>
          </a:xfrm>
        </p:spPr>
        <p:txBody>
          <a:bodyPr/>
          <a:lstStyle>
            <a:lvl1pPr>
              <a:defRPr>
                <a:latin typeface="Myriad Pro" pitchFamily="-65" charset="0"/>
              </a:defRPr>
            </a:lvl1pPr>
          </a:lstStyle>
          <a:p>
            <a:fld id="{25C5D1E2-FF1C-304F-B28F-10D247235450}" type="slidenum">
              <a:rPr lang="en-US">
                <a:solidFill>
                  <a:srgbClr val="5F5F5F"/>
                </a:solidFill>
              </a:rPr>
              <a:pPr/>
              <a:t>‹#›</a:t>
            </a:fld>
            <a:endParaRPr lang="en-US" dirty="0">
              <a:solidFill>
                <a:srgbClr val="5F5F5F"/>
              </a:solidFill>
            </a:endParaRPr>
          </a:p>
        </p:txBody>
      </p:sp>
      <p:sp>
        <p:nvSpPr>
          <p:cNvPr id="7" name="Footer Placeholder 4"/>
          <p:cNvSpPr>
            <a:spLocks noGrp="1"/>
          </p:cNvSpPr>
          <p:nvPr>
            <p:ph type="ftr" sz="quarter" idx="11"/>
          </p:nvPr>
        </p:nvSpPr>
        <p:spPr bwMode="gray">
          <a:xfrm>
            <a:off x="0" y="6473825"/>
            <a:ext cx="2895600" cy="381000"/>
          </a:xfrm>
          <a:prstGeom prst="rect">
            <a:avLst/>
          </a:prstGeom>
        </p:spPr>
        <p:txBody>
          <a:bodyPr/>
          <a:lstStyle>
            <a:lvl1pPr>
              <a:defRPr/>
            </a:lvl1pPr>
          </a:lstStyle>
          <a:p>
            <a:r>
              <a:rPr lang="en-US" dirty="0" smtClean="0">
                <a:solidFill>
                  <a:srgbClr val="5F5F5F"/>
                </a:solidFill>
              </a:rPr>
              <a:t>2013 Analyst &amp; Investor Day - November 18, 2013</a:t>
            </a:r>
            <a:endParaRPr lang="en-US" dirty="0">
              <a:solidFill>
                <a:srgbClr val="5F5F5F"/>
              </a:solidFill>
            </a:endParaRPr>
          </a:p>
        </p:txBody>
      </p:sp>
      <p:sp>
        <p:nvSpPr>
          <p:cNvPr id="8" name="Title 1"/>
          <p:cNvSpPr>
            <a:spLocks noGrp="1"/>
          </p:cNvSpPr>
          <p:nvPr>
            <p:ph type="title"/>
          </p:nvPr>
        </p:nvSpPr>
        <p:spPr bwMode="gray">
          <a:xfrm>
            <a:off x="457200" y="381000"/>
            <a:ext cx="8229600" cy="838200"/>
          </a:xfrm>
        </p:spPr>
        <p:txBody>
          <a:bodyPr/>
          <a:lstStyle/>
          <a:p>
            <a:r>
              <a:rPr lang="en-US" dirty="0" smtClean="0"/>
              <a:t>Click to edit Master title style</a:t>
            </a:r>
            <a:endParaRPr lang="en-US" dirty="0"/>
          </a:p>
        </p:txBody>
      </p:sp>
      <p:sp>
        <p:nvSpPr>
          <p:cNvPr id="9" name="Rectangle 8"/>
          <p:cNvSpPr/>
          <p:nvPr userDrawn="1"/>
        </p:nvSpPr>
        <p:spPr bwMode="gray">
          <a:xfrm>
            <a:off x="0" y="0"/>
            <a:ext cx="9144000" cy="152400"/>
          </a:xfrm>
          <a:prstGeom prst="rect">
            <a:avLst/>
          </a:prstGeom>
          <a:solidFill>
            <a:srgbClr val="00549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pic>
        <p:nvPicPr>
          <p:cNvPr id="12" name="Picture 11" descr="gs_ingenuity_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038600" y="6562439"/>
            <a:ext cx="1066800" cy="206784"/>
          </a:xfrm>
          <a:prstGeom prst="rect">
            <a:avLst/>
          </a:prstGeom>
        </p:spPr>
      </p:pic>
    </p:spTree>
    <p:extLst>
      <p:ext uri="{BB962C8B-B14F-4D97-AF65-F5344CB8AC3E}">
        <p14:creationId xmlns:p14="http://schemas.microsoft.com/office/powerpoint/2010/main" val="13852650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2015/1/27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2015/1/27 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2015/1/27 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2015/1/27 Tuesday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2015/1/27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2015/1/27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image" Target="../media/image1.jpeg"/><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1.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2015/1/27 Tuesday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bwMode="gray">
          <a:xfrm>
            <a:off x="2915770" y="0"/>
            <a:ext cx="6048843" cy="450000"/>
          </a:xfrm>
          <a:prstGeom prst="rect">
            <a:avLst/>
          </a:prstGeom>
        </p:spPr>
        <p:txBody>
          <a:bodyPr vert="horz" lIns="0" tIns="0" rIns="0" bIns="0" rtlCol="0" anchor="ctr">
            <a:noAutofit/>
          </a:bodyPr>
          <a:lstStyle/>
          <a:p>
            <a:r>
              <a:rPr lang="en-GB" noProof="0" dirty="0" smtClean="0"/>
              <a:t>Click to add title</a:t>
            </a:r>
            <a:endParaRPr lang="en-GB" noProof="0" dirty="0"/>
          </a:p>
        </p:txBody>
      </p:sp>
      <p:sp>
        <p:nvSpPr>
          <p:cNvPr id="3" name="Textplatzhalter 2"/>
          <p:cNvSpPr>
            <a:spLocks noGrp="1"/>
          </p:cNvSpPr>
          <p:nvPr>
            <p:ph type="body" idx="1"/>
          </p:nvPr>
        </p:nvSpPr>
        <p:spPr bwMode="gray">
          <a:xfrm>
            <a:off x="2915770" y="1269089"/>
            <a:ext cx="6048843" cy="5040311"/>
          </a:xfrm>
          <a:prstGeom prst="rect">
            <a:avLst/>
          </a:prstGeom>
        </p:spPr>
        <p:txBody>
          <a:bodyPr vert="horz" lIns="0" tIns="0" rIns="0" bIns="0" rtlCol="0">
            <a:noAutofit/>
          </a:body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endParaRPr lang="en-GB" noProof="0" dirty="0"/>
          </a:p>
        </p:txBody>
      </p:sp>
      <p:sp>
        <p:nvSpPr>
          <p:cNvPr id="5" name="Fußzeilenplatzhalter 4"/>
          <p:cNvSpPr>
            <a:spLocks noGrp="1"/>
          </p:cNvSpPr>
          <p:nvPr>
            <p:ph type="ftr" sz="quarter" idx="3"/>
          </p:nvPr>
        </p:nvSpPr>
        <p:spPr bwMode="gray">
          <a:xfrm>
            <a:off x="2916440" y="6642000"/>
            <a:ext cx="4860000" cy="216000"/>
          </a:xfrm>
          <a:prstGeom prst="rect">
            <a:avLst/>
          </a:prstGeom>
        </p:spPr>
        <p:txBody>
          <a:bodyPr vert="horz" lIns="0" tIns="0" rIns="0" bIns="0" rtlCol="0" anchor="ctr"/>
          <a:lstStyle>
            <a:lvl1pPr algn="l">
              <a:defRPr sz="800">
                <a:solidFill>
                  <a:schemeClr val="bg2"/>
                </a:solidFill>
              </a:defRPr>
            </a:lvl1pPr>
          </a:lstStyle>
          <a:p>
            <a:r>
              <a:rPr lang="en-GB" smtClean="0">
                <a:solidFill>
                  <a:srgbClr val="5F5F5F"/>
                </a:solidFill>
              </a:rPr>
              <a:t>2013 Analyst &amp; Investor Day - November 18, 2013</a:t>
            </a:r>
            <a:endParaRPr lang="en-GB">
              <a:solidFill>
                <a:srgbClr val="5F5F5F"/>
              </a:solidFill>
            </a:endParaRPr>
          </a:p>
        </p:txBody>
      </p:sp>
      <p:sp>
        <p:nvSpPr>
          <p:cNvPr id="6" name="Foliennummernplatzhalter 5"/>
          <p:cNvSpPr>
            <a:spLocks noGrp="1"/>
          </p:cNvSpPr>
          <p:nvPr>
            <p:ph type="sldNum" sz="quarter" idx="4"/>
          </p:nvPr>
        </p:nvSpPr>
        <p:spPr bwMode="gray">
          <a:xfrm>
            <a:off x="8503810" y="6642000"/>
            <a:ext cx="460800" cy="216000"/>
          </a:xfrm>
          <a:prstGeom prst="rect">
            <a:avLst/>
          </a:prstGeom>
        </p:spPr>
        <p:txBody>
          <a:bodyPr vert="horz" lIns="0" tIns="0" rIns="0" bIns="0" rtlCol="0" anchor="ctr"/>
          <a:lstStyle>
            <a:lvl1pPr algn="ctr">
              <a:defRPr sz="800">
                <a:solidFill>
                  <a:schemeClr val="bg2"/>
                </a:solidFill>
              </a:defRPr>
            </a:lvl1pPr>
          </a:lstStyle>
          <a:p>
            <a:fld id="{8D1E4346-5F76-40D0-9BC1-ECCF6BA4DB79}" type="slidenum">
              <a:rPr lang="en-GB" smtClean="0">
                <a:solidFill>
                  <a:srgbClr val="5F5F5F"/>
                </a:solidFill>
              </a:rPr>
              <a:pPr/>
              <a:t>‹#›</a:t>
            </a:fld>
            <a:endParaRPr lang="en-GB">
              <a:solidFill>
                <a:srgbClr val="5F5F5F"/>
              </a:solidFill>
            </a:endParaRPr>
          </a:p>
        </p:txBody>
      </p:sp>
      <p:pic>
        <p:nvPicPr>
          <p:cNvPr id="7" name="Picture 8" descr="QLogo"/>
          <p:cNvPicPr>
            <a:picLocks noChangeAspect="1" noChangeArrowheads="1"/>
          </p:cNvPicPr>
          <p:nvPr/>
        </p:nvPicPr>
        <p:blipFill>
          <a:blip r:embed="rId25"/>
          <a:srcRect/>
          <a:stretch>
            <a:fillRect/>
          </a:stretch>
        </p:blipFill>
        <p:spPr bwMode="gray">
          <a:xfrm>
            <a:off x="0" y="0"/>
            <a:ext cx="533400" cy="450850"/>
          </a:xfrm>
          <a:prstGeom prst="rect">
            <a:avLst/>
          </a:prstGeom>
          <a:noFill/>
          <a:ln w="9525">
            <a:noFill/>
            <a:miter lim="800000"/>
            <a:headEnd/>
            <a:tailEnd/>
          </a:ln>
        </p:spPr>
      </p:pic>
      <p:sp>
        <p:nvSpPr>
          <p:cNvPr id="8" name="Rechteck 7"/>
          <p:cNvSpPr/>
          <p:nvPr/>
        </p:nvSpPr>
        <p:spPr bwMode="gray">
          <a:xfrm>
            <a:off x="536400" y="0"/>
            <a:ext cx="22068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de-DE" sz="1000" b="1" dirty="0" smtClean="0">
                <a:solidFill>
                  <a:srgbClr val="97AAC8"/>
                </a:solidFill>
              </a:rPr>
              <a:t>Sample &amp; Assay Technologies</a:t>
            </a:r>
            <a:endParaRPr lang="de-DE" sz="1000" b="1" dirty="0">
              <a:solidFill>
                <a:srgbClr val="1B3067"/>
              </a:solidFill>
            </a:endParaRPr>
          </a:p>
        </p:txBody>
      </p:sp>
      <p:sp>
        <p:nvSpPr>
          <p:cNvPr id="12" name="Rechteck 11"/>
          <p:cNvSpPr/>
          <p:nvPr/>
        </p:nvSpPr>
        <p:spPr bwMode="gray">
          <a:xfrm>
            <a:off x="0" y="6631200"/>
            <a:ext cx="2743200" cy="23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000" b="1" dirty="0">
              <a:solidFill>
                <a:srgbClr val="97AAC8"/>
              </a:solidFill>
            </a:endParaRPr>
          </a:p>
        </p:txBody>
      </p:sp>
      <p:cxnSp>
        <p:nvCxnSpPr>
          <p:cNvPr id="11" name="Gerade Verbindung 10"/>
          <p:cNvCxnSpPr/>
          <p:nvPr/>
        </p:nvCxnSpPr>
        <p:spPr bwMode="gray">
          <a:xfrm>
            <a:off x="0" y="6631200"/>
            <a:ext cx="9144000"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Gerade Verbindung 9"/>
          <p:cNvCxnSpPr/>
          <p:nvPr/>
        </p:nvCxnSpPr>
        <p:spPr bwMode="gray">
          <a:xfrm>
            <a:off x="0" y="457200"/>
            <a:ext cx="9144000"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For Internal Use Only" hidden="1"/>
          <p:cNvSpPr txBox="1"/>
          <p:nvPr>
            <p:custDataLst>
              <p:tags r:id="rId24"/>
            </p:custDataLst>
          </p:nvPr>
        </p:nvSpPr>
        <p:spPr>
          <a:xfrm>
            <a:off x="684212" y="6642000"/>
            <a:ext cx="2058987" cy="219600"/>
          </a:xfrm>
          <a:prstGeom prst="rect">
            <a:avLst/>
          </a:prstGeom>
          <a:noFill/>
        </p:spPr>
        <p:txBody>
          <a:bodyPr wrap="square" lIns="0" tIns="0" rIns="0" bIns="0" rtlCol="0" anchor="ctr" anchorCtr="0">
            <a:noAutofit/>
          </a:bodyPr>
          <a:lstStyle/>
          <a:p>
            <a:r>
              <a:rPr lang="en-GB" sz="800" dirty="0" smtClean="0">
                <a:solidFill>
                  <a:srgbClr val="FFFFFF"/>
                </a:solidFill>
              </a:rPr>
              <a:t>For Internal Use Only</a:t>
            </a:r>
            <a:endParaRPr lang="en-GB" sz="800" dirty="0">
              <a:solidFill>
                <a:srgbClr val="FFFFFF"/>
              </a:solidFill>
            </a:endParaRPr>
          </a:p>
        </p:txBody>
      </p:sp>
    </p:spTree>
    <p:extLst>
      <p:ext uri="{BB962C8B-B14F-4D97-AF65-F5344CB8AC3E}">
        <p14:creationId xmlns:p14="http://schemas.microsoft.com/office/powerpoint/2010/main" val="12458196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spcBef>
          <a:spcPct val="0"/>
        </a:spcBef>
        <a:buNone/>
        <a:defRPr sz="2000" kern="1200">
          <a:solidFill>
            <a:schemeClr val="bg2"/>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kern="1200" baseline="0">
          <a:solidFill>
            <a:schemeClr val="tx1"/>
          </a:solidFill>
          <a:latin typeface="+mn-lt"/>
          <a:ea typeface="+mn-ea"/>
          <a:cs typeface="+mn-cs"/>
        </a:defRPr>
      </a:lvl1pPr>
      <a:lvl2pPr marL="363600" indent="-324000" algn="l" defTabSz="914400" rtl="0" eaLnBrk="1" latinLnBrk="0" hangingPunct="1">
        <a:spcBef>
          <a:spcPct val="20000"/>
        </a:spcBef>
        <a:buClr>
          <a:schemeClr val="accent2"/>
        </a:buClr>
        <a:buFont typeface="Wingdings" pitchFamily="2" charset="2"/>
        <a:buChar char=""/>
        <a:defRPr sz="1600" kern="1200">
          <a:solidFill>
            <a:schemeClr val="tx1"/>
          </a:solidFill>
          <a:latin typeface="+mn-lt"/>
          <a:ea typeface="+mn-ea"/>
          <a:cs typeface="+mn-cs"/>
        </a:defRPr>
      </a:lvl2pPr>
      <a:lvl3pPr marL="630000" indent="-270000" algn="l" defTabSz="914400" rtl="0" eaLnBrk="1" latinLnBrk="0" hangingPunct="1">
        <a:spcBef>
          <a:spcPct val="20000"/>
        </a:spcBef>
        <a:buClr>
          <a:schemeClr val="accent2"/>
        </a:buClr>
        <a:buSzPct val="80000"/>
        <a:buFont typeface="Wingdings" pitchFamily="2" charset="2"/>
        <a:buChar char="o"/>
        <a:defRPr sz="1600" kern="1200">
          <a:solidFill>
            <a:schemeClr val="tx1"/>
          </a:solidFill>
          <a:latin typeface="+mn-lt"/>
          <a:ea typeface="+mn-ea"/>
          <a:cs typeface="+mn-cs"/>
        </a:defRPr>
      </a:lvl3pPr>
      <a:lvl4pPr marL="896400" indent="-241200" algn="l" defTabSz="914400" rtl="0" eaLnBrk="1" latinLnBrk="0" hangingPunct="1">
        <a:spcBef>
          <a:spcPts val="336"/>
        </a:spcBef>
        <a:buClr>
          <a:schemeClr val="accent2"/>
        </a:buClr>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0.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0.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0.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0.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BRCA1 &amp; BRCA2</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875224"/>
            <a:ext cx="3085777" cy="3892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2465691"/>
            <a:ext cx="4827142" cy="3104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3203848" y="1052736"/>
            <a:ext cx="6048672" cy="1200329"/>
          </a:xfrm>
          <a:prstGeom prst="rect">
            <a:avLst/>
          </a:prstGeom>
        </p:spPr>
        <p:txBody>
          <a:bodyPr wrap="square">
            <a:spAutoFit/>
          </a:bodyPr>
          <a:lstStyle/>
          <a:p>
            <a:r>
              <a:rPr lang="en-US" altLang="zh-CN" dirty="0"/>
              <a:t>People who carry a mutation in either of these genes have a condition called Hereditary Breast and Ovarian Cancer (HBOC) syndrome.2-3 They have an up to 87 percent risk of developing breast cancer by age 70.</a:t>
            </a:r>
            <a:endParaRPr lang="zh-CN" altLang="en-US" dirty="0"/>
          </a:p>
        </p:txBody>
      </p:sp>
      <p:sp>
        <p:nvSpPr>
          <p:cNvPr id="7" name="矩形 6"/>
          <p:cNvSpPr/>
          <p:nvPr/>
        </p:nvSpPr>
        <p:spPr>
          <a:xfrm>
            <a:off x="6372200" y="5583274"/>
            <a:ext cx="2473947" cy="369332"/>
          </a:xfrm>
          <a:prstGeom prst="rect">
            <a:avLst/>
          </a:prstGeom>
        </p:spPr>
        <p:txBody>
          <a:bodyPr wrap="none">
            <a:spAutoFit/>
          </a:bodyPr>
          <a:lstStyle/>
          <a:p>
            <a:r>
              <a:rPr lang="en-US" altLang="zh-CN" dirty="0"/>
              <a:t>Source: Myriad Genetics</a:t>
            </a:r>
          </a:p>
        </p:txBody>
      </p:sp>
    </p:spTree>
    <p:extLst>
      <p:ext uri="{BB962C8B-B14F-4D97-AF65-F5344CB8AC3E}">
        <p14:creationId xmlns:p14="http://schemas.microsoft.com/office/powerpoint/2010/main" val="1853931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5770" y="0"/>
            <a:ext cx="6228230" cy="450000"/>
          </a:xfrm>
        </p:spPr>
        <p:txBody>
          <a:bodyPr/>
          <a:lstStyle/>
          <a:p>
            <a:r>
              <a:rPr lang="en-US" dirty="0" smtClean="0"/>
              <a:t>Reportable results continued – additional therapies</a:t>
            </a:r>
            <a:endParaRPr lang="en-US" dirty="0"/>
          </a:p>
        </p:txBody>
      </p:sp>
      <p:sp>
        <p:nvSpPr>
          <p:cNvPr id="4" name="Slide Number Placeholder 3"/>
          <p:cNvSpPr>
            <a:spLocks noGrp="1"/>
          </p:cNvSpPr>
          <p:nvPr>
            <p:ph type="sldNum" sz="quarter" idx="12"/>
          </p:nvPr>
        </p:nvSpPr>
        <p:spPr/>
        <p:txBody>
          <a:bodyPr/>
          <a:lstStyle/>
          <a:p>
            <a:fld id="{8D1E4346-5F76-40D0-9BC1-ECCF6BA4DB79}" type="slidenum">
              <a:rPr lang="en-GB" smtClean="0">
                <a:solidFill>
                  <a:srgbClr val="5F5F5F"/>
                </a:solidFill>
              </a:rPr>
              <a:pPr/>
              <a:t>10</a:t>
            </a:fld>
            <a:endParaRPr lang="en-GB">
              <a:solidFill>
                <a:srgbClr val="5F5F5F"/>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831" y="838201"/>
            <a:ext cx="8650569" cy="57701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4"/>
          <p:cNvSpPr>
            <a:spLocks noGrp="1"/>
          </p:cNvSpPr>
          <p:nvPr>
            <p:ph type="body" sz="quarter" idx="13"/>
          </p:nvPr>
        </p:nvSpPr>
        <p:spPr>
          <a:xfrm>
            <a:off x="2895600" y="550200"/>
            <a:ext cx="6248400" cy="288000"/>
          </a:xfrm>
        </p:spPr>
        <p:txBody>
          <a:bodyPr/>
          <a:lstStyle/>
          <a:p>
            <a:r>
              <a:rPr lang="en-US" dirty="0" smtClean="0"/>
              <a:t>Review treatments in other cancers, clinical trials, and references</a:t>
            </a:r>
            <a:endParaRPr lang="en-US" dirty="0"/>
          </a:p>
        </p:txBody>
      </p:sp>
      <p:sp>
        <p:nvSpPr>
          <p:cNvPr id="7" name="Footer Placeholder 4"/>
          <p:cNvSpPr>
            <a:spLocks noGrp="1"/>
          </p:cNvSpPr>
          <p:nvPr>
            <p:ph type="ftr" sz="quarter" idx="11"/>
          </p:nvPr>
        </p:nvSpPr>
        <p:spPr>
          <a:xfrm>
            <a:off x="2916440" y="6642000"/>
            <a:ext cx="4860000" cy="216000"/>
          </a:xfrm>
        </p:spPr>
        <p:txBody>
          <a:bodyPr/>
          <a:lstStyle/>
          <a:p>
            <a:r>
              <a:rPr lang="en-US" dirty="0">
                <a:solidFill>
                  <a:srgbClr val="5F5F5F"/>
                </a:solidFill>
              </a:rPr>
              <a:t>Translating NGS Data into Clinical Action</a:t>
            </a:r>
          </a:p>
        </p:txBody>
      </p:sp>
    </p:spTree>
    <p:extLst>
      <p:ext uri="{BB962C8B-B14F-4D97-AF65-F5344CB8AC3E}">
        <p14:creationId xmlns:p14="http://schemas.microsoft.com/office/powerpoint/2010/main" val="1392387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
            <a:ext cx="6304430" cy="609600"/>
          </a:xfrm>
        </p:spPr>
        <p:txBody>
          <a:bodyPr/>
          <a:lstStyle/>
          <a:p>
            <a:r>
              <a:rPr lang="en-US" dirty="0" smtClean="0"/>
              <a:t>Review treatment options by genotype</a:t>
            </a:r>
            <a:endParaRPr lang="en-US" dirty="0"/>
          </a:p>
        </p:txBody>
      </p:sp>
      <p:sp>
        <p:nvSpPr>
          <p:cNvPr id="4" name="Slide Number Placeholder 3"/>
          <p:cNvSpPr>
            <a:spLocks noGrp="1"/>
          </p:cNvSpPr>
          <p:nvPr>
            <p:ph type="sldNum" sz="quarter" idx="12"/>
          </p:nvPr>
        </p:nvSpPr>
        <p:spPr/>
        <p:txBody>
          <a:bodyPr/>
          <a:lstStyle/>
          <a:p>
            <a:fld id="{8D1E4346-5F76-40D0-9BC1-ECCF6BA4DB79}" type="slidenum">
              <a:rPr lang="en-GB" smtClean="0">
                <a:solidFill>
                  <a:srgbClr val="5F5F5F"/>
                </a:solidFill>
              </a:rPr>
              <a:pPr/>
              <a:t>11</a:t>
            </a:fld>
            <a:endParaRPr lang="en-GB">
              <a:solidFill>
                <a:srgbClr val="5F5F5F"/>
              </a:solidFill>
            </a:endParaRPr>
          </a:p>
        </p:txBody>
      </p:sp>
      <p:sp>
        <p:nvSpPr>
          <p:cNvPr id="5" name="Text Placeholder 4"/>
          <p:cNvSpPr>
            <a:spLocks noGrp="1"/>
          </p:cNvSpPr>
          <p:nvPr>
            <p:ph type="body" sz="quarter" idx="13"/>
          </p:nvPr>
        </p:nvSpPr>
        <p:spPr>
          <a:xfrm>
            <a:off x="2895600" y="626400"/>
            <a:ext cx="6121578" cy="288000"/>
          </a:xfrm>
        </p:spPr>
        <p:txBody>
          <a:bodyPr/>
          <a:lstStyle/>
          <a:p>
            <a:r>
              <a:rPr lang="en-US" dirty="0" smtClean="0"/>
              <a:t>Casting a wider net and linking directly out to clinical trials</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104900"/>
            <a:ext cx="8940978" cy="537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509710"/>
            <a:ext cx="8763000" cy="1452690"/>
          </a:xfrm>
          <a:prstGeom prst="rect">
            <a:avLst/>
          </a:prstGeom>
          <a:noFill/>
          <a:ln>
            <a:noFill/>
          </a:ln>
          <a:effectLst>
            <a:glow rad="127000">
              <a:schemeClr val="accent1">
                <a:lumMod val="60000"/>
                <a:lumOff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ooter Placeholder 4"/>
          <p:cNvSpPr>
            <a:spLocks noGrp="1"/>
          </p:cNvSpPr>
          <p:nvPr>
            <p:ph type="ftr" sz="quarter" idx="11"/>
          </p:nvPr>
        </p:nvSpPr>
        <p:spPr>
          <a:xfrm>
            <a:off x="2916440" y="6642000"/>
            <a:ext cx="4860000" cy="216000"/>
          </a:xfrm>
        </p:spPr>
        <p:txBody>
          <a:bodyPr/>
          <a:lstStyle/>
          <a:p>
            <a:r>
              <a:rPr lang="en-US" dirty="0">
                <a:solidFill>
                  <a:srgbClr val="5F5F5F"/>
                </a:solidFill>
              </a:rPr>
              <a:t>Translating NGS Data into Clinical Action</a:t>
            </a:r>
          </a:p>
        </p:txBody>
      </p:sp>
    </p:spTree>
    <p:extLst>
      <p:ext uri="{BB962C8B-B14F-4D97-AF65-F5344CB8AC3E}">
        <p14:creationId xmlns:p14="http://schemas.microsoft.com/office/powerpoint/2010/main" val="2509014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
            <a:ext cx="6304430" cy="609600"/>
          </a:xfrm>
        </p:spPr>
        <p:txBody>
          <a:bodyPr/>
          <a:lstStyle/>
          <a:p>
            <a:r>
              <a:rPr lang="en-US" dirty="0" smtClean="0"/>
              <a:t>Investigate pathway based treatment options</a:t>
            </a:r>
            <a:endParaRPr lang="en-US" dirty="0"/>
          </a:p>
        </p:txBody>
      </p:sp>
      <p:sp>
        <p:nvSpPr>
          <p:cNvPr id="4" name="Slide Number Placeholder 3"/>
          <p:cNvSpPr>
            <a:spLocks noGrp="1"/>
          </p:cNvSpPr>
          <p:nvPr>
            <p:ph type="sldNum" sz="quarter" idx="12"/>
          </p:nvPr>
        </p:nvSpPr>
        <p:spPr/>
        <p:txBody>
          <a:bodyPr/>
          <a:lstStyle/>
          <a:p>
            <a:fld id="{8D1E4346-5F76-40D0-9BC1-ECCF6BA4DB79}" type="slidenum">
              <a:rPr lang="en-GB" smtClean="0">
                <a:solidFill>
                  <a:srgbClr val="5F5F5F"/>
                </a:solidFill>
              </a:rPr>
              <a:pPr/>
              <a:t>12</a:t>
            </a:fld>
            <a:endParaRPr lang="en-GB">
              <a:solidFill>
                <a:srgbClr val="5F5F5F"/>
              </a:solidFill>
            </a:endParaRPr>
          </a:p>
        </p:txBody>
      </p:sp>
      <p:sp>
        <p:nvSpPr>
          <p:cNvPr id="5" name="Text Placeholder 4"/>
          <p:cNvSpPr>
            <a:spLocks noGrp="1"/>
          </p:cNvSpPr>
          <p:nvPr>
            <p:ph type="body" sz="quarter" idx="13"/>
          </p:nvPr>
        </p:nvSpPr>
        <p:spPr>
          <a:xfrm>
            <a:off x="2895600" y="609600"/>
            <a:ext cx="6121578" cy="288000"/>
          </a:xfrm>
        </p:spPr>
        <p:txBody>
          <a:bodyPr/>
          <a:lstStyle/>
          <a:p>
            <a:r>
              <a:rPr lang="en-US" dirty="0" smtClean="0"/>
              <a:t>Identify therapies for druggable targets in common pathways</a:t>
            </a:r>
            <a:endParaRPr lang="en-US" dirty="0"/>
          </a:p>
        </p:txBody>
      </p:sp>
      <p:sp>
        <p:nvSpPr>
          <p:cNvPr id="9" name="Footer Placeholder 4"/>
          <p:cNvSpPr>
            <a:spLocks noGrp="1"/>
          </p:cNvSpPr>
          <p:nvPr>
            <p:ph type="ftr" sz="quarter" idx="11"/>
          </p:nvPr>
        </p:nvSpPr>
        <p:spPr>
          <a:xfrm>
            <a:off x="2916440" y="6642000"/>
            <a:ext cx="4860000" cy="216000"/>
          </a:xfrm>
        </p:spPr>
        <p:txBody>
          <a:bodyPr/>
          <a:lstStyle/>
          <a:p>
            <a:r>
              <a:rPr lang="en-US" dirty="0">
                <a:solidFill>
                  <a:srgbClr val="5F5F5F"/>
                </a:solidFill>
              </a:rPr>
              <a:t>Translating NGS Data into Clinical Action</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24968"/>
            <a:ext cx="7467600" cy="4718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4011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Investigating a potential hereditary incidental finding</a:t>
            </a:r>
            <a:endParaRPr lang="en-US" dirty="0"/>
          </a:p>
        </p:txBody>
      </p:sp>
      <p:sp>
        <p:nvSpPr>
          <p:cNvPr id="4" name="Slide Number Placeholder 3"/>
          <p:cNvSpPr>
            <a:spLocks noGrp="1"/>
          </p:cNvSpPr>
          <p:nvPr>
            <p:ph type="sldNum" sz="quarter" idx="12"/>
          </p:nvPr>
        </p:nvSpPr>
        <p:spPr/>
        <p:txBody>
          <a:bodyPr/>
          <a:lstStyle/>
          <a:p>
            <a:fld id="{8D1E4346-5F76-40D0-9BC1-ECCF6BA4DB79}" type="slidenum">
              <a:rPr lang="en-GB" smtClean="0">
                <a:solidFill>
                  <a:srgbClr val="5F5F5F"/>
                </a:solidFill>
              </a:rPr>
              <a:pPr/>
              <a:t>13</a:t>
            </a:fld>
            <a:endParaRPr lang="en-GB">
              <a:solidFill>
                <a:srgbClr val="5F5F5F"/>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864081"/>
            <a:ext cx="8610600" cy="5765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4"/>
          <p:cNvSpPr>
            <a:spLocks noGrp="1"/>
          </p:cNvSpPr>
          <p:nvPr>
            <p:ph type="ftr" sz="quarter" idx="11"/>
          </p:nvPr>
        </p:nvSpPr>
        <p:spPr>
          <a:xfrm>
            <a:off x="2916440" y="6642000"/>
            <a:ext cx="4860000" cy="216000"/>
          </a:xfrm>
        </p:spPr>
        <p:txBody>
          <a:bodyPr/>
          <a:lstStyle/>
          <a:p>
            <a:r>
              <a:rPr lang="en-US" dirty="0">
                <a:solidFill>
                  <a:srgbClr val="5F5F5F"/>
                </a:solidFill>
              </a:rPr>
              <a:t>Translating NGS Data into Clinical Action</a:t>
            </a:r>
          </a:p>
        </p:txBody>
      </p:sp>
      <p:sp>
        <p:nvSpPr>
          <p:cNvPr id="8" name="Text Placeholder 4"/>
          <p:cNvSpPr>
            <a:spLocks noGrp="1"/>
          </p:cNvSpPr>
          <p:nvPr>
            <p:ph type="body" sz="quarter" idx="13"/>
          </p:nvPr>
        </p:nvSpPr>
        <p:spPr>
          <a:xfrm>
            <a:off x="2895600" y="533400"/>
            <a:ext cx="6098368" cy="288000"/>
          </a:xfrm>
        </p:spPr>
        <p:txBody>
          <a:bodyPr/>
          <a:lstStyle/>
          <a:p>
            <a:r>
              <a:rPr lang="en-US" dirty="0" smtClean="0"/>
              <a:t>Assessing biological significance of the </a:t>
            </a:r>
            <a:r>
              <a:rPr lang="en-US" i="1" dirty="0" smtClean="0"/>
              <a:t>BRCA1</a:t>
            </a:r>
            <a:r>
              <a:rPr lang="en-US" dirty="0" smtClean="0"/>
              <a:t> variant</a:t>
            </a:r>
            <a:endParaRPr lang="en-US" dirty="0"/>
          </a:p>
        </p:txBody>
      </p:sp>
    </p:spTree>
    <p:extLst>
      <p:ext uri="{BB962C8B-B14F-4D97-AF65-F5344CB8AC3E}">
        <p14:creationId xmlns:p14="http://schemas.microsoft.com/office/powerpoint/2010/main" val="1707700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34" y="990600"/>
            <a:ext cx="9099566" cy="5333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Making a quick evidence-based assessment</a:t>
            </a:r>
            <a:endParaRPr lang="en-US" dirty="0"/>
          </a:p>
        </p:txBody>
      </p:sp>
      <p:sp>
        <p:nvSpPr>
          <p:cNvPr id="4" name="Slide Number Placeholder 3"/>
          <p:cNvSpPr>
            <a:spLocks noGrp="1"/>
          </p:cNvSpPr>
          <p:nvPr>
            <p:ph type="sldNum" sz="quarter" idx="12"/>
          </p:nvPr>
        </p:nvSpPr>
        <p:spPr/>
        <p:txBody>
          <a:bodyPr/>
          <a:lstStyle/>
          <a:p>
            <a:fld id="{8D1E4346-5F76-40D0-9BC1-ECCF6BA4DB79}" type="slidenum">
              <a:rPr lang="en-GB" smtClean="0">
                <a:solidFill>
                  <a:srgbClr val="5F5F5F"/>
                </a:solidFill>
              </a:rPr>
              <a:pPr/>
              <a:t>14</a:t>
            </a:fld>
            <a:endParaRPr lang="en-GB">
              <a:solidFill>
                <a:srgbClr val="5F5F5F"/>
              </a:solidFill>
            </a:endParaRPr>
          </a:p>
        </p:txBody>
      </p:sp>
      <p:sp>
        <p:nvSpPr>
          <p:cNvPr id="5" name="Text Placeholder 4"/>
          <p:cNvSpPr>
            <a:spLocks noGrp="1"/>
          </p:cNvSpPr>
          <p:nvPr>
            <p:ph type="body" sz="quarter" idx="13"/>
          </p:nvPr>
        </p:nvSpPr>
        <p:spPr>
          <a:xfrm>
            <a:off x="2895600" y="609600"/>
            <a:ext cx="6248400" cy="381000"/>
          </a:xfrm>
        </p:spPr>
        <p:txBody>
          <a:bodyPr/>
          <a:lstStyle/>
          <a:p>
            <a:r>
              <a:rPr lang="en-US" dirty="0" smtClean="0"/>
              <a:t>Review prior lab observations, domain location, reported cases</a:t>
            </a:r>
            <a:endParaRPr lang="en-US" dirty="0"/>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3938" y="4648200"/>
            <a:ext cx="7634337" cy="1447800"/>
          </a:xfrm>
          <a:prstGeom prst="rect">
            <a:avLst/>
          </a:prstGeom>
          <a:noFill/>
          <a:ln>
            <a:noFill/>
          </a:ln>
          <a:effectLst>
            <a:glow rad="127000">
              <a:schemeClr val="accent1">
                <a:lumMod val="60000"/>
                <a:lumOff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2429838"/>
            <a:ext cx="4463393" cy="1981200"/>
          </a:xfrm>
          <a:prstGeom prst="rect">
            <a:avLst/>
          </a:prstGeom>
          <a:noFill/>
          <a:ln>
            <a:noFill/>
          </a:ln>
          <a:effectLst>
            <a:glow rad="127000">
              <a:schemeClr val="accent1">
                <a:lumMod val="60000"/>
                <a:lumOff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Footer Placeholder 4"/>
          <p:cNvSpPr>
            <a:spLocks noGrp="1"/>
          </p:cNvSpPr>
          <p:nvPr>
            <p:ph type="ftr" sz="quarter" idx="11"/>
          </p:nvPr>
        </p:nvSpPr>
        <p:spPr>
          <a:xfrm>
            <a:off x="2916440" y="6642000"/>
            <a:ext cx="4860000" cy="216000"/>
          </a:xfrm>
        </p:spPr>
        <p:txBody>
          <a:bodyPr/>
          <a:lstStyle/>
          <a:p>
            <a:r>
              <a:rPr lang="en-US" dirty="0">
                <a:solidFill>
                  <a:srgbClr val="5F5F5F"/>
                </a:solidFill>
              </a:rPr>
              <a:t>Translating NGS Data into Clinical Action</a:t>
            </a:r>
          </a:p>
        </p:txBody>
      </p:sp>
    </p:spTree>
    <p:extLst>
      <p:ext uri="{BB962C8B-B14F-4D97-AF65-F5344CB8AC3E}">
        <p14:creationId xmlns:p14="http://schemas.microsoft.com/office/powerpoint/2010/main" val="2792976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fade">
                                      <p:cBhvr>
                                        <p:cTn id="7" dur="500"/>
                                        <p:tgtEl>
                                          <p:spTgt spid="92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animEffect transition="in" filter="fade">
                                      <p:cBhvr>
                                        <p:cTn id="12"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0"/>
            <a:ext cx="6533030" cy="450000"/>
          </a:xfrm>
        </p:spPr>
        <p:txBody>
          <a:bodyPr/>
          <a:lstStyle/>
          <a:p>
            <a:r>
              <a:rPr lang="en-US" dirty="0" smtClean="0"/>
              <a:t>Additional annotation sources, prediction algorithms</a:t>
            </a:r>
            <a:endParaRPr lang="en-US" dirty="0"/>
          </a:p>
        </p:txBody>
      </p:sp>
      <p:sp>
        <p:nvSpPr>
          <p:cNvPr id="4" name="Slide Number Placeholder 3"/>
          <p:cNvSpPr>
            <a:spLocks noGrp="1"/>
          </p:cNvSpPr>
          <p:nvPr>
            <p:ph type="sldNum" sz="quarter" idx="12"/>
          </p:nvPr>
        </p:nvSpPr>
        <p:spPr/>
        <p:txBody>
          <a:bodyPr/>
          <a:lstStyle/>
          <a:p>
            <a:fld id="{8D1E4346-5F76-40D0-9BC1-ECCF6BA4DB79}" type="slidenum">
              <a:rPr lang="en-GB" smtClean="0">
                <a:solidFill>
                  <a:srgbClr val="5F5F5F"/>
                </a:solidFill>
              </a:rPr>
              <a:pPr/>
              <a:t>15</a:t>
            </a:fld>
            <a:endParaRPr lang="en-GB">
              <a:solidFill>
                <a:srgbClr val="5F5F5F"/>
              </a:solidFill>
            </a:endParaRPr>
          </a:p>
        </p:txBody>
      </p:sp>
      <p:sp>
        <p:nvSpPr>
          <p:cNvPr id="8" name="Text Placeholder 4"/>
          <p:cNvSpPr>
            <a:spLocks noGrp="1"/>
          </p:cNvSpPr>
          <p:nvPr>
            <p:ph type="body" sz="quarter" idx="13"/>
          </p:nvPr>
        </p:nvSpPr>
        <p:spPr>
          <a:xfrm>
            <a:off x="2819400" y="609600"/>
            <a:ext cx="5943600" cy="288000"/>
          </a:xfrm>
        </p:spPr>
        <p:txBody>
          <a:bodyPr/>
          <a:lstStyle/>
          <a:p>
            <a:r>
              <a:rPr lang="en-US" dirty="0" smtClean="0"/>
              <a:t>Review 3</a:t>
            </a:r>
            <a:r>
              <a:rPr lang="en-US" baseline="30000" dirty="0" smtClean="0"/>
              <a:t>rd</a:t>
            </a:r>
            <a:r>
              <a:rPr lang="en-US" dirty="0" smtClean="0"/>
              <a:t> party annotations and functional data</a:t>
            </a:r>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066800"/>
            <a:ext cx="9144000"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Footer Placeholder 4"/>
          <p:cNvSpPr>
            <a:spLocks noGrp="1"/>
          </p:cNvSpPr>
          <p:nvPr>
            <p:ph type="ftr" sz="quarter" idx="11"/>
          </p:nvPr>
        </p:nvSpPr>
        <p:spPr>
          <a:xfrm>
            <a:off x="2916440" y="6642000"/>
            <a:ext cx="4860000" cy="216000"/>
          </a:xfrm>
        </p:spPr>
        <p:txBody>
          <a:bodyPr/>
          <a:lstStyle/>
          <a:p>
            <a:r>
              <a:rPr lang="en-US" dirty="0">
                <a:solidFill>
                  <a:srgbClr val="5F5F5F"/>
                </a:solidFill>
              </a:rPr>
              <a:t>Translating NGS Data into Clinical Action</a:t>
            </a:r>
          </a:p>
        </p:txBody>
      </p:sp>
      <p:sp>
        <p:nvSpPr>
          <p:cNvPr id="7" name="Rectangular Callout 6"/>
          <p:cNvSpPr/>
          <p:nvPr/>
        </p:nvSpPr>
        <p:spPr bwMode="gray">
          <a:xfrm>
            <a:off x="3048000" y="1376864"/>
            <a:ext cx="2707962" cy="909136"/>
          </a:xfrm>
          <a:prstGeom prst="wedgeRectCallout">
            <a:avLst>
              <a:gd name="adj1" fmla="val -54155"/>
              <a:gd name="adj2" fmla="val 73402"/>
            </a:avLst>
          </a:prstGeom>
          <a:solidFill>
            <a:schemeClr val="bg1">
              <a:lumMod val="85000"/>
            </a:schemeClr>
          </a:solidFill>
        </p:spPr>
        <p:txBody>
          <a:bodyPr anchor="ctr"/>
          <a:lstStyle/>
          <a:p>
            <a:pPr>
              <a:spcBef>
                <a:spcPct val="20000"/>
              </a:spcBef>
              <a:buFont typeface="Arial" pitchFamily="34" charset="0"/>
              <a:buNone/>
            </a:pPr>
            <a:r>
              <a:rPr lang="en-US" sz="1400" dirty="0" smtClean="0">
                <a:solidFill>
                  <a:srgbClr val="000000"/>
                </a:solidFill>
                <a:latin typeface="Calibri" panose="020F0502020204030204" pitchFamily="34" charset="0"/>
              </a:rPr>
              <a:t>Integrate internal lab variant classifications and annotations databases into private instance</a:t>
            </a:r>
            <a:endParaRPr lang="en-US" sz="14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937483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2587" y="0"/>
            <a:ext cx="6221413" cy="450000"/>
          </a:xfrm>
        </p:spPr>
        <p:txBody>
          <a:bodyPr/>
          <a:lstStyle/>
          <a:p>
            <a:r>
              <a:rPr lang="en-US" dirty="0" smtClean="0"/>
              <a:t>View rationale for rules-based computed classification</a:t>
            </a:r>
            <a:endParaRPr lang="en-US" dirty="0"/>
          </a:p>
        </p:txBody>
      </p:sp>
      <p:sp>
        <p:nvSpPr>
          <p:cNvPr id="4" name="Slide Number Placeholder 3"/>
          <p:cNvSpPr>
            <a:spLocks noGrp="1"/>
          </p:cNvSpPr>
          <p:nvPr>
            <p:ph type="sldNum" sz="quarter" idx="12"/>
          </p:nvPr>
        </p:nvSpPr>
        <p:spPr/>
        <p:txBody>
          <a:bodyPr/>
          <a:lstStyle/>
          <a:p>
            <a:fld id="{8D1E4346-5F76-40D0-9BC1-ECCF6BA4DB79}" type="slidenum">
              <a:rPr lang="en-GB" smtClean="0">
                <a:solidFill>
                  <a:srgbClr val="5F5F5F"/>
                </a:solidFill>
              </a:rPr>
              <a:pPr/>
              <a:t>16</a:t>
            </a:fld>
            <a:endParaRPr lang="en-GB">
              <a:solidFill>
                <a:srgbClr val="5F5F5F"/>
              </a:solidFill>
            </a:endParaRPr>
          </a:p>
        </p:txBody>
      </p:sp>
      <p:sp>
        <p:nvSpPr>
          <p:cNvPr id="5" name="Text Placeholder 4"/>
          <p:cNvSpPr>
            <a:spLocks noGrp="1"/>
          </p:cNvSpPr>
          <p:nvPr>
            <p:ph type="body" sz="quarter" idx="13"/>
          </p:nvPr>
        </p:nvSpPr>
        <p:spPr>
          <a:xfrm>
            <a:off x="2943600" y="609600"/>
            <a:ext cx="6048000" cy="288000"/>
          </a:xfrm>
        </p:spPr>
        <p:txBody>
          <a:bodyPr/>
          <a:lstStyle/>
          <a:p>
            <a:r>
              <a:rPr lang="en-US" dirty="0" smtClean="0"/>
              <a:t>Accept or override computed classification</a:t>
            </a: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90600"/>
            <a:ext cx="8841568" cy="5054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286000"/>
            <a:ext cx="5676900" cy="2895600"/>
          </a:xfrm>
          <a:prstGeom prst="rect">
            <a:avLst/>
          </a:prstGeom>
          <a:noFill/>
          <a:ln>
            <a:noFill/>
          </a:ln>
          <a:effectLst>
            <a:glow rad="127000">
              <a:schemeClr val="accent1">
                <a:lumMod val="60000"/>
                <a:lumOff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Footer Placeholder 4"/>
          <p:cNvSpPr>
            <a:spLocks noGrp="1"/>
          </p:cNvSpPr>
          <p:nvPr>
            <p:ph type="ftr" sz="quarter" idx="11"/>
          </p:nvPr>
        </p:nvSpPr>
        <p:spPr>
          <a:xfrm>
            <a:off x="2916440" y="6642000"/>
            <a:ext cx="4860000" cy="216000"/>
          </a:xfrm>
        </p:spPr>
        <p:txBody>
          <a:bodyPr/>
          <a:lstStyle/>
          <a:p>
            <a:r>
              <a:rPr lang="en-US" dirty="0">
                <a:solidFill>
                  <a:srgbClr val="5F5F5F"/>
                </a:solidFill>
              </a:rPr>
              <a:t>Translating NGS Data into Clinical Action</a:t>
            </a:r>
          </a:p>
        </p:txBody>
      </p:sp>
    </p:spTree>
    <p:extLst>
      <p:ext uri="{BB962C8B-B14F-4D97-AF65-F5344CB8AC3E}">
        <p14:creationId xmlns:p14="http://schemas.microsoft.com/office/powerpoint/2010/main" val="1588543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 Product – Custom Reporting</a:t>
            </a:r>
            <a:endParaRPr lang="en-US" dirty="0"/>
          </a:p>
        </p:txBody>
      </p:sp>
      <p:sp>
        <p:nvSpPr>
          <p:cNvPr id="4" name="Slide Number Placeholder 3"/>
          <p:cNvSpPr>
            <a:spLocks noGrp="1"/>
          </p:cNvSpPr>
          <p:nvPr>
            <p:ph type="sldNum" sz="quarter" idx="12"/>
          </p:nvPr>
        </p:nvSpPr>
        <p:spPr/>
        <p:txBody>
          <a:bodyPr/>
          <a:lstStyle/>
          <a:p>
            <a:fld id="{8D1E4346-5F76-40D0-9BC1-ECCF6BA4DB79}" type="slidenum">
              <a:rPr lang="en-GB" smtClean="0">
                <a:solidFill>
                  <a:srgbClr val="5F5F5F"/>
                </a:solidFill>
              </a:rPr>
              <a:pPr/>
              <a:t>17</a:t>
            </a:fld>
            <a:endParaRPr lang="en-GB">
              <a:solidFill>
                <a:srgbClr val="5F5F5F"/>
              </a:solidFill>
            </a:endParaRPr>
          </a:p>
        </p:txBody>
      </p:sp>
      <p:pic>
        <p:nvPicPr>
          <p:cNvPr id="6" name="Picture 5" descr="p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18" y="563601"/>
            <a:ext cx="4417472" cy="5864493"/>
          </a:xfrm>
          <a:prstGeom prst="rect">
            <a:avLst/>
          </a:prstGeom>
        </p:spPr>
      </p:pic>
      <p:pic>
        <p:nvPicPr>
          <p:cNvPr id="7" name="Picture 6" descr="p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1680" y="764704"/>
            <a:ext cx="4372930" cy="5805360"/>
          </a:xfrm>
          <a:prstGeom prst="rect">
            <a:avLst/>
          </a:prstGeom>
        </p:spPr>
      </p:pic>
      <p:sp>
        <p:nvSpPr>
          <p:cNvPr id="9" name="Fußzeilenplatzhalter 4"/>
          <p:cNvSpPr>
            <a:spLocks noGrp="1"/>
          </p:cNvSpPr>
          <p:nvPr>
            <p:ph type="ftr" sz="quarter" idx="11"/>
          </p:nvPr>
        </p:nvSpPr>
        <p:spPr>
          <a:xfrm>
            <a:off x="2916440" y="6642000"/>
            <a:ext cx="4860000" cy="216000"/>
          </a:xfrm>
        </p:spPr>
        <p:txBody>
          <a:bodyPr/>
          <a:lstStyle/>
          <a:p>
            <a:r>
              <a:rPr lang="en-US" dirty="0" smtClean="0">
                <a:solidFill>
                  <a:srgbClr val="5F5F5F"/>
                </a:solidFill>
              </a:rPr>
              <a:t>IC Product Plan</a:t>
            </a:r>
            <a:endParaRPr lang="en-US" dirty="0">
              <a:solidFill>
                <a:srgbClr val="5F5F5F"/>
              </a:solidFill>
            </a:endParaRPr>
          </a:p>
        </p:txBody>
      </p:sp>
    </p:spTree>
    <p:extLst>
      <p:ext uri="{BB962C8B-B14F-4D97-AF65-F5344CB8AC3E}">
        <p14:creationId xmlns:p14="http://schemas.microsoft.com/office/powerpoint/2010/main" val="208625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Myriad Genetics</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With 17 years of experience, millions of tests looking for thousands of mutations in the genes, and a $500 million investment, the company was able to amass a huge database that tells which DNA changes increase cancer risk and by how much, and which are inconsequential blips in </a:t>
            </a:r>
            <a:r>
              <a:rPr lang="en-US" altLang="zh-CN" dirty="0" smtClean="0"/>
              <a:t>DNA</a:t>
            </a:r>
          </a:p>
          <a:p>
            <a:endParaRPr lang="en-US" altLang="zh-CN" dirty="0"/>
          </a:p>
          <a:p>
            <a:r>
              <a:rPr lang="en-US" altLang="zh-CN" dirty="0" smtClean="0"/>
              <a:t>In </a:t>
            </a:r>
            <a:r>
              <a:rPr lang="en-US" altLang="zh-CN" dirty="0"/>
              <a:t>1996, the company classified 40 percent of mutations as being of uncertain significance because it did not have enough information to know what they meant. By 2004, the figure was down to 20 percent. Now it is just 3 </a:t>
            </a:r>
            <a:r>
              <a:rPr lang="en-US" altLang="zh-CN" dirty="0" smtClean="0"/>
              <a:t>percent.</a:t>
            </a:r>
          </a:p>
          <a:p>
            <a:endParaRPr lang="en-US" altLang="zh-CN" dirty="0"/>
          </a:p>
          <a:p>
            <a:r>
              <a:rPr lang="en-US" altLang="zh-CN" dirty="0" smtClean="0"/>
              <a:t>They find out the meaning by seeing the </a:t>
            </a:r>
            <a:r>
              <a:rPr lang="en-US" altLang="zh-CN" dirty="0"/>
              <a:t>same mutation in at least 20 other people, asking whether they had cancer and, if so, what </a:t>
            </a:r>
            <a:r>
              <a:rPr lang="en-US" altLang="zh-CN" dirty="0" smtClean="0"/>
              <a:t>type.</a:t>
            </a:r>
            <a:endParaRPr lang="zh-CN" altLang="en-US" dirty="0"/>
          </a:p>
        </p:txBody>
      </p:sp>
    </p:spTree>
    <p:extLst>
      <p:ext uri="{BB962C8B-B14F-4D97-AF65-F5344CB8AC3E}">
        <p14:creationId xmlns:p14="http://schemas.microsoft.com/office/powerpoint/2010/main" val="1906140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Gerade Verbindung 9"/>
          <p:cNvCxnSpPr>
            <a:stCxn id="56" idx="1"/>
          </p:cNvCxnSpPr>
          <p:nvPr/>
        </p:nvCxnSpPr>
        <p:spPr bwMode="gray">
          <a:xfrm flipH="1" flipV="1">
            <a:off x="2102314" y="3470917"/>
            <a:ext cx="1293302"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8" name="Gerade Verbindung 57"/>
          <p:cNvCxnSpPr/>
          <p:nvPr/>
        </p:nvCxnSpPr>
        <p:spPr bwMode="gray">
          <a:xfrm>
            <a:off x="2102313" y="3468306"/>
            <a:ext cx="0" cy="298726"/>
          </a:xfrm>
          <a:prstGeom prst="line">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8" name="Title 6"/>
          <p:cNvSpPr>
            <a:spLocks noGrp="1"/>
          </p:cNvSpPr>
          <p:nvPr>
            <p:ph type="title"/>
          </p:nvPr>
        </p:nvSpPr>
        <p:spPr bwMode="gray">
          <a:xfrm>
            <a:off x="2915770" y="0"/>
            <a:ext cx="6228230" cy="450000"/>
          </a:xfrm>
        </p:spPr>
        <p:txBody>
          <a:bodyPr/>
          <a:lstStyle/>
          <a:p>
            <a:r>
              <a:rPr lang="en-US" dirty="0" smtClean="0"/>
              <a:t>Translational Research and Clinical Support</a:t>
            </a:r>
            <a:endParaRPr lang="en-US" dirty="0"/>
          </a:p>
        </p:txBody>
      </p:sp>
      <p:sp>
        <p:nvSpPr>
          <p:cNvPr id="5" name="Slide Number Placeholder 4"/>
          <p:cNvSpPr>
            <a:spLocks noGrp="1"/>
          </p:cNvSpPr>
          <p:nvPr>
            <p:ph type="sldNum" sz="quarter" idx="12"/>
          </p:nvPr>
        </p:nvSpPr>
        <p:spPr bwMode="gray"/>
        <p:txBody>
          <a:bodyPr/>
          <a:lstStyle/>
          <a:p>
            <a:fld id="{43E6F277-184E-487A-9F5E-4C36E6C24A5D}" type="slidenum">
              <a:rPr lang="en-US" smtClean="0">
                <a:solidFill>
                  <a:srgbClr val="5F5F5F"/>
                </a:solidFill>
              </a:rPr>
              <a:pPr/>
              <a:t>3</a:t>
            </a:fld>
            <a:endParaRPr lang="en-US" dirty="0">
              <a:solidFill>
                <a:srgbClr val="5F5F5F"/>
              </a:solidFill>
            </a:endParaRPr>
          </a:p>
        </p:txBody>
      </p:sp>
      <p:sp>
        <p:nvSpPr>
          <p:cNvPr id="24" name="Text Placeholder 2"/>
          <p:cNvSpPr>
            <a:spLocks noGrp="1"/>
          </p:cNvSpPr>
          <p:nvPr>
            <p:ph type="body" sz="quarter" idx="13"/>
          </p:nvPr>
        </p:nvSpPr>
        <p:spPr bwMode="gray">
          <a:xfrm>
            <a:off x="2902352" y="659120"/>
            <a:ext cx="6048000" cy="288000"/>
          </a:xfrm>
        </p:spPr>
        <p:txBody>
          <a:bodyPr/>
          <a:lstStyle/>
          <a:p>
            <a:r>
              <a:rPr lang="en-US" dirty="0" smtClean="0"/>
              <a:t>Annotate, interpret, classify, report </a:t>
            </a:r>
            <a:r>
              <a:rPr lang="en-US" dirty="0"/>
              <a:t>on clinically relevant </a:t>
            </a:r>
            <a:r>
              <a:rPr lang="en-US" dirty="0" smtClean="0"/>
              <a:t>variants</a:t>
            </a:r>
            <a:endParaRPr lang="en-US" dirty="0"/>
          </a:p>
        </p:txBody>
      </p:sp>
      <p:sp>
        <p:nvSpPr>
          <p:cNvPr id="3" name="Richtungspfeil 2"/>
          <p:cNvSpPr/>
          <p:nvPr/>
        </p:nvSpPr>
        <p:spPr bwMode="gray">
          <a:xfrm>
            <a:off x="684213" y="1954775"/>
            <a:ext cx="1454650" cy="722057"/>
          </a:xfrm>
          <a:prstGeom prst="homePlate">
            <a:avLst>
              <a:gd name="adj" fmla="val 2035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spcBef>
                <a:spcPct val="20000"/>
              </a:spcBef>
              <a:buClr>
                <a:srgbClr val="000000"/>
              </a:buClr>
              <a:buSzPct val="100000"/>
            </a:pPr>
            <a:r>
              <a:rPr lang="en-US" sz="1600" dirty="0" smtClean="0">
                <a:solidFill>
                  <a:srgbClr val="000000"/>
                </a:solidFill>
              </a:rPr>
              <a:t>Sequencing</a:t>
            </a:r>
            <a:endParaRPr lang="en-US" sz="1600" dirty="0">
              <a:solidFill>
                <a:srgbClr val="000000"/>
              </a:solidFill>
            </a:endParaRPr>
          </a:p>
        </p:txBody>
      </p:sp>
      <p:sp>
        <p:nvSpPr>
          <p:cNvPr id="37" name="Eingekerbter Richtungspfeil 36"/>
          <p:cNvSpPr/>
          <p:nvPr/>
        </p:nvSpPr>
        <p:spPr bwMode="gray">
          <a:xfrm>
            <a:off x="2194252" y="1954775"/>
            <a:ext cx="1591231" cy="722057"/>
          </a:xfrm>
          <a:prstGeom prst="chevron">
            <a:avLst>
              <a:gd name="adj" fmla="val 21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spcBef>
                <a:spcPct val="20000"/>
              </a:spcBef>
              <a:buClr>
                <a:srgbClr val="000000"/>
              </a:buClr>
              <a:buSzPct val="100000"/>
            </a:pPr>
            <a:r>
              <a:rPr lang="en-US" sz="1600" dirty="0" smtClean="0">
                <a:solidFill>
                  <a:srgbClr val="000000"/>
                </a:solidFill>
              </a:rPr>
              <a:t>Alignment</a:t>
            </a:r>
            <a:endParaRPr lang="en-US" sz="1600" dirty="0">
              <a:solidFill>
                <a:srgbClr val="000000"/>
              </a:solidFill>
            </a:endParaRPr>
          </a:p>
        </p:txBody>
      </p:sp>
      <p:sp>
        <p:nvSpPr>
          <p:cNvPr id="45" name="Eingekerbter Richtungspfeil 44"/>
          <p:cNvSpPr/>
          <p:nvPr/>
        </p:nvSpPr>
        <p:spPr bwMode="gray">
          <a:xfrm>
            <a:off x="3854688" y="1954775"/>
            <a:ext cx="1591231" cy="722057"/>
          </a:xfrm>
          <a:prstGeom prst="chevron">
            <a:avLst>
              <a:gd name="adj" fmla="val 21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spcBef>
                <a:spcPct val="20000"/>
              </a:spcBef>
              <a:buClr>
                <a:srgbClr val="000000"/>
              </a:buClr>
              <a:buSzPct val="100000"/>
            </a:pPr>
            <a:r>
              <a:rPr lang="en-US" sz="1600" dirty="0" smtClean="0">
                <a:solidFill>
                  <a:srgbClr val="000000"/>
                </a:solidFill>
              </a:rPr>
              <a:t>Variant calling</a:t>
            </a:r>
            <a:endParaRPr lang="en-US" sz="1600" dirty="0">
              <a:solidFill>
                <a:srgbClr val="000000"/>
              </a:solidFill>
            </a:endParaRPr>
          </a:p>
        </p:txBody>
      </p:sp>
      <p:sp>
        <p:nvSpPr>
          <p:cNvPr id="46" name="Eingekerbter Richtungspfeil 45"/>
          <p:cNvSpPr/>
          <p:nvPr/>
        </p:nvSpPr>
        <p:spPr bwMode="gray">
          <a:xfrm>
            <a:off x="5336736" y="1954775"/>
            <a:ext cx="1821388" cy="722057"/>
          </a:xfrm>
          <a:prstGeom prst="chevron">
            <a:avLst>
              <a:gd name="adj" fmla="val 21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spcBef>
                <a:spcPct val="20000"/>
              </a:spcBef>
              <a:buClr>
                <a:srgbClr val="000000"/>
              </a:buClr>
              <a:buSzPct val="100000"/>
            </a:pPr>
            <a:r>
              <a:rPr lang="en-US" sz="1400" dirty="0" smtClean="0">
                <a:solidFill>
                  <a:srgbClr val="FFFFFF"/>
                </a:solidFill>
              </a:rPr>
              <a:t>Annotation,  evidence synthesis</a:t>
            </a:r>
            <a:endParaRPr lang="en-US" sz="1400" dirty="0">
              <a:solidFill>
                <a:srgbClr val="FFFFFF"/>
              </a:solidFill>
            </a:endParaRPr>
          </a:p>
        </p:txBody>
      </p:sp>
      <p:sp>
        <p:nvSpPr>
          <p:cNvPr id="47" name="Eingekerbter Richtungspfeil 46"/>
          <p:cNvSpPr/>
          <p:nvPr/>
        </p:nvSpPr>
        <p:spPr bwMode="gray">
          <a:xfrm>
            <a:off x="7092708" y="1954775"/>
            <a:ext cx="1821388" cy="722057"/>
          </a:xfrm>
          <a:prstGeom prst="chevron">
            <a:avLst>
              <a:gd name="adj" fmla="val 21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a:spcBef>
                <a:spcPct val="20000"/>
              </a:spcBef>
              <a:buClr>
                <a:srgbClr val="000000"/>
              </a:buClr>
              <a:buSzPct val="100000"/>
            </a:pPr>
            <a:r>
              <a:rPr lang="en-US" sz="1400" dirty="0" smtClean="0">
                <a:solidFill>
                  <a:srgbClr val="FFFFFF"/>
                </a:solidFill>
              </a:rPr>
              <a:t>Biological interpretation / lab reporting</a:t>
            </a:r>
            <a:endParaRPr lang="en-US" sz="1400" dirty="0">
              <a:solidFill>
                <a:srgbClr val="FFFFFF"/>
              </a:solidFill>
            </a:endParaRPr>
          </a:p>
        </p:txBody>
      </p:sp>
      <p:sp>
        <p:nvSpPr>
          <p:cNvPr id="48" name="TextBox 38"/>
          <p:cNvSpPr txBox="1"/>
          <p:nvPr/>
        </p:nvSpPr>
        <p:spPr bwMode="gray">
          <a:xfrm>
            <a:off x="675001" y="1515409"/>
            <a:ext cx="4584504" cy="360000"/>
          </a:xfrm>
          <a:prstGeom prst="rect">
            <a:avLst/>
          </a:prstGeom>
          <a:solidFill>
            <a:schemeClr val="accent2"/>
          </a:solidFill>
        </p:spPr>
        <p:txBody>
          <a:bodyPr wrap="square" lIns="72000" tIns="0" rIns="0" bIns="0" rtlCol="0" anchor="ctr">
            <a:noAutofit/>
          </a:bodyPr>
          <a:lstStyle/>
          <a:p>
            <a:r>
              <a:rPr lang="en-US" sz="1600" dirty="0" smtClean="0">
                <a:solidFill>
                  <a:srgbClr val="FFFFFF"/>
                </a:solidFill>
              </a:rPr>
              <a:t>Upstream primary and secondary analysis</a:t>
            </a:r>
            <a:endParaRPr lang="en-US" sz="1600" dirty="0">
              <a:solidFill>
                <a:srgbClr val="FFFFFF"/>
              </a:solidFill>
            </a:endParaRPr>
          </a:p>
        </p:txBody>
      </p:sp>
      <p:sp>
        <p:nvSpPr>
          <p:cNvPr id="49" name="TextBox 39"/>
          <p:cNvSpPr txBox="1"/>
          <p:nvPr/>
        </p:nvSpPr>
        <p:spPr bwMode="gray">
          <a:xfrm>
            <a:off x="5336736" y="1515409"/>
            <a:ext cx="3577359" cy="360000"/>
          </a:xfrm>
          <a:prstGeom prst="rect">
            <a:avLst/>
          </a:prstGeom>
          <a:solidFill>
            <a:srgbClr val="007045"/>
          </a:solidFill>
        </p:spPr>
        <p:txBody>
          <a:bodyPr wrap="square" lIns="72000" tIns="0" rIns="0" bIns="0" rtlCol="0" anchor="ctr">
            <a:noAutofit/>
          </a:bodyPr>
          <a:lstStyle/>
          <a:p>
            <a:r>
              <a:rPr lang="en-US" sz="1600" dirty="0" smtClean="0">
                <a:solidFill>
                  <a:srgbClr val="FFFFFF"/>
                </a:solidFill>
              </a:rPr>
              <a:t>Interpretation, classification, reporting</a:t>
            </a:r>
            <a:endParaRPr lang="en-US" sz="1600" dirty="0">
              <a:solidFill>
                <a:srgbClr val="FFFFFF"/>
              </a:solidFill>
            </a:endParaRPr>
          </a:p>
        </p:txBody>
      </p:sp>
      <p:sp>
        <p:nvSpPr>
          <p:cNvPr id="50" name="Rounded Rectangle 154"/>
          <p:cNvSpPr/>
          <p:nvPr/>
        </p:nvSpPr>
        <p:spPr bwMode="gray">
          <a:xfrm>
            <a:off x="5259506" y="1412683"/>
            <a:ext cx="3710664" cy="1345269"/>
          </a:xfrm>
          <a:prstGeom prst="rect">
            <a:avLst/>
          </a:prstGeom>
          <a:noFill/>
          <a:ln w="28575">
            <a:solidFill>
              <a:schemeClr val="accent6"/>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3" name="Right Arrow 26"/>
          <p:cNvSpPr/>
          <p:nvPr/>
        </p:nvSpPr>
        <p:spPr bwMode="gray">
          <a:xfrm>
            <a:off x="683463" y="2805609"/>
            <a:ext cx="8181138" cy="360000"/>
          </a:xfrm>
          <a:prstGeom prst="rightArrow">
            <a:avLst>
              <a:gd name="adj1" fmla="val 100000"/>
              <a:gd name="adj2" fmla="val 3461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p>
            <a:r>
              <a:rPr lang="en-US" sz="1600" dirty="0">
                <a:solidFill>
                  <a:srgbClr val="FFFFFF"/>
                </a:solidFill>
              </a:rPr>
              <a:t>Complete analysis, interpretation and reporting workflow support</a:t>
            </a:r>
          </a:p>
        </p:txBody>
      </p:sp>
      <p:sp>
        <p:nvSpPr>
          <p:cNvPr id="56" name="Rechteck 55"/>
          <p:cNvSpPr/>
          <p:nvPr/>
        </p:nvSpPr>
        <p:spPr bwMode="gray">
          <a:xfrm>
            <a:off x="3395616" y="3298291"/>
            <a:ext cx="2616584" cy="360000"/>
          </a:xfrm>
          <a:prstGeom prst="rect">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n-US" dirty="0" smtClean="0">
                <a:solidFill>
                  <a:srgbClr val="FFFFFF"/>
                </a:solidFill>
              </a:rPr>
              <a:t>Called human variant</a:t>
            </a:r>
            <a:endParaRPr lang="en-US" dirty="0">
              <a:solidFill>
                <a:srgbClr val="FFFFFF"/>
              </a:solidFill>
            </a:endParaRPr>
          </a:p>
        </p:txBody>
      </p:sp>
      <p:sp>
        <p:nvSpPr>
          <p:cNvPr id="61" name="Rectangle 1"/>
          <p:cNvSpPr/>
          <p:nvPr/>
        </p:nvSpPr>
        <p:spPr bwMode="gray">
          <a:xfrm>
            <a:off x="704832" y="4739822"/>
            <a:ext cx="2655051" cy="5654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20000"/>
              </a:spcBef>
              <a:buClr>
                <a:srgbClr val="000000"/>
              </a:buClr>
              <a:buSzPct val="100000"/>
            </a:pPr>
            <a:r>
              <a:rPr lang="en-US" sz="1400" dirty="0">
                <a:solidFill>
                  <a:srgbClr val="000000"/>
                </a:solidFill>
              </a:rPr>
              <a:t>Basic, Translational and Clinical Research and Discovery</a:t>
            </a:r>
          </a:p>
        </p:txBody>
      </p:sp>
      <p:sp>
        <p:nvSpPr>
          <p:cNvPr id="64" name="Rectangle 21"/>
          <p:cNvSpPr/>
          <p:nvPr/>
        </p:nvSpPr>
        <p:spPr bwMode="gray">
          <a:xfrm>
            <a:off x="685780" y="5644989"/>
            <a:ext cx="2655051" cy="5654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20000"/>
              </a:spcBef>
              <a:buClr>
                <a:srgbClr val="000000"/>
              </a:buClr>
              <a:buSzPct val="100000"/>
            </a:pPr>
            <a:r>
              <a:rPr lang="en-US" sz="1400" dirty="0">
                <a:solidFill>
                  <a:srgbClr val="000000"/>
                </a:solidFill>
              </a:rPr>
              <a:t>Human Variant Causality</a:t>
            </a:r>
          </a:p>
        </p:txBody>
      </p:sp>
      <p:sp>
        <p:nvSpPr>
          <p:cNvPr id="72" name="Gleichschenkliges Dreieck 22"/>
          <p:cNvSpPr/>
          <p:nvPr/>
        </p:nvSpPr>
        <p:spPr bwMode="gray">
          <a:xfrm rot="10800000">
            <a:off x="1570696" y="5361077"/>
            <a:ext cx="923321" cy="228109"/>
          </a:xfrm>
          <a:prstGeom prst="triangle">
            <a:avLst>
              <a:gd name="adj" fmla="val 5110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defRPr/>
            </a:pPr>
            <a:endParaRPr lang="en-US" sz="1600" dirty="0">
              <a:solidFill>
                <a:srgbClr val="000000"/>
              </a:solidFill>
            </a:endParaRPr>
          </a:p>
        </p:txBody>
      </p:sp>
      <p:sp>
        <p:nvSpPr>
          <p:cNvPr id="29" name="Text Placeholder 2"/>
          <p:cNvSpPr txBox="1">
            <a:spLocks/>
          </p:cNvSpPr>
          <p:nvPr/>
        </p:nvSpPr>
        <p:spPr bwMode="gray">
          <a:xfrm>
            <a:off x="675001" y="1221461"/>
            <a:ext cx="1610998" cy="293948"/>
          </a:xfrm>
          <a:prstGeom prst="rect">
            <a:avLst/>
          </a:prstGeom>
        </p:spPr>
        <p:txBody>
          <a:bodyPr vert="horz" lIns="0" tIns="0" rIns="0" bIns="0" rtlCol="0">
            <a:noAutofit/>
          </a:bodyPr>
          <a:lstStyle>
            <a:lvl1pPr marL="0" indent="0" algn="l" defTabSz="914400" rtl="0" eaLnBrk="1" latinLnBrk="0" hangingPunct="1">
              <a:spcBef>
                <a:spcPct val="20000"/>
              </a:spcBef>
              <a:buFont typeface="Arial" pitchFamily="34" charset="0"/>
              <a:buNone/>
              <a:defRPr sz="1600" kern="1200" baseline="0">
                <a:solidFill>
                  <a:schemeClr val="tx1"/>
                </a:solidFill>
                <a:latin typeface="+mn-lt"/>
                <a:ea typeface="+mn-ea"/>
                <a:cs typeface="+mn-cs"/>
              </a:defRPr>
            </a:lvl1pPr>
            <a:lvl2pPr marL="363600" indent="-324000" algn="l" defTabSz="914400" rtl="0" eaLnBrk="1" latinLnBrk="0" hangingPunct="1">
              <a:spcBef>
                <a:spcPct val="20000"/>
              </a:spcBef>
              <a:buClr>
                <a:schemeClr val="accent2"/>
              </a:buClr>
              <a:buFont typeface="Wingdings" pitchFamily="2" charset="2"/>
              <a:buChar char=""/>
              <a:defRPr sz="1600" kern="1200">
                <a:solidFill>
                  <a:schemeClr val="tx1"/>
                </a:solidFill>
                <a:latin typeface="+mn-lt"/>
                <a:ea typeface="+mn-ea"/>
                <a:cs typeface="+mn-cs"/>
              </a:defRPr>
            </a:lvl2pPr>
            <a:lvl3pPr marL="630000" indent="-270000" algn="l" defTabSz="914400" rtl="0" eaLnBrk="1" latinLnBrk="0" hangingPunct="1">
              <a:spcBef>
                <a:spcPct val="20000"/>
              </a:spcBef>
              <a:buClr>
                <a:schemeClr val="accent2"/>
              </a:buClr>
              <a:buSzPct val="80000"/>
              <a:buFont typeface="Wingdings" pitchFamily="2" charset="2"/>
              <a:buChar char="o"/>
              <a:defRPr sz="1600" kern="1200">
                <a:solidFill>
                  <a:schemeClr val="tx1"/>
                </a:solidFill>
                <a:latin typeface="+mn-lt"/>
                <a:ea typeface="+mn-ea"/>
                <a:cs typeface="+mn-cs"/>
              </a:defRPr>
            </a:lvl3pPr>
            <a:lvl4pPr marL="896400" indent="-241200" algn="l" defTabSz="914400" rtl="0" eaLnBrk="1" latinLnBrk="0" hangingPunct="1">
              <a:spcBef>
                <a:spcPts val="336"/>
              </a:spcBef>
              <a:buClr>
                <a:schemeClr val="accent2"/>
              </a:buClr>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rgbClr val="000000"/>
                </a:solidFill>
              </a:rPr>
              <a:t>NGS Workflow</a:t>
            </a:r>
            <a:endParaRPr lang="en-US" dirty="0">
              <a:solidFill>
                <a:srgbClr val="000000"/>
              </a:solidFill>
            </a:endParaRPr>
          </a:p>
        </p:txBody>
      </p:sp>
      <p:cxnSp>
        <p:nvCxnSpPr>
          <p:cNvPr id="66" name="Gerade Verbindung 65"/>
          <p:cNvCxnSpPr/>
          <p:nvPr/>
        </p:nvCxnSpPr>
        <p:spPr bwMode="gray">
          <a:xfrm>
            <a:off x="5978878" y="3470917"/>
            <a:ext cx="1329503"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7" name="Gerade Verbindung 66"/>
          <p:cNvCxnSpPr/>
          <p:nvPr/>
        </p:nvCxnSpPr>
        <p:spPr bwMode="gray">
          <a:xfrm flipH="1">
            <a:off x="7308381" y="3468306"/>
            <a:ext cx="0" cy="298726"/>
          </a:xfrm>
          <a:prstGeom prst="line">
            <a:avLst/>
          </a:prstGeom>
          <a:ln w="9525">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1"/>
          <p:cNvSpPr/>
          <p:nvPr/>
        </p:nvSpPr>
        <p:spPr bwMode="gray">
          <a:xfrm>
            <a:off x="6031252" y="4739822"/>
            <a:ext cx="2655051" cy="5654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20000"/>
              </a:spcBef>
              <a:buClr>
                <a:srgbClr val="000000"/>
              </a:buClr>
              <a:buSzPct val="100000"/>
            </a:pPr>
            <a:r>
              <a:rPr lang="en-US" sz="1400" dirty="0">
                <a:solidFill>
                  <a:srgbClr val="000000"/>
                </a:solidFill>
              </a:rPr>
              <a:t>Clinical Decision Support</a:t>
            </a:r>
          </a:p>
        </p:txBody>
      </p:sp>
      <p:sp>
        <p:nvSpPr>
          <p:cNvPr id="71" name="Rectangle 21"/>
          <p:cNvSpPr/>
          <p:nvPr/>
        </p:nvSpPr>
        <p:spPr bwMode="gray">
          <a:xfrm>
            <a:off x="6031252" y="5644989"/>
            <a:ext cx="2655051" cy="5654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20000"/>
              </a:spcBef>
              <a:buClr>
                <a:srgbClr val="000000"/>
              </a:buClr>
              <a:buSzPct val="100000"/>
            </a:pPr>
            <a:r>
              <a:rPr lang="en-US" sz="1400" dirty="0">
                <a:solidFill>
                  <a:srgbClr val="000000"/>
                </a:solidFill>
              </a:rPr>
              <a:t>Variant </a:t>
            </a:r>
            <a:r>
              <a:rPr lang="en-US" sz="1400" dirty="0" smtClean="0">
                <a:solidFill>
                  <a:srgbClr val="000000"/>
                </a:solidFill>
              </a:rPr>
              <a:t>Interpretation </a:t>
            </a:r>
          </a:p>
          <a:p>
            <a:pPr algn="ctr">
              <a:spcBef>
                <a:spcPct val="20000"/>
              </a:spcBef>
              <a:buClr>
                <a:srgbClr val="000000"/>
              </a:buClr>
              <a:buSzPct val="100000"/>
            </a:pPr>
            <a:r>
              <a:rPr lang="en-US" sz="1400" dirty="0" smtClean="0">
                <a:solidFill>
                  <a:srgbClr val="000000"/>
                </a:solidFill>
              </a:rPr>
              <a:t>&amp; Reporting</a:t>
            </a:r>
            <a:endParaRPr lang="en-US" sz="1400" dirty="0">
              <a:solidFill>
                <a:srgbClr val="000000"/>
              </a:solidFill>
            </a:endParaRPr>
          </a:p>
        </p:txBody>
      </p:sp>
      <p:sp>
        <p:nvSpPr>
          <p:cNvPr id="73" name="Gleichschenkliges Dreieck 22"/>
          <p:cNvSpPr/>
          <p:nvPr/>
        </p:nvSpPr>
        <p:spPr bwMode="gray">
          <a:xfrm rot="10800000">
            <a:off x="6914420" y="5361077"/>
            <a:ext cx="923321" cy="228109"/>
          </a:xfrm>
          <a:prstGeom prst="triangle">
            <a:avLst>
              <a:gd name="adj" fmla="val 5110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defRPr/>
            </a:pPr>
            <a:endParaRPr lang="en-US" sz="1600" dirty="0">
              <a:solidFill>
                <a:srgbClr val="000000"/>
              </a:solidFill>
            </a:endParaRPr>
          </a:p>
        </p:txBody>
      </p:sp>
      <p:grpSp>
        <p:nvGrpSpPr>
          <p:cNvPr id="9" name="Group 8"/>
          <p:cNvGrpSpPr/>
          <p:nvPr/>
        </p:nvGrpSpPr>
        <p:grpSpPr>
          <a:xfrm>
            <a:off x="6031251" y="3902377"/>
            <a:ext cx="2655051" cy="704022"/>
            <a:chOff x="6031251" y="4011561"/>
            <a:chExt cx="2655051" cy="704022"/>
          </a:xfrm>
        </p:grpSpPr>
        <p:sp>
          <p:nvSpPr>
            <p:cNvPr id="68" name="TextBox 11"/>
            <p:cNvSpPr txBox="1"/>
            <p:nvPr/>
          </p:nvSpPr>
          <p:spPr bwMode="gray">
            <a:xfrm>
              <a:off x="6031251" y="4011561"/>
              <a:ext cx="2655051" cy="704022"/>
            </a:xfrm>
            <a:prstGeom prst="rect">
              <a:avLst/>
            </a:prstGeom>
            <a:solidFill>
              <a:schemeClr val="bg1"/>
            </a:solidFill>
            <a:ln w="12700">
              <a:solidFill>
                <a:schemeClr val="bg2"/>
              </a:solidFill>
            </a:ln>
          </p:spPr>
          <p:txBody>
            <a:bodyPr wrap="square" rtlCol="0" anchor="ctr">
              <a:noAutofit/>
            </a:bodyPr>
            <a:lstStyle/>
            <a:p>
              <a:pPr algn="ctr"/>
              <a:endParaRPr lang="en-US" sz="1600" b="1" dirty="0" smtClean="0">
                <a:solidFill>
                  <a:srgbClr val="1B3067"/>
                </a:solidFill>
              </a:endParaRPr>
            </a:p>
          </p:txBody>
        </p:sp>
        <p:pic>
          <p:nvPicPr>
            <p:cNvPr id="1026" name="Picture 2" descr="C:\Users\dbassett\AppData\Local\Microsoft\Windows\Temporary Internet Files\Content.Outlook\DRRS53ED\1__ING_CLINICAL_BLU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9456" y="4027290"/>
              <a:ext cx="2286005" cy="6858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p:cNvGrpSpPr/>
          <p:nvPr/>
        </p:nvGrpSpPr>
        <p:grpSpPr>
          <a:xfrm>
            <a:off x="704832" y="3880825"/>
            <a:ext cx="2655051" cy="704022"/>
            <a:chOff x="704832" y="3990009"/>
            <a:chExt cx="2655051" cy="704022"/>
          </a:xfrm>
        </p:grpSpPr>
        <p:sp>
          <p:nvSpPr>
            <p:cNvPr id="33" name="TextBox 11"/>
            <p:cNvSpPr txBox="1"/>
            <p:nvPr/>
          </p:nvSpPr>
          <p:spPr bwMode="gray">
            <a:xfrm>
              <a:off x="704832" y="3990009"/>
              <a:ext cx="2655051" cy="704022"/>
            </a:xfrm>
            <a:prstGeom prst="rect">
              <a:avLst/>
            </a:prstGeom>
            <a:solidFill>
              <a:schemeClr val="bg1"/>
            </a:solidFill>
            <a:ln w="12700">
              <a:solidFill>
                <a:schemeClr val="bg2"/>
              </a:solidFill>
            </a:ln>
          </p:spPr>
          <p:txBody>
            <a:bodyPr wrap="square" rtlCol="0" anchor="ctr">
              <a:noAutofit/>
            </a:bodyPr>
            <a:lstStyle/>
            <a:p>
              <a:pPr algn="ctr"/>
              <a:endParaRPr lang="en-US" sz="1600" b="1" dirty="0" smtClean="0">
                <a:solidFill>
                  <a:srgbClr val="1B3067"/>
                </a:solidFill>
              </a:endParaRPr>
            </a:p>
          </p:txBody>
        </p:sp>
        <p:pic>
          <p:nvPicPr>
            <p:cNvPr id="1027" name="Picture 3" descr="C:\Users\dbassett\AppData\Local\Microsoft\Windows\Temporary Internet Files\Content.Outlook\DRRS53ED\3__ING_VA_BLU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4718" y="3994582"/>
              <a:ext cx="2286005" cy="6858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3107965" y="6263406"/>
            <a:ext cx="3525806" cy="361950"/>
            <a:chOff x="3107965" y="6263406"/>
            <a:chExt cx="3525806" cy="361950"/>
          </a:xfrm>
        </p:grpSpPr>
        <p:pic>
          <p:nvPicPr>
            <p:cNvPr id="34"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gray">
            <a:xfrm>
              <a:off x="3107965" y="6384441"/>
              <a:ext cx="1379919" cy="174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8" descr="C:\Users\dshiffman\Pictures\HIPAA-logo.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22656" b="17055"/>
            <a:stretch/>
          </p:blipFill>
          <p:spPr bwMode="gray">
            <a:xfrm>
              <a:off x="4596608" y="6263406"/>
              <a:ext cx="662897" cy="36195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6" name="Picture 4"/>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gray">
            <a:xfrm>
              <a:off x="5497588" y="6287504"/>
              <a:ext cx="1136183" cy="310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 name="Rounded Rectangle 3"/>
          <p:cNvSpPr/>
          <p:nvPr/>
        </p:nvSpPr>
        <p:spPr>
          <a:xfrm>
            <a:off x="5854890" y="3712440"/>
            <a:ext cx="3037007" cy="2606471"/>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Bef>
                <a:spcPct val="20000"/>
              </a:spcBef>
              <a:buClr>
                <a:srgbClr val="000000"/>
              </a:buClr>
              <a:buSzPct val="100000"/>
            </a:pPr>
            <a:endParaRPr lang="en-US" sz="1600" dirty="0" smtClean="0">
              <a:solidFill>
                <a:srgbClr val="000000"/>
              </a:solidFill>
            </a:endParaRPr>
          </a:p>
        </p:txBody>
      </p:sp>
    </p:spTree>
    <p:extLst>
      <p:ext uri="{BB962C8B-B14F-4D97-AF65-F5344CB8AC3E}">
        <p14:creationId xmlns:p14="http://schemas.microsoft.com/office/powerpoint/2010/main" val="3815049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xfrm>
            <a:off x="2915770" y="0"/>
            <a:ext cx="6138778" cy="450000"/>
          </a:xfrm>
        </p:spPr>
        <p:txBody>
          <a:bodyPr>
            <a:noAutofit/>
          </a:bodyPr>
          <a:lstStyle/>
          <a:p>
            <a:r>
              <a:rPr lang="en-US" dirty="0" smtClean="0"/>
              <a:t>Evidence-based clinical decision support software</a:t>
            </a:r>
            <a:endParaRPr lang="en-US" dirty="0"/>
          </a:p>
        </p:txBody>
      </p:sp>
      <p:sp>
        <p:nvSpPr>
          <p:cNvPr id="5" name="Slide Number Placeholder 4"/>
          <p:cNvSpPr>
            <a:spLocks noGrp="1"/>
          </p:cNvSpPr>
          <p:nvPr>
            <p:ph type="sldNum" sz="quarter" idx="12"/>
          </p:nvPr>
        </p:nvSpPr>
        <p:spPr bwMode="gray"/>
        <p:txBody>
          <a:bodyPr/>
          <a:lstStyle/>
          <a:p>
            <a:fld id="{43E6F277-184E-487A-9F5E-4C36E6C24A5D}" type="slidenum">
              <a:rPr lang="en-US" smtClean="0">
                <a:solidFill>
                  <a:srgbClr val="5F5F5F"/>
                </a:solidFill>
              </a:rPr>
              <a:pPr/>
              <a:t>4</a:t>
            </a:fld>
            <a:endParaRPr lang="en-US" dirty="0">
              <a:solidFill>
                <a:srgbClr val="5F5F5F"/>
              </a:solidFill>
            </a:endParaRPr>
          </a:p>
        </p:txBody>
      </p:sp>
      <p:sp>
        <p:nvSpPr>
          <p:cNvPr id="8" name="Text Placeholder 7"/>
          <p:cNvSpPr>
            <a:spLocks noGrp="1"/>
          </p:cNvSpPr>
          <p:nvPr>
            <p:ph type="body" sz="quarter" idx="13"/>
          </p:nvPr>
        </p:nvSpPr>
        <p:spPr bwMode="gray">
          <a:xfrm>
            <a:off x="2916488" y="692728"/>
            <a:ext cx="6048000" cy="288000"/>
          </a:xfrm>
        </p:spPr>
        <p:txBody>
          <a:bodyPr/>
          <a:lstStyle/>
          <a:p>
            <a:r>
              <a:rPr lang="en-US" dirty="0" smtClean="0">
                <a:latin typeface="+mj-lt"/>
              </a:rPr>
              <a:t>Better and faster clinical assessments of observed variants</a:t>
            </a:r>
            <a:endParaRPr lang="en-US" dirty="0">
              <a:latin typeface="+mj-lt"/>
            </a:endParaRPr>
          </a:p>
        </p:txBody>
      </p:sp>
      <p:pic>
        <p:nvPicPr>
          <p:cNvPr id="13" name="Content Placeholder 12" descr="VCS_screen_shot.png"/>
          <p:cNvPicPr>
            <a:picLocks noGrp="1" noChangeAspect="1"/>
          </p:cNvPicPr>
          <p:nvPr>
            <p:ph idx="4294967295"/>
          </p:nvPr>
        </p:nvPicPr>
        <p:blipFill rotWithShape="1">
          <a:blip r:embed="rId3" cstate="print">
            <a:extLst>
              <a:ext uri="{28A0092B-C50C-407E-A947-70E740481C1C}">
                <a14:useLocalDpi xmlns:a14="http://schemas.microsoft.com/office/drawing/2010/main" val="0"/>
              </a:ext>
            </a:extLst>
          </a:blip>
          <a:srcRect l="320" t="3060" r="35850"/>
          <a:stretch/>
        </p:blipFill>
        <p:spPr bwMode="gray">
          <a:xfrm>
            <a:off x="3727032" y="1263649"/>
            <a:ext cx="5240756" cy="2663948"/>
          </a:xfrm>
        </p:spPr>
      </p:pic>
      <p:sp>
        <p:nvSpPr>
          <p:cNvPr id="11" name="Rounded Rectangle 10"/>
          <p:cNvSpPr/>
          <p:nvPr/>
        </p:nvSpPr>
        <p:spPr bwMode="gray">
          <a:xfrm>
            <a:off x="194705" y="5381624"/>
            <a:ext cx="3383717" cy="9540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spcBef>
                <a:spcPct val="20000"/>
              </a:spcBef>
              <a:spcAft>
                <a:spcPct val="0"/>
              </a:spcAft>
              <a:buClr>
                <a:srgbClr val="000000"/>
              </a:buClr>
              <a:buSzPct val="100000"/>
            </a:pPr>
            <a:r>
              <a:rPr lang="en-US" sz="1600" b="1" dirty="0" smtClean="0">
                <a:solidFill>
                  <a:srgbClr val="000000"/>
                </a:solidFill>
              </a:rPr>
              <a:t>REPORTING </a:t>
            </a:r>
            <a:r>
              <a:rPr lang="en-US" sz="1600" dirty="0" smtClean="0">
                <a:solidFill>
                  <a:srgbClr val="000000"/>
                </a:solidFill>
              </a:rPr>
              <a:t>engine for reporting</a:t>
            </a:r>
            <a:br>
              <a:rPr lang="en-US" sz="1600" dirty="0" smtClean="0">
                <a:solidFill>
                  <a:srgbClr val="000000"/>
                </a:solidFill>
              </a:rPr>
            </a:br>
            <a:r>
              <a:rPr lang="en-US" sz="1600" dirty="0" smtClean="0">
                <a:solidFill>
                  <a:srgbClr val="000000"/>
                </a:solidFill>
              </a:rPr>
              <a:t>to clinics and physicians – either results export or template enabled</a:t>
            </a:r>
            <a:endParaRPr lang="en-US" sz="1600" dirty="0">
              <a:solidFill>
                <a:srgbClr val="000000"/>
              </a:solidFill>
            </a:endParaRPr>
          </a:p>
        </p:txBody>
      </p:sp>
      <p:grpSp>
        <p:nvGrpSpPr>
          <p:cNvPr id="22" name="Gruppieren 21"/>
          <p:cNvGrpSpPr/>
          <p:nvPr/>
        </p:nvGrpSpPr>
        <p:grpSpPr bwMode="gray">
          <a:xfrm>
            <a:off x="194705" y="1263649"/>
            <a:ext cx="3383717" cy="1326163"/>
            <a:chOff x="194705" y="1263649"/>
            <a:chExt cx="3383717" cy="1166591"/>
          </a:xfrm>
          <a:solidFill>
            <a:schemeClr val="bg1">
              <a:lumMod val="85000"/>
            </a:schemeClr>
          </a:solidFill>
        </p:grpSpPr>
        <p:sp>
          <p:nvSpPr>
            <p:cNvPr id="7" name="Rounded Rectangle 6"/>
            <p:cNvSpPr/>
            <p:nvPr/>
          </p:nvSpPr>
          <p:spPr bwMode="gray">
            <a:xfrm>
              <a:off x="194705" y="1263649"/>
              <a:ext cx="3383717" cy="9411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spcBef>
                  <a:spcPct val="20000"/>
                </a:spcBef>
                <a:spcAft>
                  <a:spcPct val="0"/>
                </a:spcAft>
                <a:buClr>
                  <a:srgbClr val="000000"/>
                </a:buClr>
                <a:buSzPct val="100000"/>
              </a:pPr>
              <a:r>
                <a:rPr lang="en-US" sz="1600" dirty="0" smtClean="0">
                  <a:solidFill>
                    <a:srgbClr val="000000"/>
                  </a:solidFill>
                </a:rPr>
                <a:t>Pre-curated </a:t>
              </a:r>
              <a:r>
                <a:rPr lang="en-US" sz="1600" b="1" dirty="0" smtClean="0">
                  <a:solidFill>
                    <a:srgbClr val="000000"/>
                  </a:solidFill>
                </a:rPr>
                <a:t>CLINCIAL EVIDENCE, DRUG LABELS, GUIDELINES, TRIALS </a:t>
              </a:r>
              <a:r>
                <a:rPr lang="en-US" sz="1600" dirty="0" smtClean="0">
                  <a:solidFill>
                    <a:srgbClr val="000000"/>
                  </a:solidFill>
                </a:rPr>
                <a:t>for variant classification and  treatment selection</a:t>
              </a:r>
              <a:endParaRPr lang="en-US" sz="1600" dirty="0">
                <a:solidFill>
                  <a:srgbClr val="000000"/>
                </a:solidFill>
              </a:endParaRPr>
            </a:p>
          </p:txBody>
        </p:sp>
        <p:sp>
          <p:nvSpPr>
            <p:cNvPr id="14" name="Gleichschenkliges Dreieck 22"/>
            <p:cNvSpPr/>
            <p:nvPr/>
          </p:nvSpPr>
          <p:spPr bwMode="gray">
            <a:xfrm rot="10800000">
              <a:off x="1409983" y="2204815"/>
              <a:ext cx="944268" cy="225425"/>
            </a:xfrm>
            <a:prstGeom prst="triangle">
              <a:avLst>
                <a:gd name="adj" fmla="val 511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defRPr/>
              </a:pPr>
              <a:endParaRPr lang="en-US" sz="1600" dirty="0">
                <a:solidFill>
                  <a:srgbClr val="000000"/>
                </a:solidFill>
              </a:endParaRPr>
            </a:p>
          </p:txBody>
        </p:sp>
      </p:grpSp>
      <p:grpSp>
        <p:nvGrpSpPr>
          <p:cNvPr id="23" name="Gruppieren 22"/>
          <p:cNvGrpSpPr/>
          <p:nvPr/>
        </p:nvGrpSpPr>
        <p:grpSpPr bwMode="gray">
          <a:xfrm>
            <a:off x="194705" y="2589812"/>
            <a:ext cx="3384000" cy="1337783"/>
            <a:chOff x="194705" y="2638735"/>
            <a:chExt cx="3384000" cy="1337783"/>
          </a:xfrm>
          <a:solidFill>
            <a:schemeClr val="bg1">
              <a:lumMod val="85000"/>
            </a:schemeClr>
          </a:solidFill>
        </p:grpSpPr>
        <p:sp>
          <p:nvSpPr>
            <p:cNvPr id="9" name="Rounded Rectangle 8"/>
            <p:cNvSpPr/>
            <p:nvPr/>
          </p:nvSpPr>
          <p:spPr bwMode="gray">
            <a:xfrm>
              <a:off x="194705" y="2638735"/>
              <a:ext cx="3384000" cy="111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spcBef>
                  <a:spcPct val="20000"/>
                </a:spcBef>
                <a:spcAft>
                  <a:spcPct val="0"/>
                </a:spcAft>
                <a:buClr>
                  <a:srgbClr val="000000"/>
                </a:buClr>
                <a:buSzPct val="100000"/>
              </a:pPr>
              <a:r>
                <a:rPr lang="en-US" sz="1600" dirty="0" smtClean="0">
                  <a:solidFill>
                    <a:srgbClr val="000000"/>
                  </a:solidFill>
                </a:rPr>
                <a:t>Rules-based decision support </a:t>
              </a:r>
              <a:r>
                <a:rPr lang="en-US" sz="1600" b="1" dirty="0" smtClean="0">
                  <a:solidFill>
                    <a:srgbClr val="000000"/>
                  </a:solidFill>
                </a:rPr>
                <a:t>SOFTWARE </a:t>
              </a:r>
              <a:r>
                <a:rPr lang="en-US" sz="1600" dirty="0">
                  <a:solidFill>
                    <a:srgbClr val="000000"/>
                  </a:solidFill>
                </a:rPr>
                <a:t>that provides computed classifications </a:t>
              </a:r>
              <a:r>
                <a:rPr lang="en-US" sz="1600" dirty="0" smtClean="0">
                  <a:solidFill>
                    <a:srgbClr val="000000"/>
                  </a:solidFill>
                </a:rPr>
                <a:t>based upon evidence and lab defined rules</a:t>
              </a:r>
              <a:endParaRPr lang="en-US" sz="1600" dirty="0">
                <a:solidFill>
                  <a:srgbClr val="000000"/>
                </a:solidFill>
              </a:endParaRPr>
            </a:p>
          </p:txBody>
        </p:sp>
        <p:sp>
          <p:nvSpPr>
            <p:cNvPr id="15" name="Gleichschenkliges Dreieck 22"/>
            <p:cNvSpPr/>
            <p:nvPr/>
          </p:nvSpPr>
          <p:spPr bwMode="gray">
            <a:xfrm rot="10800000">
              <a:off x="1409983" y="3751093"/>
              <a:ext cx="944268" cy="225425"/>
            </a:xfrm>
            <a:prstGeom prst="triangle">
              <a:avLst>
                <a:gd name="adj" fmla="val 511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defRPr/>
              </a:pPr>
              <a:endParaRPr lang="en-US" sz="1600" dirty="0">
                <a:solidFill>
                  <a:srgbClr val="000000"/>
                </a:solidFill>
              </a:endParaRPr>
            </a:p>
          </p:txBody>
        </p:sp>
      </p:grpSp>
      <p:grpSp>
        <p:nvGrpSpPr>
          <p:cNvPr id="24" name="Gruppieren 23"/>
          <p:cNvGrpSpPr/>
          <p:nvPr/>
        </p:nvGrpSpPr>
        <p:grpSpPr bwMode="gray">
          <a:xfrm>
            <a:off x="194705" y="4087167"/>
            <a:ext cx="3383717" cy="1134885"/>
            <a:chOff x="194705" y="4213077"/>
            <a:chExt cx="3383717" cy="1134885"/>
          </a:xfrm>
          <a:solidFill>
            <a:schemeClr val="bg1">
              <a:lumMod val="85000"/>
            </a:schemeClr>
          </a:solidFill>
        </p:grpSpPr>
        <p:sp>
          <p:nvSpPr>
            <p:cNvPr id="10" name="Rounded Rectangle 9"/>
            <p:cNvSpPr/>
            <p:nvPr/>
          </p:nvSpPr>
          <p:spPr bwMode="gray">
            <a:xfrm>
              <a:off x="194705" y="4213077"/>
              <a:ext cx="3383717" cy="9131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spcBef>
                  <a:spcPct val="20000"/>
                </a:spcBef>
                <a:spcAft>
                  <a:spcPct val="0"/>
                </a:spcAft>
                <a:buClr>
                  <a:srgbClr val="000000"/>
                </a:buClr>
                <a:buSzPct val="100000"/>
              </a:pPr>
              <a:r>
                <a:rPr lang="en-US" sz="1600" dirty="0" smtClean="0">
                  <a:solidFill>
                    <a:srgbClr val="000000"/>
                  </a:solidFill>
                </a:rPr>
                <a:t>Customizable variant annotation, filtering and classification, reporting  </a:t>
              </a:r>
              <a:r>
                <a:rPr lang="en-US" sz="1600" b="1" dirty="0" smtClean="0">
                  <a:solidFill>
                    <a:srgbClr val="000000"/>
                  </a:solidFill>
                </a:rPr>
                <a:t>WORKFLOW</a:t>
              </a:r>
              <a:r>
                <a:rPr lang="en-US" sz="1600" dirty="0" smtClean="0">
                  <a:solidFill>
                    <a:srgbClr val="000000"/>
                  </a:solidFill>
                </a:rPr>
                <a:t> support </a:t>
              </a:r>
              <a:endParaRPr lang="en-US" sz="1600" dirty="0">
                <a:solidFill>
                  <a:srgbClr val="000000"/>
                </a:solidFill>
              </a:endParaRPr>
            </a:p>
          </p:txBody>
        </p:sp>
        <p:sp>
          <p:nvSpPr>
            <p:cNvPr id="16" name="Gleichschenkliges Dreieck 22"/>
            <p:cNvSpPr/>
            <p:nvPr/>
          </p:nvSpPr>
          <p:spPr bwMode="gray">
            <a:xfrm rot="10800000">
              <a:off x="1409983" y="5122537"/>
              <a:ext cx="944268" cy="225425"/>
            </a:xfrm>
            <a:prstGeom prst="triangle">
              <a:avLst>
                <a:gd name="adj" fmla="val 511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defRPr/>
              </a:pPr>
              <a:endParaRPr lang="en-US" sz="1600" dirty="0">
                <a:solidFill>
                  <a:srgbClr val="000000"/>
                </a:solidFill>
              </a:endParaRPr>
            </a:p>
          </p:txBody>
        </p:sp>
      </p:grpSp>
      <p:sp>
        <p:nvSpPr>
          <p:cNvPr id="3" name="Rounded Rectangle 2"/>
          <p:cNvSpPr/>
          <p:nvPr/>
        </p:nvSpPr>
        <p:spPr bwMode="gray">
          <a:xfrm>
            <a:off x="7644765" y="1086708"/>
            <a:ext cx="1283040" cy="167417"/>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Bef>
                <a:spcPct val="20000"/>
              </a:spcBef>
              <a:buClr>
                <a:srgbClr val="000000"/>
              </a:buClr>
              <a:buSzPct val="100000"/>
            </a:pPr>
            <a:endParaRPr lang="en-US" sz="1600" dirty="0" smtClean="0">
              <a:solidFill>
                <a:srgbClr val="000000"/>
              </a:solidFill>
            </a:endParaRPr>
          </a:p>
        </p:txBody>
      </p:sp>
      <p:pic>
        <p:nvPicPr>
          <p:cNvPr id="19" name="Picture 1" descr="image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07905" y="4005063"/>
            <a:ext cx="5328592" cy="2448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029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Right Arrow 69"/>
          <p:cNvSpPr/>
          <p:nvPr/>
        </p:nvSpPr>
        <p:spPr bwMode="gray">
          <a:xfrm rot="10800000">
            <a:off x="1371598" y="2162720"/>
            <a:ext cx="6986589" cy="108000"/>
          </a:xfrm>
          <a:prstGeom prst="rightArrow">
            <a:avLst>
              <a:gd name="adj1" fmla="val 100000"/>
              <a:gd name="adj2" fmla="val 50000"/>
            </a:avLst>
          </a:prstGeom>
          <a:solidFill>
            <a:schemeClr val="accent5"/>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rgbClr val="000000"/>
              </a:solidFill>
            </a:endParaRPr>
          </a:p>
        </p:txBody>
      </p:sp>
      <p:sp>
        <p:nvSpPr>
          <p:cNvPr id="237" name="Rechteck 236"/>
          <p:cNvSpPr/>
          <p:nvPr/>
        </p:nvSpPr>
        <p:spPr bwMode="gray">
          <a:xfrm>
            <a:off x="2337002" y="3555428"/>
            <a:ext cx="145969" cy="983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Bef>
                <a:spcPct val="20000"/>
              </a:spcBef>
              <a:buClr>
                <a:srgbClr val="000000"/>
              </a:buClr>
              <a:buSzPct val="100000"/>
            </a:pPr>
            <a:endParaRPr lang="en-US" sz="1600" dirty="0" smtClean="0">
              <a:solidFill>
                <a:srgbClr val="000000"/>
              </a:solidFill>
            </a:endParaRPr>
          </a:p>
        </p:txBody>
      </p:sp>
      <p:sp>
        <p:nvSpPr>
          <p:cNvPr id="227" name="Rechteck 226"/>
          <p:cNvSpPr/>
          <p:nvPr/>
        </p:nvSpPr>
        <p:spPr bwMode="gray">
          <a:xfrm>
            <a:off x="2003506" y="3457044"/>
            <a:ext cx="145969" cy="1967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Bef>
                <a:spcPct val="20000"/>
              </a:spcBef>
              <a:buClr>
                <a:srgbClr val="000000"/>
              </a:buClr>
              <a:buSzPct val="100000"/>
            </a:pPr>
            <a:endParaRPr lang="en-US" sz="1600" dirty="0" smtClean="0">
              <a:solidFill>
                <a:srgbClr val="000000"/>
              </a:solidFill>
            </a:endParaRPr>
          </a:p>
        </p:txBody>
      </p:sp>
      <p:sp>
        <p:nvSpPr>
          <p:cNvPr id="3" name="Title 2"/>
          <p:cNvSpPr>
            <a:spLocks noGrp="1"/>
          </p:cNvSpPr>
          <p:nvPr>
            <p:ph type="title"/>
          </p:nvPr>
        </p:nvSpPr>
        <p:spPr bwMode="gray"/>
        <p:txBody>
          <a:bodyPr/>
          <a:lstStyle/>
          <a:p>
            <a:r>
              <a:rPr lang="en-US" dirty="0" smtClean="0"/>
              <a:t>Lab test interpretation and reporting workflow support</a:t>
            </a:r>
            <a:endParaRPr lang="en-US" dirty="0"/>
          </a:p>
        </p:txBody>
      </p:sp>
      <p:sp>
        <p:nvSpPr>
          <p:cNvPr id="2" name="Slide Number Placeholder 1"/>
          <p:cNvSpPr>
            <a:spLocks noGrp="1"/>
          </p:cNvSpPr>
          <p:nvPr>
            <p:ph type="sldNum" sz="quarter" idx="12"/>
          </p:nvPr>
        </p:nvSpPr>
        <p:spPr bwMode="gray"/>
        <p:txBody>
          <a:bodyPr/>
          <a:lstStyle/>
          <a:p>
            <a:fld id="{338BD863-DCDC-5F43-A029-265BB7DA4A17}" type="slidenum">
              <a:rPr lang="en-US" smtClean="0">
                <a:solidFill>
                  <a:srgbClr val="5F5F5F"/>
                </a:solidFill>
              </a:rPr>
              <a:pPr/>
              <a:t>5</a:t>
            </a:fld>
            <a:endParaRPr lang="en-US" dirty="0">
              <a:solidFill>
                <a:srgbClr val="5F5F5F"/>
              </a:solidFill>
            </a:endParaRPr>
          </a:p>
        </p:txBody>
      </p:sp>
      <p:sp>
        <p:nvSpPr>
          <p:cNvPr id="8" name="Text Placeholder 7"/>
          <p:cNvSpPr>
            <a:spLocks noGrp="1"/>
          </p:cNvSpPr>
          <p:nvPr>
            <p:ph type="body" sz="quarter" idx="13"/>
          </p:nvPr>
        </p:nvSpPr>
        <p:spPr bwMode="gray">
          <a:xfrm>
            <a:off x="2902352" y="659120"/>
            <a:ext cx="6048000" cy="288000"/>
          </a:xfrm>
        </p:spPr>
        <p:txBody>
          <a:bodyPr/>
          <a:lstStyle/>
          <a:p>
            <a:r>
              <a:rPr lang="en-US" dirty="0" smtClean="0"/>
              <a:t>Automation of annotation, filtration, classification, reporting</a:t>
            </a:r>
            <a:endParaRPr lang="en-US" dirty="0"/>
          </a:p>
        </p:txBody>
      </p:sp>
      <p:sp>
        <p:nvSpPr>
          <p:cNvPr id="75" name="Right Arrow 69"/>
          <p:cNvSpPr/>
          <p:nvPr/>
        </p:nvSpPr>
        <p:spPr bwMode="gray">
          <a:xfrm>
            <a:off x="1762600" y="3207545"/>
            <a:ext cx="1895000" cy="108000"/>
          </a:xfrm>
          <a:prstGeom prst="rightArrow">
            <a:avLst>
              <a:gd name="adj1" fmla="val 100000"/>
              <a:gd name="adj2" fmla="val 50000"/>
            </a:avLst>
          </a:prstGeom>
          <a:solidFill>
            <a:schemeClr val="accent5"/>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rgbClr val="000000"/>
              </a:solidFill>
            </a:endParaRPr>
          </a:p>
        </p:txBody>
      </p:sp>
      <p:sp>
        <p:nvSpPr>
          <p:cNvPr id="70" name="Right Arrow 69"/>
          <p:cNvSpPr/>
          <p:nvPr/>
        </p:nvSpPr>
        <p:spPr bwMode="gray">
          <a:xfrm>
            <a:off x="4413053" y="3207545"/>
            <a:ext cx="982860" cy="108000"/>
          </a:xfrm>
          <a:prstGeom prst="rightArrow">
            <a:avLst>
              <a:gd name="adj1" fmla="val 100000"/>
              <a:gd name="adj2" fmla="val 50000"/>
            </a:avLst>
          </a:prstGeom>
          <a:solidFill>
            <a:schemeClr val="accent5"/>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rgbClr val="000000"/>
              </a:solidFill>
            </a:endParaRPr>
          </a:p>
        </p:txBody>
      </p:sp>
      <p:sp>
        <p:nvSpPr>
          <p:cNvPr id="74" name="TextBox 73"/>
          <p:cNvSpPr txBox="1"/>
          <p:nvPr/>
        </p:nvSpPr>
        <p:spPr bwMode="gray">
          <a:xfrm>
            <a:off x="5138586" y="3662640"/>
            <a:ext cx="1089644" cy="443723"/>
          </a:xfrm>
          <a:prstGeom prst="rect">
            <a:avLst/>
          </a:prstGeom>
          <a:noFill/>
        </p:spPr>
        <p:txBody>
          <a:bodyPr wrap="square" lIns="0" rIns="0" rtlCol="0">
            <a:noAutofit/>
          </a:bodyPr>
          <a:lstStyle/>
          <a:p>
            <a:pPr algn="ctr"/>
            <a:r>
              <a:rPr lang="en-US" sz="1200" dirty="0" smtClean="0">
                <a:solidFill>
                  <a:srgbClr val="000000"/>
                </a:solidFill>
              </a:rPr>
              <a:t>Informatics / Software</a:t>
            </a:r>
            <a:endParaRPr lang="en-US" sz="1200" dirty="0">
              <a:solidFill>
                <a:srgbClr val="000000"/>
              </a:solidFill>
            </a:endParaRPr>
          </a:p>
        </p:txBody>
      </p:sp>
      <p:sp>
        <p:nvSpPr>
          <p:cNvPr id="107" name="TextBox 106"/>
          <p:cNvSpPr txBox="1"/>
          <p:nvPr/>
        </p:nvSpPr>
        <p:spPr bwMode="gray">
          <a:xfrm>
            <a:off x="3542321" y="3662640"/>
            <a:ext cx="898710" cy="443723"/>
          </a:xfrm>
          <a:prstGeom prst="rect">
            <a:avLst/>
          </a:prstGeom>
          <a:noFill/>
        </p:spPr>
        <p:txBody>
          <a:bodyPr wrap="square" lIns="0" rIns="0" rtlCol="0">
            <a:noAutofit/>
          </a:bodyPr>
          <a:lstStyle/>
          <a:p>
            <a:pPr algn="ctr"/>
            <a:r>
              <a:rPr lang="en-US" sz="1200" dirty="0" smtClean="0">
                <a:solidFill>
                  <a:srgbClr val="000000"/>
                </a:solidFill>
              </a:rPr>
              <a:t>Technician</a:t>
            </a:r>
            <a:endParaRPr lang="en-US" sz="1200" dirty="0">
              <a:solidFill>
                <a:srgbClr val="000000"/>
              </a:solidFill>
            </a:endParaRPr>
          </a:p>
        </p:txBody>
      </p:sp>
      <p:sp>
        <p:nvSpPr>
          <p:cNvPr id="110" name="TextBox 109"/>
          <p:cNvSpPr txBox="1"/>
          <p:nvPr/>
        </p:nvSpPr>
        <p:spPr bwMode="gray">
          <a:xfrm>
            <a:off x="1761275" y="3665021"/>
            <a:ext cx="960711" cy="443723"/>
          </a:xfrm>
          <a:prstGeom prst="rect">
            <a:avLst/>
          </a:prstGeom>
          <a:noFill/>
        </p:spPr>
        <p:txBody>
          <a:bodyPr wrap="square" lIns="0" rIns="0" rtlCol="0">
            <a:noAutofit/>
          </a:bodyPr>
          <a:lstStyle/>
          <a:p>
            <a:pPr algn="ctr"/>
            <a:r>
              <a:rPr lang="en-US" sz="1200" dirty="0" smtClean="0">
                <a:solidFill>
                  <a:srgbClr val="000000"/>
                </a:solidFill>
              </a:rPr>
              <a:t>Clinical </a:t>
            </a:r>
            <a:br>
              <a:rPr lang="en-US" sz="1200" dirty="0" smtClean="0">
                <a:solidFill>
                  <a:srgbClr val="000000"/>
                </a:solidFill>
              </a:rPr>
            </a:br>
            <a:r>
              <a:rPr lang="en-US" sz="1200" dirty="0" smtClean="0">
                <a:solidFill>
                  <a:srgbClr val="000000"/>
                </a:solidFill>
              </a:rPr>
              <a:t>lab staff</a:t>
            </a:r>
            <a:endParaRPr lang="en-US" sz="1200" dirty="0">
              <a:solidFill>
                <a:srgbClr val="000000"/>
              </a:solidFill>
            </a:endParaRPr>
          </a:p>
        </p:txBody>
      </p:sp>
      <p:sp>
        <p:nvSpPr>
          <p:cNvPr id="113" name="TextBox 112"/>
          <p:cNvSpPr txBox="1"/>
          <p:nvPr/>
        </p:nvSpPr>
        <p:spPr bwMode="gray">
          <a:xfrm>
            <a:off x="619720" y="4440220"/>
            <a:ext cx="582789" cy="443723"/>
          </a:xfrm>
          <a:prstGeom prst="rect">
            <a:avLst/>
          </a:prstGeom>
          <a:noFill/>
        </p:spPr>
        <p:txBody>
          <a:bodyPr wrap="square" lIns="0" rIns="0" rtlCol="0">
            <a:noAutofit/>
          </a:bodyPr>
          <a:lstStyle/>
          <a:p>
            <a:pPr algn="ctr"/>
            <a:r>
              <a:rPr lang="en-US" sz="1200" dirty="0" smtClean="0">
                <a:solidFill>
                  <a:srgbClr val="000000"/>
                </a:solidFill>
              </a:rPr>
              <a:t>Patient</a:t>
            </a:r>
            <a:endParaRPr lang="en-US" sz="1200" dirty="0">
              <a:solidFill>
                <a:srgbClr val="000000"/>
              </a:solidFill>
            </a:endParaRPr>
          </a:p>
        </p:txBody>
      </p:sp>
      <p:sp>
        <p:nvSpPr>
          <p:cNvPr id="116" name="TextBox 115"/>
          <p:cNvSpPr txBox="1"/>
          <p:nvPr/>
        </p:nvSpPr>
        <p:spPr bwMode="gray">
          <a:xfrm>
            <a:off x="1341205" y="2273523"/>
            <a:ext cx="682739" cy="443723"/>
          </a:xfrm>
          <a:prstGeom prst="rect">
            <a:avLst/>
          </a:prstGeom>
          <a:noFill/>
        </p:spPr>
        <p:txBody>
          <a:bodyPr wrap="square" lIns="0" rIns="0" rtlCol="0">
            <a:noAutofit/>
          </a:bodyPr>
          <a:lstStyle/>
          <a:p>
            <a:pPr algn="ctr"/>
            <a:r>
              <a:rPr lang="en-US" sz="1200" dirty="0" smtClean="0">
                <a:solidFill>
                  <a:srgbClr val="000000"/>
                </a:solidFill>
              </a:rPr>
              <a:t>Ordering</a:t>
            </a:r>
            <a:br>
              <a:rPr lang="en-US" sz="1200" dirty="0" smtClean="0">
                <a:solidFill>
                  <a:srgbClr val="000000"/>
                </a:solidFill>
              </a:rPr>
            </a:br>
            <a:r>
              <a:rPr lang="en-US" sz="1200" dirty="0" smtClean="0">
                <a:solidFill>
                  <a:srgbClr val="000000"/>
                </a:solidFill>
              </a:rPr>
              <a:t>physician</a:t>
            </a:r>
            <a:endParaRPr lang="en-US" sz="1200" dirty="0">
              <a:solidFill>
                <a:srgbClr val="000000"/>
              </a:solidFill>
            </a:endParaRPr>
          </a:p>
        </p:txBody>
      </p:sp>
      <p:sp>
        <p:nvSpPr>
          <p:cNvPr id="119" name="TextBox 118"/>
          <p:cNvSpPr txBox="1"/>
          <p:nvPr/>
        </p:nvSpPr>
        <p:spPr bwMode="gray">
          <a:xfrm>
            <a:off x="2743199" y="2896386"/>
            <a:ext cx="749275" cy="850486"/>
          </a:xfrm>
          <a:prstGeom prst="rect">
            <a:avLst/>
          </a:prstGeom>
          <a:noFill/>
        </p:spPr>
        <p:txBody>
          <a:bodyPr wrap="square" lIns="0" rIns="0" rtlCol="0" anchor="ctr">
            <a:noAutofit/>
          </a:bodyPr>
          <a:lstStyle/>
          <a:p>
            <a:pPr algn="ctr"/>
            <a:r>
              <a:rPr lang="en-US" sz="1200" dirty="0" smtClean="0">
                <a:solidFill>
                  <a:srgbClr val="000000"/>
                </a:solidFill>
              </a:rPr>
              <a:t>Test definition</a:t>
            </a:r>
          </a:p>
          <a:p>
            <a:pPr algn="ctr"/>
            <a:endParaRPr lang="en-US" sz="1200" dirty="0" smtClean="0">
              <a:solidFill>
                <a:srgbClr val="000000"/>
              </a:solidFill>
            </a:endParaRPr>
          </a:p>
          <a:p>
            <a:pPr algn="ctr"/>
            <a:endParaRPr lang="en-US" sz="1200" dirty="0" smtClean="0">
              <a:solidFill>
                <a:srgbClr val="000000"/>
              </a:solidFill>
            </a:endParaRPr>
          </a:p>
          <a:p>
            <a:pPr algn="ctr"/>
            <a:endParaRPr lang="en-US" sz="1200" dirty="0" smtClean="0">
              <a:solidFill>
                <a:srgbClr val="000000"/>
              </a:solidFill>
            </a:endParaRPr>
          </a:p>
          <a:p>
            <a:pPr algn="ctr"/>
            <a:endParaRPr lang="en-US" sz="400" dirty="0" smtClean="0">
              <a:solidFill>
                <a:srgbClr val="000000"/>
              </a:solidFill>
            </a:endParaRPr>
          </a:p>
          <a:p>
            <a:pPr algn="ctr"/>
            <a:endParaRPr lang="en-US" sz="1100" dirty="0" smtClean="0">
              <a:solidFill>
                <a:srgbClr val="000000"/>
              </a:solidFill>
            </a:endParaRPr>
          </a:p>
          <a:p>
            <a:pPr algn="ctr"/>
            <a:r>
              <a:rPr lang="en-US" sz="1200" dirty="0" smtClean="0">
                <a:solidFill>
                  <a:srgbClr val="000000"/>
                </a:solidFill>
              </a:rPr>
              <a:t>Clinical sample</a:t>
            </a:r>
            <a:endParaRPr lang="en-US" sz="1200" dirty="0">
              <a:solidFill>
                <a:srgbClr val="000000"/>
              </a:solidFill>
            </a:endParaRPr>
          </a:p>
        </p:txBody>
      </p:sp>
      <p:sp>
        <p:nvSpPr>
          <p:cNvPr id="122" name="TextBox 121"/>
          <p:cNvSpPr txBox="1"/>
          <p:nvPr/>
        </p:nvSpPr>
        <p:spPr bwMode="gray">
          <a:xfrm>
            <a:off x="4463960" y="3662590"/>
            <a:ext cx="633677" cy="443723"/>
          </a:xfrm>
          <a:prstGeom prst="rect">
            <a:avLst/>
          </a:prstGeom>
          <a:noFill/>
        </p:spPr>
        <p:txBody>
          <a:bodyPr wrap="square" lIns="0" rIns="0" rtlCol="0">
            <a:noAutofit/>
          </a:bodyPr>
          <a:lstStyle/>
          <a:p>
            <a:pPr algn="ctr"/>
            <a:r>
              <a:rPr lang="en-US" sz="1200" dirty="0" smtClean="0">
                <a:solidFill>
                  <a:srgbClr val="000000"/>
                </a:solidFill>
              </a:rPr>
              <a:t>Raw</a:t>
            </a:r>
            <a:br>
              <a:rPr lang="en-US" sz="1200" dirty="0" smtClean="0">
                <a:solidFill>
                  <a:srgbClr val="000000"/>
                </a:solidFill>
              </a:rPr>
            </a:br>
            <a:r>
              <a:rPr lang="en-US" sz="1200" dirty="0" smtClean="0">
                <a:solidFill>
                  <a:srgbClr val="000000"/>
                </a:solidFill>
              </a:rPr>
              <a:t>test data</a:t>
            </a:r>
            <a:endParaRPr lang="en-US" sz="1200" dirty="0">
              <a:solidFill>
                <a:srgbClr val="000000"/>
              </a:solidFill>
            </a:endParaRPr>
          </a:p>
        </p:txBody>
      </p:sp>
      <p:sp>
        <p:nvSpPr>
          <p:cNvPr id="125" name="TextBox 124"/>
          <p:cNvSpPr txBox="1"/>
          <p:nvPr/>
        </p:nvSpPr>
        <p:spPr bwMode="gray">
          <a:xfrm>
            <a:off x="7266903" y="3661553"/>
            <a:ext cx="895459" cy="443723"/>
          </a:xfrm>
          <a:prstGeom prst="rect">
            <a:avLst/>
          </a:prstGeom>
          <a:noFill/>
        </p:spPr>
        <p:txBody>
          <a:bodyPr wrap="square" lIns="0" rIns="0" rtlCol="0">
            <a:noAutofit/>
          </a:bodyPr>
          <a:lstStyle/>
          <a:p>
            <a:pPr algn="ctr"/>
            <a:r>
              <a:rPr lang="en-US" sz="1200" dirty="0" smtClean="0">
                <a:solidFill>
                  <a:srgbClr val="000000"/>
                </a:solidFill>
              </a:rPr>
              <a:t>Clinical Geneticist</a:t>
            </a:r>
            <a:endParaRPr lang="en-US" sz="1200" dirty="0">
              <a:solidFill>
                <a:srgbClr val="000000"/>
              </a:solidFill>
            </a:endParaRPr>
          </a:p>
        </p:txBody>
      </p:sp>
      <p:sp>
        <p:nvSpPr>
          <p:cNvPr id="131" name="TextBox 130"/>
          <p:cNvSpPr txBox="1"/>
          <p:nvPr/>
        </p:nvSpPr>
        <p:spPr bwMode="gray">
          <a:xfrm>
            <a:off x="1371600" y="3661597"/>
            <a:ext cx="445757" cy="443723"/>
          </a:xfrm>
          <a:prstGeom prst="rect">
            <a:avLst/>
          </a:prstGeom>
          <a:noFill/>
        </p:spPr>
        <p:txBody>
          <a:bodyPr wrap="square" lIns="0" rIns="0" rtlCol="0">
            <a:noAutofit/>
          </a:bodyPr>
          <a:lstStyle/>
          <a:p>
            <a:pPr algn="ctr"/>
            <a:r>
              <a:rPr lang="en-US" sz="1200" dirty="0" smtClean="0">
                <a:solidFill>
                  <a:srgbClr val="000000"/>
                </a:solidFill>
              </a:rPr>
              <a:t>Test order</a:t>
            </a:r>
            <a:endParaRPr lang="en-US" sz="1200" dirty="0">
              <a:solidFill>
                <a:srgbClr val="000000"/>
              </a:solidFill>
            </a:endParaRPr>
          </a:p>
        </p:txBody>
      </p:sp>
      <p:sp>
        <p:nvSpPr>
          <p:cNvPr id="135" name="Bent Arrow 134"/>
          <p:cNvSpPr/>
          <p:nvPr/>
        </p:nvSpPr>
        <p:spPr bwMode="gray">
          <a:xfrm rot="5400000" flipH="1">
            <a:off x="2101097" y="3385303"/>
            <a:ext cx="304800" cy="1763794"/>
          </a:xfrm>
          <a:prstGeom prst="bentArrow">
            <a:avLst>
              <a:gd name="adj1" fmla="val 31458"/>
              <a:gd name="adj2" fmla="val 15729"/>
              <a:gd name="adj3" fmla="val 16058"/>
              <a:gd name="adj4" fmla="val 51699"/>
            </a:avLst>
          </a:prstGeom>
          <a:solidFill>
            <a:schemeClr val="accent5"/>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rgbClr val="000000"/>
              </a:solidFill>
            </a:endParaRPr>
          </a:p>
        </p:txBody>
      </p:sp>
      <p:sp>
        <p:nvSpPr>
          <p:cNvPr id="136" name="Right Arrow 135"/>
          <p:cNvSpPr/>
          <p:nvPr/>
        </p:nvSpPr>
        <p:spPr bwMode="gray">
          <a:xfrm rot="2700000">
            <a:off x="1079497" y="2874055"/>
            <a:ext cx="287239" cy="108000"/>
          </a:xfrm>
          <a:prstGeom prst="rightArrow">
            <a:avLst>
              <a:gd name="adj1" fmla="val 100000"/>
              <a:gd name="adj2" fmla="val 50000"/>
            </a:avLst>
          </a:prstGeom>
          <a:solidFill>
            <a:schemeClr val="accent5"/>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rgbClr val="000000"/>
              </a:solidFill>
            </a:endParaRPr>
          </a:p>
        </p:txBody>
      </p:sp>
      <p:sp>
        <p:nvSpPr>
          <p:cNvPr id="141" name="Right Arrow 140"/>
          <p:cNvSpPr/>
          <p:nvPr/>
        </p:nvSpPr>
        <p:spPr bwMode="gray">
          <a:xfrm>
            <a:off x="6262566" y="3212119"/>
            <a:ext cx="941075" cy="108000"/>
          </a:xfrm>
          <a:prstGeom prst="rightArrow">
            <a:avLst>
              <a:gd name="adj1" fmla="val 100000"/>
              <a:gd name="adj2" fmla="val 50000"/>
            </a:avLst>
          </a:prstGeom>
          <a:solidFill>
            <a:schemeClr val="accent5"/>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rgbClr val="000000"/>
              </a:solidFill>
            </a:endParaRPr>
          </a:p>
        </p:txBody>
      </p:sp>
      <p:sp>
        <p:nvSpPr>
          <p:cNvPr id="144" name="TextBox 143"/>
          <p:cNvSpPr txBox="1"/>
          <p:nvPr/>
        </p:nvSpPr>
        <p:spPr bwMode="gray">
          <a:xfrm>
            <a:off x="6316541" y="3661545"/>
            <a:ext cx="833125" cy="443723"/>
          </a:xfrm>
          <a:prstGeom prst="rect">
            <a:avLst/>
          </a:prstGeom>
          <a:noFill/>
        </p:spPr>
        <p:txBody>
          <a:bodyPr wrap="square" lIns="0" rIns="0" rtlCol="0">
            <a:noAutofit/>
          </a:bodyPr>
          <a:lstStyle/>
          <a:p>
            <a:pPr algn="ctr"/>
            <a:r>
              <a:rPr lang="en-US" sz="1200" dirty="0" smtClean="0">
                <a:solidFill>
                  <a:srgbClr val="000000"/>
                </a:solidFill>
              </a:rPr>
              <a:t>Variant Calls</a:t>
            </a:r>
            <a:endParaRPr lang="en-US" sz="1200" dirty="0">
              <a:solidFill>
                <a:srgbClr val="000000"/>
              </a:solidFill>
            </a:endParaRPr>
          </a:p>
        </p:txBody>
      </p:sp>
      <p:sp>
        <p:nvSpPr>
          <p:cNvPr id="154" name="Flowchart: Document 153"/>
          <p:cNvSpPr/>
          <p:nvPr/>
        </p:nvSpPr>
        <p:spPr bwMode="gray">
          <a:xfrm>
            <a:off x="7733572" y="5376823"/>
            <a:ext cx="560805" cy="511800"/>
          </a:xfrm>
          <a:prstGeom prst="flowChartDocument">
            <a:avLst/>
          </a:prstGeom>
          <a:solidFill>
            <a:schemeClr val="accent2">
              <a:lumMod val="20000"/>
              <a:lumOff val="80000"/>
            </a:schemeClr>
          </a:solidFill>
          <a:ln w="3175">
            <a:solidFill>
              <a:schemeClr val="accent4"/>
            </a:solidFill>
          </a:ln>
        </p:spPr>
        <p:style>
          <a:lnRef idx="2">
            <a:schemeClr val="dk1"/>
          </a:lnRef>
          <a:fillRef idx="1">
            <a:schemeClr val="lt1"/>
          </a:fillRef>
          <a:effectRef idx="0">
            <a:schemeClr val="dk1"/>
          </a:effectRef>
          <a:fontRef idx="minor">
            <a:schemeClr val="dk1"/>
          </a:fontRef>
        </p:style>
        <p:txBody>
          <a:bodyPr wrap="none" anchor="t"/>
          <a:lstStyle/>
          <a:p>
            <a:pPr algn="ctr">
              <a:defRPr/>
            </a:pPr>
            <a:r>
              <a:rPr lang="en-US" sz="900" dirty="0" smtClean="0">
                <a:ln w="3175">
                  <a:noFill/>
                </a:ln>
                <a:solidFill>
                  <a:srgbClr val="5472A1"/>
                </a:solidFill>
              </a:rPr>
              <a:t>Public </a:t>
            </a:r>
          </a:p>
          <a:p>
            <a:pPr algn="ctr">
              <a:defRPr/>
            </a:pPr>
            <a:r>
              <a:rPr lang="en-US" sz="900" dirty="0" smtClean="0">
                <a:ln w="3175">
                  <a:noFill/>
                </a:ln>
                <a:solidFill>
                  <a:srgbClr val="5472A1"/>
                </a:solidFill>
              </a:rPr>
              <a:t>Literature</a:t>
            </a:r>
            <a:endParaRPr lang="en-US" sz="900" dirty="0">
              <a:ln w="3175">
                <a:noFill/>
              </a:ln>
              <a:solidFill>
                <a:srgbClr val="5472A1"/>
              </a:solidFill>
            </a:endParaRPr>
          </a:p>
        </p:txBody>
      </p:sp>
      <p:sp>
        <p:nvSpPr>
          <p:cNvPr id="155" name="Rounded Rectangle 154"/>
          <p:cNvSpPr/>
          <p:nvPr/>
        </p:nvSpPr>
        <p:spPr bwMode="gray">
          <a:xfrm>
            <a:off x="5129867" y="2788315"/>
            <a:ext cx="3834099" cy="3520409"/>
          </a:xfrm>
          <a:prstGeom prst="rect">
            <a:avLst/>
          </a:prstGeom>
          <a:noFill/>
          <a:ln w="28575">
            <a:solidFill>
              <a:schemeClr val="accent6"/>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8" name="Flowchart: Document 57"/>
          <p:cNvSpPr/>
          <p:nvPr/>
        </p:nvSpPr>
        <p:spPr bwMode="gray">
          <a:xfrm>
            <a:off x="5243613" y="4276643"/>
            <a:ext cx="591093" cy="501097"/>
          </a:xfrm>
          <a:prstGeom prst="flowChartDocument">
            <a:avLst/>
          </a:prstGeom>
          <a:solidFill>
            <a:schemeClr val="accent2">
              <a:lumMod val="20000"/>
              <a:lumOff val="80000"/>
            </a:schemeClr>
          </a:solidFill>
          <a:ln w="3175">
            <a:solidFill>
              <a:schemeClr val="accent4"/>
            </a:solidFill>
          </a:ln>
        </p:spPr>
        <p:style>
          <a:lnRef idx="2">
            <a:schemeClr val="dk1"/>
          </a:lnRef>
          <a:fillRef idx="1">
            <a:schemeClr val="lt1"/>
          </a:fillRef>
          <a:effectRef idx="0">
            <a:schemeClr val="dk1"/>
          </a:effectRef>
          <a:fontRef idx="minor">
            <a:schemeClr val="dk1"/>
          </a:fontRef>
        </p:style>
        <p:txBody>
          <a:bodyPr wrap="none" rtlCol="0" anchor="t"/>
          <a:lstStyle/>
          <a:p>
            <a:pPr algn="ctr"/>
            <a:r>
              <a:rPr lang="en-US" sz="800" dirty="0" smtClean="0">
                <a:ln w="3175">
                  <a:noFill/>
                </a:ln>
                <a:solidFill>
                  <a:srgbClr val="000000"/>
                </a:solidFill>
              </a:rPr>
              <a:t>Test</a:t>
            </a:r>
          </a:p>
          <a:p>
            <a:pPr algn="ctr"/>
            <a:r>
              <a:rPr lang="en-US" sz="800" dirty="0" smtClean="0">
                <a:ln w="3175">
                  <a:noFill/>
                </a:ln>
                <a:solidFill>
                  <a:srgbClr val="000000"/>
                </a:solidFill>
              </a:rPr>
              <a:t>details</a:t>
            </a:r>
            <a:endParaRPr lang="en-US" sz="800" dirty="0">
              <a:ln w="3175">
                <a:noFill/>
              </a:ln>
              <a:solidFill>
                <a:srgbClr val="000000"/>
              </a:solidFill>
            </a:endParaRPr>
          </a:p>
        </p:txBody>
      </p:sp>
      <p:sp>
        <p:nvSpPr>
          <p:cNvPr id="65" name="Flowchart: Document 64"/>
          <p:cNvSpPr/>
          <p:nvPr/>
        </p:nvSpPr>
        <p:spPr bwMode="gray">
          <a:xfrm>
            <a:off x="5370524" y="4576184"/>
            <a:ext cx="628322" cy="501097"/>
          </a:xfrm>
          <a:prstGeom prst="flowChartDocument">
            <a:avLst/>
          </a:prstGeom>
          <a:solidFill>
            <a:schemeClr val="accent2">
              <a:lumMod val="20000"/>
              <a:lumOff val="80000"/>
            </a:schemeClr>
          </a:solidFill>
          <a:ln w="3175">
            <a:solidFill>
              <a:schemeClr val="accent4"/>
            </a:solidFill>
          </a:ln>
        </p:spPr>
        <p:style>
          <a:lnRef idx="2">
            <a:schemeClr val="dk1"/>
          </a:lnRef>
          <a:fillRef idx="1">
            <a:schemeClr val="lt1"/>
          </a:fillRef>
          <a:effectRef idx="0">
            <a:schemeClr val="dk1"/>
          </a:effectRef>
          <a:fontRef idx="minor">
            <a:schemeClr val="dk1"/>
          </a:fontRef>
        </p:style>
        <p:txBody>
          <a:bodyPr rtlCol="0" anchor="t"/>
          <a:lstStyle/>
          <a:p>
            <a:pPr algn="ctr"/>
            <a:r>
              <a:rPr lang="en-US" sz="800" dirty="0" smtClean="0">
                <a:ln w="3175">
                  <a:noFill/>
                </a:ln>
                <a:solidFill>
                  <a:srgbClr val="000000"/>
                </a:solidFill>
              </a:rPr>
              <a:t>Called</a:t>
            </a:r>
          </a:p>
          <a:p>
            <a:pPr algn="ctr"/>
            <a:r>
              <a:rPr lang="en-US" sz="800" dirty="0" smtClean="0">
                <a:ln w="3175">
                  <a:noFill/>
                </a:ln>
                <a:solidFill>
                  <a:srgbClr val="000000"/>
                </a:solidFill>
              </a:rPr>
              <a:t>variants </a:t>
            </a:r>
            <a:endParaRPr lang="en-US" sz="800" dirty="0">
              <a:ln w="3175">
                <a:noFill/>
              </a:ln>
              <a:solidFill>
                <a:srgbClr val="000000"/>
              </a:solidFill>
            </a:endParaRPr>
          </a:p>
        </p:txBody>
      </p:sp>
      <p:sp>
        <p:nvSpPr>
          <p:cNvPr id="72" name="Right Arrow 71"/>
          <p:cNvSpPr/>
          <p:nvPr/>
        </p:nvSpPr>
        <p:spPr bwMode="gray">
          <a:xfrm rot="3712084">
            <a:off x="5706579" y="4506714"/>
            <a:ext cx="1315481" cy="320676"/>
          </a:xfrm>
          <a:prstGeom prst="rightArrow">
            <a:avLst>
              <a:gd name="adj1" fmla="val 98170"/>
              <a:gd name="adj2" fmla="val 53918"/>
            </a:avLst>
          </a:prstGeom>
          <a:solidFill>
            <a:schemeClr val="accent5"/>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rgbClr val="000000"/>
              </a:solidFill>
            </a:endParaRPr>
          </a:p>
        </p:txBody>
      </p:sp>
      <p:sp>
        <p:nvSpPr>
          <p:cNvPr id="156" name="Flowchart: Document 155"/>
          <p:cNvSpPr/>
          <p:nvPr/>
        </p:nvSpPr>
        <p:spPr bwMode="gray">
          <a:xfrm>
            <a:off x="5538919" y="4875725"/>
            <a:ext cx="592218" cy="501097"/>
          </a:xfrm>
          <a:prstGeom prst="flowChartDocument">
            <a:avLst/>
          </a:prstGeom>
          <a:solidFill>
            <a:schemeClr val="accent2">
              <a:lumMod val="20000"/>
              <a:lumOff val="80000"/>
            </a:schemeClr>
          </a:solidFill>
          <a:ln w="3175">
            <a:solidFill>
              <a:schemeClr val="accent4"/>
            </a:solidFill>
          </a:ln>
        </p:spPr>
        <p:style>
          <a:lnRef idx="2">
            <a:schemeClr val="dk1"/>
          </a:lnRef>
          <a:fillRef idx="1">
            <a:schemeClr val="lt1"/>
          </a:fillRef>
          <a:effectRef idx="0">
            <a:schemeClr val="dk1"/>
          </a:effectRef>
          <a:fontRef idx="minor">
            <a:schemeClr val="dk1"/>
          </a:fontRef>
        </p:style>
        <p:txBody>
          <a:bodyPr wrap="none" lIns="0" tIns="72000" rIns="0" bIns="0" rtlCol="0" anchor="ctr" anchorCtr="0"/>
          <a:lstStyle/>
          <a:p>
            <a:pPr algn="ctr"/>
            <a:r>
              <a:rPr lang="en-US" sz="800" dirty="0" smtClean="0">
                <a:ln w="3175">
                  <a:noFill/>
                </a:ln>
                <a:solidFill>
                  <a:srgbClr val="000000"/>
                </a:solidFill>
              </a:rPr>
              <a:t>Patient/</a:t>
            </a:r>
            <a:br>
              <a:rPr lang="en-US" sz="800" dirty="0" smtClean="0">
                <a:ln w="3175">
                  <a:noFill/>
                </a:ln>
                <a:solidFill>
                  <a:srgbClr val="000000"/>
                </a:solidFill>
              </a:rPr>
            </a:br>
            <a:r>
              <a:rPr lang="en-US" sz="800" dirty="0" smtClean="0">
                <a:ln w="3175">
                  <a:noFill/>
                </a:ln>
                <a:solidFill>
                  <a:srgbClr val="000000"/>
                </a:solidFill>
              </a:rPr>
              <a:t>clinical </a:t>
            </a:r>
          </a:p>
          <a:p>
            <a:pPr algn="ctr"/>
            <a:r>
              <a:rPr lang="en-US" sz="800" dirty="0" smtClean="0">
                <a:ln w="3175">
                  <a:noFill/>
                </a:ln>
                <a:solidFill>
                  <a:srgbClr val="000000"/>
                </a:solidFill>
              </a:rPr>
              <a:t>data</a:t>
            </a:r>
            <a:endParaRPr lang="en-US" sz="800" dirty="0">
              <a:ln w="3175">
                <a:noFill/>
              </a:ln>
              <a:solidFill>
                <a:srgbClr val="000000"/>
              </a:solidFill>
            </a:endParaRPr>
          </a:p>
        </p:txBody>
      </p:sp>
      <p:sp>
        <p:nvSpPr>
          <p:cNvPr id="153" name="Flowchart: Document 152"/>
          <p:cNvSpPr/>
          <p:nvPr/>
        </p:nvSpPr>
        <p:spPr bwMode="gray">
          <a:xfrm>
            <a:off x="7943498" y="5719352"/>
            <a:ext cx="560805" cy="511800"/>
          </a:xfrm>
          <a:prstGeom prst="flowChartDocument">
            <a:avLst/>
          </a:prstGeom>
          <a:solidFill>
            <a:schemeClr val="accent2">
              <a:lumMod val="20000"/>
              <a:lumOff val="80000"/>
            </a:schemeClr>
          </a:solidFill>
          <a:ln w="3175">
            <a:solidFill>
              <a:schemeClr val="accent4"/>
            </a:solidFill>
          </a:ln>
        </p:spPr>
        <p:style>
          <a:lnRef idx="2">
            <a:schemeClr val="dk1"/>
          </a:lnRef>
          <a:fillRef idx="1">
            <a:schemeClr val="lt1"/>
          </a:fillRef>
          <a:effectRef idx="0">
            <a:schemeClr val="dk1"/>
          </a:effectRef>
          <a:fontRef idx="minor">
            <a:schemeClr val="dk1"/>
          </a:fontRef>
        </p:style>
        <p:txBody>
          <a:bodyPr wrap="none" anchor="t"/>
          <a:lstStyle/>
          <a:p>
            <a:pPr algn="ctr">
              <a:defRPr/>
            </a:pPr>
            <a:r>
              <a:rPr lang="en-US" sz="900" dirty="0" smtClean="0">
                <a:ln w="3175">
                  <a:noFill/>
                </a:ln>
                <a:solidFill>
                  <a:srgbClr val="5472A1"/>
                </a:solidFill>
              </a:rPr>
              <a:t>Internal /</a:t>
            </a:r>
            <a:br>
              <a:rPr lang="en-US" sz="900" dirty="0" smtClean="0">
                <a:ln w="3175">
                  <a:noFill/>
                </a:ln>
                <a:solidFill>
                  <a:srgbClr val="5472A1"/>
                </a:solidFill>
              </a:rPr>
            </a:br>
            <a:r>
              <a:rPr lang="en-US" sz="900" dirty="0" smtClean="0">
                <a:ln w="3175">
                  <a:noFill/>
                </a:ln>
                <a:solidFill>
                  <a:srgbClr val="5472A1"/>
                </a:solidFill>
              </a:rPr>
              <a:t>LSDBs</a:t>
            </a:r>
            <a:endParaRPr lang="en-US" sz="900" dirty="0">
              <a:ln w="3175">
                <a:noFill/>
              </a:ln>
              <a:solidFill>
                <a:srgbClr val="5472A1"/>
              </a:solidFill>
            </a:endParaRPr>
          </a:p>
        </p:txBody>
      </p:sp>
      <p:sp>
        <p:nvSpPr>
          <p:cNvPr id="16" name="Oval 14"/>
          <p:cNvSpPr>
            <a:spLocks noChangeArrowheads="1"/>
          </p:cNvSpPr>
          <p:nvPr/>
        </p:nvSpPr>
        <p:spPr bwMode="gray">
          <a:xfrm>
            <a:off x="2100344" y="3068792"/>
            <a:ext cx="282575" cy="280988"/>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 name="Freeform 15"/>
          <p:cNvSpPr>
            <a:spLocks noEditPoints="1"/>
          </p:cNvSpPr>
          <p:nvPr/>
        </p:nvSpPr>
        <p:spPr bwMode="gray">
          <a:xfrm>
            <a:off x="2003506" y="3356923"/>
            <a:ext cx="479425" cy="295275"/>
          </a:xfrm>
          <a:custGeom>
            <a:avLst/>
            <a:gdLst>
              <a:gd name="T0" fmla="*/ 105 w 128"/>
              <a:gd name="T1" fmla="*/ 0 h 79"/>
              <a:gd name="T2" fmla="*/ 85 w 128"/>
              <a:gd name="T3" fmla="*/ 0 h 79"/>
              <a:gd name="T4" fmla="*/ 64 w 128"/>
              <a:gd name="T5" fmla="*/ 60 h 79"/>
              <a:gd name="T6" fmla="*/ 43 w 128"/>
              <a:gd name="T7" fmla="*/ 0 h 79"/>
              <a:gd name="T8" fmla="*/ 23 w 128"/>
              <a:gd name="T9" fmla="*/ 0 h 79"/>
              <a:gd name="T10" fmla="*/ 0 w 128"/>
              <a:gd name="T11" fmla="*/ 22 h 79"/>
              <a:gd name="T12" fmla="*/ 0 w 128"/>
              <a:gd name="T13" fmla="*/ 57 h 79"/>
              <a:gd name="T14" fmla="*/ 23 w 128"/>
              <a:gd name="T15" fmla="*/ 79 h 79"/>
              <a:gd name="T16" fmla="*/ 105 w 128"/>
              <a:gd name="T17" fmla="*/ 79 h 79"/>
              <a:gd name="T18" fmla="*/ 128 w 128"/>
              <a:gd name="T19" fmla="*/ 57 h 79"/>
              <a:gd name="T20" fmla="*/ 128 w 128"/>
              <a:gd name="T21" fmla="*/ 22 h 79"/>
              <a:gd name="T22" fmla="*/ 105 w 128"/>
              <a:gd name="T23" fmla="*/ 0 h 79"/>
              <a:gd name="T24" fmla="*/ 102 w 128"/>
              <a:gd name="T25" fmla="*/ 39 h 79"/>
              <a:gd name="T26" fmla="*/ 89 w 128"/>
              <a:gd name="T27" fmla="*/ 39 h 79"/>
              <a:gd name="T28" fmla="*/ 86 w 128"/>
              <a:gd name="T29" fmla="*/ 35 h 79"/>
              <a:gd name="T30" fmla="*/ 89 w 128"/>
              <a:gd name="T31" fmla="*/ 32 h 79"/>
              <a:gd name="T32" fmla="*/ 102 w 128"/>
              <a:gd name="T33" fmla="*/ 32 h 79"/>
              <a:gd name="T34" fmla="*/ 105 w 128"/>
              <a:gd name="T35" fmla="*/ 35 h 79"/>
              <a:gd name="T36" fmla="*/ 102 w 128"/>
              <a:gd name="T37" fmla="*/ 3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 h="79">
                <a:moveTo>
                  <a:pt x="105" y="0"/>
                </a:moveTo>
                <a:cubicBezTo>
                  <a:pt x="85" y="0"/>
                  <a:pt x="85" y="0"/>
                  <a:pt x="85" y="0"/>
                </a:cubicBezTo>
                <a:cubicBezTo>
                  <a:pt x="64" y="60"/>
                  <a:pt x="64" y="60"/>
                  <a:pt x="64" y="60"/>
                </a:cubicBezTo>
                <a:cubicBezTo>
                  <a:pt x="43" y="0"/>
                  <a:pt x="43" y="0"/>
                  <a:pt x="43" y="0"/>
                </a:cubicBezTo>
                <a:cubicBezTo>
                  <a:pt x="23" y="0"/>
                  <a:pt x="23" y="0"/>
                  <a:pt x="23" y="0"/>
                </a:cubicBezTo>
                <a:cubicBezTo>
                  <a:pt x="10" y="0"/>
                  <a:pt x="0" y="10"/>
                  <a:pt x="0" y="22"/>
                </a:cubicBezTo>
                <a:cubicBezTo>
                  <a:pt x="0" y="57"/>
                  <a:pt x="0" y="57"/>
                  <a:pt x="0" y="57"/>
                </a:cubicBezTo>
                <a:cubicBezTo>
                  <a:pt x="0" y="69"/>
                  <a:pt x="10" y="79"/>
                  <a:pt x="23" y="79"/>
                </a:cubicBezTo>
                <a:cubicBezTo>
                  <a:pt x="105" y="79"/>
                  <a:pt x="105" y="79"/>
                  <a:pt x="105" y="79"/>
                </a:cubicBezTo>
                <a:cubicBezTo>
                  <a:pt x="117" y="79"/>
                  <a:pt x="128" y="69"/>
                  <a:pt x="128" y="57"/>
                </a:cubicBezTo>
                <a:cubicBezTo>
                  <a:pt x="128" y="22"/>
                  <a:pt x="128" y="22"/>
                  <a:pt x="128" y="22"/>
                </a:cubicBezTo>
                <a:cubicBezTo>
                  <a:pt x="128" y="10"/>
                  <a:pt x="117" y="0"/>
                  <a:pt x="105" y="0"/>
                </a:cubicBezTo>
                <a:close/>
                <a:moveTo>
                  <a:pt x="102" y="39"/>
                </a:moveTo>
                <a:cubicBezTo>
                  <a:pt x="89" y="39"/>
                  <a:pt x="89" y="39"/>
                  <a:pt x="89" y="39"/>
                </a:cubicBezTo>
                <a:cubicBezTo>
                  <a:pt x="87" y="39"/>
                  <a:pt x="86" y="37"/>
                  <a:pt x="86" y="35"/>
                </a:cubicBezTo>
                <a:cubicBezTo>
                  <a:pt x="86" y="33"/>
                  <a:pt x="87" y="32"/>
                  <a:pt x="89" y="32"/>
                </a:cubicBezTo>
                <a:cubicBezTo>
                  <a:pt x="102" y="32"/>
                  <a:pt x="102" y="32"/>
                  <a:pt x="102" y="32"/>
                </a:cubicBezTo>
                <a:cubicBezTo>
                  <a:pt x="104" y="32"/>
                  <a:pt x="105" y="33"/>
                  <a:pt x="105" y="35"/>
                </a:cubicBezTo>
                <a:cubicBezTo>
                  <a:pt x="105" y="37"/>
                  <a:pt x="104" y="39"/>
                  <a:pt x="102" y="3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 name="Freeform 16"/>
          <p:cNvSpPr>
            <a:spLocks noEditPoints="1"/>
          </p:cNvSpPr>
          <p:nvPr/>
        </p:nvSpPr>
        <p:spPr bwMode="gray">
          <a:xfrm>
            <a:off x="2036844" y="2870354"/>
            <a:ext cx="409575" cy="250825"/>
          </a:xfrm>
          <a:custGeom>
            <a:avLst/>
            <a:gdLst>
              <a:gd name="T0" fmla="*/ 54 w 109"/>
              <a:gd name="T1" fmla="*/ 0 h 67"/>
              <a:gd name="T2" fmla="*/ 0 w 109"/>
              <a:gd name="T3" fmla="*/ 47 h 67"/>
              <a:gd name="T4" fmla="*/ 20 w 109"/>
              <a:gd name="T5" fmla="*/ 66 h 67"/>
              <a:gd name="T6" fmla="*/ 55 w 109"/>
              <a:gd name="T7" fmla="*/ 47 h 67"/>
              <a:gd name="T8" fmla="*/ 91 w 109"/>
              <a:gd name="T9" fmla="*/ 67 h 67"/>
              <a:gd name="T10" fmla="*/ 109 w 109"/>
              <a:gd name="T11" fmla="*/ 47 h 67"/>
              <a:gd name="T12" fmla="*/ 54 w 109"/>
              <a:gd name="T13" fmla="*/ 0 h 67"/>
              <a:gd name="T14" fmla="*/ 69 w 109"/>
              <a:gd name="T15" fmla="*/ 32 h 67"/>
              <a:gd name="T16" fmla="*/ 58 w 109"/>
              <a:gd name="T17" fmla="*/ 32 h 67"/>
              <a:gd name="T18" fmla="*/ 58 w 109"/>
              <a:gd name="T19" fmla="*/ 43 h 67"/>
              <a:gd name="T20" fmla="*/ 52 w 109"/>
              <a:gd name="T21" fmla="*/ 43 h 67"/>
              <a:gd name="T22" fmla="*/ 52 w 109"/>
              <a:gd name="T23" fmla="*/ 32 h 67"/>
              <a:gd name="T24" fmla="*/ 41 w 109"/>
              <a:gd name="T25" fmla="*/ 32 h 67"/>
              <a:gd name="T26" fmla="*/ 41 w 109"/>
              <a:gd name="T27" fmla="*/ 26 h 67"/>
              <a:gd name="T28" fmla="*/ 52 w 109"/>
              <a:gd name="T29" fmla="*/ 26 h 67"/>
              <a:gd name="T30" fmla="*/ 52 w 109"/>
              <a:gd name="T31" fmla="*/ 15 h 67"/>
              <a:gd name="T32" fmla="*/ 58 w 109"/>
              <a:gd name="T33" fmla="*/ 15 h 67"/>
              <a:gd name="T34" fmla="*/ 58 w 109"/>
              <a:gd name="T35" fmla="*/ 26 h 67"/>
              <a:gd name="T36" fmla="*/ 69 w 109"/>
              <a:gd name="T37" fmla="*/ 26 h 67"/>
              <a:gd name="T38" fmla="*/ 69 w 109"/>
              <a:gd name="T39" fmla="*/ 3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67">
                <a:moveTo>
                  <a:pt x="54" y="0"/>
                </a:moveTo>
                <a:cubicBezTo>
                  <a:pt x="0" y="47"/>
                  <a:pt x="0" y="47"/>
                  <a:pt x="0" y="47"/>
                </a:cubicBezTo>
                <a:cubicBezTo>
                  <a:pt x="20" y="66"/>
                  <a:pt x="20" y="66"/>
                  <a:pt x="20" y="66"/>
                </a:cubicBezTo>
                <a:cubicBezTo>
                  <a:pt x="27" y="54"/>
                  <a:pt x="40" y="47"/>
                  <a:pt x="55" y="47"/>
                </a:cubicBezTo>
                <a:cubicBezTo>
                  <a:pt x="70" y="47"/>
                  <a:pt x="83" y="55"/>
                  <a:pt x="91" y="67"/>
                </a:cubicBezTo>
                <a:cubicBezTo>
                  <a:pt x="109" y="47"/>
                  <a:pt x="109" y="47"/>
                  <a:pt x="109" y="47"/>
                </a:cubicBezTo>
                <a:lnTo>
                  <a:pt x="54" y="0"/>
                </a:lnTo>
                <a:close/>
                <a:moveTo>
                  <a:pt x="69" y="32"/>
                </a:moveTo>
                <a:cubicBezTo>
                  <a:pt x="58" y="32"/>
                  <a:pt x="58" y="32"/>
                  <a:pt x="58" y="32"/>
                </a:cubicBezTo>
                <a:cubicBezTo>
                  <a:pt x="58" y="43"/>
                  <a:pt x="58" y="43"/>
                  <a:pt x="58" y="43"/>
                </a:cubicBezTo>
                <a:cubicBezTo>
                  <a:pt x="52" y="43"/>
                  <a:pt x="52" y="43"/>
                  <a:pt x="52" y="43"/>
                </a:cubicBezTo>
                <a:cubicBezTo>
                  <a:pt x="52" y="32"/>
                  <a:pt x="52" y="32"/>
                  <a:pt x="52" y="32"/>
                </a:cubicBezTo>
                <a:cubicBezTo>
                  <a:pt x="41" y="32"/>
                  <a:pt x="41" y="32"/>
                  <a:pt x="41" y="32"/>
                </a:cubicBezTo>
                <a:cubicBezTo>
                  <a:pt x="41" y="26"/>
                  <a:pt x="41" y="26"/>
                  <a:pt x="41" y="26"/>
                </a:cubicBezTo>
                <a:cubicBezTo>
                  <a:pt x="52" y="26"/>
                  <a:pt x="52" y="26"/>
                  <a:pt x="52" y="26"/>
                </a:cubicBezTo>
                <a:cubicBezTo>
                  <a:pt x="52" y="15"/>
                  <a:pt x="52" y="15"/>
                  <a:pt x="52" y="15"/>
                </a:cubicBezTo>
                <a:cubicBezTo>
                  <a:pt x="58" y="15"/>
                  <a:pt x="58" y="15"/>
                  <a:pt x="58" y="15"/>
                </a:cubicBezTo>
                <a:cubicBezTo>
                  <a:pt x="58" y="26"/>
                  <a:pt x="58" y="26"/>
                  <a:pt x="58" y="26"/>
                </a:cubicBezTo>
                <a:cubicBezTo>
                  <a:pt x="69" y="26"/>
                  <a:pt x="69" y="26"/>
                  <a:pt x="69" y="26"/>
                </a:cubicBezTo>
                <a:lnTo>
                  <a:pt x="69" y="3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nvGrpSpPr>
          <p:cNvPr id="236" name="Gruppieren 235"/>
          <p:cNvGrpSpPr/>
          <p:nvPr/>
        </p:nvGrpSpPr>
        <p:grpSpPr bwMode="gray">
          <a:xfrm>
            <a:off x="680949" y="1943726"/>
            <a:ext cx="550863" cy="708026"/>
            <a:chOff x="688092" y="1943726"/>
            <a:chExt cx="550863" cy="708026"/>
          </a:xfrm>
        </p:grpSpPr>
        <p:sp>
          <p:nvSpPr>
            <p:cNvPr id="19" name="Freeform 17"/>
            <p:cNvSpPr>
              <a:spLocks/>
            </p:cNvSpPr>
            <p:nvPr/>
          </p:nvSpPr>
          <p:spPr bwMode="gray">
            <a:xfrm>
              <a:off x="799217" y="1943726"/>
              <a:ext cx="311150" cy="311150"/>
            </a:xfrm>
            <a:custGeom>
              <a:avLst/>
              <a:gdLst>
                <a:gd name="T0" fmla="*/ 0 w 83"/>
                <a:gd name="T1" fmla="*/ 41 h 83"/>
                <a:gd name="T2" fmla="*/ 42 w 83"/>
                <a:gd name="T3" fmla="*/ 83 h 83"/>
                <a:gd name="T4" fmla="*/ 83 w 83"/>
                <a:gd name="T5" fmla="*/ 41 h 83"/>
                <a:gd name="T6" fmla="*/ 82 w 83"/>
                <a:gd name="T7" fmla="*/ 34 h 83"/>
                <a:gd name="T8" fmla="*/ 42 w 83"/>
                <a:gd name="T9" fmla="*/ 0 h 83"/>
                <a:gd name="T10" fmla="*/ 0 w 83"/>
                <a:gd name="T11" fmla="*/ 41 h 83"/>
              </a:gdLst>
              <a:ahLst/>
              <a:cxnLst>
                <a:cxn ang="0">
                  <a:pos x="T0" y="T1"/>
                </a:cxn>
                <a:cxn ang="0">
                  <a:pos x="T2" y="T3"/>
                </a:cxn>
                <a:cxn ang="0">
                  <a:pos x="T4" y="T5"/>
                </a:cxn>
                <a:cxn ang="0">
                  <a:pos x="T6" y="T7"/>
                </a:cxn>
                <a:cxn ang="0">
                  <a:pos x="T8" y="T9"/>
                </a:cxn>
                <a:cxn ang="0">
                  <a:pos x="T10" y="T11"/>
                </a:cxn>
              </a:cxnLst>
              <a:rect l="0" t="0" r="r" b="b"/>
              <a:pathLst>
                <a:path w="83" h="83">
                  <a:moveTo>
                    <a:pt x="0" y="41"/>
                  </a:moveTo>
                  <a:cubicBezTo>
                    <a:pt x="0" y="64"/>
                    <a:pt x="19" y="83"/>
                    <a:pt x="42" y="83"/>
                  </a:cubicBezTo>
                  <a:cubicBezTo>
                    <a:pt x="64" y="83"/>
                    <a:pt x="83" y="64"/>
                    <a:pt x="83" y="41"/>
                  </a:cubicBezTo>
                  <a:cubicBezTo>
                    <a:pt x="83" y="39"/>
                    <a:pt x="83" y="37"/>
                    <a:pt x="82" y="34"/>
                  </a:cubicBezTo>
                  <a:cubicBezTo>
                    <a:pt x="79" y="15"/>
                    <a:pt x="62" y="0"/>
                    <a:pt x="42" y="0"/>
                  </a:cubicBezTo>
                  <a:cubicBezTo>
                    <a:pt x="19" y="0"/>
                    <a:pt x="0" y="19"/>
                    <a:pt x="0" y="4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 name="Freeform 18"/>
            <p:cNvSpPr>
              <a:spLocks/>
            </p:cNvSpPr>
            <p:nvPr/>
          </p:nvSpPr>
          <p:spPr bwMode="gray">
            <a:xfrm>
              <a:off x="784929" y="1950076"/>
              <a:ext cx="330200" cy="161925"/>
            </a:xfrm>
            <a:custGeom>
              <a:avLst/>
              <a:gdLst>
                <a:gd name="T0" fmla="*/ 21 w 88"/>
                <a:gd name="T1" fmla="*/ 43 h 43"/>
                <a:gd name="T2" fmla="*/ 0 w 88"/>
                <a:gd name="T3" fmla="*/ 22 h 43"/>
                <a:gd name="T4" fmla="*/ 21 w 88"/>
                <a:gd name="T5" fmla="*/ 0 h 43"/>
                <a:gd name="T6" fmla="*/ 41 w 88"/>
                <a:gd name="T7" fmla="*/ 14 h 43"/>
                <a:gd name="T8" fmla="*/ 57 w 88"/>
                <a:gd name="T9" fmla="*/ 16 h 43"/>
                <a:gd name="T10" fmla="*/ 86 w 88"/>
                <a:gd name="T11" fmla="*/ 27 h 43"/>
                <a:gd name="T12" fmla="*/ 87 w 88"/>
                <a:gd name="T13" fmla="*/ 36 h 43"/>
                <a:gd name="T14" fmla="*/ 88 w 88"/>
                <a:gd name="T15" fmla="*/ 37 h 43"/>
                <a:gd name="T16" fmla="*/ 86 w 88"/>
                <a:gd name="T17" fmla="*/ 36 h 43"/>
                <a:gd name="T18" fmla="*/ 61 w 88"/>
                <a:gd name="T19" fmla="*/ 25 h 43"/>
                <a:gd name="T20" fmla="*/ 43 w 88"/>
                <a:gd name="T21" fmla="*/ 22 h 43"/>
                <a:gd name="T22" fmla="*/ 21 w 88"/>
                <a:gd name="T23"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43">
                  <a:moveTo>
                    <a:pt x="21" y="43"/>
                  </a:moveTo>
                  <a:cubicBezTo>
                    <a:pt x="10" y="43"/>
                    <a:pt x="0" y="33"/>
                    <a:pt x="0" y="22"/>
                  </a:cubicBezTo>
                  <a:cubicBezTo>
                    <a:pt x="0" y="10"/>
                    <a:pt x="10" y="0"/>
                    <a:pt x="21" y="0"/>
                  </a:cubicBezTo>
                  <a:cubicBezTo>
                    <a:pt x="30" y="0"/>
                    <a:pt x="38" y="6"/>
                    <a:pt x="41" y="14"/>
                  </a:cubicBezTo>
                  <a:cubicBezTo>
                    <a:pt x="45" y="15"/>
                    <a:pt x="51" y="15"/>
                    <a:pt x="57" y="16"/>
                  </a:cubicBezTo>
                  <a:cubicBezTo>
                    <a:pt x="68" y="18"/>
                    <a:pt x="85" y="24"/>
                    <a:pt x="86" y="27"/>
                  </a:cubicBezTo>
                  <a:cubicBezTo>
                    <a:pt x="87" y="30"/>
                    <a:pt x="87" y="35"/>
                    <a:pt x="87" y="36"/>
                  </a:cubicBezTo>
                  <a:cubicBezTo>
                    <a:pt x="88" y="37"/>
                    <a:pt x="88" y="37"/>
                    <a:pt x="88" y="37"/>
                  </a:cubicBezTo>
                  <a:cubicBezTo>
                    <a:pt x="86" y="36"/>
                    <a:pt x="86" y="36"/>
                    <a:pt x="86" y="36"/>
                  </a:cubicBezTo>
                  <a:cubicBezTo>
                    <a:pt x="83" y="32"/>
                    <a:pt x="71" y="27"/>
                    <a:pt x="61" y="25"/>
                  </a:cubicBezTo>
                  <a:cubicBezTo>
                    <a:pt x="54" y="24"/>
                    <a:pt x="48" y="23"/>
                    <a:pt x="43" y="22"/>
                  </a:cubicBezTo>
                  <a:cubicBezTo>
                    <a:pt x="42" y="34"/>
                    <a:pt x="33" y="43"/>
                    <a:pt x="21" y="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 name="Freeform 19"/>
            <p:cNvSpPr>
              <a:spLocks noEditPoints="1"/>
            </p:cNvSpPr>
            <p:nvPr/>
          </p:nvSpPr>
          <p:spPr bwMode="gray">
            <a:xfrm>
              <a:off x="781754" y="1950076"/>
              <a:ext cx="333375" cy="165100"/>
            </a:xfrm>
            <a:custGeom>
              <a:avLst/>
              <a:gdLst>
                <a:gd name="T0" fmla="*/ 22 w 89"/>
                <a:gd name="T1" fmla="*/ 1 h 44"/>
                <a:gd name="T2" fmla="*/ 42 w 89"/>
                <a:gd name="T3" fmla="*/ 15 h 44"/>
                <a:gd name="T4" fmla="*/ 42 w 89"/>
                <a:gd name="T5" fmla="*/ 15 h 44"/>
                <a:gd name="T6" fmla="*/ 57 w 89"/>
                <a:gd name="T7" fmla="*/ 17 h 44"/>
                <a:gd name="T8" fmla="*/ 86 w 89"/>
                <a:gd name="T9" fmla="*/ 27 h 44"/>
                <a:gd name="T10" fmla="*/ 88 w 89"/>
                <a:gd name="T11" fmla="*/ 36 h 44"/>
                <a:gd name="T12" fmla="*/ 62 w 89"/>
                <a:gd name="T13" fmla="*/ 25 h 44"/>
                <a:gd name="T14" fmla="*/ 43 w 89"/>
                <a:gd name="T15" fmla="*/ 22 h 44"/>
                <a:gd name="T16" fmla="*/ 22 w 89"/>
                <a:gd name="T17" fmla="*/ 42 h 44"/>
                <a:gd name="T18" fmla="*/ 2 w 89"/>
                <a:gd name="T19" fmla="*/ 22 h 44"/>
                <a:gd name="T20" fmla="*/ 22 w 89"/>
                <a:gd name="T21" fmla="*/ 1 h 44"/>
                <a:gd name="T22" fmla="*/ 22 w 89"/>
                <a:gd name="T23" fmla="*/ 0 h 44"/>
                <a:gd name="T24" fmla="*/ 0 w 89"/>
                <a:gd name="T25" fmla="*/ 22 h 44"/>
                <a:gd name="T26" fmla="*/ 22 w 89"/>
                <a:gd name="T27" fmla="*/ 44 h 44"/>
                <a:gd name="T28" fmla="*/ 44 w 89"/>
                <a:gd name="T29" fmla="*/ 23 h 44"/>
                <a:gd name="T30" fmla="*/ 62 w 89"/>
                <a:gd name="T31" fmla="*/ 26 h 44"/>
                <a:gd name="T32" fmla="*/ 87 w 89"/>
                <a:gd name="T33" fmla="*/ 36 h 44"/>
                <a:gd name="T34" fmla="*/ 89 w 89"/>
                <a:gd name="T35" fmla="*/ 39 h 44"/>
                <a:gd name="T36" fmla="*/ 89 w 89"/>
                <a:gd name="T37" fmla="*/ 35 h 44"/>
                <a:gd name="T38" fmla="*/ 87 w 89"/>
                <a:gd name="T39" fmla="*/ 26 h 44"/>
                <a:gd name="T40" fmla="*/ 58 w 89"/>
                <a:gd name="T41" fmla="*/ 16 h 44"/>
                <a:gd name="T42" fmla="*/ 43 w 89"/>
                <a:gd name="T43" fmla="*/ 14 h 44"/>
                <a:gd name="T44" fmla="*/ 22 w 89"/>
                <a:gd name="T45"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 h="44">
                  <a:moveTo>
                    <a:pt x="22" y="1"/>
                  </a:moveTo>
                  <a:cubicBezTo>
                    <a:pt x="31" y="1"/>
                    <a:pt x="39" y="7"/>
                    <a:pt x="42" y="15"/>
                  </a:cubicBezTo>
                  <a:cubicBezTo>
                    <a:pt x="42" y="15"/>
                    <a:pt x="42" y="15"/>
                    <a:pt x="42" y="15"/>
                  </a:cubicBezTo>
                  <a:cubicBezTo>
                    <a:pt x="46" y="15"/>
                    <a:pt x="51" y="16"/>
                    <a:pt x="57" y="17"/>
                  </a:cubicBezTo>
                  <a:cubicBezTo>
                    <a:pt x="69" y="19"/>
                    <a:pt x="86" y="25"/>
                    <a:pt x="86" y="27"/>
                  </a:cubicBezTo>
                  <a:cubicBezTo>
                    <a:pt x="87" y="30"/>
                    <a:pt x="88" y="36"/>
                    <a:pt x="88" y="36"/>
                  </a:cubicBezTo>
                  <a:cubicBezTo>
                    <a:pt x="84" y="31"/>
                    <a:pt x="72" y="27"/>
                    <a:pt x="62" y="25"/>
                  </a:cubicBezTo>
                  <a:cubicBezTo>
                    <a:pt x="55" y="23"/>
                    <a:pt x="48" y="22"/>
                    <a:pt x="43" y="22"/>
                  </a:cubicBezTo>
                  <a:cubicBezTo>
                    <a:pt x="43" y="33"/>
                    <a:pt x="34" y="42"/>
                    <a:pt x="22" y="42"/>
                  </a:cubicBezTo>
                  <a:cubicBezTo>
                    <a:pt x="11" y="42"/>
                    <a:pt x="2" y="33"/>
                    <a:pt x="2" y="22"/>
                  </a:cubicBezTo>
                  <a:cubicBezTo>
                    <a:pt x="2" y="10"/>
                    <a:pt x="11" y="1"/>
                    <a:pt x="22" y="1"/>
                  </a:cubicBezTo>
                  <a:moveTo>
                    <a:pt x="22" y="0"/>
                  </a:moveTo>
                  <a:cubicBezTo>
                    <a:pt x="10" y="0"/>
                    <a:pt x="0" y="10"/>
                    <a:pt x="0" y="22"/>
                  </a:cubicBezTo>
                  <a:cubicBezTo>
                    <a:pt x="0" y="34"/>
                    <a:pt x="10" y="44"/>
                    <a:pt x="22" y="44"/>
                  </a:cubicBezTo>
                  <a:cubicBezTo>
                    <a:pt x="34" y="44"/>
                    <a:pt x="43" y="35"/>
                    <a:pt x="44" y="23"/>
                  </a:cubicBezTo>
                  <a:cubicBezTo>
                    <a:pt x="49" y="24"/>
                    <a:pt x="56" y="25"/>
                    <a:pt x="62" y="26"/>
                  </a:cubicBezTo>
                  <a:cubicBezTo>
                    <a:pt x="71" y="28"/>
                    <a:pt x="84" y="33"/>
                    <a:pt x="87" y="36"/>
                  </a:cubicBezTo>
                  <a:cubicBezTo>
                    <a:pt x="89" y="39"/>
                    <a:pt x="89" y="39"/>
                    <a:pt x="89" y="39"/>
                  </a:cubicBezTo>
                  <a:cubicBezTo>
                    <a:pt x="89" y="35"/>
                    <a:pt x="89" y="35"/>
                    <a:pt x="89" y="35"/>
                  </a:cubicBezTo>
                  <a:cubicBezTo>
                    <a:pt x="89" y="35"/>
                    <a:pt x="88" y="29"/>
                    <a:pt x="87" y="26"/>
                  </a:cubicBezTo>
                  <a:cubicBezTo>
                    <a:pt x="86" y="24"/>
                    <a:pt x="68" y="18"/>
                    <a:pt x="58" y="16"/>
                  </a:cubicBezTo>
                  <a:cubicBezTo>
                    <a:pt x="52" y="15"/>
                    <a:pt x="47" y="14"/>
                    <a:pt x="43" y="14"/>
                  </a:cubicBezTo>
                  <a:cubicBezTo>
                    <a:pt x="39" y="5"/>
                    <a:pt x="31" y="0"/>
                    <a:pt x="2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 name="Freeform 20"/>
            <p:cNvSpPr>
              <a:spLocks noEditPoints="1"/>
            </p:cNvSpPr>
            <p:nvPr/>
          </p:nvSpPr>
          <p:spPr bwMode="gray">
            <a:xfrm>
              <a:off x="799217" y="1969126"/>
              <a:ext cx="128588" cy="127000"/>
            </a:xfrm>
            <a:custGeom>
              <a:avLst/>
              <a:gdLst>
                <a:gd name="T0" fmla="*/ 17 w 34"/>
                <a:gd name="T1" fmla="*/ 0 h 34"/>
                <a:gd name="T2" fmla="*/ 0 w 34"/>
                <a:gd name="T3" fmla="*/ 17 h 34"/>
                <a:gd name="T4" fmla="*/ 17 w 34"/>
                <a:gd name="T5" fmla="*/ 34 h 34"/>
                <a:gd name="T6" fmla="*/ 34 w 34"/>
                <a:gd name="T7" fmla="*/ 17 h 34"/>
                <a:gd name="T8" fmla="*/ 17 w 34"/>
                <a:gd name="T9" fmla="*/ 0 h 34"/>
                <a:gd name="T10" fmla="*/ 17 w 34"/>
                <a:gd name="T11" fmla="*/ 31 h 34"/>
                <a:gd name="T12" fmla="*/ 3 w 34"/>
                <a:gd name="T13" fmla="*/ 17 h 34"/>
                <a:gd name="T14" fmla="*/ 17 w 34"/>
                <a:gd name="T15" fmla="*/ 3 h 34"/>
                <a:gd name="T16" fmla="*/ 31 w 34"/>
                <a:gd name="T17" fmla="*/ 17 h 34"/>
                <a:gd name="T18" fmla="*/ 17 w 34"/>
                <a:gd name="T19" fmla="*/ 3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4">
                  <a:moveTo>
                    <a:pt x="17" y="0"/>
                  </a:moveTo>
                  <a:cubicBezTo>
                    <a:pt x="8" y="0"/>
                    <a:pt x="0" y="7"/>
                    <a:pt x="0" y="17"/>
                  </a:cubicBezTo>
                  <a:cubicBezTo>
                    <a:pt x="0" y="26"/>
                    <a:pt x="8" y="34"/>
                    <a:pt x="17" y="34"/>
                  </a:cubicBezTo>
                  <a:cubicBezTo>
                    <a:pt x="27" y="34"/>
                    <a:pt x="34" y="26"/>
                    <a:pt x="34" y="17"/>
                  </a:cubicBezTo>
                  <a:cubicBezTo>
                    <a:pt x="34" y="7"/>
                    <a:pt x="27" y="0"/>
                    <a:pt x="17" y="0"/>
                  </a:cubicBezTo>
                  <a:close/>
                  <a:moveTo>
                    <a:pt x="17" y="31"/>
                  </a:moveTo>
                  <a:cubicBezTo>
                    <a:pt x="10" y="31"/>
                    <a:pt x="3" y="24"/>
                    <a:pt x="3" y="17"/>
                  </a:cubicBezTo>
                  <a:cubicBezTo>
                    <a:pt x="3" y="9"/>
                    <a:pt x="10" y="3"/>
                    <a:pt x="17" y="3"/>
                  </a:cubicBezTo>
                  <a:cubicBezTo>
                    <a:pt x="25" y="3"/>
                    <a:pt x="31" y="9"/>
                    <a:pt x="31" y="17"/>
                  </a:cubicBezTo>
                  <a:cubicBezTo>
                    <a:pt x="31" y="24"/>
                    <a:pt x="25" y="31"/>
                    <a:pt x="17"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 name="Oval 21"/>
            <p:cNvSpPr>
              <a:spLocks noChangeArrowheads="1"/>
            </p:cNvSpPr>
            <p:nvPr/>
          </p:nvSpPr>
          <p:spPr bwMode="gray">
            <a:xfrm>
              <a:off x="840492" y="2007226"/>
              <a:ext cx="49213" cy="476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 name="Freeform 22"/>
            <p:cNvSpPr>
              <a:spLocks/>
            </p:cNvSpPr>
            <p:nvPr/>
          </p:nvSpPr>
          <p:spPr bwMode="gray">
            <a:xfrm>
              <a:off x="688092" y="2307264"/>
              <a:ext cx="176213" cy="344488"/>
            </a:xfrm>
            <a:custGeom>
              <a:avLst/>
              <a:gdLst>
                <a:gd name="T0" fmla="*/ 27 w 47"/>
                <a:gd name="T1" fmla="*/ 0 h 92"/>
                <a:gd name="T2" fmla="*/ 0 w 47"/>
                <a:gd name="T3" fmla="*/ 32 h 92"/>
                <a:gd name="T4" fmla="*/ 0 w 47"/>
                <a:gd name="T5" fmla="*/ 79 h 92"/>
                <a:gd name="T6" fmla="*/ 2 w 47"/>
                <a:gd name="T7" fmla="*/ 92 h 92"/>
                <a:gd name="T8" fmla="*/ 21 w 47"/>
                <a:gd name="T9" fmla="*/ 92 h 92"/>
                <a:gd name="T10" fmla="*/ 21 w 47"/>
                <a:gd name="T11" fmla="*/ 45 h 92"/>
                <a:gd name="T12" fmla="*/ 25 w 47"/>
                <a:gd name="T13" fmla="*/ 41 h 92"/>
                <a:gd name="T14" fmla="*/ 30 w 47"/>
                <a:gd name="T15" fmla="*/ 45 h 92"/>
                <a:gd name="T16" fmla="*/ 30 w 47"/>
                <a:gd name="T17" fmla="*/ 92 h 92"/>
                <a:gd name="T18" fmla="*/ 47 w 47"/>
                <a:gd name="T19" fmla="*/ 92 h 92"/>
                <a:gd name="T20" fmla="*/ 47 w 47"/>
                <a:gd name="T21" fmla="*/ 0 h 92"/>
                <a:gd name="T22" fmla="*/ 27 w 47"/>
                <a:gd name="T23"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92">
                  <a:moveTo>
                    <a:pt x="27" y="0"/>
                  </a:moveTo>
                  <a:cubicBezTo>
                    <a:pt x="12" y="0"/>
                    <a:pt x="0" y="14"/>
                    <a:pt x="0" y="32"/>
                  </a:cubicBezTo>
                  <a:cubicBezTo>
                    <a:pt x="0" y="79"/>
                    <a:pt x="0" y="79"/>
                    <a:pt x="0" y="79"/>
                  </a:cubicBezTo>
                  <a:cubicBezTo>
                    <a:pt x="0" y="84"/>
                    <a:pt x="1" y="88"/>
                    <a:pt x="2" y="92"/>
                  </a:cubicBezTo>
                  <a:cubicBezTo>
                    <a:pt x="21" y="92"/>
                    <a:pt x="21" y="92"/>
                    <a:pt x="21" y="92"/>
                  </a:cubicBezTo>
                  <a:cubicBezTo>
                    <a:pt x="21" y="45"/>
                    <a:pt x="21" y="45"/>
                    <a:pt x="21" y="45"/>
                  </a:cubicBezTo>
                  <a:cubicBezTo>
                    <a:pt x="21" y="43"/>
                    <a:pt x="23" y="41"/>
                    <a:pt x="25" y="41"/>
                  </a:cubicBezTo>
                  <a:cubicBezTo>
                    <a:pt x="28" y="41"/>
                    <a:pt x="30" y="43"/>
                    <a:pt x="30" y="45"/>
                  </a:cubicBezTo>
                  <a:cubicBezTo>
                    <a:pt x="30" y="92"/>
                    <a:pt x="30" y="92"/>
                    <a:pt x="30" y="92"/>
                  </a:cubicBezTo>
                  <a:cubicBezTo>
                    <a:pt x="47" y="92"/>
                    <a:pt x="47" y="92"/>
                    <a:pt x="47" y="92"/>
                  </a:cubicBezTo>
                  <a:cubicBezTo>
                    <a:pt x="47" y="0"/>
                    <a:pt x="47" y="0"/>
                    <a:pt x="47" y="0"/>
                  </a:cubicBezTo>
                  <a:lnTo>
                    <a:pt x="27"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 name="Freeform 23"/>
            <p:cNvSpPr>
              <a:spLocks/>
            </p:cNvSpPr>
            <p:nvPr/>
          </p:nvSpPr>
          <p:spPr bwMode="gray">
            <a:xfrm>
              <a:off x="878592" y="2307264"/>
              <a:ext cx="360363" cy="344488"/>
            </a:xfrm>
            <a:custGeom>
              <a:avLst/>
              <a:gdLst>
                <a:gd name="T0" fmla="*/ 96 w 96"/>
                <a:gd name="T1" fmla="*/ 79 h 92"/>
                <a:gd name="T2" fmla="*/ 96 w 96"/>
                <a:gd name="T3" fmla="*/ 32 h 92"/>
                <a:gd name="T4" fmla="*/ 69 w 96"/>
                <a:gd name="T5" fmla="*/ 0 h 92"/>
                <a:gd name="T6" fmla="*/ 0 w 96"/>
                <a:gd name="T7" fmla="*/ 0 h 92"/>
                <a:gd name="T8" fmla="*/ 0 w 96"/>
                <a:gd name="T9" fmla="*/ 92 h 92"/>
                <a:gd name="T10" fmla="*/ 62 w 96"/>
                <a:gd name="T11" fmla="*/ 92 h 92"/>
                <a:gd name="T12" fmla="*/ 62 w 96"/>
                <a:gd name="T13" fmla="*/ 46 h 92"/>
                <a:gd name="T14" fmla="*/ 66 w 96"/>
                <a:gd name="T15" fmla="*/ 41 h 92"/>
                <a:gd name="T16" fmla="*/ 71 w 96"/>
                <a:gd name="T17" fmla="*/ 46 h 92"/>
                <a:gd name="T18" fmla="*/ 71 w 96"/>
                <a:gd name="T19" fmla="*/ 92 h 92"/>
                <a:gd name="T20" fmla="*/ 94 w 96"/>
                <a:gd name="T21" fmla="*/ 92 h 92"/>
                <a:gd name="T22" fmla="*/ 96 w 96"/>
                <a:gd name="T23" fmla="*/ 7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 h="92">
                  <a:moveTo>
                    <a:pt x="96" y="79"/>
                  </a:moveTo>
                  <a:cubicBezTo>
                    <a:pt x="96" y="32"/>
                    <a:pt x="96" y="32"/>
                    <a:pt x="96" y="32"/>
                  </a:cubicBezTo>
                  <a:cubicBezTo>
                    <a:pt x="96" y="14"/>
                    <a:pt x="84" y="0"/>
                    <a:pt x="69" y="0"/>
                  </a:cubicBezTo>
                  <a:cubicBezTo>
                    <a:pt x="0" y="0"/>
                    <a:pt x="0" y="0"/>
                    <a:pt x="0" y="0"/>
                  </a:cubicBezTo>
                  <a:cubicBezTo>
                    <a:pt x="0" y="92"/>
                    <a:pt x="0" y="92"/>
                    <a:pt x="0" y="92"/>
                  </a:cubicBezTo>
                  <a:cubicBezTo>
                    <a:pt x="62" y="92"/>
                    <a:pt x="62" y="92"/>
                    <a:pt x="62" y="92"/>
                  </a:cubicBezTo>
                  <a:cubicBezTo>
                    <a:pt x="62" y="46"/>
                    <a:pt x="62" y="46"/>
                    <a:pt x="62" y="46"/>
                  </a:cubicBezTo>
                  <a:cubicBezTo>
                    <a:pt x="62" y="43"/>
                    <a:pt x="64" y="41"/>
                    <a:pt x="66" y="41"/>
                  </a:cubicBezTo>
                  <a:cubicBezTo>
                    <a:pt x="69" y="41"/>
                    <a:pt x="71" y="43"/>
                    <a:pt x="71" y="46"/>
                  </a:cubicBezTo>
                  <a:cubicBezTo>
                    <a:pt x="71" y="92"/>
                    <a:pt x="71" y="92"/>
                    <a:pt x="71" y="92"/>
                  </a:cubicBezTo>
                  <a:cubicBezTo>
                    <a:pt x="94" y="92"/>
                    <a:pt x="94" y="92"/>
                    <a:pt x="94" y="92"/>
                  </a:cubicBezTo>
                  <a:cubicBezTo>
                    <a:pt x="95" y="88"/>
                    <a:pt x="96" y="84"/>
                    <a:pt x="96" y="7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6" name="Oval 24"/>
            <p:cNvSpPr>
              <a:spLocks noChangeArrowheads="1"/>
            </p:cNvSpPr>
            <p:nvPr/>
          </p:nvSpPr>
          <p:spPr bwMode="gray">
            <a:xfrm>
              <a:off x="908754" y="2340601"/>
              <a:ext cx="38100" cy="381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7" name="Oval 25"/>
            <p:cNvSpPr>
              <a:spLocks noChangeArrowheads="1"/>
            </p:cNvSpPr>
            <p:nvPr/>
          </p:nvSpPr>
          <p:spPr bwMode="gray">
            <a:xfrm>
              <a:off x="908754" y="2453314"/>
              <a:ext cx="38100" cy="381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8" name="Oval 26"/>
            <p:cNvSpPr>
              <a:spLocks noChangeArrowheads="1"/>
            </p:cNvSpPr>
            <p:nvPr/>
          </p:nvSpPr>
          <p:spPr bwMode="gray">
            <a:xfrm>
              <a:off x="908754" y="2566026"/>
              <a:ext cx="38100" cy="333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grpSp>
        <p:nvGrpSpPr>
          <p:cNvPr id="40" name="Gruppieren 39"/>
          <p:cNvGrpSpPr/>
          <p:nvPr/>
        </p:nvGrpSpPr>
        <p:grpSpPr bwMode="gray">
          <a:xfrm>
            <a:off x="5423394" y="2944003"/>
            <a:ext cx="538163" cy="708026"/>
            <a:chOff x="5186558" y="1362075"/>
            <a:chExt cx="538163" cy="708026"/>
          </a:xfrm>
        </p:grpSpPr>
        <p:sp>
          <p:nvSpPr>
            <p:cNvPr id="164" name="Freeform 17"/>
            <p:cNvSpPr>
              <a:spLocks/>
            </p:cNvSpPr>
            <p:nvPr/>
          </p:nvSpPr>
          <p:spPr bwMode="gray">
            <a:xfrm>
              <a:off x="5297683" y="1362075"/>
              <a:ext cx="311150" cy="311150"/>
            </a:xfrm>
            <a:custGeom>
              <a:avLst/>
              <a:gdLst>
                <a:gd name="T0" fmla="*/ 0 w 83"/>
                <a:gd name="T1" fmla="*/ 41 h 83"/>
                <a:gd name="T2" fmla="*/ 42 w 83"/>
                <a:gd name="T3" fmla="*/ 83 h 83"/>
                <a:gd name="T4" fmla="*/ 83 w 83"/>
                <a:gd name="T5" fmla="*/ 41 h 83"/>
                <a:gd name="T6" fmla="*/ 82 w 83"/>
                <a:gd name="T7" fmla="*/ 34 h 83"/>
                <a:gd name="T8" fmla="*/ 42 w 83"/>
                <a:gd name="T9" fmla="*/ 0 h 83"/>
                <a:gd name="T10" fmla="*/ 0 w 83"/>
                <a:gd name="T11" fmla="*/ 41 h 83"/>
              </a:gdLst>
              <a:ahLst/>
              <a:cxnLst>
                <a:cxn ang="0">
                  <a:pos x="T0" y="T1"/>
                </a:cxn>
                <a:cxn ang="0">
                  <a:pos x="T2" y="T3"/>
                </a:cxn>
                <a:cxn ang="0">
                  <a:pos x="T4" y="T5"/>
                </a:cxn>
                <a:cxn ang="0">
                  <a:pos x="T6" y="T7"/>
                </a:cxn>
                <a:cxn ang="0">
                  <a:pos x="T8" y="T9"/>
                </a:cxn>
                <a:cxn ang="0">
                  <a:pos x="T10" y="T11"/>
                </a:cxn>
              </a:cxnLst>
              <a:rect l="0" t="0" r="r" b="b"/>
              <a:pathLst>
                <a:path w="83" h="83">
                  <a:moveTo>
                    <a:pt x="0" y="41"/>
                  </a:moveTo>
                  <a:cubicBezTo>
                    <a:pt x="0" y="64"/>
                    <a:pt x="19" y="83"/>
                    <a:pt x="42" y="83"/>
                  </a:cubicBezTo>
                  <a:cubicBezTo>
                    <a:pt x="64" y="83"/>
                    <a:pt x="83" y="64"/>
                    <a:pt x="83" y="41"/>
                  </a:cubicBezTo>
                  <a:cubicBezTo>
                    <a:pt x="83" y="39"/>
                    <a:pt x="83" y="37"/>
                    <a:pt x="82" y="34"/>
                  </a:cubicBezTo>
                  <a:cubicBezTo>
                    <a:pt x="79" y="15"/>
                    <a:pt x="62" y="0"/>
                    <a:pt x="42" y="0"/>
                  </a:cubicBezTo>
                  <a:cubicBezTo>
                    <a:pt x="19" y="0"/>
                    <a:pt x="0" y="19"/>
                    <a:pt x="0" y="4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5" name="Freeform 22"/>
            <p:cNvSpPr>
              <a:spLocks/>
            </p:cNvSpPr>
            <p:nvPr/>
          </p:nvSpPr>
          <p:spPr bwMode="gray">
            <a:xfrm>
              <a:off x="5192908" y="1725613"/>
              <a:ext cx="176213" cy="344488"/>
            </a:xfrm>
            <a:custGeom>
              <a:avLst/>
              <a:gdLst>
                <a:gd name="T0" fmla="*/ 27 w 47"/>
                <a:gd name="T1" fmla="*/ 0 h 92"/>
                <a:gd name="T2" fmla="*/ 0 w 47"/>
                <a:gd name="T3" fmla="*/ 32 h 92"/>
                <a:gd name="T4" fmla="*/ 0 w 47"/>
                <a:gd name="T5" fmla="*/ 79 h 92"/>
                <a:gd name="T6" fmla="*/ 2 w 47"/>
                <a:gd name="T7" fmla="*/ 92 h 92"/>
                <a:gd name="T8" fmla="*/ 21 w 47"/>
                <a:gd name="T9" fmla="*/ 92 h 92"/>
                <a:gd name="T10" fmla="*/ 21 w 47"/>
                <a:gd name="T11" fmla="*/ 45 h 92"/>
                <a:gd name="T12" fmla="*/ 25 w 47"/>
                <a:gd name="T13" fmla="*/ 41 h 92"/>
                <a:gd name="T14" fmla="*/ 30 w 47"/>
                <a:gd name="T15" fmla="*/ 45 h 92"/>
                <a:gd name="T16" fmla="*/ 30 w 47"/>
                <a:gd name="T17" fmla="*/ 92 h 92"/>
                <a:gd name="T18" fmla="*/ 47 w 47"/>
                <a:gd name="T19" fmla="*/ 92 h 92"/>
                <a:gd name="T20" fmla="*/ 47 w 47"/>
                <a:gd name="T21" fmla="*/ 0 h 92"/>
                <a:gd name="T22" fmla="*/ 27 w 47"/>
                <a:gd name="T23"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92">
                  <a:moveTo>
                    <a:pt x="27" y="0"/>
                  </a:moveTo>
                  <a:cubicBezTo>
                    <a:pt x="12" y="0"/>
                    <a:pt x="0" y="14"/>
                    <a:pt x="0" y="32"/>
                  </a:cubicBezTo>
                  <a:cubicBezTo>
                    <a:pt x="0" y="79"/>
                    <a:pt x="0" y="79"/>
                    <a:pt x="0" y="79"/>
                  </a:cubicBezTo>
                  <a:cubicBezTo>
                    <a:pt x="0" y="84"/>
                    <a:pt x="1" y="88"/>
                    <a:pt x="2" y="92"/>
                  </a:cubicBezTo>
                  <a:cubicBezTo>
                    <a:pt x="21" y="92"/>
                    <a:pt x="21" y="92"/>
                    <a:pt x="21" y="92"/>
                  </a:cubicBezTo>
                  <a:cubicBezTo>
                    <a:pt x="21" y="45"/>
                    <a:pt x="21" y="45"/>
                    <a:pt x="21" y="45"/>
                  </a:cubicBezTo>
                  <a:cubicBezTo>
                    <a:pt x="21" y="43"/>
                    <a:pt x="23" y="41"/>
                    <a:pt x="25" y="41"/>
                  </a:cubicBezTo>
                  <a:cubicBezTo>
                    <a:pt x="28" y="41"/>
                    <a:pt x="30" y="43"/>
                    <a:pt x="30" y="45"/>
                  </a:cubicBezTo>
                  <a:cubicBezTo>
                    <a:pt x="30" y="92"/>
                    <a:pt x="30" y="92"/>
                    <a:pt x="30" y="92"/>
                  </a:cubicBezTo>
                  <a:cubicBezTo>
                    <a:pt x="47" y="92"/>
                    <a:pt x="47" y="92"/>
                    <a:pt x="47" y="92"/>
                  </a:cubicBezTo>
                  <a:cubicBezTo>
                    <a:pt x="47" y="0"/>
                    <a:pt x="47" y="0"/>
                    <a:pt x="47" y="0"/>
                  </a:cubicBezTo>
                  <a:lnTo>
                    <a:pt x="27"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6" name="Freeform 23"/>
            <p:cNvSpPr>
              <a:spLocks/>
            </p:cNvSpPr>
            <p:nvPr/>
          </p:nvSpPr>
          <p:spPr bwMode="gray">
            <a:xfrm>
              <a:off x="5364358" y="1725613"/>
              <a:ext cx="360363" cy="344488"/>
            </a:xfrm>
            <a:custGeom>
              <a:avLst/>
              <a:gdLst>
                <a:gd name="T0" fmla="*/ 96 w 96"/>
                <a:gd name="T1" fmla="*/ 79 h 92"/>
                <a:gd name="T2" fmla="*/ 96 w 96"/>
                <a:gd name="T3" fmla="*/ 32 h 92"/>
                <a:gd name="T4" fmla="*/ 69 w 96"/>
                <a:gd name="T5" fmla="*/ 0 h 92"/>
                <a:gd name="T6" fmla="*/ 0 w 96"/>
                <a:gd name="T7" fmla="*/ 0 h 92"/>
                <a:gd name="T8" fmla="*/ 0 w 96"/>
                <a:gd name="T9" fmla="*/ 92 h 92"/>
                <a:gd name="T10" fmla="*/ 62 w 96"/>
                <a:gd name="T11" fmla="*/ 92 h 92"/>
                <a:gd name="T12" fmla="*/ 62 w 96"/>
                <a:gd name="T13" fmla="*/ 46 h 92"/>
                <a:gd name="T14" fmla="*/ 66 w 96"/>
                <a:gd name="T15" fmla="*/ 41 h 92"/>
                <a:gd name="T16" fmla="*/ 71 w 96"/>
                <a:gd name="T17" fmla="*/ 46 h 92"/>
                <a:gd name="T18" fmla="*/ 71 w 96"/>
                <a:gd name="T19" fmla="*/ 92 h 92"/>
                <a:gd name="T20" fmla="*/ 94 w 96"/>
                <a:gd name="T21" fmla="*/ 92 h 92"/>
                <a:gd name="T22" fmla="*/ 96 w 96"/>
                <a:gd name="T23" fmla="*/ 7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 h="92">
                  <a:moveTo>
                    <a:pt x="96" y="79"/>
                  </a:moveTo>
                  <a:cubicBezTo>
                    <a:pt x="96" y="32"/>
                    <a:pt x="96" y="32"/>
                    <a:pt x="96" y="32"/>
                  </a:cubicBezTo>
                  <a:cubicBezTo>
                    <a:pt x="96" y="14"/>
                    <a:pt x="84" y="0"/>
                    <a:pt x="69" y="0"/>
                  </a:cubicBezTo>
                  <a:cubicBezTo>
                    <a:pt x="0" y="0"/>
                    <a:pt x="0" y="0"/>
                    <a:pt x="0" y="0"/>
                  </a:cubicBezTo>
                  <a:cubicBezTo>
                    <a:pt x="0" y="92"/>
                    <a:pt x="0" y="92"/>
                    <a:pt x="0" y="92"/>
                  </a:cubicBezTo>
                  <a:cubicBezTo>
                    <a:pt x="62" y="92"/>
                    <a:pt x="62" y="92"/>
                    <a:pt x="62" y="92"/>
                  </a:cubicBezTo>
                  <a:cubicBezTo>
                    <a:pt x="62" y="46"/>
                    <a:pt x="62" y="46"/>
                    <a:pt x="62" y="46"/>
                  </a:cubicBezTo>
                  <a:cubicBezTo>
                    <a:pt x="62" y="43"/>
                    <a:pt x="64" y="41"/>
                    <a:pt x="66" y="41"/>
                  </a:cubicBezTo>
                  <a:cubicBezTo>
                    <a:pt x="69" y="41"/>
                    <a:pt x="71" y="43"/>
                    <a:pt x="71" y="46"/>
                  </a:cubicBezTo>
                  <a:cubicBezTo>
                    <a:pt x="71" y="92"/>
                    <a:pt x="71" y="92"/>
                    <a:pt x="71" y="92"/>
                  </a:cubicBezTo>
                  <a:cubicBezTo>
                    <a:pt x="94" y="92"/>
                    <a:pt x="94" y="92"/>
                    <a:pt x="94" y="92"/>
                  </a:cubicBezTo>
                  <a:cubicBezTo>
                    <a:pt x="95" y="88"/>
                    <a:pt x="96" y="84"/>
                    <a:pt x="96" y="7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1" name="Ellipse 30"/>
            <p:cNvSpPr/>
            <p:nvPr/>
          </p:nvSpPr>
          <p:spPr bwMode="gray">
            <a:xfrm>
              <a:off x="5186558" y="1430338"/>
              <a:ext cx="231050" cy="635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Bef>
                  <a:spcPct val="20000"/>
                </a:spcBef>
                <a:buClr>
                  <a:srgbClr val="000000"/>
                </a:buClr>
                <a:buSzPct val="100000"/>
              </a:pPr>
              <a:endParaRPr lang="en-US" sz="1600" dirty="0" smtClean="0">
                <a:solidFill>
                  <a:srgbClr val="000000"/>
                </a:solidFill>
              </a:endParaRPr>
            </a:p>
          </p:txBody>
        </p:sp>
      </p:grpSp>
      <p:grpSp>
        <p:nvGrpSpPr>
          <p:cNvPr id="41" name="Gruppieren 40"/>
          <p:cNvGrpSpPr/>
          <p:nvPr/>
        </p:nvGrpSpPr>
        <p:grpSpPr bwMode="gray">
          <a:xfrm>
            <a:off x="7554222" y="2936566"/>
            <a:ext cx="311150" cy="311150"/>
            <a:chOff x="7778943" y="1362075"/>
            <a:chExt cx="311150" cy="311150"/>
          </a:xfrm>
        </p:grpSpPr>
        <p:sp>
          <p:nvSpPr>
            <p:cNvPr id="170" name="Freeform 17"/>
            <p:cNvSpPr>
              <a:spLocks/>
            </p:cNvSpPr>
            <p:nvPr/>
          </p:nvSpPr>
          <p:spPr bwMode="gray">
            <a:xfrm>
              <a:off x="7778943" y="1362075"/>
              <a:ext cx="311150" cy="311150"/>
            </a:xfrm>
            <a:custGeom>
              <a:avLst/>
              <a:gdLst>
                <a:gd name="T0" fmla="*/ 0 w 83"/>
                <a:gd name="T1" fmla="*/ 41 h 83"/>
                <a:gd name="T2" fmla="*/ 42 w 83"/>
                <a:gd name="T3" fmla="*/ 83 h 83"/>
                <a:gd name="T4" fmla="*/ 83 w 83"/>
                <a:gd name="T5" fmla="*/ 41 h 83"/>
                <a:gd name="T6" fmla="*/ 82 w 83"/>
                <a:gd name="T7" fmla="*/ 34 h 83"/>
                <a:gd name="T8" fmla="*/ 42 w 83"/>
                <a:gd name="T9" fmla="*/ 0 h 83"/>
                <a:gd name="T10" fmla="*/ 0 w 83"/>
                <a:gd name="T11" fmla="*/ 41 h 83"/>
              </a:gdLst>
              <a:ahLst/>
              <a:cxnLst>
                <a:cxn ang="0">
                  <a:pos x="T0" y="T1"/>
                </a:cxn>
                <a:cxn ang="0">
                  <a:pos x="T2" y="T3"/>
                </a:cxn>
                <a:cxn ang="0">
                  <a:pos x="T4" y="T5"/>
                </a:cxn>
                <a:cxn ang="0">
                  <a:pos x="T6" y="T7"/>
                </a:cxn>
                <a:cxn ang="0">
                  <a:pos x="T8" y="T9"/>
                </a:cxn>
                <a:cxn ang="0">
                  <a:pos x="T10" y="T11"/>
                </a:cxn>
              </a:cxnLst>
              <a:rect l="0" t="0" r="r" b="b"/>
              <a:pathLst>
                <a:path w="83" h="83">
                  <a:moveTo>
                    <a:pt x="0" y="41"/>
                  </a:moveTo>
                  <a:cubicBezTo>
                    <a:pt x="0" y="64"/>
                    <a:pt x="19" y="83"/>
                    <a:pt x="42" y="83"/>
                  </a:cubicBezTo>
                  <a:cubicBezTo>
                    <a:pt x="64" y="83"/>
                    <a:pt x="83" y="64"/>
                    <a:pt x="83" y="41"/>
                  </a:cubicBezTo>
                  <a:cubicBezTo>
                    <a:pt x="83" y="39"/>
                    <a:pt x="83" y="37"/>
                    <a:pt x="82" y="34"/>
                  </a:cubicBezTo>
                  <a:cubicBezTo>
                    <a:pt x="79" y="15"/>
                    <a:pt x="62" y="0"/>
                    <a:pt x="42" y="0"/>
                  </a:cubicBezTo>
                  <a:cubicBezTo>
                    <a:pt x="19" y="0"/>
                    <a:pt x="0" y="19"/>
                    <a:pt x="0" y="4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nvGrpSpPr>
            <p:cNvPr id="7177" name="Gruppieren 7176"/>
            <p:cNvGrpSpPr/>
            <p:nvPr/>
          </p:nvGrpSpPr>
          <p:grpSpPr bwMode="gray">
            <a:xfrm>
              <a:off x="7839572" y="1460715"/>
              <a:ext cx="189892" cy="52173"/>
              <a:chOff x="7831622" y="1460715"/>
              <a:chExt cx="189892" cy="52173"/>
            </a:xfrm>
          </p:grpSpPr>
          <p:sp>
            <p:nvSpPr>
              <p:cNvPr id="7169" name="Abgerundetes Rechteck 7168"/>
              <p:cNvSpPr/>
              <p:nvPr/>
            </p:nvSpPr>
            <p:spPr bwMode="gray">
              <a:xfrm>
                <a:off x="7831622" y="1460715"/>
                <a:ext cx="69994" cy="52173"/>
              </a:xfrm>
              <a:prstGeom prst="round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Bef>
                    <a:spcPct val="20000"/>
                  </a:spcBef>
                  <a:buClr>
                    <a:srgbClr val="000000"/>
                  </a:buClr>
                  <a:buSzPct val="100000"/>
                </a:pPr>
                <a:endParaRPr lang="en-US" sz="1600" dirty="0" smtClean="0">
                  <a:solidFill>
                    <a:srgbClr val="000000"/>
                  </a:solidFill>
                </a:endParaRPr>
              </a:p>
            </p:txBody>
          </p:sp>
          <p:sp>
            <p:nvSpPr>
              <p:cNvPr id="174" name="Abgerundetes Rechteck 173"/>
              <p:cNvSpPr/>
              <p:nvPr/>
            </p:nvSpPr>
            <p:spPr bwMode="gray">
              <a:xfrm>
                <a:off x="7951520" y="1460715"/>
                <a:ext cx="69994" cy="52173"/>
              </a:xfrm>
              <a:prstGeom prst="round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Bef>
                    <a:spcPct val="20000"/>
                  </a:spcBef>
                  <a:buClr>
                    <a:srgbClr val="000000"/>
                  </a:buClr>
                  <a:buSzPct val="100000"/>
                </a:pPr>
                <a:endParaRPr lang="en-US" sz="1600" dirty="0" smtClean="0">
                  <a:solidFill>
                    <a:srgbClr val="000000"/>
                  </a:solidFill>
                </a:endParaRPr>
              </a:p>
            </p:txBody>
          </p:sp>
          <p:cxnSp>
            <p:nvCxnSpPr>
              <p:cNvPr id="7174" name="Gerade Verbindung 7173"/>
              <p:cNvCxnSpPr>
                <a:stCxn id="7169" idx="3"/>
                <a:endCxn id="174" idx="1"/>
              </p:cNvCxnSpPr>
              <p:nvPr/>
            </p:nvCxnSpPr>
            <p:spPr bwMode="gray">
              <a:xfrm>
                <a:off x="7901616" y="1486802"/>
                <a:ext cx="49904"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87" name="Right Arrow 135"/>
          <p:cNvSpPr/>
          <p:nvPr/>
        </p:nvSpPr>
        <p:spPr bwMode="gray">
          <a:xfrm rot="16200000">
            <a:off x="8531931" y="2734316"/>
            <a:ext cx="251690" cy="108000"/>
          </a:xfrm>
          <a:prstGeom prst="rightArrow">
            <a:avLst>
              <a:gd name="adj1" fmla="val 100000"/>
              <a:gd name="adj2" fmla="val 50000"/>
            </a:avLst>
          </a:prstGeom>
          <a:solidFill>
            <a:schemeClr val="accent5"/>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rgbClr val="000000"/>
              </a:solidFill>
            </a:endParaRPr>
          </a:p>
        </p:txBody>
      </p:sp>
      <p:grpSp>
        <p:nvGrpSpPr>
          <p:cNvPr id="285" name="Gruppieren 284"/>
          <p:cNvGrpSpPr/>
          <p:nvPr/>
        </p:nvGrpSpPr>
        <p:grpSpPr bwMode="gray">
          <a:xfrm>
            <a:off x="7620437" y="1989765"/>
            <a:ext cx="1277051" cy="728273"/>
            <a:chOff x="7642559" y="1989765"/>
            <a:chExt cx="1277051" cy="728273"/>
          </a:xfrm>
        </p:grpSpPr>
        <p:sp>
          <p:nvSpPr>
            <p:cNvPr id="152" name="TextBox 151"/>
            <p:cNvSpPr txBox="1"/>
            <p:nvPr/>
          </p:nvSpPr>
          <p:spPr bwMode="gray">
            <a:xfrm>
              <a:off x="7642559" y="2274315"/>
              <a:ext cx="895459" cy="443723"/>
            </a:xfrm>
            <a:prstGeom prst="rect">
              <a:avLst/>
            </a:prstGeom>
            <a:noFill/>
          </p:spPr>
          <p:txBody>
            <a:bodyPr wrap="square" lIns="0" rIns="0" rtlCol="0">
              <a:noAutofit/>
            </a:bodyPr>
            <a:lstStyle/>
            <a:p>
              <a:pPr algn="ctr"/>
              <a:r>
                <a:rPr lang="en-US" sz="1200" dirty="0" smtClean="0">
                  <a:solidFill>
                    <a:srgbClr val="000000"/>
                  </a:solidFill>
                </a:rPr>
                <a:t>Lab </a:t>
              </a:r>
              <a:br>
                <a:rPr lang="en-US" sz="1200" dirty="0" smtClean="0">
                  <a:solidFill>
                    <a:srgbClr val="000000"/>
                  </a:solidFill>
                </a:rPr>
              </a:br>
              <a:r>
                <a:rPr lang="en-US" sz="1200" dirty="0" smtClean="0">
                  <a:solidFill>
                    <a:srgbClr val="000000"/>
                  </a:solidFill>
                </a:rPr>
                <a:t>Director</a:t>
              </a:r>
              <a:endParaRPr lang="en-US" sz="1200" dirty="0">
                <a:solidFill>
                  <a:srgbClr val="000000"/>
                </a:solidFill>
              </a:endParaRPr>
            </a:p>
          </p:txBody>
        </p:sp>
        <p:grpSp>
          <p:nvGrpSpPr>
            <p:cNvPr id="234" name="Gruppieren 233"/>
            <p:cNvGrpSpPr/>
            <p:nvPr/>
          </p:nvGrpSpPr>
          <p:grpSpPr bwMode="gray">
            <a:xfrm>
              <a:off x="8440184" y="1989765"/>
              <a:ext cx="479426" cy="661987"/>
              <a:chOff x="8486857" y="1625600"/>
              <a:chExt cx="479426" cy="661987"/>
            </a:xfrm>
          </p:grpSpPr>
          <p:sp>
            <p:nvSpPr>
              <p:cNvPr id="9" name="Freeform 7"/>
              <p:cNvSpPr>
                <a:spLocks/>
              </p:cNvSpPr>
              <p:nvPr/>
            </p:nvSpPr>
            <p:spPr bwMode="gray">
              <a:xfrm>
                <a:off x="8486857" y="1978312"/>
                <a:ext cx="176566" cy="309275"/>
              </a:xfrm>
              <a:custGeom>
                <a:avLst/>
                <a:gdLst/>
                <a:ahLst/>
                <a:cxnLst/>
                <a:rect l="l" t="t" r="r" b="b"/>
                <a:pathLst>
                  <a:path w="176566" h="225138">
                    <a:moveTo>
                      <a:pt x="86548" y="0"/>
                    </a:moveTo>
                    <a:cubicBezTo>
                      <a:pt x="86548" y="0"/>
                      <a:pt x="86548" y="0"/>
                      <a:pt x="154281" y="0"/>
                    </a:cubicBezTo>
                    <a:cubicBezTo>
                      <a:pt x="154281" y="0"/>
                      <a:pt x="154281" y="0"/>
                      <a:pt x="116652" y="67408"/>
                    </a:cubicBezTo>
                    <a:cubicBezTo>
                      <a:pt x="116652" y="67408"/>
                      <a:pt x="116652" y="67408"/>
                      <a:pt x="158044" y="71153"/>
                    </a:cubicBezTo>
                    <a:lnTo>
                      <a:pt x="131704" y="112346"/>
                    </a:lnTo>
                    <a:cubicBezTo>
                      <a:pt x="131704" y="112346"/>
                      <a:pt x="131704" y="112346"/>
                      <a:pt x="176566" y="225138"/>
                    </a:cubicBezTo>
                    <a:lnTo>
                      <a:pt x="121" y="225138"/>
                    </a:lnTo>
                    <a:lnTo>
                      <a:pt x="0" y="224692"/>
                    </a:lnTo>
                    <a:cubicBezTo>
                      <a:pt x="0" y="224692"/>
                      <a:pt x="0" y="224692"/>
                      <a:pt x="0" y="71153"/>
                    </a:cubicBezTo>
                    <a:cubicBezTo>
                      <a:pt x="0" y="29959"/>
                      <a:pt x="41393" y="0"/>
                      <a:pt x="86548"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 name="Freeform 8"/>
              <p:cNvSpPr>
                <a:spLocks/>
              </p:cNvSpPr>
              <p:nvPr/>
            </p:nvSpPr>
            <p:spPr bwMode="gray">
              <a:xfrm>
                <a:off x="8786806" y="1978312"/>
                <a:ext cx="179477" cy="309275"/>
              </a:xfrm>
              <a:custGeom>
                <a:avLst/>
                <a:gdLst/>
                <a:ahLst/>
                <a:cxnLst/>
                <a:rect l="l" t="t" r="r" b="b"/>
                <a:pathLst>
                  <a:path w="179477" h="244188">
                    <a:moveTo>
                      <a:pt x="25968" y="0"/>
                    </a:moveTo>
                    <a:cubicBezTo>
                      <a:pt x="25968" y="0"/>
                      <a:pt x="25968" y="0"/>
                      <a:pt x="93362" y="0"/>
                    </a:cubicBezTo>
                    <a:cubicBezTo>
                      <a:pt x="142036" y="0"/>
                      <a:pt x="179477" y="29959"/>
                      <a:pt x="179477" y="71153"/>
                    </a:cubicBezTo>
                    <a:cubicBezTo>
                      <a:pt x="179477" y="71153"/>
                      <a:pt x="179477" y="71153"/>
                      <a:pt x="179477" y="224692"/>
                    </a:cubicBezTo>
                    <a:cubicBezTo>
                      <a:pt x="179477" y="231649"/>
                      <a:pt x="178185" y="238348"/>
                      <a:pt x="174582" y="244188"/>
                    </a:cubicBezTo>
                    <a:lnTo>
                      <a:pt x="0" y="244188"/>
                    </a:lnTo>
                    <a:cubicBezTo>
                      <a:pt x="10502" y="217652"/>
                      <a:pt x="26821" y="176418"/>
                      <a:pt x="52177" y="112346"/>
                    </a:cubicBezTo>
                    <a:cubicBezTo>
                      <a:pt x="52177" y="112346"/>
                      <a:pt x="52177" y="112346"/>
                      <a:pt x="25968" y="71153"/>
                    </a:cubicBezTo>
                    <a:cubicBezTo>
                      <a:pt x="25968" y="71153"/>
                      <a:pt x="25968" y="71153"/>
                      <a:pt x="63409" y="67408"/>
                    </a:cubicBezTo>
                    <a:cubicBezTo>
                      <a:pt x="63409" y="67408"/>
                      <a:pt x="63409" y="67408"/>
                      <a:pt x="25968"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 name="Freeform 9"/>
              <p:cNvSpPr>
                <a:spLocks/>
              </p:cNvSpPr>
              <p:nvPr/>
            </p:nvSpPr>
            <p:spPr bwMode="gray">
              <a:xfrm>
                <a:off x="8674182" y="1978313"/>
                <a:ext cx="104775" cy="280988"/>
              </a:xfrm>
              <a:custGeom>
                <a:avLst/>
                <a:gdLst>
                  <a:gd name="T0" fmla="*/ 20 w 28"/>
                  <a:gd name="T1" fmla="*/ 10 h 75"/>
                  <a:gd name="T2" fmla="*/ 25 w 28"/>
                  <a:gd name="T3" fmla="*/ 5 h 75"/>
                  <a:gd name="T4" fmla="*/ 14 w 28"/>
                  <a:gd name="T5" fmla="*/ 0 h 75"/>
                  <a:gd name="T6" fmla="*/ 3 w 28"/>
                  <a:gd name="T7" fmla="*/ 5 h 75"/>
                  <a:gd name="T8" fmla="*/ 9 w 28"/>
                  <a:gd name="T9" fmla="*/ 10 h 75"/>
                  <a:gd name="T10" fmla="*/ 0 w 28"/>
                  <a:gd name="T11" fmla="*/ 14 h 75"/>
                  <a:gd name="T12" fmla="*/ 7 w 28"/>
                  <a:gd name="T13" fmla="*/ 45 h 75"/>
                  <a:gd name="T14" fmla="*/ 14 w 28"/>
                  <a:gd name="T15" fmla="*/ 75 h 75"/>
                  <a:gd name="T16" fmla="*/ 21 w 28"/>
                  <a:gd name="T17" fmla="*/ 45 h 75"/>
                  <a:gd name="T18" fmla="*/ 28 w 28"/>
                  <a:gd name="T19" fmla="*/ 14 h 75"/>
                  <a:gd name="T20" fmla="*/ 20 w 28"/>
                  <a:gd name="T21" fmla="*/ 1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75">
                    <a:moveTo>
                      <a:pt x="20" y="10"/>
                    </a:moveTo>
                    <a:cubicBezTo>
                      <a:pt x="23" y="9"/>
                      <a:pt x="25" y="7"/>
                      <a:pt x="25" y="5"/>
                    </a:cubicBezTo>
                    <a:cubicBezTo>
                      <a:pt x="25" y="2"/>
                      <a:pt x="20" y="0"/>
                      <a:pt x="14" y="0"/>
                    </a:cubicBezTo>
                    <a:cubicBezTo>
                      <a:pt x="8" y="0"/>
                      <a:pt x="3" y="2"/>
                      <a:pt x="3" y="5"/>
                    </a:cubicBezTo>
                    <a:cubicBezTo>
                      <a:pt x="3" y="7"/>
                      <a:pt x="5" y="9"/>
                      <a:pt x="9" y="10"/>
                    </a:cubicBezTo>
                    <a:cubicBezTo>
                      <a:pt x="0" y="14"/>
                      <a:pt x="0" y="14"/>
                      <a:pt x="0" y="14"/>
                    </a:cubicBezTo>
                    <a:cubicBezTo>
                      <a:pt x="7" y="45"/>
                      <a:pt x="7" y="45"/>
                      <a:pt x="7" y="45"/>
                    </a:cubicBezTo>
                    <a:cubicBezTo>
                      <a:pt x="14" y="75"/>
                      <a:pt x="14" y="75"/>
                      <a:pt x="14" y="75"/>
                    </a:cubicBezTo>
                    <a:cubicBezTo>
                      <a:pt x="21" y="45"/>
                      <a:pt x="21" y="45"/>
                      <a:pt x="21" y="45"/>
                    </a:cubicBezTo>
                    <a:cubicBezTo>
                      <a:pt x="28" y="14"/>
                      <a:pt x="28" y="14"/>
                      <a:pt x="28" y="14"/>
                    </a:cubicBezTo>
                    <a:lnTo>
                      <a:pt x="20" y="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5" name="Freeform 17"/>
              <p:cNvSpPr>
                <a:spLocks/>
              </p:cNvSpPr>
              <p:nvPr/>
            </p:nvSpPr>
            <p:spPr bwMode="gray">
              <a:xfrm>
                <a:off x="8570994" y="1625600"/>
                <a:ext cx="311150" cy="311150"/>
              </a:xfrm>
              <a:custGeom>
                <a:avLst/>
                <a:gdLst>
                  <a:gd name="T0" fmla="*/ 0 w 83"/>
                  <a:gd name="T1" fmla="*/ 41 h 83"/>
                  <a:gd name="T2" fmla="*/ 42 w 83"/>
                  <a:gd name="T3" fmla="*/ 83 h 83"/>
                  <a:gd name="T4" fmla="*/ 83 w 83"/>
                  <a:gd name="T5" fmla="*/ 41 h 83"/>
                  <a:gd name="T6" fmla="*/ 82 w 83"/>
                  <a:gd name="T7" fmla="*/ 34 h 83"/>
                  <a:gd name="T8" fmla="*/ 42 w 83"/>
                  <a:gd name="T9" fmla="*/ 0 h 83"/>
                  <a:gd name="T10" fmla="*/ 0 w 83"/>
                  <a:gd name="T11" fmla="*/ 41 h 83"/>
                </a:gdLst>
                <a:ahLst/>
                <a:cxnLst>
                  <a:cxn ang="0">
                    <a:pos x="T0" y="T1"/>
                  </a:cxn>
                  <a:cxn ang="0">
                    <a:pos x="T2" y="T3"/>
                  </a:cxn>
                  <a:cxn ang="0">
                    <a:pos x="T4" y="T5"/>
                  </a:cxn>
                  <a:cxn ang="0">
                    <a:pos x="T6" y="T7"/>
                  </a:cxn>
                  <a:cxn ang="0">
                    <a:pos x="T8" y="T9"/>
                  </a:cxn>
                  <a:cxn ang="0">
                    <a:pos x="T10" y="T11"/>
                  </a:cxn>
                </a:cxnLst>
                <a:rect l="0" t="0" r="r" b="b"/>
                <a:pathLst>
                  <a:path w="83" h="83">
                    <a:moveTo>
                      <a:pt x="0" y="41"/>
                    </a:moveTo>
                    <a:cubicBezTo>
                      <a:pt x="0" y="64"/>
                      <a:pt x="19" y="83"/>
                      <a:pt x="42" y="83"/>
                    </a:cubicBezTo>
                    <a:cubicBezTo>
                      <a:pt x="64" y="83"/>
                      <a:pt x="83" y="64"/>
                      <a:pt x="83" y="41"/>
                    </a:cubicBezTo>
                    <a:cubicBezTo>
                      <a:pt x="83" y="39"/>
                      <a:pt x="83" y="37"/>
                      <a:pt x="82" y="34"/>
                    </a:cubicBezTo>
                    <a:cubicBezTo>
                      <a:pt x="79" y="15"/>
                      <a:pt x="62" y="0"/>
                      <a:pt x="42" y="0"/>
                    </a:cubicBezTo>
                    <a:cubicBezTo>
                      <a:pt x="19" y="0"/>
                      <a:pt x="0" y="19"/>
                      <a:pt x="0" y="4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grpSp>
      <p:sp>
        <p:nvSpPr>
          <p:cNvPr id="145" name="Flowchart: Document 144"/>
          <p:cNvSpPr/>
          <p:nvPr/>
        </p:nvSpPr>
        <p:spPr bwMode="gray">
          <a:xfrm>
            <a:off x="6536765" y="3068792"/>
            <a:ext cx="380411" cy="499196"/>
          </a:xfrm>
          <a:prstGeom prst="flowChartDocument">
            <a:avLst/>
          </a:prstGeom>
          <a:solidFill>
            <a:schemeClr val="accent2">
              <a:lumMod val="20000"/>
              <a:lumOff val="80000"/>
            </a:schemeClr>
          </a:solidFill>
          <a:ln w="3175">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n w="3175">
                <a:solidFill>
                  <a:srgbClr val="000000"/>
                </a:solidFill>
              </a:ln>
              <a:solidFill>
                <a:srgbClr val="000000"/>
              </a:solidFill>
            </a:endParaRPr>
          </a:p>
        </p:txBody>
      </p:sp>
      <p:grpSp>
        <p:nvGrpSpPr>
          <p:cNvPr id="7191" name="Gruppieren 7190"/>
          <p:cNvGrpSpPr/>
          <p:nvPr/>
        </p:nvGrpSpPr>
        <p:grpSpPr bwMode="gray">
          <a:xfrm>
            <a:off x="6655085" y="3126791"/>
            <a:ext cx="143770" cy="317355"/>
            <a:chOff x="4406901" y="2117725"/>
            <a:chExt cx="344487" cy="760413"/>
          </a:xfrm>
          <a:solidFill>
            <a:schemeClr val="accent2"/>
          </a:solidFill>
        </p:grpSpPr>
        <p:sp>
          <p:nvSpPr>
            <p:cNvPr id="7182" name="Freeform 31"/>
            <p:cNvSpPr>
              <a:spLocks/>
            </p:cNvSpPr>
            <p:nvPr/>
          </p:nvSpPr>
          <p:spPr bwMode="gray">
            <a:xfrm>
              <a:off x="4516438" y="2597150"/>
              <a:ext cx="115888" cy="44450"/>
            </a:xfrm>
            <a:custGeom>
              <a:avLst/>
              <a:gdLst>
                <a:gd name="T0" fmla="*/ 31 w 31"/>
                <a:gd name="T1" fmla="*/ 6 h 12"/>
                <a:gd name="T2" fmla="*/ 26 w 31"/>
                <a:gd name="T3" fmla="*/ 12 h 12"/>
                <a:gd name="T4" fmla="*/ 4 w 31"/>
                <a:gd name="T5" fmla="*/ 12 h 12"/>
                <a:gd name="T6" fmla="*/ 0 w 31"/>
                <a:gd name="T7" fmla="*/ 6 h 12"/>
                <a:gd name="T8" fmla="*/ 0 w 31"/>
                <a:gd name="T9" fmla="*/ 6 h 12"/>
                <a:gd name="T10" fmla="*/ 4 w 31"/>
                <a:gd name="T11" fmla="*/ 0 h 12"/>
                <a:gd name="T12" fmla="*/ 26 w 31"/>
                <a:gd name="T13" fmla="*/ 0 h 12"/>
                <a:gd name="T14" fmla="*/ 31 w 3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2">
                  <a:moveTo>
                    <a:pt x="31" y="6"/>
                  </a:moveTo>
                  <a:cubicBezTo>
                    <a:pt x="31" y="9"/>
                    <a:pt x="29" y="12"/>
                    <a:pt x="26" y="12"/>
                  </a:cubicBezTo>
                  <a:cubicBezTo>
                    <a:pt x="4" y="12"/>
                    <a:pt x="4" y="12"/>
                    <a:pt x="4" y="12"/>
                  </a:cubicBezTo>
                  <a:cubicBezTo>
                    <a:pt x="2" y="12"/>
                    <a:pt x="0" y="9"/>
                    <a:pt x="0" y="6"/>
                  </a:cubicBezTo>
                  <a:cubicBezTo>
                    <a:pt x="0" y="6"/>
                    <a:pt x="0" y="6"/>
                    <a:pt x="0" y="6"/>
                  </a:cubicBezTo>
                  <a:cubicBezTo>
                    <a:pt x="0" y="3"/>
                    <a:pt x="2" y="0"/>
                    <a:pt x="4" y="0"/>
                  </a:cubicBezTo>
                  <a:cubicBezTo>
                    <a:pt x="26" y="0"/>
                    <a:pt x="26" y="0"/>
                    <a:pt x="26" y="0"/>
                  </a:cubicBezTo>
                  <a:cubicBezTo>
                    <a:pt x="29" y="0"/>
                    <a:pt x="31" y="3"/>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183" name="Freeform 32"/>
            <p:cNvSpPr>
              <a:spLocks/>
            </p:cNvSpPr>
            <p:nvPr/>
          </p:nvSpPr>
          <p:spPr bwMode="gray">
            <a:xfrm>
              <a:off x="4516438" y="2338388"/>
              <a:ext cx="115888" cy="44450"/>
            </a:xfrm>
            <a:custGeom>
              <a:avLst/>
              <a:gdLst>
                <a:gd name="T0" fmla="*/ 31 w 31"/>
                <a:gd name="T1" fmla="*/ 6 h 12"/>
                <a:gd name="T2" fmla="*/ 26 w 31"/>
                <a:gd name="T3" fmla="*/ 12 h 12"/>
                <a:gd name="T4" fmla="*/ 4 w 31"/>
                <a:gd name="T5" fmla="*/ 12 h 12"/>
                <a:gd name="T6" fmla="*/ 0 w 31"/>
                <a:gd name="T7" fmla="*/ 6 h 12"/>
                <a:gd name="T8" fmla="*/ 0 w 31"/>
                <a:gd name="T9" fmla="*/ 6 h 12"/>
                <a:gd name="T10" fmla="*/ 4 w 31"/>
                <a:gd name="T11" fmla="*/ 0 h 12"/>
                <a:gd name="T12" fmla="*/ 26 w 31"/>
                <a:gd name="T13" fmla="*/ 0 h 12"/>
                <a:gd name="T14" fmla="*/ 31 w 3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2">
                  <a:moveTo>
                    <a:pt x="31" y="6"/>
                  </a:moveTo>
                  <a:cubicBezTo>
                    <a:pt x="31" y="10"/>
                    <a:pt x="29" y="12"/>
                    <a:pt x="26" y="12"/>
                  </a:cubicBezTo>
                  <a:cubicBezTo>
                    <a:pt x="4" y="12"/>
                    <a:pt x="4" y="12"/>
                    <a:pt x="4" y="12"/>
                  </a:cubicBezTo>
                  <a:cubicBezTo>
                    <a:pt x="2" y="12"/>
                    <a:pt x="0" y="10"/>
                    <a:pt x="0" y="6"/>
                  </a:cubicBezTo>
                  <a:cubicBezTo>
                    <a:pt x="0" y="6"/>
                    <a:pt x="0" y="6"/>
                    <a:pt x="0" y="6"/>
                  </a:cubicBezTo>
                  <a:cubicBezTo>
                    <a:pt x="0" y="3"/>
                    <a:pt x="2" y="0"/>
                    <a:pt x="4" y="0"/>
                  </a:cubicBezTo>
                  <a:cubicBezTo>
                    <a:pt x="26" y="0"/>
                    <a:pt x="26" y="0"/>
                    <a:pt x="26" y="0"/>
                  </a:cubicBezTo>
                  <a:cubicBezTo>
                    <a:pt x="29" y="0"/>
                    <a:pt x="31" y="3"/>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184" name="Freeform 33"/>
            <p:cNvSpPr>
              <a:spLocks/>
            </p:cNvSpPr>
            <p:nvPr/>
          </p:nvSpPr>
          <p:spPr bwMode="gray">
            <a:xfrm>
              <a:off x="4516438" y="2263775"/>
              <a:ext cx="115888" cy="44450"/>
            </a:xfrm>
            <a:custGeom>
              <a:avLst/>
              <a:gdLst>
                <a:gd name="T0" fmla="*/ 31 w 31"/>
                <a:gd name="T1" fmla="*/ 6 h 12"/>
                <a:gd name="T2" fmla="*/ 26 w 31"/>
                <a:gd name="T3" fmla="*/ 12 h 12"/>
                <a:gd name="T4" fmla="*/ 4 w 31"/>
                <a:gd name="T5" fmla="*/ 12 h 12"/>
                <a:gd name="T6" fmla="*/ 0 w 31"/>
                <a:gd name="T7" fmla="*/ 6 h 12"/>
                <a:gd name="T8" fmla="*/ 0 w 31"/>
                <a:gd name="T9" fmla="*/ 6 h 12"/>
                <a:gd name="T10" fmla="*/ 4 w 31"/>
                <a:gd name="T11" fmla="*/ 0 h 12"/>
                <a:gd name="T12" fmla="*/ 26 w 31"/>
                <a:gd name="T13" fmla="*/ 0 h 12"/>
                <a:gd name="T14" fmla="*/ 31 w 3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2">
                  <a:moveTo>
                    <a:pt x="31" y="6"/>
                  </a:moveTo>
                  <a:cubicBezTo>
                    <a:pt x="31" y="9"/>
                    <a:pt x="29" y="12"/>
                    <a:pt x="26" y="12"/>
                  </a:cubicBezTo>
                  <a:cubicBezTo>
                    <a:pt x="4" y="12"/>
                    <a:pt x="4" y="12"/>
                    <a:pt x="4" y="12"/>
                  </a:cubicBezTo>
                  <a:cubicBezTo>
                    <a:pt x="2" y="12"/>
                    <a:pt x="0" y="9"/>
                    <a:pt x="0" y="6"/>
                  </a:cubicBezTo>
                  <a:cubicBezTo>
                    <a:pt x="0" y="6"/>
                    <a:pt x="0" y="6"/>
                    <a:pt x="0" y="6"/>
                  </a:cubicBezTo>
                  <a:cubicBezTo>
                    <a:pt x="0" y="2"/>
                    <a:pt x="2" y="0"/>
                    <a:pt x="4" y="0"/>
                  </a:cubicBezTo>
                  <a:cubicBezTo>
                    <a:pt x="26" y="0"/>
                    <a:pt x="26" y="0"/>
                    <a:pt x="26" y="0"/>
                  </a:cubicBezTo>
                  <a:cubicBezTo>
                    <a:pt x="29" y="0"/>
                    <a:pt x="31" y="2"/>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185" name="Freeform 34"/>
            <p:cNvSpPr>
              <a:spLocks/>
            </p:cNvSpPr>
            <p:nvPr/>
          </p:nvSpPr>
          <p:spPr bwMode="gray">
            <a:xfrm>
              <a:off x="4516438" y="2511425"/>
              <a:ext cx="115888" cy="44450"/>
            </a:xfrm>
            <a:custGeom>
              <a:avLst/>
              <a:gdLst>
                <a:gd name="T0" fmla="*/ 31 w 31"/>
                <a:gd name="T1" fmla="*/ 6 h 12"/>
                <a:gd name="T2" fmla="*/ 26 w 31"/>
                <a:gd name="T3" fmla="*/ 12 h 12"/>
                <a:gd name="T4" fmla="*/ 4 w 31"/>
                <a:gd name="T5" fmla="*/ 12 h 12"/>
                <a:gd name="T6" fmla="*/ 0 w 31"/>
                <a:gd name="T7" fmla="*/ 6 h 12"/>
                <a:gd name="T8" fmla="*/ 0 w 31"/>
                <a:gd name="T9" fmla="*/ 6 h 12"/>
                <a:gd name="T10" fmla="*/ 4 w 31"/>
                <a:gd name="T11" fmla="*/ 0 h 12"/>
                <a:gd name="T12" fmla="*/ 26 w 31"/>
                <a:gd name="T13" fmla="*/ 0 h 12"/>
                <a:gd name="T14" fmla="*/ 31 w 3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2">
                  <a:moveTo>
                    <a:pt x="31" y="6"/>
                  </a:moveTo>
                  <a:cubicBezTo>
                    <a:pt x="31" y="9"/>
                    <a:pt x="29" y="12"/>
                    <a:pt x="26" y="12"/>
                  </a:cubicBezTo>
                  <a:cubicBezTo>
                    <a:pt x="4" y="12"/>
                    <a:pt x="4" y="12"/>
                    <a:pt x="4" y="12"/>
                  </a:cubicBezTo>
                  <a:cubicBezTo>
                    <a:pt x="2" y="12"/>
                    <a:pt x="0" y="9"/>
                    <a:pt x="0" y="6"/>
                  </a:cubicBezTo>
                  <a:cubicBezTo>
                    <a:pt x="0" y="6"/>
                    <a:pt x="0" y="6"/>
                    <a:pt x="0" y="6"/>
                  </a:cubicBezTo>
                  <a:cubicBezTo>
                    <a:pt x="0" y="2"/>
                    <a:pt x="2" y="0"/>
                    <a:pt x="4" y="0"/>
                  </a:cubicBezTo>
                  <a:cubicBezTo>
                    <a:pt x="26" y="0"/>
                    <a:pt x="26" y="0"/>
                    <a:pt x="26" y="0"/>
                  </a:cubicBezTo>
                  <a:cubicBezTo>
                    <a:pt x="29" y="0"/>
                    <a:pt x="31" y="2"/>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186" name="Freeform 35"/>
            <p:cNvSpPr>
              <a:spLocks/>
            </p:cNvSpPr>
            <p:nvPr/>
          </p:nvSpPr>
          <p:spPr bwMode="gray">
            <a:xfrm>
              <a:off x="4560888" y="2706688"/>
              <a:ext cx="182563" cy="171450"/>
            </a:xfrm>
            <a:custGeom>
              <a:avLst/>
              <a:gdLst>
                <a:gd name="T0" fmla="*/ 43 w 49"/>
                <a:gd name="T1" fmla="*/ 27 h 46"/>
                <a:gd name="T2" fmla="*/ 14 w 49"/>
                <a:gd name="T3" fmla="*/ 0 h 46"/>
                <a:gd name="T4" fmla="*/ 0 w 49"/>
                <a:gd name="T5" fmla="*/ 7 h 46"/>
                <a:gd name="T6" fmla="*/ 0 w 49"/>
                <a:gd name="T7" fmla="*/ 7 h 46"/>
                <a:gd name="T8" fmla="*/ 36 w 49"/>
                <a:gd name="T9" fmla="*/ 28 h 46"/>
                <a:gd name="T10" fmla="*/ 36 w 49"/>
                <a:gd name="T11" fmla="*/ 45 h 46"/>
                <a:gd name="T12" fmla="*/ 43 w 49"/>
                <a:gd name="T13" fmla="*/ 27 h 46"/>
              </a:gdLst>
              <a:ahLst/>
              <a:cxnLst>
                <a:cxn ang="0">
                  <a:pos x="T0" y="T1"/>
                </a:cxn>
                <a:cxn ang="0">
                  <a:pos x="T2" y="T3"/>
                </a:cxn>
                <a:cxn ang="0">
                  <a:pos x="T4" y="T5"/>
                </a:cxn>
                <a:cxn ang="0">
                  <a:pos x="T6" y="T7"/>
                </a:cxn>
                <a:cxn ang="0">
                  <a:pos x="T8" y="T9"/>
                </a:cxn>
                <a:cxn ang="0">
                  <a:pos x="T10" y="T11"/>
                </a:cxn>
                <a:cxn ang="0">
                  <a:pos x="T12" y="T13"/>
                </a:cxn>
              </a:cxnLst>
              <a:rect l="0" t="0" r="r" b="b"/>
              <a:pathLst>
                <a:path w="49" h="46">
                  <a:moveTo>
                    <a:pt x="43" y="27"/>
                  </a:moveTo>
                  <a:cubicBezTo>
                    <a:pt x="39" y="18"/>
                    <a:pt x="27" y="8"/>
                    <a:pt x="14" y="0"/>
                  </a:cubicBezTo>
                  <a:cubicBezTo>
                    <a:pt x="0" y="7"/>
                    <a:pt x="0" y="7"/>
                    <a:pt x="0" y="7"/>
                  </a:cubicBezTo>
                  <a:cubicBezTo>
                    <a:pt x="0" y="7"/>
                    <a:pt x="0" y="7"/>
                    <a:pt x="0" y="7"/>
                  </a:cubicBezTo>
                  <a:cubicBezTo>
                    <a:pt x="17" y="14"/>
                    <a:pt x="30" y="18"/>
                    <a:pt x="36" y="28"/>
                  </a:cubicBezTo>
                  <a:cubicBezTo>
                    <a:pt x="42" y="38"/>
                    <a:pt x="36" y="46"/>
                    <a:pt x="36" y="45"/>
                  </a:cubicBezTo>
                  <a:cubicBezTo>
                    <a:pt x="35" y="46"/>
                    <a:pt x="49" y="40"/>
                    <a:pt x="43"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187" name="Freeform 36"/>
            <p:cNvSpPr>
              <a:spLocks/>
            </p:cNvSpPr>
            <p:nvPr/>
          </p:nvSpPr>
          <p:spPr bwMode="gray">
            <a:xfrm>
              <a:off x="4414838" y="2206625"/>
              <a:ext cx="336550" cy="484188"/>
            </a:xfrm>
            <a:custGeom>
              <a:avLst/>
              <a:gdLst>
                <a:gd name="T0" fmla="*/ 83 w 90"/>
                <a:gd name="T1" fmla="*/ 26 h 129"/>
                <a:gd name="T2" fmla="*/ 55 w 90"/>
                <a:gd name="T3" fmla="*/ 0 h 129"/>
                <a:gd name="T4" fmla="*/ 40 w 90"/>
                <a:gd name="T5" fmla="*/ 6 h 129"/>
                <a:gd name="T6" fmla="*/ 78 w 90"/>
                <a:gd name="T7" fmla="*/ 33 h 129"/>
                <a:gd name="T8" fmla="*/ 41 w 90"/>
                <a:gd name="T9" fmla="*/ 60 h 129"/>
                <a:gd name="T10" fmla="*/ 3 w 90"/>
                <a:gd name="T11" fmla="*/ 92 h 129"/>
                <a:gd name="T12" fmla="*/ 0 w 90"/>
                <a:gd name="T13" fmla="*/ 102 h 129"/>
                <a:gd name="T14" fmla="*/ 20 w 90"/>
                <a:gd name="T15" fmla="*/ 129 h 129"/>
                <a:gd name="T16" fmla="*/ 31 w 90"/>
                <a:gd name="T17" fmla="*/ 123 h 129"/>
                <a:gd name="T18" fmla="*/ 10 w 90"/>
                <a:gd name="T19" fmla="*/ 93 h 129"/>
                <a:gd name="T20" fmla="*/ 45 w 90"/>
                <a:gd name="T21" fmla="*/ 71 h 129"/>
                <a:gd name="T22" fmla="*/ 83 w 90"/>
                <a:gd name="T23" fmla="*/ 2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129">
                  <a:moveTo>
                    <a:pt x="83" y="26"/>
                  </a:moveTo>
                  <a:cubicBezTo>
                    <a:pt x="79" y="17"/>
                    <a:pt x="67" y="7"/>
                    <a:pt x="55" y="0"/>
                  </a:cubicBezTo>
                  <a:cubicBezTo>
                    <a:pt x="40" y="6"/>
                    <a:pt x="40" y="6"/>
                    <a:pt x="40" y="6"/>
                  </a:cubicBezTo>
                  <a:cubicBezTo>
                    <a:pt x="40" y="6"/>
                    <a:pt x="76" y="18"/>
                    <a:pt x="78" y="33"/>
                  </a:cubicBezTo>
                  <a:cubicBezTo>
                    <a:pt x="76" y="47"/>
                    <a:pt x="57" y="53"/>
                    <a:pt x="41" y="60"/>
                  </a:cubicBezTo>
                  <a:cubicBezTo>
                    <a:pt x="24" y="68"/>
                    <a:pt x="8" y="80"/>
                    <a:pt x="3" y="92"/>
                  </a:cubicBezTo>
                  <a:cubicBezTo>
                    <a:pt x="1" y="96"/>
                    <a:pt x="0" y="98"/>
                    <a:pt x="0" y="102"/>
                  </a:cubicBezTo>
                  <a:cubicBezTo>
                    <a:pt x="1" y="113"/>
                    <a:pt x="11" y="123"/>
                    <a:pt x="20" y="129"/>
                  </a:cubicBezTo>
                  <a:cubicBezTo>
                    <a:pt x="31" y="123"/>
                    <a:pt x="31" y="123"/>
                    <a:pt x="31" y="123"/>
                  </a:cubicBezTo>
                  <a:cubicBezTo>
                    <a:pt x="21" y="119"/>
                    <a:pt x="4" y="103"/>
                    <a:pt x="10" y="93"/>
                  </a:cubicBezTo>
                  <a:cubicBezTo>
                    <a:pt x="16" y="83"/>
                    <a:pt x="29" y="79"/>
                    <a:pt x="45" y="71"/>
                  </a:cubicBezTo>
                  <a:cubicBezTo>
                    <a:pt x="61" y="64"/>
                    <a:pt x="90" y="44"/>
                    <a:pt x="8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188" name="Freeform 37"/>
            <p:cNvSpPr>
              <a:spLocks/>
            </p:cNvSpPr>
            <p:nvPr/>
          </p:nvSpPr>
          <p:spPr bwMode="gray">
            <a:xfrm>
              <a:off x="4406901" y="2459038"/>
              <a:ext cx="322263" cy="393700"/>
            </a:xfrm>
            <a:custGeom>
              <a:avLst/>
              <a:gdLst>
                <a:gd name="T0" fmla="*/ 84 w 86"/>
                <a:gd name="T1" fmla="*/ 21 h 105"/>
                <a:gd name="T2" fmla="*/ 65 w 86"/>
                <a:gd name="T3" fmla="*/ 0 h 105"/>
                <a:gd name="T4" fmla="*/ 54 w 86"/>
                <a:gd name="T5" fmla="*/ 6 h 105"/>
                <a:gd name="T6" fmla="*/ 77 w 86"/>
                <a:gd name="T7" fmla="*/ 22 h 105"/>
                <a:gd name="T8" fmla="*/ 80 w 86"/>
                <a:gd name="T9" fmla="*/ 33 h 105"/>
                <a:gd name="T10" fmla="*/ 44 w 86"/>
                <a:gd name="T11" fmla="*/ 55 h 105"/>
                <a:gd name="T12" fmla="*/ 5 w 86"/>
                <a:gd name="T13" fmla="*/ 86 h 105"/>
                <a:gd name="T14" fmla="*/ 12 w 86"/>
                <a:gd name="T15" fmla="*/ 104 h 105"/>
                <a:gd name="T16" fmla="*/ 13 w 86"/>
                <a:gd name="T17" fmla="*/ 87 h 105"/>
                <a:gd name="T18" fmla="*/ 48 w 86"/>
                <a:gd name="T19" fmla="*/ 66 h 105"/>
                <a:gd name="T20" fmla="*/ 85 w 86"/>
                <a:gd name="T21" fmla="*/ 32 h 105"/>
                <a:gd name="T22" fmla="*/ 84 w 86"/>
                <a:gd name="T2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05">
                  <a:moveTo>
                    <a:pt x="84" y="21"/>
                  </a:moveTo>
                  <a:cubicBezTo>
                    <a:pt x="81" y="14"/>
                    <a:pt x="73" y="6"/>
                    <a:pt x="65" y="0"/>
                  </a:cubicBezTo>
                  <a:cubicBezTo>
                    <a:pt x="54" y="6"/>
                    <a:pt x="54" y="6"/>
                    <a:pt x="54" y="6"/>
                  </a:cubicBezTo>
                  <a:cubicBezTo>
                    <a:pt x="64" y="10"/>
                    <a:pt x="72" y="15"/>
                    <a:pt x="77" y="22"/>
                  </a:cubicBezTo>
                  <a:cubicBezTo>
                    <a:pt x="80" y="26"/>
                    <a:pt x="80" y="30"/>
                    <a:pt x="80" y="33"/>
                  </a:cubicBezTo>
                  <a:cubicBezTo>
                    <a:pt x="75" y="43"/>
                    <a:pt x="59" y="48"/>
                    <a:pt x="44" y="55"/>
                  </a:cubicBezTo>
                  <a:cubicBezTo>
                    <a:pt x="27" y="62"/>
                    <a:pt x="11" y="75"/>
                    <a:pt x="5" y="86"/>
                  </a:cubicBezTo>
                  <a:cubicBezTo>
                    <a:pt x="0" y="99"/>
                    <a:pt x="13" y="105"/>
                    <a:pt x="12" y="104"/>
                  </a:cubicBezTo>
                  <a:cubicBezTo>
                    <a:pt x="13" y="105"/>
                    <a:pt x="6" y="97"/>
                    <a:pt x="13" y="87"/>
                  </a:cubicBezTo>
                  <a:cubicBezTo>
                    <a:pt x="19" y="78"/>
                    <a:pt x="32" y="73"/>
                    <a:pt x="48" y="66"/>
                  </a:cubicBezTo>
                  <a:cubicBezTo>
                    <a:pt x="65" y="58"/>
                    <a:pt x="84" y="47"/>
                    <a:pt x="85" y="32"/>
                  </a:cubicBezTo>
                  <a:cubicBezTo>
                    <a:pt x="86" y="28"/>
                    <a:pt x="86" y="25"/>
                    <a:pt x="84"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189" name="Freeform 38"/>
            <p:cNvSpPr>
              <a:spLocks/>
            </p:cNvSpPr>
            <p:nvPr/>
          </p:nvSpPr>
          <p:spPr bwMode="gray">
            <a:xfrm>
              <a:off x="4422776" y="2117725"/>
              <a:ext cx="287338" cy="322263"/>
            </a:xfrm>
            <a:custGeom>
              <a:avLst/>
              <a:gdLst>
                <a:gd name="T0" fmla="*/ 67 w 77"/>
                <a:gd name="T1" fmla="*/ 0 h 86"/>
                <a:gd name="T2" fmla="*/ 40 w 77"/>
                <a:gd name="T3" fmla="*/ 14 h 86"/>
                <a:gd name="T4" fmla="*/ 1 w 77"/>
                <a:gd name="T5" fmla="*/ 45 h 86"/>
                <a:gd name="T6" fmla="*/ 0 w 77"/>
                <a:gd name="T7" fmla="*/ 52 h 86"/>
                <a:gd name="T8" fmla="*/ 1 w 77"/>
                <a:gd name="T9" fmla="*/ 60 h 86"/>
                <a:gd name="T10" fmla="*/ 27 w 77"/>
                <a:gd name="T11" fmla="*/ 86 h 86"/>
                <a:gd name="T12" fmla="*/ 40 w 77"/>
                <a:gd name="T13" fmla="*/ 79 h 86"/>
                <a:gd name="T14" fmla="*/ 6 w 77"/>
                <a:gd name="T15" fmla="*/ 59 h 86"/>
                <a:gd name="T16" fmla="*/ 9 w 77"/>
                <a:gd name="T17" fmla="*/ 46 h 86"/>
                <a:gd name="T18" fmla="*/ 44 w 77"/>
                <a:gd name="T19" fmla="*/ 25 h 86"/>
                <a:gd name="T20" fmla="*/ 77 w 77"/>
                <a:gd name="T21" fmla="*/ 0 h 86"/>
                <a:gd name="T22" fmla="*/ 67 w 77"/>
                <a:gd name="T23"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86">
                  <a:moveTo>
                    <a:pt x="67" y="0"/>
                  </a:moveTo>
                  <a:cubicBezTo>
                    <a:pt x="60" y="5"/>
                    <a:pt x="50" y="9"/>
                    <a:pt x="40" y="14"/>
                  </a:cubicBezTo>
                  <a:cubicBezTo>
                    <a:pt x="23" y="21"/>
                    <a:pt x="7" y="34"/>
                    <a:pt x="1" y="45"/>
                  </a:cubicBezTo>
                  <a:cubicBezTo>
                    <a:pt x="0" y="48"/>
                    <a:pt x="0" y="50"/>
                    <a:pt x="0" y="52"/>
                  </a:cubicBezTo>
                  <a:cubicBezTo>
                    <a:pt x="0" y="54"/>
                    <a:pt x="0" y="57"/>
                    <a:pt x="1" y="60"/>
                  </a:cubicBezTo>
                  <a:cubicBezTo>
                    <a:pt x="4" y="70"/>
                    <a:pt x="15" y="79"/>
                    <a:pt x="27" y="86"/>
                  </a:cubicBezTo>
                  <a:cubicBezTo>
                    <a:pt x="40" y="79"/>
                    <a:pt x="40" y="79"/>
                    <a:pt x="40" y="79"/>
                  </a:cubicBezTo>
                  <a:cubicBezTo>
                    <a:pt x="26" y="73"/>
                    <a:pt x="11" y="68"/>
                    <a:pt x="6" y="59"/>
                  </a:cubicBezTo>
                  <a:cubicBezTo>
                    <a:pt x="6" y="56"/>
                    <a:pt x="5" y="51"/>
                    <a:pt x="9" y="46"/>
                  </a:cubicBezTo>
                  <a:cubicBezTo>
                    <a:pt x="15" y="36"/>
                    <a:pt x="28" y="32"/>
                    <a:pt x="44" y="25"/>
                  </a:cubicBezTo>
                  <a:cubicBezTo>
                    <a:pt x="57" y="19"/>
                    <a:pt x="71" y="10"/>
                    <a:pt x="77" y="0"/>
                  </a:cubicBezTo>
                  <a:lnTo>
                    <a:pt x="6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190" name="Freeform 39"/>
            <p:cNvSpPr>
              <a:spLocks/>
            </p:cNvSpPr>
            <p:nvPr/>
          </p:nvSpPr>
          <p:spPr bwMode="gray">
            <a:xfrm>
              <a:off x="4445001" y="2117725"/>
              <a:ext cx="100013" cy="71438"/>
            </a:xfrm>
            <a:custGeom>
              <a:avLst/>
              <a:gdLst>
                <a:gd name="T0" fmla="*/ 17 w 27"/>
                <a:gd name="T1" fmla="*/ 19 h 19"/>
                <a:gd name="T2" fmla="*/ 27 w 27"/>
                <a:gd name="T3" fmla="*/ 13 h 19"/>
                <a:gd name="T4" fmla="*/ 7 w 27"/>
                <a:gd name="T5" fmla="*/ 0 h 19"/>
                <a:gd name="T6" fmla="*/ 0 w 27"/>
                <a:gd name="T7" fmla="*/ 0 h 19"/>
                <a:gd name="T8" fmla="*/ 17 w 27"/>
                <a:gd name="T9" fmla="*/ 19 h 19"/>
              </a:gdLst>
              <a:ahLst/>
              <a:cxnLst>
                <a:cxn ang="0">
                  <a:pos x="T0" y="T1"/>
                </a:cxn>
                <a:cxn ang="0">
                  <a:pos x="T2" y="T3"/>
                </a:cxn>
                <a:cxn ang="0">
                  <a:pos x="T4" y="T5"/>
                </a:cxn>
                <a:cxn ang="0">
                  <a:pos x="T6" y="T7"/>
                </a:cxn>
                <a:cxn ang="0">
                  <a:pos x="T8" y="T9"/>
                </a:cxn>
              </a:cxnLst>
              <a:rect l="0" t="0" r="r" b="b"/>
              <a:pathLst>
                <a:path w="27" h="19">
                  <a:moveTo>
                    <a:pt x="17" y="19"/>
                  </a:moveTo>
                  <a:cubicBezTo>
                    <a:pt x="27" y="13"/>
                    <a:pt x="27" y="13"/>
                    <a:pt x="27" y="13"/>
                  </a:cubicBezTo>
                  <a:cubicBezTo>
                    <a:pt x="19" y="9"/>
                    <a:pt x="11" y="5"/>
                    <a:pt x="7" y="0"/>
                  </a:cubicBezTo>
                  <a:cubicBezTo>
                    <a:pt x="0" y="0"/>
                    <a:pt x="0" y="0"/>
                    <a:pt x="0" y="0"/>
                  </a:cubicBezTo>
                  <a:cubicBezTo>
                    <a:pt x="3" y="7"/>
                    <a:pt x="9" y="13"/>
                    <a:pt x="17"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sp>
        <p:nvSpPr>
          <p:cNvPr id="101" name="Freeform 17"/>
          <p:cNvSpPr>
            <a:spLocks/>
          </p:cNvSpPr>
          <p:nvPr/>
        </p:nvSpPr>
        <p:spPr bwMode="gray">
          <a:xfrm>
            <a:off x="3851888" y="2945452"/>
            <a:ext cx="311150" cy="311150"/>
          </a:xfrm>
          <a:custGeom>
            <a:avLst/>
            <a:gdLst>
              <a:gd name="T0" fmla="*/ 0 w 83"/>
              <a:gd name="T1" fmla="*/ 41 h 83"/>
              <a:gd name="T2" fmla="*/ 42 w 83"/>
              <a:gd name="T3" fmla="*/ 83 h 83"/>
              <a:gd name="T4" fmla="*/ 83 w 83"/>
              <a:gd name="T5" fmla="*/ 41 h 83"/>
              <a:gd name="T6" fmla="*/ 82 w 83"/>
              <a:gd name="T7" fmla="*/ 34 h 83"/>
              <a:gd name="T8" fmla="*/ 42 w 83"/>
              <a:gd name="T9" fmla="*/ 0 h 83"/>
              <a:gd name="T10" fmla="*/ 0 w 83"/>
              <a:gd name="T11" fmla="*/ 41 h 83"/>
            </a:gdLst>
            <a:ahLst/>
            <a:cxnLst>
              <a:cxn ang="0">
                <a:pos x="T0" y="T1"/>
              </a:cxn>
              <a:cxn ang="0">
                <a:pos x="T2" y="T3"/>
              </a:cxn>
              <a:cxn ang="0">
                <a:pos x="T4" y="T5"/>
              </a:cxn>
              <a:cxn ang="0">
                <a:pos x="T6" y="T7"/>
              </a:cxn>
              <a:cxn ang="0">
                <a:pos x="T8" y="T9"/>
              </a:cxn>
              <a:cxn ang="0">
                <a:pos x="T10" y="T11"/>
              </a:cxn>
            </a:cxnLst>
            <a:rect l="0" t="0" r="r" b="b"/>
            <a:pathLst>
              <a:path w="83" h="83">
                <a:moveTo>
                  <a:pt x="0" y="41"/>
                </a:moveTo>
                <a:cubicBezTo>
                  <a:pt x="0" y="64"/>
                  <a:pt x="19" y="83"/>
                  <a:pt x="42" y="83"/>
                </a:cubicBezTo>
                <a:cubicBezTo>
                  <a:pt x="64" y="83"/>
                  <a:pt x="83" y="64"/>
                  <a:pt x="83" y="41"/>
                </a:cubicBezTo>
                <a:cubicBezTo>
                  <a:pt x="83" y="39"/>
                  <a:pt x="83" y="37"/>
                  <a:pt x="82" y="34"/>
                </a:cubicBezTo>
                <a:cubicBezTo>
                  <a:pt x="79" y="15"/>
                  <a:pt x="62" y="0"/>
                  <a:pt x="42" y="0"/>
                </a:cubicBezTo>
                <a:cubicBezTo>
                  <a:pt x="19" y="0"/>
                  <a:pt x="0" y="19"/>
                  <a:pt x="0" y="4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nvGrpSpPr>
          <p:cNvPr id="39" name="Gruppieren 38"/>
          <p:cNvGrpSpPr/>
          <p:nvPr/>
        </p:nvGrpSpPr>
        <p:grpSpPr bwMode="gray">
          <a:xfrm>
            <a:off x="2833615" y="3005639"/>
            <a:ext cx="463322" cy="518544"/>
            <a:chOff x="9429750" y="2036763"/>
            <a:chExt cx="2970213" cy="3324225"/>
          </a:xfrm>
        </p:grpSpPr>
        <p:sp>
          <p:nvSpPr>
            <p:cNvPr id="36" name="Freeform 52"/>
            <p:cNvSpPr>
              <a:spLocks noEditPoints="1"/>
            </p:cNvSpPr>
            <p:nvPr/>
          </p:nvSpPr>
          <p:spPr bwMode="gray">
            <a:xfrm>
              <a:off x="10918825" y="2805113"/>
              <a:ext cx="1481138" cy="2459038"/>
            </a:xfrm>
            <a:custGeom>
              <a:avLst/>
              <a:gdLst>
                <a:gd name="T0" fmla="*/ 393 w 395"/>
                <a:gd name="T1" fmla="*/ 602 h 656"/>
                <a:gd name="T2" fmla="*/ 264 w 395"/>
                <a:gd name="T3" fmla="*/ 370 h 656"/>
                <a:gd name="T4" fmla="*/ 264 w 395"/>
                <a:gd name="T5" fmla="*/ 63 h 656"/>
                <a:gd name="T6" fmla="*/ 293 w 395"/>
                <a:gd name="T7" fmla="*/ 32 h 656"/>
                <a:gd name="T8" fmla="*/ 261 w 395"/>
                <a:gd name="T9" fmla="*/ 0 h 656"/>
                <a:gd name="T10" fmla="*/ 115 w 395"/>
                <a:gd name="T11" fmla="*/ 0 h 656"/>
                <a:gd name="T12" fmla="*/ 83 w 395"/>
                <a:gd name="T13" fmla="*/ 32 h 656"/>
                <a:gd name="T14" fmla="*/ 115 w 395"/>
                <a:gd name="T15" fmla="*/ 64 h 656"/>
                <a:gd name="T16" fmla="*/ 117 w 395"/>
                <a:gd name="T17" fmla="*/ 64 h 656"/>
                <a:gd name="T18" fmla="*/ 117 w 395"/>
                <a:gd name="T19" fmla="*/ 370 h 656"/>
                <a:gd name="T20" fmla="*/ 59 w 395"/>
                <a:gd name="T21" fmla="*/ 483 h 656"/>
                <a:gd name="T22" fmla="*/ 19 w 395"/>
                <a:gd name="T23" fmla="*/ 565 h 656"/>
                <a:gd name="T24" fmla="*/ 5 w 395"/>
                <a:gd name="T25" fmla="*/ 593 h 656"/>
                <a:gd name="T26" fmla="*/ 2 w 395"/>
                <a:gd name="T27" fmla="*/ 602 h 656"/>
                <a:gd name="T28" fmla="*/ 0 w 395"/>
                <a:gd name="T29" fmla="*/ 610 h 656"/>
                <a:gd name="T30" fmla="*/ 54 w 395"/>
                <a:gd name="T31" fmla="*/ 656 h 656"/>
                <a:gd name="T32" fmla="*/ 341 w 395"/>
                <a:gd name="T33" fmla="*/ 656 h 656"/>
                <a:gd name="T34" fmla="*/ 395 w 395"/>
                <a:gd name="T35" fmla="*/ 610 h 656"/>
                <a:gd name="T36" fmla="*/ 393 w 395"/>
                <a:gd name="T37" fmla="*/ 602 h 656"/>
                <a:gd name="T38" fmla="*/ 115 w 395"/>
                <a:gd name="T39" fmla="*/ 45 h 656"/>
                <a:gd name="T40" fmla="*/ 101 w 395"/>
                <a:gd name="T41" fmla="*/ 32 h 656"/>
                <a:gd name="T42" fmla="*/ 115 w 395"/>
                <a:gd name="T43" fmla="*/ 18 h 656"/>
                <a:gd name="T44" fmla="*/ 261 w 395"/>
                <a:gd name="T45" fmla="*/ 18 h 656"/>
                <a:gd name="T46" fmla="*/ 275 w 395"/>
                <a:gd name="T47" fmla="*/ 32 h 656"/>
                <a:gd name="T48" fmla="*/ 261 w 395"/>
                <a:gd name="T49" fmla="*/ 45 h 656"/>
                <a:gd name="T50" fmla="*/ 255 w 395"/>
                <a:gd name="T51" fmla="*/ 45 h 656"/>
                <a:gd name="T52" fmla="*/ 246 w 395"/>
                <a:gd name="T53" fmla="*/ 55 h 656"/>
                <a:gd name="T54" fmla="*/ 246 w 395"/>
                <a:gd name="T55" fmla="*/ 372 h 656"/>
                <a:gd name="T56" fmla="*/ 247 w 395"/>
                <a:gd name="T57" fmla="*/ 377 h 656"/>
                <a:gd name="T58" fmla="*/ 256 w 395"/>
                <a:gd name="T59" fmla="*/ 393 h 656"/>
                <a:gd name="T60" fmla="*/ 125 w 395"/>
                <a:gd name="T61" fmla="*/ 393 h 656"/>
                <a:gd name="T62" fmla="*/ 134 w 395"/>
                <a:gd name="T63" fmla="*/ 376 h 656"/>
                <a:gd name="T64" fmla="*/ 135 w 395"/>
                <a:gd name="T65" fmla="*/ 372 h 656"/>
                <a:gd name="T66" fmla="*/ 135 w 395"/>
                <a:gd name="T67" fmla="*/ 55 h 656"/>
                <a:gd name="T68" fmla="*/ 126 w 395"/>
                <a:gd name="T69" fmla="*/ 45 h 656"/>
                <a:gd name="T70" fmla="*/ 115 w 395"/>
                <a:gd name="T71" fmla="*/ 45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5" h="656">
                  <a:moveTo>
                    <a:pt x="393" y="602"/>
                  </a:moveTo>
                  <a:cubicBezTo>
                    <a:pt x="378" y="568"/>
                    <a:pt x="276" y="391"/>
                    <a:pt x="264" y="370"/>
                  </a:cubicBezTo>
                  <a:cubicBezTo>
                    <a:pt x="264" y="63"/>
                    <a:pt x="264" y="63"/>
                    <a:pt x="264" y="63"/>
                  </a:cubicBezTo>
                  <a:cubicBezTo>
                    <a:pt x="280" y="62"/>
                    <a:pt x="293" y="48"/>
                    <a:pt x="293" y="32"/>
                  </a:cubicBezTo>
                  <a:cubicBezTo>
                    <a:pt x="293" y="14"/>
                    <a:pt x="279" y="0"/>
                    <a:pt x="261" y="0"/>
                  </a:cubicBezTo>
                  <a:cubicBezTo>
                    <a:pt x="115" y="0"/>
                    <a:pt x="115" y="0"/>
                    <a:pt x="115" y="0"/>
                  </a:cubicBezTo>
                  <a:cubicBezTo>
                    <a:pt x="98" y="0"/>
                    <a:pt x="83" y="14"/>
                    <a:pt x="83" y="32"/>
                  </a:cubicBezTo>
                  <a:cubicBezTo>
                    <a:pt x="83" y="49"/>
                    <a:pt x="98" y="64"/>
                    <a:pt x="115" y="64"/>
                  </a:cubicBezTo>
                  <a:cubicBezTo>
                    <a:pt x="117" y="64"/>
                    <a:pt x="117" y="64"/>
                    <a:pt x="117" y="64"/>
                  </a:cubicBezTo>
                  <a:cubicBezTo>
                    <a:pt x="117" y="370"/>
                    <a:pt x="117" y="370"/>
                    <a:pt x="117" y="370"/>
                  </a:cubicBezTo>
                  <a:cubicBezTo>
                    <a:pt x="111" y="380"/>
                    <a:pt x="85" y="431"/>
                    <a:pt x="59" y="483"/>
                  </a:cubicBezTo>
                  <a:cubicBezTo>
                    <a:pt x="44" y="512"/>
                    <a:pt x="30" y="542"/>
                    <a:pt x="19" y="565"/>
                  </a:cubicBezTo>
                  <a:cubicBezTo>
                    <a:pt x="13" y="576"/>
                    <a:pt x="9" y="586"/>
                    <a:pt x="5" y="593"/>
                  </a:cubicBezTo>
                  <a:cubicBezTo>
                    <a:pt x="4" y="597"/>
                    <a:pt x="3" y="600"/>
                    <a:pt x="2" y="602"/>
                  </a:cubicBezTo>
                  <a:cubicBezTo>
                    <a:pt x="1" y="605"/>
                    <a:pt x="0" y="606"/>
                    <a:pt x="0" y="610"/>
                  </a:cubicBezTo>
                  <a:cubicBezTo>
                    <a:pt x="0" y="637"/>
                    <a:pt x="25" y="656"/>
                    <a:pt x="54" y="656"/>
                  </a:cubicBezTo>
                  <a:cubicBezTo>
                    <a:pt x="341" y="656"/>
                    <a:pt x="341" y="656"/>
                    <a:pt x="341" y="656"/>
                  </a:cubicBezTo>
                  <a:cubicBezTo>
                    <a:pt x="369" y="656"/>
                    <a:pt x="394" y="637"/>
                    <a:pt x="395" y="610"/>
                  </a:cubicBezTo>
                  <a:cubicBezTo>
                    <a:pt x="394" y="606"/>
                    <a:pt x="394" y="605"/>
                    <a:pt x="393" y="602"/>
                  </a:cubicBezTo>
                  <a:close/>
                  <a:moveTo>
                    <a:pt x="115" y="45"/>
                  </a:moveTo>
                  <a:cubicBezTo>
                    <a:pt x="108" y="45"/>
                    <a:pt x="101" y="39"/>
                    <a:pt x="101" y="32"/>
                  </a:cubicBezTo>
                  <a:cubicBezTo>
                    <a:pt x="101" y="24"/>
                    <a:pt x="108" y="18"/>
                    <a:pt x="115" y="18"/>
                  </a:cubicBezTo>
                  <a:cubicBezTo>
                    <a:pt x="261" y="18"/>
                    <a:pt x="261" y="18"/>
                    <a:pt x="261" y="18"/>
                  </a:cubicBezTo>
                  <a:cubicBezTo>
                    <a:pt x="269" y="18"/>
                    <a:pt x="275" y="24"/>
                    <a:pt x="275" y="32"/>
                  </a:cubicBezTo>
                  <a:cubicBezTo>
                    <a:pt x="275" y="39"/>
                    <a:pt x="269" y="45"/>
                    <a:pt x="261" y="45"/>
                  </a:cubicBezTo>
                  <a:cubicBezTo>
                    <a:pt x="255" y="45"/>
                    <a:pt x="255" y="45"/>
                    <a:pt x="255" y="45"/>
                  </a:cubicBezTo>
                  <a:cubicBezTo>
                    <a:pt x="246" y="55"/>
                    <a:pt x="246" y="55"/>
                    <a:pt x="246" y="55"/>
                  </a:cubicBezTo>
                  <a:cubicBezTo>
                    <a:pt x="246" y="372"/>
                    <a:pt x="246" y="372"/>
                    <a:pt x="246" y="372"/>
                  </a:cubicBezTo>
                  <a:cubicBezTo>
                    <a:pt x="247" y="377"/>
                    <a:pt x="247" y="377"/>
                    <a:pt x="247" y="377"/>
                  </a:cubicBezTo>
                  <a:cubicBezTo>
                    <a:pt x="247" y="377"/>
                    <a:pt x="251" y="383"/>
                    <a:pt x="256" y="393"/>
                  </a:cubicBezTo>
                  <a:cubicBezTo>
                    <a:pt x="125" y="393"/>
                    <a:pt x="125" y="393"/>
                    <a:pt x="125" y="393"/>
                  </a:cubicBezTo>
                  <a:cubicBezTo>
                    <a:pt x="131" y="383"/>
                    <a:pt x="134" y="376"/>
                    <a:pt x="134" y="376"/>
                  </a:cubicBezTo>
                  <a:cubicBezTo>
                    <a:pt x="135" y="372"/>
                    <a:pt x="135" y="372"/>
                    <a:pt x="135" y="372"/>
                  </a:cubicBezTo>
                  <a:cubicBezTo>
                    <a:pt x="135" y="55"/>
                    <a:pt x="135" y="55"/>
                    <a:pt x="135" y="55"/>
                  </a:cubicBezTo>
                  <a:cubicBezTo>
                    <a:pt x="126" y="45"/>
                    <a:pt x="126" y="45"/>
                    <a:pt x="126" y="45"/>
                  </a:cubicBezTo>
                  <a:lnTo>
                    <a:pt x="115" y="45"/>
                  </a:lnTo>
                  <a:close/>
                </a:path>
              </a:pathLst>
            </a:custGeom>
            <a:solidFill>
              <a:schemeClr val="accent2"/>
            </a:solidFill>
            <a:ln w="3175">
              <a:solidFill>
                <a:schemeClr val="bg1"/>
              </a:solidFill>
            </a:ln>
          </p:spPr>
          <p:txBody>
            <a:bodyPr vert="horz" wrap="square" lIns="91440" tIns="45720" rIns="91440" bIns="45720" numCol="1" anchor="t" anchorCtr="0" compatLnSpc="1">
              <a:prstTxWarp prst="textNoShape">
                <a:avLst/>
              </a:prstTxWarp>
            </a:bodyPr>
            <a:lstStyle/>
            <a:p>
              <a:endParaRPr lang="en-US" b="1" dirty="0">
                <a:solidFill>
                  <a:srgbClr val="000000"/>
                </a:solidFill>
              </a:endParaRPr>
            </a:p>
          </p:txBody>
        </p:sp>
        <p:sp>
          <p:nvSpPr>
            <p:cNvPr id="37" name="Freeform 53"/>
            <p:cNvSpPr>
              <a:spLocks noEditPoints="1"/>
            </p:cNvSpPr>
            <p:nvPr/>
          </p:nvSpPr>
          <p:spPr bwMode="gray">
            <a:xfrm>
              <a:off x="10536238" y="2036763"/>
              <a:ext cx="787400" cy="2208213"/>
            </a:xfrm>
            <a:custGeom>
              <a:avLst/>
              <a:gdLst>
                <a:gd name="T0" fmla="*/ 178 w 210"/>
                <a:gd name="T1" fmla="*/ 0 h 589"/>
                <a:gd name="T2" fmla="*/ 32 w 210"/>
                <a:gd name="T3" fmla="*/ 0 h 589"/>
                <a:gd name="T4" fmla="*/ 0 w 210"/>
                <a:gd name="T5" fmla="*/ 32 h 589"/>
                <a:gd name="T6" fmla="*/ 31 w 210"/>
                <a:gd name="T7" fmla="*/ 63 h 589"/>
                <a:gd name="T8" fmla="*/ 31 w 210"/>
                <a:gd name="T9" fmla="*/ 525 h 589"/>
                <a:gd name="T10" fmla="*/ 33 w 210"/>
                <a:gd name="T11" fmla="*/ 525 h 589"/>
                <a:gd name="T12" fmla="*/ 105 w 210"/>
                <a:gd name="T13" fmla="*/ 589 h 589"/>
                <a:gd name="T14" fmla="*/ 177 w 210"/>
                <a:gd name="T15" fmla="*/ 525 h 589"/>
                <a:gd name="T16" fmla="*/ 179 w 210"/>
                <a:gd name="T17" fmla="*/ 525 h 589"/>
                <a:gd name="T18" fmla="*/ 179 w 210"/>
                <a:gd name="T19" fmla="*/ 63 h 589"/>
                <a:gd name="T20" fmla="*/ 210 w 210"/>
                <a:gd name="T21" fmla="*/ 32 h 589"/>
                <a:gd name="T22" fmla="*/ 178 w 210"/>
                <a:gd name="T23" fmla="*/ 0 h 589"/>
                <a:gd name="T24" fmla="*/ 178 w 210"/>
                <a:gd name="T25" fmla="*/ 45 h 589"/>
                <a:gd name="T26" fmla="*/ 170 w 210"/>
                <a:gd name="T27" fmla="*/ 45 h 589"/>
                <a:gd name="T28" fmla="*/ 160 w 210"/>
                <a:gd name="T29" fmla="*/ 45 h 589"/>
                <a:gd name="T30" fmla="*/ 160 w 210"/>
                <a:gd name="T31" fmla="*/ 291 h 589"/>
                <a:gd name="T32" fmla="*/ 49 w 210"/>
                <a:gd name="T33" fmla="*/ 291 h 589"/>
                <a:gd name="T34" fmla="*/ 49 w 210"/>
                <a:gd name="T35" fmla="*/ 45 h 589"/>
                <a:gd name="T36" fmla="*/ 32 w 210"/>
                <a:gd name="T37" fmla="*/ 45 h 589"/>
                <a:gd name="T38" fmla="*/ 18 w 210"/>
                <a:gd name="T39" fmla="*/ 32 h 589"/>
                <a:gd name="T40" fmla="*/ 32 w 210"/>
                <a:gd name="T41" fmla="*/ 18 h 589"/>
                <a:gd name="T42" fmla="*/ 178 w 210"/>
                <a:gd name="T43" fmla="*/ 18 h 589"/>
                <a:gd name="T44" fmla="*/ 192 w 210"/>
                <a:gd name="T45" fmla="*/ 32 h 589"/>
                <a:gd name="T46" fmla="*/ 178 w 210"/>
                <a:gd name="T47" fmla="*/ 45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0" h="589">
                  <a:moveTo>
                    <a:pt x="178" y="0"/>
                  </a:moveTo>
                  <a:cubicBezTo>
                    <a:pt x="32" y="0"/>
                    <a:pt x="32" y="0"/>
                    <a:pt x="32" y="0"/>
                  </a:cubicBezTo>
                  <a:cubicBezTo>
                    <a:pt x="14" y="0"/>
                    <a:pt x="0" y="14"/>
                    <a:pt x="0" y="32"/>
                  </a:cubicBezTo>
                  <a:cubicBezTo>
                    <a:pt x="0" y="49"/>
                    <a:pt x="14" y="63"/>
                    <a:pt x="31" y="63"/>
                  </a:cubicBezTo>
                  <a:cubicBezTo>
                    <a:pt x="31" y="525"/>
                    <a:pt x="31" y="525"/>
                    <a:pt x="31" y="525"/>
                  </a:cubicBezTo>
                  <a:cubicBezTo>
                    <a:pt x="33" y="525"/>
                    <a:pt x="33" y="525"/>
                    <a:pt x="33" y="525"/>
                  </a:cubicBezTo>
                  <a:cubicBezTo>
                    <a:pt x="37" y="561"/>
                    <a:pt x="68" y="589"/>
                    <a:pt x="105" y="589"/>
                  </a:cubicBezTo>
                  <a:cubicBezTo>
                    <a:pt x="142" y="589"/>
                    <a:pt x="173" y="561"/>
                    <a:pt x="177" y="525"/>
                  </a:cubicBezTo>
                  <a:cubicBezTo>
                    <a:pt x="179" y="525"/>
                    <a:pt x="179" y="525"/>
                    <a:pt x="179" y="525"/>
                  </a:cubicBezTo>
                  <a:cubicBezTo>
                    <a:pt x="179" y="63"/>
                    <a:pt x="179" y="63"/>
                    <a:pt x="179" y="63"/>
                  </a:cubicBezTo>
                  <a:cubicBezTo>
                    <a:pt x="196" y="63"/>
                    <a:pt x="210" y="49"/>
                    <a:pt x="210" y="32"/>
                  </a:cubicBezTo>
                  <a:cubicBezTo>
                    <a:pt x="210" y="14"/>
                    <a:pt x="195" y="0"/>
                    <a:pt x="178" y="0"/>
                  </a:cubicBezTo>
                  <a:close/>
                  <a:moveTo>
                    <a:pt x="178" y="45"/>
                  </a:moveTo>
                  <a:cubicBezTo>
                    <a:pt x="170" y="45"/>
                    <a:pt x="170" y="45"/>
                    <a:pt x="170" y="45"/>
                  </a:cubicBezTo>
                  <a:cubicBezTo>
                    <a:pt x="160" y="45"/>
                    <a:pt x="160" y="45"/>
                    <a:pt x="160" y="45"/>
                  </a:cubicBezTo>
                  <a:cubicBezTo>
                    <a:pt x="160" y="291"/>
                    <a:pt x="160" y="291"/>
                    <a:pt x="160" y="291"/>
                  </a:cubicBezTo>
                  <a:cubicBezTo>
                    <a:pt x="49" y="291"/>
                    <a:pt x="49" y="291"/>
                    <a:pt x="49" y="291"/>
                  </a:cubicBezTo>
                  <a:cubicBezTo>
                    <a:pt x="49" y="45"/>
                    <a:pt x="49" y="45"/>
                    <a:pt x="49" y="45"/>
                  </a:cubicBezTo>
                  <a:cubicBezTo>
                    <a:pt x="32" y="45"/>
                    <a:pt x="32" y="45"/>
                    <a:pt x="32" y="45"/>
                  </a:cubicBezTo>
                  <a:cubicBezTo>
                    <a:pt x="24" y="45"/>
                    <a:pt x="18" y="39"/>
                    <a:pt x="18" y="32"/>
                  </a:cubicBezTo>
                  <a:cubicBezTo>
                    <a:pt x="18" y="24"/>
                    <a:pt x="24" y="18"/>
                    <a:pt x="32" y="18"/>
                  </a:cubicBezTo>
                  <a:cubicBezTo>
                    <a:pt x="178" y="18"/>
                    <a:pt x="178" y="18"/>
                    <a:pt x="178" y="18"/>
                  </a:cubicBezTo>
                  <a:cubicBezTo>
                    <a:pt x="185" y="18"/>
                    <a:pt x="192" y="24"/>
                    <a:pt x="192" y="32"/>
                  </a:cubicBezTo>
                  <a:cubicBezTo>
                    <a:pt x="192" y="39"/>
                    <a:pt x="185" y="45"/>
                    <a:pt x="178" y="45"/>
                  </a:cubicBezTo>
                  <a:close/>
                </a:path>
              </a:pathLst>
            </a:custGeom>
            <a:solidFill>
              <a:schemeClr val="accent2"/>
            </a:solidFill>
            <a:ln w="3175">
              <a:solidFill>
                <a:schemeClr val="bg1"/>
              </a:solidFill>
            </a:ln>
          </p:spPr>
          <p:txBody>
            <a:bodyPr vert="horz" wrap="square" lIns="91440" tIns="45720" rIns="91440" bIns="45720" numCol="1" anchor="t" anchorCtr="0" compatLnSpc="1">
              <a:prstTxWarp prst="textNoShape">
                <a:avLst/>
              </a:prstTxWarp>
            </a:bodyPr>
            <a:lstStyle/>
            <a:p>
              <a:endParaRPr lang="en-US" b="1" dirty="0">
                <a:solidFill>
                  <a:srgbClr val="000000"/>
                </a:solidFill>
              </a:endParaRPr>
            </a:p>
          </p:txBody>
        </p:sp>
        <p:sp>
          <p:nvSpPr>
            <p:cNvPr id="38" name="Freeform 54"/>
            <p:cNvSpPr>
              <a:spLocks noEditPoints="1"/>
            </p:cNvSpPr>
            <p:nvPr/>
          </p:nvSpPr>
          <p:spPr bwMode="gray">
            <a:xfrm>
              <a:off x="9429750" y="2827338"/>
              <a:ext cx="1401763" cy="2533650"/>
            </a:xfrm>
            <a:custGeom>
              <a:avLst/>
              <a:gdLst>
                <a:gd name="T0" fmla="*/ 261 w 374"/>
                <a:gd name="T1" fmla="*/ 318 h 676"/>
                <a:gd name="T2" fmla="*/ 261 w 374"/>
                <a:gd name="T3" fmla="*/ 64 h 676"/>
                <a:gd name="T4" fmla="*/ 292 w 374"/>
                <a:gd name="T5" fmla="*/ 32 h 676"/>
                <a:gd name="T6" fmla="*/ 260 w 374"/>
                <a:gd name="T7" fmla="*/ 0 h 676"/>
                <a:gd name="T8" fmla="*/ 114 w 374"/>
                <a:gd name="T9" fmla="*/ 0 h 676"/>
                <a:gd name="T10" fmla="*/ 82 w 374"/>
                <a:gd name="T11" fmla="*/ 32 h 676"/>
                <a:gd name="T12" fmla="*/ 114 w 374"/>
                <a:gd name="T13" fmla="*/ 64 h 676"/>
                <a:gd name="T14" fmla="*/ 114 w 374"/>
                <a:gd name="T15" fmla="*/ 317 h 676"/>
                <a:gd name="T16" fmla="*/ 0 w 374"/>
                <a:gd name="T17" fmla="*/ 489 h 676"/>
                <a:gd name="T18" fmla="*/ 187 w 374"/>
                <a:gd name="T19" fmla="*/ 676 h 676"/>
                <a:gd name="T20" fmla="*/ 374 w 374"/>
                <a:gd name="T21" fmla="*/ 489 h 676"/>
                <a:gd name="T22" fmla="*/ 261 w 374"/>
                <a:gd name="T23" fmla="*/ 318 h 676"/>
                <a:gd name="T24" fmla="*/ 126 w 374"/>
                <a:gd name="T25" fmla="*/ 332 h 676"/>
                <a:gd name="T26" fmla="*/ 132 w 374"/>
                <a:gd name="T27" fmla="*/ 330 h 676"/>
                <a:gd name="T28" fmla="*/ 132 w 374"/>
                <a:gd name="T29" fmla="*/ 45 h 676"/>
                <a:gd name="T30" fmla="*/ 114 w 374"/>
                <a:gd name="T31" fmla="*/ 45 h 676"/>
                <a:gd name="T32" fmla="*/ 100 w 374"/>
                <a:gd name="T33" fmla="*/ 32 h 676"/>
                <a:gd name="T34" fmla="*/ 114 w 374"/>
                <a:gd name="T35" fmla="*/ 18 h 676"/>
                <a:gd name="T36" fmla="*/ 260 w 374"/>
                <a:gd name="T37" fmla="*/ 18 h 676"/>
                <a:gd name="T38" fmla="*/ 274 w 374"/>
                <a:gd name="T39" fmla="*/ 32 h 676"/>
                <a:gd name="T40" fmla="*/ 260 w 374"/>
                <a:gd name="T41" fmla="*/ 45 h 676"/>
                <a:gd name="T42" fmla="*/ 252 w 374"/>
                <a:gd name="T43" fmla="*/ 45 h 676"/>
                <a:gd name="T44" fmla="*/ 243 w 374"/>
                <a:gd name="T45" fmla="*/ 45 h 676"/>
                <a:gd name="T46" fmla="*/ 243 w 374"/>
                <a:gd name="T47" fmla="*/ 330 h 676"/>
                <a:gd name="T48" fmla="*/ 249 w 374"/>
                <a:gd name="T49" fmla="*/ 332 h 676"/>
                <a:gd name="T50" fmla="*/ 347 w 374"/>
                <a:gd name="T51" fmla="*/ 438 h 676"/>
                <a:gd name="T52" fmla="*/ 26 w 374"/>
                <a:gd name="T53" fmla="*/ 438 h 676"/>
                <a:gd name="T54" fmla="*/ 126 w 374"/>
                <a:gd name="T55" fmla="*/ 332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4" h="676">
                  <a:moveTo>
                    <a:pt x="261" y="318"/>
                  </a:moveTo>
                  <a:cubicBezTo>
                    <a:pt x="261" y="64"/>
                    <a:pt x="261" y="64"/>
                    <a:pt x="261" y="64"/>
                  </a:cubicBezTo>
                  <a:cubicBezTo>
                    <a:pt x="278" y="63"/>
                    <a:pt x="292" y="49"/>
                    <a:pt x="292" y="32"/>
                  </a:cubicBezTo>
                  <a:cubicBezTo>
                    <a:pt x="292" y="14"/>
                    <a:pt x="278" y="0"/>
                    <a:pt x="260" y="0"/>
                  </a:cubicBezTo>
                  <a:cubicBezTo>
                    <a:pt x="114" y="0"/>
                    <a:pt x="114" y="0"/>
                    <a:pt x="114" y="0"/>
                  </a:cubicBezTo>
                  <a:cubicBezTo>
                    <a:pt x="96" y="0"/>
                    <a:pt x="82" y="14"/>
                    <a:pt x="82" y="32"/>
                  </a:cubicBezTo>
                  <a:cubicBezTo>
                    <a:pt x="82" y="49"/>
                    <a:pt x="96" y="64"/>
                    <a:pt x="114" y="64"/>
                  </a:cubicBezTo>
                  <a:cubicBezTo>
                    <a:pt x="114" y="317"/>
                    <a:pt x="114" y="317"/>
                    <a:pt x="114" y="317"/>
                  </a:cubicBezTo>
                  <a:cubicBezTo>
                    <a:pt x="47" y="346"/>
                    <a:pt x="0" y="412"/>
                    <a:pt x="0" y="489"/>
                  </a:cubicBezTo>
                  <a:cubicBezTo>
                    <a:pt x="0" y="592"/>
                    <a:pt x="84" y="676"/>
                    <a:pt x="187" y="676"/>
                  </a:cubicBezTo>
                  <a:cubicBezTo>
                    <a:pt x="290" y="676"/>
                    <a:pt x="374" y="592"/>
                    <a:pt x="374" y="489"/>
                  </a:cubicBezTo>
                  <a:cubicBezTo>
                    <a:pt x="374" y="412"/>
                    <a:pt x="328" y="347"/>
                    <a:pt x="261" y="318"/>
                  </a:cubicBezTo>
                  <a:close/>
                  <a:moveTo>
                    <a:pt x="126" y="332"/>
                  </a:moveTo>
                  <a:cubicBezTo>
                    <a:pt x="132" y="330"/>
                    <a:pt x="132" y="330"/>
                    <a:pt x="132" y="330"/>
                  </a:cubicBezTo>
                  <a:cubicBezTo>
                    <a:pt x="132" y="45"/>
                    <a:pt x="132" y="45"/>
                    <a:pt x="132" y="45"/>
                  </a:cubicBezTo>
                  <a:cubicBezTo>
                    <a:pt x="114" y="45"/>
                    <a:pt x="114" y="45"/>
                    <a:pt x="114" y="45"/>
                  </a:cubicBezTo>
                  <a:cubicBezTo>
                    <a:pt x="106" y="45"/>
                    <a:pt x="100" y="39"/>
                    <a:pt x="100" y="32"/>
                  </a:cubicBezTo>
                  <a:cubicBezTo>
                    <a:pt x="100" y="24"/>
                    <a:pt x="106" y="18"/>
                    <a:pt x="114" y="18"/>
                  </a:cubicBezTo>
                  <a:cubicBezTo>
                    <a:pt x="260" y="18"/>
                    <a:pt x="260" y="18"/>
                    <a:pt x="260" y="18"/>
                  </a:cubicBezTo>
                  <a:cubicBezTo>
                    <a:pt x="267" y="18"/>
                    <a:pt x="273" y="24"/>
                    <a:pt x="274" y="32"/>
                  </a:cubicBezTo>
                  <a:cubicBezTo>
                    <a:pt x="273" y="39"/>
                    <a:pt x="267" y="45"/>
                    <a:pt x="260" y="45"/>
                  </a:cubicBezTo>
                  <a:cubicBezTo>
                    <a:pt x="252" y="45"/>
                    <a:pt x="252" y="45"/>
                    <a:pt x="252" y="45"/>
                  </a:cubicBezTo>
                  <a:cubicBezTo>
                    <a:pt x="243" y="45"/>
                    <a:pt x="243" y="45"/>
                    <a:pt x="243" y="45"/>
                  </a:cubicBezTo>
                  <a:cubicBezTo>
                    <a:pt x="243" y="330"/>
                    <a:pt x="243" y="330"/>
                    <a:pt x="243" y="330"/>
                  </a:cubicBezTo>
                  <a:cubicBezTo>
                    <a:pt x="249" y="332"/>
                    <a:pt x="249" y="332"/>
                    <a:pt x="249" y="332"/>
                  </a:cubicBezTo>
                  <a:cubicBezTo>
                    <a:pt x="296" y="351"/>
                    <a:pt x="332" y="389"/>
                    <a:pt x="347" y="438"/>
                  </a:cubicBezTo>
                  <a:cubicBezTo>
                    <a:pt x="26" y="438"/>
                    <a:pt x="26" y="438"/>
                    <a:pt x="26" y="438"/>
                  </a:cubicBezTo>
                  <a:cubicBezTo>
                    <a:pt x="42" y="389"/>
                    <a:pt x="79" y="350"/>
                    <a:pt x="126" y="332"/>
                  </a:cubicBezTo>
                  <a:close/>
                </a:path>
              </a:pathLst>
            </a:custGeom>
            <a:solidFill>
              <a:schemeClr val="accent2"/>
            </a:solidFill>
            <a:ln w="3175">
              <a:solidFill>
                <a:schemeClr val="bg1"/>
              </a:solidFill>
            </a:ln>
          </p:spPr>
          <p:txBody>
            <a:bodyPr vert="horz" wrap="square" lIns="91440" tIns="45720" rIns="91440" bIns="45720" numCol="1" anchor="t" anchorCtr="0" compatLnSpc="1">
              <a:prstTxWarp prst="textNoShape">
                <a:avLst/>
              </a:prstTxWarp>
            </a:bodyPr>
            <a:lstStyle/>
            <a:p>
              <a:endParaRPr lang="en-US" b="1" dirty="0">
                <a:solidFill>
                  <a:srgbClr val="000000"/>
                </a:solidFill>
              </a:endParaRPr>
            </a:p>
          </p:txBody>
        </p:sp>
      </p:grpSp>
      <p:grpSp>
        <p:nvGrpSpPr>
          <p:cNvPr id="191" name="Gruppieren 190"/>
          <p:cNvGrpSpPr/>
          <p:nvPr/>
        </p:nvGrpSpPr>
        <p:grpSpPr bwMode="gray">
          <a:xfrm>
            <a:off x="4643324" y="2977245"/>
            <a:ext cx="247776" cy="546938"/>
            <a:chOff x="4406901" y="2117725"/>
            <a:chExt cx="344487" cy="760413"/>
          </a:xfrm>
          <a:solidFill>
            <a:schemeClr val="accent2"/>
          </a:solidFill>
        </p:grpSpPr>
        <p:sp>
          <p:nvSpPr>
            <p:cNvPr id="192" name="Freeform 31"/>
            <p:cNvSpPr>
              <a:spLocks/>
            </p:cNvSpPr>
            <p:nvPr/>
          </p:nvSpPr>
          <p:spPr bwMode="gray">
            <a:xfrm>
              <a:off x="4516438" y="2597150"/>
              <a:ext cx="115888" cy="44450"/>
            </a:xfrm>
            <a:custGeom>
              <a:avLst/>
              <a:gdLst>
                <a:gd name="T0" fmla="*/ 31 w 31"/>
                <a:gd name="T1" fmla="*/ 6 h 12"/>
                <a:gd name="T2" fmla="*/ 26 w 31"/>
                <a:gd name="T3" fmla="*/ 12 h 12"/>
                <a:gd name="T4" fmla="*/ 4 w 31"/>
                <a:gd name="T5" fmla="*/ 12 h 12"/>
                <a:gd name="T6" fmla="*/ 0 w 31"/>
                <a:gd name="T7" fmla="*/ 6 h 12"/>
                <a:gd name="T8" fmla="*/ 0 w 31"/>
                <a:gd name="T9" fmla="*/ 6 h 12"/>
                <a:gd name="T10" fmla="*/ 4 w 31"/>
                <a:gd name="T11" fmla="*/ 0 h 12"/>
                <a:gd name="T12" fmla="*/ 26 w 31"/>
                <a:gd name="T13" fmla="*/ 0 h 12"/>
                <a:gd name="T14" fmla="*/ 31 w 3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2">
                  <a:moveTo>
                    <a:pt x="31" y="6"/>
                  </a:moveTo>
                  <a:cubicBezTo>
                    <a:pt x="31" y="9"/>
                    <a:pt x="29" y="12"/>
                    <a:pt x="26" y="12"/>
                  </a:cubicBezTo>
                  <a:cubicBezTo>
                    <a:pt x="4" y="12"/>
                    <a:pt x="4" y="12"/>
                    <a:pt x="4" y="12"/>
                  </a:cubicBezTo>
                  <a:cubicBezTo>
                    <a:pt x="2" y="12"/>
                    <a:pt x="0" y="9"/>
                    <a:pt x="0" y="6"/>
                  </a:cubicBezTo>
                  <a:cubicBezTo>
                    <a:pt x="0" y="6"/>
                    <a:pt x="0" y="6"/>
                    <a:pt x="0" y="6"/>
                  </a:cubicBezTo>
                  <a:cubicBezTo>
                    <a:pt x="0" y="3"/>
                    <a:pt x="2" y="0"/>
                    <a:pt x="4" y="0"/>
                  </a:cubicBezTo>
                  <a:cubicBezTo>
                    <a:pt x="26" y="0"/>
                    <a:pt x="26" y="0"/>
                    <a:pt x="26" y="0"/>
                  </a:cubicBezTo>
                  <a:cubicBezTo>
                    <a:pt x="29" y="0"/>
                    <a:pt x="31" y="3"/>
                    <a:pt x="31" y="6"/>
                  </a:cubicBez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3" name="Freeform 32"/>
            <p:cNvSpPr>
              <a:spLocks/>
            </p:cNvSpPr>
            <p:nvPr/>
          </p:nvSpPr>
          <p:spPr bwMode="gray">
            <a:xfrm>
              <a:off x="4516438" y="2338388"/>
              <a:ext cx="115888" cy="44450"/>
            </a:xfrm>
            <a:custGeom>
              <a:avLst/>
              <a:gdLst>
                <a:gd name="T0" fmla="*/ 31 w 31"/>
                <a:gd name="T1" fmla="*/ 6 h 12"/>
                <a:gd name="T2" fmla="*/ 26 w 31"/>
                <a:gd name="T3" fmla="*/ 12 h 12"/>
                <a:gd name="T4" fmla="*/ 4 w 31"/>
                <a:gd name="T5" fmla="*/ 12 h 12"/>
                <a:gd name="T6" fmla="*/ 0 w 31"/>
                <a:gd name="T7" fmla="*/ 6 h 12"/>
                <a:gd name="T8" fmla="*/ 0 w 31"/>
                <a:gd name="T9" fmla="*/ 6 h 12"/>
                <a:gd name="T10" fmla="*/ 4 w 31"/>
                <a:gd name="T11" fmla="*/ 0 h 12"/>
                <a:gd name="T12" fmla="*/ 26 w 31"/>
                <a:gd name="T13" fmla="*/ 0 h 12"/>
                <a:gd name="T14" fmla="*/ 31 w 3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2">
                  <a:moveTo>
                    <a:pt x="31" y="6"/>
                  </a:moveTo>
                  <a:cubicBezTo>
                    <a:pt x="31" y="10"/>
                    <a:pt x="29" y="12"/>
                    <a:pt x="26" y="12"/>
                  </a:cubicBezTo>
                  <a:cubicBezTo>
                    <a:pt x="4" y="12"/>
                    <a:pt x="4" y="12"/>
                    <a:pt x="4" y="12"/>
                  </a:cubicBezTo>
                  <a:cubicBezTo>
                    <a:pt x="2" y="12"/>
                    <a:pt x="0" y="10"/>
                    <a:pt x="0" y="6"/>
                  </a:cubicBezTo>
                  <a:cubicBezTo>
                    <a:pt x="0" y="6"/>
                    <a:pt x="0" y="6"/>
                    <a:pt x="0" y="6"/>
                  </a:cubicBezTo>
                  <a:cubicBezTo>
                    <a:pt x="0" y="3"/>
                    <a:pt x="2" y="0"/>
                    <a:pt x="4" y="0"/>
                  </a:cubicBezTo>
                  <a:cubicBezTo>
                    <a:pt x="26" y="0"/>
                    <a:pt x="26" y="0"/>
                    <a:pt x="26" y="0"/>
                  </a:cubicBezTo>
                  <a:cubicBezTo>
                    <a:pt x="29" y="0"/>
                    <a:pt x="31" y="3"/>
                    <a:pt x="31" y="6"/>
                  </a:cubicBez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4" name="Freeform 33"/>
            <p:cNvSpPr>
              <a:spLocks/>
            </p:cNvSpPr>
            <p:nvPr/>
          </p:nvSpPr>
          <p:spPr bwMode="gray">
            <a:xfrm>
              <a:off x="4516438" y="2263775"/>
              <a:ext cx="115888" cy="44450"/>
            </a:xfrm>
            <a:custGeom>
              <a:avLst/>
              <a:gdLst>
                <a:gd name="T0" fmla="*/ 31 w 31"/>
                <a:gd name="T1" fmla="*/ 6 h 12"/>
                <a:gd name="T2" fmla="*/ 26 w 31"/>
                <a:gd name="T3" fmla="*/ 12 h 12"/>
                <a:gd name="T4" fmla="*/ 4 w 31"/>
                <a:gd name="T5" fmla="*/ 12 h 12"/>
                <a:gd name="T6" fmla="*/ 0 w 31"/>
                <a:gd name="T7" fmla="*/ 6 h 12"/>
                <a:gd name="T8" fmla="*/ 0 w 31"/>
                <a:gd name="T9" fmla="*/ 6 h 12"/>
                <a:gd name="T10" fmla="*/ 4 w 31"/>
                <a:gd name="T11" fmla="*/ 0 h 12"/>
                <a:gd name="T12" fmla="*/ 26 w 31"/>
                <a:gd name="T13" fmla="*/ 0 h 12"/>
                <a:gd name="T14" fmla="*/ 31 w 3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2">
                  <a:moveTo>
                    <a:pt x="31" y="6"/>
                  </a:moveTo>
                  <a:cubicBezTo>
                    <a:pt x="31" y="9"/>
                    <a:pt x="29" y="12"/>
                    <a:pt x="26" y="12"/>
                  </a:cubicBezTo>
                  <a:cubicBezTo>
                    <a:pt x="4" y="12"/>
                    <a:pt x="4" y="12"/>
                    <a:pt x="4" y="12"/>
                  </a:cubicBezTo>
                  <a:cubicBezTo>
                    <a:pt x="2" y="12"/>
                    <a:pt x="0" y="9"/>
                    <a:pt x="0" y="6"/>
                  </a:cubicBezTo>
                  <a:cubicBezTo>
                    <a:pt x="0" y="6"/>
                    <a:pt x="0" y="6"/>
                    <a:pt x="0" y="6"/>
                  </a:cubicBezTo>
                  <a:cubicBezTo>
                    <a:pt x="0" y="2"/>
                    <a:pt x="2" y="0"/>
                    <a:pt x="4" y="0"/>
                  </a:cubicBezTo>
                  <a:cubicBezTo>
                    <a:pt x="26" y="0"/>
                    <a:pt x="26" y="0"/>
                    <a:pt x="26" y="0"/>
                  </a:cubicBezTo>
                  <a:cubicBezTo>
                    <a:pt x="29" y="0"/>
                    <a:pt x="31" y="2"/>
                    <a:pt x="31" y="6"/>
                  </a:cubicBez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5" name="Freeform 34"/>
            <p:cNvSpPr>
              <a:spLocks/>
            </p:cNvSpPr>
            <p:nvPr/>
          </p:nvSpPr>
          <p:spPr bwMode="gray">
            <a:xfrm>
              <a:off x="4516438" y="2511425"/>
              <a:ext cx="115888" cy="44450"/>
            </a:xfrm>
            <a:custGeom>
              <a:avLst/>
              <a:gdLst>
                <a:gd name="T0" fmla="*/ 31 w 31"/>
                <a:gd name="T1" fmla="*/ 6 h 12"/>
                <a:gd name="T2" fmla="*/ 26 w 31"/>
                <a:gd name="T3" fmla="*/ 12 h 12"/>
                <a:gd name="T4" fmla="*/ 4 w 31"/>
                <a:gd name="T5" fmla="*/ 12 h 12"/>
                <a:gd name="T6" fmla="*/ 0 w 31"/>
                <a:gd name="T7" fmla="*/ 6 h 12"/>
                <a:gd name="T8" fmla="*/ 0 w 31"/>
                <a:gd name="T9" fmla="*/ 6 h 12"/>
                <a:gd name="T10" fmla="*/ 4 w 31"/>
                <a:gd name="T11" fmla="*/ 0 h 12"/>
                <a:gd name="T12" fmla="*/ 26 w 31"/>
                <a:gd name="T13" fmla="*/ 0 h 12"/>
                <a:gd name="T14" fmla="*/ 31 w 3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2">
                  <a:moveTo>
                    <a:pt x="31" y="6"/>
                  </a:moveTo>
                  <a:cubicBezTo>
                    <a:pt x="31" y="9"/>
                    <a:pt x="29" y="12"/>
                    <a:pt x="26" y="12"/>
                  </a:cubicBezTo>
                  <a:cubicBezTo>
                    <a:pt x="4" y="12"/>
                    <a:pt x="4" y="12"/>
                    <a:pt x="4" y="12"/>
                  </a:cubicBezTo>
                  <a:cubicBezTo>
                    <a:pt x="2" y="12"/>
                    <a:pt x="0" y="9"/>
                    <a:pt x="0" y="6"/>
                  </a:cubicBezTo>
                  <a:cubicBezTo>
                    <a:pt x="0" y="6"/>
                    <a:pt x="0" y="6"/>
                    <a:pt x="0" y="6"/>
                  </a:cubicBezTo>
                  <a:cubicBezTo>
                    <a:pt x="0" y="2"/>
                    <a:pt x="2" y="0"/>
                    <a:pt x="4" y="0"/>
                  </a:cubicBezTo>
                  <a:cubicBezTo>
                    <a:pt x="26" y="0"/>
                    <a:pt x="26" y="0"/>
                    <a:pt x="26" y="0"/>
                  </a:cubicBezTo>
                  <a:cubicBezTo>
                    <a:pt x="29" y="0"/>
                    <a:pt x="31" y="2"/>
                    <a:pt x="31" y="6"/>
                  </a:cubicBez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6" name="Freeform 35"/>
            <p:cNvSpPr>
              <a:spLocks/>
            </p:cNvSpPr>
            <p:nvPr/>
          </p:nvSpPr>
          <p:spPr bwMode="gray">
            <a:xfrm>
              <a:off x="4560888" y="2706688"/>
              <a:ext cx="182563" cy="171450"/>
            </a:xfrm>
            <a:custGeom>
              <a:avLst/>
              <a:gdLst>
                <a:gd name="T0" fmla="*/ 43 w 49"/>
                <a:gd name="T1" fmla="*/ 27 h 46"/>
                <a:gd name="T2" fmla="*/ 14 w 49"/>
                <a:gd name="T3" fmla="*/ 0 h 46"/>
                <a:gd name="T4" fmla="*/ 0 w 49"/>
                <a:gd name="T5" fmla="*/ 7 h 46"/>
                <a:gd name="T6" fmla="*/ 0 w 49"/>
                <a:gd name="T7" fmla="*/ 7 h 46"/>
                <a:gd name="T8" fmla="*/ 36 w 49"/>
                <a:gd name="T9" fmla="*/ 28 h 46"/>
                <a:gd name="T10" fmla="*/ 36 w 49"/>
                <a:gd name="T11" fmla="*/ 45 h 46"/>
                <a:gd name="T12" fmla="*/ 43 w 49"/>
                <a:gd name="T13" fmla="*/ 27 h 46"/>
              </a:gdLst>
              <a:ahLst/>
              <a:cxnLst>
                <a:cxn ang="0">
                  <a:pos x="T0" y="T1"/>
                </a:cxn>
                <a:cxn ang="0">
                  <a:pos x="T2" y="T3"/>
                </a:cxn>
                <a:cxn ang="0">
                  <a:pos x="T4" y="T5"/>
                </a:cxn>
                <a:cxn ang="0">
                  <a:pos x="T6" y="T7"/>
                </a:cxn>
                <a:cxn ang="0">
                  <a:pos x="T8" y="T9"/>
                </a:cxn>
                <a:cxn ang="0">
                  <a:pos x="T10" y="T11"/>
                </a:cxn>
                <a:cxn ang="0">
                  <a:pos x="T12" y="T13"/>
                </a:cxn>
              </a:cxnLst>
              <a:rect l="0" t="0" r="r" b="b"/>
              <a:pathLst>
                <a:path w="49" h="46">
                  <a:moveTo>
                    <a:pt x="43" y="27"/>
                  </a:moveTo>
                  <a:cubicBezTo>
                    <a:pt x="39" y="18"/>
                    <a:pt x="27" y="8"/>
                    <a:pt x="14" y="0"/>
                  </a:cubicBezTo>
                  <a:cubicBezTo>
                    <a:pt x="0" y="7"/>
                    <a:pt x="0" y="7"/>
                    <a:pt x="0" y="7"/>
                  </a:cubicBezTo>
                  <a:cubicBezTo>
                    <a:pt x="0" y="7"/>
                    <a:pt x="0" y="7"/>
                    <a:pt x="0" y="7"/>
                  </a:cubicBezTo>
                  <a:cubicBezTo>
                    <a:pt x="17" y="14"/>
                    <a:pt x="30" y="18"/>
                    <a:pt x="36" y="28"/>
                  </a:cubicBezTo>
                  <a:cubicBezTo>
                    <a:pt x="42" y="38"/>
                    <a:pt x="36" y="46"/>
                    <a:pt x="36" y="45"/>
                  </a:cubicBezTo>
                  <a:cubicBezTo>
                    <a:pt x="35" y="46"/>
                    <a:pt x="49" y="40"/>
                    <a:pt x="43" y="27"/>
                  </a:cubicBez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7" name="Freeform 36"/>
            <p:cNvSpPr>
              <a:spLocks/>
            </p:cNvSpPr>
            <p:nvPr/>
          </p:nvSpPr>
          <p:spPr bwMode="gray">
            <a:xfrm>
              <a:off x="4414838" y="2206625"/>
              <a:ext cx="336550" cy="484188"/>
            </a:xfrm>
            <a:custGeom>
              <a:avLst/>
              <a:gdLst>
                <a:gd name="T0" fmla="*/ 83 w 90"/>
                <a:gd name="T1" fmla="*/ 26 h 129"/>
                <a:gd name="T2" fmla="*/ 55 w 90"/>
                <a:gd name="T3" fmla="*/ 0 h 129"/>
                <a:gd name="T4" fmla="*/ 40 w 90"/>
                <a:gd name="T5" fmla="*/ 6 h 129"/>
                <a:gd name="T6" fmla="*/ 78 w 90"/>
                <a:gd name="T7" fmla="*/ 33 h 129"/>
                <a:gd name="T8" fmla="*/ 41 w 90"/>
                <a:gd name="T9" fmla="*/ 60 h 129"/>
                <a:gd name="T10" fmla="*/ 3 w 90"/>
                <a:gd name="T11" fmla="*/ 92 h 129"/>
                <a:gd name="T12" fmla="*/ 0 w 90"/>
                <a:gd name="T13" fmla="*/ 102 h 129"/>
                <a:gd name="T14" fmla="*/ 20 w 90"/>
                <a:gd name="T15" fmla="*/ 129 h 129"/>
                <a:gd name="T16" fmla="*/ 31 w 90"/>
                <a:gd name="T17" fmla="*/ 123 h 129"/>
                <a:gd name="T18" fmla="*/ 10 w 90"/>
                <a:gd name="T19" fmla="*/ 93 h 129"/>
                <a:gd name="T20" fmla="*/ 45 w 90"/>
                <a:gd name="T21" fmla="*/ 71 h 129"/>
                <a:gd name="T22" fmla="*/ 83 w 90"/>
                <a:gd name="T23" fmla="*/ 2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129">
                  <a:moveTo>
                    <a:pt x="83" y="26"/>
                  </a:moveTo>
                  <a:cubicBezTo>
                    <a:pt x="79" y="17"/>
                    <a:pt x="67" y="7"/>
                    <a:pt x="55" y="0"/>
                  </a:cubicBezTo>
                  <a:cubicBezTo>
                    <a:pt x="40" y="6"/>
                    <a:pt x="40" y="6"/>
                    <a:pt x="40" y="6"/>
                  </a:cubicBezTo>
                  <a:cubicBezTo>
                    <a:pt x="40" y="6"/>
                    <a:pt x="76" y="18"/>
                    <a:pt x="78" y="33"/>
                  </a:cubicBezTo>
                  <a:cubicBezTo>
                    <a:pt x="76" y="47"/>
                    <a:pt x="57" y="53"/>
                    <a:pt x="41" y="60"/>
                  </a:cubicBezTo>
                  <a:cubicBezTo>
                    <a:pt x="24" y="68"/>
                    <a:pt x="8" y="80"/>
                    <a:pt x="3" y="92"/>
                  </a:cubicBezTo>
                  <a:cubicBezTo>
                    <a:pt x="1" y="96"/>
                    <a:pt x="0" y="98"/>
                    <a:pt x="0" y="102"/>
                  </a:cubicBezTo>
                  <a:cubicBezTo>
                    <a:pt x="1" y="113"/>
                    <a:pt x="11" y="123"/>
                    <a:pt x="20" y="129"/>
                  </a:cubicBezTo>
                  <a:cubicBezTo>
                    <a:pt x="31" y="123"/>
                    <a:pt x="31" y="123"/>
                    <a:pt x="31" y="123"/>
                  </a:cubicBezTo>
                  <a:cubicBezTo>
                    <a:pt x="21" y="119"/>
                    <a:pt x="4" y="103"/>
                    <a:pt x="10" y="93"/>
                  </a:cubicBezTo>
                  <a:cubicBezTo>
                    <a:pt x="16" y="83"/>
                    <a:pt x="29" y="79"/>
                    <a:pt x="45" y="71"/>
                  </a:cubicBezTo>
                  <a:cubicBezTo>
                    <a:pt x="61" y="64"/>
                    <a:pt x="90" y="44"/>
                    <a:pt x="83" y="26"/>
                  </a:cubicBez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8" name="Freeform 37"/>
            <p:cNvSpPr>
              <a:spLocks/>
            </p:cNvSpPr>
            <p:nvPr/>
          </p:nvSpPr>
          <p:spPr bwMode="gray">
            <a:xfrm>
              <a:off x="4406901" y="2459038"/>
              <a:ext cx="322263" cy="393700"/>
            </a:xfrm>
            <a:custGeom>
              <a:avLst/>
              <a:gdLst>
                <a:gd name="T0" fmla="*/ 84 w 86"/>
                <a:gd name="T1" fmla="*/ 21 h 105"/>
                <a:gd name="T2" fmla="*/ 65 w 86"/>
                <a:gd name="T3" fmla="*/ 0 h 105"/>
                <a:gd name="T4" fmla="*/ 54 w 86"/>
                <a:gd name="T5" fmla="*/ 6 h 105"/>
                <a:gd name="T6" fmla="*/ 77 w 86"/>
                <a:gd name="T7" fmla="*/ 22 h 105"/>
                <a:gd name="T8" fmla="*/ 80 w 86"/>
                <a:gd name="T9" fmla="*/ 33 h 105"/>
                <a:gd name="T10" fmla="*/ 44 w 86"/>
                <a:gd name="T11" fmla="*/ 55 h 105"/>
                <a:gd name="T12" fmla="*/ 5 w 86"/>
                <a:gd name="T13" fmla="*/ 86 h 105"/>
                <a:gd name="T14" fmla="*/ 12 w 86"/>
                <a:gd name="T15" fmla="*/ 104 h 105"/>
                <a:gd name="T16" fmla="*/ 13 w 86"/>
                <a:gd name="T17" fmla="*/ 87 h 105"/>
                <a:gd name="T18" fmla="*/ 48 w 86"/>
                <a:gd name="T19" fmla="*/ 66 h 105"/>
                <a:gd name="T20" fmla="*/ 85 w 86"/>
                <a:gd name="T21" fmla="*/ 32 h 105"/>
                <a:gd name="T22" fmla="*/ 84 w 86"/>
                <a:gd name="T2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05">
                  <a:moveTo>
                    <a:pt x="84" y="21"/>
                  </a:moveTo>
                  <a:cubicBezTo>
                    <a:pt x="81" y="14"/>
                    <a:pt x="73" y="6"/>
                    <a:pt x="65" y="0"/>
                  </a:cubicBezTo>
                  <a:cubicBezTo>
                    <a:pt x="54" y="6"/>
                    <a:pt x="54" y="6"/>
                    <a:pt x="54" y="6"/>
                  </a:cubicBezTo>
                  <a:cubicBezTo>
                    <a:pt x="64" y="10"/>
                    <a:pt x="72" y="15"/>
                    <a:pt x="77" y="22"/>
                  </a:cubicBezTo>
                  <a:cubicBezTo>
                    <a:pt x="80" y="26"/>
                    <a:pt x="80" y="30"/>
                    <a:pt x="80" y="33"/>
                  </a:cubicBezTo>
                  <a:cubicBezTo>
                    <a:pt x="75" y="43"/>
                    <a:pt x="59" y="48"/>
                    <a:pt x="44" y="55"/>
                  </a:cubicBezTo>
                  <a:cubicBezTo>
                    <a:pt x="27" y="62"/>
                    <a:pt x="11" y="75"/>
                    <a:pt x="5" y="86"/>
                  </a:cubicBezTo>
                  <a:cubicBezTo>
                    <a:pt x="0" y="99"/>
                    <a:pt x="13" y="105"/>
                    <a:pt x="12" y="104"/>
                  </a:cubicBezTo>
                  <a:cubicBezTo>
                    <a:pt x="13" y="105"/>
                    <a:pt x="6" y="97"/>
                    <a:pt x="13" y="87"/>
                  </a:cubicBezTo>
                  <a:cubicBezTo>
                    <a:pt x="19" y="78"/>
                    <a:pt x="32" y="73"/>
                    <a:pt x="48" y="66"/>
                  </a:cubicBezTo>
                  <a:cubicBezTo>
                    <a:pt x="65" y="58"/>
                    <a:pt x="84" y="47"/>
                    <a:pt x="85" y="32"/>
                  </a:cubicBezTo>
                  <a:cubicBezTo>
                    <a:pt x="86" y="28"/>
                    <a:pt x="86" y="25"/>
                    <a:pt x="84" y="21"/>
                  </a:cubicBez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9" name="Freeform 38"/>
            <p:cNvSpPr>
              <a:spLocks/>
            </p:cNvSpPr>
            <p:nvPr/>
          </p:nvSpPr>
          <p:spPr bwMode="gray">
            <a:xfrm>
              <a:off x="4422776" y="2117725"/>
              <a:ext cx="287338" cy="322263"/>
            </a:xfrm>
            <a:custGeom>
              <a:avLst/>
              <a:gdLst>
                <a:gd name="T0" fmla="*/ 67 w 77"/>
                <a:gd name="T1" fmla="*/ 0 h 86"/>
                <a:gd name="T2" fmla="*/ 40 w 77"/>
                <a:gd name="T3" fmla="*/ 14 h 86"/>
                <a:gd name="T4" fmla="*/ 1 w 77"/>
                <a:gd name="T5" fmla="*/ 45 h 86"/>
                <a:gd name="T6" fmla="*/ 0 w 77"/>
                <a:gd name="T7" fmla="*/ 52 h 86"/>
                <a:gd name="T8" fmla="*/ 1 w 77"/>
                <a:gd name="T9" fmla="*/ 60 h 86"/>
                <a:gd name="T10" fmla="*/ 27 w 77"/>
                <a:gd name="T11" fmla="*/ 86 h 86"/>
                <a:gd name="T12" fmla="*/ 40 w 77"/>
                <a:gd name="T13" fmla="*/ 79 h 86"/>
                <a:gd name="T14" fmla="*/ 6 w 77"/>
                <a:gd name="T15" fmla="*/ 59 h 86"/>
                <a:gd name="T16" fmla="*/ 9 w 77"/>
                <a:gd name="T17" fmla="*/ 46 h 86"/>
                <a:gd name="T18" fmla="*/ 44 w 77"/>
                <a:gd name="T19" fmla="*/ 25 h 86"/>
                <a:gd name="T20" fmla="*/ 77 w 77"/>
                <a:gd name="T21" fmla="*/ 0 h 86"/>
                <a:gd name="T22" fmla="*/ 67 w 77"/>
                <a:gd name="T23"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86">
                  <a:moveTo>
                    <a:pt x="67" y="0"/>
                  </a:moveTo>
                  <a:cubicBezTo>
                    <a:pt x="60" y="5"/>
                    <a:pt x="50" y="9"/>
                    <a:pt x="40" y="14"/>
                  </a:cubicBezTo>
                  <a:cubicBezTo>
                    <a:pt x="23" y="21"/>
                    <a:pt x="7" y="34"/>
                    <a:pt x="1" y="45"/>
                  </a:cubicBezTo>
                  <a:cubicBezTo>
                    <a:pt x="0" y="48"/>
                    <a:pt x="0" y="50"/>
                    <a:pt x="0" y="52"/>
                  </a:cubicBezTo>
                  <a:cubicBezTo>
                    <a:pt x="0" y="54"/>
                    <a:pt x="0" y="57"/>
                    <a:pt x="1" y="60"/>
                  </a:cubicBezTo>
                  <a:cubicBezTo>
                    <a:pt x="4" y="70"/>
                    <a:pt x="15" y="79"/>
                    <a:pt x="27" y="86"/>
                  </a:cubicBezTo>
                  <a:cubicBezTo>
                    <a:pt x="40" y="79"/>
                    <a:pt x="40" y="79"/>
                    <a:pt x="40" y="79"/>
                  </a:cubicBezTo>
                  <a:cubicBezTo>
                    <a:pt x="26" y="73"/>
                    <a:pt x="11" y="68"/>
                    <a:pt x="6" y="59"/>
                  </a:cubicBezTo>
                  <a:cubicBezTo>
                    <a:pt x="6" y="56"/>
                    <a:pt x="5" y="51"/>
                    <a:pt x="9" y="46"/>
                  </a:cubicBezTo>
                  <a:cubicBezTo>
                    <a:pt x="15" y="36"/>
                    <a:pt x="28" y="32"/>
                    <a:pt x="44" y="25"/>
                  </a:cubicBezTo>
                  <a:cubicBezTo>
                    <a:pt x="57" y="19"/>
                    <a:pt x="71" y="10"/>
                    <a:pt x="77" y="0"/>
                  </a:cubicBezTo>
                  <a:lnTo>
                    <a:pt x="67" y="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0" name="Freeform 39"/>
            <p:cNvSpPr>
              <a:spLocks/>
            </p:cNvSpPr>
            <p:nvPr/>
          </p:nvSpPr>
          <p:spPr bwMode="gray">
            <a:xfrm>
              <a:off x="4445001" y="2117725"/>
              <a:ext cx="100013" cy="71438"/>
            </a:xfrm>
            <a:custGeom>
              <a:avLst/>
              <a:gdLst>
                <a:gd name="T0" fmla="*/ 17 w 27"/>
                <a:gd name="T1" fmla="*/ 19 h 19"/>
                <a:gd name="T2" fmla="*/ 27 w 27"/>
                <a:gd name="T3" fmla="*/ 13 h 19"/>
                <a:gd name="T4" fmla="*/ 7 w 27"/>
                <a:gd name="T5" fmla="*/ 0 h 19"/>
                <a:gd name="T6" fmla="*/ 0 w 27"/>
                <a:gd name="T7" fmla="*/ 0 h 19"/>
                <a:gd name="T8" fmla="*/ 17 w 27"/>
                <a:gd name="T9" fmla="*/ 19 h 19"/>
              </a:gdLst>
              <a:ahLst/>
              <a:cxnLst>
                <a:cxn ang="0">
                  <a:pos x="T0" y="T1"/>
                </a:cxn>
                <a:cxn ang="0">
                  <a:pos x="T2" y="T3"/>
                </a:cxn>
                <a:cxn ang="0">
                  <a:pos x="T4" y="T5"/>
                </a:cxn>
                <a:cxn ang="0">
                  <a:pos x="T6" y="T7"/>
                </a:cxn>
                <a:cxn ang="0">
                  <a:pos x="T8" y="T9"/>
                </a:cxn>
              </a:cxnLst>
              <a:rect l="0" t="0" r="r" b="b"/>
              <a:pathLst>
                <a:path w="27" h="19">
                  <a:moveTo>
                    <a:pt x="17" y="19"/>
                  </a:moveTo>
                  <a:cubicBezTo>
                    <a:pt x="27" y="13"/>
                    <a:pt x="27" y="13"/>
                    <a:pt x="27" y="13"/>
                  </a:cubicBezTo>
                  <a:cubicBezTo>
                    <a:pt x="19" y="9"/>
                    <a:pt x="11" y="5"/>
                    <a:pt x="7" y="0"/>
                  </a:cubicBezTo>
                  <a:cubicBezTo>
                    <a:pt x="0" y="0"/>
                    <a:pt x="0" y="0"/>
                    <a:pt x="0" y="0"/>
                  </a:cubicBezTo>
                  <a:cubicBezTo>
                    <a:pt x="3" y="7"/>
                    <a:pt x="9" y="13"/>
                    <a:pt x="17" y="19"/>
                  </a:cubicBez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sp>
        <p:nvSpPr>
          <p:cNvPr id="71" name="Right Arrow 70"/>
          <p:cNvSpPr/>
          <p:nvPr/>
        </p:nvSpPr>
        <p:spPr bwMode="gray">
          <a:xfrm rot="18000000">
            <a:off x="6858756" y="4485628"/>
            <a:ext cx="1374998" cy="322227"/>
          </a:xfrm>
          <a:prstGeom prst="rightArrow">
            <a:avLst>
              <a:gd name="adj1" fmla="val 98208"/>
              <a:gd name="adj2" fmla="val 45070"/>
            </a:avLst>
          </a:prstGeom>
          <a:solidFill>
            <a:schemeClr val="accent5"/>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rgbClr val="000000"/>
              </a:solidFill>
            </a:endParaRPr>
          </a:p>
        </p:txBody>
      </p:sp>
      <p:sp>
        <p:nvSpPr>
          <p:cNvPr id="127" name="TextBox 126"/>
          <p:cNvSpPr txBox="1"/>
          <p:nvPr/>
        </p:nvSpPr>
        <p:spPr bwMode="gray">
          <a:xfrm>
            <a:off x="7866403" y="4342781"/>
            <a:ext cx="949238" cy="707577"/>
          </a:xfrm>
          <a:prstGeom prst="rect">
            <a:avLst/>
          </a:prstGeom>
          <a:noFill/>
        </p:spPr>
        <p:txBody>
          <a:bodyPr wrap="square" lIns="0" rIns="0" rtlCol="0">
            <a:noAutofit/>
          </a:bodyPr>
          <a:lstStyle/>
          <a:p>
            <a:pPr algn="ctr"/>
            <a:r>
              <a:rPr lang="en-US" sz="1200" dirty="0" smtClean="0">
                <a:solidFill>
                  <a:srgbClr val="000000"/>
                </a:solidFill>
              </a:rPr>
              <a:t>Classification &amp; Treatment Selection</a:t>
            </a:r>
            <a:endParaRPr lang="en-US" sz="1200" dirty="0">
              <a:solidFill>
                <a:srgbClr val="000000"/>
              </a:solidFill>
            </a:endParaRPr>
          </a:p>
        </p:txBody>
      </p:sp>
      <p:grpSp>
        <p:nvGrpSpPr>
          <p:cNvPr id="46" name="Gruppieren 45"/>
          <p:cNvGrpSpPr/>
          <p:nvPr/>
        </p:nvGrpSpPr>
        <p:grpSpPr bwMode="gray">
          <a:xfrm>
            <a:off x="7464075" y="4414653"/>
            <a:ext cx="371545" cy="501040"/>
            <a:chOff x="3544888" y="2397125"/>
            <a:chExt cx="2054225" cy="2770188"/>
          </a:xfrm>
        </p:grpSpPr>
        <p:sp>
          <p:nvSpPr>
            <p:cNvPr id="44" name="Freeform 59"/>
            <p:cNvSpPr>
              <a:spLocks/>
            </p:cNvSpPr>
            <p:nvPr/>
          </p:nvSpPr>
          <p:spPr bwMode="gray">
            <a:xfrm>
              <a:off x="3544888" y="2397125"/>
              <a:ext cx="2054225" cy="2770188"/>
            </a:xfrm>
            <a:custGeom>
              <a:avLst/>
              <a:gdLst>
                <a:gd name="T0" fmla="*/ 382 w 548"/>
                <a:gd name="T1" fmla="*/ 67 h 739"/>
                <a:gd name="T2" fmla="*/ 384 w 548"/>
                <a:gd name="T3" fmla="*/ 64 h 739"/>
                <a:gd name="T4" fmla="*/ 388 w 548"/>
                <a:gd name="T5" fmla="*/ 54 h 739"/>
                <a:gd name="T6" fmla="*/ 338 w 548"/>
                <a:gd name="T7" fmla="*/ 54 h 739"/>
                <a:gd name="T8" fmla="*/ 338 w 548"/>
                <a:gd name="T9" fmla="*/ 0 h 739"/>
                <a:gd name="T10" fmla="*/ 205 w 548"/>
                <a:gd name="T11" fmla="*/ 0 h 739"/>
                <a:gd name="T12" fmla="*/ 205 w 548"/>
                <a:gd name="T13" fmla="*/ 54 h 739"/>
                <a:gd name="T14" fmla="*/ 156 w 548"/>
                <a:gd name="T15" fmla="*/ 54 h 739"/>
                <a:gd name="T16" fmla="*/ 164 w 548"/>
                <a:gd name="T17" fmla="*/ 67 h 739"/>
                <a:gd name="T18" fmla="*/ 0 w 548"/>
                <a:gd name="T19" fmla="*/ 67 h 739"/>
                <a:gd name="T20" fmla="*/ 0 w 548"/>
                <a:gd name="T21" fmla="*/ 739 h 739"/>
                <a:gd name="T22" fmla="*/ 548 w 548"/>
                <a:gd name="T23" fmla="*/ 739 h 739"/>
                <a:gd name="T24" fmla="*/ 548 w 548"/>
                <a:gd name="T25" fmla="*/ 67 h 739"/>
                <a:gd name="T26" fmla="*/ 382 w 548"/>
                <a:gd name="T27" fmla="*/ 67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8" h="739">
                  <a:moveTo>
                    <a:pt x="382" y="67"/>
                  </a:moveTo>
                  <a:cubicBezTo>
                    <a:pt x="383" y="66"/>
                    <a:pt x="383" y="65"/>
                    <a:pt x="384" y="64"/>
                  </a:cubicBezTo>
                  <a:cubicBezTo>
                    <a:pt x="388" y="54"/>
                    <a:pt x="388" y="54"/>
                    <a:pt x="388" y="54"/>
                  </a:cubicBezTo>
                  <a:cubicBezTo>
                    <a:pt x="388" y="54"/>
                    <a:pt x="343" y="54"/>
                    <a:pt x="338" y="54"/>
                  </a:cubicBezTo>
                  <a:cubicBezTo>
                    <a:pt x="338" y="45"/>
                    <a:pt x="338" y="0"/>
                    <a:pt x="338" y="0"/>
                  </a:cubicBezTo>
                  <a:cubicBezTo>
                    <a:pt x="207" y="0"/>
                    <a:pt x="205" y="0"/>
                    <a:pt x="205" y="0"/>
                  </a:cubicBezTo>
                  <a:cubicBezTo>
                    <a:pt x="205" y="0"/>
                    <a:pt x="205" y="45"/>
                    <a:pt x="205" y="54"/>
                  </a:cubicBezTo>
                  <a:cubicBezTo>
                    <a:pt x="196" y="54"/>
                    <a:pt x="156" y="54"/>
                    <a:pt x="156" y="54"/>
                  </a:cubicBezTo>
                  <a:cubicBezTo>
                    <a:pt x="164" y="67"/>
                    <a:pt x="164" y="67"/>
                    <a:pt x="164" y="67"/>
                  </a:cubicBezTo>
                  <a:cubicBezTo>
                    <a:pt x="0" y="67"/>
                    <a:pt x="0" y="67"/>
                    <a:pt x="0" y="67"/>
                  </a:cubicBezTo>
                  <a:cubicBezTo>
                    <a:pt x="0" y="739"/>
                    <a:pt x="0" y="739"/>
                    <a:pt x="0" y="739"/>
                  </a:cubicBezTo>
                  <a:cubicBezTo>
                    <a:pt x="548" y="739"/>
                    <a:pt x="548" y="739"/>
                    <a:pt x="548" y="739"/>
                  </a:cubicBezTo>
                  <a:cubicBezTo>
                    <a:pt x="548" y="67"/>
                    <a:pt x="548" y="67"/>
                    <a:pt x="548" y="67"/>
                  </a:cubicBezTo>
                  <a:lnTo>
                    <a:pt x="382" y="6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5" name="Freeform 60"/>
            <p:cNvSpPr>
              <a:spLocks noEditPoints="1"/>
            </p:cNvSpPr>
            <p:nvPr/>
          </p:nvSpPr>
          <p:spPr bwMode="gray">
            <a:xfrm>
              <a:off x="3709988" y="2425700"/>
              <a:ext cx="1735138" cy="2540000"/>
            </a:xfrm>
            <a:custGeom>
              <a:avLst/>
              <a:gdLst>
                <a:gd name="T0" fmla="*/ 51 w 463"/>
                <a:gd name="T1" fmla="*/ 218 h 677"/>
                <a:gd name="T2" fmla="*/ 171 w 463"/>
                <a:gd name="T3" fmla="*/ 238 h 677"/>
                <a:gd name="T4" fmla="*/ 51 w 463"/>
                <a:gd name="T5" fmla="*/ 218 h 677"/>
                <a:gd name="T6" fmla="*/ 51 w 463"/>
                <a:gd name="T7" fmla="*/ 288 h 677"/>
                <a:gd name="T8" fmla="*/ 171 w 463"/>
                <a:gd name="T9" fmla="*/ 269 h 677"/>
                <a:gd name="T10" fmla="*/ 51 w 463"/>
                <a:gd name="T11" fmla="*/ 269 h 677"/>
                <a:gd name="T12" fmla="*/ 247 w 463"/>
                <a:gd name="T13" fmla="*/ 364 h 677"/>
                <a:gd name="T14" fmla="*/ 151 w 463"/>
                <a:gd name="T15" fmla="*/ 465 h 677"/>
                <a:gd name="T16" fmla="*/ 78 w 463"/>
                <a:gd name="T17" fmla="*/ 447 h 677"/>
                <a:gd name="T18" fmla="*/ 124 w 463"/>
                <a:gd name="T19" fmla="*/ 507 h 677"/>
                <a:gd name="T20" fmla="*/ 142 w 463"/>
                <a:gd name="T21" fmla="*/ 553 h 677"/>
                <a:gd name="T22" fmla="*/ 183 w 463"/>
                <a:gd name="T23" fmla="*/ 525 h 677"/>
                <a:gd name="T24" fmla="*/ 362 w 463"/>
                <a:gd name="T25" fmla="*/ 290 h 677"/>
                <a:gd name="T26" fmla="*/ 463 w 463"/>
                <a:gd name="T27" fmla="*/ 138 h 677"/>
                <a:gd name="T28" fmla="*/ 309 w 463"/>
                <a:gd name="T29" fmla="*/ 677 h 677"/>
                <a:gd name="T30" fmla="*/ 0 w 463"/>
                <a:gd name="T31" fmla="*/ 637 h 677"/>
                <a:gd name="T32" fmla="*/ 37 w 463"/>
                <a:gd name="T33" fmla="*/ 102 h 677"/>
                <a:gd name="T34" fmla="*/ 128 w 463"/>
                <a:gd name="T35" fmla="*/ 54 h 677"/>
                <a:gd name="T36" fmla="*/ 169 w 463"/>
                <a:gd name="T37" fmla="*/ 0 h 677"/>
                <a:gd name="T38" fmla="*/ 286 w 463"/>
                <a:gd name="T39" fmla="*/ 54 h 677"/>
                <a:gd name="T40" fmla="*/ 337 w 463"/>
                <a:gd name="T41" fmla="*/ 102 h 677"/>
                <a:gd name="T42" fmla="*/ 463 w 463"/>
                <a:gd name="T43" fmla="*/ 138 h 677"/>
                <a:gd name="T44" fmla="*/ 336 w 463"/>
                <a:gd name="T45" fmla="*/ 528 h 677"/>
                <a:gd name="T46" fmla="*/ 318 w 463"/>
                <a:gd name="T47" fmla="*/ 650 h 677"/>
                <a:gd name="T48" fmla="*/ 454 w 463"/>
                <a:gd name="T49" fmla="*/ 138 h 677"/>
                <a:gd name="T50" fmla="*/ 340 w 463"/>
                <a:gd name="T51" fmla="*/ 111 h 677"/>
                <a:gd name="T52" fmla="*/ 101 w 463"/>
                <a:gd name="T53" fmla="*/ 137 h 677"/>
                <a:gd name="T54" fmla="*/ 37 w 463"/>
                <a:gd name="T55" fmla="*/ 111 h 677"/>
                <a:gd name="T56" fmla="*/ 9 w 463"/>
                <a:gd name="T57" fmla="*/ 637 h 677"/>
                <a:gd name="T58" fmla="*/ 299 w 463"/>
                <a:gd name="T59" fmla="*/ 668 h 677"/>
                <a:gd name="T60" fmla="*/ 336 w 463"/>
                <a:gd name="T61" fmla="*/ 510 h 677"/>
                <a:gd name="T62" fmla="*/ 454 w 463"/>
                <a:gd name="T63" fmla="*/ 138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3" h="677">
                  <a:moveTo>
                    <a:pt x="51" y="218"/>
                  </a:moveTo>
                  <a:cubicBezTo>
                    <a:pt x="51" y="218"/>
                    <a:pt x="51" y="218"/>
                    <a:pt x="51" y="218"/>
                  </a:cubicBezTo>
                  <a:cubicBezTo>
                    <a:pt x="171" y="218"/>
                    <a:pt x="171" y="218"/>
                    <a:pt x="171" y="218"/>
                  </a:cubicBezTo>
                  <a:cubicBezTo>
                    <a:pt x="171" y="238"/>
                    <a:pt x="171" y="238"/>
                    <a:pt x="171" y="238"/>
                  </a:cubicBezTo>
                  <a:cubicBezTo>
                    <a:pt x="51" y="238"/>
                    <a:pt x="51" y="238"/>
                    <a:pt x="51" y="238"/>
                  </a:cubicBezTo>
                  <a:cubicBezTo>
                    <a:pt x="51" y="218"/>
                    <a:pt x="51" y="218"/>
                    <a:pt x="51" y="218"/>
                  </a:cubicBezTo>
                  <a:close/>
                  <a:moveTo>
                    <a:pt x="51" y="269"/>
                  </a:moveTo>
                  <a:cubicBezTo>
                    <a:pt x="51" y="288"/>
                    <a:pt x="51" y="288"/>
                    <a:pt x="51" y="288"/>
                  </a:cubicBezTo>
                  <a:cubicBezTo>
                    <a:pt x="171" y="288"/>
                    <a:pt x="171" y="288"/>
                    <a:pt x="171" y="288"/>
                  </a:cubicBezTo>
                  <a:cubicBezTo>
                    <a:pt x="171" y="269"/>
                    <a:pt x="171" y="269"/>
                    <a:pt x="171" y="269"/>
                  </a:cubicBezTo>
                  <a:cubicBezTo>
                    <a:pt x="51" y="269"/>
                    <a:pt x="51" y="269"/>
                    <a:pt x="51" y="269"/>
                  </a:cubicBezTo>
                  <a:cubicBezTo>
                    <a:pt x="51" y="269"/>
                    <a:pt x="51" y="269"/>
                    <a:pt x="51" y="269"/>
                  </a:cubicBezTo>
                  <a:close/>
                  <a:moveTo>
                    <a:pt x="353" y="281"/>
                  </a:moveTo>
                  <a:cubicBezTo>
                    <a:pt x="321" y="299"/>
                    <a:pt x="284" y="327"/>
                    <a:pt x="247" y="364"/>
                  </a:cubicBezTo>
                  <a:cubicBezTo>
                    <a:pt x="211" y="401"/>
                    <a:pt x="183" y="442"/>
                    <a:pt x="160" y="479"/>
                  </a:cubicBezTo>
                  <a:cubicBezTo>
                    <a:pt x="160" y="479"/>
                    <a:pt x="160" y="479"/>
                    <a:pt x="151" y="465"/>
                  </a:cubicBezTo>
                  <a:cubicBezTo>
                    <a:pt x="142" y="438"/>
                    <a:pt x="128" y="424"/>
                    <a:pt x="119" y="424"/>
                  </a:cubicBezTo>
                  <a:cubicBezTo>
                    <a:pt x="106" y="424"/>
                    <a:pt x="92" y="428"/>
                    <a:pt x="78" y="447"/>
                  </a:cubicBezTo>
                  <a:cubicBezTo>
                    <a:pt x="87" y="451"/>
                    <a:pt x="96" y="456"/>
                    <a:pt x="101" y="465"/>
                  </a:cubicBezTo>
                  <a:cubicBezTo>
                    <a:pt x="110" y="475"/>
                    <a:pt x="115" y="488"/>
                    <a:pt x="124" y="507"/>
                  </a:cubicBezTo>
                  <a:cubicBezTo>
                    <a:pt x="124" y="507"/>
                    <a:pt x="124" y="507"/>
                    <a:pt x="128" y="521"/>
                  </a:cubicBezTo>
                  <a:cubicBezTo>
                    <a:pt x="137" y="535"/>
                    <a:pt x="137" y="548"/>
                    <a:pt x="142" y="553"/>
                  </a:cubicBezTo>
                  <a:cubicBezTo>
                    <a:pt x="147" y="548"/>
                    <a:pt x="156" y="539"/>
                    <a:pt x="165" y="535"/>
                  </a:cubicBezTo>
                  <a:cubicBezTo>
                    <a:pt x="165" y="535"/>
                    <a:pt x="165" y="535"/>
                    <a:pt x="183" y="525"/>
                  </a:cubicBezTo>
                  <a:cubicBezTo>
                    <a:pt x="202" y="484"/>
                    <a:pt x="229" y="442"/>
                    <a:pt x="266" y="391"/>
                  </a:cubicBezTo>
                  <a:cubicBezTo>
                    <a:pt x="298" y="350"/>
                    <a:pt x="330" y="313"/>
                    <a:pt x="362" y="290"/>
                  </a:cubicBezTo>
                  <a:cubicBezTo>
                    <a:pt x="362" y="290"/>
                    <a:pt x="362" y="290"/>
                    <a:pt x="353" y="281"/>
                  </a:cubicBezTo>
                  <a:moveTo>
                    <a:pt x="463" y="138"/>
                  </a:moveTo>
                  <a:cubicBezTo>
                    <a:pt x="463" y="138"/>
                    <a:pt x="463" y="138"/>
                    <a:pt x="463" y="519"/>
                  </a:cubicBezTo>
                  <a:cubicBezTo>
                    <a:pt x="463" y="519"/>
                    <a:pt x="463" y="519"/>
                    <a:pt x="309" y="677"/>
                  </a:cubicBezTo>
                  <a:cubicBezTo>
                    <a:pt x="309" y="677"/>
                    <a:pt x="309" y="677"/>
                    <a:pt x="37" y="677"/>
                  </a:cubicBezTo>
                  <a:cubicBezTo>
                    <a:pt x="14" y="677"/>
                    <a:pt x="0" y="659"/>
                    <a:pt x="0" y="637"/>
                  </a:cubicBezTo>
                  <a:cubicBezTo>
                    <a:pt x="0" y="637"/>
                    <a:pt x="0" y="637"/>
                    <a:pt x="0" y="138"/>
                  </a:cubicBezTo>
                  <a:cubicBezTo>
                    <a:pt x="0" y="115"/>
                    <a:pt x="14" y="102"/>
                    <a:pt x="37" y="102"/>
                  </a:cubicBezTo>
                  <a:cubicBezTo>
                    <a:pt x="37" y="102"/>
                    <a:pt x="37" y="102"/>
                    <a:pt x="121" y="102"/>
                  </a:cubicBezTo>
                  <a:cubicBezTo>
                    <a:pt x="129" y="85"/>
                    <a:pt x="135" y="65"/>
                    <a:pt x="128" y="54"/>
                  </a:cubicBezTo>
                  <a:cubicBezTo>
                    <a:pt x="128" y="54"/>
                    <a:pt x="128" y="54"/>
                    <a:pt x="169" y="54"/>
                  </a:cubicBezTo>
                  <a:cubicBezTo>
                    <a:pt x="169" y="54"/>
                    <a:pt x="169" y="54"/>
                    <a:pt x="169" y="0"/>
                  </a:cubicBezTo>
                  <a:cubicBezTo>
                    <a:pt x="169" y="0"/>
                    <a:pt x="169" y="0"/>
                    <a:pt x="286" y="0"/>
                  </a:cubicBezTo>
                  <a:cubicBezTo>
                    <a:pt x="286" y="0"/>
                    <a:pt x="286" y="0"/>
                    <a:pt x="286" y="54"/>
                  </a:cubicBezTo>
                  <a:cubicBezTo>
                    <a:pt x="286" y="54"/>
                    <a:pt x="286" y="54"/>
                    <a:pt x="332" y="54"/>
                  </a:cubicBezTo>
                  <a:cubicBezTo>
                    <a:pt x="325" y="65"/>
                    <a:pt x="330" y="85"/>
                    <a:pt x="337" y="102"/>
                  </a:cubicBezTo>
                  <a:cubicBezTo>
                    <a:pt x="365" y="102"/>
                    <a:pt x="397" y="102"/>
                    <a:pt x="431" y="102"/>
                  </a:cubicBezTo>
                  <a:cubicBezTo>
                    <a:pt x="449" y="102"/>
                    <a:pt x="463" y="115"/>
                    <a:pt x="463" y="138"/>
                  </a:cubicBezTo>
                  <a:close/>
                  <a:moveTo>
                    <a:pt x="440" y="528"/>
                  </a:moveTo>
                  <a:cubicBezTo>
                    <a:pt x="422" y="528"/>
                    <a:pt x="336" y="528"/>
                    <a:pt x="336" y="528"/>
                  </a:cubicBezTo>
                  <a:cubicBezTo>
                    <a:pt x="327" y="528"/>
                    <a:pt x="318" y="537"/>
                    <a:pt x="318" y="550"/>
                  </a:cubicBezTo>
                  <a:cubicBezTo>
                    <a:pt x="318" y="550"/>
                    <a:pt x="318" y="637"/>
                    <a:pt x="318" y="650"/>
                  </a:cubicBezTo>
                  <a:cubicBezTo>
                    <a:pt x="318" y="650"/>
                    <a:pt x="318" y="650"/>
                    <a:pt x="440" y="528"/>
                  </a:cubicBezTo>
                  <a:close/>
                  <a:moveTo>
                    <a:pt x="454" y="138"/>
                  </a:moveTo>
                  <a:cubicBezTo>
                    <a:pt x="454" y="124"/>
                    <a:pt x="445" y="111"/>
                    <a:pt x="431" y="111"/>
                  </a:cubicBezTo>
                  <a:cubicBezTo>
                    <a:pt x="431" y="111"/>
                    <a:pt x="431" y="111"/>
                    <a:pt x="340" y="111"/>
                  </a:cubicBezTo>
                  <a:cubicBezTo>
                    <a:pt x="347" y="125"/>
                    <a:pt x="354" y="137"/>
                    <a:pt x="354" y="137"/>
                  </a:cubicBezTo>
                  <a:cubicBezTo>
                    <a:pt x="354" y="137"/>
                    <a:pt x="354" y="137"/>
                    <a:pt x="101" y="137"/>
                  </a:cubicBezTo>
                  <a:cubicBezTo>
                    <a:pt x="101" y="137"/>
                    <a:pt x="109" y="125"/>
                    <a:pt x="117" y="111"/>
                  </a:cubicBezTo>
                  <a:cubicBezTo>
                    <a:pt x="92" y="111"/>
                    <a:pt x="65" y="111"/>
                    <a:pt x="37" y="111"/>
                  </a:cubicBezTo>
                  <a:cubicBezTo>
                    <a:pt x="23" y="111"/>
                    <a:pt x="9" y="124"/>
                    <a:pt x="9" y="138"/>
                  </a:cubicBezTo>
                  <a:cubicBezTo>
                    <a:pt x="9" y="138"/>
                    <a:pt x="9" y="138"/>
                    <a:pt x="9" y="637"/>
                  </a:cubicBezTo>
                  <a:cubicBezTo>
                    <a:pt x="9" y="655"/>
                    <a:pt x="23" y="668"/>
                    <a:pt x="37" y="668"/>
                  </a:cubicBezTo>
                  <a:cubicBezTo>
                    <a:pt x="37" y="668"/>
                    <a:pt x="290" y="668"/>
                    <a:pt x="299" y="668"/>
                  </a:cubicBezTo>
                  <a:cubicBezTo>
                    <a:pt x="299" y="659"/>
                    <a:pt x="299" y="550"/>
                    <a:pt x="299" y="550"/>
                  </a:cubicBezTo>
                  <a:cubicBezTo>
                    <a:pt x="299" y="528"/>
                    <a:pt x="318" y="510"/>
                    <a:pt x="336" y="510"/>
                  </a:cubicBezTo>
                  <a:cubicBezTo>
                    <a:pt x="336" y="510"/>
                    <a:pt x="449" y="510"/>
                    <a:pt x="454" y="510"/>
                  </a:cubicBezTo>
                  <a:cubicBezTo>
                    <a:pt x="454" y="501"/>
                    <a:pt x="454" y="138"/>
                    <a:pt x="454" y="13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sp>
        <p:nvSpPr>
          <p:cNvPr id="68" name="Right Arrow 67"/>
          <p:cNvSpPr/>
          <p:nvPr/>
        </p:nvSpPr>
        <p:spPr bwMode="gray">
          <a:xfrm>
            <a:off x="8069365" y="3212119"/>
            <a:ext cx="266700" cy="108000"/>
          </a:xfrm>
          <a:prstGeom prst="rightArrow">
            <a:avLst>
              <a:gd name="adj1" fmla="val 100000"/>
              <a:gd name="adj2" fmla="val 50000"/>
            </a:avLst>
          </a:prstGeom>
          <a:solidFill>
            <a:schemeClr val="accent5"/>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rgbClr val="000000"/>
              </a:solidFill>
            </a:endParaRPr>
          </a:p>
        </p:txBody>
      </p:sp>
      <p:sp>
        <p:nvSpPr>
          <p:cNvPr id="134" name="TextBox 133"/>
          <p:cNvSpPr txBox="1"/>
          <p:nvPr/>
        </p:nvSpPr>
        <p:spPr bwMode="gray">
          <a:xfrm>
            <a:off x="8340937" y="3661296"/>
            <a:ext cx="633677" cy="286161"/>
          </a:xfrm>
          <a:prstGeom prst="rect">
            <a:avLst/>
          </a:prstGeom>
          <a:noFill/>
        </p:spPr>
        <p:txBody>
          <a:bodyPr wrap="square" lIns="0" rIns="0" rtlCol="0">
            <a:noAutofit/>
          </a:bodyPr>
          <a:lstStyle/>
          <a:p>
            <a:pPr algn="ctr"/>
            <a:r>
              <a:rPr lang="en-US" sz="1200" dirty="0" smtClean="0">
                <a:solidFill>
                  <a:srgbClr val="000000"/>
                </a:solidFill>
              </a:rPr>
              <a:t>Internal Report</a:t>
            </a:r>
            <a:endParaRPr lang="en-US" sz="1200" dirty="0">
              <a:solidFill>
                <a:srgbClr val="000000"/>
              </a:solidFill>
            </a:endParaRPr>
          </a:p>
        </p:txBody>
      </p:sp>
      <p:grpSp>
        <p:nvGrpSpPr>
          <p:cNvPr id="233" name="Gruppieren 232"/>
          <p:cNvGrpSpPr/>
          <p:nvPr/>
        </p:nvGrpSpPr>
        <p:grpSpPr bwMode="gray">
          <a:xfrm>
            <a:off x="1367898" y="3023143"/>
            <a:ext cx="371545" cy="501040"/>
            <a:chOff x="1367898" y="3040024"/>
            <a:chExt cx="371545" cy="501040"/>
          </a:xfrm>
        </p:grpSpPr>
        <p:sp>
          <p:nvSpPr>
            <p:cNvPr id="214" name="Freeform 59"/>
            <p:cNvSpPr>
              <a:spLocks/>
            </p:cNvSpPr>
            <p:nvPr/>
          </p:nvSpPr>
          <p:spPr bwMode="gray">
            <a:xfrm>
              <a:off x="1367898" y="3040024"/>
              <a:ext cx="371545" cy="501040"/>
            </a:xfrm>
            <a:custGeom>
              <a:avLst/>
              <a:gdLst>
                <a:gd name="T0" fmla="*/ 382 w 548"/>
                <a:gd name="T1" fmla="*/ 67 h 739"/>
                <a:gd name="T2" fmla="*/ 384 w 548"/>
                <a:gd name="T3" fmla="*/ 64 h 739"/>
                <a:gd name="T4" fmla="*/ 388 w 548"/>
                <a:gd name="T5" fmla="*/ 54 h 739"/>
                <a:gd name="T6" fmla="*/ 338 w 548"/>
                <a:gd name="T7" fmla="*/ 54 h 739"/>
                <a:gd name="T8" fmla="*/ 338 w 548"/>
                <a:gd name="T9" fmla="*/ 0 h 739"/>
                <a:gd name="T10" fmla="*/ 205 w 548"/>
                <a:gd name="T11" fmla="*/ 0 h 739"/>
                <a:gd name="T12" fmla="*/ 205 w 548"/>
                <a:gd name="T13" fmla="*/ 54 h 739"/>
                <a:gd name="T14" fmla="*/ 156 w 548"/>
                <a:gd name="T15" fmla="*/ 54 h 739"/>
                <a:gd name="T16" fmla="*/ 164 w 548"/>
                <a:gd name="T17" fmla="*/ 67 h 739"/>
                <a:gd name="T18" fmla="*/ 0 w 548"/>
                <a:gd name="T19" fmla="*/ 67 h 739"/>
                <a:gd name="T20" fmla="*/ 0 w 548"/>
                <a:gd name="T21" fmla="*/ 739 h 739"/>
                <a:gd name="T22" fmla="*/ 548 w 548"/>
                <a:gd name="T23" fmla="*/ 739 h 739"/>
                <a:gd name="T24" fmla="*/ 548 w 548"/>
                <a:gd name="T25" fmla="*/ 67 h 739"/>
                <a:gd name="T26" fmla="*/ 382 w 548"/>
                <a:gd name="T27" fmla="*/ 67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8" h="739">
                  <a:moveTo>
                    <a:pt x="382" y="67"/>
                  </a:moveTo>
                  <a:cubicBezTo>
                    <a:pt x="383" y="66"/>
                    <a:pt x="383" y="65"/>
                    <a:pt x="384" y="64"/>
                  </a:cubicBezTo>
                  <a:cubicBezTo>
                    <a:pt x="388" y="54"/>
                    <a:pt x="388" y="54"/>
                    <a:pt x="388" y="54"/>
                  </a:cubicBezTo>
                  <a:cubicBezTo>
                    <a:pt x="388" y="54"/>
                    <a:pt x="343" y="54"/>
                    <a:pt x="338" y="54"/>
                  </a:cubicBezTo>
                  <a:cubicBezTo>
                    <a:pt x="338" y="45"/>
                    <a:pt x="338" y="0"/>
                    <a:pt x="338" y="0"/>
                  </a:cubicBezTo>
                  <a:cubicBezTo>
                    <a:pt x="207" y="0"/>
                    <a:pt x="205" y="0"/>
                    <a:pt x="205" y="0"/>
                  </a:cubicBezTo>
                  <a:cubicBezTo>
                    <a:pt x="205" y="0"/>
                    <a:pt x="205" y="45"/>
                    <a:pt x="205" y="54"/>
                  </a:cubicBezTo>
                  <a:cubicBezTo>
                    <a:pt x="196" y="54"/>
                    <a:pt x="156" y="54"/>
                    <a:pt x="156" y="54"/>
                  </a:cubicBezTo>
                  <a:cubicBezTo>
                    <a:pt x="164" y="67"/>
                    <a:pt x="164" y="67"/>
                    <a:pt x="164" y="67"/>
                  </a:cubicBezTo>
                  <a:cubicBezTo>
                    <a:pt x="0" y="67"/>
                    <a:pt x="0" y="67"/>
                    <a:pt x="0" y="67"/>
                  </a:cubicBezTo>
                  <a:cubicBezTo>
                    <a:pt x="0" y="739"/>
                    <a:pt x="0" y="739"/>
                    <a:pt x="0" y="739"/>
                  </a:cubicBezTo>
                  <a:cubicBezTo>
                    <a:pt x="548" y="739"/>
                    <a:pt x="548" y="739"/>
                    <a:pt x="548" y="739"/>
                  </a:cubicBezTo>
                  <a:cubicBezTo>
                    <a:pt x="548" y="67"/>
                    <a:pt x="548" y="67"/>
                    <a:pt x="548" y="67"/>
                  </a:cubicBezTo>
                  <a:lnTo>
                    <a:pt x="382" y="6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5" name="Freeform 60"/>
            <p:cNvSpPr>
              <a:spLocks noEditPoints="1"/>
            </p:cNvSpPr>
            <p:nvPr/>
          </p:nvSpPr>
          <p:spPr bwMode="gray">
            <a:xfrm>
              <a:off x="1397759" y="3049955"/>
              <a:ext cx="313832" cy="459406"/>
            </a:xfrm>
            <a:custGeom>
              <a:avLst/>
              <a:gdLst>
                <a:gd name="T0" fmla="*/ 51 w 463"/>
                <a:gd name="T1" fmla="*/ 218 h 677"/>
                <a:gd name="T2" fmla="*/ 171 w 463"/>
                <a:gd name="T3" fmla="*/ 238 h 677"/>
                <a:gd name="T4" fmla="*/ 51 w 463"/>
                <a:gd name="T5" fmla="*/ 218 h 677"/>
                <a:gd name="T6" fmla="*/ 51 w 463"/>
                <a:gd name="T7" fmla="*/ 288 h 677"/>
                <a:gd name="T8" fmla="*/ 171 w 463"/>
                <a:gd name="T9" fmla="*/ 269 h 677"/>
                <a:gd name="T10" fmla="*/ 51 w 463"/>
                <a:gd name="T11" fmla="*/ 269 h 677"/>
                <a:gd name="T12" fmla="*/ 247 w 463"/>
                <a:gd name="T13" fmla="*/ 364 h 677"/>
                <a:gd name="T14" fmla="*/ 151 w 463"/>
                <a:gd name="T15" fmla="*/ 465 h 677"/>
                <a:gd name="T16" fmla="*/ 78 w 463"/>
                <a:gd name="T17" fmla="*/ 447 h 677"/>
                <a:gd name="T18" fmla="*/ 124 w 463"/>
                <a:gd name="T19" fmla="*/ 507 h 677"/>
                <a:gd name="T20" fmla="*/ 142 w 463"/>
                <a:gd name="T21" fmla="*/ 553 h 677"/>
                <a:gd name="T22" fmla="*/ 183 w 463"/>
                <a:gd name="T23" fmla="*/ 525 h 677"/>
                <a:gd name="T24" fmla="*/ 362 w 463"/>
                <a:gd name="T25" fmla="*/ 290 h 677"/>
                <a:gd name="T26" fmla="*/ 463 w 463"/>
                <a:gd name="T27" fmla="*/ 138 h 677"/>
                <a:gd name="T28" fmla="*/ 309 w 463"/>
                <a:gd name="T29" fmla="*/ 677 h 677"/>
                <a:gd name="T30" fmla="*/ 0 w 463"/>
                <a:gd name="T31" fmla="*/ 637 h 677"/>
                <a:gd name="T32" fmla="*/ 37 w 463"/>
                <a:gd name="T33" fmla="*/ 102 h 677"/>
                <a:gd name="T34" fmla="*/ 128 w 463"/>
                <a:gd name="T35" fmla="*/ 54 h 677"/>
                <a:gd name="T36" fmla="*/ 169 w 463"/>
                <a:gd name="T37" fmla="*/ 0 h 677"/>
                <a:gd name="T38" fmla="*/ 286 w 463"/>
                <a:gd name="T39" fmla="*/ 54 h 677"/>
                <a:gd name="T40" fmla="*/ 337 w 463"/>
                <a:gd name="T41" fmla="*/ 102 h 677"/>
                <a:gd name="T42" fmla="*/ 463 w 463"/>
                <a:gd name="T43" fmla="*/ 138 h 677"/>
                <a:gd name="T44" fmla="*/ 336 w 463"/>
                <a:gd name="T45" fmla="*/ 528 h 677"/>
                <a:gd name="T46" fmla="*/ 318 w 463"/>
                <a:gd name="T47" fmla="*/ 650 h 677"/>
                <a:gd name="T48" fmla="*/ 454 w 463"/>
                <a:gd name="T49" fmla="*/ 138 h 677"/>
                <a:gd name="T50" fmla="*/ 340 w 463"/>
                <a:gd name="T51" fmla="*/ 111 h 677"/>
                <a:gd name="T52" fmla="*/ 101 w 463"/>
                <a:gd name="T53" fmla="*/ 137 h 677"/>
                <a:gd name="T54" fmla="*/ 37 w 463"/>
                <a:gd name="T55" fmla="*/ 111 h 677"/>
                <a:gd name="T56" fmla="*/ 9 w 463"/>
                <a:gd name="T57" fmla="*/ 637 h 677"/>
                <a:gd name="T58" fmla="*/ 299 w 463"/>
                <a:gd name="T59" fmla="*/ 668 h 677"/>
                <a:gd name="T60" fmla="*/ 336 w 463"/>
                <a:gd name="T61" fmla="*/ 510 h 677"/>
                <a:gd name="T62" fmla="*/ 454 w 463"/>
                <a:gd name="T63" fmla="*/ 138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3" h="677">
                  <a:moveTo>
                    <a:pt x="51" y="218"/>
                  </a:moveTo>
                  <a:cubicBezTo>
                    <a:pt x="51" y="218"/>
                    <a:pt x="51" y="218"/>
                    <a:pt x="51" y="218"/>
                  </a:cubicBezTo>
                  <a:cubicBezTo>
                    <a:pt x="171" y="218"/>
                    <a:pt x="171" y="218"/>
                    <a:pt x="171" y="218"/>
                  </a:cubicBezTo>
                  <a:cubicBezTo>
                    <a:pt x="171" y="238"/>
                    <a:pt x="171" y="238"/>
                    <a:pt x="171" y="238"/>
                  </a:cubicBezTo>
                  <a:cubicBezTo>
                    <a:pt x="51" y="238"/>
                    <a:pt x="51" y="238"/>
                    <a:pt x="51" y="238"/>
                  </a:cubicBezTo>
                  <a:cubicBezTo>
                    <a:pt x="51" y="218"/>
                    <a:pt x="51" y="218"/>
                    <a:pt x="51" y="218"/>
                  </a:cubicBezTo>
                  <a:close/>
                  <a:moveTo>
                    <a:pt x="51" y="269"/>
                  </a:moveTo>
                  <a:cubicBezTo>
                    <a:pt x="51" y="288"/>
                    <a:pt x="51" y="288"/>
                    <a:pt x="51" y="288"/>
                  </a:cubicBezTo>
                  <a:cubicBezTo>
                    <a:pt x="171" y="288"/>
                    <a:pt x="171" y="288"/>
                    <a:pt x="171" y="288"/>
                  </a:cubicBezTo>
                  <a:cubicBezTo>
                    <a:pt x="171" y="269"/>
                    <a:pt x="171" y="269"/>
                    <a:pt x="171" y="269"/>
                  </a:cubicBezTo>
                  <a:cubicBezTo>
                    <a:pt x="51" y="269"/>
                    <a:pt x="51" y="269"/>
                    <a:pt x="51" y="269"/>
                  </a:cubicBezTo>
                  <a:cubicBezTo>
                    <a:pt x="51" y="269"/>
                    <a:pt x="51" y="269"/>
                    <a:pt x="51" y="269"/>
                  </a:cubicBezTo>
                  <a:close/>
                  <a:moveTo>
                    <a:pt x="353" y="281"/>
                  </a:moveTo>
                  <a:cubicBezTo>
                    <a:pt x="321" y="299"/>
                    <a:pt x="284" y="327"/>
                    <a:pt x="247" y="364"/>
                  </a:cubicBezTo>
                  <a:cubicBezTo>
                    <a:pt x="211" y="401"/>
                    <a:pt x="183" y="442"/>
                    <a:pt x="160" y="479"/>
                  </a:cubicBezTo>
                  <a:cubicBezTo>
                    <a:pt x="160" y="479"/>
                    <a:pt x="160" y="479"/>
                    <a:pt x="151" y="465"/>
                  </a:cubicBezTo>
                  <a:cubicBezTo>
                    <a:pt x="142" y="438"/>
                    <a:pt x="128" y="424"/>
                    <a:pt x="119" y="424"/>
                  </a:cubicBezTo>
                  <a:cubicBezTo>
                    <a:pt x="106" y="424"/>
                    <a:pt x="92" y="428"/>
                    <a:pt x="78" y="447"/>
                  </a:cubicBezTo>
                  <a:cubicBezTo>
                    <a:pt x="87" y="451"/>
                    <a:pt x="96" y="456"/>
                    <a:pt x="101" y="465"/>
                  </a:cubicBezTo>
                  <a:cubicBezTo>
                    <a:pt x="110" y="475"/>
                    <a:pt x="115" y="488"/>
                    <a:pt x="124" y="507"/>
                  </a:cubicBezTo>
                  <a:cubicBezTo>
                    <a:pt x="124" y="507"/>
                    <a:pt x="124" y="507"/>
                    <a:pt x="128" y="521"/>
                  </a:cubicBezTo>
                  <a:cubicBezTo>
                    <a:pt x="137" y="535"/>
                    <a:pt x="137" y="548"/>
                    <a:pt x="142" y="553"/>
                  </a:cubicBezTo>
                  <a:cubicBezTo>
                    <a:pt x="147" y="548"/>
                    <a:pt x="156" y="539"/>
                    <a:pt x="165" y="535"/>
                  </a:cubicBezTo>
                  <a:cubicBezTo>
                    <a:pt x="165" y="535"/>
                    <a:pt x="165" y="535"/>
                    <a:pt x="183" y="525"/>
                  </a:cubicBezTo>
                  <a:cubicBezTo>
                    <a:pt x="202" y="484"/>
                    <a:pt x="229" y="442"/>
                    <a:pt x="266" y="391"/>
                  </a:cubicBezTo>
                  <a:cubicBezTo>
                    <a:pt x="298" y="350"/>
                    <a:pt x="330" y="313"/>
                    <a:pt x="362" y="290"/>
                  </a:cubicBezTo>
                  <a:cubicBezTo>
                    <a:pt x="362" y="290"/>
                    <a:pt x="362" y="290"/>
                    <a:pt x="353" y="281"/>
                  </a:cubicBezTo>
                  <a:moveTo>
                    <a:pt x="463" y="138"/>
                  </a:moveTo>
                  <a:cubicBezTo>
                    <a:pt x="463" y="138"/>
                    <a:pt x="463" y="138"/>
                    <a:pt x="463" y="519"/>
                  </a:cubicBezTo>
                  <a:cubicBezTo>
                    <a:pt x="463" y="519"/>
                    <a:pt x="463" y="519"/>
                    <a:pt x="309" y="677"/>
                  </a:cubicBezTo>
                  <a:cubicBezTo>
                    <a:pt x="309" y="677"/>
                    <a:pt x="309" y="677"/>
                    <a:pt x="37" y="677"/>
                  </a:cubicBezTo>
                  <a:cubicBezTo>
                    <a:pt x="14" y="677"/>
                    <a:pt x="0" y="659"/>
                    <a:pt x="0" y="637"/>
                  </a:cubicBezTo>
                  <a:cubicBezTo>
                    <a:pt x="0" y="637"/>
                    <a:pt x="0" y="637"/>
                    <a:pt x="0" y="138"/>
                  </a:cubicBezTo>
                  <a:cubicBezTo>
                    <a:pt x="0" y="115"/>
                    <a:pt x="14" y="102"/>
                    <a:pt x="37" y="102"/>
                  </a:cubicBezTo>
                  <a:cubicBezTo>
                    <a:pt x="37" y="102"/>
                    <a:pt x="37" y="102"/>
                    <a:pt x="121" y="102"/>
                  </a:cubicBezTo>
                  <a:cubicBezTo>
                    <a:pt x="129" y="85"/>
                    <a:pt x="135" y="65"/>
                    <a:pt x="128" y="54"/>
                  </a:cubicBezTo>
                  <a:cubicBezTo>
                    <a:pt x="128" y="54"/>
                    <a:pt x="128" y="54"/>
                    <a:pt x="169" y="54"/>
                  </a:cubicBezTo>
                  <a:cubicBezTo>
                    <a:pt x="169" y="54"/>
                    <a:pt x="169" y="54"/>
                    <a:pt x="169" y="0"/>
                  </a:cubicBezTo>
                  <a:cubicBezTo>
                    <a:pt x="169" y="0"/>
                    <a:pt x="169" y="0"/>
                    <a:pt x="286" y="0"/>
                  </a:cubicBezTo>
                  <a:cubicBezTo>
                    <a:pt x="286" y="0"/>
                    <a:pt x="286" y="0"/>
                    <a:pt x="286" y="54"/>
                  </a:cubicBezTo>
                  <a:cubicBezTo>
                    <a:pt x="286" y="54"/>
                    <a:pt x="286" y="54"/>
                    <a:pt x="332" y="54"/>
                  </a:cubicBezTo>
                  <a:cubicBezTo>
                    <a:pt x="325" y="65"/>
                    <a:pt x="330" y="85"/>
                    <a:pt x="337" y="102"/>
                  </a:cubicBezTo>
                  <a:cubicBezTo>
                    <a:pt x="365" y="102"/>
                    <a:pt x="397" y="102"/>
                    <a:pt x="431" y="102"/>
                  </a:cubicBezTo>
                  <a:cubicBezTo>
                    <a:pt x="449" y="102"/>
                    <a:pt x="463" y="115"/>
                    <a:pt x="463" y="138"/>
                  </a:cubicBezTo>
                  <a:close/>
                  <a:moveTo>
                    <a:pt x="440" y="528"/>
                  </a:moveTo>
                  <a:cubicBezTo>
                    <a:pt x="422" y="528"/>
                    <a:pt x="336" y="528"/>
                    <a:pt x="336" y="528"/>
                  </a:cubicBezTo>
                  <a:cubicBezTo>
                    <a:pt x="327" y="528"/>
                    <a:pt x="318" y="537"/>
                    <a:pt x="318" y="550"/>
                  </a:cubicBezTo>
                  <a:cubicBezTo>
                    <a:pt x="318" y="550"/>
                    <a:pt x="318" y="637"/>
                    <a:pt x="318" y="650"/>
                  </a:cubicBezTo>
                  <a:cubicBezTo>
                    <a:pt x="318" y="650"/>
                    <a:pt x="318" y="650"/>
                    <a:pt x="440" y="528"/>
                  </a:cubicBezTo>
                  <a:close/>
                  <a:moveTo>
                    <a:pt x="454" y="138"/>
                  </a:moveTo>
                  <a:cubicBezTo>
                    <a:pt x="454" y="124"/>
                    <a:pt x="445" y="111"/>
                    <a:pt x="431" y="111"/>
                  </a:cubicBezTo>
                  <a:cubicBezTo>
                    <a:pt x="431" y="111"/>
                    <a:pt x="431" y="111"/>
                    <a:pt x="340" y="111"/>
                  </a:cubicBezTo>
                  <a:cubicBezTo>
                    <a:pt x="347" y="125"/>
                    <a:pt x="354" y="137"/>
                    <a:pt x="354" y="137"/>
                  </a:cubicBezTo>
                  <a:cubicBezTo>
                    <a:pt x="354" y="137"/>
                    <a:pt x="354" y="137"/>
                    <a:pt x="101" y="137"/>
                  </a:cubicBezTo>
                  <a:cubicBezTo>
                    <a:pt x="101" y="137"/>
                    <a:pt x="109" y="125"/>
                    <a:pt x="117" y="111"/>
                  </a:cubicBezTo>
                  <a:cubicBezTo>
                    <a:pt x="92" y="111"/>
                    <a:pt x="65" y="111"/>
                    <a:pt x="37" y="111"/>
                  </a:cubicBezTo>
                  <a:cubicBezTo>
                    <a:pt x="23" y="111"/>
                    <a:pt x="9" y="124"/>
                    <a:pt x="9" y="138"/>
                  </a:cubicBezTo>
                  <a:cubicBezTo>
                    <a:pt x="9" y="138"/>
                    <a:pt x="9" y="138"/>
                    <a:pt x="9" y="637"/>
                  </a:cubicBezTo>
                  <a:cubicBezTo>
                    <a:pt x="9" y="655"/>
                    <a:pt x="23" y="668"/>
                    <a:pt x="37" y="668"/>
                  </a:cubicBezTo>
                  <a:cubicBezTo>
                    <a:pt x="37" y="668"/>
                    <a:pt x="290" y="668"/>
                    <a:pt x="299" y="668"/>
                  </a:cubicBezTo>
                  <a:cubicBezTo>
                    <a:pt x="299" y="659"/>
                    <a:pt x="299" y="550"/>
                    <a:pt x="299" y="550"/>
                  </a:cubicBezTo>
                  <a:cubicBezTo>
                    <a:pt x="299" y="528"/>
                    <a:pt x="318" y="510"/>
                    <a:pt x="336" y="510"/>
                  </a:cubicBezTo>
                  <a:cubicBezTo>
                    <a:pt x="336" y="510"/>
                    <a:pt x="449" y="510"/>
                    <a:pt x="454" y="510"/>
                  </a:cubicBezTo>
                  <a:cubicBezTo>
                    <a:pt x="454" y="501"/>
                    <a:pt x="454" y="138"/>
                    <a:pt x="454" y="13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2" name="Rechteck 51"/>
            <p:cNvSpPr/>
            <p:nvPr/>
          </p:nvSpPr>
          <p:spPr bwMode="gray">
            <a:xfrm>
              <a:off x="1432129" y="3176858"/>
              <a:ext cx="141878" cy="2704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Bef>
                  <a:spcPct val="20000"/>
                </a:spcBef>
                <a:buClr>
                  <a:srgbClr val="000000"/>
                </a:buClr>
                <a:buSzPct val="100000"/>
              </a:pPr>
              <a:endParaRPr lang="en-US" sz="1600" dirty="0" smtClean="0">
                <a:solidFill>
                  <a:srgbClr val="000000"/>
                </a:solidFill>
              </a:endParaRPr>
            </a:p>
          </p:txBody>
        </p:sp>
        <p:sp>
          <p:nvSpPr>
            <p:cNvPr id="217" name="Rechteck 216"/>
            <p:cNvSpPr/>
            <p:nvPr/>
          </p:nvSpPr>
          <p:spPr bwMode="gray">
            <a:xfrm>
              <a:off x="1523539" y="3194867"/>
              <a:ext cx="141878" cy="1635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Bef>
                  <a:spcPct val="20000"/>
                </a:spcBef>
                <a:buClr>
                  <a:srgbClr val="000000"/>
                </a:buClr>
                <a:buSzPct val="100000"/>
              </a:pPr>
              <a:endParaRPr lang="en-US" sz="1600" dirty="0" smtClean="0">
                <a:solidFill>
                  <a:srgbClr val="000000"/>
                </a:solidFill>
              </a:endParaRPr>
            </a:p>
          </p:txBody>
        </p:sp>
        <p:sp>
          <p:nvSpPr>
            <p:cNvPr id="53" name="Rechteck 52"/>
            <p:cNvSpPr/>
            <p:nvPr/>
          </p:nvSpPr>
          <p:spPr bwMode="gray">
            <a:xfrm>
              <a:off x="1444579" y="3210815"/>
              <a:ext cx="61256" cy="6125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Bef>
                  <a:spcPct val="20000"/>
                </a:spcBef>
                <a:buClr>
                  <a:srgbClr val="000000"/>
                </a:buClr>
                <a:buSzPct val="100000"/>
              </a:pPr>
              <a:endParaRPr lang="en-US" sz="1600" dirty="0" smtClean="0">
                <a:solidFill>
                  <a:srgbClr val="000000"/>
                </a:solidFill>
              </a:endParaRPr>
            </a:p>
          </p:txBody>
        </p:sp>
        <p:sp>
          <p:nvSpPr>
            <p:cNvPr id="219" name="Rechteck 218"/>
            <p:cNvSpPr/>
            <p:nvPr/>
          </p:nvSpPr>
          <p:spPr bwMode="gray">
            <a:xfrm>
              <a:off x="1444579" y="3301304"/>
              <a:ext cx="61256" cy="6125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Bef>
                  <a:spcPct val="20000"/>
                </a:spcBef>
                <a:buClr>
                  <a:srgbClr val="000000"/>
                </a:buClr>
                <a:buSzPct val="100000"/>
              </a:pPr>
              <a:endParaRPr lang="en-US" sz="1600" dirty="0" smtClean="0">
                <a:solidFill>
                  <a:srgbClr val="000000"/>
                </a:solidFill>
              </a:endParaRPr>
            </a:p>
          </p:txBody>
        </p:sp>
        <p:sp>
          <p:nvSpPr>
            <p:cNvPr id="220" name="Rechteck 219"/>
            <p:cNvSpPr/>
            <p:nvPr/>
          </p:nvSpPr>
          <p:spPr bwMode="gray">
            <a:xfrm>
              <a:off x="1444579" y="3391793"/>
              <a:ext cx="61256" cy="6125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Bef>
                  <a:spcPct val="20000"/>
                </a:spcBef>
                <a:buClr>
                  <a:srgbClr val="000000"/>
                </a:buClr>
                <a:buSzPct val="100000"/>
              </a:pPr>
              <a:endParaRPr lang="en-US" sz="1600" dirty="0" smtClean="0">
                <a:solidFill>
                  <a:srgbClr val="000000"/>
                </a:solidFill>
              </a:endParaRPr>
            </a:p>
          </p:txBody>
        </p:sp>
        <p:cxnSp>
          <p:nvCxnSpPr>
            <p:cNvPr id="57" name="Gerade Verbindung 56"/>
            <p:cNvCxnSpPr/>
            <p:nvPr/>
          </p:nvCxnSpPr>
          <p:spPr bwMode="gray">
            <a:xfrm>
              <a:off x="1532998" y="3210815"/>
              <a:ext cx="105766"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5" name="Gerade Verbindung 224"/>
            <p:cNvCxnSpPr/>
            <p:nvPr/>
          </p:nvCxnSpPr>
          <p:spPr bwMode="gray">
            <a:xfrm>
              <a:off x="1532998" y="3301304"/>
              <a:ext cx="105766"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6" name="Gerade Verbindung 225"/>
            <p:cNvCxnSpPr/>
            <p:nvPr/>
          </p:nvCxnSpPr>
          <p:spPr bwMode="gray">
            <a:xfrm>
              <a:off x="1532998" y="3391793"/>
              <a:ext cx="52883"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224" name="Freeform 65"/>
            <p:cNvSpPr>
              <a:spLocks noChangeAspect="1"/>
            </p:cNvSpPr>
            <p:nvPr/>
          </p:nvSpPr>
          <p:spPr bwMode="gray">
            <a:xfrm>
              <a:off x="1459076" y="3185660"/>
              <a:ext cx="89832" cy="70147"/>
            </a:xfrm>
            <a:custGeom>
              <a:avLst/>
              <a:gdLst>
                <a:gd name="T0" fmla="*/ 92 w 324"/>
                <a:gd name="T1" fmla="*/ 253 h 253"/>
                <a:gd name="T2" fmla="*/ 0 w 324"/>
                <a:gd name="T3" fmla="*/ 158 h 253"/>
                <a:gd name="T4" fmla="*/ 21 w 324"/>
                <a:gd name="T5" fmla="*/ 137 h 253"/>
                <a:gd name="T6" fmla="*/ 92 w 324"/>
                <a:gd name="T7" fmla="*/ 208 h 253"/>
                <a:gd name="T8" fmla="*/ 302 w 324"/>
                <a:gd name="T9" fmla="*/ 0 h 253"/>
                <a:gd name="T10" fmla="*/ 324 w 324"/>
                <a:gd name="T11" fmla="*/ 21 h 253"/>
                <a:gd name="T12" fmla="*/ 92 w 324"/>
                <a:gd name="T13" fmla="*/ 253 h 253"/>
                <a:gd name="T14" fmla="*/ 92 w 324"/>
                <a:gd name="T15" fmla="*/ 253 h 253"/>
                <a:gd name="T16" fmla="*/ 92 w 324"/>
                <a:gd name="T17"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 h="253">
                  <a:moveTo>
                    <a:pt x="92" y="253"/>
                  </a:moveTo>
                  <a:lnTo>
                    <a:pt x="0" y="158"/>
                  </a:lnTo>
                  <a:lnTo>
                    <a:pt x="21" y="137"/>
                  </a:lnTo>
                  <a:lnTo>
                    <a:pt x="92" y="208"/>
                  </a:lnTo>
                  <a:lnTo>
                    <a:pt x="302" y="0"/>
                  </a:lnTo>
                  <a:lnTo>
                    <a:pt x="324" y="21"/>
                  </a:lnTo>
                  <a:lnTo>
                    <a:pt x="92" y="253"/>
                  </a:lnTo>
                  <a:lnTo>
                    <a:pt x="92" y="253"/>
                  </a:lnTo>
                  <a:lnTo>
                    <a:pt x="92" y="2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5" name="Freeform 65"/>
            <p:cNvSpPr>
              <a:spLocks noChangeAspect="1"/>
            </p:cNvSpPr>
            <p:nvPr/>
          </p:nvSpPr>
          <p:spPr bwMode="gray">
            <a:xfrm>
              <a:off x="1459076" y="3280471"/>
              <a:ext cx="89832" cy="70147"/>
            </a:xfrm>
            <a:custGeom>
              <a:avLst/>
              <a:gdLst>
                <a:gd name="T0" fmla="*/ 92 w 324"/>
                <a:gd name="T1" fmla="*/ 253 h 253"/>
                <a:gd name="T2" fmla="*/ 0 w 324"/>
                <a:gd name="T3" fmla="*/ 158 h 253"/>
                <a:gd name="T4" fmla="*/ 21 w 324"/>
                <a:gd name="T5" fmla="*/ 137 h 253"/>
                <a:gd name="T6" fmla="*/ 92 w 324"/>
                <a:gd name="T7" fmla="*/ 208 h 253"/>
                <a:gd name="T8" fmla="*/ 302 w 324"/>
                <a:gd name="T9" fmla="*/ 0 h 253"/>
                <a:gd name="T10" fmla="*/ 324 w 324"/>
                <a:gd name="T11" fmla="*/ 21 h 253"/>
                <a:gd name="T12" fmla="*/ 92 w 324"/>
                <a:gd name="T13" fmla="*/ 253 h 253"/>
                <a:gd name="T14" fmla="*/ 92 w 324"/>
                <a:gd name="T15" fmla="*/ 253 h 253"/>
                <a:gd name="T16" fmla="*/ 92 w 324"/>
                <a:gd name="T17"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 h="253">
                  <a:moveTo>
                    <a:pt x="92" y="253"/>
                  </a:moveTo>
                  <a:lnTo>
                    <a:pt x="0" y="158"/>
                  </a:lnTo>
                  <a:lnTo>
                    <a:pt x="21" y="137"/>
                  </a:lnTo>
                  <a:lnTo>
                    <a:pt x="92" y="208"/>
                  </a:lnTo>
                  <a:lnTo>
                    <a:pt x="302" y="0"/>
                  </a:lnTo>
                  <a:lnTo>
                    <a:pt x="324" y="21"/>
                  </a:lnTo>
                  <a:lnTo>
                    <a:pt x="92" y="253"/>
                  </a:lnTo>
                  <a:lnTo>
                    <a:pt x="92" y="253"/>
                  </a:lnTo>
                  <a:lnTo>
                    <a:pt x="92" y="2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grpSp>
        <p:nvGrpSpPr>
          <p:cNvPr id="230" name="Gruppieren 229"/>
          <p:cNvGrpSpPr/>
          <p:nvPr/>
        </p:nvGrpSpPr>
        <p:grpSpPr bwMode="gray">
          <a:xfrm>
            <a:off x="3740763" y="3308990"/>
            <a:ext cx="550863" cy="344488"/>
            <a:chOff x="3740763" y="3308990"/>
            <a:chExt cx="550863" cy="344488"/>
          </a:xfrm>
        </p:grpSpPr>
        <p:sp>
          <p:nvSpPr>
            <p:cNvPr id="159" name="Freeform 22"/>
            <p:cNvSpPr>
              <a:spLocks/>
            </p:cNvSpPr>
            <p:nvPr/>
          </p:nvSpPr>
          <p:spPr bwMode="gray">
            <a:xfrm>
              <a:off x="3740763" y="3308990"/>
              <a:ext cx="176213" cy="344488"/>
            </a:xfrm>
            <a:custGeom>
              <a:avLst/>
              <a:gdLst>
                <a:gd name="T0" fmla="*/ 27 w 47"/>
                <a:gd name="T1" fmla="*/ 0 h 92"/>
                <a:gd name="T2" fmla="*/ 0 w 47"/>
                <a:gd name="T3" fmla="*/ 32 h 92"/>
                <a:gd name="T4" fmla="*/ 0 w 47"/>
                <a:gd name="T5" fmla="*/ 79 h 92"/>
                <a:gd name="T6" fmla="*/ 2 w 47"/>
                <a:gd name="T7" fmla="*/ 92 h 92"/>
                <a:gd name="T8" fmla="*/ 21 w 47"/>
                <a:gd name="T9" fmla="*/ 92 h 92"/>
                <a:gd name="T10" fmla="*/ 21 w 47"/>
                <a:gd name="T11" fmla="*/ 45 h 92"/>
                <a:gd name="T12" fmla="*/ 25 w 47"/>
                <a:gd name="T13" fmla="*/ 41 h 92"/>
                <a:gd name="T14" fmla="*/ 30 w 47"/>
                <a:gd name="T15" fmla="*/ 45 h 92"/>
                <a:gd name="T16" fmla="*/ 30 w 47"/>
                <a:gd name="T17" fmla="*/ 92 h 92"/>
                <a:gd name="T18" fmla="*/ 47 w 47"/>
                <a:gd name="T19" fmla="*/ 92 h 92"/>
                <a:gd name="T20" fmla="*/ 47 w 47"/>
                <a:gd name="T21" fmla="*/ 0 h 92"/>
                <a:gd name="T22" fmla="*/ 27 w 47"/>
                <a:gd name="T23"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92">
                  <a:moveTo>
                    <a:pt x="27" y="0"/>
                  </a:moveTo>
                  <a:cubicBezTo>
                    <a:pt x="12" y="0"/>
                    <a:pt x="0" y="14"/>
                    <a:pt x="0" y="32"/>
                  </a:cubicBezTo>
                  <a:cubicBezTo>
                    <a:pt x="0" y="79"/>
                    <a:pt x="0" y="79"/>
                    <a:pt x="0" y="79"/>
                  </a:cubicBezTo>
                  <a:cubicBezTo>
                    <a:pt x="0" y="84"/>
                    <a:pt x="1" y="88"/>
                    <a:pt x="2" y="92"/>
                  </a:cubicBezTo>
                  <a:cubicBezTo>
                    <a:pt x="21" y="92"/>
                    <a:pt x="21" y="92"/>
                    <a:pt x="21" y="92"/>
                  </a:cubicBezTo>
                  <a:cubicBezTo>
                    <a:pt x="21" y="45"/>
                    <a:pt x="21" y="45"/>
                    <a:pt x="21" y="45"/>
                  </a:cubicBezTo>
                  <a:cubicBezTo>
                    <a:pt x="21" y="43"/>
                    <a:pt x="23" y="41"/>
                    <a:pt x="25" y="41"/>
                  </a:cubicBezTo>
                  <a:cubicBezTo>
                    <a:pt x="28" y="41"/>
                    <a:pt x="30" y="43"/>
                    <a:pt x="30" y="45"/>
                  </a:cubicBezTo>
                  <a:cubicBezTo>
                    <a:pt x="30" y="92"/>
                    <a:pt x="30" y="92"/>
                    <a:pt x="30" y="92"/>
                  </a:cubicBezTo>
                  <a:cubicBezTo>
                    <a:pt x="47" y="92"/>
                    <a:pt x="47" y="92"/>
                    <a:pt x="47" y="92"/>
                  </a:cubicBezTo>
                  <a:cubicBezTo>
                    <a:pt x="47" y="0"/>
                    <a:pt x="47" y="0"/>
                    <a:pt x="47" y="0"/>
                  </a:cubicBezTo>
                  <a:lnTo>
                    <a:pt x="27"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0" name="Freeform 23"/>
            <p:cNvSpPr>
              <a:spLocks/>
            </p:cNvSpPr>
            <p:nvPr/>
          </p:nvSpPr>
          <p:spPr bwMode="gray">
            <a:xfrm>
              <a:off x="3931263" y="3308990"/>
              <a:ext cx="360363" cy="344488"/>
            </a:xfrm>
            <a:custGeom>
              <a:avLst/>
              <a:gdLst>
                <a:gd name="T0" fmla="*/ 96 w 96"/>
                <a:gd name="T1" fmla="*/ 79 h 92"/>
                <a:gd name="T2" fmla="*/ 96 w 96"/>
                <a:gd name="T3" fmla="*/ 32 h 92"/>
                <a:gd name="T4" fmla="*/ 69 w 96"/>
                <a:gd name="T5" fmla="*/ 0 h 92"/>
                <a:gd name="T6" fmla="*/ 0 w 96"/>
                <a:gd name="T7" fmla="*/ 0 h 92"/>
                <a:gd name="T8" fmla="*/ 0 w 96"/>
                <a:gd name="T9" fmla="*/ 92 h 92"/>
                <a:gd name="T10" fmla="*/ 62 w 96"/>
                <a:gd name="T11" fmla="*/ 92 h 92"/>
                <a:gd name="T12" fmla="*/ 62 w 96"/>
                <a:gd name="T13" fmla="*/ 46 h 92"/>
                <a:gd name="T14" fmla="*/ 66 w 96"/>
                <a:gd name="T15" fmla="*/ 41 h 92"/>
                <a:gd name="T16" fmla="*/ 71 w 96"/>
                <a:gd name="T17" fmla="*/ 46 h 92"/>
                <a:gd name="T18" fmla="*/ 71 w 96"/>
                <a:gd name="T19" fmla="*/ 92 h 92"/>
                <a:gd name="T20" fmla="*/ 94 w 96"/>
                <a:gd name="T21" fmla="*/ 92 h 92"/>
                <a:gd name="T22" fmla="*/ 96 w 96"/>
                <a:gd name="T23" fmla="*/ 7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 h="92">
                  <a:moveTo>
                    <a:pt x="96" y="79"/>
                  </a:moveTo>
                  <a:cubicBezTo>
                    <a:pt x="96" y="32"/>
                    <a:pt x="96" y="32"/>
                    <a:pt x="96" y="32"/>
                  </a:cubicBezTo>
                  <a:cubicBezTo>
                    <a:pt x="96" y="14"/>
                    <a:pt x="84" y="0"/>
                    <a:pt x="69" y="0"/>
                  </a:cubicBezTo>
                  <a:cubicBezTo>
                    <a:pt x="0" y="0"/>
                    <a:pt x="0" y="0"/>
                    <a:pt x="0" y="0"/>
                  </a:cubicBezTo>
                  <a:cubicBezTo>
                    <a:pt x="0" y="92"/>
                    <a:pt x="0" y="92"/>
                    <a:pt x="0" y="92"/>
                  </a:cubicBezTo>
                  <a:cubicBezTo>
                    <a:pt x="62" y="92"/>
                    <a:pt x="62" y="92"/>
                    <a:pt x="62" y="92"/>
                  </a:cubicBezTo>
                  <a:cubicBezTo>
                    <a:pt x="62" y="46"/>
                    <a:pt x="62" y="46"/>
                    <a:pt x="62" y="46"/>
                  </a:cubicBezTo>
                  <a:cubicBezTo>
                    <a:pt x="62" y="43"/>
                    <a:pt x="64" y="41"/>
                    <a:pt x="66" y="41"/>
                  </a:cubicBezTo>
                  <a:cubicBezTo>
                    <a:pt x="69" y="41"/>
                    <a:pt x="71" y="43"/>
                    <a:pt x="71" y="46"/>
                  </a:cubicBezTo>
                  <a:cubicBezTo>
                    <a:pt x="71" y="92"/>
                    <a:pt x="71" y="92"/>
                    <a:pt x="71" y="92"/>
                  </a:cubicBezTo>
                  <a:cubicBezTo>
                    <a:pt x="94" y="92"/>
                    <a:pt x="94" y="92"/>
                    <a:pt x="94" y="92"/>
                  </a:cubicBezTo>
                  <a:cubicBezTo>
                    <a:pt x="95" y="88"/>
                    <a:pt x="96" y="84"/>
                    <a:pt x="96" y="7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1" name="Oval 24"/>
            <p:cNvSpPr>
              <a:spLocks noChangeArrowheads="1"/>
            </p:cNvSpPr>
            <p:nvPr/>
          </p:nvSpPr>
          <p:spPr bwMode="gray">
            <a:xfrm>
              <a:off x="3961425" y="3342327"/>
              <a:ext cx="38100" cy="381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2" name="Oval 25"/>
            <p:cNvSpPr>
              <a:spLocks noChangeArrowheads="1"/>
            </p:cNvSpPr>
            <p:nvPr/>
          </p:nvSpPr>
          <p:spPr bwMode="gray">
            <a:xfrm>
              <a:off x="3961425" y="3455040"/>
              <a:ext cx="38100" cy="381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3" name="Oval 26"/>
            <p:cNvSpPr>
              <a:spLocks noChangeArrowheads="1"/>
            </p:cNvSpPr>
            <p:nvPr/>
          </p:nvSpPr>
          <p:spPr bwMode="gray">
            <a:xfrm>
              <a:off x="3961425" y="3567752"/>
              <a:ext cx="38100" cy="333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9" name="Rechteck 228"/>
            <p:cNvSpPr/>
            <p:nvPr/>
          </p:nvSpPr>
          <p:spPr bwMode="gray">
            <a:xfrm>
              <a:off x="3787775" y="3447272"/>
              <a:ext cx="101600" cy="20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Bef>
                  <a:spcPct val="20000"/>
                </a:spcBef>
                <a:buClr>
                  <a:srgbClr val="000000"/>
                </a:buClr>
                <a:buSzPct val="100000"/>
              </a:pPr>
              <a:endParaRPr lang="en-US" sz="1600" dirty="0" smtClean="0">
                <a:solidFill>
                  <a:srgbClr val="000000"/>
                </a:solidFill>
              </a:endParaRPr>
            </a:p>
          </p:txBody>
        </p:sp>
        <p:sp>
          <p:nvSpPr>
            <p:cNvPr id="239" name="Rechteck 238"/>
            <p:cNvSpPr/>
            <p:nvPr/>
          </p:nvSpPr>
          <p:spPr bwMode="gray">
            <a:xfrm>
              <a:off x="4122001" y="3447272"/>
              <a:ext cx="101600" cy="20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Bef>
                  <a:spcPct val="20000"/>
                </a:spcBef>
                <a:buClr>
                  <a:srgbClr val="000000"/>
                </a:buClr>
                <a:buSzPct val="100000"/>
              </a:pPr>
              <a:endParaRPr lang="en-US" sz="1600" dirty="0" smtClean="0">
                <a:solidFill>
                  <a:srgbClr val="000000"/>
                </a:solidFill>
              </a:endParaRPr>
            </a:p>
          </p:txBody>
        </p:sp>
        <p:grpSp>
          <p:nvGrpSpPr>
            <p:cNvPr id="176" name="Gruppieren 175"/>
            <p:cNvGrpSpPr/>
            <p:nvPr/>
          </p:nvGrpSpPr>
          <p:grpSpPr bwMode="gray">
            <a:xfrm>
              <a:off x="4073240" y="3377488"/>
              <a:ext cx="86301" cy="190500"/>
              <a:chOff x="4406901" y="2117725"/>
              <a:chExt cx="344487" cy="760413"/>
            </a:xfrm>
            <a:solidFill>
              <a:schemeClr val="bg1"/>
            </a:solidFill>
          </p:grpSpPr>
          <p:sp>
            <p:nvSpPr>
              <p:cNvPr id="177" name="Freeform 31"/>
              <p:cNvSpPr>
                <a:spLocks/>
              </p:cNvSpPr>
              <p:nvPr/>
            </p:nvSpPr>
            <p:spPr bwMode="gray">
              <a:xfrm>
                <a:off x="4516438" y="2597150"/>
                <a:ext cx="115888" cy="44450"/>
              </a:xfrm>
              <a:custGeom>
                <a:avLst/>
                <a:gdLst>
                  <a:gd name="T0" fmla="*/ 31 w 31"/>
                  <a:gd name="T1" fmla="*/ 6 h 12"/>
                  <a:gd name="T2" fmla="*/ 26 w 31"/>
                  <a:gd name="T3" fmla="*/ 12 h 12"/>
                  <a:gd name="T4" fmla="*/ 4 w 31"/>
                  <a:gd name="T5" fmla="*/ 12 h 12"/>
                  <a:gd name="T6" fmla="*/ 0 w 31"/>
                  <a:gd name="T7" fmla="*/ 6 h 12"/>
                  <a:gd name="T8" fmla="*/ 0 w 31"/>
                  <a:gd name="T9" fmla="*/ 6 h 12"/>
                  <a:gd name="T10" fmla="*/ 4 w 31"/>
                  <a:gd name="T11" fmla="*/ 0 h 12"/>
                  <a:gd name="T12" fmla="*/ 26 w 31"/>
                  <a:gd name="T13" fmla="*/ 0 h 12"/>
                  <a:gd name="T14" fmla="*/ 31 w 3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2">
                    <a:moveTo>
                      <a:pt x="31" y="6"/>
                    </a:moveTo>
                    <a:cubicBezTo>
                      <a:pt x="31" y="9"/>
                      <a:pt x="29" y="12"/>
                      <a:pt x="26" y="12"/>
                    </a:cubicBezTo>
                    <a:cubicBezTo>
                      <a:pt x="4" y="12"/>
                      <a:pt x="4" y="12"/>
                      <a:pt x="4" y="12"/>
                    </a:cubicBezTo>
                    <a:cubicBezTo>
                      <a:pt x="2" y="12"/>
                      <a:pt x="0" y="9"/>
                      <a:pt x="0" y="6"/>
                    </a:cubicBezTo>
                    <a:cubicBezTo>
                      <a:pt x="0" y="6"/>
                      <a:pt x="0" y="6"/>
                      <a:pt x="0" y="6"/>
                    </a:cubicBezTo>
                    <a:cubicBezTo>
                      <a:pt x="0" y="3"/>
                      <a:pt x="2" y="0"/>
                      <a:pt x="4" y="0"/>
                    </a:cubicBezTo>
                    <a:cubicBezTo>
                      <a:pt x="26" y="0"/>
                      <a:pt x="26" y="0"/>
                      <a:pt x="26" y="0"/>
                    </a:cubicBezTo>
                    <a:cubicBezTo>
                      <a:pt x="29" y="0"/>
                      <a:pt x="31" y="3"/>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8" name="Freeform 32"/>
              <p:cNvSpPr>
                <a:spLocks/>
              </p:cNvSpPr>
              <p:nvPr/>
            </p:nvSpPr>
            <p:spPr bwMode="gray">
              <a:xfrm>
                <a:off x="4516438" y="2338388"/>
                <a:ext cx="115888" cy="44450"/>
              </a:xfrm>
              <a:custGeom>
                <a:avLst/>
                <a:gdLst>
                  <a:gd name="T0" fmla="*/ 31 w 31"/>
                  <a:gd name="T1" fmla="*/ 6 h 12"/>
                  <a:gd name="T2" fmla="*/ 26 w 31"/>
                  <a:gd name="T3" fmla="*/ 12 h 12"/>
                  <a:gd name="T4" fmla="*/ 4 w 31"/>
                  <a:gd name="T5" fmla="*/ 12 h 12"/>
                  <a:gd name="T6" fmla="*/ 0 w 31"/>
                  <a:gd name="T7" fmla="*/ 6 h 12"/>
                  <a:gd name="T8" fmla="*/ 0 w 31"/>
                  <a:gd name="T9" fmla="*/ 6 h 12"/>
                  <a:gd name="T10" fmla="*/ 4 w 31"/>
                  <a:gd name="T11" fmla="*/ 0 h 12"/>
                  <a:gd name="T12" fmla="*/ 26 w 31"/>
                  <a:gd name="T13" fmla="*/ 0 h 12"/>
                  <a:gd name="T14" fmla="*/ 31 w 3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2">
                    <a:moveTo>
                      <a:pt x="31" y="6"/>
                    </a:moveTo>
                    <a:cubicBezTo>
                      <a:pt x="31" y="10"/>
                      <a:pt x="29" y="12"/>
                      <a:pt x="26" y="12"/>
                    </a:cubicBezTo>
                    <a:cubicBezTo>
                      <a:pt x="4" y="12"/>
                      <a:pt x="4" y="12"/>
                      <a:pt x="4" y="12"/>
                    </a:cubicBezTo>
                    <a:cubicBezTo>
                      <a:pt x="2" y="12"/>
                      <a:pt x="0" y="10"/>
                      <a:pt x="0" y="6"/>
                    </a:cubicBezTo>
                    <a:cubicBezTo>
                      <a:pt x="0" y="6"/>
                      <a:pt x="0" y="6"/>
                      <a:pt x="0" y="6"/>
                    </a:cubicBezTo>
                    <a:cubicBezTo>
                      <a:pt x="0" y="3"/>
                      <a:pt x="2" y="0"/>
                      <a:pt x="4" y="0"/>
                    </a:cubicBezTo>
                    <a:cubicBezTo>
                      <a:pt x="26" y="0"/>
                      <a:pt x="26" y="0"/>
                      <a:pt x="26" y="0"/>
                    </a:cubicBezTo>
                    <a:cubicBezTo>
                      <a:pt x="29" y="0"/>
                      <a:pt x="31" y="3"/>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9" name="Freeform 33"/>
              <p:cNvSpPr>
                <a:spLocks/>
              </p:cNvSpPr>
              <p:nvPr/>
            </p:nvSpPr>
            <p:spPr bwMode="gray">
              <a:xfrm>
                <a:off x="4516438" y="2263775"/>
                <a:ext cx="115888" cy="44450"/>
              </a:xfrm>
              <a:custGeom>
                <a:avLst/>
                <a:gdLst>
                  <a:gd name="T0" fmla="*/ 31 w 31"/>
                  <a:gd name="T1" fmla="*/ 6 h 12"/>
                  <a:gd name="T2" fmla="*/ 26 w 31"/>
                  <a:gd name="T3" fmla="*/ 12 h 12"/>
                  <a:gd name="T4" fmla="*/ 4 w 31"/>
                  <a:gd name="T5" fmla="*/ 12 h 12"/>
                  <a:gd name="T6" fmla="*/ 0 w 31"/>
                  <a:gd name="T7" fmla="*/ 6 h 12"/>
                  <a:gd name="T8" fmla="*/ 0 w 31"/>
                  <a:gd name="T9" fmla="*/ 6 h 12"/>
                  <a:gd name="T10" fmla="*/ 4 w 31"/>
                  <a:gd name="T11" fmla="*/ 0 h 12"/>
                  <a:gd name="T12" fmla="*/ 26 w 31"/>
                  <a:gd name="T13" fmla="*/ 0 h 12"/>
                  <a:gd name="T14" fmla="*/ 31 w 3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2">
                    <a:moveTo>
                      <a:pt x="31" y="6"/>
                    </a:moveTo>
                    <a:cubicBezTo>
                      <a:pt x="31" y="9"/>
                      <a:pt x="29" y="12"/>
                      <a:pt x="26" y="12"/>
                    </a:cubicBezTo>
                    <a:cubicBezTo>
                      <a:pt x="4" y="12"/>
                      <a:pt x="4" y="12"/>
                      <a:pt x="4" y="12"/>
                    </a:cubicBezTo>
                    <a:cubicBezTo>
                      <a:pt x="2" y="12"/>
                      <a:pt x="0" y="9"/>
                      <a:pt x="0" y="6"/>
                    </a:cubicBezTo>
                    <a:cubicBezTo>
                      <a:pt x="0" y="6"/>
                      <a:pt x="0" y="6"/>
                      <a:pt x="0" y="6"/>
                    </a:cubicBezTo>
                    <a:cubicBezTo>
                      <a:pt x="0" y="2"/>
                      <a:pt x="2" y="0"/>
                      <a:pt x="4" y="0"/>
                    </a:cubicBezTo>
                    <a:cubicBezTo>
                      <a:pt x="26" y="0"/>
                      <a:pt x="26" y="0"/>
                      <a:pt x="26" y="0"/>
                    </a:cubicBezTo>
                    <a:cubicBezTo>
                      <a:pt x="29" y="0"/>
                      <a:pt x="31" y="2"/>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0" name="Freeform 34"/>
              <p:cNvSpPr>
                <a:spLocks/>
              </p:cNvSpPr>
              <p:nvPr/>
            </p:nvSpPr>
            <p:spPr bwMode="gray">
              <a:xfrm>
                <a:off x="4516438" y="2511425"/>
                <a:ext cx="115888" cy="44450"/>
              </a:xfrm>
              <a:custGeom>
                <a:avLst/>
                <a:gdLst>
                  <a:gd name="T0" fmla="*/ 31 w 31"/>
                  <a:gd name="T1" fmla="*/ 6 h 12"/>
                  <a:gd name="T2" fmla="*/ 26 w 31"/>
                  <a:gd name="T3" fmla="*/ 12 h 12"/>
                  <a:gd name="T4" fmla="*/ 4 w 31"/>
                  <a:gd name="T5" fmla="*/ 12 h 12"/>
                  <a:gd name="T6" fmla="*/ 0 w 31"/>
                  <a:gd name="T7" fmla="*/ 6 h 12"/>
                  <a:gd name="T8" fmla="*/ 0 w 31"/>
                  <a:gd name="T9" fmla="*/ 6 h 12"/>
                  <a:gd name="T10" fmla="*/ 4 w 31"/>
                  <a:gd name="T11" fmla="*/ 0 h 12"/>
                  <a:gd name="T12" fmla="*/ 26 w 31"/>
                  <a:gd name="T13" fmla="*/ 0 h 12"/>
                  <a:gd name="T14" fmla="*/ 31 w 3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2">
                    <a:moveTo>
                      <a:pt x="31" y="6"/>
                    </a:moveTo>
                    <a:cubicBezTo>
                      <a:pt x="31" y="9"/>
                      <a:pt x="29" y="12"/>
                      <a:pt x="26" y="12"/>
                    </a:cubicBezTo>
                    <a:cubicBezTo>
                      <a:pt x="4" y="12"/>
                      <a:pt x="4" y="12"/>
                      <a:pt x="4" y="12"/>
                    </a:cubicBezTo>
                    <a:cubicBezTo>
                      <a:pt x="2" y="12"/>
                      <a:pt x="0" y="9"/>
                      <a:pt x="0" y="6"/>
                    </a:cubicBezTo>
                    <a:cubicBezTo>
                      <a:pt x="0" y="6"/>
                      <a:pt x="0" y="6"/>
                      <a:pt x="0" y="6"/>
                    </a:cubicBezTo>
                    <a:cubicBezTo>
                      <a:pt x="0" y="2"/>
                      <a:pt x="2" y="0"/>
                      <a:pt x="4" y="0"/>
                    </a:cubicBezTo>
                    <a:cubicBezTo>
                      <a:pt x="26" y="0"/>
                      <a:pt x="26" y="0"/>
                      <a:pt x="26" y="0"/>
                    </a:cubicBezTo>
                    <a:cubicBezTo>
                      <a:pt x="29" y="0"/>
                      <a:pt x="31" y="2"/>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1" name="Freeform 35"/>
              <p:cNvSpPr>
                <a:spLocks/>
              </p:cNvSpPr>
              <p:nvPr/>
            </p:nvSpPr>
            <p:spPr bwMode="gray">
              <a:xfrm>
                <a:off x="4560888" y="2706688"/>
                <a:ext cx="182563" cy="171450"/>
              </a:xfrm>
              <a:custGeom>
                <a:avLst/>
                <a:gdLst>
                  <a:gd name="T0" fmla="*/ 43 w 49"/>
                  <a:gd name="T1" fmla="*/ 27 h 46"/>
                  <a:gd name="T2" fmla="*/ 14 w 49"/>
                  <a:gd name="T3" fmla="*/ 0 h 46"/>
                  <a:gd name="T4" fmla="*/ 0 w 49"/>
                  <a:gd name="T5" fmla="*/ 7 h 46"/>
                  <a:gd name="T6" fmla="*/ 0 w 49"/>
                  <a:gd name="T7" fmla="*/ 7 h 46"/>
                  <a:gd name="T8" fmla="*/ 36 w 49"/>
                  <a:gd name="T9" fmla="*/ 28 h 46"/>
                  <a:gd name="T10" fmla="*/ 36 w 49"/>
                  <a:gd name="T11" fmla="*/ 45 h 46"/>
                  <a:gd name="T12" fmla="*/ 43 w 49"/>
                  <a:gd name="T13" fmla="*/ 27 h 46"/>
                </a:gdLst>
                <a:ahLst/>
                <a:cxnLst>
                  <a:cxn ang="0">
                    <a:pos x="T0" y="T1"/>
                  </a:cxn>
                  <a:cxn ang="0">
                    <a:pos x="T2" y="T3"/>
                  </a:cxn>
                  <a:cxn ang="0">
                    <a:pos x="T4" y="T5"/>
                  </a:cxn>
                  <a:cxn ang="0">
                    <a:pos x="T6" y="T7"/>
                  </a:cxn>
                  <a:cxn ang="0">
                    <a:pos x="T8" y="T9"/>
                  </a:cxn>
                  <a:cxn ang="0">
                    <a:pos x="T10" y="T11"/>
                  </a:cxn>
                  <a:cxn ang="0">
                    <a:pos x="T12" y="T13"/>
                  </a:cxn>
                </a:cxnLst>
                <a:rect l="0" t="0" r="r" b="b"/>
                <a:pathLst>
                  <a:path w="49" h="46">
                    <a:moveTo>
                      <a:pt x="43" y="27"/>
                    </a:moveTo>
                    <a:cubicBezTo>
                      <a:pt x="39" y="18"/>
                      <a:pt x="27" y="8"/>
                      <a:pt x="14" y="0"/>
                    </a:cubicBezTo>
                    <a:cubicBezTo>
                      <a:pt x="0" y="7"/>
                      <a:pt x="0" y="7"/>
                      <a:pt x="0" y="7"/>
                    </a:cubicBezTo>
                    <a:cubicBezTo>
                      <a:pt x="0" y="7"/>
                      <a:pt x="0" y="7"/>
                      <a:pt x="0" y="7"/>
                    </a:cubicBezTo>
                    <a:cubicBezTo>
                      <a:pt x="17" y="14"/>
                      <a:pt x="30" y="18"/>
                      <a:pt x="36" y="28"/>
                    </a:cubicBezTo>
                    <a:cubicBezTo>
                      <a:pt x="42" y="38"/>
                      <a:pt x="36" y="46"/>
                      <a:pt x="36" y="45"/>
                    </a:cubicBezTo>
                    <a:cubicBezTo>
                      <a:pt x="35" y="46"/>
                      <a:pt x="49" y="40"/>
                      <a:pt x="43"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2" name="Freeform 36"/>
              <p:cNvSpPr>
                <a:spLocks/>
              </p:cNvSpPr>
              <p:nvPr/>
            </p:nvSpPr>
            <p:spPr bwMode="gray">
              <a:xfrm>
                <a:off x="4414838" y="2206625"/>
                <a:ext cx="336550" cy="484188"/>
              </a:xfrm>
              <a:custGeom>
                <a:avLst/>
                <a:gdLst>
                  <a:gd name="T0" fmla="*/ 83 w 90"/>
                  <a:gd name="T1" fmla="*/ 26 h 129"/>
                  <a:gd name="T2" fmla="*/ 55 w 90"/>
                  <a:gd name="T3" fmla="*/ 0 h 129"/>
                  <a:gd name="T4" fmla="*/ 40 w 90"/>
                  <a:gd name="T5" fmla="*/ 6 h 129"/>
                  <a:gd name="T6" fmla="*/ 78 w 90"/>
                  <a:gd name="T7" fmla="*/ 33 h 129"/>
                  <a:gd name="T8" fmla="*/ 41 w 90"/>
                  <a:gd name="T9" fmla="*/ 60 h 129"/>
                  <a:gd name="T10" fmla="*/ 3 w 90"/>
                  <a:gd name="T11" fmla="*/ 92 h 129"/>
                  <a:gd name="T12" fmla="*/ 0 w 90"/>
                  <a:gd name="T13" fmla="*/ 102 h 129"/>
                  <a:gd name="T14" fmla="*/ 20 w 90"/>
                  <a:gd name="T15" fmla="*/ 129 h 129"/>
                  <a:gd name="T16" fmla="*/ 31 w 90"/>
                  <a:gd name="T17" fmla="*/ 123 h 129"/>
                  <a:gd name="T18" fmla="*/ 10 w 90"/>
                  <a:gd name="T19" fmla="*/ 93 h 129"/>
                  <a:gd name="T20" fmla="*/ 45 w 90"/>
                  <a:gd name="T21" fmla="*/ 71 h 129"/>
                  <a:gd name="T22" fmla="*/ 83 w 90"/>
                  <a:gd name="T23" fmla="*/ 2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129">
                    <a:moveTo>
                      <a:pt x="83" y="26"/>
                    </a:moveTo>
                    <a:cubicBezTo>
                      <a:pt x="79" y="17"/>
                      <a:pt x="67" y="7"/>
                      <a:pt x="55" y="0"/>
                    </a:cubicBezTo>
                    <a:cubicBezTo>
                      <a:pt x="40" y="6"/>
                      <a:pt x="40" y="6"/>
                      <a:pt x="40" y="6"/>
                    </a:cubicBezTo>
                    <a:cubicBezTo>
                      <a:pt x="40" y="6"/>
                      <a:pt x="76" y="18"/>
                      <a:pt x="78" y="33"/>
                    </a:cubicBezTo>
                    <a:cubicBezTo>
                      <a:pt x="76" y="47"/>
                      <a:pt x="57" y="53"/>
                      <a:pt x="41" y="60"/>
                    </a:cubicBezTo>
                    <a:cubicBezTo>
                      <a:pt x="24" y="68"/>
                      <a:pt x="8" y="80"/>
                      <a:pt x="3" y="92"/>
                    </a:cubicBezTo>
                    <a:cubicBezTo>
                      <a:pt x="1" y="96"/>
                      <a:pt x="0" y="98"/>
                      <a:pt x="0" y="102"/>
                    </a:cubicBezTo>
                    <a:cubicBezTo>
                      <a:pt x="1" y="113"/>
                      <a:pt x="11" y="123"/>
                      <a:pt x="20" y="129"/>
                    </a:cubicBezTo>
                    <a:cubicBezTo>
                      <a:pt x="31" y="123"/>
                      <a:pt x="31" y="123"/>
                      <a:pt x="31" y="123"/>
                    </a:cubicBezTo>
                    <a:cubicBezTo>
                      <a:pt x="21" y="119"/>
                      <a:pt x="4" y="103"/>
                      <a:pt x="10" y="93"/>
                    </a:cubicBezTo>
                    <a:cubicBezTo>
                      <a:pt x="16" y="83"/>
                      <a:pt x="29" y="79"/>
                      <a:pt x="45" y="71"/>
                    </a:cubicBezTo>
                    <a:cubicBezTo>
                      <a:pt x="61" y="64"/>
                      <a:pt x="90" y="44"/>
                      <a:pt x="8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3" name="Freeform 37"/>
              <p:cNvSpPr>
                <a:spLocks/>
              </p:cNvSpPr>
              <p:nvPr/>
            </p:nvSpPr>
            <p:spPr bwMode="gray">
              <a:xfrm>
                <a:off x="4406901" y="2459038"/>
                <a:ext cx="322263" cy="393700"/>
              </a:xfrm>
              <a:custGeom>
                <a:avLst/>
                <a:gdLst>
                  <a:gd name="T0" fmla="*/ 84 w 86"/>
                  <a:gd name="T1" fmla="*/ 21 h 105"/>
                  <a:gd name="T2" fmla="*/ 65 w 86"/>
                  <a:gd name="T3" fmla="*/ 0 h 105"/>
                  <a:gd name="T4" fmla="*/ 54 w 86"/>
                  <a:gd name="T5" fmla="*/ 6 h 105"/>
                  <a:gd name="T6" fmla="*/ 77 w 86"/>
                  <a:gd name="T7" fmla="*/ 22 h 105"/>
                  <a:gd name="T8" fmla="*/ 80 w 86"/>
                  <a:gd name="T9" fmla="*/ 33 h 105"/>
                  <a:gd name="T10" fmla="*/ 44 w 86"/>
                  <a:gd name="T11" fmla="*/ 55 h 105"/>
                  <a:gd name="T12" fmla="*/ 5 w 86"/>
                  <a:gd name="T13" fmla="*/ 86 h 105"/>
                  <a:gd name="T14" fmla="*/ 12 w 86"/>
                  <a:gd name="T15" fmla="*/ 104 h 105"/>
                  <a:gd name="T16" fmla="*/ 13 w 86"/>
                  <a:gd name="T17" fmla="*/ 87 h 105"/>
                  <a:gd name="T18" fmla="*/ 48 w 86"/>
                  <a:gd name="T19" fmla="*/ 66 h 105"/>
                  <a:gd name="T20" fmla="*/ 85 w 86"/>
                  <a:gd name="T21" fmla="*/ 32 h 105"/>
                  <a:gd name="T22" fmla="*/ 84 w 86"/>
                  <a:gd name="T2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05">
                    <a:moveTo>
                      <a:pt x="84" y="21"/>
                    </a:moveTo>
                    <a:cubicBezTo>
                      <a:pt x="81" y="14"/>
                      <a:pt x="73" y="6"/>
                      <a:pt x="65" y="0"/>
                    </a:cubicBezTo>
                    <a:cubicBezTo>
                      <a:pt x="54" y="6"/>
                      <a:pt x="54" y="6"/>
                      <a:pt x="54" y="6"/>
                    </a:cubicBezTo>
                    <a:cubicBezTo>
                      <a:pt x="64" y="10"/>
                      <a:pt x="72" y="15"/>
                      <a:pt x="77" y="22"/>
                    </a:cubicBezTo>
                    <a:cubicBezTo>
                      <a:pt x="80" y="26"/>
                      <a:pt x="80" y="30"/>
                      <a:pt x="80" y="33"/>
                    </a:cubicBezTo>
                    <a:cubicBezTo>
                      <a:pt x="75" y="43"/>
                      <a:pt x="59" y="48"/>
                      <a:pt x="44" y="55"/>
                    </a:cubicBezTo>
                    <a:cubicBezTo>
                      <a:pt x="27" y="62"/>
                      <a:pt x="11" y="75"/>
                      <a:pt x="5" y="86"/>
                    </a:cubicBezTo>
                    <a:cubicBezTo>
                      <a:pt x="0" y="99"/>
                      <a:pt x="13" y="105"/>
                      <a:pt x="12" y="104"/>
                    </a:cubicBezTo>
                    <a:cubicBezTo>
                      <a:pt x="13" y="105"/>
                      <a:pt x="6" y="97"/>
                      <a:pt x="13" y="87"/>
                    </a:cubicBezTo>
                    <a:cubicBezTo>
                      <a:pt x="19" y="78"/>
                      <a:pt x="32" y="73"/>
                      <a:pt x="48" y="66"/>
                    </a:cubicBezTo>
                    <a:cubicBezTo>
                      <a:pt x="65" y="58"/>
                      <a:pt x="84" y="47"/>
                      <a:pt x="85" y="32"/>
                    </a:cubicBezTo>
                    <a:cubicBezTo>
                      <a:pt x="86" y="28"/>
                      <a:pt x="86" y="25"/>
                      <a:pt x="84"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4" name="Freeform 38"/>
              <p:cNvSpPr>
                <a:spLocks/>
              </p:cNvSpPr>
              <p:nvPr/>
            </p:nvSpPr>
            <p:spPr bwMode="gray">
              <a:xfrm>
                <a:off x="4422776" y="2117725"/>
                <a:ext cx="287338" cy="322263"/>
              </a:xfrm>
              <a:custGeom>
                <a:avLst/>
                <a:gdLst>
                  <a:gd name="T0" fmla="*/ 67 w 77"/>
                  <a:gd name="T1" fmla="*/ 0 h 86"/>
                  <a:gd name="T2" fmla="*/ 40 w 77"/>
                  <a:gd name="T3" fmla="*/ 14 h 86"/>
                  <a:gd name="T4" fmla="*/ 1 w 77"/>
                  <a:gd name="T5" fmla="*/ 45 h 86"/>
                  <a:gd name="T6" fmla="*/ 0 w 77"/>
                  <a:gd name="T7" fmla="*/ 52 h 86"/>
                  <a:gd name="T8" fmla="*/ 1 w 77"/>
                  <a:gd name="T9" fmla="*/ 60 h 86"/>
                  <a:gd name="T10" fmla="*/ 27 w 77"/>
                  <a:gd name="T11" fmla="*/ 86 h 86"/>
                  <a:gd name="T12" fmla="*/ 40 w 77"/>
                  <a:gd name="T13" fmla="*/ 79 h 86"/>
                  <a:gd name="T14" fmla="*/ 6 w 77"/>
                  <a:gd name="T15" fmla="*/ 59 h 86"/>
                  <a:gd name="T16" fmla="*/ 9 w 77"/>
                  <a:gd name="T17" fmla="*/ 46 h 86"/>
                  <a:gd name="T18" fmla="*/ 44 w 77"/>
                  <a:gd name="T19" fmla="*/ 25 h 86"/>
                  <a:gd name="T20" fmla="*/ 77 w 77"/>
                  <a:gd name="T21" fmla="*/ 0 h 86"/>
                  <a:gd name="T22" fmla="*/ 67 w 77"/>
                  <a:gd name="T23"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86">
                    <a:moveTo>
                      <a:pt x="67" y="0"/>
                    </a:moveTo>
                    <a:cubicBezTo>
                      <a:pt x="60" y="5"/>
                      <a:pt x="50" y="9"/>
                      <a:pt x="40" y="14"/>
                    </a:cubicBezTo>
                    <a:cubicBezTo>
                      <a:pt x="23" y="21"/>
                      <a:pt x="7" y="34"/>
                      <a:pt x="1" y="45"/>
                    </a:cubicBezTo>
                    <a:cubicBezTo>
                      <a:pt x="0" y="48"/>
                      <a:pt x="0" y="50"/>
                      <a:pt x="0" y="52"/>
                    </a:cubicBezTo>
                    <a:cubicBezTo>
                      <a:pt x="0" y="54"/>
                      <a:pt x="0" y="57"/>
                      <a:pt x="1" y="60"/>
                    </a:cubicBezTo>
                    <a:cubicBezTo>
                      <a:pt x="4" y="70"/>
                      <a:pt x="15" y="79"/>
                      <a:pt x="27" y="86"/>
                    </a:cubicBezTo>
                    <a:cubicBezTo>
                      <a:pt x="40" y="79"/>
                      <a:pt x="40" y="79"/>
                      <a:pt x="40" y="79"/>
                    </a:cubicBezTo>
                    <a:cubicBezTo>
                      <a:pt x="26" y="73"/>
                      <a:pt x="11" y="68"/>
                      <a:pt x="6" y="59"/>
                    </a:cubicBezTo>
                    <a:cubicBezTo>
                      <a:pt x="6" y="56"/>
                      <a:pt x="5" y="51"/>
                      <a:pt x="9" y="46"/>
                    </a:cubicBezTo>
                    <a:cubicBezTo>
                      <a:pt x="15" y="36"/>
                      <a:pt x="28" y="32"/>
                      <a:pt x="44" y="25"/>
                    </a:cubicBezTo>
                    <a:cubicBezTo>
                      <a:pt x="57" y="19"/>
                      <a:pt x="71" y="10"/>
                      <a:pt x="77" y="0"/>
                    </a:cubicBezTo>
                    <a:lnTo>
                      <a:pt x="6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85" name="Freeform 39"/>
              <p:cNvSpPr>
                <a:spLocks/>
              </p:cNvSpPr>
              <p:nvPr/>
            </p:nvSpPr>
            <p:spPr bwMode="gray">
              <a:xfrm>
                <a:off x="4445001" y="2117725"/>
                <a:ext cx="100013" cy="71438"/>
              </a:xfrm>
              <a:custGeom>
                <a:avLst/>
                <a:gdLst>
                  <a:gd name="T0" fmla="*/ 17 w 27"/>
                  <a:gd name="T1" fmla="*/ 19 h 19"/>
                  <a:gd name="T2" fmla="*/ 27 w 27"/>
                  <a:gd name="T3" fmla="*/ 13 h 19"/>
                  <a:gd name="T4" fmla="*/ 7 w 27"/>
                  <a:gd name="T5" fmla="*/ 0 h 19"/>
                  <a:gd name="T6" fmla="*/ 0 w 27"/>
                  <a:gd name="T7" fmla="*/ 0 h 19"/>
                  <a:gd name="T8" fmla="*/ 17 w 27"/>
                  <a:gd name="T9" fmla="*/ 19 h 19"/>
                </a:gdLst>
                <a:ahLst/>
                <a:cxnLst>
                  <a:cxn ang="0">
                    <a:pos x="T0" y="T1"/>
                  </a:cxn>
                  <a:cxn ang="0">
                    <a:pos x="T2" y="T3"/>
                  </a:cxn>
                  <a:cxn ang="0">
                    <a:pos x="T4" y="T5"/>
                  </a:cxn>
                  <a:cxn ang="0">
                    <a:pos x="T6" y="T7"/>
                  </a:cxn>
                  <a:cxn ang="0">
                    <a:pos x="T8" y="T9"/>
                  </a:cxn>
                </a:cxnLst>
                <a:rect l="0" t="0" r="r" b="b"/>
                <a:pathLst>
                  <a:path w="27" h="19">
                    <a:moveTo>
                      <a:pt x="17" y="19"/>
                    </a:moveTo>
                    <a:cubicBezTo>
                      <a:pt x="27" y="13"/>
                      <a:pt x="27" y="13"/>
                      <a:pt x="27" y="13"/>
                    </a:cubicBezTo>
                    <a:cubicBezTo>
                      <a:pt x="19" y="9"/>
                      <a:pt x="11" y="5"/>
                      <a:pt x="7" y="0"/>
                    </a:cubicBezTo>
                    <a:cubicBezTo>
                      <a:pt x="0" y="0"/>
                      <a:pt x="0" y="0"/>
                      <a:pt x="0" y="0"/>
                    </a:cubicBezTo>
                    <a:cubicBezTo>
                      <a:pt x="3" y="7"/>
                      <a:pt x="9" y="13"/>
                      <a:pt x="17"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grpSp>
      <p:sp>
        <p:nvSpPr>
          <p:cNvPr id="260" name="Freeform 22"/>
          <p:cNvSpPr>
            <a:spLocks/>
          </p:cNvSpPr>
          <p:nvPr/>
        </p:nvSpPr>
        <p:spPr bwMode="gray">
          <a:xfrm>
            <a:off x="7434365" y="3308990"/>
            <a:ext cx="176213" cy="344488"/>
          </a:xfrm>
          <a:custGeom>
            <a:avLst/>
            <a:gdLst>
              <a:gd name="T0" fmla="*/ 27 w 47"/>
              <a:gd name="T1" fmla="*/ 0 h 92"/>
              <a:gd name="T2" fmla="*/ 0 w 47"/>
              <a:gd name="T3" fmla="*/ 32 h 92"/>
              <a:gd name="T4" fmla="*/ 0 w 47"/>
              <a:gd name="T5" fmla="*/ 79 h 92"/>
              <a:gd name="T6" fmla="*/ 2 w 47"/>
              <a:gd name="T7" fmla="*/ 92 h 92"/>
              <a:gd name="T8" fmla="*/ 21 w 47"/>
              <a:gd name="T9" fmla="*/ 92 h 92"/>
              <a:gd name="T10" fmla="*/ 21 w 47"/>
              <a:gd name="T11" fmla="*/ 45 h 92"/>
              <a:gd name="T12" fmla="*/ 25 w 47"/>
              <a:gd name="T13" fmla="*/ 41 h 92"/>
              <a:gd name="T14" fmla="*/ 30 w 47"/>
              <a:gd name="T15" fmla="*/ 45 h 92"/>
              <a:gd name="T16" fmla="*/ 30 w 47"/>
              <a:gd name="T17" fmla="*/ 92 h 92"/>
              <a:gd name="T18" fmla="*/ 47 w 47"/>
              <a:gd name="T19" fmla="*/ 92 h 92"/>
              <a:gd name="T20" fmla="*/ 47 w 47"/>
              <a:gd name="T21" fmla="*/ 0 h 92"/>
              <a:gd name="T22" fmla="*/ 27 w 47"/>
              <a:gd name="T23"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92">
                <a:moveTo>
                  <a:pt x="27" y="0"/>
                </a:moveTo>
                <a:cubicBezTo>
                  <a:pt x="12" y="0"/>
                  <a:pt x="0" y="14"/>
                  <a:pt x="0" y="32"/>
                </a:cubicBezTo>
                <a:cubicBezTo>
                  <a:pt x="0" y="79"/>
                  <a:pt x="0" y="79"/>
                  <a:pt x="0" y="79"/>
                </a:cubicBezTo>
                <a:cubicBezTo>
                  <a:pt x="0" y="84"/>
                  <a:pt x="1" y="88"/>
                  <a:pt x="2" y="92"/>
                </a:cubicBezTo>
                <a:cubicBezTo>
                  <a:pt x="21" y="92"/>
                  <a:pt x="21" y="92"/>
                  <a:pt x="21" y="92"/>
                </a:cubicBezTo>
                <a:cubicBezTo>
                  <a:pt x="21" y="45"/>
                  <a:pt x="21" y="45"/>
                  <a:pt x="21" y="45"/>
                </a:cubicBezTo>
                <a:cubicBezTo>
                  <a:pt x="21" y="43"/>
                  <a:pt x="23" y="41"/>
                  <a:pt x="25" y="41"/>
                </a:cubicBezTo>
                <a:cubicBezTo>
                  <a:pt x="28" y="41"/>
                  <a:pt x="30" y="43"/>
                  <a:pt x="30" y="45"/>
                </a:cubicBezTo>
                <a:cubicBezTo>
                  <a:pt x="30" y="92"/>
                  <a:pt x="30" y="92"/>
                  <a:pt x="30" y="92"/>
                </a:cubicBezTo>
                <a:cubicBezTo>
                  <a:pt x="47" y="92"/>
                  <a:pt x="47" y="92"/>
                  <a:pt x="47" y="92"/>
                </a:cubicBezTo>
                <a:cubicBezTo>
                  <a:pt x="47" y="0"/>
                  <a:pt x="47" y="0"/>
                  <a:pt x="47" y="0"/>
                </a:cubicBezTo>
                <a:lnTo>
                  <a:pt x="27"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61" name="Freeform 23"/>
          <p:cNvSpPr>
            <a:spLocks/>
          </p:cNvSpPr>
          <p:nvPr/>
        </p:nvSpPr>
        <p:spPr bwMode="gray">
          <a:xfrm>
            <a:off x="7624865" y="3308990"/>
            <a:ext cx="360363" cy="344488"/>
          </a:xfrm>
          <a:custGeom>
            <a:avLst/>
            <a:gdLst>
              <a:gd name="T0" fmla="*/ 96 w 96"/>
              <a:gd name="T1" fmla="*/ 79 h 92"/>
              <a:gd name="T2" fmla="*/ 96 w 96"/>
              <a:gd name="T3" fmla="*/ 32 h 92"/>
              <a:gd name="T4" fmla="*/ 69 w 96"/>
              <a:gd name="T5" fmla="*/ 0 h 92"/>
              <a:gd name="T6" fmla="*/ 0 w 96"/>
              <a:gd name="T7" fmla="*/ 0 h 92"/>
              <a:gd name="T8" fmla="*/ 0 w 96"/>
              <a:gd name="T9" fmla="*/ 92 h 92"/>
              <a:gd name="T10" fmla="*/ 62 w 96"/>
              <a:gd name="T11" fmla="*/ 92 h 92"/>
              <a:gd name="T12" fmla="*/ 62 w 96"/>
              <a:gd name="T13" fmla="*/ 46 h 92"/>
              <a:gd name="T14" fmla="*/ 66 w 96"/>
              <a:gd name="T15" fmla="*/ 41 h 92"/>
              <a:gd name="T16" fmla="*/ 71 w 96"/>
              <a:gd name="T17" fmla="*/ 46 h 92"/>
              <a:gd name="T18" fmla="*/ 71 w 96"/>
              <a:gd name="T19" fmla="*/ 92 h 92"/>
              <a:gd name="T20" fmla="*/ 94 w 96"/>
              <a:gd name="T21" fmla="*/ 92 h 92"/>
              <a:gd name="T22" fmla="*/ 96 w 96"/>
              <a:gd name="T23" fmla="*/ 7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 h="92">
                <a:moveTo>
                  <a:pt x="96" y="79"/>
                </a:moveTo>
                <a:cubicBezTo>
                  <a:pt x="96" y="32"/>
                  <a:pt x="96" y="32"/>
                  <a:pt x="96" y="32"/>
                </a:cubicBezTo>
                <a:cubicBezTo>
                  <a:pt x="96" y="14"/>
                  <a:pt x="84" y="0"/>
                  <a:pt x="69" y="0"/>
                </a:cubicBezTo>
                <a:cubicBezTo>
                  <a:pt x="0" y="0"/>
                  <a:pt x="0" y="0"/>
                  <a:pt x="0" y="0"/>
                </a:cubicBezTo>
                <a:cubicBezTo>
                  <a:pt x="0" y="92"/>
                  <a:pt x="0" y="92"/>
                  <a:pt x="0" y="92"/>
                </a:cubicBezTo>
                <a:cubicBezTo>
                  <a:pt x="62" y="92"/>
                  <a:pt x="62" y="92"/>
                  <a:pt x="62" y="92"/>
                </a:cubicBezTo>
                <a:cubicBezTo>
                  <a:pt x="62" y="46"/>
                  <a:pt x="62" y="46"/>
                  <a:pt x="62" y="46"/>
                </a:cubicBezTo>
                <a:cubicBezTo>
                  <a:pt x="62" y="43"/>
                  <a:pt x="64" y="41"/>
                  <a:pt x="66" y="41"/>
                </a:cubicBezTo>
                <a:cubicBezTo>
                  <a:pt x="69" y="41"/>
                  <a:pt x="71" y="43"/>
                  <a:pt x="71" y="46"/>
                </a:cubicBezTo>
                <a:cubicBezTo>
                  <a:pt x="71" y="92"/>
                  <a:pt x="71" y="92"/>
                  <a:pt x="71" y="92"/>
                </a:cubicBezTo>
                <a:cubicBezTo>
                  <a:pt x="94" y="92"/>
                  <a:pt x="94" y="92"/>
                  <a:pt x="94" y="92"/>
                </a:cubicBezTo>
                <a:cubicBezTo>
                  <a:pt x="95" y="88"/>
                  <a:pt x="96" y="84"/>
                  <a:pt x="96" y="7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62" name="Oval 24"/>
          <p:cNvSpPr>
            <a:spLocks noChangeArrowheads="1"/>
          </p:cNvSpPr>
          <p:nvPr/>
        </p:nvSpPr>
        <p:spPr bwMode="gray">
          <a:xfrm>
            <a:off x="7655027" y="3342327"/>
            <a:ext cx="38100" cy="381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63" name="Oval 25"/>
          <p:cNvSpPr>
            <a:spLocks noChangeArrowheads="1"/>
          </p:cNvSpPr>
          <p:nvPr/>
        </p:nvSpPr>
        <p:spPr bwMode="gray">
          <a:xfrm>
            <a:off x="7655027" y="3455040"/>
            <a:ext cx="38100" cy="381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64" name="Oval 26"/>
          <p:cNvSpPr>
            <a:spLocks noChangeArrowheads="1"/>
          </p:cNvSpPr>
          <p:nvPr/>
        </p:nvSpPr>
        <p:spPr bwMode="gray">
          <a:xfrm>
            <a:off x="7655027" y="3567752"/>
            <a:ext cx="38100" cy="333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65" name="Rechteck 264"/>
          <p:cNvSpPr/>
          <p:nvPr/>
        </p:nvSpPr>
        <p:spPr bwMode="gray">
          <a:xfrm>
            <a:off x="7481377" y="3447272"/>
            <a:ext cx="101600" cy="20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Bef>
                <a:spcPct val="20000"/>
              </a:spcBef>
              <a:buClr>
                <a:srgbClr val="000000"/>
              </a:buClr>
              <a:buSzPct val="100000"/>
            </a:pPr>
            <a:endParaRPr lang="en-US" sz="1600" dirty="0" smtClean="0">
              <a:solidFill>
                <a:srgbClr val="000000"/>
              </a:solidFill>
            </a:endParaRPr>
          </a:p>
        </p:txBody>
      </p:sp>
      <p:sp>
        <p:nvSpPr>
          <p:cNvPr id="266" name="Rechteck 265"/>
          <p:cNvSpPr/>
          <p:nvPr/>
        </p:nvSpPr>
        <p:spPr bwMode="gray">
          <a:xfrm>
            <a:off x="7815603" y="3447272"/>
            <a:ext cx="101600" cy="20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Bef>
                <a:spcPct val="20000"/>
              </a:spcBef>
              <a:buClr>
                <a:srgbClr val="000000"/>
              </a:buClr>
              <a:buSzPct val="100000"/>
            </a:pPr>
            <a:endParaRPr lang="en-US" sz="1600" dirty="0" smtClean="0">
              <a:solidFill>
                <a:srgbClr val="000000"/>
              </a:solidFill>
            </a:endParaRPr>
          </a:p>
        </p:txBody>
      </p:sp>
      <p:sp>
        <p:nvSpPr>
          <p:cNvPr id="278" name="Freeform 17"/>
          <p:cNvSpPr>
            <a:spLocks/>
          </p:cNvSpPr>
          <p:nvPr/>
        </p:nvSpPr>
        <p:spPr bwMode="gray">
          <a:xfrm>
            <a:off x="789072" y="3740861"/>
            <a:ext cx="311150" cy="311150"/>
          </a:xfrm>
          <a:custGeom>
            <a:avLst/>
            <a:gdLst>
              <a:gd name="T0" fmla="*/ 0 w 83"/>
              <a:gd name="T1" fmla="*/ 41 h 83"/>
              <a:gd name="T2" fmla="*/ 42 w 83"/>
              <a:gd name="T3" fmla="*/ 83 h 83"/>
              <a:gd name="T4" fmla="*/ 83 w 83"/>
              <a:gd name="T5" fmla="*/ 41 h 83"/>
              <a:gd name="T6" fmla="*/ 82 w 83"/>
              <a:gd name="T7" fmla="*/ 34 h 83"/>
              <a:gd name="T8" fmla="*/ 42 w 83"/>
              <a:gd name="T9" fmla="*/ 0 h 83"/>
              <a:gd name="T10" fmla="*/ 0 w 83"/>
              <a:gd name="T11" fmla="*/ 41 h 83"/>
            </a:gdLst>
            <a:ahLst/>
            <a:cxnLst>
              <a:cxn ang="0">
                <a:pos x="T0" y="T1"/>
              </a:cxn>
              <a:cxn ang="0">
                <a:pos x="T2" y="T3"/>
              </a:cxn>
              <a:cxn ang="0">
                <a:pos x="T4" y="T5"/>
              </a:cxn>
              <a:cxn ang="0">
                <a:pos x="T6" y="T7"/>
              </a:cxn>
              <a:cxn ang="0">
                <a:pos x="T8" y="T9"/>
              </a:cxn>
              <a:cxn ang="0">
                <a:pos x="T10" y="T11"/>
              </a:cxn>
            </a:cxnLst>
            <a:rect l="0" t="0" r="r" b="b"/>
            <a:pathLst>
              <a:path w="83" h="83">
                <a:moveTo>
                  <a:pt x="0" y="41"/>
                </a:moveTo>
                <a:cubicBezTo>
                  <a:pt x="0" y="64"/>
                  <a:pt x="19" y="83"/>
                  <a:pt x="42" y="83"/>
                </a:cubicBezTo>
                <a:cubicBezTo>
                  <a:pt x="64" y="83"/>
                  <a:pt x="83" y="64"/>
                  <a:pt x="83" y="41"/>
                </a:cubicBezTo>
                <a:cubicBezTo>
                  <a:pt x="83" y="39"/>
                  <a:pt x="83" y="37"/>
                  <a:pt x="82" y="34"/>
                </a:cubicBezTo>
                <a:cubicBezTo>
                  <a:pt x="79" y="15"/>
                  <a:pt x="62" y="0"/>
                  <a:pt x="42" y="0"/>
                </a:cubicBezTo>
                <a:cubicBezTo>
                  <a:pt x="19" y="0"/>
                  <a:pt x="0" y="19"/>
                  <a:pt x="0" y="4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79" name="Freeform 22"/>
          <p:cNvSpPr>
            <a:spLocks/>
          </p:cNvSpPr>
          <p:nvPr/>
        </p:nvSpPr>
        <p:spPr bwMode="gray">
          <a:xfrm>
            <a:off x="684297" y="4104399"/>
            <a:ext cx="176213" cy="344488"/>
          </a:xfrm>
          <a:custGeom>
            <a:avLst/>
            <a:gdLst>
              <a:gd name="T0" fmla="*/ 27 w 47"/>
              <a:gd name="T1" fmla="*/ 0 h 92"/>
              <a:gd name="T2" fmla="*/ 0 w 47"/>
              <a:gd name="T3" fmla="*/ 32 h 92"/>
              <a:gd name="T4" fmla="*/ 0 w 47"/>
              <a:gd name="T5" fmla="*/ 79 h 92"/>
              <a:gd name="T6" fmla="*/ 2 w 47"/>
              <a:gd name="T7" fmla="*/ 92 h 92"/>
              <a:gd name="T8" fmla="*/ 21 w 47"/>
              <a:gd name="T9" fmla="*/ 92 h 92"/>
              <a:gd name="T10" fmla="*/ 21 w 47"/>
              <a:gd name="T11" fmla="*/ 45 h 92"/>
              <a:gd name="T12" fmla="*/ 25 w 47"/>
              <a:gd name="T13" fmla="*/ 41 h 92"/>
              <a:gd name="T14" fmla="*/ 30 w 47"/>
              <a:gd name="T15" fmla="*/ 45 h 92"/>
              <a:gd name="T16" fmla="*/ 30 w 47"/>
              <a:gd name="T17" fmla="*/ 92 h 92"/>
              <a:gd name="T18" fmla="*/ 47 w 47"/>
              <a:gd name="T19" fmla="*/ 92 h 92"/>
              <a:gd name="T20" fmla="*/ 47 w 47"/>
              <a:gd name="T21" fmla="*/ 0 h 92"/>
              <a:gd name="T22" fmla="*/ 27 w 47"/>
              <a:gd name="T23"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92">
                <a:moveTo>
                  <a:pt x="27" y="0"/>
                </a:moveTo>
                <a:cubicBezTo>
                  <a:pt x="12" y="0"/>
                  <a:pt x="0" y="14"/>
                  <a:pt x="0" y="32"/>
                </a:cubicBezTo>
                <a:cubicBezTo>
                  <a:pt x="0" y="79"/>
                  <a:pt x="0" y="79"/>
                  <a:pt x="0" y="79"/>
                </a:cubicBezTo>
                <a:cubicBezTo>
                  <a:pt x="0" y="84"/>
                  <a:pt x="1" y="88"/>
                  <a:pt x="2" y="92"/>
                </a:cubicBezTo>
                <a:cubicBezTo>
                  <a:pt x="21" y="92"/>
                  <a:pt x="21" y="92"/>
                  <a:pt x="21" y="92"/>
                </a:cubicBezTo>
                <a:cubicBezTo>
                  <a:pt x="21" y="45"/>
                  <a:pt x="21" y="45"/>
                  <a:pt x="21" y="45"/>
                </a:cubicBezTo>
                <a:cubicBezTo>
                  <a:pt x="21" y="43"/>
                  <a:pt x="23" y="41"/>
                  <a:pt x="25" y="41"/>
                </a:cubicBezTo>
                <a:cubicBezTo>
                  <a:pt x="28" y="41"/>
                  <a:pt x="30" y="43"/>
                  <a:pt x="30" y="45"/>
                </a:cubicBezTo>
                <a:cubicBezTo>
                  <a:pt x="30" y="92"/>
                  <a:pt x="30" y="92"/>
                  <a:pt x="30" y="92"/>
                </a:cubicBezTo>
                <a:cubicBezTo>
                  <a:pt x="47" y="92"/>
                  <a:pt x="47" y="92"/>
                  <a:pt x="47" y="92"/>
                </a:cubicBezTo>
                <a:cubicBezTo>
                  <a:pt x="47" y="0"/>
                  <a:pt x="47" y="0"/>
                  <a:pt x="47" y="0"/>
                </a:cubicBezTo>
                <a:lnTo>
                  <a:pt x="27"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80" name="Freeform 23"/>
          <p:cNvSpPr>
            <a:spLocks/>
          </p:cNvSpPr>
          <p:nvPr/>
        </p:nvSpPr>
        <p:spPr bwMode="gray">
          <a:xfrm>
            <a:off x="855747" y="4104399"/>
            <a:ext cx="360363" cy="344488"/>
          </a:xfrm>
          <a:custGeom>
            <a:avLst/>
            <a:gdLst>
              <a:gd name="T0" fmla="*/ 96 w 96"/>
              <a:gd name="T1" fmla="*/ 79 h 92"/>
              <a:gd name="T2" fmla="*/ 96 w 96"/>
              <a:gd name="T3" fmla="*/ 32 h 92"/>
              <a:gd name="T4" fmla="*/ 69 w 96"/>
              <a:gd name="T5" fmla="*/ 0 h 92"/>
              <a:gd name="T6" fmla="*/ 0 w 96"/>
              <a:gd name="T7" fmla="*/ 0 h 92"/>
              <a:gd name="T8" fmla="*/ 0 w 96"/>
              <a:gd name="T9" fmla="*/ 92 h 92"/>
              <a:gd name="T10" fmla="*/ 62 w 96"/>
              <a:gd name="T11" fmla="*/ 92 h 92"/>
              <a:gd name="T12" fmla="*/ 62 w 96"/>
              <a:gd name="T13" fmla="*/ 46 h 92"/>
              <a:gd name="T14" fmla="*/ 66 w 96"/>
              <a:gd name="T15" fmla="*/ 41 h 92"/>
              <a:gd name="T16" fmla="*/ 71 w 96"/>
              <a:gd name="T17" fmla="*/ 46 h 92"/>
              <a:gd name="T18" fmla="*/ 71 w 96"/>
              <a:gd name="T19" fmla="*/ 92 h 92"/>
              <a:gd name="T20" fmla="*/ 94 w 96"/>
              <a:gd name="T21" fmla="*/ 92 h 92"/>
              <a:gd name="T22" fmla="*/ 96 w 96"/>
              <a:gd name="T23" fmla="*/ 7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 h="92">
                <a:moveTo>
                  <a:pt x="96" y="79"/>
                </a:moveTo>
                <a:cubicBezTo>
                  <a:pt x="96" y="32"/>
                  <a:pt x="96" y="32"/>
                  <a:pt x="96" y="32"/>
                </a:cubicBezTo>
                <a:cubicBezTo>
                  <a:pt x="96" y="14"/>
                  <a:pt x="84" y="0"/>
                  <a:pt x="69" y="0"/>
                </a:cubicBezTo>
                <a:cubicBezTo>
                  <a:pt x="0" y="0"/>
                  <a:pt x="0" y="0"/>
                  <a:pt x="0" y="0"/>
                </a:cubicBezTo>
                <a:cubicBezTo>
                  <a:pt x="0" y="92"/>
                  <a:pt x="0" y="92"/>
                  <a:pt x="0" y="92"/>
                </a:cubicBezTo>
                <a:cubicBezTo>
                  <a:pt x="62" y="92"/>
                  <a:pt x="62" y="92"/>
                  <a:pt x="62" y="92"/>
                </a:cubicBezTo>
                <a:cubicBezTo>
                  <a:pt x="62" y="46"/>
                  <a:pt x="62" y="46"/>
                  <a:pt x="62" y="46"/>
                </a:cubicBezTo>
                <a:cubicBezTo>
                  <a:pt x="62" y="43"/>
                  <a:pt x="64" y="41"/>
                  <a:pt x="66" y="41"/>
                </a:cubicBezTo>
                <a:cubicBezTo>
                  <a:pt x="69" y="41"/>
                  <a:pt x="71" y="43"/>
                  <a:pt x="71" y="46"/>
                </a:cubicBezTo>
                <a:cubicBezTo>
                  <a:pt x="71" y="92"/>
                  <a:pt x="71" y="92"/>
                  <a:pt x="71" y="92"/>
                </a:cubicBezTo>
                <a:cubicBezTo>
                  <a:pt x="94" y="92"/>
                  <a:pt x="94" y="92"/>
                  <a:pt x="94" y="92"/>
                </a:cubicBezTo>
                <a:cubicBezTo>
                  <a:pt x="95" y="88"/>
                  <a:pt x="96" y="84"/>
                  <a:pt x="96" y="7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2" name="Bogen 231"/>
          <p:cNvSpPr/>
          <p:nvPr/>
        </p:nvSpPr>
        <p:spPr bwMode="gray">
          <a:xfrm rot="19207916">
            <a:off x="835701" y="3951939"/>
            <a:ext cx="189629" cy="189629"/>
          </a:xfrm>
          <a:prstGeom prst="arc">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000000"/>
              </a:solidFill>
            </a:endParaRPr>
          </a:p>
        </p:txBody>
      </p:sp>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8403732" y="2995766"/>
            <a:ext cx="494467" cy="66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6" name="Line Callout 2 139"/>
          <p:cNvSpPr/>
          <p:nvPr/>
        </p:nvSpPr>
        <p:spPr bwMode="gray">
          <a:xfrm>
            <a:off x="2084460" y="1302172"/>
            <a:ext cx="2162012" cy="623411"/>
          </a:xfrm>
          <a:prstGeom prst="borderCallout1">
            <a:avLst>
              <a:gd name="adj1" fmla="val 98795"/>
              <a:gd name="adj2" fmla="val 48746"/>
              <a:gd name="adj3" fmla="val 203707"/>
              <a:gd name="adj4" fmla="val 48790"/>
            </a:avLst>
          </a:prstGeom>
          <a:solidFill>
            <a:schemeClr val="accent1"/>
          </a:solidFill>
          <a:ln w="12700">
            <a:solidFill>
              <a:schemeClr val="accent1"/>
            </a:solidFill>
            <a:headEnd type="none" w="med" len="med"/>
            <a:tailEnd type="triangle" w="sm" len="sm"/>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sz="1100" dirty="0" smtClean="0">
                <a:solidFill>
                  <a:srgbClr val="FFFFFF"/>
                </a:solidFill>
              </a:rPr>
              <a:t>Lab sets up test product, selects classification rules and reporting methods</a:t>
            </a:r>
            <a:endParaRPr lang="en-US" sz="1100" dirty="0">
              <a:solidFill>
                <a:srgbClr val="FFFFFF"/>
              </a:solidFill>
            </a:endParaRPr>
          </a:p>
        </p:txBody>
      </p:sp>
      <p:sp>
        <p:nvSpPr>
          <p:cNvPr id="147" name="Line Callout 2 137"/>
          <p:cNvSpPr/>
          <p:nvPr/>
        </p:nvSpPr>
        <p:spPr bwMode="gray">
          <a:xfrm>
            <a:off x="684770" y="4737444"/>
            <a:ext cx="2164069" cy="488554"/>
          </a:xfrm>
          <a:prstGeom prst="borderCallout1">
            <a:avLst>
              <a:gd name="adj1" fmla="val 3153"/>
              <a:gd name="adj2" fmla="val 42210"/>
              <a:gd name="adj3" fmla="val -130791"/>
              <a:gd name="adj4" fmla="val 42360"/>
            </a:avLst>
          </a:prstGeom>
          <a:solidFill>
            <a:schemeClr val="accent1"/>
          </a:solidFill>
          <a:ln w="12700">
            <a:solidFill>
              <a:schemeClr val="accent1"/>
            </a:solidFill>
            <a:headEnd type="none" w="med" len="med"/>
            <a:tailEnd type="triangle" w="sm" len="sm"/>
          </a:ln>
        </p:spPr>
        <p:style>
          <a:lnRef idx="2">
            <a:schemeClr val="accent2">
              <a:shade val="50000"/>
            </a:schemeClr>
          </a:lnRef>
          <a:fillRef idx="1">
            <a:schemeClr val="accent2"/>
          </a:fillRef>
          <a:effectRef idx="0">
            <a:schemeClr val="accent2"/>
          </a:effectRef>
          <a:fontRef idx="minor">
            <a:schemeClr val="lt1"/>
          </a:fontRef>
        </p:style>
        <p:txBody>
          <a:bodyPr tIns="72000" rtlCol="0" anchor="t"/>
          <a:lstStyle/>
          <a:p>
            <a:pPr algn="ctr"/>
            <a:r>
              <a:rPr lang="en-US" sz="1100" dirty="0" smtClean="0">
                <a:solidFill>
                  <a:srgbClr val="FFFFFF"/>
                </a:solidFill>
              </a:rPr>
              <a:t>Test order includes patient and relevant clinical information</a:t>
            </a:r>
            <a:endParaRPr lang="en-US" sz="1100" b="1" dirty="0">
              <a:solidFill>
                <a:srgbClr val="FFFFFF"/>
              </a:solidFill>
            </a:endParaRPr>
          </a:p>
        </p:txBody>
      </p:sp>
      <p:sp>
        <p:nvSpPr>
          <p:cNvPr id="150" name="Line Callout 2 139"/>
          <p:cNvSpPr/>
          <p:nvPr/>
        </p:nvSpPr>
        <p:spPr bwMode="gray">
          <a:xfrm>
            <a:off x="6791212" y="1302172"/>
            <a:ext cx="2162012" cy="623411"/>
          </a:xfrm>
          <a:prstGeom prst="borderCallout1">
            <a:avLst>
              <a:gd name="adj1" fmla="val 98795"/>
              <a:gd name="adj2" fmla="val 59980"/>
              <a:gd name="adj3" fmla="val 166309"/>
              <a:gd name="adj4" fmla="val 59984"/>
            </a:avLst>
          </a:prstGeom>
          <a:solidFill>
            <a:schemeClr val="accent1"/>
          </a:solidFill>
          <a:ln w="12700">
            <a:solidFill>
              <a:schemeClr val="accent1"/>
            </a:solidFill>
            <a:headEnd type="none" w="med" len="med"/>
            <a:tailEnd type="triangle" w="sm" len="sm"/>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sz="1100" dirty="0" smtClean="0">
                <a:solidFill>
                  <a:srgbClr val="FFFFFF"/>
                </a:solidFill>
              </a:rPr>
              <a:t>Lab director reviews clinical assessment and signs out report</a:t>
            </a:r>
            <a:endParaRPr lang="en-US" sz="1100" dirty="0">
              <a:solidFill>
                <a:srgbClr val="FFFFFF"/>
              </a:solidFill>
            </a:endParaRPr>
          </a:p>
        </p:txBody>
      </p:sp>
      <p:cxnSp>
        <p:nvCxnSpPr>
          <p:cNvPr id="6" name="Elbow Connector 5"/>
          <p:cNvCxnSpPr>
            <a:stCxn id="175" idx="2"/>
            <a:endCxn id="153" idx="3"/>
          </p:cNvCxnSpPr>
          <p:nvPr/>
        </p:nvCxnSpPr>
        <p:spPr>
          <a:xfrm flipH="1">
            <a:off x="8504303" y="2143466"/>
            <a:ext cx="309046" cy="3831786"/>
          </a:xfrm>
          <a:prstGeom prst="bentConnector3">
            <a:avLst>
              <a:gd name="adj1" fmla="val -73970"/>
            </a:avLst>
          </a:prstGeom>
          <a:ln w="6350">
            <a:solidFill>
              <a:schemeClr val="accent6"/>
            </a:solidFill>
            <a:tailEnd type="arrow"/>
          </a:ln>
        </p:spPr>
        <p:style>
          <a:lnRef idx="1">
            <a:schemeClr val="accent1"/>
          </a:lnRef>
          <a:fillRef idx="0">
            <a:schemeClr val="accent1"/>
          </a:fillRef>
          <a:effectRef idx="0">
            <a:schemeClr val="accent1"/>
          </a:effectRef>
          <a:fontRef idx="minor">
            <a:schemeClr val="tx1"/>
          </a:fontRef>
        </p:style>
      </p:cxnSp>
      <p:pic>
        <p:nvPicPr>
          <p:cNvPr id="148" name="Picture 2" descr="C:\Users\dbassett\AppData\Local\Microsoft\Windows\Temporary Internet Files\Content.Outlook\DRRS53ED\1__ING_CLINICAL_BLU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64720" y="5468947"/>
            <a:ext cx="1687684" cy="5063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67427" y="5305262"/>
            <a:ext cx="4365748" cy="992173"/>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lIns="0" tIns="0" rIns="0" bIns="0" rtlCol="0" anchor="ctr" anchorCtr="0">
            <a:noAutofit/>
          </a:bodyPr>
          <a:lstStyle/>
          <a:p>
            <a:r>
              <a:rPr lang="en-US" sz="800" dirty="0" smtClean="0">
                <a:solidFill>
                  <a:srgbClr val="000000"/>
                </a:solidFill>
              </a:rPr>
              <a:t>Ingenuity </a:t>
            </a:r>
            <a:r>
              <a:rPr lang="en-US" sz="800" dirty="0">
                <a:solidFill>
                  <a:srgbClr val="000000"/>
                </a:solidFill>
              </a:rPr>
              <a:t>Clinical is an evidence-based decision support system intended as an aid in the interpretation of variants observed in genomic sequencing data.  The program evaluates genomic variants in the context of published biomedical literature, professional association guidelines, and publicly available databases and annotations.  Based on this evaluation, the Ingenuity Software proposes a classification and bibliographic references to aid in the interpretation of observed variants.  </a:t>
            </a:r>
            <a:r>
              <a:rPr lang="en-US" sz="800" u="sng" dirty="0">
                <a:solidFill>
                  <a:srgbClr val="000000"/>
                </a:solidFill>
              </a:rPr>
              <a:t>The software is NOT intended as a primary diagnostic tool by physicians or to be used as a substitute for professional healthcare advice</a:t>
            </a:r>
            <a:r>
              <a:rPr lang="en-US" sz="800" dirty="0" smtClean="0">
                <a:solidFill>
                  <a:srgbClr val="000000"/>
                </a:solidFill>
              </a:rPr>
              <a:t>.</a:t>
            </a:r>
            <a:endParaRPr lang="en-US" sz="800" dirty="0">
              <a:solidFill>
                <a:srgbClr val="000000"/>
              </a:solidFill>
            </a:endParaRPr>
          </a:p>
        </p:txBody>
      </p:sp>
      <p:grpSp>
        <p:nvGrpSpPr>
          <p:cNvPr id="151" name="Gruppieren 284"/>
          <p:cNvGrpSpPr/>
          <p:nvPr/>
        </p:nvGrpSpPr>
        <p:grpSpPr bwMode="gray">
          <a:xfrm>
            <a:off x="6228230" y="1993053"/>
            <a:ext cx="1422481" cy="728273"/>
            <a:chOff x="7497129" y="1989765"/>
            <a:chExt cx="1422481" cy="728273"/>
          </a:xfrm>
        </p:grpSpPr>
        <p:sp>
          <p:nvSpPr>
            <p:cNvPr id="157" name="TextBox 156"/>
            <p:cNvSpPr txBox="1"/>
            <p:nvPr/>
          </p:nvSpPr>
          <p:spPr bwMode="gray">
            <a:xfrm>
              <a:off x="7497129" y="2274315"/>
              <a:ext cx="1040889" cy="443723"/>
            </a:xfrm>
            <a:prstGeom prst="rect">
              <a:avLst/>
            </a:prstGeom>
            <a:noFill/>
          </p:spPr>
          <p:txBody>
            <a:bodyPr wrap="square" lIns="0" rIns="0" rtlCol="0">
              <a:noAutofit/>
            </a:bodyPr>
            <a:lstStyle/>
            <a:p>
              <a:pPr algn="ctr"/>
              <a:r>
                <a:rPr lang="en-US" sz="1200" dirty="0" err="1" smtClean="0">
                  <a:solidFill>
                    <a:srgbClr val="000000"/>
                  </a:solidFill>
                </a:rPr>
                <a:t>Patholoigist</a:t>
              </a:r>
              <a:r>
                <a:rPr lang="en-US" sz="1200" dirty="0" smtClean="0">
                  <a:solidFill>
                    <a:srgbClr val="000000"/>
                  </a:solidFill>
                </a:rPr>
                <a:t> /Oncologist</a:t>
              </a:r>
              <a:endParaRPr lang="en-US" sz="1200" dirty="0">
                <a:solidFill>
                  <a:srgbClr val="000000"/>
                </a:solidFill>
              </a:endParaRPr>
            </a:p>
          </p:txBody>
        </p:sp>
        <p:grpSp>
          <p:nvGrpSpPr>
            <p:cNvPr id="158" name="Gruppieren 233"/>
            <p:cNvGrpSpPr/>
            <p:nvPr/>
          </p:nvGrpSpPr>
          <p:grpSpPr bwMode="gray">
            <a:xfrm>
              <a:off x="8440184" y="1989765"/>
              <a:ext cx="479426" cy="661987"/>
              <a:chOff x="8486857" y="1625600"/>
              <a:chExt cx="479426" cy="661987"/>
            </a:xfrm>
          </p:grpSpPr>
          <p:sp>
            <p:nvSpPr>
              <p:cNvPr id="167" name="Freeform 7"/>
              <p:cNvSpPr>
                <a:spLocks/>
              </p:cNvSpPr>
              <p:nvPr/>
            </p:nvSpPr>
            <p:spPr bwMode="gray">
              <a:xfrm>
                <a:off x="8486857" y="1978312"/>
                <a:ext cx="176566" cy="309275"/>
              </a:xfrm>
              <a:custGeom>
                <a:avLst/>
                <a:gdLst/>
                <a:ahLst/>
                <a:cxnLst/>
                <a:rect l="l" t="t" r="r" b="b"/>
                <a:pathLst>
                  <a:path w="176566" h="225138">
                    <a:moveTo>
                      <a:pt x="86548" y="0"/>
                    </a:moveTo>
                    <a:cubicBezTo>
                      <a:pt x="86548" y="0"/>
                      <a:pt x="86548" y="0"/>
                      <a:pt x="154281" y="0"/>
                    </a:cubicBezTo>
                    <a:cubicBezTo>
                      <a:pt x="154281" y="0"/>
                      <a:pt x="154281" y="0"/>
                      <a:pt x="116652" y="67408"/>
                    </a:cubicBezTo>
                    <a:cubicBezTo>
                      <a:pt x="116652" y="67408"/>
                      <a:pt x="116652" y="67408"/>
                      <a:pt x="158044" y="71153"/>
                    </a:cubicBezTo>
                    <a:lnTo>
                      <a:pt x="131704" y="112346"/>
                    </a:lnTo>
                    <a:cubicBezTo>
                      <a:pt x="131704" y="112346"/>
                      <a:pt x="131704" y="112346"/>
                      <a:pt x="176566" y="225138"/>
                    </a:cubicBezTo>
                    <a:lnTo>
                      <a:pt x="121" y="225138"/>
                    </a:lnTo>
                    <a:lnTo>
                      <a:pt x="0" y="224692"/>
                    </a:lnTo>
                    <a:cubicBezTo>
                      <a:pt x="0" y="224692"/>
                      <a:pt x="0" y="224692"/>
                      <a:pt x="0" y="71153"/>
                    </a:cubicBezTo>
                    <a:cubicBezTo>
                      <a:pt x="0" y="29959"/>
                      <a:pt x="41393" y="0"/>
                      <a:pt x="86548"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8" name="Freeform 8"/>
              <p:cNvSpPr>
                <a:spLocks/>
              </p:cNvSpPr>
              <p:nvPr/>
            </p:nvSpPr>
            <p:spPr bwMode="gray">
              <a:xfrm>
                <a:off x="8786806" y="1978312"/>
                <a:ext cx="179477" cy="309275"/>
              </a:xfrm>
              <a:custGeom>
                <a:avLst/>
                <a:gdLst/>
                <a:ahLst/>
                <a:cxnLst/>
                <a:rect l="l" t="t" r="r" b="b"/>
                <a:pathLst>
                  <a:path w="179477" h="244188">
                    <a:moveTo>
                      <a:pt x="25968" y="0"/>
                    </a:moveTo>
                    <a:cubicBezTo>
                      <a:pt x="25968" y="0"/>
                      <a:pt x="25968" y="0"/>
                      <a:pt x="93362" y="0"/>
                    </a:cubicBezTo>
                    <a:cubicBezTo>
                      <a:pt x="142036" y="0"/>
                      <a:pt x="179477" y="29959"/>
                      <a:pt x="179477" y="71153"/>
                    </a:cubicBezTo>
                    <a:cubicBezTo>
                      <a:pt x="179477" y="71153"/>
                      <a:pt x="179477" y="71153"/>
                      <a:pt x="179477" y="224692"/>
                    </a:cubicBezTo>
                    <a:cubicBezTo>
                      <a:pt x="179477" y="231649"/>
                      <a:pt x="178185" y="238348"/>
                      <a:pt x="174582" y="244188"/>
                    </a:cubicBezTo>
                    <a:lnTo>
                      <a:pt x="0" y="244188"/>
                    </a:lnTo>
                    <a:cubicBezTo>
                      <a:pt x="10502" y="217652"/>
                      <a:pt x="26821" y="176418"/>
                      <a:pt x="52177" y="112346"/>
                    </a:cubicBezTo>
                    <a:cubicBezTo>
                      <a:pt x="52177" y="112346"/>
                      <a:pt x="52177" y="112346"/>
                      <a:pt x="25968" y="71153"/>
                    </a:cubicBezTo>
                    <a:cubicBezTo>
                      <a:pt x="25968" y="71153"/>
                      <a:pt x="25968" y="71153"/>
                      <a:pt x="63409" y="67408"/>
                    </a:cubicBezTo>
                    <a:cubicBezTo>
                      <a:pt x="63409" y="67408"/>
                      <a:pt x="63409" y="67408"/>
                      <a:pt x="25968"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9" name="Freeform 9"/>
              <p:cNvSpPr>
                <a:spLocks/>
              </p:cNvSpPr>
              <p:nvPr/>
            </p:nvSpPr>
            <p:spPr bwMode="gray">
              <a:xfrm>
                <a:off x="8674182" y="1978313"/>
                <a:ext cx="104775" cy="280988"/>
              </a:xfrm>
              <a:custGeom>
                <a:avLst/>
                <a:gdLst>
                  <a:gd name="T0" fmla="*/ 20 w 28"/>
                  <a:gd name="T1" fmla="*/ 10 h 75"/>
                  <a:gd name="T2" fmla="*/ 25 w 28"/>
                  <a:gd name="T3" fmla="*/ 5 h 75"/>
                  <a:gd name="T4" fmla="*/ 14 w 28"/>
                  <a:gd name="T5" fmla="*/ 0 h 75"/>
                  <a:gd name="T6" fmla="*/ 3 w 28"/>
                  <a:gd name="T7" fmla="*/ 5 h 75"/>
                  <a:gd name="T8" fmla="*/ 9 w 28"/>
                  <a:gd name="T9" fmla="*/ 10 h 75"/>
                  <a:gd name="T10" fmla="*/ 0 w 28"/>
                  <a:gd name="T11" fmla="*/ 14 h 75"/>
                  <a:gd name="T12" fmla="*/ 7 w 28"/>
                  <a:gd name="T13" fmla="*/ 45 h 75"/>
                  <a:gd name="T14" fmla="*/ 14 w 28"/>
                  <a:gd name="T15" fmla="*/ 75 h 75"/>
                  <a:gd name="T16" fmla="*/ 21 w 28"/>
                  <a:gd name="T17" fmla="*/ 45 h 75"/>
                  <a:gd name="T18" fmla="*/ 28 w 28"/>
                  <a:gd name="T19" fmla="*/ 14 h 75"/>
                  <a:gd name="T20" fmla="*/ 20 w 28"/>
                  <a:gd name="T21" fmla="*/ 1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75">
                    <a:moveTo>
                      <a:pt x="20" y="10"/>
                    </a:moveTo>
                    <a:cubicBezTo>
                      <a:pt x="23" y="9"/>
                      <a:pt x="25" y="7"/>
                      <a:pt x="25" y="5"/>
                    </a:cubicBezTo>
                    <a:cubicBezTo>
                      <a:pt x="25" y="2"/>
                      <a:pt x="20" y="0"/>
                      <a:pt x="14" y="0"/>
                    </a:cubicBezTo>
                    <a:cubicBezTo>
                      <a:pt x="8" y="0"/>
                      <a:pt x="3" y="2"/>
                      <a:pt x="3" y="5"/>
                    </a:cubicBezTo>
                    <a:cubicBezTo>
                      <a:pt x="3" y="7"/>
                      <a:pt x="5" y="9"/>
                      <a:pt x="9" y="10"/>
                    </a:cubicBezTo>
                    <a:cubicBezTo>
                      <a:pt x="0" y="14"/>
                      <a:pt x="0" y="14"/>
                      <a:pt x="0" y="14"/>
                    </a:cubicBezTo>
                    <a:cubicBezTo>
                      <a:pt x="7" y="45"/>
                      <a:pt x="7" y="45"/>
                      <a:pt x="7" y="45"/>
                    </a:cubicBezTo>
                    <a:cubicBezTo>
                      <a:pt x="14" y="75"/>
                      <a:pt x="14" y="75"/>
                      <a:pt x="14" y="75"/>
                    </a:cubicBezTo>
                    <a:cubicBezTo>
                      <a:pt x="21" y="45"/>
                      <a:pt x="21" y="45"/>
                      <a:pt x="21" y="45"/>
                    </a:cubicBezTo>
                    <a:cubicBezTo>
                      <a:pt x="28" y="14"/>
                      <a:pt x="28" y="14"/>
                      <a:pt x="28" y="14"/>
                    </a:cubicBezTo>
                    <a:lnTo>
                      <a:pt x="20" y="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1" name="Freeform 17"/>
              <p:cNvSpPr>
                <a:spLocks/>
              </p:cNvSpPr>
              <p:nvPr/>
            </p:nvSpPr>
            <p:spPr bwMode="gray">
              <a:xfrm>
                <a:off x="8570994" y="1625600"/>
                <a:ext cx="311150" cy="311150"/>
              </a:xfrm>
              <a:custGeom>
                <a:avLst/>
                <a:gdLst>
                  <a:gd name="T0" fmla="*/ 0 w 83"/>
                  <a:gd name="T1" fmla="*/ 41 h 83"/>
                  <a:gd name="T2" fmla="*/ 42 w 83"/>
                  <a:gd name="T3" fmla="*/ 83 h 83"/>
                  <a:gd name="T4" fmla="*/ 83 w 83"/>
                  <a:gd name="T5" fmla="*/ 41 h 83"/>
                  <a:gd name="T6" fmla="*/ 82 w 83"/>
                  <a:gd name="T7" fmla="*/ 34 h 83"/>
                  <a:gd name="T8" fmla="*/ 42 w 83"/>
                  <a:gd name="T9" fmla="*/ 0 h 83"/>
                  <a:gd name="T10" fmla="*/ 0 w 83"/>
                  <a:gd name="T11" fmla="*/ 41 h 83"/>
                </a:gdLst>
                <a:ahLst/>
                <a:cxnLst>
                  <a:cxn ang="0">
                    <a:pos x="T0" y="T1"/>
                  </a:cxn>
                  <a:cxn ang="0">
                    <a:pos x="T2" y="T3"/>
                  </a:cxn>
                  <a:cxn ang="0">
                    <a:pos x="T4" y="T5"/>
                  </a:cxn>
                  <a:cxn ang="0">
                    <a:pos x="T6" y="T7"/>
                  </a:cxn>
                  <a:cxn ang="0">
                    <a:pos x="T8" y="T9"/>
                  </a:cxn>
                  <a:cxn ang="0">
                    <a:pos x="T10" y="T11"/>
                  </a:cxn>
                </a:cxnLst>
                <a:rect l="0" t="0" r="r" b="b"/>
                <a:pathLst>
                  <a:path w="83" h="83">
                    <a:moveTo>
                      <a:pt x="0" y="41"/>
                    </a:moveTo>
                    <a:cubicBezTo>
                      <a:pt x="0" y="64"/>
                      <a:pt x="19" y="83"/>
                      <a:pt x="42" y="83"/>
                    </a:cubicBezTo>
                    <a:cubicBezTo>
                      <a:pt x="64" y="83"/>
                      <a:pt x="83" y="64"/>
                      <a:pt x="83" y="41"/>
                    </a:cubicBezTo>
                    <a:cubicBezTo>
                      <a:pt x="83" y="39"/>
                      <a:pt x="83" y="37"/>
                      <a:pt x="82" y="34"/>
                    </a:cubicBezTo>
                    <a:cubicBezTo>
                      <a:pt x="79" y="15"/>
                      <a:pt x="62" y="0"/>
                      <a:pt x="42" y="0"/>
                    </a:cubicBezTo>
                    <a:cubicBezTo>
                      <a:pt x="19" y="0"/>
                      <a:pt x="0" y="19"/>
                      <a:pt x="0" y="4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grpSp>
    </p:spTree>
    <p:extLst>
      <p:ext uri="{BB962C8B-B14F-4D97-AF65-F5344CB8AC3E}">
        <p14:creationId xmlns:p14="http://schemas.microsoft.com/office/powerpoint/2010/main" val="250220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bwMode="gray">
          <a:xfrm>
            <a:off x="2731822" y="0"/>
            <a:ext cx="6592706" cy="450000"/>
          </a:xfrm>
        </p:spPr>
        <p:txBody>
          <a:bodyPr>
            <a:noAutofit/>
          </a:bodyPr>
          <a:lstStyle/>
          <a:p>
            <a:r>
              <a:rPr lang="en-US" dirty="0" smtClean="0"/>
              <a:t>Clinical decision support requirements differ</a:t>
            </a:r>
            <a:endParaRPr lang="en-US" dirty="0"/>
          </a:p>
        </p:txBody>
      </p:sp>
      <p:sp>
        <p:nvSpPr>
          <p:cNvPr id="50" name="Text Placeholder 49"/>
          <p:cNvSpPr>
            <a:spLocks noGrp="1"/>
          </p:cNvSpPr>
          <p:nvPr>
            <p:ph type="body" sz="quarter" idx="13"/>
          </p:nvPr>
        </p:nvSpPr>
        <p:spPr bwMode="gray">
          <a:xfrm>
            <a:off x="2699792" y="692728"/>
            <a:ext cx="6317035" cy="288000"/>
          </a:xfrm>
        </p:spPr>
        <p:txBody>
          <a:bodyPr/>
          <a:lstStyle/>
          <a:p>
            <a:r>
              <a:rPr lang="en-US" dirty="0" smtClean="0">
                <a:latin typeface="+mj-lt"/>
              </a:rPr>
              <a:t>Hereditary and Somatic testing require different classification methods </a:t>
            </a:r>
            <a:endParaRPr lang="en-US" dirty="0">
              <a:latin typeface="+mj-lt"/>
            </a:endParaRPr>
          </a:p>
        </p:txBody>
      </p:sp>
      <p:sp>
        <p:nvSpPr>
          <p:cNvPr id="5" name="Foliennummernplatzhalter 4"/>
          <p:cNvSpPr>
            <a:spLocks noGrp="1"/>
          </p:cNvSpPr>
          <p:nvPr>
            <p:ph type="sldNum" sz="quarter" idx="12"/>
          </p:nvPr>
        </p:nvSpPr>
        <p:spPr bwMode="gray"/>
        <p:txBody>
          <a:bodyPr/>
          <a:lstStyle/>
          <a:p>
            <a:fld id="{8D1E4346-5F76-40D0-9BC1-ECCF6BA4DB79}" type="slidenum">
              <a:rPr lang="en-US" smtClean="0">
                <a:solidFill>
                  <a:srgbClr val="5F5F5F"/>
                </a:solidFill>
              </a:rPr>
              <a:pPr/>
              <a:t>6</a:t>
            </a:fld>
            <a:endParaRPr lang="en-US" dirty="0">
              <a:solidFill>
                <a:srgbClr val="5F5F5F"/>
              </a:solidFill>
            </a:endParaRPr>
          </a:p>
        </p:txBody>
      </p:sp>
      <p:grpSp>
        <p:nvGrpSpPr>
          <p:cNvPr id="2" name="Group 1"/>
          <p:cNvGrpSpPr/>
          <p:nvPr/>
        </p:nvGrpSpPr>
        <p:grpSpPr>
          <a:xfrm>
            <a:off x="755576" y="1345540"/>
            <a:ext cx="5364237" cy="2526926"/>
            <a:chOff x="861636" y="1345538"/>
            <a:chExt cx="7423469" cy="4625143"/>
          </a:xfrm>
        </p:grpSpPr>
        <p:sp>
          <p:nvSpPr>
            <p:cNvPr id="6" name="Line 3"/>
            <p:cNvSpPr>
              <a:spLocks noChangeShapeType="1"/>
            </p:cNvSpPr>
            <p:nvPr/>
          </p:nvSpPr>
          <p:spPr bwMode="gray">
            <a:xfrm flipH="1">
              <a:off x="4301210" y="1707488"/>
              <a:ext cx="0" cy="2613773"/>
            </a:xfrm>
            <a:prstGeom prst="line">
              <a:avLst/>
            </a:prstGeom>
            <a:noFill/>
            <a:ln w="9525">
              <a:solidFill>
                <a:schemeClr val="tx1"/>
              </a:solidFill>
              <a:round/>
              <a:headEnd/>
              <a:tailEnd type="triangle"/>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endParaRPr lang="en-US" sz="1000" dirty="0">
                <a:solidFill>
                  <a:sysClr val="windowText" lastClr="000000"/>
                </a:solidFill>
                <a:latin typeface="Arial"/>
              </a:endParaRPr>
            </a:p>
          </p:txBody>
        </p:sp>
        <p:sp>
          <p:nvSpPr>
            <p:cNvPr id="7" name="Text Box 6"/>
            <p:cNvSpPr txBox="1">
              <a:spLocks noChangeArrowheads="1"/>
            </p:cNvSpPr>
            <p:nvPr/>
          </p:nvSpPr>
          <p:spPr bwMode="gray">
            <a:xfrm flipH="1">
              <a:off x="3346696" y="1345538"/>
              <a:ext cx="1909028" cy="361950"/>
            </a:xfrm>
            <a:prstGeom prst="rect">
              <a:avLst/>
            </a:prstGeom>
            <a:solidFill>
              <a:schemeClr val="accent3"/>
            </a:solidFill>
            <a:ln w="9525">
              <a:solidFill>
                <a:schemeClr val="tx1"/>
              </a:solidFill>
              <a:miter lim="800000"/>
              <a:headEnd/>
              <a:tailEnd/>
            </a:ln>
            <a:extLst/>
          </p:spPr>
          <p:txBody>
            <a:bodyPr wrap="none" anchor="ctr"/>
            <a:lstStyle>
              <a:defPPr>
                <a:defRPr lang="de-DE"/>
              </a:defPPr>
              <a:lvl1pPr lvl="0" algn="ctr" fontAlgn="base">
                <a:spcBef>
                  <a:spcPct val="0"/>
                </a:spcBef>
                <a:spcAft>
                  <a:spcPct val="0"/>
                </a:spcAft>
                <a:defRPr sz="1600">
                  <a:solidFill>
                    <a:sysClr val="windowText" lastClr="000000"/>
                  </a:solidFill>
                  <a:latin typeface="+mj-lt"/>
                </a:defRPr>
              </a:lvl1pPr>
              <a:lvl2pPr fontAlgn="base">
                <a:spcBef>
                  <a:spcPct val="0"/>
                </a:spcBef>
                <a:spcAft>
                  <a:spcPct val="0"/>
                </a:spcAft>
                <a:defRPr>
                  <a:latin typeface="Arial" pitchFamily="34" charset="0"/>
                </a:defRPr>
              </a:lvl2pPr>
              <a:lvl3pPr fontAlgn="base">
                <a:spcBef>
                  <a:spcPct val="0"/>
                </a:spcBef>
                <a:spcAft>
                  <a:spcPct val="0"/>
                </a:spcAft>
                <a:defRPr>
                  <a:latin typeface="Arial" pitchFamily="34" charset="0"/>
                </a:defRPr>
              </a:lvl3pPr>
              <a:lvl4pPr fontAlgn="base">
                <a:spcBef>
                  <a:spcPct val="0"/>
                </a:spcBef>
                <a:spcAft>
                  <a:spcPct val="0"/>
                </a:spcAft>
                <a:defRPr>
                  <a:latin typeface="Arial" pitchFamily="34" charset="0"/>
                </a:defRPr>
              </a:lvl4pPr>
              <a:lvl5pPr fontAlgn="base">
                <a:spcBef>
                  <a:spcPct val="0"/>
                </a:spcBef>
                <a:spcAft>
                  <a:spcPct val="0"/>
                </a:spcAft>
                <a:defRPr>
                  <a:latin typeface="Arial" pitchFamily="34" charset="0"/>
                </a:defRPr>
              </a:lvl5pPr>
              <a:lvl6pPr>
                <a:defRPr>
                  <a:latin typeface="Arial" pitchFamily="34" charset="0"/>
                </a:defRPr>
              </a:lvl6pPr>
              <a:lvl7pPr>
                <a:defRPr>
                  <a:latin typeface="Arial" pitchFamily="34" charset="0"/>
                </a:defRPr>
              </a:lvl7pPr>
              <a:lvl8pPr>
                <a:defRPr>
                  <a:latin typeface="Arial" pitchFamily="34" charset="0"/>
                </a:defRPr>
              </a:lvl8pPr>
              <a:lvl9pPr>
                <a:defRPr>
                  <a:latin typeface="Arial" pitchFamily="34" charset="0"/>
                </a:defRPr>
              </a:lvl9pPr>
            </a:lstStyle>
            <a:p>
              <a:r>
                <a:rPr lang="en-US" sz="1000" dirty="0"/>
                <a:t>Detected variants</a:t>
              </a:r>
            </a:p>
          </p:txBody>
        </p:sp>
        <p:sp>
          <p:nvSpPr>
            <p:cNvPr id="53" name="Rectangle 52"/>
            <p:cNvSpPr>
              <a:spLocks noChangeArrowheads="1"/>
            </p:cNvSpPr>
            <p:nvPr/>
          </p:nvSpPr>
          <p:spPr bwMode="gray">
            <a:xfrm>
              <a:off x="3346697" y="2002717"/>
              <a:ext cx="1909027" cy="572240"/>
            </a:xfrm>
            <a:prstGeom prst="rect">
              <a:avLst/>
            </a:prstGeom>
            <a:solidFill>
              <a:schemeClr val="accent3"/>
            </a:solidFill>
            <a:ln w="952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defRPr/>
              </a:pPr>
              <a:r>
                <a:rPr lang="en-US" sz="1000" dirty="0" smtClean="0">
                  <a:solidFill>
                    <a:sysClr val="windowText" lastClr="000000"/>
                  </a:solidFill>
                  <a:latin typeface="Arial"/>
                </a:rPr>
                <a:t>Variant</a:t>
              </a:r>
              <a:endParaRPr lang="en-US" sz="1000" dirty="0">
                <a:solidFill>
                  <a:sysClr val="windowText" lastClr="000000"/>
                </a:solidFill>
                <a:latin typeface="Arial"/>
              </a:endParaRPr>
            </a:p>
            <a:p>
              <a:pPr algn="ctr">
                <a:defRPr/>
              </a:pPr>
              <a:r>
                <a:rPr lang="en-US" sz="1000" dirty="0" smtClean="0">
                  <a:solidFill>
                    <a:sysClr val="windowText" lastClr="000000"/>
                  </a:solidFill>
                  <a:latin typeface="Arial"/>
                </a:rPr>
                <a:t>annotation/ filtering</a:t>
              </a:r>
              <a:endParaRPr lang="en-US" sz="1000" dirty="0">
                <a:solidFill>
                  <a:sysClr val="windowText" lastClr="000000"/>
                </a:solidFill>
                <a:latin typeface="Arial"/>
              </a:endParaRPr>
            </a:p>
          </p:txBody>
        </p:sp>
        <p:sp>
          <p:nvSpPr>
            <p:cNvPr id="51" name="Rectangle 50"/>
            <p:cNvSpPr>
              <a:spLocks noChangeArrowheads="1"/>
            </p:cNvSpPr>
            <p:nvPr/>
          </p:nvSpPr>
          <p:spPr bwMode="gray">
            <a:xfrm>
              <a:off x="3346696" y="3210816"/>
              <a:ext cx="1909028" cy="572240"/>
            </a:xfrm>
            <a:prstGeom prst="rect">
              <a:avLst/>
            </a:prstGeom>
            <a:solidFill>
              <a:schemeClr val="accent3"/>
            </a:solidFill>
            <a:ln w="9525">
              <a:solidFill>
                <a:schemeClr val="tx1"/>
              </a:solidFill>
              <a:miter lim="800000"/>
              <a:headEnd/>
              <a:tailEnd/>
            </a:ln>
          </p:spPr>
          <p:txBody>
            <a:bodyPr wrap="none" anchor="ctr"/>
            <a:lstStyle/>
            <a:p>
              <a:pPr algn="ctr" fontAlgn="base">
                <a:spcBef>
                  <a:spcPct val="0"/>
                </a:spcBef>
                <a:spcAft>
                  <a:spcPct val="0"/>
                </a:spcAft>
              </a:pPr>
              <a:r>
                <a:rPr lang="en-US" sz="1000" dirty="0">
                  <a:solidFill>
                    <a:sysClr val="windowText" lastClr="000000"/>
                  </a:solidFill>
                </a:rPr>
                <a:t>Variant </a:t>
              </a:r>
            </a:p>
            <a:p>
              <a:pPr algn="ctr" fontAlgn="base">
                <a:spcBef>
                  <a:spcPct val="0"/>
                </a:spcBef>
                <a:spcAft>
                  <a:spcPct val="0"/>
                </a:spcAft>
              </a:pPr>
              <a:r>
                <a:rPr lang="en-US" sz="1000" dirty="0">
                  <a:solidFill>
                    <a:sysClr val="windowText" lastClr="000000"/>
                  </a:solidFill>
                </a:rPr>
                <a:t>classification</a:t>
              </a:r>
            </a:p>
          </p:txBody>
        </p:sp>
        <p:sp>
          <p:nvSpPr>
            <p:cNvPr id="38" name="Freeform 37"/>
            <p:cNvSpPr>
              <a:spLocks/>
            </p:cNvSpPr>
            <p:nvPr/>
          </p:nvSpPr>
          <p:spPr bwMode="gray">
            <a:xfrm>
              <a:off x="1480475" y="4110900"/>
              <a:ext cx="5650721" cy="286120"/>
            </a:xfrm>
            <a:custGeom>
              <a:avLst/>
              <a:gdLst>
                <a:gd name="T0" fmla="*/ 0 w 3552"/>
                <a:gd name="T1" fmla="*/ 144 h 144"/>
                <a:gd name="T2" fmla="*/ 0 w 3552"/>
                <a:gd name="T3" fmla="*/ 0 h 144"/>
                <a:gd name="T4" fmla="*/ 3552 w 3552"/>
                <a:gd name="T5" fmla="*/ 0 h 144"/>
                <a:gd name="T6" fmla="*/ 3552 w 3552"/>
                <a:gd name="T7" fmla="*/ 144 h 144"/>
                <a:gd name="T8" fmla="*/ 0 60000 65536"/>
                <a:gd name="T9" fmla="*/ 0 60000 65536"/>
                <a:gd name="T10" fmla="*/ 0 60000 65536"/>
                <a:gd name="T11" fmla="*/ 0 60000 65536"/>
                <a:gd name="T12" fmla="*/ 0 w 3552"/>
                <a:gd name="T13" fmla="*/ 0 h 144"/>
                <a:gd name="T14" fmla="*/ 3552 w 3552"/>
                <a:gd name="T15" fmla="*/ 144 h 144"/>
              </a:gdLst>
              <a:ahLst/>
              <a:cxnLst>
                <a:cxn ang="T8">
                  <a:pos x="T0" y="T1"/>
                </a:cxn>
                <a:cxn ang="T9">
                  <a:pos x="T2" y="T3"/>
                </a:cxn>
                <a:cxn ang="T10">
                  <a:pos x="T4" y="T5"/>
                </a:cxn>
                <a:cxn ang="T11">
                  <a:pos x="T6" y="T7"/>
                </a:cxn>
              </a:cxnLst>
              <a:rect l="T12" t="T13" r="T14" b="T15"/>
              <a:pathLst>
                <a:path w="3552" h="144">
                  <a:moveTo>
                    <a:pt x="0" y="144"/>
                  </a:moveTo>
                  <a:lnTo>
                    <a:pt x="0" y="0"/>
                  </a:lnTo>
                  <a:lnTo>
                    <a:pt x="3552" y="0"/>
                  </a:lnTo>
                  <a:lnTo>
                    <a:pt x="3552" y="144"/>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endParaRPr lang="en-US" sz="1000" dirty="0">
                <a:solidFill>
                  <a:sysClr val="windowText" lastClr="000000"/>
                </a:solidFill>
                <a:latin typeface="Arial"/>
              </a:endParaRPr>
            </a:p>
          </p:txBody>
        </p:sp>
        <p:sp>
          <p:nvSpPr>
            <p:cNvPr id="39" name="Line 33"/>
            <p:cNvSpPr>
              <a:spLocks noChangeShapeType="1"/>
            </p:cNvSpPr>
            <p:nvPr/>
          </p:nvSpPr>
          <p:spPr bwMode="gray">
            <a:xfrm>
              <a:off x="2894292" y="4110900"/>
              <a:ext cx="0" cy="2861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endParaRPr lang="en-US" sz="1000" dirty="0">
                <a:solidFill>
                  <a:sysClr val="windowText" lastClr="000000"/>
                </a:solidFill>
                <a:latin typeface="Arial"/>
              </a:endParaRPr>
            </a:p>
          </p:txBody>
        </p:sp>
        <p:sp>
          <p:nvSpPr>
            <p:cNvPr id="40" name="Line 35"/>
            <p:cNvSpPr>
              <a:spLocks noChangeShapeType="1"/>
            </p:cNvSpPr>
            <p:nvPr/>
          </p:nvSpPr>
          <p:spPr bwMode="gray">
            <a:xfrm>
              <a:off x="5721926" y="4110900"/>
              <a:ext cx="0" cy="2861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endParaRPr lang="en-US" sz="1000" dirty="0">
                <a:solidFill>
                  <a:sysClr val="windowText" lastClr="000000"/>
                </a:solidFill>
                <a:latin typeface="Arial"/>
              </a:endParaRPr>
            </a:p>
          </p:txBody>
        </p:sp>
        <p:sp>
          <p:nvSpPr>
            <p:cNvPr id="41" name="Line 36"/>
            <p:cNvSpPr>
              <a:spLocks noChangeShapeType="1"/>
            </p:cNvSpPr>
            <p:nvPr/>
          </p:nvSpPr>
          <p:spPr bwMode="gray">
            <a:xfrm>
              <a:off x="1480475" y="4969261"/>
              <a:ext cx="0" cy="2145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endParaRPr lang="en-US" sz="1000" dirty="0">
                <a:solidFill>
                  <a:sysClr val="windowText" lastClr="000000"/>
                </a:solidFill>
                <a:latin typeface="Arial"/>
              </a:endParaRPr>
            </a:p>
          </p:txBody>
        </p:sp>
        <p:sp>
          <p:nvSpPr>
            <p:cNvPr id="42" name="Line 37"/>
            <p:cNvSpPr>
              <a:spLocks noChangeShapeType="1"/>
            </p:cNvSpPr>
            <p:nvPr/>
          </p:nvSpPr>
          <p:spPr bwMode="gray">
            <a:xfrm>
              <a:off x="1294345" y="5183851"/>
              <a:ext cx="38180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endParaRPr lang="en-US" sz="1000" dirty="0">
                <a:solidFill>
                  <a:sysClr val="windowText" lastClr="000000"/>
                </a:solidFill>
                <a:latin typeface="Arial"/>
              </a:endParaRPr>
            </a:p>
          </p:txBody>
        </p:sp>
        <p:sp>
          <p:nvSpPr>
            <p:cNvPr id="43" name="Line 38"/>
            <p:cNvSpPr>
              <a:spLocks noChangeShapeType="1"/>
            </p:cNvSpPr>
            <p:nvPr/>
          </p:nvSpPr>
          <p:spPr bwMode="gray">
            <a:xfrm>
              <a:off x="1294345" y="5255381"/>
              <a:ext cx="38180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endParaRPr lang="en-US" sz="1000" dirty="0">
                <a:solidFill>
                  <a:sysClr val="windowText" lastClr="000000"/>
                </a:solidFill>
                <a:latin typeface="Arial"/>
              </a:endParaRPr>
            </a:p>
          </p:txBody>
        </p:sp>
        <p:sp>
          <p:nvSpPr>
            <p:cNvPr id="26" name="Freeform 25"/>
            <p:cNvSpPr>
              <a:spLocks/>
            </p:cNvSpPr>
            <p:nvPr/>
          </p:nvSpPr>
          <p:spPr bwMode="gray">
            <a:xfrm>
              <a:off x="5298529" y="3496936"/>
              <a:ext cx="2825360" cy="2187625"/>
            </a:xfrm>
            <a:custGeom>
              <a:avLst/>
              <a:gdLst>
                <a:gd name="T0" fmla="*/ 0 w 1776"/>
                <a:gd name="T1" fmla="*/ 1488 h 1488"/>
                <a:gd name="T2" fmla="*/ 1776 w 1776"/>
                <a:gd name="T3" fmla="*/ 1488 h 1488"/>
                <a:gd name="T4" fmla="*/ 1776 w 1776"/>
                <a:gd name="T5" fmla="*/ 0 h 1488"/>
                <a:gd name="T6" fmla="*/ 0 w 1776"/>
                <a:gd name="T7" fmla="*/ 0 h 1488"/>
                <a:gd name="T8" fmla="*/ 0 60000 65536"/>
                <a:gd name="T9" fmla="*/ 0 60000 65536"/>
                <a:gd name="T10" fmla="*/ 0 60000 65536"/>
                <a:gd name="T11" fmla="*/ 0 60000 65536"/>
                <a:gd name="T12" fmla="*/ 0 w 1776"/>
                <a:gd name="T13" fmla="*/ 0 h 1488"/>
                <a:gd name="T14" fmla="*/ 1776 w 1776"/>
                <a:gd name="T15" fmla="*/ 1488 h 1488"/>
              </a:gdLst>
              <a:ahLst/>
              <a:cxnLst>
                <a:cxn ang="T8">
                  <a:pos x="T0" y="T1"/>
                </a:cxn>
                <a:cxn ang="T9">
                  <a:pos x="T2" y="T3"/>
                </a:cxn>
                <a:cxn ang="T10">
                  <a:pos x="T4" y="T5"/>
                </a:cxn>
                <a:cxn ang="T11">
                  <a:pos x="T6" y="T7"/>
                </a:cxn>
              </a:cxnLst>
              <a:rect l="T12" t="T13" r="T14" b="T15"/>
              <a:pathLst>
                <a:path w="1776" h="1488">
                  <a:moveTo>
                    <a:pt x="0" y="1488"/>
                  </a:moveTo>
                  <a:lnTo>
                    <a:pt x="1776" y="1488"/>
                  </a:lnTo>
                  <a:lnTo>
                    <a:pt x="1776" y="0"/>
                  </a:lnTo>
                  <a:lnTo>
                    <a:pt x="0" y="0"/>
                  </a:ln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endParaRPr lang="en-US" sz="1000" dirty="0">
                <a:solidFill>
                  <a:sysClr val="windowText" lastClr="000000"/>
                </a:solidFill>
                <a:latin typeface="Arial"/>
              </a:endParaRPr>
            </a:p>
          </p:txBody>
        </p:sp>
        <p:sp>
          <p:nvSpPr>
            <p:cNvPr id="22" name="Text Box 44"/>
            <p:cNvSpPr txBox="1">
              <a:spLocks noChangeArrowheads="1"/>
            </p:cNvSpPr>
            <p:nvPr/>
          </p:nvSpPr>
          <p:spPr bwMode="gray">
            <a:xfrm>
              <a:off x="861636" y="2374079"/>
              <a:ext cx="1742336" cy="30847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nchorCtr="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r">
                <a:defRPr/>
              </a:pPr>
              <a:r>
                <a:rPr lang="en-US" sz="1000" dirty="0">
                  <a:solidFill>
                    <a:srgbClr val="000000"/>
                  </a:solidFill>
                  <a:latin typeface="Arial"/>
                </a:rPr>
                <a:t>Clinical </a:t>
              </a:r>
              <a:r>
                <a:rPr lang="en-US" sz="1000" dirty="0" smtClean="0">
                  <a:solidFill>
                    <a:srgbClr val="000000"/>
                  </a:solidFill>
                  <a:latin typeface="Arial"/>
                </a:rPr>
                <a:t>data</a:t>
              </a:r>
              <a:endParaRPr lang="en-US" sz="1000" dirty="0">
                <a:solidFill>
                  <a:srgbClr val="000000"/>
                </a:solidFill>
                <a:latin typeface="Arial"/>
              </a:endParaRPr>
            </a:p>
          </p:txBody>
        </p:sp>
        <p:sp>
          <p:nvSpPr>
            <p:cNvPr id="23" name="Text Box 45"/>
            <p:cNvSpPr txBox="1">
              <a:spLocks noChangeArrowheads="1"/>
            </p:cNvSpPr>
            <p:nvPr/>
          </p:nvSpPr>
          <p:spPr bwMode="gray">
            <a:xfrm>
              <a:off x="861636" y="3086164"/>
              <a:ext cx="1742336" cy="30847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nchorCtr="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r">
                <a:defRPr/>
              </a:pPr>
              <a:r>
                <a:rPr lang="en-US" sz="1000" dirty="0">
                  <a:solidFill>
                    <a:srgbClr val="000000"/>
                  </a:solidFill>
                  <a:latin typeface="Arial"/>
                </a:rPr>
                <a:t>Custom knowledge</a:t>
              </a:r>
            </a:p>
          </p:txBody>
        </p:sp>
        <p:sp>
          <p:nvSpPr>
            <p:cNvPr id="24" name="Freeform 23"/>
            <p:cNvSpPr>
              <a:spLocks/>
            </p:cNvSpPr>
            <p:nvPr/>
          </p:nvSpPr>
          <p:spPr bwMode="gray">
            <a:xfrm>
              <a:off x="2702252" y="2535234"/>
              <a:ext cx="152722" cy="715302"/>
            </a:xfrm>
            <a:custGeom>
              <a:avLst/>
              <a:gdLst>
                <a:gd name="T0" fmla="*/ 0 w 96"/>
                <a:gd name="T1" fmla="*/ 0 h 480"/>
                <a:gd name="T2" fmla="*/ 96 w 96"/>
                <a:gd name="T3" fmla="*/ 0 h 480"/>
                <a:gd name="T4" fmla="*/ 96 w 96"/>
                <a:gd name="T5" fmla="*/ 480 h 480"/>
                <a:gd name="T6" fmla="*/ 0 w 96"/>
                <a:gd name="T7" fmla="*/ 480 h 480"/>
                <a:gd name="T8" fmla="*/ 0 60000 65536"/>
                <a:gd name="T9" fmla="*/ 0 60000 65536"/>
                <a:gd name="T10" fmla="*/ 0 60000 65536"/>
                <a:gd name="T11" fmla="*/ 0 60000 65536"/>
                <a:gd name="T12" fmla="*/ 0 w 96"/>
                <a:gd name="T13" fmla="*/ 0 h 480"/>
                <a:gd name="T14" fmla="*/ 96 w 96"/>
                <a:gd name="T15" fmla="*/ 480 h 480"/>
              </a:gdLst>
              <a:ahLst/>
              <a:cxnLst>
                <a:cxn ang="T8">
                  <a:pos x="T0" y="T1"/>
                </a:cxn>
                <a:cxn ang="T9">
                  <a:pos x="T2" y="T3"/>
                </a:cxn>
                <a:cxn ang="T10">
                  <a:pos x="T4" y="T5"/>
                </a:cxn>
                <a:cxn ang="T11">
                  <a:pos x="T6" y="T7"/>
                </a:cxn>
              </a:cxnLst>
              <a:rect l="T12" t="T13" r="T14" b="T15"/>
              <a:pathLst>
                <a:path w="96" h="480">
                  <a:moveTo>
                    <a:pt x="0" y="0"/>
                  </a:moveTo>
                  <a:lnTo>
                    <a:pt x="96" y="0"/>
                  </a:lnTo>
                  <a:lnTo>
                    <a:pt x="96" y="480"/>
                  </a:lnTo>
                  <a:lnTo>
                    <a:pt x="0" y="48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endParaRPr lang="en-US" sz="1000" dirty="0">
                <a:solidFill>
                  <a:sysClr val="windowText" lastClr="000000"/>
                </a:solidFill>
                <a:latin typeface="Arial"/>
              </a:endParaRPr>
            </a:p>
          </p:txBody>
        </p:sp>
        <p:sp>
          <p:nvSpPr>
            <p:cNvPr id="25" name="Line 47"/>
            <p:cNvSpPr>
              <a:spLocks noChangeShapeType="1"/>
            </p:cNvSpPr>
            <p:nvPr/>
          </p:nvSpPr>
          <p:spPr bwMode="gray">
            <a:xfrm>
              <a:off x="2854974" y="2892885"/>
              <a:ext cx="13745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endParaRPr lang="en-US" sz="1000" dirty="0">
                <a:solidFill>
                  <a:sysClr val="windowText" lastClr="000000"/>
                </a:solidFill>
                <a:latin typeface="Arial"/>
              </a:endParaRPr>
            </a:p>
          </p:txBody>
        </p:sp>
        <p:grpSp>
          <p:nvGrpSpPr>
            <p:cNvPr id="15" name="Group 115"/>
            <p:cNvGrpSpPr>
              <a:grpSpLocks/>
            </p:cNvGrpSpPr>
            <p:nvPr/>
          </p:nvGrpSpPr>
          <p:grpSpPr bwMode="gray">
            <a:xfrm>
              <a:off x="861636" y="5398441"/>
              <a:ext cx="6919350" cy="572240"/>
              <a:chOff x="1392" y="3694"/>
              <a:chExt cx="3360" cy="384"/>
            </a:xfrm>
          </p:grpSpPr>
          <p:sp>
            <p:nvSpPr>
              <p:cNvPr id="20" name="Rectangle 19"/>
              <p:cNvSpPr>
                <a:spLocks noChangeArrowheads="1"/>
              </p:cNvSpPr>
              <p:nvPr/>
            </p:nvSpPr>
            <p:spPr bwMode="gray">
              <a:xfrm>
                <a:off x="1392" y="3694"/>
                <a:ext cx="3360" cy="384"/>
              </a:xfrm>
              <a:prstGeom prst="rect">
                <a:avLst/>
              </a:prstGeom>
              <a:solidFill>
                <a:schemeClr val="accent3"/>
              </a:solidFill>
              <a:ln w="9525">
                <a:solidFill>
                  <a:schemeClr val="tx1"/>
                </a:solidFill>
                <a:miter lim="800000"/>
                <a:headEnd/>
                <a:tailEnd/>
              </a:ln>
            </p:spPr>
            <p:txBody>
              <a:bodyPr wrap="none" anchor="ctr"/>
              <a:lstStyle/>
              <a:p>
                <a:pPr algn="ctr" fontAlgn="base">
                  <a:spcBef>
                    <a:spcPct val="0"/>
                  </a:spcBef>
                  <a:spcAft>
                    <a:spcPct val="0"/>
                  </a:spcAft>
                </a:pPr>
                <a:endParaRPr lang="en-US" sz="1000" dirty="0">
                  <a:solidFill>
                    <a:sysClr val="windowText" lastClr="000000"/>
                  </a:solidFill>
                </a:endParaRPr>
              </a:p>
            </p:txBody>
          </p:sp>
          <p:sp>
            <p:nvSpPr>
              <p:cNvPr id="21" name="Text Box 51"/>
              <p:cNvSpPr txBox="1">
                <a:spLocks noChangeArrowheads="1"/>
              </p:cNvSpPr>
              <p:nvPr/>
            </p:nvSpPr>
            <p:spPr bwMode="gray">
              <a:xfrm>
                <a:off x="1455" y="3792"/>
                <a:ext cx="3252" cy="227"/>
              </a:xfrm>
              <a:prstGeom prst="rect">
                <a:avLst/>
              </a:prstGeom>
              <a:solidFill>
                <a:schemeClr val="accent3"/>
              </a:solidFill>
              <a:ln w="9525">
                <a:solidFill>
                  <a:schemeClr val="tx1"/>
                </a:solidFill>
                <a:miter lim="800000"/>
                <a:headEnd/>
                <a:tailEnd/>
              </a:ln>
              <a:extLst/>
            </p:spPr>
            <p:txBody>
              <a:bodyPr wrap="none" anchor="ctr"/>
              <a:lstStyle>
                <a:defPPr>
                  <a:defRPr lang="de-DE"/>
                </a:defPPr>
                <a:lvl1pPr algn="ctr" fontAlgn="base">
                  <a:spcBef>
                    <a:spcPct val="0"/>
                  </a:spcBef>
                  <a:spcAft>
                    <a:spcPct val="0"/>
                  </a:spcAft>
                  <a:defRPr sz="1400" b="1">
                    <a:solidFill>
                      <a:sysClr val="windowText" lastClr="000000"/>
                    </a:solidFill>
                    <a:latin typeface="+mj-lt"/>
                  </a:defRPr>
                </a:lvl1pPr>
              </a:lstStyle>
              <a:p>
                <a:r>
                  <a:rPr lang="en-US" sz="1000" b="0" dirty="0" smtClean="0"/>
                  <a:t>classification </a:t>
                </a:r>
                <a:r>
                  <a:rPr lang="en-US" sz="1000" b="0" dirty="0"/>
                  <a:t>&amp; </a:t>
                </a:r>
                <a:r>
                  <a:rPr lang="en-US" sz="1000" b="0" dirty="0" smtClean="0"/>
                  <a:t>bibliographic references to aid in interpretation</a:t>
                </a:r>
                <a:endParaRPr lang="en-US" sz="1000" b="0" dirty="0"/>
              </a:p>
            </p:txBody>
          </p:sp>
        </p:grpSp>
        <p:sp>
          <p:nvSpPr>
            <p:cNvPr id="72" name="Line 33"/>
            <p:cNvSpPr>
              <a:spLocks noChangeShapeType="1"/>
            </p:cNvSpPr>
            <p:nvPr/>
          </p:nvSpPr>
          <p:spPr bwMode="gray">
            <a:xfrm>
              <a:off x="1480475" y="4110900"/>
              <a:ext cx="0" cy="2861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endParaRPr lang="en-US" sz="1000" dirty="0">
                <a:solidFill>
                  <a:sysClr val="windowText" lastClr="000000"/>
                </a:solidFill>
                <a:latin typeface="Arial"/>
              </a:endParaRPr>
            </a:p>
          </p:txBody>
        </p:sp>
        <p:sp>
          <p:nvSpPr>
            <p:cNvPr id="28" name="Rectangle 27"/>
            <p:cNvSpPr>
              <a:spLocks noChangeArrowheads="1"/>
            </p:cNvSpPr>
            <p:nvPr/>
          </p:nvSpPr>
          <p:spPr bwMode="gray">
            <a:xfrm>
              <a:off x="2255255" y="4321261"/>
              <a:ext cx="1296000" cy="648000"/>
            </a:xfrm>
            <a:prstGeom prst="rect">
              <a:avLst/>
            </a:prstGeom>
            <a:solidFill>
              <a:srgbClr val="99C6B5"/>
            </a:solidFill>
            <a:ln w="952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defRPr/>
              </a:pPr>
              <a:r>
                <a:rPr lang="en-US" sz="1000" dirty="0">
                  <a:solidFill>
                    <a:sysClr val="windowText" lastClr="000000"/>
                  </a:solidFill>
                  <a:latin typeface="Arial"/>
                </a:rPr>
                <a:t>Likely</a:t>
              </a:r>
            </a:p>
            <a:p>
              <a:pPr algn="ctr">
                <a:defRPr/>
              </a:pPr>
              <a:r>
                <a:rPr lang="en-US" sz="1000" dirty="0" smtClean="0">
                  <a:solidFill>
                    <a:sysClr val="windowText" lastClr="000000"/>
                  </a:solidFill>
                  <a:latin typeface="Arial"/>
                </a:rPr>
                <a:t>benign</a:t>
              </a:r>
              <a:endParaRPr lang="en-US" sz="1000" dirty="0">
                <a:solidFill>
                  <a:sysClr val="windowText" lastClr="000000"/>
                </a:solidFill>
                <a:latin typeface="Arial"/>
              </a:endParaRPr>
            </a:p>
          </p:txBody>
        </p:sp>
        <p:sp>
          <p:nvSpPr>
            <p:cNvPr id="30" name="Rectangle 29"/>
            <p:cNvSpPr>
              <a:spLocks noChangeArrowheads="1"/>
            </p:cNvSpPr>
            <p:nvPr/>
          </p:nvSpPr>
          <p:spPr bwMode="gray">
            <a:xfrm>
              <a:off x="3653210" y="4321261"/>
              <a:ext cx="1296000" cy="648000"/>
            </a:xfrm>
            <a:prstGeom prst="rect">
              <a:avLst/>
            </a:prstGeom>
            <a:solidFill>
              <a:schemeClr val="accent5"/>
            </a:solidFill>
            <a:ln w="952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defRPr/>
              </a:pPr>
              <a:r>
                <a:rPr lang="en-US" sz="1000" dirty="0" smtClean="0">
                  <a:solidFill>
                    <a:sysClr val="windowText" lastClr="000000"/>
                  </a:solidFill>
                  <a:latin typeface="Arial"/>
                </a:rPr>
                <a:t>Uncertain</a:t>
              </a:r>
            </a:p>
            <a:p>
              <a:pPr algn="ctr">
                <a:defRPr/>
              </a:pPr>
              <a:r>
                <a:rPr lang="en-US" sz="1000" dirty="0" smtClean="0">
                  <a:solidFill>
                    <a:sysClr val="windowText" lastClr="000000"/>
                  </a:solidFill>
                  <a:latin typeface="Arial"/>
                </a:rPr>
                <a:t>Significance</a:t>
              </a:r>
              <a:endParaRPr lang="en-US" sz="1000" dirty="0">
                <a:solidFill>
                  <a:sysClr val="windowText" lastClr="000000"/>
                </a:solidFill>
                <a:latin typeface="Arial"/>
              </a:endParaRPr>
            </a:p>
          </p:txBody>
        </p:sp>
        <p:sp>
          <p:nvSpPr>
            <p:cNvPr id="32" name="Rectangle 31"/>
            <p:cNvSpPr>
              <a:spLocks noChangeArrowheads="1"/>
            </p:cNvSpPr>
            <p:nvPr/>
          </p:nvSpPr>
          <p:spPr bwMode="gray">
            <a:xfrm>
              <a:off x="5108799" y="4321260"/>
              <a:ext cx="1296000" cy="648000"/>
            </a:xfrm>
            <a:prstGeom prst="rect">
              <a:avLst/>
            </a:prstGeom>
            <a:solidFill>
              <a:srgbClr val="CA6771"/>
            </a:solidFill>
            <a:ln w="952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defRPr/>
              </a:pPr>
              <a:r>
                <a:rPr lang="en-US" sz="1000" dirty="0">
                  <a:solidFill>
                    <a:sysClr val="windowText" lastClr="000000"/>
                  </a:solidFill>
                  <a:latin typeface="Arial"/>
                </a:rPr>
                <a:t>Likely</a:t>
              </a:r>
              <a:br>
                <a:rPr lang="en-US" sz="1000" dirty="0">
                  <a:solidFill>
                    <a:sysClr val="windowText" lastClr="000000"/>
                  </a:solidFill>
                  <a:latin typeface="Arial"/>
                </a:rPr>
              </a:br>
              <a:r>
                <a:rPr lang="en-US" sz="1000" dirty="0" smtClean="0">
                  <a:solidFill>
                    <a:sysClr val="windowText" lastClr="000000"/>
                  </a:solidFill>
                  <a:latin typeface="Arial"/>
                </a:rPr>
                <a:t>pathogenic</a:t>
              </a:r>
              <a:endParaRPr lang="en-US" sz="1000" dirty="0">
                <a:solidFill>
                  <a:sysClr val="windowText" lastClr="000000"/>
                </a:solidFill>
                <a:latin typeface="Arial"/>
              </a:endParaRPr>
            </a:p>
          </p:txBody>
        </p:sp>
        <p:sp>
          <p:nvSpPr>
            <p:cNvPr id="34" name="Rectangle 33"/>
            <p:cNvSpPr>
              <a:spLocks noChangeArrowheads="1"/>
            </p:cNvSpPr>
            <p:nvPr/>
          </p:nvSpPr>
          <p:spPr bwMode="gray">
            <a:xfrm>
              <a:off x="6484986" y="4321261"/>
              <a:ext cx="1296000" cy="648000"/>
            </a:xfrm>
            <a:prstGeom prst="rect">
              <a:avLst/>
            </a:prstGeom>
            <a:solidFill>
              <a:srgbClr val="AD1525"/>
            </a:solidFill>
            <a:ln w="952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defRPr/>
              </a:pPr>
              <a:r>
                <a:rPr lang="en-US" sz="1000" dirty="0" smtClean="0">
                  <a:solidFill>
                    <a:srgbClr val="000000"/>
                  </a:solidFill>
                  <a:latin typeface="Arial"/>
                </a:rPr>
                <a:t>Pathogenic</a:t>
              </a:r>
              <a:endParaRPr lang="en-US" sz="1000" dirty="0">
                <a:solidFill>
                  <a:srgbClr val="000000"/>
                </a:solidFill>
                <a:latin typeface="Arial"/>
              </a:endParaRPr>
            </a:p>
          </p:txBody>
        </p:sp>
        <p:sp>
          <p:nvSpPr>
            <p:cNvPr id="36" name="Rectangle 35"/>
            <p:cNvSpPr>
              <a:spLocks noChangeArrowheads="1"/>
            </p:cNvSpPr>
            <p:nvPr/>
          </p:nvSpPr>
          <p:spPr bwMode="gray">
            <a:xfrm>
              <a:off x="861637" y="4321261"/>
              <a:ext cx="1270392" cy="648000"/>
            </a:xfrm>
            <a:prstGeom prst="rect">
              <a:avLst/>
            </a:prstGeom>
            <a:solidFill>
              <a:srgbClr val="59A286"/>
            </a:solidFill>
            <a:ln w="952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defRPr/>
              </a:pPr>
              <a:r>
                <a:rPr lang="en-US" sz="1000" dirty="0" smtClean="0">
                  <a:solidFill>
                    <a:sysClr val="windowText" lastClr="000000"/>
                  </a:solidFill>
                  <a:latin typeface="Arial"/>
                </a:rPr>
                <a:t>Benign</a:t>
              </a:r>
              <a:endParaRPr lang="en-US" sz="1000" dirty="0">
                <a:solidFill>
                  <a:sysClr val="windowText" lastClr="000000"/>
                </a:solidFill>
                <a:latin typeface="Arial"/>
              </a:endParaRPr>
            </a:p>
          </p:txBody>
        </p:sp>
        <p:sp>
          <p:nvSpPr>
            <p:cNvPr id="47" name="Inhaltsplatzhalter 20"/>
            <p:cNvSpPr txBox="1">
              <a:spLocks/>
            </p:cNvSpPr>
            <p:nvPr/>
          </p:nvSpPr>
          <p:spPr bwMode="gray">
            <a:xfrm>
              <a:off x="6484987" y="3218190"/>
              <a:ext cx="1800118" cy="683530"/>
            </a:xfrm>
            <a:prstGeom prst="rect">
              <a:avLst/>
            </a:prstGeom>
            <a:solidFill>
              <a:schemeClr val="accent1"/>
            </a:solidFill>
            <a:ln>
              <a:solidFill>
                <a:schemeClr val="tx1"/>
              </a:solidFill>
            </a:ln>
          </p:spPr>
          <p:txBody>
            <a:bodyPr lIns="72000" tIns="0" rIns="0" bIns="0" anchor="ctr"/>
            <a:lstStyle>
              <a:lvl1pPr marL="0" indent="0" algn="l" defTabSz="914400" rtl="0" eaLnBrk="1" latinLnBrk="0" hangingPunct="1">
                <a:spcBef>
                  <a:spcPct val="20000"/>
                </a:spcBef>
                <a:buFont typeface="Arial" pitchFamily="34" charset="0"/>
                <a:buNone/>
                <a:defRPr sz="1600" kern="1200" baseline="0">
                  <a:solidFill>
                    <a:schemeClr val="tx1"/>
                  </a:solidFill>
                  <a:latin typeface="+mn-lt"/>
                  <a:ea typeface="+mn-ea"/>
                  <a:cs typeface="+mn-cs"/>
                </a:defRPr>
              </a:lvl1pPr>
              <a:lvl2pPr marL="363600" indent="-324000" algn="l" defTabSz="914400" rtl="0" eaLnBrk="1" latinLnBrk="0" hangingPunct="1">
                <a:spcBef>
                  <a:spcPct val="20000"/>
                </a:spcBef>
                <a:buClr>
                  <a:schemeClr val="accent2"/>
                </a:buClr>
                <a:buFont typeface="Wingdings" pitchFamily="2" charset="2"/>
                <a:buChar char=""/>
                <a:defRPr sz="1600" kern="1200">
                  <a:solidFill>
                    <a:schemeClr val="tx1"/>
                  </a:solidFill>
                  <a:latin typeface="+mn-lt"/>
                  <a:ea typeface="+mn-ea"/>
                  <a:cs typeface="+mn-cs"/>
                </a:defRPr>
              </a:lvl2pPr>
              <a:lvl3pPr marL="630000" indent="-270000" algn="l" defTabSz="914400" rtl="0" eaLnBrk="1" latinLnBrk="0" hangingPunct="1">
                <a:spcBef>
                  <a:spcPct val="20000"/>
                </a:spcBef>
                <a:buClr>
                  <a:schemeClr val="accent2"/>
                </a:buClr>
                <a:buSzPct val="80000"/>
                <a:buFont typeface="Wingdings" pitchFamily="2" charset="2"/>
                <a:buChar char="o"/>
                <a:defRPr sz="1600" kern="1200">
                  <a:solidFill>
                    <a:schemeClr val="tx1"/>
                  </a:solidFill>
                  <a:latin typeface="+mn-lt"/>
                  <a:ea typeface="+mn-ea"/>
                  <a:cs typeface="+mn-cs"/>
                </a:defRPr>
              </a:lvl3pPr>
              <a:lvl4pPr marL="896400" indent="-241200" algn="l" defTabSz="914400" rtl="0" eaLnBrk="1" latinLnBrk="0" hangingPunct="1">
                <a:spcBef>
                  <a:spcPts val="336"/>
                </a:spcBef>
                <a:buClr>
                  <a:schemeClr val="accent2"/>
                </a:buClr>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925" lvl="1" indent="0">
                <a:buClr>
                  <a:srgbClr val="FFFFFF"/>
                </a:buClr>
                <a:buSzPct val="80000"/>
                <a:buFont typeface="Wingdings" pitchFamily="2" charset="2"/>
                <a:buNone/>
              </a:pPr>
              <a:r>
                <a:rPr lang="en-US" sz="1000" dirty="0">
                  <a:solidFill>
                    <a:srgbClr val="FFFFFF"/>
                  </a:solidFill>
                </a:rPr>
                <a:t>Family </a:t>
              </a:r>
              <a:r>
                <a:rPr lang="en-US" sz="1000" dirty="0" smtClean="0">
                  <a:solidFill>
                    <a:srgbClr val="FFFFFF"/>
                  </a:solidFill>
                </a:rPr>
                <a:t>testing</a:t>
              </a:r>
              <a:endParaRPr lang="en-US" sz="1000" dirty="0">
                <a:solidFill>
                  <a:srgbClr val="FFFFFF"/>
                </a:solidFill>
              </a:endParaRPr>
            </a:p>
            <a:p>
              <a:pPr marL="34925" lvl="1" indent="0">
                <a:buClr>
                  <a:srgbClr val="FFFFFF"/>
                </a:buClr>
                <a:buSzPct val="80000"/>
                <a:buFont typeface="Wingdings" pitchFamily="2" charset="2"/>
                <a:buNone/>
              </a:pPr>
              <a:r>
                <a:rPr lang="en-US" sz="1000" dirty="0" smtClean="0">
                  <a:solidFill>
                    <a:srgbClr val="FFFFFF"/>
                  </a:solidFill>
                </a:rPr>
                <a:t>Additional info</a:t>
              </a:r>
              <a:endParaRPr lang="en-US" sz="1000" dirty="0">
                <a:solidFill>
                  <a:srgbClr val="FFFFFF"/>
                </a:solidFill>
              </a:endParaRPr>
            </a:p>
          </p:txBody>
        </p:sp>
        <p:sp>
          <p:nvSpPr>
            <p:cNvPr id="45" name="Gleichschenkliges Dreieck 22"/>
            <p:cNvSpPr/>
            <p:nvPr/>
          </p:nvSpPr>
          <p:spPr bwMode="gray">
            <a:xfrm rot="10800000">
              <a:off x="2654535" y="5096182"/>
              <a:ext cx="479514" cy="156143"/>
            </a:xfrm>
            <a:prstGeom prst="triangle">
              <a:avLst>
                <a:gd name="adj" fmla="val 51105"/>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defRPr/>
              </a:pPr>
              <a:endParaRPr lang="en-US" sz="1000" dirty="0">
                <a:solidFill>
                  <a:srgbClr val="000000"/>
                </a:solidFill>
              </a:endParaRPr>
            </a:p>
          </p:txBody>
        </p:sp>
        <p:sp>
          <p:nvSpPr>
            <p:cNvPr id="46" name="Gleichschenkliges Dreieck 22"/>
            <p:cNvSpPr/>
            <p:nvPr/>
          </p:nvSpPr>
          <p:spPr bwMode="gray">
            <a:xfrm rot="10800000">
              <a:off x="4029324" y="5096182"/>
              <a:ext cx="479514" cy="156143"/>
            </a:xfrm>
            <a:prstGeom prst="triangle">
              <a:avLst>
                <a:gd name="adj" fmla="val 51105"/>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defRPr/>
              </a:pPr>
              <a:endParaRPr lang="en-US" sz="1000" dirty="0">
                <a:solidFill>
                  <a:srgbClr val="000000"/>
                </a:solidFill>
              </a:endParaRPr>
            </a:p>
          </p:txBody>
        </p:sp>
        <p:sp>
          <p:nvSpPr>
            <p:cNvPr id="48" name="Gleichschenkliges Dreieck 22"/>
            <p:cNvSpPr/>
            <p:nvPr/>
          </p:nvSpPr>
          <p:spPr bwMode="gray">
            <a:xfrm rot="10800000">
              <a:off x="5469524" y="5096182"/>
              <a:ext cx="479514" cy="156143"/>
            </a:xfrm>
            <a:prstGeom prst="triangle">
              <a:avLst>
                <a:gd name="adj" fmla="val 51105"/>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defRPr/>
              </a:pPr>
              <a:endParaRPr lang="en-US" sz="1000" dirty="0">
                <a:solidFill>
                  <a:srgbClr val="000000"/>
                </a:solidFill>
              </a:endParaRPr>
            </a:p>
          </p:txBody>
        </p:sp>
        <p:sp>
          <p:nvSpPr>
            <p:cNvPr id="49" name="Gleichschenkliges Dreieck 22"/>
            <p:cNvSpPr/>
            <p:nvPr/>
          </p:nvSpPr>
          <p:spPr bwMode="gray">
            <a:xfrm rot="10800000">
              <a:off x="6909724" y="5096182"/>
              <a:ext cx="479514" cy="156143"/>
            </a:xfrm>
            <a:prstGeom prst="triangle">
              <a:avLst>
                <a:gd name="adj" fmla="val 51105"/>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lstStyle/>
            <a:p>
              <a:pPr>
                <a:defRPr/>
              </a:pPr>
              <a:endParaRPr lang="en-US" sz="1000" dirty="0">
                <a:solidFill>
                  <a:srgbClr val="000000"/>
                </a:solidFill>
              </a:endParaRPr>
            </a:p>
          </p:txBody>
        </p:sp>
        <p:sp>
          <p:nvSpPr>
            <p:cNvPr id="44" name="Text Box 14"/>
            <p:cNvSpPr txBox="1">
              <a:spLocks noChangeArrowheads="1"/>
            </p:cNvSpPr>
            <p:nvPr/>
          </p:nvSpPr>
          <p:spPr bwMode="gray">
            <a:xfrm>
              <a:off x="5892810" y="1414649"/>
              <a:ext cx="2196692" cy="147384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0">
              <a:no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spcBef>
                  <a:spcPts val="200"/>
                </a:spcBef>
                <a:spcAft>
                  <a:spcPts val="200"/>
                </a:spcAft>
                <a:defRPr/>
              </a:pPr>
              <a:r>
                <a:rPr lang="en-US" sz="800" dirty="0" smtClean="0">
                  <a:solidFill>
                    <a:srgbClr val="000000"/>
                  </a:solidFill>
                  <a:latin typeface="Arial"/>
                </a:rPr>
                <a:t>Published biomedical literature</a:t>
              </a:r>
            </a:p>
            <a:p>
              <a:pPr>
                <a:spcBef>
                  <a:spcPts val="200"/>
                </a:spcBef>
                <a:spcAft>
                  <a:spcPts val="200"/>
                </a:spcAft>
                <a:defRPr/>
              </a:pPr>
              <a:r>
                <a:rPr lang="en-US" sz="800" dirty="0" smtClean="0">
                  <a:solidFill>
                    <a:srgbClr val="000000"/>
                  </a:solidFill>
                  <a:latin typeface="Arial"/>
                </a:rPr>
                <a:t>Professional </a:t>
              </a:r>
              <a:r>
                <a:rPr lang="en-US" sz="800" dirty="0">
                  <a:solidFill>
                    <a:srgbClr val="000000"/>
                  </a:solidFill>
                  <a:latin typeface="Arial"/>
                </a:rPr>
                <a:t>a</a:t>
              </a:r>
              <a:r>
                <a:rPr lang="en-US" sz="800" dirty="0" smtClean="0">
                  <a:solidFill>
                    <a:srgbClr val="000000"/>
                  </a:solidFill>
                  <a:latin typeface="Arial"/>
                </a:rPr>
                <a:t>ssociation guidelines</a:t>
              </a:r>
            </a:p>
            <a:p>
              <a:pPr>
                <a:spcBef>
                  <a:spcPts val="200"/>
                </a:spcBef>
                <a:spcAft>
                  <a:spcPts val="200"/>
                </a:spcAft>
                <a:defRPr/>
              </a:pPr>
              <a:r>
                <a:rPr lang="en-US" sz="800" dirty="0" smtClean="0">
                  <a:solidFill>
                    <a:srgbClr val="000000"/>
                  </a:solidFill>
                  <a:latin typeface="Arial"/>
                </a:rPr>
                <a:t>Segregation studies</a:t>
              </a:r>
            </a:p>
            <a:p>
              <a:pPr>
                <a:spcBef>
                  <a:spcPts val="200"/>
                </a:spcBef>
                <a:spcAft>
                  <a:spcPts val="200"/>
                </a:spcAft>
                <a:defRPr/>
              </a:pPr>
              <a:r>
                <a:rPr lang="en-US" sz="800" dirty="0" smtClean="0">
                  <a:solidFill>
                    <a:srgbClr val="000000"/>
                  </a:solidFill>
                  <a:latin typeface="Arial"/>
                </a:rPr>
                <a:t>Population frequency</a:t>
              </a:r>
            </a:p>
            <a:p>
              <a:pPr>
                <a:spcBef>
                  <a:spcPts val="200"/>
                </a:spcBef>
                <a:spcAft>
                  <a:spcPts val="200"/>
                </a:spcAft>
                <a:defRPr/>
              </a:pPr>
              <a:r>
                <a:rPr lang="en-US" sz="800" dirty="0" smtClean="0">
                  <a:solidFill>
                    <a:srgbClr val="000000"/>
                  </a:solidFill>
                  <a:latin typeface="Arial"/>
                </a:rPr>
                <a:t>Amino </a:t>
              </a:r>
              <a:r>
                <a:rPr lang="en-US" sz="800" dirty="0">
                  <a:solidFill>
                    <a:srgbClr val="000000"/>
                  </a:solidFill>
                  <a:latin typeface="Arial"/>
                </a:rPr>
                <a:t>acid conservation</a:t>
              </a:r>
            </a:p>
            <a:p>
              <a:pPr>
                <a:spcBef>
                  <a:spcPts val="200"/>
                </a:spcBef>
                <a:spcAft>
                  <a:spcPts val="200"/>
                </a:spcAft>
                <a:defRPr/>
              </a:pPr>
              <a:r>
                <a:rPr lang="en-US" sz="800" dirty="0">
                  <a:solidFill>
                    <a:srgbClr val="000000"/>
                  </a:solidFill>
                  <a:latin typeface="Arial"/>
                </a:rPr>
                <a:t>Predictions: </a:t>
              </a:r>
              <a:r>
                <a:rPr lang="en-US" sz="800" dirty="0" err="1">
                  <a:solidFill>
                    <a:srgbClr val="000000"/>
                  </a:solidFill>
                  <a:latin typeface="Arial"/>
                </a:rPr>
                <a:t>PolyPhen</a:t>
              </a:r>
              <a:r>
                <a:rPr lang="en-US" sz="800" dirty="0">
                  <a:solidFill>
                    <a:srgbClr val="000000"/>
                  </a:solidFill>
                  <a:latin typeface="Arial"/>
                </a:rPr>
                <a:t>, </a:t>
              </a:r>
              <a:r>
                <a:rPr lang="en-US" sz="800" dirty="0" smtClean="0">
                  <a:solidFill>
                    <a:srgbClr val="000000"/>
                  </a:solidFill>
                  <a:latin typeface="Arial"/>
                </a:rPr>
                <a:t>SIFT, etc.</a:t>
              </a:r>
              <a:endParaRPr lang="en-US" sz="800" dirty="0">
                <a:solidFill>
                  <a:srgbClr val="000000"/>
                </a:solidFill>
                <a:latin typeface="Arial"/>
              </a:endParaRPr>
            </a:p>
            <a:p>
              <a:pPr>
                <a:spcBef>
                  <a:spcPts val="200"/>
                </a:spcBef>
                <a:spcAft>
                  <a:spcPts val="200"/>
                </a:spcAft>
                <a:defRPr/>
              </a:pPr>
              <a:r>
                <a:rPr lang="en-US" sz="800" dirty="0">
                  <a:solidFill>
                    <a:srgbClr val="000000"/>
                  </a:solidFill>
                  <a:latin typeface="Arial"/>
                </a:rPr>
                <a:t>Splicing predictions</a:t>
              </a:r>
            </a:p>
          </p:txBody>
        </p:sp>
        <p:sp>
          <p:nvSpPr>
            <p:cNvPr id="69" name="Line 47"/>
            <p:cNvSpPr>
              <a:spLocks noChangeShapeType="1"/>
            </p:cNvSpPr>
            <p:nvPr/>
          </p:nvSpPr>
          <p:spPr bwMode="gray">
            <a:xfrm flipH="1">
              <a:off x="5343149" y="2279023"/>
              <a:ext cx="38194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endParaRPr lang="en-US" sz="1000" dirty="0">
                <a:solidFill>
                  <a:sysClr val="windowText" lastClr="000000"/>
                </a:solidFill>
                <a:latin typeface="Arial"/>
              </a:endParaRPr>
            </a:p>
          </p:txBody>
        </p:sp>
        <p:sp>
          <p:nvSpPr>
            <p:cNvPr id="52" name="Line 47"/>
            <p:cNvSpPr>
              <a:spLocks noChangeShapeType="1"/>
            </p:cNvSpPr>
            <p:nvPr/>
          </p:nvSpPr>
          <p:spPr bwMode="gray">
            <a:xfrm flipH="1">
              <a:off x="5719544" y="1746741"/>
              <a:ext cx="117903" cy="0"/>
            </a:xfrm>
            <a:prstGeom prst="line">
              <a:avLst/>
            </a:prstGeom>
            <a:noFill/>
            <a:ln w="9525">
              <a:solidFill>
                <a:schemeClr val="tx1"/>
              </a:solidFill>
              <a:round/>
              <a:headEnd/>
              <a:tailEnd type="non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endParaRPr lang="en-US" sz="1000" dirty="0">
                <a:solidFill>
                  <a:sysClr val="windowText" lastClr="000000"/>
                </a:solidFill>
                <a:latin typeface="Arial"/>
              </a:endParaRPr>
            </a:p>
          </p:txBody>
        </p:sp>
        <p:sp>
          <p:nvSpPr>
            <p:cNvPr id="54" name="Line 47"/>
            <p:cNvSpPr>
              <a:spLocks noChangeShapeType="1"/>
            </p:cNvSpPr>
            <p:nvPr/>
          </p:nvSpPr>
          <p:spPr bwMode="gray">
            <a:xfrm flipH="1">
              <a:off x="5719544" y="2011227"/>
              <a:ext cx="117903" cy="0"/>
            </a:xfrm>
            <a:prstGeom prst="line">
              <a:avLst/>
            </a:prstGeom>
            <a:noFill/>
            <a:ln w="9525">
              <a:solidFill>
                <a:schemeClr val="tx1"/>
              </a:solidFill>
              <a:round/>
              <a:headEnd/>
              <a:tailEnd type="non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endParaRPr lang="en-US" sz="1000" dirty="0">
                <a:solidFill>
                  <a:sysClr val="windowText" lastClr="000000"/>
                </a:solidFill>
                <a:latin typeface="Arial"/>
              </a:endParaRPr>
            </a:p>
          </p:txBody>
        </p:sp>
        <p:sp>
          <p:nvSpPr>
            <p:cNvPr id="55" name="Line 47"/>
            <p:cNvSpPr>
              <a:spLocks noChangeShapeType="1"/>
            </p:cNvSpPr>
            <p:nvPr/>
          </p:nvSpPr>
          <p:spPr bwMode="gray">
            <a:xfrm flipH="1">
              <a:off x="5719544" y="2275713"/>
              <a:ext cx="117903" cy="0"/>
            </a:xfrm>
            <a:prstGeom prst="line">
              <a:avLst/>
            </a:prstGeom>
            <a:noFill/>
            <a:ln w="9525">
              <a:solidFill>
                <a:schemeClr val="tx1"/>
              </a:solidFill>
              <a:round/>
              <a:headEnd/>
              <a:tailEnd type="non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endParaRPr lang="en-US" sz="1000" dirty="0">
                <a:solidFill>
                  <a:sysClr val="windowText" lastClr="000000"/>
                </a:solidFill>
                <a:latin typeface="Arial"/>
              </a:endParaRPr>
            </a:p>
          </p:txBody>
        </p:sp>
        <p:sp>
          <p:nvSpPr>
            <p:cNvPr id="56" name="Line 47"/>
            <p:cNvSpPr>
              <a:spLocks noChangeShapeType="1"/>
            </p:cNvSpPr>
            <p:nvPr/>
          </p:nvSpPr>
          <p:spPr bwMode="gray">
            <a:xfrm flipH="1">
              <a:off x="5719544" y="2540199"/>
              <a:ext cx="117903" cy="0"/>
            </a:xfrm>
            <a:prstGeom prst="line">
              <a:avLst/>
            </a:prstGeom>
            <a:noFill/>
            <a:ln w="9525">
              <a:solidFill>
                <a:schemeClr val="tx1"/>
              </a:solidFill>
              <a:round/>
              <a:headEnd/>
              <a:tailEnd type="non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endParaRPr lang="en-US" sz="1000" dirty="0">
                <a:solidFill>
                  <a:sysClr val="windowText" lastClr="000000"/>
                </a:solidFill>
                <a:latin typeface="Arial"/>
              </a:endParaRPr>
            </a:p>
          </p:txBody>
        </p:sp>
        <p:sp>
          <p:nvSpPr>
            <p:cNvPr id="57" name="Line 47"/>
            <p:cNvSpPr>
              <a:spLocks noChangeShapeType="1"/>
            </p:cNvSpPr>
            <p:nvPr/>
          </p:nvSpPr>
          <p:spPr bwMode="gray">
            <a:xfrm flipH="1">
              <a:off x="5719544" y="2804685"/>
              <a:ext cx="117903" cy="0"/>
            </a:xfrm>
            <a:prstGeom prst="line">
              <a:avLst/>
            </a:prstGeom>
            <a:noFill/>
            <a:ln w="9525">
              <a:solidFill>
                <a:schemeClr val="tx1"/>
              </a:solidFill>
              <a:round/>
              <a:headEnd/>
              <a:tailEnd type="non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endParaRPr lang="en-US" sz="1000" dirty="0">
                <a:solidFill>
                  <a:sysClr val="windowText" lastClr="000000"/>
                </a:solidFill>
                <a:latin typeface="Arial"/>
              </a:endParaRPr>
            </a:p>
          </p:txBody>
        </p:sp>
        <p:sp>
          <p:nvSpPr>
            <p:cNvPr id="58" name="Line 47"/>
            <p:cNvSpPr>
              <a:spLocks noChangeShapeType="1"/>
            </p:cNvSpPr>
            <p:nvPr/>
          </p:nvSpPr>
          <p:spPr bwMode="gray">
            <a:xfrm flipH="1">
              <a:off x="5719544" y="3069171"/>
              <a:ext cx="117903" cy="0"/>
            </a:xfrm>
            <a:prstGeom prst="line">
              <a:avLst/>
            </a:prstGeom>
            <a:noFill/>
            <a:ln w="9525">
              <a:solidFill>
                <a:schemeClr val="tx1"/>
              </a:solidFill>
              <a:round/>
              <a:headEnd/>
              <a:tailEnd type="non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endParaRPr lang="en-US" sz="1000" dirty="0">
                <a:solidFill>
                  <a:sysClr val="windowText" lastClr="000000"/>
                </a:solidFill>
                <a:latin typeface="Arial"/>
              </a:endParaRPr>
            </a:p>
          </p:txBody>
        </p:sp>
        <p:sp>
          <p:nvSpPr>
            <p:cNvPr id="62" name="Line 47"/>
            <p:cNvSpPr>
              <a:spLocks noChangeShapeType="1"/>
            </p:cNvSpPr>
            <p:nvPr/>
          </p:nvSpPr>
          <p:spPr bwMode="gray">
            <a:xfrm flipH="1" flipV="1">
              <a:off x="5725096" y="1456660"/>
              <a:ext cx="1" cy="1593535"/>
            </a:xfrm>
            <a:prstGeom prst="line">
              <a:avLst/>
            </a:prstGeom>
            <a:noFill/>
            <a:ln w="9525">
              <a:solidFill>
                <a:schemeClr val="tx1"/>
              </a:solidFill>
              <a:round/>
              <a:headEnd/>
              <a:tailEnd type="non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endParaRPr lang="en-US" sz="1000" dirty="0">
                <a:solidFill>
                  <a:sysClr val="windowText" lastClr="000000"/>
                </a:solidFill>
                <a:latin typeface="Arial"/>
              </a:endParaRPr>
            </a:p>
          </p:txBody>
        </p:sp>
        <p:sp>
          <p:nvSpPr>
            <p:cNvPr id="60" name="Line 47"/>
            <p:cNvSpPr>
              <a:spLocks noChangeShapeType="1"/>
            </p:cNvSpPr>
            <p:nvPr/>
          </p:nvSpPr>
          <p:spPr bwMode="gray">
            <a:xfrm flipH="1">
              <a:off x="5728826" y="1482255"/>
              <a:ext cx="117903" cy="0"/>
            </a:xfrm>
            <a:prstGeom prst="line">
              <a:avLst/>
            </a:prstGeom>
            <a:noFill/>
            <a:ln w="9525">
              <a:solidFill>
                <a:schemeClr val="tx1"/>
              </a:solidFill>
              <a:round/>
              <a:headEnd/>
              <a:tailEnd type="non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endParaRPr lang="en-US" sz="1000" dirty="0">
                <a:solidFill>
                  <a:sysClr val="windowText" lastClr="000000"/>
                </a:solidFill>
                <a:latin typeface="Arial"/>
              </a:endParaRPr>
            </a:p>
          </p:txBody>
        </p:sp>
      </p:grpSp>
      <p:sp>
        <p:nvSpPr>
          <p:cNvPr id="3" name="Rectangle 2"/>
          <p:cNvSpPr/>
          <p:nvPr/>
        </p:nvSpPr>
        <p:spPr>
          <a:xfrm>
            <a:off x="6444208" y="1345540"/>
            <a:ext cx="2304256" cy="25269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Bef>
                <a:spcPct val="20000"/>
              </a:spcBef>
              <a:buClr>
                <a:srgbClr val="000000"/>
              </a:buClr>
              <a:buSzPct val="100000"/>
            </a:pPr>
            <a:r>
              <a:rPr lang="en-US" sz="1200" b="1" dirty="0" smtClean="0">
                <a:solidFill>
                  <a:srgbClr val="000000"/>
                </a:solidFill>
              </a:rPr>
              <a:t>Hereditary /Germline:</a:t>
            </a:r>
          </a:p>
          <a:p>
            <a:pPr algn="ctr">
              <a:spcBef>
                <a:spcPct val="20000"/>
              </a:spcBef>
              <a:buClr>
                <a:srgbClr val="000000"/>
              </a:buClr>
              <a:buSzPct val="100000"/>
            </a:pPr>
            <a:endParaRPr lang="en-US" sz="1200" dirty="0">
              <a:solidFill>
                <a:srgbClr val="000000"/>
              </a:solidFill>
            </a:endParaRPr>
          </a:p>
          <a:p>
            <a:pPr marL="285750" indent="-285750">
              <a:spcBef>
                <a:spcPct val="20000"/>
              </a:spcBef>
              <a:buClr>
                <a:srgbClr val="000000"/>
              </a:buClr>
              <a:buSzPct val="100000"/>
              <a:buFont typeface="Wingdings" panose="05000000000000000000" pitchFamily="2" charset="2"/>
              <a:buChar char="§"/>
            </a:pPr>
            <a:r>
              <a:rPr lang="en-US" sz="1200" dirty="0" smtClean="0">
                <a:solidFill>
                  <a:srgbClr val="000000"/>
                </a:solidFill>
              </a:rPr>
              <a:t>Synthesis of evidence</a:t>
            </a:r>
          </a:p>
          <a:p>
            <a:pPr marL="285750" indent="-285750">
              <a:spcBef>
                <a:spcPct val="20000"/>
              </a:spcBef>
              <a:buClr>
                <a:srgbClr val="000000"/>
              </a:buClr>
              <a:buSzPct val="100000"/>
              <a:buFont typeface="Wingdings" panose="05000000000000000000" pitchFamily="2" charset="2"/>
              <a:buChar char="§"/>
            </a:pPr>
            <a:r>
              <a:rPr lang="en-US" sz="1200" dirty="0" smtClean="0">
                <a:solidFill>
                  <a:srgbClr val="000000"/>
                </a:solidFill>
              </a:rPr>
              <a:t>ACMG Guidelines</a:t>
            </a:r>
          </a:p>
          <a:p>
            <a:pPr marL="285750" indent="-285750">
              <a:spcBef>
                <a:spcPct val="20000"/>
              </a:spcBef>
              <a:buClr>
                <a:srgbClr val="000000"/>
              </a:buClr>
              <a:buSzPct val="100000"/>
              <a:buFont typeface="Wingdings" panose="05000000000000000000" pitchFamily="2" charset="2"/>
              <a:buChar char="§"/>
            </a:pPr>
            <a:r>
              <a:rPr lang="en-US" sz="1200" dirty="0" smtClean="0">
                <a:solidFill>
                  <a:srgbClr val="000000"/>
                </a:solidFill>
              </a:rPr>
              <a:t>Configurable by Lab</a:t>
            </a:r>
          </a:p>
          <a:p>
            <a:pPr marL="285750" indent="-285750">
              <a:spcBef>
                <a:spcPct val="20000"/>
              </a:spcBef>
              <a:buClr>
                <a:srgbClr val="000000"/>
              </a:buClr>
              <a:buSzPct val="100000"/>
              <a:buFont typeface="Wingdings" panose="05000000000000000000" pitchFamily="2" charset="2"/>
              <a:buChar char="§"/>
            </a:pPr>
            <a:r>
              <a:rPr lang="en-US" sz="1200" dirty="0" smtClean="0">
                <a:solidFill>
                  <a:srgbClr val="000000"/>
                </a:solidFill>
              </a:rPr>
              <a:t>Configurable by Test</a:t>
            </a:r>
          </a:p>
          <a:p>
            <a:pPr marL="285750" indent="-285750">
              <a:spcBef>
                <a:spcPct val="20000"/>
              </a:spcBef>
              <a:buClr>
                <a:srgbClr val="000000"/>
              </a:buClr>
              <a:buSzPct val="100000"/>
              <a:buFont typeface="Wingdings" panose="05000000000000000000" pitchFamily="2" charset="2"/>
              <a:buChar char="§"/>
            </a:pPr>
            <a:r>
              <a:rPr lang="en-US" sz="1200" dirty="0" smtClean="0">
                <a:solidFill>
                  <a:srgbClr val="000000"/>
                </a:solidFill>
              </a:rPr>
              <a:t>Computed classification</a:t>
            </a:r>
          </a:p>
        </p:txBody>
      </p:sp>
      <p:sp>
        <p:nvSpPr>
          <p:cNvPr id="61" name="Rectangle 60"/>
          <p:cNvSpPr/>
          <p:nvPr/>
        </p:nvSpPr>
        <p:spPr>
          <a:xfrm>
            <a:off x="6444208" y="4070426"/>
            <a:ext cx="2304256" cy="22785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Bef>
                <a:spcPct val="20000"/>
              </a:spcBef>
              <a:buClr>
                <a:srgbClr val="000000"/>
              </a:buClr>
              <a:buSzPct val="100000"/>
            </a:pPr>
            <a:r>
              <a:rPr lang="en-US" sz="1200" b="1" dirty="0" smtClean="0">
                <a:solidFill>
                  <a:srgbClr val="000000"/>
                </a:solidFill>
              </a:rPr>
              <a:t>Somatic Cancer:</a:t>
            </a:r>
          </a:p>
          <a:p>
            <a:pPr algn="ctr">
              <a:spcBef>
                <a:spcPct val="20000"/>
              </a:spcBef>
              <a:buClr>
                <a:srgbClr val="000000"/>
              </a:buClr>
              <a:buSzPct val="100000"/>
            </a:pPr>
            <a:endParaRPr lang="en-US" sz="1200" dirty="0">
              <a:solidFill>
                <a:srgbClr val="000000"/>
              </a:solidFill>
            </a:endParaRPr>
          </a:p>
          <a:p>
            <a:pPr marL="285750" indent="-285750">
              <a:spcBef>
                <a:spcPct val="20000"/>
              </a:spcBef>
              <a:buClr>
                <a:srgbClr val="000000"/>
              </a:buClr>
              <a:buSzPct val="100000"/>
              <a:buFont typeface="Wingdings" panose="05000000000000000000" pitchFamily="2" charset="2"/>
              <a:buChar char="§"/>
            </a:pPr>
            <a:r>
              <a:rPr lang="en-US" sz="1200" dirty="0" smtClean="0">
                <a:solidFill>
                  <a:srgbClr val="000000"/>
                </a:solidFill>
              </a:rPr>
              <a:t>Clinical relevance of variant</a:t>
            </a:r>
          </a:p>
          <a:p>
            <a:pPr marL="285750" indent="-285750">
              <a:spcBef>
                <a:spcPct val="20000"/>
              </a:spcBef>
              <a:buClr>
                <a:srgbClr val="000000"/>
              </a:buClr>
              <a:buSzPct val="100000"/>
              <a:buFont typeface="Wingdings" panose="05000000000000000000" pitchFamily="2" charset="2"/>
              <a:buChar char="§"/>
            </a:pPr>
            <a:r>
              <a:rPr lang="en-US" sz="1200" dirty="0" smtClean="0">
                <a:solidFill>
                  <a:srgbClr val="000000"/>
                </a:solidFill>
              </a:rPr>
              <a:t>Target-ability /action-ability</a:t>
            </a:r>
          </a:p>
          <a:p>
            <a:pPr marL="285750" indent="-285750">
              <a:spcBef>
                <a:spcPct val="20000"/>
              </a:spcBef>
              <a:buClr>
                <a:srgbClr val="000000"/>
              </a:buClr>
              <a:buSzPct val="100000"/>
              <a:buFont typeface="Wingdings" panose="05000000000000000000" pitchFamily="2" charset="2"/>
              <a:buChar char="§"/>
            </a:pPr>
            <a:r>
              <a:rPr lang="en-US" sz="1200" dirty="0" smtClean="0">
                <a:solidFill>
                  <a:srgbClr val="000000"/>
                </a:solidFill>
              </a:rPr>
              <a:t>Approved therapies</a:t>
            </a:r>
          </a:p>
          <a:p>
            <a:pPr marL="742950" lvl="1" indent="-285750">
              <a:spcBef>
                <a:spcPct val="20000"/>
              </a:spcBef>
              <a:buClr>
                <a:srgbClr val="000000"/>
              </a:buClr>
              <a:buSzPct val="100000"/>
              <a:buFont typeface="Wingdings" panose="05000000000000000000" pitchFamily="2" charset="2"/>
              <a:buChar char="§"/>
            </a:pPr>
            <a:r>
              <a:rPr lang="en-US" sz="1200" dirty="0" smtClean="0">
                <a:solidFill>
                  <a:srgbClr val="000000"/>
                </a:solidFill>
              </a:rPr>
              <a:t>Patient cancer type</a:t>
            </a:r>
          </a:p>
          <a:p>
            <a:pPr marL="742950" lvl="1" indent="-285750">
              <a:spcBef>
                <a:spcPct val="20000"/>
              </a:spcBef>
              <a:buClr>
                <a:srgbClr val="000000"/>
              </a:buClr>
              <a:buSzPct val="100000"/>
              <a:buFont typeface="Wingdings" panose="05000000000000000000" pitchFamily="2" charset="2"/>
              <a:buChar char="§"/>
            </a:pPr>
            <a:r>
              <a:rPr lang="en-US" sz="1200" dirty="0" smtClean="0">
                <a:solidFill>
                  <a:srgbClr val="000000"/>
                </a:solidFill>
              </a:rPr>
              <a:t>Other cancer types </a:t>
            </a:r>
          </a:p>
          <a:p>
            <a:pPr marL="285750" indent="-285750">
              <a:spcBef>
                <a:spcPct val="20000"/>
              </a:spcBef>
              <a:buClr>
                <a:srgbClr val="000000"/>
              </a:buClr>
              <a:buSzPct val="100000"/>
              <a:buFont typeface="Wingdings" panose="05000000000000000000" pitchFamily="2" charset="2"/>
              <a:buChar char="§"/>
            </a:pPr>
            <a:r>
              <a:rPr lang="en-US" sz="1200" dirty="0" smtClean="0">
                <a:solidFill>
                  <a:srgbClr val="000000"/>
                </a:solidFill>
              </a:rPr>
              <a:t>Prognostic /diagnostic info</a:t>
            </a:r>
          </a:p>
          <a:p>
            <a:pPr marL="285750" indent="-285750">
              <a:spcBef>
                <a:spcPct val="20000"/>
              </a:spcBef>
              <a:buClr>
                <a:srgbClr val="000000"/>
              </a:buClr>
              <a:buSzPct val="100000"/>
              <a:buFont typeface="Wingdings" panose="05000000000000000000" pitchFamily="2" charset="2"/>
              <a:buChar char="§"/>
            </a:pPr>
            <a:r>
              <a:rPr lang="en-US" sz="1200" dirty="0" smtClean="0">
                <a:solidFill>
                  <a:srgbClr val="000000"/>
                </a:solidFill>
              </a:rPr>
              <a:t>Clinical trials </a:t>
            </a:r>
          </a:p>
        </p:txBody>
      </p:sp>
      <p:sp>
        <p:nvSpPr>
          <p:cNvPr id="8" name="Rectangle 7"/>
          <p:cNvSpPr/>
          <p:nvPr/>
        </p:nvSpPr>
        <p:spPr>
          <a:xfrm>
            <a:off x="1068254" y="4869160"/>
            <a:ext cx="1162606" cy="38468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Bef>
                <a:spcPct val="20000"/>
              </a:spcBef>
              <a:buClr>
                <a:srgbClr val="000000"/>
              </a:buClr>
              <a:buSzPct val="100000"/>
            </a:pPr>
            <a:r>
              <a:rPr lang="en-US" sz="1000" b="1" dirty="0" smtClean="0">
                <a:solidFill>
                  <a:srgbClr val="000000"/>
                </a:solidFill>
                <a:latin typeface="Calibri" panose="020F0502020204030204" pitchFamily="34" charset="0"/>
              </a:rPr>
              <a:t>Clinically relevant somatic variant</a:t>
            </a:r>
          </a:p>
          <a:p>
            <a:pPr algn="ctr">
              <a:spcBef>
                <a:spcPct val="20000"/>
              </a:spcBef>
              <a:buClr>
                <a:srgbClr val="000000"/>
              </a:buClr>
              <a:buSzPct val="100000"/>
            </a:pPr>
            <a:endParaRPr lang="en-US" sz="1000" b="1" dirty="0" smtClean="0">
              <a:solidFill>
                <a:srgbClr val="000000"/>
              </a:solidFill>
              <a:latin typeface="Calibri" panose="020F0502020204030204" pitchFamily="34" charset="0"/>
            </a:endParaRPr>
          </a:p>
        </p:txBody>
      </p:sp>
      <p:sp>
        <p:nvSpPr>
          <p:cNvPr id="63" name="Rectangle 62"/>
          <p:cNvSpPr/>
          <p:nvPr/>
        </p:nvSpPr>
        <p:spPr>
          <a:xfrm>
            <a:off x="3161349" y="4293096"/>
            <a:ext cx="1162606" cy="38468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Bef>
                <a:spcPct val="20000"/>
              </a:spcBef>
              <a:buClr>
                <a:srgbClr val="000000"/>
              </a:buClr>
              <a:buSzPct val="100000"/>
            </a:pPr>
            <a:r>
              <a:rPr lang="en-US" sz="1000" b="1" dirty="0" smtClean="0">
                <a:solidFill>
                  <a:srgbClr val="000000"/>
                </a:solidFill>
                <a:latin typeface="Calibri" panose="020F0502020204030204" pitchFamily="34" charset="0"/>
              </a:rPr>
              <a:t>Targetable  / Actionable</a:t>
            </a:r>
          </a:p>
        </p:txBody>
      </p:sp>
      <p:sp>
        <p:nvSpPr>
          <p:cNvPr id="65" name="Rectangle 64"/>
          <p:cNvSpPr/>
          <p:nvPr/>
        </p:nvSpPr>
        <p:spPr>
          <a:xfrm>
            <a:off x="3165951" y="4844517"/>
            <a:ext cx="1162606" cy="38468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Bef>
                <a:spcPct val="20000"/>
              </a:spcBef>
              <a:buClr>
                <a:srgbClr val="000000"/>
              </a:buClr>
              <a:buSzPct val="100000"/>
            </a:pPr>
            <a:r>
              <a:rPr lang="en-US" sz="1000" b="1" dirty="0" smtClean="0">
                <a:solidFill>
                  <a:srgbClr val="000000"/>
                </a:solidFill>
                <a:latin typeface="Calibri" panose="020F0502020204030204" pitchFamily="34" charset="0"/>
              </a:rPr>
              <a:t>Same cancer type (approved /on label)</a:t>
            </a:r>
          </a:p>
        </p:txBody>
      </p:sp>
      <p:sp>
        <p:nvSpPr>
          <p:cNvPr id="66" name="Rectangle 65"/>
          <p:cNvSpPr/>
          <p:nvPr/>
        </p:nvSpPr>
        <p:spPr>
          <a:xfrm>
            <a:off x="3178934" y="5406243"/>
            <a:ext cx="1162606" cy="38468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Bef>
                <a:spcPct val="20000"/>
              </a:spcBef>
              <a:buClr>
                <a:srgbClr val="000000"/>
              </a:buClr>
              <a:buSzPct val="100000"/>
            </a:pPr>
            <a:r>
              <a:rPr lang="en-US" sz="1000" b="1" dirty="0" smtClean="0">
                <a:solidFill>
                  <a:srgbClr val="000000"/>
                </a:solidFill>
                <a:latin typeface="Calibri" panose="020F0502020204030204" pitchFamily="34" charset="0"/>
              </a:rPr>
              <a:t>Other cancer types (inferred /off-label)</a:t>
            </a:r>
          </a:p>
        </p:txBody>
      </p:sp>
      <p:sp>
        <p:nvSpPr>
          <p:cNvPr id="67" name="Rectangle 66"/>
          <p:cNvSpPr/>
          <p:nvPr/>
        </p:nvSpPr>
        <p:spPr>
          <a:xfrm>
            <a:off x="3193370" y="5964317"/>
            <a:ext cx="1162606" cy="38468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Bef>
                <a:spcPct val="20000"/>
              </a:spcBef>
              <a:buClr>
                <a:srgbClr val="000000"/>
              </a:buClr>
              <a:buSzPct val="100000"/>
            </a:pPr>
            <a:r>
              <a:rPr lang="en-US" sz="1000" b="1" dirty="0" smtClean="0">
                <a:solidFill>
                  <a:srgbClr val="000000"/>
                </a:solidFill>
                <a:latin typeface="Calibri" panose="020F0502020204030204" pitchFamily="34" charset="0"/>
              </a:rPr>
              <a:t>Prognostic</a:t>
            </a:r>
          </a:p>
        </p:txBody>
      </p:sp>
      <p:cxnSp>
        <p:nvCxnSpPr>
          <p:cNvPr id="10" name="Straight Arrow Connector 9"/>
          <p:cNvCxnSpPr>
            <a:stCxn id="8" idx="3"/>
            <a:endCxn id="63" idx="1"/>
          </p:cNvCxnSpPr>
          <p:nvPr/>
        </p:nvCxnSpPr>
        <p:spPr>
          <a:xfrm flipV="1">
            <a:off x="2230860" y="4485438"/>
            <a:ext cx="930489" cy="57606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8" idx="3"/>
            <a:endCxn id="65" idx="1"/>
          </p:cNvCxnSpPr>
          <p:nvPr/>
        </p:nvCxnSpPr>
        <p:spPr>
          <a:xfrm flipV="1">
            <a:off x="2230860" y="5036859"/>
            <a:ext cx="935091" cy="2464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endCxn id="66" idx="1"/>
          </p:cNvCxnSpPr>
          <p:nvPr/>
        </p:nvCxnSpPr>
        <p:spPr>
          <a:xfrm>
            <a:off x="2230860" y="5066406"/>
            <a:ext cx="948074" cy="53217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8" idx="3"/>
            <a:endCxn id="67" idx="1"/>
          </p:cNvCxnSpPr>
          <p:nvPr/>
        </p:nvCxnSpPr>
        <p:spPr>
          <a:xfrm>
            <a:off x="2230860" y="5061502"/>
            <a:ext cx="962510" cy="109515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Fußzeilenplatzhalter 4"/>
          <p:cNvSpPr>
            <a:spLocks noGrp="1"/>
          </p:cNvSpPr>
          <p:nvPr>
            <p:ph type="ftr" sz="quarter" idx="11"/>
          </p:nvPr>
        </p:nvSpPr>
        <p:spPr>
          <a:xfrm>
            <a:off x="2843808" y="6597352"/>
            <a:ext cx="4860000" cy="216000"/>
          </a:xfrm>
        </p:spPr>
        <p:txBody>
          <a:bodyPr/>
          <a:lstStyle/>
          <a:p>
            <a:r>
              <a:rPr lang="en-US" dirty="0" smtClean="0">
                <a:solidFill>
                  <a:srgbClr val="5F5F5F"/>
                </a:solidFill>
              </a:rPr>
              <a:t>IC Product Plan</a:t>
            </a:r>
            <a:endParaRPr lang="en-US" dirty="0">
              <a:solidFill>
                <a:srgbClr val="5F5F5F"/>
              </a:solidFill>
            </a:endParaRPr>
          </a:p>
        </p:txBody>
      </p:sp>
      <p:sp>
        <p:nvSpPr>
          <p:cNvPr id="9" name="Rectangle 8"/>
          <p:cNvSpPr/>
          <p:nvPr/>
        </p:nvSpPr>
        <p:spPr>
          <a:xfrm>
            <a:off x="611560" y="1185334"/>
            <a:ext cx="8352928" cy="274772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Bef>
                <a:spcPct val="20000"/>
              </a:spcBef>
              <a:buClr>
                <a:srgbClr val="000000"/>
              </a:buClr>
              <a:buSzPct val="100000"/>
            </a:pPr>
            <a:endParaRPr lang="en-US" sz="1600" dirty="0" smtClean="0">
              <a:solidFill>
                <a:srgbClr val="000000"/>
              </a:solidFill>
            </a:endParaRPr>
          </a:p>
        </p:txBody>
      </p:sp>
      <p:sp>
        <p:nvSpPr>
          <p:cNvPr id="64" name="Text Box 7"/>
          <p:cNvSpPr txBox="1">
            <a:spLocks noChangeArrowheads="1"/>
          </p:cNvSpPr>
          <p:nvPr/>
        </p:nvSpPr>
        <p:spPr bwMode="gray">
          <a:xfrm>
            <a:off x="6444209" y="3716145"/>
            <a:ext cx="2520280" cy="274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54000" rIns="91429" bIns="45715">
            <a:noAutofit/>
          </a:bodyPr>
          <a:lstStyle>
            <a:lvl1pPr marL="176213" indent="-176213" eaLnBrk="0" hangingPunct="0">
              <a:tabLst>
                <a:tab pos="357188" algn="l"/>
                <a:tab pos="534988" algn="l"/>
                <a:tab pos="685800" algn="l"/>
              </a:tabLst>
              <a:defRPr sz="1600" b="1">
                <a:solidFill>
                  <a:schemeClr val="tx1"/>
                </a:solidFill>
                <a:latin typeface="Arial" charset="0"/>
                <a:cs typeface="Arial" charset="0"/>
              </a:defRPr>
            </a:lvl1pPr>
            <a:lvl2pPr marL="742950" indent="-285750" eaLnBrk="0" hangingPunct="0">
              <a:tabLst>
                <a:tab pos="357188" algn="l"/>
                <a:tab pos="534988" algn="l"/>
                <a:tab pos="685800" algn="l"/>
              </a:tabLst>
              <a:defRPr sz="1600" b="1">
                <a:solidFill>
                  <a:schemeClr val="tx1"/>
                </a:solidFill>
                <a:latin typeface="Arial" charset="0"/>
                <a:cs typeface="Arial" charset="0"/>
              </a:defRPr>
            </a:lvl2pPr>
            <a:lvl3pPr marL="1143000" indent="-228600" eaLnBrk="0" hangingPunct="0">
              <a:tabLst>
                <a:tab pos="357188" algn="l"/>
                <a:tab pos="534988" algn="l"/>
                <a:tab pos="685800" algn="l"/>
              </a:tabLst>
              <a:defRPr sz="1600" b="1">
                <a:solidFill>
                  <a:schemeClr val="tx1"/>
                </a:solidFill>
                <a:latin typeface="Arial" charset="0"/>
                <a:cs typeface="Arial" charset="0"/>
              </a:defRPr>
            </a:lvl3pPr>
            <a:lvl4pPr marL="1600200" indent="-228600" eaLnBrk="0" hangingPunct="0">
              <a:tabLst>
                <a:tab pos="357188" algn="l"/>
                <a:tab pos="534988" algn="l"/>
                <a:tab pos="685800" algn="l"/>
              </a:tabLst>
              <a:defRPr sz="1600" b="1">
                <a:solidFill>
                  <a:schemeClr val="tx1"/>
                </a:solidFill>
                <a:latin typeface="Arial" charset="0"/>
                <a:cs typeface="Arial" charset="0"/>
              </a:defRPr>
            </a:lvl4pPr>
            <a:lvl5pPr marL="2057400" indent="-228600" eaLnBrk="0" hangingPunct="0">
              <a:tabLst>
                <a:tab pos="357188" algn="l"/>
                <a:tab pos="534988" algn="l"/>
                <a:tab pos="685800" algn="l"/>
              </a:tabLst>
              <a:defRPr sz="1600" b="1">
                <a:solidFill>
                  <a:schemeClr val="tx1"/>
                </a:solidFill>
                <a:latin typeface="Arial" charset="0"/>
                <a:cs typeface="Arial" charset="0"/>
              </a:defRPr>
            </a:lvl5pPr>
            <a:lvl6pPr marL="2514600" indent="-228600" eaLnBrk="0" fontAlgn="base" hangingPunct="0">
              <a:spcBef>
                <a:spcPct val="0"/>
              </a:spcBef>
              <a:spcAft>
                <a:spcPct val="0"/>
              </a:spcAft>
              <a:tabLst>
                <a:tab pos="357188" algn="l"/>
                <a:tab pos="534988" algn="l"/>
                <a:tab pos="685800" algn="l"/>
              </a:tabLst>
              <a:defRPr sz="1600" b="1">
                <a:solidFill>
                  <a:schemeClr val="tx1"/>
                </a:solidFill>
                <a:latin typeface="Arial" charset="0"/>
                <a:cs typeface="Arial" charset="0"/>
              </a:defRPr>
            </a:lvl6pPr>
            <a:lvl7pPr marL="2971800" indent="-228600" eaLnBrk="0" fontAlgn="base" hangingPunct="0">
              <a:spcBef>
                <a:spcPct val="0"/>
              </a:spcBef>
              <a:spcAft>
                <a:spcPct val="0"/>
              </a:spcAft>
              <a:tabLst>
                <a:tab pos="357188" algn="l"/>
                <a:tab pos="534988" algn="l"/>
                <a:tab pos="685800" algn="l"/>
              </a:tabLst>
              <a:defRPr sz="1600" b="1">
                <a:solidFill>
                  <a:schemeClr val="tx1"/>
                </a:solidFill>
                <a:latin typeface="Arial" charset="0"/>
                <a:cs typeface="Arial" charset="0"/>
              </a:defRPr>
            </a:lvl7pPr>
            <a:lvl8pPr marL="3429000" indent="-228600" eaLnBrk="0" fontAlgn="base" hangingPunct="0">
              <a:spcBef>
                <a:spcPct val="0"/>
              </a:spcBef>
              <a:spcAft>
                <a:spcPct val="0"/>
              </a:spcAft>
              <a:tabLst>
                <a:tab pos="357188" algn="l"/>
                <a:tab pos="534988" algn="l"/>
                <a:tab pos="685800" algn="l"/>
              </a:tabLst>
              <a:defRPr sz="1600" b="1">
                <a:solidFill>
                  <a:schemeClr val="tx1"/>
                </a:solidFill>
                <a:latin typeface="Arial" charset="0"/>
                <a:cs typeface="Arial" charset="0"/>
              </a:defRPr>
            </a:lvl8pPr>
            <a:lvl9pPr marL="3886200" indent="-228600" eaLnBrk="0" fontAlgn="base" hangingPunct="0">
              <a:spcBef>
                <a:spcPct val="0"/>
              </a:spcBef>
              <a:spcAft>
                <a:spcPct val="0"/>
              </a:spcAft>
              <a:tabLst>
                <a:tab pos="357188" algn="l"/>
                <a:tab pos="534988" algn="l"/>
                <a:tab pos="685800" algn="l"/>
              </a:tabLst>
              <a:defRPr sz="1600" b="1">
                <a:solidFill>
                  <a:schemeClr val="tx1"/>
                </a:solidFill>
                <a:latin typeface="Arial" charset="0"/>
                <a:cs typeface="Arial" charset="0"/>
              </a:defRPr>
            </a:lvl9pPr>
          </a:lstStyle>
          <a:p>
            <a:pPr marL="0" indent="0" eaLnBrk="1" hangingPunct="1"/>
            <a:r>
              <a:rPr lang="en-US" sz="800" b="0" dirty="0">
                <a:solidFill>
                  <a:srgbClr val="000000"/>
                </a:solidFill>
              </a:rPr>
              <a:t>Courtesy of Heidi </a:t>
            </a:r>
            <a:r>
              <a:rPr lang="en-US" sz="800" b="0" dirty="0" err="1">
                <a:solidFill>
                  <a:srgbClr val="000000"/>
                </a:solidFill>
              </a:rPr>
              <a:t>Rehm</a:t>
            </a:r>
            <a:r>
              <a:rPr lang="en-US" sz="800" b="0" dirty="0">
                <a:solidFill>
                  <a:srgbClr val="000000"/>
                </a:solidFill>
              </a:rPr>
              <a:t>, Partners Healthcare</a:t>
            </a:r>
          </a:p>
        </p:txBody>
      </p:sp>
      <p:sp>
        <p:nvSpPr>
          <p:cNvPr id="59" name="Rectangle 58"/>
          <p:cNvSpPr/>
          <p:nvPr/>
        </p:nvSpPr>
        <p:spPr>
          <a:xfrm>
            <a:off x="611560" y="4005064"/>
            <a:ext cx="8352928" cy="244827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spcBef>
                <a:spcPct val="20000"/>
              </a:spcBef>
              <a:buClr>
                <a:srgbClr val="000000"/>
              </a:buClr>
              <a:buSzPct val="100000"/>
            </a:pPr>
            <a:endParaRPr lang="en-US" sz="1600" dirty="0" smtClean="0">
              <a:solidFill>
                <a:srgbClr val="000000"/>
              </a:solidFill>
            </a:endParaRPr>
          </a:p>
        </p:txBody>
      </p:sp>
    </p:spTree>
    <p:extLst>
      <p:ext uri="{BB962C8B-B14F-4D97-AF65-F5344CB8AC3E}">
        <p14:creationId xmlns:p14="http://schemas.microsoft.com/office/powerpoint/2010/main" val="3455681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0"/>
            <a:ext cx="6380630" cy="450000"/>
          </a:xfrm>
        </p:spPr>
        <p:txBody>
          <a:bodyPr/>
          <a:lstStyle/>
          <a:p>
            <a:r>
              <a:rPr lang="en-US" sz="1900" dirty="0" smtClean="0"/>
              <a:t>Visual display of variants detected</a:t>
            </a:r>
            <a:endParaRPr lang="en-US" sz="1900" dirty="0"/>
          </a:p>
        </p:txBody>
      </p:sp>
      <p:sp>
        <p:nvSpPr>
          <p:cNvPr id="4" name="Slide Number Placeholder 3"/>
          <p:cNvSpPr>
            <a:spLocks noGrp="1"/>
          </p:cNvSpPr>
          <p:nvPr>
            <p:ph type="sldNum" sz="quarter" idx="12"/>
          </p:nvPr>
        </p:nvSpPr>
        <p:spPr/>
        <p:txBody>
          <a:bodyPr/>
          <a:lstStyle/>
          <a:p>
            <a:fld id="{8D1E4346-5F76-40D0-9BC1-ECCF6BA4DB79}" type="slidenum">
              <a:rPr lang="en-GB" smtClean="0">
                <a:solidFill>
                  <a:srgbClr val="5F5F5F"/>
                </a:solidFill>
              </a:rPr>
              <a:pPr/>
              <a:t>7</a:t>
            </a:fld>
            <a:endParaRPr lang="en-GB">
              <a:solidFill>
                <a:srgbClr val="5F5F5F"/>
              </a:solidFill>
            </a:endParaRPr>
          </a:p>
        </p:txBody>
      </p:sp>
      <p:sp>
        <p:nvSpPr>
          <p:cNvPr id="5" name="Text Placeholder 4"/>
          <p:cNvSpPr>
            <a:spLocks noGrp="1"/>
          </p:cNvSpPr>
          <p:nvPr>
            <p:ph type="body" sz="quarter" idx="13"/>
          </p:nvPr>
        </p:nvSpPr>
        <p:spPr>
          <a:xfrm>
            <a:off x="2819400" y="533400"/>
            <a:ext cx="6048000" cy="288000"/>
          </a:xfrm>
        </p:spPr>
        <p:txBody>
          <a:bodyPr/>
          <a:lstStyle/>
          <a:p>
            <a:r>
              <a:rPr lang="en-US" dirty="0" smtClean="0"/>
              <a:t>Configurable based upon lab’s filter preferences</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05605"/>
            <a:ext cx="8305800" cy="5647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4"/>
          <p:cNvSpPr>
            <a:spLocks noGrp="1"/>
          </p:cNvSpPr>
          <p:nvPr>
            <p:ph type="ftr" sz="quarter" idx="11"/>
          </p:nvPr>
        </p:nvSpPr>
        <p:spPr>
          <a:xfrm>
            <a:off x="2916440" y="6642000"/>
            <a:ext cx="4860000" cy="216000"/>
          </a:xfrm>
        </p:spPr>
        <p:txBody>
          <a:bodyPr/>
          <a:lstStyle/>
          <a:p>
            <a:r>
              <a:rPr lang="en-US" dirty="0">
                <a:solidFill>
                  <a:srgbClr val="5F5F5F"/>
                </a:solidFill>
              </a:rPr>
              <a:t>Translating NGS Data into Clinical Action</a:t>
            </a:r>
          </a:p>
        </p:txBody>
      </p:sp>
      <p:sp>
        <p:nvSpPr>
          <p:cNvPr id="7" name="Text Placeholder 4"/>
          <p:cNvSpPr txBox="1">
            <a:spLocks/>
          </p:cNvSpPr>
          <p:nvPr/>
        </p:nvSpPr>
        <p:spPr>
          <a:xfrm>
            <a:off x="657600" y="5943600"/>
            <a:ext cx="6657600" cy="288000"/>
          </a:xfrm>
          <a:prstGeom prst="rect">
            <a:avLst/>
          </a:prstGeom>
        </p:spPr>
        <p:txBody>
          <a:bodyPr vert="horz" lIns="0" tIns="0" rIns="0" bIns="0" rtlCol="0">
            <a:noAutofit/>
          </a:bodyPr>
          <a:lstStyle>
            <a:lvl1pPr marL="0" indent="0" algn="l" defTabSz="914400" rtl="0" eaLnBrk="1" latinLnBrk="0" hangingPunct="1">
              <a:spcBef>
                <a:spcPct val="20000"/>
              </a:spcBef>
              <a:buFont typeface="Arial" pitchFamily="34" charset="0"/>
              <a:buNone/>
              <a:defRPr sz="1600" kern="1200" baseline="0">
                <a:solidFill>
                  <a:schemeClr val="tx1"/>
                </a:solidFill>
                <a:latin typeface="+mn-lt"/>
                <a:ea typeface="+mn-ea"/>
                <a:cs typeface="+mn-cs"/>
              </a:defRPr>
            </a:lvl1pPr>
            <a:lvl2pPr marL="363600" indent="-324000" algn="l" defTabSz="914400" rtl="0" eaLnBrk="1" latinLnBrk="0" hangingPunct="1">
              <a:spcBef>
                <a:spcPct val="20000"/>
              </a:spcBef>
              <a:buClr>
                <a:schemeClr val="accent2"/>
              </a:buClr>
              <a:buFont typeface="Wingdings" pitchFamily="2" charset="2"/>
              <a:buChar char=""/>
              <a:defRPr sz="1600" kern="1200">
                <a:solidFill>
                  <a:schemeClr val="tx1"/>
                </a:solidFill>
                <a:latin typeface="+mn-lt"/>
                <a:ea typeface="+mn-ea"/>
                <a:cs typeface="+mn-cs"/>
              </a:defRPr>
            </a:lvl2pPr>
            <a:lvl3pPr marL="630000" indent="-270000" algn="l" defTabSz="914400" rtl="0" eaLnBrk="1" latinLnBrk="0" hangingPunct="1">
              <a:spcBef>
                <a:spcPct val="20000"/>
              </a:spcBef>
              <a:buClr>
                <a:schemeClr val="accent2"/>
              </a:buClr>
              <a:buSzPct val="80000"/>
              <a:buFont typeface="Wingdings" pitchFamily="2" charset="2"/>
              <a:buChar char="o"/>
              <a:defRPr sz="1600" kern="1200">
                <a:solidFill>
                  <a:schemeClr val="tx1"/>
                </a:solidFill>
                <a:latin typeface="+mn-lt"/>
                <a:ea typeface="+mn-ea"/>
                <a:cs typeface="+mn-cs"/>
              </a:defRPr>
            </a:lvl3pPr>
            <a:lvl4pPr marL="896400" indent="-241200" algn="l" defTabSz="914400" rtl="0" eaLnBrk="1" latinLnBrk="0" hangingPunct="1">
              <a:spcBef>
                <a:spcPts val="336"/>
              </a:spcBef>
              <a:buClr>
                <a:schemeClr val="accent2"/>
              </a:buClr>
              <a:buFont typeface="Arial" pitchFamily="34" charset="0"/>
              <a:buChar char="–"/>
              <a:defRPr sz="1600" kern="1200" baseline="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rgbClr val="000000"/>
                </a:solidFill>
              </a:rPr>
              <a:t>Initial classifications based upon ACMG guidelines or lab defined rules</a:t>
            </a:r>
            <a:endParaRPr lang="en-US" dirty="0">
              <a:solidFill>
                <a:srgbClr val="000000"/>
              </a:solidFill>
            </a:endParaRPr>
          </a:p>
        </p:txBody>
      </p:sp>
    </p:spTree>
    <p:extLst>
      <p:ext uri="{BB962C8B-B14F-4D97-AF65-F5344CB8AC3E}">
        <p14:creationId xmlns:p14="http://schemas.microsoft.com/office/powerpoint/2010/main" val="1936350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review and prioritization of detected variants</a:t>
            </a:r>
            <a:endParaRPr lang="en-US" dirty="0"/>
          </a:p>
        </p:txBody>
      </p:sp>
      <p:sp>
        <p:nvSpPr>
          <p:cNvPr id="4" name="Slide Number Placeholder 3"/>
          <p:cNvSpPr>
            <a:spLocks noGrp="1"/>
          </p:cNvSpPr>
          <p:nvPr>
            <p:ph type="sldNum" sz="quarter" idx="12"/>
          </p:nvPr>
        </p:nvSpPr>
        <p:spPr/>
        <p:txBody>
          <a:bodyPr/>
          <a:lstStyle/>
          <a:p>
            <a:fld id="{8D1E4346-5F76-40D0-9BC1-ECCF6BA4DB79}" type="slidenum">
              <a:rPr lang="en-GB" smtClean="0">
                <a:solidFill>
                  <a:srgbClr val="5F5F5F"/>
                </a:solidFill>
              </a:rPr>
              <a:pPr/>
              <a:t>8</a:t>
            </a:fld>
            <a:endParaRPr lang="en-GB">
              <a:solidFill>
                <a:srgbClr val="5F5F5F"/>
              </a:solidFill>
            </a:endParaRPr>
          </a:p>
        </p:txBody>
      </p:sp>
      <p:sp>
        <p:nvSpPr>
          <p:cNvPr id="5" name="Text Placeholder 4"/>
          <p:cNvSpPr>
            <a:spLocks noGrp="1"/>
          </p:cNvSpPr>
          <p:nvPr>
            <p:ph type="body" sz="quarter" idx="13"/>
          </p:nvPr>
        </p:nvSpPr>
        <p:spPr>
          <a:xfrm>
            <a:off x="2916000" y="533400"/>
            <a:ext cx="6048000" cy="288000"/>
          </a:xfrm>
        </p:spPr>
        <p:txBody>
          <a:bodyPr/>
          <a:lstStyle/>
          <a:p>
            <a:r>
              <a:rPr lang="en-US" dirty="0" smtClean="0"/>
              <a:t>Removed variants at 5% or greater frequency in ESP/1000G</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864081"/>
            <a:ext cx="8610600" cy="5765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4"/>
          <p:cNvSpPr>
            <a:spLocks noGrp="1"/>
          </p:cNvSpPr>
          <p:nvPr>
            <p:ph type="ftr" sz="quarter" idx="11"/>
          </p:nvPr>
        </p:nvSpPr>
        <p:spPr>
          <a:xfrm>
            <a:off x="2916440" y="6642000"/>
            <a:ext cx="4860000" cy="216000"/>
          </a:xfrm>
        </p:spPr>
        <p:txBody>
          <a:bodyPr/>
          <a:lstStyle/>
          <a:p>
            <a:r>
              <a:rPr lang="en-US" dirty="0">
                <a:solidFill>
                  <a:srgbClr val="5F5F5F"/>
                </a:solidFill>
              </a:rPr>
              <a:t>Translating NGS Data into Clinical Action</a:t>
            </a:r>
          </a:p>
        </p:txBody>
      </p:sp>
    </p:spTree>
    <p:extLst>
      <p:ext uri="{BB962C8B-B14F-4D97-AF65-F5344CB8AC3E}">
        <p14:creationId xmlns:p14="http://schemas.microsoft.com/office/powerpoint/2010/main" val="178234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review of reportable results</a:t>
            </a:r>
            <a:endParaRPr lang="en-US" dirty="0"/>
          </a:p>
        </p:txBody>
      </p:sp>
      <p:sp>
        <p:nvSpPr>
          <p:cNvPr id="4" name="Slide Number Placeholder 3"/>
          <p:cNvSpPr>
            <a:spLocks noGrp="1"/>
          </p:cNvSpPr>
          <p:nvPr>
            <p:ph type="sldNum" sz="quarter" idx="12"/>
          </p:nvPr>
        </p:nvSpPr>
        <p:spPr/>
        <p:txBody>
          <a:bodyPr/>
          <a:lstStyle/>
          <a:p>
            <a:fld id="{8D1E4346-5F76-40D0-9BC1-ECCF6BA4DB79}" type="slidenum">
              <a:rPr lang="en-GB" smtClean="0">
                <a:solidFill>
                  <a:srgbClr val="5F5F5F"/>
                </a:solidFill>
              </a:rPr>
              <a:pPr/>
              <a:t>9</a:t>
            </a:fld>
            <a:endParaRPr lang="en-GB">
              <a:solidFill>
                <a:srgbClr val="5F5F5F"/>
              </a:solidFill>
            </a:endParaRPr>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978198"/>
            <a:ext cx="8153400" cy="5498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 Placeholder 4"/>
          <p:cNvSpPr>
            <a:spLocks noGrp="1"/>
          </p:cNvSpPr>
          <p:nvPr>
            <p:ph type="body" sz="quarter" idx="13"/>
          </p:nvPr>
        </p:nvSpPr>
        <p:spPr>
          <a:xfrm>
            <a:off x="2943600" y="626400"/>
            <a:ext cx="6048000" cy="288000"/>
          </a:xfrm>
        </p:spPr>
        <p:txBody>
          <a:bodyPr/>
          <a:lstStyle/>
          <a:p>
            <a:r>
              <a:rPr lang="en-US" dirty="0" smtClean="0"/>
              <a:t>Configurable based upon lab-defined reporting rules</a:t>
            </a:r>
            <a:endParaRPr lang="en-US" dirty="0"/>
          </a:p>
        </p:txBody>
      </p:sp>
      <p:sp>
        <p:nvSpPr>
          <p:cNvPr id="6" name="Footer Placeholder 4"/>
          <p:cNvSpPr>
            <a:spLocks noGrp="1"/>
          </p:cNvSpPr>
          <p:nvPr>
            <p:ph type="ftr" sz="quarter" idx="11"/>
          </p:nvPr>
        </p:nvSpPr>
        <p:spPr>
          <a:xfrm>
            <a:off x="2916440" y="6642000"/>
            <a:ext cx="4860000" cy="216000"/>
          </a:xfrm>
        </p:spPr>
        <p:txBody>
          <a:bodyPr/>
          <a:lstStyle/>
          <a:p>
            <a:r>
              <a:rPr lang="en-US" dirty="0">
                <a:solidFill>
                  <a:srgbClr val="5F5F5F"/>
                </a:solidFill>
              </a:rPr>
              <a:t>Translating NGS Data into Clinical Action</a:t>
            </a:r>
          </a:p>
        </p:txBody>
      </p:sp>
    </p:spTree>
    <p:extLst>
      <p:ext uri="{BB962C8B-B14F-4D97-AF65-F5344CB8AC3E}">
        <p14:creationId xmlns:p14="http://schemas.microsoft.com/office/powerpoint/2010/main" val="2020947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AME" val="confidentialMark"/>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QIAGEN PPT 2010 Master Template">
  <a:themeElements>
    <a:clrScheme name="QIAGEN">
      <a:dk1>
        <a:srgbClr val="000000"/>
      </a:dk1>
      <a:lt1>
        <a:srgbClr val="FFFFFF"/>
      </a:lt1>
      <a:dk2>
        <a:srgbClr val="4B6791"/>
      </a:dk2>
      <a:lt2>
        <a:srgbClr val="5F5F5F"/>
      </a:lt2>
      <a:accent1>
        <a:srgbClr val="1B3067"/>
      </a:accent1>
      <a:accent2>
        <a:srgbClr val="5472A1"/>
      </a:accent2>
      <a:accent3>
        <a:srgbClr val="BDCADD"/>
      </a:accent3>
      <a:accent4>
        <a:srgbClr val="909090"/>
      </a:accent4>
      <a:accent5>
        <a:srgbClr val="C0C0C0"/>
      </a:accent5>
      <a:accent6>
        <a:srgbClr val="E0003C"/>
      </a:accent6>
      <a:hlink>
        <a:srgbClr val="1B3067"/>
      </a:hlink>
      <a:folHlink>
        <a:srgbClr val="5472A1"/>
      </a:folHlink>
    </a:clrScheme>
    <a:fontScheme name="QIAGE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spPr>
      <a:bodyPr rot="0" spcFirstLastPara="0" vertOverflow="overflow" horzOverflow="overflow" vert="horz" wrap="square" lIns="0" tIns="0" rIns="0" bIns="0" numCol="1" spcCol="0" rtlCol="0" fromWordArt="0" anchor="t" anchorCtr="0" forceAA="0" compatLnSpc="1">
        <a:prstTxWarp prst="textNoShape">
          <a:avLst/>
        </a:prstTxWarp>
        <a:noAutofit/>
      </a:bodyPr>
      <a:lstStyle>
        <a:defPPr>
          <a:spcBef>
            <a:spcPct val="20000"/>
          </a:spcBef>
          <a:buClr>
            <a:srgbClr val="000000"/>
          </a:buClr>
          <a:buSzPct val="100000"/>
          <a:defRPr sz="1600" dirty="0" smtClean="0">
            <a:solidFill>
              <a:schemeClr val="tx1"/>
            </a:solidFill>
            <a:latin typeface="Aria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1600" dirty="0"/>
        </a:defPPr>
      </a:lstStyle>
    </a:txDef>
  </a:objectDefaults>
  <a:extraClrSchemeLst/>
  <a:custClrLst>
    <a:custClr name="Black 100%">
      <a:srgbClr val="000000"/>
    </a:custClr>
    <a:custClr name="Black 65%">
      <a:srgbClr val="595959"/>
    </a:custClr>
    <a:custClr name="Black 40%">
      <a:srgbClr val="999999"/>
    </a:custClr>
    <a:custClr name="Black 25%">
      <a:srgbClr val="BFBFBF"/>
    </a:custClr>
    <a:custClr name="Black 10%">
      <a:srgbClr val="E5E5E5"/>
    </a:custClr>
    <a:custClr name="Dark blue 100%">
      <a:srgbClr val="1B3067"/>
    </a:custClr>
    <a:custClr name="Dark blue 65%">
      <a:srgbClr val="6B789C"/>
    </a:custClr>
    <a:custClr name="Dark blue 40%">
      <a:srgbClr val="A4ACC2"/>
    </a:custClr>
    <a:custClr name="Dark blue 25%">
      <a:srgbClr val="C6CBD9"/>
    </a:custClr>
    <a:custClr name="Dark blue 10%">
      <a:srgbClr val="E8EAF0"/>
    </a:custClr>
    <a:custClr name="Purple 100%">
      <a:srgbClr val="6E3E6D"/>
    </a:custClr>
    <a:custClr name="Purple 65%">
      <a:srgbClr val="A181A0"/>
    </a:custClr>
    <a:custClr name="Purple 40%">
      <a:srgbClr val="C5B2C5"/>
    </a:custClr>
    <a:custClr name="Purple 25%">
      <a:srgbClr val="DBCFDA"/>
    </a:custClr>
    <a:custClr name="Purple 10%">
      <a:srgbClr val="F0EBF0"/>
    </a:custClr>
    <a:custClr name="Red 100%">
      <a:srgbClr val="AD1525"/>
    </a:custClr>
    <a:custClr name="Red 65%">
      <a:srgbClr val="CA6771"/>
    </a:custClr>
    <a:custClr name="Red 40%">
      <a:srgbClr val="DEA1A8"/>
    </a:custClr>
    <a:custClr name="Red 25%">
      <a:srgbClr val="EAC4C8"/>
    </a:custClr>
    <a:custClr name="Red 10%">
      <a:srgbClr val="F7E7E9"/>
    </a:custClr>
    <a:custClr name="Yellow 100%">
      <a:srgbClr val="FFCC1A"/>
    </a:custClr>
    <a:custClr name="Yellow 65%">
      <a:srgbClr val="FFDE6A"/>
    </a:custClr>
    <a:custClr name="Yellow 40%">
      <a:srgbClr val="FFEBA3"/>
    </a:custClr>
    <a:custClr name="Yellow 25%">
      <a:srgbClr val="FFF2C6"/>
    </a:custClr>
    <a:custClr name="Yellow 10%">
      <a:srgbClr val="FFFAE8"/>
    </a:custClr>
    <a:custClr name="Green 100%">
      <a:srgbClr val="007045"/>
    </a:custClr>
    <a:custClr name="Green 65%">
      <a:srgbClr val="59A286"/>
    </a:custClr>
    <a:custClr name="Green 40%">
      <a:srgbClr val="99C6B5"/>
    </a:custClr>
    <a:custClr name="Green 25%">
      <a:srgbClr val="BFDBD0"/>
    </a:custClr>
    <a:custClr name="Green 10%">
      <a:srgbClr val="E5F0EC"/>
    </a:custClr>
    <a:custClr name="Blue 100%">
      <a:srgbClr val="004D9F"/>
    </a:custClr>
    <a:custClr name="Blue 65%">
      <a:srgbClr val="598BC1"/>
    </a:custClr>
    <a:custClr name="Blue 40%">
      <a:srgbClr val="99B8D9"/>
    </a:custClr>
    <a:custClr name="Blue 25%">
      <a:srgbClr val="BFD2E7"/>
    </a:custClr>
    <a:custClr name="Blue 10%">
      <a:srgbClr val="E5EDF5"/>
    </a:custClr>
  </a:custClr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930</Words>
  <Application>Microsoft Office PowerPoint</Application>
  <PresentationFormat>全屏显示(4:3)</PresentationFormat>
  <Paragraphs>184</Paragraphs>
  <Slides>17</Slides>
  <Notes>15</Notes>
  <HiddenSlides>0</HiddenSlides>
  <MMClips>0</MMClips>
  <ScaleCrop>false</ScaleCrop>
  <HeadingPairs>
    <vt:vector size="4" baseType="variant">
      <vt:variant>
        <vt:lpstr>主题</vt:lpstr>
      </vt:variant>
      <vt:variant>
        <vt:i4>2</vt:i4>
      </vt:variant>
      <vt:variant>
        <vt:lpstr>幻灯片标题</vt:lpstr>
      </vt:variant>
      <vt:variant>
        <vt:i4>17</vt:i4>
      </vt:variant>
    </vt:vector>
  </HeadingPairs>
  <TitlesOfParts>
    <vt:vector size="19" baseType="lpstr">
      <vt:lpstr>Office 主题</vt:lpstr>
      <vt:lpstr>QIAGEN PPT 2010 Master Template</vt:lpstr>
      <vt:lpstr>BRCA1 &amp; BRCA2</vt:lpstr>
      <vt:lpstr>Myriad Genetics</vt:lpstr>
      <vt:lpstr>Translational Research and Clinical Support</vt:lpstr>
      <vt:lpstr>Evidence-based clinical decision support software</vt:lpstr>
      <vt:lpstr>Lab test interpretation and reporting workflow support</vt:lpstr>
      <vt:lpstr>Clinical decision support requirements differ</vt:lpstr>
      <vt:lpstr>Visual display of variants detected</vt:lpstr>
      <vt:lpstr>Further review and prioritization of detected variants</vt:lpstr>
      <vt:lpstr>Initial review of reportable results</vt:lpstr>
      <vt:lpstr>Reportable results continued – additional therapies</vt:lpstr>
      <vt:lpstr>Review treatment options by genotype</vt:lpstr>
      <vt:lpstr>Investigate pathway based treatment options</vt:lpstr>
      <vt:lpstr>Investigating a potential hereditary incidental finding</vt:lpstr>
      <vt:lpstr>Making a quick evidence-based assessment</vt:lpstr>
      <vt:lpstr>Additional annotation sources, prediction algorithms</vt:lpstr>
      <vt:lpstr>View rationale for rules-based computed classification</vt:lpstr>
      <vt:lpstr>IC Product – Custom Reporting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BRCA1 &amp; BRCA2</dc:title>
  <dc:creator>郑露露</dc:creator>
  <cp:lastModifiedBy>lulu.zheng</cp:lastModifiedBy>
  <cp:revision>7</cp:revision>
  <dcterms:created xsi:type="dcterms:W3CDTF">2015-01-23T07:28:06Z</dcterms:created>
  <dcterms:modified xsi:type="dcterms:W3CDTF">2015-01-27T03:38:48Z</dcterms:modified>
</cp:coreProperties>
</file>