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8" r:id="rId2"/>
    <p:sldId id="279" r:id="rId3"/>
    <p:sldId id="296" r:id="rId4"/>
    <p:sldId id="298" r:id="rId5"/>
    <p:sldId id="299" r:id="rId6"/>
    <p:sldId id="297" r:id="rId7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满" initials="胡满" lastIdx="1" clrIdx="0">
    <p:extLst>
      <p:ext uri="{19B8F6BF-5375-455C-9EA6-DF929625EA0E}">
        <p15:presenceInfo xmlns:p15="http://schemas.microsoft.com/office/powerpoint/2012/main" userId="S-1-5-21-2749098880-2291045712-3184752870-11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60" autoAdjust="0"/>
    <p:restoredTop sz="94660"/>
  </p:normalViewPr>
  <p:slideViewPr>
    <p:cSldViewPr>
      <p:cViewPr varScale="1">
        <p:scale>
          <a:sx n="105" d="100"/>
          <a:sy n="105" d="100"/>
        </p:scale>
        <p:origin x="2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0E962-FA1D-4A7E-938E-17129078B867}" type="datetimeFigureOut">
              <a:rPr lang="zh-CN" altLang="en-US" smtClean="0"/>
              <a:pPr/>
              <a:t>2015/6/24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DE84A-8142-451A-92BF-F37042856E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16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5004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5770" y="5517290"/>
            <a:ext cx="6048000" cy="4500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6007020"/>
            <a:ext cx="3024000" cy="468000"/>
          </a:xfrm>
        </p:spPr>
        <p:txBody>
          <a:bodyPr anchor="b"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536400" y="6007020"/>
            <a:ext cx="1800000" cy="468000"/>
          </a:xfrm>
        </p:spPr>
        <p:txBody>
          <a:bodyPr anchor="b"/>
          <a:lstStyle>
            <a:lvl1pPr>
              <a:defRPr sz="14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160-8D46-4ABC-8397-B31E24ADFCD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9428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pictur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84610" y="1268700"/>
            <a:ext cx="8280000" cy="50400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>
          <a:xfrm>
            <a:off x="5652000" y="3141140"/>
            <a:ext cx="3312000" cy="1296000"/>
          </a:xfrm>
          <a:solidFill>
            <a:srgbClr val="FFFFFF">
              <a:alpha val="50196"/>
            </a:srgbClr>
          </a:solidFill>
        </p:spPr>
        <p:txBody>
          <a:bodyPr anchor="ctr"/>
          <a:lstStyle>
            <a:lvl1pPr algn="r"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EC11-182A-4D40-9E3B-DF5B80BE6B0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1563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cont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Rechteck 6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8280000" cy="50400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2F4BE-9ADB-440C-99AC-037F83408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2557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Rechteck 7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4896610" y="1268700"/>
            <a:ext cx="4068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43F54-24EB-43ED-B02A-2535518507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7272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hteck 9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61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4896610" y="1628750"/>
            <a:ext cx="4068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EC9E1-3207-4C13-9E19-CD4A5D54BEA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228499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Rechteck 11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4896610" y="38614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4896610" y="1268700"/>
            <a:ext cx="4068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C24C-A952-4B3F-9B62-71FB4FCE5F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063998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5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6" name="Rechteck 14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896000" y="126870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4896610" y="422111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4895460" y="3861110"/>
            <a:ext cx="4068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16"/>
          <p:cNvSpPr>
            <a:spLocks noGrp="1"/>
          </p:cNvSpPr>
          <p:nvPr>
            <p:ph sz="quarter" idx="21"/>
          </p:nvPr>
        </p:nvSpPr>
        <p:spPr>
          <a:xfrm>
            <a:off x="4896610" y="1628750"/>
            <a:ext cx="4068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3FF8F-D94D-4CBE-ADFC-D9C6F575C7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54148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8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4896610" y="126870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89661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4896610" y="3861060"/>
            <a:ext cx="4068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4896610" y="580540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4068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FEAA2-32AA-4DDC-ADAD-34927C41E2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4963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4"/>
          </p:nvPr>
        </p:nvSpPr>
        <p:spPr>
          <a:xfrm>
            <a:off x="6300610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>
          <a:xfrm>
            <a:off x="3492035" y="1268700"/>
            <a:ext cx="2664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30F29-AB28-4932-8B65-769203D9D29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498441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 column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4" name="Rechteck 1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3492035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19"/>
          </p:nvPr>
        </p:nvSpPr>
        <p:spPr>
          <a:xfrm>
            <a:off x="6300610" y="1628700"/>
            <a:ext cx="2664000" cy="468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9C29B-4145-4F06-A1E0-5E5A8DF08DA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22308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4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5" name="Rechteck 13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5"/>
          </p:nvPr>
        </p:nvSpPr>
        <p:spPr>
          <a:xfrm>
            <a:off x="68346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6"/>
          </p:nvPr>
        </p:nvSpPr>
        <p:spPr>
          <a:xfrm>
            <a:off x="6300610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7"/>
          </p:nvPr>
        </p:nvSpPr>
        <p:spPr>
          <a:xfrm>
            <a:off x="3492035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8"/>
          </p:nvPr>
        </p:nvSpPr>
        <p:spPr>
          <a:xfrm>
            <a:off x="3492035" y="38614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9"/>
          </p:nvPr>
        </p:nvSpPr>
        <p:spPr>
          <a:xfrm>
            <a:off x="6300610" y="1268700"/>
            <a:ext cx="2664000" cy="244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A094-1D38-45F6-A811-9D27F5B1F0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59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-1" y="471600"/>
            <a:ext cx="9144000" cy="4291200"/>
          </a:xfrm>
          <a:solidFill>
            <a:srgbClr val="CDD7E5"/>
          </a:solidFill>
        </p:spPr>
        <p:txBody>
          <a:bodyPr rtlCol="0" anchor="b">
            <a:noAutofit/>
          </a:bodyPr>
          <a:lstStyle>
            <a:lvl1pPr algn="ctr">
              <a:defRPr sz="2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16000" y="5085230"/>
            <a:ext cx="6048000" cy="450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16000" y="5661309"/>
            <a:ext cx="6048000" cy="647415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CE130-5AA7-4B23-8A2C-B75B632D11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39670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headline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" name="Rechteck 1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8346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300610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idx="18"/>
          </p:nvPr>
        </p:nvSpPr>
        <p:spPr>
          <a:xfrm>
            <a:off x="630000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0"/>
          </p:nvPr>
        </p:nvSpPr>
        <p:spPr>
          <a:xfrm>
            <a:off x="6300610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3492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3492035" y="126870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3491730" y="422106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3492035" y="3861060"/>
            <a:ext cx="2664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Inhaltsplatzhalter 20"/>
          <p:cNvSpPr>
            <a:spLocks noGrp="1"/>
          </p:cNvSpPr>
          <p:nvPr>
            <p:ph sz="quarter" idx="25"/>
          </p:nvPr>
        </p:nvSpPr>
        <p:spPr>
          <a:xfrm>
            <a:off x="6300000" y="1628700"/>
            <a:ext cx="2664000" cy="2088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2" name="Fußzeilenplatzhalt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3" name="Foliennummernplatzhalt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FEDE0-11EF-4783-8A17-AE3633CFC3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26036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6 contents with commen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3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4" name="Rechteck 22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46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7"/>
          </p:nvPr>
        </p:nvSpPr>
        <p:spPr>
          <a:xfrm>
            <a:off x="68346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9"/>
          </p:nvPr>
        </p:nvSpPr>
        <p:spPr>
          <a:xfrm>
            <a:off x="68346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21"/>
          </p:nvPr>
        </p:nvSpPr>
        <p:spPr>
          <a:xfrm>
            <a:off x="6300610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630000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idx="23"/>
          </p:nvPr>
        </p:nvSpPr>
        <p:spPr>
          <a:xfrm>
            <a:off x="6300610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24"/>
          </p:nvPr>
        </p:nvSpPr>
        <p:spPr>
          <a:xfrm>
            <a:off x="630000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26"/>
          </p:nvPr>
        </p:nvSpPr>
        <p:spPr>
          <a:xfrm>
            <a:off x="68346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27"/>
          </p:nvPr>
        </p:nvSpPr>
        <p:spPr>
          <a:xfrm>
            <a:off x="3492035" y="126870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9" name="Inhaltsplatzhalter 2"/>
          <p:cNvSpPr>
            <a:spLocks noGrp="1"/>
          </p:cNvSpPr>
          <p:nvPr>
            <p:ph idx="28"/>
          </p:nvPr>
        </p:nvSpPr>
        <p:spPr>
          <a:xfrm>
            <a:off x="3492035" y="3861060"/>
            <a:ext cx="2664000" cy="180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29"/>
          </p:nvPr>
        </p:nvSpPr>
        <p:spPr>
          <a:xfrm>
            <a:off x="3491730" y="580540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30"/>
          </p:nvPr>
        </p:nvSpPr>
        <p:spPr>
          <a:xfrm>
            <a:off x="3491730" y="3213040"/>
            <a:ext cx="2664000" cy="504000"/>
          </a:xfrm>
        </p:spPr>
        <p:txBody>
          <a:bodyPr/>
          <a:lstStyle>
            <a:lvl1pPr>
              <a:defRPr sz="1000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533F4-9297-4CE6-9725-B2B28326C7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6296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C7371-AB01-4667-BD8D-611681679A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4061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 conten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9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05AD3-CF8A-40EA-B585-265D5BFA70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4169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 2 column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77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61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6012610" y="1268700"/>
            <a:ext cx="2952000" cy="50400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7C1AD-6C5A-4663-BAE8-CC9BAC649D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374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olumn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6012610" y="1257950"/>
            <a:ext cx="2952000" cy="360000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7"/>
          </p:nvPr>
        </p:nvSpPr>
        <p:spPr>
          <a:xfrm>
            <a:off x="6012610" y="1617950"/>
            <a:ext cx="2952000" cy="46799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6B5FA-593F-4C02-AF65-54B3F6BB4CA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3509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268700"/>
            <a:ext cx="6048000" cy="244763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5"/>
          </p:nvPr>
        </p:nvSpPr>
        <p:spPr>
          <a:xfrm>
            <a:off x="2915770" y="3861735"/>
            <a:ext cx="6048000" cy="244766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D98A-8021-4BCD-ADEB-DD139C28D8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22759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rows with headline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15816" y="1628750"/>
            <a:ext cx="6048000" cy="20875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915816" y="126870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/>
          </p:nvPr>
        </p:nvSpPr>
        <p:spPr>
          <a:xfrm>
            <a:off x="2915770" y="3861060"/>
            <a:ext cx="6048000" cy="360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471600"/>
            <a:ext cx="2736000" cy="6148800"/>
          </a:xfrm>
          <a:noFill/>
        </p:spPr>
        <p:txBody>
          <a:bodyPr rtlCol="0" anchor="b">
            <a:noAutofit/>
          </a:bodyPr>
          <a:lstStyle>
            <a:lvl1pPr algn="ctr">
              <a:defRPr sz="20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GB" noProof="0" dirty="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7"/>
          </p:nvPr>
        </p:nvSpPr>
        <p:spPr>
          <a:xfrm>
            <a:off x="2915770" y="4221109"/>
            <a:ext cx="6048000" cy="208761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5123-7944-4EAD-94B7-39FDC04761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8709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7"/>
          <p:cNvSpPr/>
          <p:nvPr/>
        </p:nvSpPr>
        <p:spPr>
          <a:xfrm>
            <a:off x="0" y="471488"/>
            <a:ext cx="2743200" cy="6148387"/>
          </a:xfrm>
          <a:prstGeom prst="rect">
            <a:avLst/>
          </a:prstGeom>
          <a:solidFill>
            <a:srgbClr val="E1E6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Rechteck 8"/>
          <p:cNvSpPr/>
          <p:nvPr/>
        </p:nvSpPr>
        <p:spPr>
          <a:xfrm>
            <a:off x="539750" y="1112838"/>
            <a:ext cx="2203450" cy="5291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GB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2916000" y="795600"/>
            <a:ext cx="6048000" cy="28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DD858-6339-4868-A6D7-A5B75D98B8E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0092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2916238" y="0"/>
            <a:ext cx="60483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title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916238" y="1268413"/>
            <a:ext cx="6048375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add text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916238" y="6642100"/>
            <a:ext cx="486092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Title, Location, Date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04238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D51DA1F-F911-476F-819F-D88EB448CA9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0" name="Picture 8" descr="QLogo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5334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hteck 7"/>
          <p:cNvSpPr/>
          <p:nvPr/>
        </p:nvSpPr>
        <p:spPr>
          <a:xfrm>
            <a:off x="536575" y="0"/>
            <a:ext cx="2206625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 smtClean="0">
                <a:solidFill>
                  <a:srgbClr val="97AAC8"/>
                </a:solidFill>
              </a:rPr>
              <a:t>QIAGEN</a:t>
            </a:r>
            <a:r>
              <a:rPr lang="de-DE" sz="1000" b="1" baseline="0" dirty="0" smtClean="0">
                <a:solidFill>
                  <a:srgbClr val="97AAC8"/>
                </a:solidFill>
              </a:rPr>
              <a:t> Suzhou</a:t>
            </a:r>
            <a:endParaRPr lang="de-DE" sz="1000" b="1" dirty="0">
              <a:solidFill>
                <a:schemeClr val="accent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6630988"/>
            <a:ext cx="2743200" cy="2301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000" b="1" dirty="0">
              <a:solidFill>
                <a:srgbClr val="97AAC8"/>
              </a:solidFill>
            </a:endParaRPr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6630988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0" y="457200"/>
            <a:ext cx="914400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For Internal Use Only" hidden="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4213" y="6642100"/>
            <a:ext cx="20589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800">
                <a:solidFill>
                  <a:schemeClr val="bg1"/>
                </a:solidFill>
              </a:rPr>
              <a:t>For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 typeface="Arial" charset="0"/>
        <a:buChar char="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3538" indent="-3238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9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39713" algn="l" rtl="0" eaLnBrk="1" fontAlgn="base" hangingPunct="1">
        <a:spcBef>
          <a:spcPts val="338"/>
        </a:spcBef>
        <a:spcAft>
          <a:spcPct val="0"/>
        </a:spcAft>
        <a:buClr>
          <a:schemeClr val="accent2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5" t="-807" r="22748" b="4925"/>
          <a:stretch/>
        </p:blipFill>
        <p:spPr>
          <a:xfrm>
            <a:off x="0" y="421451"/>
            <a:ext cx="4343400" cy="6198429"/>
          </a:xfrm>
          <a:prstGeom prst="rect">
            <a:avLst/>
          </a:prstGeom>
        </p:spPr>
      </p:pic>
      <p:sp>
        <p:nvSpPr>
          <p:cNvPr id="6" name="Slide Number Placeholder 6"/>
          <p:cNvSpPr txBox="1">
            <a:spLocks/>
          </p:cNvSpPr>
          <p:nvPr/>
        </p:nvSpPr>
        <p:spPr>
          <a:xfrm>
            <a:off x="8619780" y="6642100"/>
            <a:ext cx="460375" cy="2159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D0543F54-24EB-43ED-B02A-25355185075D}" type="slidenum">
              <a:rPr lang="en-GB" smtClean="0">
                <a:solidFill>
                  <a:srgbClr val="5F5F5F"/>
                </a:solidFill>
              </a:rPr>
              <a:pPr>
                <a:defRPr/>
              </a:pPr>
              <a:t>1</a:t>
            </a:fld>
            <a:endParaRPr lang="en-GB" dirty="0">
              <a:solidFill>
                <a:srgbClr val="5F5F5F"/>
              </a:solidFill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343400" y="1676400"/>
            <a:ext cx="4724400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36000" rIns="0" bIns="36000" anchor="ctr"/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ea typeface="SimSun" pitchFamily="2" charset="-122"/>
              </a:rPr>
              <a:t>BRCA1/2 Test</a:t>
            </a:r>
            <a:endParaRPr lang="en-US" sz="2800" b="1" dirty="0">
              <a:solidFill>
                <a:schemeClr val="accent1"/>
              </a:solidFill>
              <a:ea typeface="SimSun" pitchFamily="2" charset="-122"/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algn="ctr"/>
            <a:endParaRPr lang="en-US" altLang="zh-CN" sz="20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QIAGEN </a:t>
            </a:r>
            <a:r>
              <a:rPr lang="en-US" altLang="zh-CN" sz="1600" b="1" dirty="0">
                <a:solidFill>
                  <a:schemeClr val="accent1"/>
                </a:solidFill>
              </a:rPr>
              <a:t>(Suzhou) </a:t>
            </a:r>
            <a:endParaRPr lang="en-US" altLang="zh-CN" sz="1600" b="1" dirty="0" smtClean="0">
              <a:solidFill>
                <a:schemeClr val="accent1"/>
              </a:solidFill>
            </a:endParaRPr>
          </a:p>
          <a:p>
            <a:pPr marL="1608138" indent="-1608138" algn="ctr"/>
            <a:r>
              <a:rPr lang="en-US" altLang="zh-CN" sz="1600" b="1" dirty="0" smtClean="0">
                <a:solidFill>
                  <a:schemeClr val="accent1"/>
                </a:solidFill>
              </a:rPr>
              <a:t>Translational </a:t>
            </a:r>
            <a:r>
              <a:rPr lang="en-US" altLang="zh-CN" sz="1600" b="1" dirty="0">
                <a:solidFill>
                  <a:schemeClr val="accent1"/>
                </a:solidFill>
              </a:rPr>
              <a:t>Medicine Co., Ltd</a:t>
            </a:r>
          </a:p>
          <a:p>
            <a:pPr algn="ctr"/>
            <a:endParaRPr lang="en-US" altLang="zh-CN" sz="1600" b="1" dirty="0" smtClean="0">
              <a:solidFill>
                <a:schemeClr val="accent1"/>
              </a:solidFill>
              <a:latin typeface="+mj-lt"/>
            </a:endParaRPr>
          </a:p>
          <a:p>
            <a:pPr algn="ctr"/>
            <a:endParaRPr lang="en-US" altLang="zh-CN" sz="1600" b="1" dirty="0">
              <a:solidFill>
                <a:schemeClr val="accent1"/>
              </a:solidFill>
              <a:latin typeface="+mj-lt"/>
            </a:endParaRP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Bringing Biomarkers &amp; Companion Diagnostics </a:t>
            </a:r>
          </a:p>
          <a:p>
            <a:pPr algn="ctr"/>
            <a:r>
              <a:rPr lang="en-US" altLang="zh-CN" sz="1600" b="1" i="1" dirty="0" smtClean="0">
                <a:solidFill>
                  <a:schemeClr val="accent1"/>
                </a:solidFill>
                <a:latin typeface="+mj-lt"/>
              </a:rPr>
              <a:t>to Precision Medicine</a:t>
            </a:r>
          </a:p>
          <a:p>
            <a:pPr algn="r"/>
            <a:endParaRPr lang="zh-CN" altLang="en-US" sz="1600" b="1" dirty="0" smtClean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73810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BRCA1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t="4932"/>
          <a:stretch/>
        </p:blipFill>
        <p:spPr>
          <a:xfrm>
            <a:off x="5004173" y="1479144"/>
            <a:ext cx="3960441" cy="1314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62" y="3215531"/>
            <a:ext cx="4271962" cy="132920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173" y="3209758"/>
            <a:ext cx="3960440" cy="132975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60078" y="1201384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sp>
        <p:nvSpPr>
          <p:cNvPr id="17" name="文本框 16"/>
          <p:cNvSpPr txBox="1"/>
          <p:nvPr/>
        </p:nvSpPr>
        <p:spPr>
          <a:xfrm>
            <a:off x="660078" y="2923641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963" y="5053545"/>
            <a:ext cx="4271962" cy="1327783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8962" y="4757165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73" y="5045197"/>
            <a:ext cx="3960440" cy="1336131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/>
          <a:srcRect r="-176" b="1002"/>
          <a:stretch/>
        </p:blipFill>
        <p:spPr>
          <a:xfrm>
            <a:off x="658961" y="1478165"/>
            <a:ext cx="4271963" cy="13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01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BRCA2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55°C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83" y="3232030"/>
            <a:ext cx="4315587" cy="1314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166" y="3232030"/>
            <a:ext cx="3956321" cy="1314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8482" y="2948032"/>
            <a:ext cx="1800200" cy="2351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58°C</a:t>
            </a:r>
            <a:endParaRPr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84" y="1484785"/>
            <a:ext cx="4315586" cy="131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167" y="1484784"/>
            <a:ext cx="3956321" cy="131400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38482" y="4691243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58" y="5013176"/>
            <a:ext cx="4341412" cy="1314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152" y="5013176"/>
            <a:ext cx="3958335" cy="13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0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196752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89" t="17319" r="5556" b="36672"/>
          <a:stretch/>
        </p:blipFill>
        <p:spPr>
          <a:xfrm>
            <a:off x="1357644" y="2060848"/>
            <a:ext cx="5852650" cy="1512168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 rot="5400000">
            <a:off x="2895224" y="713288"/>
            <a:ext cx="257208" cy="2520281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71800" y="1550641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5526430" y="1050616"/>
            <a:ext cx="257208" cy="1866379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5364088" y="1553477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7" t="32374" r="22527" b="27909"/>
          <a:stretch/>
        </p:blipFill>
        <p:spPr>
          <a:xfrm>
            <a:off x="1357644" y="4653304"/>
            <a:ext cx="5852650" cy="1512000"/>
          </a:xfrm>
          <a:prstGeom prst="rect">
            <a:avLst/>
          </a:prstGeom>
        </p:spPr>
      </p:pic>
      <p:sp>
        <p:nvSpPr>
          <p:cNvPr id="14" name="左大括号 13"/>
          <p:cNvSpPr/>
          <p:nvPr/>
        </p:nvSpPr>
        <p:spPr>
          <a:xfrm rot="5400000">
            <a:off x="2336732" y="3881640"/>
            <a:ext cx="257208" cy="1368153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6" name="左大括号 15"/>
          <p:cNvSpPr/>
          <p:nvPr/>
        </p:nvSpPr>
        <p:spPr>
          <a:xfrm rot="5400000">
            <a:off x="4875444" y="3125556"/>
            <a:ext cx="257208" cy="2880320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123728" y="422108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716016" y="4221088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89059" y="3816918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6229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1" dirty="0" smtClean="0"/>
              <a:t>BRCA1</a:t>
            </a:r>
            <a:r>
              <a:rPr lang="en-US" sz="1800" b="1" dirty="0" smtClean="0"/>
              <a:t> and </a:t>
            </a:r>
            <a:r>
              <a:rPr lang="en-US" sz="1800" b="1" i="1" dirty="0" smtClean="0"/>
              <a:t>BRCA2</a:t>
            </a:r>
            <a:r>
              <a:rPr lang="en-US" sz="1800" b="1" dirty="0" smtClean="0"/>
              <a:t> and Mutations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r>
              <a:rPr lang="en-US" i="1" dirty="0" smtClean="0"/>
              <a:t>BRCA </a:t>
            </a:r>
            <a:r>
              <a:rPr lang="en-US" dirty="0" smtClean="0"/>
              <a:t>PCR RESULT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640815" y="1340768"/>
            <a:ext cx="180020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Annealing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60°C</a:t>
            </a:r>
            <a:endParaRPr lang="zh-CN" altLang="en-US" sz="1600" dirty="0"/>
          </a:p>
        </p:txBody>
      </p:sp>
      <p:sp>
        <p:nvSpPr>
          <p:cNvPr id="7" name="左大括号 6"/>
          <p:cNvSpPr/>
          <p:nvPr/>
        </p:nvSpPr>
        <p:spPr>
          <a:xfrm rot="5400000">
            <a:off x="2571188" y="1720133"/>
            <a:ext cx="257208" cy="864096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441015" y="1772816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BRCA1</a:t>
            </a:r>
          </a:p>
          <a:p>
            <a:endParaRPr lang="zh-CN" altLang="en-US" sz="1600" dirty="0"/>
          </a:p>
        </p:txBody>
      </p:sp>
      <p:sp>
        <p:nvSpPr>
          <p:cNvPr id="11" name="左大括号 10"/>
          <p:cNvSpPr/>
          <p:nvPr/>
        </p:nvSpPr>
        <p:spPr>
          <a:xfrm rot="5400000">
            <a:off x="3705525" y="1736747"/>
            <a:ext cx="257208" cy="828515"/>
          </a:xfrm>
          <a:prstGeom prst="leftBrac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519319" y="1772816"/>
            <a:ext cx="1224136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zh-CN" sz="1600" dirty="0" smtClean="0"/>
              <a:t>BRCA2</a:t>
            </a:r>
          </a:p>
          <a:p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36357" r="29991" b="26207"/>
          <a:stretch/>
        </p:blipFill>
        <p:spPr>
          <a:xfrm>
            <a:off x="1744262" y="2279608"/>
            <a:ext cx="2971753" cy="15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677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b="1" dirty="0">
                <a:ea typeface="Adobe 黑体 Std R" pitchFamily="2" charset="-122"/>
                <a:sym typeface="Adobe 黑体 Std R" pitchFamily="2" charset="-122"/>
              </a:rPr>
              <a:t>Summary and Further plan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857488" y="762000"/>
            <a:ext cx="6144600" cy="288000"/>
          </a:xfrm>
        </p:spPr>
        <p:txBody>
          <a:bodyPr/>
          <a:lstStyle/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Title, Location, Date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0ABDD858-6339-4868-A6D7-A5B75D98B8E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9" name="文本框 8"/>
          <p:cNvSpPr txBox="1"/>
          <p:nvPr/>
        </p:nvSpPr>
        <p:spPr>
          <a:xfrm>
            <a:off x="1043608" y="1556792"/>
            <a:ext cx="7460630" cy="48104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The pilot study of PCR of BRCA1 and BRCA2 genes have been done with three annealing  temperature, 55°C</a:t>
            </a:r>
            <a:r>
              <a:rPr lang="zh-CN" altLang="en-US" sz="1600" dirty="0" smtClean="0"/>
              <a:t>， </a:t>
            </a:r>
            <a:r>
              <a:rPr lang="en-US" altLang="zh-CN" sz="1600" dirty="0" smtClean="0"/>
              <a:t>58°C and 60°C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respectively.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/>
              <a:t>The difference between the </a:t>
            </a:r>
            <a:r>
              <a:rPr lang="en-US" altLang="zh-CN" sz="1600" dirty="0"/>
              <a:t>annealing temperature  58°C and 60°C </a:t>
            </a:r>
            <a:r>
              <a:rPr lang="en-US" altLang="zh-CN" sz="1600" dirty="0" smtClean="0"/>
              <a:t>shows not  very obvious. But compared with 55°C, both of the two temperature is better.</a:t>
            </a:r>
            <a:endParaRPr lang="en-US" altLang="zh-CN" sz="1600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Suggest designing the primes again for those exons(labelled with yellow) with not good results.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1600" dirty="0" smtClean="0"/>
              <a:t>Remaining six primer pairs(BRCA1, 2 pairs  BRCA2, 4 pairs) need to design again.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/>
              <a:t>Remaining </a:t>
            </a:r>
            <a:r>
              <a:rPr lang="en-US" altLang="zh-CN" sz="1600" dirty="0" smtClean="0"/>
              <a:t>2 </a:t>
            </a:r>
            <a:r>
              <a:rPr lang="en-US" altLang="zh-CN" sz="1600" dirty="0"/>
              <a:t>primer </a:t>
            </a:r>
            <a:r>
              <a:rPr lang="en-US" altLang="zh-CN" sz="1600" dirty="0" smtClean="0"/>
              <a:t>pairs(each of BRCA1 and BRCA2) </a:t>
            </a:r>
            <a:r>
              <a:rPr lang="en-US" altLang="zh-CN" sz="1600" dirty="0"/>
              <a:t>need to design again</a:t>
            </a:r>
            <a:r>
              <a:rPr lang="en-US" altLang="zh-CN" sz="1600" dirty="0" smtClean="0"/>
              <a:t>.(update</a:t>
            </a:r>
            <a:r>
              <a:rPr lang="en-US" altLang="zh-CN" sz="1600" dirty="0" smtClean="0"/>
              <a:t>)</a:t>
            </a:r>
          </a:p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en-US" altLang="zh-CN" sz="1600" dirty="0" smtClean="0">
                <a:solidFill>
                  <a:srgbClr val="FF0000"/>
                </a:solidFill>
              </a:rPr>
              <a:t>All the exons have been successfully amplified.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6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530137"/>
              </p:ext>
            </p:extLst>
          </p:nvPr>
        </p:nvGraphicFramePr>
        <p:xfrm>
          <a:off x="1187624" y="575504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624" y="575504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957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nfidentialMark"/>
</p:tagLst>
</file>

<file path=ppt/theme/theme1.xml><?xml version="1.0" encoding="utf-8"?>
<a:theme xmlns:a="http://schemas.openxmlformats.org/drawingml/2006/main" name="blank">
  <a:themeElements>
    <a:clrScheme name="QIAGEN">
      <a:dk1>
        <a:srgbClr val="000000"/>
      </a:dk1>
      <a:lt1>
        <a:srgbClr val="FFFFFF"/>
      </a:lt1>
      <a:dk2>
        <a:srgbClr val="4B6791"/>
      </a:dk2>
      <a:lt2>
        <a:srgbClr val="5F5F5F"/>
      </a:lt2>
      <a:accent1>
        <a:srgbClr val="1B3067"/>
      </a:accent1>
      <a:accent2>
        <a:srgbClr val="5472A1"/>
      </a:accent2>
      <a:accent3>
        <a:srgbClr val="BDCADD"/>
      </a:accent3>
      <a:accent4>
        <a:srgbClr val="909090"/>
      </a:accent4>
      <a:accent5>
        <a:srgbClr val="C0C0C0"/>
      </a:accent5>
      <a:accent6>
        <a:srgbClr val="E0003C"/>
      </a:accent6>
      <a:hlink>
        <a:srgbClr val="1B3067"/>
      </a:hlink>
      <a:folHlink>
        <a:srgbClr val="5472A1"/>
      </a:folHlink>
    </a:clrScheme>
    <a:fontScheme name="QIAG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spcBef>
            <a:spcPct val="20000"/>
          </a:spcBef>
          <a:buClr>
            <a:srgbClr val="000000"/>
          </a:buClr>
          <a:buSzPct val="100000"/>
          <a:defRPr sz="1600" dirty="0" smtClean="0">
            <a:solidFill>
              <a:schemeClr val="tx1"/>
            </a:solidFill>
            <a:latin typeface="Arial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/>
        </a:defPPr>
      </a:lstStyle>
    </a:txDef>
  </a:objectDefaults>
  <a:extraClrSchemeLst/>
  <a:custClrLst>
    <a:custClr name="Black 100%">
      <a:srgbClr val="000000"/>
    </a:custClr>
    <a:custClr name="Black 65%">
      <a:srgbClr val="595959"/>
    </a:custClr>
    <a:custClr name="Black 40%">
      <a:srgbClr val="999999"/>
    </a:custClr>
    <a:custClr name="Black 25%">
      <a:srgbClr val="BFBFBF"/>
    </a:custClr>
    <a:custClr name="Black 10%">
      <a:srgbClr val="E5E5E5"/>
    </a:custClr>
    <a:custClr name="Dark blue 100%">
      <a:srgbClr val="1B3067"/>
    </a:custClr>
    <a:custClr name="Dark blue 65%">
      <a:srgbClr val="6B789C"/>
    </a:custClr>
    <a:custClr name="Dark blue 40%">
      <a:srgbClr val="A4ACC2"/>
    </a:custClr>
    <a:custClr name="Dark blue 25%">
      <a:srgbClr val="C6CBD9"/>
    </a:custClr>
    <a:custClr name="Dark blue 10%">
      <a:srgbClr val="E8EAF0"/>
    </a:custClr>
    <a:custClr name="Purple 100%">
      <a:srgbClr val="6E3E6D"/>
    </a:custClr>
    <a:custClr name="Purple 65%">
      <a:srgbClr val="A181A0"/>
    </a:custClr>
    <a:custClr name="Purple 40%">
      <a:srgbClr val="C5B2C5"/>
    </a:custClr>
    <a:custClr name="Purple 25%">
      <a:srgbClr val="DBCFDA"/>
    </a:custClr>
    <a:custClr name="Purple 10%">
      <a:srgbClr val="F0EBF0"/>
    </a:custClr>
    <a:custClr name="Red 100%">
      <a:srgbClr val="AD1525"/>
    </a:custClr>
    <a:custClr name="Red 65%">
      <a:srgbClr val="CA6771"/>
    </a:custClr>
    <a:custClr name="Red 40%">
      <a:srgbClr val="DEA1A8"/>
    </a:custClr>
    <a:custClr name="Red 25%">
      <a:srgbClr val="EAC4C8"/>
    </a:custClr>
    <a:custClr name="Red 10%">
      <a:srgbClr val="F7E7E9"/>
    </a:custClr>
    <a:custClr name="Yellow 100%">
      <a:srgbClr val="FFCC1A"/>
    </a:custClr>
    <a:custClr name="Yellow 65%">
      <a:srgbClr val="FFDE6A"/>
    </a:custClr>
    <a:custClr name="Yellow 40%">
      <a:srgbClr val="FFEBA3"/>
    </a:custClr>
    <a:custClr name="Yellow 25%">
      <a:srgbClr val="FFF2C6"/>
    </a:custClr>
    <a:custClr name="Yellow 10%">
      <a:srgbClr val="FFFAE8"/>
    </a:custClr>
    <a:custClr name="Green 100%">
      <a:srgbClr val="007045"/>
    </a:custClr>
    <a:custClr name="Green 65%">
      <a:srgbClr val="59A286"/>
    </a:custClr>
    <a:custClr name="Green 40%">
      <a:srgbClr val="99C6B5"/>
    </a:custClr>
    <a:custClr name="Green 25%">
      <a:srgbClr val="BFDBD0"/>
    </a:custClr>
    <a:custClr name="Green 10%">
      <a:srgbClr val="E5F0EC"/>
    </a:custClr>
    <a:custClr name="Blue 100%">
      <a:srgbClr val="004D9F"/>
    </a:custClr>
    <a:custClr name="Blue 65%">
      <a:srgbClr val="598BC1"/>
    </a:custClr>
    <a:custClr name="Blue 40%">
      <a:srgbClr val="99B8D9"/>
    </a:custClr>
    <a:custClr name="Blue 25%">
      <a:srgbClr val="BFD2E7"/>
    </a:custClr>
    <a:custClr name="Blue 10%">
      <a:srgbClr val="E5EDF5"/>
    </a:custClr>
  </a:custClr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4557</TotalTime>
  <Words>229</Words>
  <Application>Microsoft Office PowerPoint</Application>
  <PresentationFormat>全屏显示(4:3)</PresentationFormat>
  <Paragraphs>53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Adobe 黑体 Std R</vt:lpstr>
      <vt:lpstr>宋体</vt:lpstr>
      <vt:lpstr>宋体</vt:lpstr>
      <vt:lpstr>Arial</vt:lpstr>
      <vt:lpstr>Calibri</vt:lpstr>
      <vt:lpstr>Wingdings</vt:lpstr>
      <vt:lpstr>blank</vt:lpstr>
      <vt:lpstr>Microsoft Excel 工作表</vt:lpstr>
      <vt:lpstr>PowerPoint 演示文稿</vt:lpstr>
      <vt:lpstr>BRCA1 and BRCA2 and Mutations</vt:lpstr>
      <vt:lpstr>BRCA1 and BRCA2 and Mutations</vt:lpstr>
      <vt:lpstr>BRCA1 and BRCA2 and Mutations</vt:lpstr>
      <vt:lpstr>BRCA1 and BRCA2 and Mutations</vt:lpstr>
      <vt:lpstr>Summary and Further plan</vt:lpstr>
    </vt:vector>
  </TitlesOfParts>
  <Company>QIAGEN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Oussalah</dc:creator>
  <cp:lastModifiedBy>胡满</cp:lastModifiedBy>
  <cp:revision>224</cp:revision>
  <dcterms:created xsi:type="dcterms:W3CDTF">2013-06-27T09:41:29Z</dcterms:created>
  <dcterms:modified xsi:type="dcterms:W3CDTF">2015-06-24T10:10:58Z</dcterms:modified>
</cp:coreProperties>
</file>