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78" r:id="rId2"/>
    <p:sldId id="279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297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满" initials="胡满" lastIdx="1" clrIdx="0">
    <p:extLst>
      <p:ext uri="{19B8F6BF-5375-455C-9EA6-DF929625EA0E}">
        <p15:presenceInfo xmlns:p15="http://schemas.microsoft.com/office/powerpoint/2012/main" userId="S-1-5-21-2749098880-2291045712-3184752870-11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94660"/>
  </p:normalViewPr>
  <p:slideViewPr>
    <p:cSldViewPr>
      <p:cViewPr varScale="1">
        <p:scale>
          <a:sx n="105" d="100"/>
          <a:sy n="105" d="100"/>
        </p:scale>
        <p:origin x="2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E962-FA1D-4A7E-938E-17129078B867}" type="datetimeFigureOut">
              <a:rPr lang="zh-CN" altLang="en-US" smtClean="0"/>
              <a:pPr/>
              <a:t>2015/7/16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DE84A-8142-451A-92BF-F37042856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5004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5770" y="5517290"/>
            <a:ext cx="6048000" cy="450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6007020"/>
            <a:ext cx="3024000" cy="468000"/>
          </a:xfrm>
        </p:spPr>
        <p:txBody>
          <a:bodyPr anchor="b"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36400" y="6007020"/>
            <a:ext cx="1800000" cy="468000"/>
          </a:xfrm>
        </p:spPr>
        <p:txBody>
          <a:bodyPr anchor="b"/>
          <a:lstStyle>
            <a:lvl1pPr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160-8D46-4ABC-8397-B31E24ADF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942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ictur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84610" y="1268700"/>
            <a:ext cx="8280000" cy="5040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652000" y="3141140"/>
            <a:ext cx="3312000" cy="1296000"/>
          </a:xfrm>
          <a:solidFill>
            <a:srgbClr val="FFFFFF">
              <a:alpha val="50196"/>
            </a:srgbClr>
          </a:solidFill>
        </p:spPr>
        <p:txBody>
          <a:bodyPr anchor="ctr"/>
          <a:lstStyle>
            <a:lvl1pPr algn="r"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EC11-182A-4D40-9E3B-DF5B80BE6B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1563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hteck 6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8280000" cy="50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F4BE-9ADB-440C-99AC-037F83408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2557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hteck 7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89661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3F54-24EB-43ED-B02A-2535518507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7272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61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896610" y="162875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C9E1-3207-4C13-9E19-CD4A5D54BE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2849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Rechteck 11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489661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489661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C24C-A952-4B3F-9B62-71FB4FCE5F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6399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5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6" name="Rechteck 14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00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489661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895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quarter" idx="21"/>
          </p:nvPr>
        </p:nvSpPr>
        <p:spPr>
          <a:xfrm>
            <a:off x="4896610" y="162875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FF8F-D94D-4CBE-ADFC-D9C6F575C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5414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489661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89661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489661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489661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EAA2-32AA-4DDC-ADAD-34927C41E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4963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30061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>
          <a:xfrm>
            <a:off x="3492035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30F29-AB28-4932-8B65-769203D9D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984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" name="Rechteck 1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3492035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9"/>
          </p:nvPr>
        </p:nvSpPr>
        <p:spPr>
          <a:xfrm>
            <a:off x="630061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C29B-4145-4F06-A1E0-5E5A8DF08D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2308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4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5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630061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7"/>
          </p:nvPr>
        </p:nvSpPr>
        <p:spPr>
          <a:xfrm>
            <a:off x="3492035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3492035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>
          <a:xfrm>
            <a:off x="630061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A094-1D38-45F6-A811-9D27F5B1F0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5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42912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6000" y="5085230"/>
            <a:ext cx="6048000" cy="45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5661309"/>
            <a:ext cx="6048000" cy="647415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CE130-5AA7-4B23-8A2C-B75B632D11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3967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" name="Rechteck 1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630000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0061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3492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349173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3492035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5"/>
          </p:nvPr>
        </p:nvSpPr>
        <p:spPr>
          <a:xfrm>
            <a:off x="6300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EDE0-11EF-4783-8A17-AE3633CFC3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036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Rechteck 2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630061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630000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630061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630000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27"/>
          </p:nvPr>
        </p:nvSpPr>
        <p:spPr>
          <a:xfrm>
            <a:off x="3492035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28"/>
          </p:nvPr>
        </p:nvSpPr>
        <p:spPr>
          <a:xfrm>
            <a:off x="3492035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29"/>
          </p:nvPr>
        </p:nvSpPr>
        <p:spPr>
          <a:xfrm>
            <a:off x="349173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49173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33F4-9297-4CE6-9725-B2B28326C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6296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7371-AB01-4667-BD8D-611681679A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4061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 conten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5AD3-CF8A-40EA-B585-265D5BFA7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4169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 2 column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77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61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601261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7C1AD-6C5A-4663-BAE8-CC9BAC649D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374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012610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6012610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B5FA-593F-4C02-AF65-54B3F6BB4C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350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268700"/>
            <a:ext cx="6048000" cy="24476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2915770" y="3861735"/>
            <a:ext cx="6048000" cy="244766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D98A-8021-4BCD-ADEB-DD139C28D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2759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28750"/>
            <a:ext cx="6048000" cy="20875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6870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915770" y="386106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2915770" y="4221109"/>
            <a:ext cx="6048000" cy="208761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5123-7944-4EAD-94B7-39FDC0476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709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D858-6339-4868-A6D7-A5B75D98B8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0092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916238" y="0"/>
            <a:ext cx="6048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916238" y="1268413"/>
            <a:ext cx="6048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text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16238" y="6642100"/>
            <a:ext cx="486092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4238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51DA1F-F911-476F-819F-D88EB448C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8" descr="Q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533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536575" y="0"/>
            <a:ext cx="2206625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solidFill>
                  <a:srgbClr val="97AAC8"/>
                </a:solidFill>
              </a:rPr>
              <a:t>QIAGEN</a:t>
            </a:r>
            <a:r>
              <a:rPr lang="de-DE" sz="1000" b="1" baseline="0" dirty="0" smtClean="0">
                <a:solidFill>
                  <a:srgbClr val="97AAC8"/>
                </a:solidFill>
              </a:rPr>
              <a:t> Suzhou</a:t>
            </a:r>
            <a:endParaRPr lang="de-DE" sz="1000" b="1" dirty="0">
              <a:solidFill>
                <a:schemeClr val="accent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6630988"/>
            <a:ext cx="2743200" cy="23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b="1" dirty="0">
              <a:solidFill>
                <a:srgbClr val="97AAC8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66309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For Internal Use Only" hidden="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4213" y="6642100"/>
            <a:ext cx="20589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800">
                <a:solidFill>
                  <a:schemeClr val="bg1"/>
                </a:solidFill>
              </a:rPr>
              <a:t>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3238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9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39713" algn="l" rtl="0" eaLnBrk="1" fontAlgn="base" hangingPunct="1">
        <a:spcBef>
          <a:spcPts val="338"/>
        </a:spcBef>
        <a:spcAft>
          <a:spcPct val="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3.wdp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5" Type="http://schemas.microsoft.com/office/2007/relationships/hdphoto" Target="../media/hdphoto6.wdp"/><Relationship Id="rId4" Type="http://schemas.openxmlformats.org/officeDocument/2006/relationships/image" Target="../media/image26.png"/><Relationship Id="rId9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5" t="-807" r="22748" b="4925"/>
          <a:stretch/>
        </p:blipFill>
        <p:spPr>
          <a:xfrm>
            <a:off x="0" y="421451"/>
            <a:ext cx="4343400" cy="6198429"/>
          </a:xfrm>
          <a:prstGeom prst="rect">
            <a:avLst/>
          </a:prstGeom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8619780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0543F54-24EB-43ED-B02A-25355185075D}" type="slidenum">
              <a:rPr lang="en-GB" smtClean="0">
                <a:solidFill>
                  <a:srgbClr val="5F5F5F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43400" y="1676400"/>
            <a:ext cx="47244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36000" rIns="0" bIns="3600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a typeface="SimSun" pitchFamily="2" charset="-122"/>
              </a:rPr>
              <a:t>BRCA1/2 Test</a:t>
            </a:r>
            <a:endParaRPr lang="en-US" sz="2800" b="1" dirty="0">
              <a:solidFill>
                <a:schemeClr val="accent1"/>
              </a:solidFill>
              <a:ea typeface="SimSun" pitchFamily="2" charset="-122"/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QIAGEN </a:t>
            </a:r>
            <a:r>
              <a:rPr lang="en-US" altLang="zh-CN" sz="1600" b="1" dirty="0">
                <a:solidFill>
                  <a:schemeClr val="accent1"/>
                </a:solidFill>
              </a:rPr>
              <a:t>(Suzhou) 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Translational </a:t>
            </a:r>
            <a:r>
              <a:rPr lang="en-US" altLang="zh-CN" sz="1600" b="1" dirty="0">
                <a:solidFill>
                  <a:schemeClr val="accent1"/>
                </a:solidFill>
              </a:rPr>
              <a:t>Medicine Co., Ltd</a:t>
            </a:r>
          </a:p>
          <a:p>
            <a:pPr algn="ctr"/>
            <a:endParaRPr lang="en-US" altLang="zh-CN" sz="1600" b="1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Bringing Biomarkers &amp; Companion Diagnostics </a:t>
            </a: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to Precision Medicine</a:t>
            </a:r>
          </a:p>
          <a:p>
            <a:pPr algn="r"/>
            <a:endParaRPr lang="zh-CN" altLang="en-US" sz="1600" b="1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381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dirty="0">
                <a:ea typeface="Adobe 黑体 Std R" pitchFamily="2" charset="-122"/>
                <a:sym typeface="Adobe 黑体 Std R" pitchFamily="2" charset="-122"/>
              </a:rPr>
              <a:t>Summary and Further plan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9" name="文本框 8"/>
          <p:cNvSpPr txBox="1"/>
          <p:nvPr/>
        </p:nvSpPr>
        <p:spPr>
          <a:xfrm>
            <a:off x="1043608" y="1556792"/>
            <a:ext cx="7460630" cy="48104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The pilot study of PCR of BRCA1 and BRCA2 genes have been done with three annealing  temperature, 55°C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58°C and 60°C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respectively.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/>
              <a:t>The difference between the </a:t>
            </a:r>
            <a:r>
              <a:rPr lang="en-US" altLang="zh-CN" sz="1600" dirty="0"/>
              <a:t>annealing temperature  58°C and 60°C </a:t>
            </a:r>
            <a:r>
              <a:rPr lang="en-US" altLang="zh-CN" sz="1600" dirty="0" smtClean="0"/>
              <a:t>shows not  very obvious. But compared with 55°C, both of the two temperature is better.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Suggest designing the primes again for those exons(labelled with yellow) with not good results.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Remaining six primer pairs(BRCA1, 2 pairs  BRCA2, 4 pairs) need to design again.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/>
              <a:t>Remaining </a:t>
            </a:r>
            <a:r>
              <a:rPr lang="en-US" altLang="zh-CN" sz="1600" dirty="0" smtClean="0"/>
              <a:t>2 </a:t>
            </a:r>
            <a:r>
              <a:rPr lang="en-US" altLang="zh-CN" sz="1600" dirty="0"/>
              <a:t>primer </a:t>
            </a:r>
            <a:r>
              <a:rPr lang="en-US" altLang="zh-CN" sz="1600" dirty="0" smtClean="0"/>
              <a:t>pairs(each of BRCA1 and BRCA2) </a:t>
            </a:r>
            <a:r>
              <a:rPr lang="en-US" altLang="zh-CN" sz="1600" dirty="0"/>
              <a:t>need to design again</a:t>
            </a:r>
            <a:r>
              <a:rPr lang="en-US" altLang="zh-CN" sz="16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All the exons have been successfully </a:t>
            </a:r>
            <a:r>
              <a:rPr lang="en-US" altLang="zh-CN" sz="1600" dirty="0" smtClean="0">
                <a:solidFill>
                  <a:srgbClr val="FF0000"/>
                </a:solidFill>
              </a:rPr>
              <a:t>amplified. The PCR products were sent to GENEWIZ to sequence by Sanger.</a:t>
            </a:r>
            <a:endParaRPr lang="zh-CN" altLang="en-US" sz="1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158630"/>
              </p:ext>
            </p:extLst>
          </p:nvPr>
        </p:nvGraphicFramePr>
        <p:xfrm>
          <a:off x="1187450" y="575468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575468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5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BRCA1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932"/>
          <a:stretch/>
        </p:blipFill>
        <p:spPr>
          <a:xfrm>
            <a:off x="5004173" y="1479144"/>
            <a:ext cx="3960441" cy="1314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2" y="3215531"/>
            <a:ext cx="4271962" cy="1329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73" y="3209758"/>
            <a:ext cx="3960440" cy="13297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078" y="1201384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0078" y="2923641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3" y="5053545"/>
            <a:ext cx="4271962" cy="13277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8962" y="4757165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73" y="5045197"/>
            <a:ext cx="3960440" cy="13361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/>
          <a:srcRect r="-176" b="1002"/>
          <a:stretch/>
        </p:blipFill>
        <p:spPr>
          <a:xfrm>
            <a:off x="658961" y="1478165"/>
            <a:ext cx="4271963" cy="13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0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BRCA2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3" y="3232030"/>
            <a:ext cx="4315587" cy="131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66" y="3232030"/>
            <a:ext cx="3956321" cy="1314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8482" y="2948032"/>
            <a:ext cx="1800200" cy="23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4" y="1484785"/>
            <a:ext cx="4315586" cy="131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167" y="1484784"/>
            <a:ext cx="3956321" cy="131400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8482" y="4691243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58" y="5013176"/>
            <a:ext cx="4341412" cy="131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152" y="5013176"/>
            <a:ext cx="3958335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0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9" t="17319" r="5556" b="36672"/>
          <a:stretch/>
        </p:blipFill>
        <p:spPr>
          <a:xfrm>
            <a:off x="1357644" y="2060848"/>
            <a:ext cx="5852650" cy="1512168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 rot="5400000">
            <a:off x="2895224" y="644595"/>
            <a:ext cx="257208" cy="2520281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71800" y="1488099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5526430" y="981923"/>
            <a:ext cx="257208" cy="1866379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364088" y="1484784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7" t="32374" r="22527" b="27909"/>
          <a:stretch/>
        </p:blipFill>
        <p:spPr>
          <a:xfrm>
            <a:off x="1357644" y="4653304"/>
            <a:ext cx="5852650" cy="151200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 rot="5400000">
            <a:off x="2336732" y="3881640"/>
            <a:ext cx="257208" cy="1368153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左大括号 15"/>
          <p:cNvSpPr/>
          <p:nvPr/>
        </p:nvSpPr>
        <p:spPr>
          <a:xfrm rot="5400000">
            <a:off x="4875444" y="3125556"/>
            <a:ext cx="257208" cy="2880320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8" y="422108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16016" y="422108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83568" y="3816918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6229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340768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sp>
        <p:nvSpPr>
          <p:cNvPr id="7" name="左大括号 6"/>
          <p:cNvSpPr/>
          <p:nvPr/>
        </p:nvSpPr>
        <p:spPr>
          <a:xfrm rot="5400000">
            <a:off x="3983909" y="1936157"/>
            <a:ext cx="257208" cy="864096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853736" y="198884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5118246" y="1952771"/>
            <a:ext cx="257208" cy="828515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932040" y="198884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36357" r="29991" b="26207"/>
          <a:stretch/>
        </p:blipFill>
        <p:spPr>
          <a:xfrm>
            <a:off x="3156983" y="2495632"/>
            <a:ext cx="2971753" cy="15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67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16238" y="747488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BRCA1/2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03" t="46614" r="33183" b="25380"/>
          <a:stretch/>
        </p:blipFill>
        <p:spPr>
          <a:xfrm>
            <a:off x="2085908" y="1403052"/>
            <a:ext cx="4961232" cy="9528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48088" r="34279" b="28957"/>
          <a:stretch/>
        </p:blipFill>
        <p:spPr>
          <a:xfrm>
            <a:off x="2085908" y="2627996"/>
            <a:ext cx="4941800" cy="954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57916" y="1197280"/>
            <a:ext cx="5078380" cy="206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  1     2     3    4     5     6     7     8   9    10   11   12  13   14   15    M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085908" y="2432146"/>
            <a:ext cx="4961232" cy="315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16   17   18   19   20    21  22   23   24   25   26   27         NC         M </a:t>
            </a:r>
            <a:endParaRPr lang="zh-CN" altLang="en-US" sz="1200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6215163" y="2263139"/>
            <a:ext cx="166810" cy="647687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48214" r="16651" b="26786"/>
          <a:stretch/>
        </p:blipFill>
        <p:spPr>
          <a:xfrm>
            <a:off x="2085909" y="3854124"/>
            <a:ext cx="4941800" cy="954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0" t="50000" r="15317" b="26786"/>
          <a:stretch/>
        </p:blipFill>
        <p:spPr>
          <a:xfrm>
            <a:off x="2087052" y="5157191"/>
            <a:ext cx="4940656" cy="95519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120096" y="3654748"/>
            <a:ext cx="5078380" cy="206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1   2   3    4   5   6   7   8   9   10  11 12 13 14 15 16 17  18 19 20  M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165236" y="4941168"/>
            <a:ext cx="4961232" cy="315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M  21 22 23 24  25 26 27 28  29 30 31  32 33 34 35 36         NC         M </a:t>
            </a:r>
            <a:endParaRPr lang="zh-CN" altLang="en-US" sz="1200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6286787" y="4772738"/>
            <a:ext cx="166810" cy="647687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284684" y="1731982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284684" y="2984891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84684" y="4186702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284632" y="5490773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83958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340768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043608" y="2213374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3608" y="384007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t="45999" r="6638" b="27996"/>
          <a:stretch/>
        </p:blipFill>
        <p:spPr>
          <a:xfrm>
            <a:off x="1979711" y="1916832"/>
            <a:ext cx="5616625" cy="125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9" t="44552" r="3794" b="16163"/>
          <a:stretch/>
        </p:blipFill>
        <p:spPr>
          <a:xfrm>
            <a:off x="1979710" y="3501264"/>
            <a:ext cx="5976666" cy="12536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50001" r="27323" b="16072"/>
          <a:stretch/>
        </p:blipFill>
        <p:spPr>
          <a:xfrm>
            <a:off x="1979710" y="5093770"/>
            <a:ext cx="2296242" cy="1252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51721" y="1719839"/>
            <a:ext cx="5544616" cy="341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 2   3   4    6   7   8  10  12  13  14 15 16  17 18 19  </a:t>
            </a:r>
            <a:r>
              <a:rPr lang="en-US" altLang="zh-CN" sz="1200" smtClean="0"/>
              <a:t>24  25   </a:t>
            </a:r>
            <a:r>
              <a:rPr lang="en-US" altLang="zh-CN" sz="1200" dirty="0" smtClean="0"/>
              <a:t>2</a:t>
            </a:r>
            <a:r>
              <a:rPr lang="en-US" altLang="zh-CN" sz="1200" smtClean="0"/>
              <a:t>’ 25-1 </a:t>
            </a:r>
            <a:r>
              <a:rPr lang="en-US" altLang="zh-CN" sz="1200" dirty="0" smtClean="0"/>
              <a:t>-2 NC M 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51720" y="3300151"/>
            <a:ext cx="5935495" cy="1575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 1   2    4   5   6    7   9   10  12 13 14 15 16  17 18  19  20  21 22 25 26  28  30  M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04120" y="3452551"/>
            <a:ext cx="5935495" cy="1575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 1   2    4   5   6    7   9   10  12 13 14 15 16  17 18  19  20  21 22 25 26  28  30  M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51720" y="4879981"/>
            <a:ext cx="5811157" cy="170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31   32   33  34  35  29-1 -2    </a:t>
            </a:r>
          </a:p>
        </p:txBody>
      </p:sp>
    </p:spTree>
    <p:extLst>
      <p:ext uri="{BB962C8B-B14F-4D97-AF65-F5344CB8AC3E}">
        <p14:creationId xmlns:p14="http://schemas.microsoft.com/office/powerpoint/2010/main" val="743876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755576" y="1725303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560512" y="2492896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499992" y="2492896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009315" y="2976669"/>
            <a:ext cx="5811157" cy="170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 M     4-1   4-2      5    29-1  29-2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26" t="37500" r="37994" b="35715"/>
          <a:stretch/>
        </p:blipFill>
        <p:spPr>
          <a:xfrm>
            <a:off x="2909066" y="3204852"/>
            <a:ext cx="2527029" cy="1340074"/>
          </a:xfrm>
          <a:prstGeom prst="rect">
            <a:avLst/>
          </a:prstGeom>
        </p:spPr>
      </p:pic>
      <p:sp>
        <p:nvSpPr>
          <p:cNvPr id="20" name="左大括号 19"/>
          <p:cNvSpPr/>
          <p:nvPr/>
        </p:nvSpPr>
        <p:spPr>
          <a:xfrm rot="5400000">
            <a:off x="3651308" y="2603202"/>
            <a:ext cx="257208" cy="432048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1" name="左大括号 20"/>
          <p:cNvSpPr/>
          <p:nvPr/>
        </p:nvSpPr>
        <p:spPr>
          <a:xfrm rot="5400000">
            <a:off x="4659420" y="2405476"/>
            <a:ext cx="257208" cy="864096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4398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48088" r="34279" b="28957"/>
          <a:stretch/>
        </p:blipFill>
        <p:spPr>
          <a:xfrm>
            <a:off x="2861020" y="1943046"/>
            <a:ext cx="4924588" cy="954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881628" y="548680"/>
            <a:ext cx="4923412" cy="185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</a:t>
            </a:r>
            <a:r>
              <a:rPr lang="en-US" altLang="zh-CN" sz="1200" dirty="0" smtClean="0"/>
              <a:t> M    </a:t>
            </a:r>
            <a:r>
              <a:rPr lang="en-US" altLang="zh-CN" sz="1200" dirty="0" smtClean="0"/>
              <a:t>1     2     3    4     5     6     7     8   9    10   11   12  13   14   15   </a:t>
            </a:r>
            <a:r>
              <a:rPr lang="en-US" altLang="zh-CN" sz="1200" dirty="0" smtClean="0"/>
              <a:t>M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843808" y="1700808"/>
            <a:ext cx="4961232" cy="2191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16   17   18   19   20    21  22   23   24   25   26   27        </a:t>
            </a:r>
            <a:r>
              <a:rPr lang="en-US" altLang="zh-CN" sz="1200" dirty="0" smtClean="0"/>
              <a:t>N C        </a:t>
            </a:r>
            <a:r>
              <a:rPr lang="en-US" altLang="zh-CN" sz="1200" dirty="0" smtClean="0"/>
              <a:t>M </a:t>
            </a:r>
            <a:endParaRPr lang="zh-CN" altLang="en-US" sz="1200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007356" y="1570093"/>
            <a:ext cx="98223" cy="647687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877996" y="2924944"/>
            <a:ext cx="4902496" cy="1784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M    1      2    3     4    5     6     7    8     9   </a:t>
            </a:r>
            <a:r>
              <a:rPr lang="en-US" altLang="zh-CN" sz="1200" dirty="0" smtClean="0"/>
              <a:t>10  </a:t>
            </a:r>
            <a:r>
              <a:rPr lang="en-US" altLang="zh-CN" sz="1200" dirty="0" smtClean="0"/>
              <a:t> 11   12   13  14   15     M</a:t>
            </a:r>
            <a:endParaRPr lang="zh-CN" altLang="en-US" sz="1200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206856" y="5071968"/>
            <a:ext cx="139606" cy="1038953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2042584" y="1124744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042584" y="2264811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042584" y="3429000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047184" y="4724870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43" t="41299" r="9399" b="37501"/>
          <a:stretch/>
        </p:blipFill>
        <p:spPr>
          <a:xfrm>
            <a:off x="2862854" y="734477"/>
            <a:ext cx="4917638" cy="95713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012156" y="5960714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7" t="40138" r="13292" b="36648"/>
          <a:stretch/>
        </p:blipFill>
        <p:spPr>
          <a:xfrm>
            <a:off x="2861020" y="3140968"/>
            <a:ext cx="4916144" cy="954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84" t="41072" r="11314" b="35714"/>
          <a:stretch/>
        </p:blipFill>
        <p:spPr>
          <a:xfrm>
            <a:off x="2862072" y="4365104"/>
            <a:ext cx="4915091" cy="9540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924254" y="4149080"/>
            <a:ext cx="4961232" cy="2191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</a:t>
            </a:r>
            <a:r>
              <a:rPr lang="en-US" altLang="zh-CN" sz="1200" dirty="0" smtClean="0"/>
              <a:t> 16   </a:t>
            </a:r>
            <a:r>
              <a:rPr lang="en-US" altLang="zh-CN" sz="1200" dirty="0" smtClean="0"/>
              <a:t>17  </a:t>
            </a:r>
            <a:r>
              <a:rPr lang="en-US" altLang="zh-CN" sz="1200" dirty="0" smtClean="0"/>
              <a:t>18   </a:t>
            </a:r>
            <a:r>
              <a:rPr lang="en-US" altLang="zh-CN" sz="1200" dirty="0" smtClean="0"/>
              <a:t>19   20   </a:t>
            </a:r>
            <a:r>
              <a:rPr lang="en-US" altLang="zh-CN" sz="1200" dirty="0" smtClean="0"/>
              <a:t>21  </a:t>
            </a:r>
            <a:r>
              <a:rPr lang="en-US" altLang="zh-CN" sz="1200" dirty="0" smtClean="0"/>
              <a:t>22   23   24   25   26   </a:t>
            </a:r>
            <a:r>
              <a:rPr lang="en-US" altLang="zh-CN" sz="1200" dirty="0" smtClean="0"/>
              <a:t>27  28   29  30   M     </a:t>
            </a:r>
            <a:endParaRPr lang="zh-CN" altLang="en-US" sz="1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732" y="5627730"/>
            <a:ext cx="3265444" cy="954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924254" y="5400552"/>
            <a:ext cx="4961232" cy="2191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</a:t>
            </a:r>
            <a:r>
              <a:rPr lang="en-US" altLang="zh-CN" sz="1200" dirty="0" smtClean="0"/>
              <a:t> 31  32   33   34   35             N  C                        M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4905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nfidentialMark"/>
</p:tagLst>
</file>

<file path=ppt/theme/theme1.xml><?xml version="1.0" encoding="utf-8"?>
<a:theme xmlns:a="http://schemas.openxmlformats.org/drawingml/2006/main" name="blank">
  <a:themeElements>
    <a:clrScheme name="QIAGEN">
      <a:dk1>
        <a:srgbClr val="000000"/>
      </a:dk1>
      <a:lt1>
        <a:srgbClr val="FFFFFF"/>
      </a:lt1>
      <a:dk2>
        <a:srgbClr val="4B6791"/>
      </a:dk2>
      <a:lt2>
        <a:srgbClr val="5F5F5F"/>
      </a:lt2>
      <a:accent1>
        <a:srgbClr val="1B3067"/>
      </a:accent1>
      <a:accent2>
        <a:srgbClr val="5472A1"/>
      </a:accent2>
      <a:accent3>
        <a:srgbClr val="BDCADD"/>
      </a:accent3>
      <a:accent4>
        <a:srgbClr val="909090"/>
      </a:accent4>
      <a:accent5>
        <a:srgbClr val="C0C0C0"/>
      </a:accent5>
      <a:accent6>
        <a:srgbClr val="E0003C"/>
      </a:accent6>
      <a:hlink>
        <a:srgbClr val="1B3067"/>
      </a:hlink>
      <a:folHlink>
        <a:srgbClr val="5472A1"/>
      </a:folHlink>
    </a:clrScheme>
    <a:fontScheme name="QIAG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spcBef>
            <a:spcPct val="20000"/>
          </a:spcBef>
          <a:buClr>
            <a:srgbClr val="000000"/>
          </a:buClr>
          <a:buSzPct val="100000"/>
          <a:defRPr sz="1600" dirty="0" smtClean="0">
            <a:solidFill>
              <a:schemeClr val="tx1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/>
        </a:defPPr>
      </a:lstStyle>
    </a:txDef>
  </a:objectDefaults>
  <a:extraClrSchemeLst/>
  <a:custClrLst>
    <a:custClr name="Black 100%">
      <a:srgbClr val="000000"/>
    </a:custClr>
    <a:custClr name="Black 65%">
      <a:srgbClr val="595959"/>
    </a:custClr>
    <a:custClr name="Black 40%">
      <a:srgbClr val="999999"/>
    </a:custClr>
    <a:custClr name="Black 25%">
      <a:srgbClr val="BFBFBF"/>
    </a:custClr>
    <a:custClr name="Black 10%">
      <a:srgbClr val="E5E5E5"/>
    </a:custClr>
    <a:custClr name="Dark blue 100%">
      <a:srgbClr val="1B3067"/>
    </a:custClr>
    <a:custClr name="Dark blue 65%">
      <a:srgbClr val="6B789C"/>
    </a:custClr>
    <a:custClr name="Dark blue 40%">
      <a:srgbClr val="A4ACC2"/>
    </a:custClr>
    <a:custClr name="Dark blue 25%">
      <a:srgbClr val="C6CBD9"/>
    </a:custClr>
    <a:custClr name="Dark blue 10%">
      <a:srgbClr val="E8EAF0"/>
    </a:custClr>
    <a:custClr name="Purple 100%">
      <a:srgbClr val="6E3E6D"/>
    </a:custClr>
    <a:custClr name="Purple 65%">
      <a:srgbClr val="A181A0"/>
    </a:custClr>
    <a:custClr name="Purple 40%">
      <a:srgbClr val="C5B2C5"/>
    </a:custClr>
    <a:custClr name="Purple 25%">
      <a:srgbClr val="DBCFDA"/>
    </a:custClr>
    <a:custClr name="Purple 10%">
      <a:srgbClr val="F0EBF0"/>
    </a:custClr>
    <a:custClr name="Red 100%">
      <a:srgbClr val="AD1525"/>
    </a:custClr>
    <a:custClr name="Red 65%">
      <a:srgbClr val="CA6771"/>
    </a:custClr>
    <a:custClr name="Red 40%">
      <a:srgbClr val="DEA1A8"/>
    </a:custClr>
    <a:custClr name="Red 25%">
      <a:srgbClr val="EAC4C8"/>
    </a:custClr>
    <a:custClr name="Red 10%">
      <a:srgbClr val="F7E7E9"/>
    </a:custClr>
    <a:custClr name="Yellow 100%">
      <a:srgbClr val="FFCC1A"/>
    </a:custClr>
    <a:custClr name="Yellow 65%">
      <a:srgbClr val="FFDE6A"/>
    </a:custClr>
    <a:custClr name="Yellow 40%">
      <a:srgbClr val="FFEBA3"/>
    </a:custClr>
    <a:custClr name="Yellow 25%">
      <a:srgbClr val="FFF2C6"/>
    </a:custClr>
    <a:custClr name="Yellow 10%">
      <a:srgbClr val="FFFAE8"/>
    </a:custClr>
    <a:custClr name="Green 100%">
      <a:srgbClr val="007045"/>
    </a:custClr>
    <a:custClr name="Green 65%">
      <a:srgbClr val="59A286"/>
    </a:custClr>
    <a:custClr name="Green 40%">
      <a:srgbClr val="99C6B5"/>
    </a:custClr>
    <a:custClr name="Green 25%">
      <a:srgbClr val="BFDBD0"/>
    </a:custClr>
    <a:custClr name="Green 10%">
      <a:srgbClr val="E5F0EC"/>
    </a:custClr>
    <a:custClr name="Blue 100%">
      <a:srgbClr val="004D9F"/>
    </a:custClr>
    <a:custClr name="Blue 65%">
      <a:srgbClr val="598BC1"/>
    </a:custClr>
    <a:custClr name="Blue 40%">
      <a:srgbClr val="99B8D9"/>
    </a:custClr>
    <a:custClr name="Blue 25%">
      <a:srgbClr val="BFD2E7"/>
    </a:custClr>
    <a:custClr name="Blue 10%">
      <a:srgbClr val="E5EDF5"/>
    </a:custClr>
  </a:custClr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5796</TotalTime>
  <Words>564</Words>
  <Application>Microsoft Office PowerPoint</Application>
  <PresentationFormat>全屏显示(4:3)</PresentationFormat>
  <Paragraphs>97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Adobe 黑体 Std R</vt:lpstr>
      <vt:lpstr>宋体</vt:lpstr>
      <vt:lpstr>宋体</vt:lpstr>
      <vt:lpstr>Arial</vt:lpstr>
      <vt:lpstr>Calibri</vt:lpstr>
      <vt:lpstr>Wingdings</vt:lpstr>
      <vt:lpstr>blank</vt:lpstr>
      <vt:lpstr>Microsoft Excel 工作表</vt:lpstr>
      <vt:lpstr>PowerPoint 演示文稿</vt:lpstr>
      <vt:lpstr>BRCA1 and BRCA2 and Mutations</vt:lpstr>
      <vt:lpstr>BRCA1 and BRCA2 and Mutations</vt:lpstr>
      <vt:lpstr>BRCA1 and BRCA2 and Mutations</vt:lpstr>
      <vt:lpstr>BRCA1 and BRCA2 and Mutations</vt:lpstr>
      <vt:lpstr>BRCA1 and BRCA2 and Mutations</vt:lpstr>
      <vt:lpstr>BRCA1 and BRCA2 and Mutations</vt:lpstr>
      <vt:lpstr>BRCA1 and BRCA2 and Mutations</vt:lpstr>
      <vt:lpstr>BRCA1 and BRCA2 and Mutations</vt:lpstr>
      <vt:lpstr>Summary and Further plan</vt:lpstr>
    </vt:vector>
  </TitlesOfParts>
  <Company>QIAGEN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Oussalah</dc:creator>
  <cp:lastModifiedBy>胡满</cp:lastModifiedBy>
  <cp:revision>260</cp:revision>
  <dcterms:created xsi:type="dcterms:W3CDTF">2013-06-27T09:41:29Z</dcterms:created>
  <dcterms:modified xsi:type="dcterms:W3CDTF">2015-07-16T08:24:37Z</dcterms:modified>
</cp:coreProperties>
</file>