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3" r:id="rId2"/>
    <p:sldId id="281" r:id="rId3"/>
    <p:sldId id="290" r:id="rId4"/>
    <p:sldId id="291" r:id="rId5"/>
    <p:sldId id="289" r:id="rId6"/>
    <p:sldId id="279" r:id="rId7"/>
    <p:sldId id="271" r:id="rId8"/>
    <p:sldId id="296" r:id="rId9"/>
    <p:sldId id="298" r:id="rId10"/>
    <p:sldId id="295" r:id="rId11"/>
    <p:sldId id="284" r:id="rId12"/>
    <p:sldId id="285" r:id="rId13"/>
    <p:sldId id="286" r:id="rId14"/>
    <p:sldId id="299" r:id="rId15"/>
    <p:sldId id="300" r:id="rId16"/>
    <p:sldId id="301" r:id="rId17"/>
    <p:sldId id="287" r:id="rId18"/>
    <p:sldId id="294" r:id="rId19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중고딕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7" autoAdjust="0"/>
    <p:restoredTop sz="94621" autoAdjust="0"/>
  </p:normalViewPr>
  <p:slideViewPr>
    <p:cSldViewPr>
      <p:cViewPr>
        <p:scale>
          <a:sx n="86" d="100"/>
          <a:sy n="86" d="100"/>
        </p:scale>
        <p:origin x="-114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08680" y="4725144"/>
            <a:ext cx="75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2016. 5. 2 – 2016. 12. 18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길고 긴 여정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이강호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서동휘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권순명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SW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개발</a:t>
            </a:r>
            <a:r>
              <a:rPr lang="en-US" altLang="ko-KR" sz="5000" b="1" spc="-150" dirty="0" smtClean="0">
                <a:solidFill>
                  <a:srgbClr val="3B5AA8"/>
                </a:solidFill>
              </a:rPr>
              <a:t>/HW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제작 설계서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861048"/>
            <a:ext cx="811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아두이노를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이용한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Smart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조명제어 시스템 개발</a:t>
            </a:r>
          </a:p>
        </p:txBody>
      </p:sp>
      <p:grpSp>
        <p:nvGrpSpPr>
          <p:cNvPr id="13" name="그룹 6"/>
          <p:cNvGrpSpPr/>
          <p:nvPr/>
        </p:nvGrpSpPr>
        <p:grpSpPr>
          <a:xfrm>
            <a:off x="683568" y="199273"/>
            <a:ext cx="1584176" cy="461665"/>
            <a:chOff x="683568" y="199273"/>
            <a:chExt cx="1584176" cy="461665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1" y="176565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00812"/>
              </p:ext>
            </p:extLst>
          </p:nvPr>
        </p:nvGraphicFramePr>
        <p:xfrm>
          <a:off x="463748" y="4796282"/>
          <a:ext cx="8132718" cy="151303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1423"/>
                <a:gridCol w="1633533"/>
                <a:gridCol w="5397762"/>
              </a:tblGrid>
              <a:tr h="4094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78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Arduino Uno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제일 보편화된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아두이노로서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보드 역할을 함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84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입력에 따라 조명이 제어됨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847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안드로이드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스마트폰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스마트폰을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활용하여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아두이노와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연결된 센서를 제어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94" y="1520114"/>
            <a:ext cx="1755452" cy="32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7" y="1520114"/>
            <a:ext cx="3429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93001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85768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endParaRPr lang="en-US" altLang="ko-KR" sz="90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altLang="ko-KR" sz="9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900" b="1" dirty="0" smtClean="0"/>
                        <a:t>1. </a:t>
                      </a:r>
                      <a:r>
                        <a:rPr lang="ko-KR" altLang="en-US" sz="900" b="1" dirty="0" smtClean="0"/>
                        <a:t>디바이스와 </a:t>
                      </a:r>
                      <a:r>
                        <a:rPr lang="ko-KR" altLang="en-US" sz="900" b="1" dirty="0" err="1" smtClean="0"/>
                        <a:t>태그스트림</a:t>
                      </a:r>
                      <a:r>
                        <a:rPr lang="ko-KR" altLang="en-US" sz="900" b="1" dirty="0" smtClean="0"/>
                        <a:t> 등록</a:t>
                      </a:r>
                      <a:endParaRPr lang="en-US" altLang="ko-KR" sz="900" b="1" dirty="0" smtClean="0"/>
                    </a:p>
                    <a:p>
                      <a:r>
                        <a:rPr lang="en-US" altLang="ko-KR" sz="900" b="1" dirty="0" smtClean="0"/>
                        <a:t>     </a:t>
                      </a:r>
                      <a:r>
                        <a:rPr lang="en-US" altLang="ko-KR" sz="900" dirty="0" err="1" smtClean="0"/>
                        <a:t>iotmakers</a:t>
                      </a:r>
                      <a:r>
                        <a:rPr lang="ko-KR" altLang="en-US" sz="900" dirty="0" smtClean="0"/>
                        <a:t>에 본인의 디바이스와 태그 </a:t>
                      </a:r>
                      <a:r>
                        <a:rPr lang="ko-KR" altLang="en-US" sz="900" dirty="0" err="1" smtClean="0"/>
                        <a:t>스트림을</a:t>
                      </a:r>
                      <a:r>
                        <a:rPr lang="ko-KR" altLang="en-US" sz="900" dirty="0" smtClean="0"/>
                        <a:t> 등록한다</a:t>
                      </a:r>
                      <a:r>
                        <a:rPr lang="en-US" altLang="ko-KR" sz="900" dirty="0" smtClean="0"/>
                        <a:t>. </a:t>
                      </a:r>
                    </a:p>
                    <a:p>
                      <a:endParaRPr lang="en-US" altLang="ko-KR" sz="900" b="1" dirty="0" smtClean="0"/>
                    </a:p>
                    <a:p>
                      <a:r>
                        <a:rPr lang="en-US" altLang="ko-KR" sz="900" b="1" dirty="0" smtClean="0"/>
                        <a:t>2. </a:t>
                      </a:r>
                      <a:r>
                        <a:rPr lang="en-US" altLang="ko-KR" sz="900" b="1" dirty="0" err="1" smtClean="0"/>
                        <a:t>Iotmakers</a:t>
                      </a:r>
                      <a:r>
                        <a:rPr lang="ko-KR" altLang="en-US" sz="900" b="1" dirty="0" smtClean="0"/>
                        <a:t>와 </a:t>
                      </a:r>
                      <a:r>
                        <a:rPr lang="ko-KR" altLang="en-US" sz="900" b="1" dirty="0" err="1" smtClean="0"/>
                        <a:t>아두이노</a:t>
                      </a:r>
                      <a:r>
                        <a:rPr lang="ko-KR" altLang="en-US" sz="900" b="1" dirty="0" smtClean="0"/>
                        <a:t> 연동</a:t>
                      </a:r>
                      <a:endParaRPr lang="en-US" altLang="ko-KR" sz="900" b="1" dirty="0" smtClean="0"/>
                    </a:p>
                    <a:p>
                      <a:endParaRPr lang="en-US" altLang="ko-KR" sz="900" dirty="0" smtClean="0"/>
                    </a:p>
                    <a:p>
                      <a:r>
                        <a:rPr lang="en-US" altLang="ko-KR" sz="900" dirty="0" err="1" smtClean="0"/>
                        <a:t>const</a:t>
                      </a:r>
                      <a:r>
                        <a:rPr lang="en-US" altLang="ko-KR" sz="900" dirty="0" smtClean="0"/>
                        <a:t> char </a:t>
                      </a:r>
                      <a:r>
                        <a:rPr lang="en-US" altLang="ko-KR" sz="900" dirty="0" err="1" smtClean="0"/>
                        <a:t>deviceID</a:t>
                      </a:r>
                      <a:r>
                        <a:rPr lang="en-US" altLang="ko-KR" sz="900" dirty="0" smtClean="0"/>
                        <a:t>[]   = "mjkim9D1470282055719";</a:t>
                      </a:r>
                    </a:p>
                    <a:p>
                      <a:r>
                        <a:rPr lang="en-US" altLang="ko-KR" sz="900" dirty="0" err="1" smtClean="0"/>
                        <a:t>const</a:t>
                      </a:r>
                      <a:r>
                        <a:rPr lang="en-US" altLang="ko-KR" sz="900" dirty="0" smtClean="0"/>
                        <a:t> char </a:t>
                      </a:r>
                      <a:r>
                        <a:rPr lang="en-US" altLang="ko-KR" sz="900" dirty="0" err="1" smtClean="0"/>
                        <a:t>authnRqtNo</a:t>
                      </a:r>
                      <a:r>
                        <a:rPr lang="en-US" altLang="ko-KR" sz="900" dirty="0" smtClean="0"/>
                        <a:t>[] = "ff69tie74";</a:t>
                      </a:r>
                    </a:p>
                    <a:p>
                      <a:r>
                        <a:rPr lang="en-US" altLang="ko-KR" sz="900" dirty="0" err="1" smtClean="0"/>
                        <a:t>const</a:t>
                      </a:r>
                      <a:r>
                        <a:rPr lang="en-US" altLang="ko-KR" sz="900" dirty="0" smtClean="0"/>
                        <a:t> char </a:t>
                      </a:r>
                      <a:r>
                        <a:rPr lang="en-US" altLang="ko-KR" sz="900" dirty="0" err="1" smtClean="0"/>
                        <a:t>extrSysID</a:t>
                      </a:r>
                      <a:r>
                        <a:rPr lang="en-US" altLang="ko-KR" sz="900" dirty="0" smtClean="0"/>
                        <a:t>[]  = "OPEN_TCP_001PTL001_1000002514";</a:t>
                      </a:r>
                    </a:p>
                    <a:p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// </a:t>
                      </a:r>
                      <a:r>
                        <a:rPr lang="ko-KR" altLang="en-US" sz="900" dirty="0" smtClean="0"/>
                        <a:t>등록한 디바이스의 </a:t>
                      </a:r>
                      <a:r>
                        <a:rPr lang="en-US" altLang="ko-KR" sz="900" dirty="0" smtClean="0"/>
                        <a:t>ID</a:t>
                      </a:r>
                      <a:r>
                        <a:rPr lang="ko-KR" altLang="en-US" sz="900" dirty="0" smtClean="0"/>
                        <a:t>와 인증 번호를 </a:t>
                      </a:r>
                      <a:r>
                        <a:rPr lang="en-US" altLang="ko-KR" sz="900" dirty="0" err="1" smtClean="0"/>
                        <a:t>iotmakers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err="1" smtClean="0"/>
                        <a:t>앱</a:t>
                      </a:r>
                      <a:r>
                        <a:rPr lang="ko-KR" altLang="en-US" sz="900" dirty="0" smtClean="0"/>
                        <a:t> 상에서 입력하고 현재 사용 가능한 </a:t>
                      </a:r>
                      <a:r>
                        <a:rPr lang="en-US" altLang="ko-KR" sz="900" dirty="0" err="1" smtClean="0"/>
                        <a:t>wifi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주소를 입력하면 </a:t>
                      </a:r>
                      <a:r>
                        <a:rPr lang="en-US" altLang="ko-KR" sz="900" dirty="0" err="1" smtClean="0"/>
                        <a:t>iotmakers</a:t>
                      </a:r>
                      <a:r>
                        <a:rPr lang="ko-KR" altLang="en-US" sz="900" dirty="0" smtClean="0"/>
                        <a:t>와 </a:t>
                      </a:r>
                      <a:r>
                        <a:rPr lang="ko-KR" altLang="en-US" sz="900" dirty="0" err="1" smtClean="0"/>
                        <a:t>와이파이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쉴드가</a:t>
                      </a:r>
                      <a:r>
                        <a:rPr lang="ko-KR" altLang="en-US" sz="900" dirty="0" smtClean="0"/>
                        <a:t> 장착되어 있는 </a:t>
                      </a:r>
                      <a:r>
                        <a:rPr lang="ko-KR" altLang="en-US" sz="900" dirty="0" err="1" smtClean="0"/>
                        <a:t>아두이노의</a:t>
                      </a:r>
                      <a:r>
                        <a:rPr lang="ko-KR" altLang="en-US" sz="900" dirty="0" smtClean="0"/>
                        <a:t> 연동이 가능해져 서로 데이터를 주고 받을 수 있는 상태가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Oval 92"/>
          <p:cNvSpPr>
            <a:spLocks noChangeArrowheads="1"/>
          </p:cNvSpPr>
          <p:nvPr/>
        </p:nvSpPr>
        <p:spPr bwMode="auto">
          <a:xfrm>
            <a:off x="8346794" y="2772718"/>
            <a:ext cx="268287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E9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막힌 원호 23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8351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r>
                        <a:rPr lang="en-US" altLang="ko-KR" sz="900" b="1" dirty="0" smtClean="0"/>
                        <a:t>3. LED </a:t>
                      </a:r>
                      <a:r>
                        <a:rPr lang="ko-KR" altLang="en-US" sz="900" b="1" dirty="0" smtClean="0"/>
                        <a:t>원격 제어</a:t>
                      </a:r>
                      <a:endParaRPr lang="en-US" altLang="ko-KR" sz="900" b="1" dirty="0" smtClean="0"/>
                    </a:p>
                    <a:p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void </a:t>
                      </a:r>
                      <a:r>
                        <a:rPr lang="en-US" altLang="ko-KR" sz="900" dirty="0" err="1" smtClean="0"/>
                        <a:t>mycb_strdata_handler</a:t>
                      </a:r>
                      <a:r>
                        <a:rPr lang="en-US" altLang="ko-KR" sz="900" dirty="0" smtClean="0"/>
                        <a:t>(char *</a:t>
                      </a:r>
                      <a:r>
                        <a:rPr lang="en-US" altLang="ko-KR" sz="900" dirty="0" err="1" smtClean="0"/>
                        <a:t>tagid</a:t>
                      </a:r>
                      <a:r>
                        <a:rPr lang="en-US" altLang="ko-KR" sz="900" dirty="0" smtClean="0"/>
                        <a:t>, char *</a:t>
                      </a:r>
                      <a:r>
                        <a:rPr lang="en-US" altLang="ko-KR" sz="900" dirty="0" err="1" smtClean="0"/>
                        <a:t>strval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r>
                        <a:rPr lang="en-US" altLang="ko-KR" sz="900" dirty="0" smtClean="0"/>
                        <a:t>{</a:t>
                      </a:r>
                    </a:p>
                    <a:p>
                      <a:r>
                        <a:rPr lang="en-US" altLang="ko-KR" sz="900" dirty="0" smtClean="0"/>
                        <a:t>//</a:t>
                      </a:r>
                      <a:r>
                        <a:rPr lang="en-US" altLang="ko-KR" sz="900" dirty="0" err="1" smtClean="0"/>
                        <a:t>Serial.print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tagid</a:t>
                      </a:r>
                      <a:r>
                        <a:rPr lang="en-US" altLang="ko-KR" sz="900" dirty="0" smtClean="0"/>
                        <a:t>);</a:t>
                      </a:r>
                      <a:r>
                        <a:rPr lang="en-US" altLang="ko-KR" sz="900" dirty="0" err="1" smtClean="0"/>
                        <a:t>Serial.print</a:t>
                      </a:r>
                      <a:r>
                        <a:rPr lang="en-US" altLang="ko-KR" sz="900" dirty="0" smtClean="0"/>
                        <a:t>(F("="));</a:t>
                      </a:r>
                      <a:r>
                        <a:rPr lang="en-US" altLang="ko-KR" sz="900" dirty="0" err="1" smtClean="0"/>
                        <a:t>Serial.println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strval</a:t>
                      </a:r>
                      <a:r>
                        <a:rPr lang="en-US" altLang="ko-KR" sz="900" dirty="0" smtClean="0"/>
                        <a:t>);</a:t>
                      </a:r>
                    </a:p>
                    <a:p>
                      <a:r>
                        <a:rPr lang="en-US" altLang="ko-KR" sz="900" dirty="0" smtClean="0"/>
                        <a:t>  </a:t>
                      </a:r>
                    </a:p>
                    <a:p>
                      <a:r>
                        <a:rPr lang="en-US" altLang="ko-KR" sz="900" dirty="0" smtClean="0"/>
                        <a:t>   if ( </a:t>
                      </a:r>
                      <a:r>
                        <a:rPr lang="en-US" altLang="ko-KR" sz="900" dirty="0" err="1" smtClean="0"/>
                        <a:t>strcmp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tagid</a:t>
                      </a:r>
                      <a:r>
                        <a:rPr lang="en-US" altLang="ko-KR" sz="900" dirty="0" smtClean="0"/>
                        <a:t>, "led")==0 &amp;&amp; </a:t>
                      </a:r>
                      <a:r>
                        <a:rPr lang="en-US" altLang="ko-KR" sz="900" dirty="0" err="1" smtClean="0"/>
                        <a:t>strcmp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strval</a:t>
                      </a:r>
                      <a:r>
                        <a:rPr lang="en-US" altLang="ko-KR" sz="900" dirty="0" smtClean="0"/>
                        <a:t>, "on")==0 )     </a:t>
                      </a:r>
                    </a:p>
                    <a:p>
                      <a:r>
                        <a:rPr lang="en-US" altLang="ko-KR" sz="900" dirty="0" smtClean="0"/>
                        <a:t>      </a:t>
                      </a:r>
                      <a:r>
                        <a:rPr lang="en-US" altLang="ko-KR" sz="900" dirty="0" err="1" smtClean="0"/>
                        <a:t>digitalWrite</a:t>
                      </a:r>
                      <a:r>
                        <a:rPr lang="en-US" altLang="ko-KR" sz="900" dirty="0" smtClean="0"/>
                        <a:t>(PIN_LED, HIGH);</a:t>
                      </a:r>
                    </a:p>
                    <a:p>
                      <a:r>
                        <a:rPr lang="en-US" altLang="ko-KR" sz="900" dirty="0" smtClean="0"/>
                        <a:t>   else if ( </a:t>
                      </a:r>
                      <a:r>
                        <a:rPr lang="en-US" altLang="ko-KR" sz="900" dirty="0" err="1" smtClean="0"/>
                        <a:t>strcmp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tagid</a:t>
                      </a:r>
                      <a:r>
                        <a:rPr lang="en-US" altLang="ko-KR" sz="900" dirty="0" smtClean="0"/>
                        <a:t>, "led")==0 &amp;&amp; </a:t>
                      </a:r>
                      <a:r>
                        <a:rPr lang="en-US" altLang="ko-KR" sz="900" dirty="0" err="1" smtClean="0"/>
                        <a:t>strcmp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strval</a:t>
                      </a:r>
                      <a:r>
                        <a:rPr lang="en-US" altLang="ko-KR" sz="900" dirty="0" smtClean="0"/>
                        <a:t>, "off")==0 )     </a:t>
                      </a:r>
                    </a:p>
                    <a:p>
                      <a:r>
                        <a:rPr lang="en-US" altLang="ko-KR" sz="900" dirty="0" smtClean="0"/>
                        <a:t>      </a:t>
                      </a:r>
                      <a:r>
                        <a:rPr lang="en-US" altLang="ko-KR" sz="900" dirty="0" err="1" smtClean="0"/>
                        <a:t>digitalWrite</a:t>
                      </a:r>
                      <a:r>
                        <a:rPr lang="en-US" altLang="ko-KR" sz="900" dirty="0" smtClean="0"/>
                        <a:t>(PIN_LED, LOW);</a:t>
                      </a:r>
                    </a:p>
                    <a:p>
                      <a:r>
                        <a:rPr lang="en-US" altLang="ko-KR" sz="900" dirty="0" smtClean="0"/>
                        <a:t>} </a:t>
                      </a:r>
                    </a:p>
                    <a:p>
                      <a:r>
                        <a:rPr lang="en-US" altLang="ko-KR" sz="900" dirty="0" smtClean="0"/>
                        <a:t>// </a:t>
                      </a:r>
                      <a:r>
                        <a:rPr lang="ko-KR" altLang="en-US" sz="900" dirty="0" smtClean="0"/>
                        <a:t>위의 </a:t>
                      </a:r>
                      <a:r>
                        <a:rPr lang="en-US" altLang="ko-KR" sz="900" dirty="0" err="1" smtClean="0"/>
                        <a:t>mycb_strdata_handler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함수를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만들어 사용자가 입력한 제어 값은 연동된 </a:t>
                      </a:r>
                      <a:r>
                        <a:rPr lang="ko-KR" altLang="en-US" sz="900" dirty="0" err="1" smtClean="0"/>
                        <a:t>아두이노에게</a:t>
                      </a:r>
                      <a:r>
                        <a:rPr lang="ko-KR" altLang="en-US" sz="900" dirty="0" smtClean="0"/>
                        <a:t> 입력이 되고 그 값에 따라 </a:t>
                      </a:r>
                      <a:r>
                        <a:rPr lang="en-US" altLang="ko-KR" sz="900" dirty="0" smtClean="0"/>
                        <a:t>LED</a:t>
                      </a:r>
                      <a:r>
                        <a:rPr lang="ko-KR" altLang="en-US" sz="900" dirty="0" smtClean="0"/>
                        <a:t>가 켜지거나 꺼지게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37939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95380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dirty="0" smtClean="0">
                          <a:latin typeface="+mj-lt"/>
                        </a:rPr>
                        <a:t>4. </a:t>
                      </a:r>
                      <a:r>
                        <a:rPr lang="ko-KR" altLang="en-US" sz="900" b="1" dirty="0" err="1" smtClean="0">
                          <a:latin typeface="+mj-lt"/>
                        </a:rPr>
                        <a:t>블루투스와</a:t>
                      </a:r>
                      <a:r>
                        <a:rPr lang="ko-KR" altLang="en-US" sz="900" b="1" dirty="0" smtClean="0">
                          <a:latin typeface="+mj-lt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lt"/>
                        </a:rPr>
                        <a:t>안드로이드의</a:t>
                      </a:r>
                      <a:r>
                        <a:rPr lang="ko-KR" altLang="en-US" sz="900" b="1" dirty="0" smtClean="0">
                          <a:latin typeface="+mj-lt"/>
                        </a:rPr>
                        <a:t> 연동</a:t>
                      </a:r>
                      <a:endParaRPr lang="en-US" altLang="ko-KR" sz="900" b="1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// SPP UUID service</a:t>
                      </a:r>
                      <a:b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</a:br>
                      <a:r>
                        <a:rPr kumimoji="0" lang="ko-KR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private static final 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UUID </a:t>
                      </a:r>
                      <a:r>
                        <a:rPr kumimoji="0" lang="ko-KR" altLang="ko-KR" sz="9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MY_UUID 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= UUID.</a:t>
                      </a:r>
                      <a: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fromString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0" lang="ko-KR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"00001101-0000-1000-8000-00805F9B34FB"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);</a:t>
                      </a:r>
                      <a:b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</a:b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/>
                      </a:r>
                      <a:b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</a:br>
                      <a: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// MAC-address of Bluetooth module (you must edit this line)</a:t>
                      </a:r>
                      <a:b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</a:br>
                      <a:r>
                        <a:rPr kumimoji="0" lang="ko-KR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private static 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String </a:t>
                      </a:r>
                      <a:r>
                        <a:rPr kumimoji="0" lang="ko-KR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address 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0" lang="ko-KR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"98:D3:31:FC:38:6A"</a:t>
                      </a:r>
                      <a:r>
                        <a:rPr kumimoji="0" lang="ko-K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;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ko-KR" altLang="en-US" sz="900" dirty="0" smtClean="0">
                        <a:latin typeface="+mj-lt"/>
                      </a:endParaRPr>
                    </a:p>
                    <a:p>
                      <a:r>
                        <a:rPr lang="ko-KR" altLang="en-US" sz="900" dirty="0" smtClean="0">
                          <a:latin typeface="+mj-lt"/>
                        </a:rPr>
                        <a:t>사용할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블루투스를</a:t>
                      </a:r>
                      <a:r>
                        <a:rPr lang="ko-KR" altLang="en-US" sz="900" dirty="0" smtClean="0">
                          <a:latin typeface="+mj-lt"/>
                        </a:rPr>
                        <a:t> 스마트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폰에</a:t>
                      </a:r>
                      <a:r>
                        <a:rPr lang="ko-KR" altLang="en-US" sz="900" dirty="0" smtClean="0">
                          <a:latin typeface="+mj-lt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페어링</a:t>
                      </a:r>
                      <a:r>
                        <a:rPr lang="ko-KR" altLang="en-US" sz="900" dirty="0" smtClean="0">
                          <a:latin typeface="+mj-lt"/>
                        </a:rPr>
                        <a:t> 한 후 그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블루투스의</a:t>
                      </a:r>
                      <a:r>
                        <a:rPr lang="ko-KR" altLang="en-US" sz="900" dirty="0" smtClean="0">
                          <a:latin typeface="+mj-lt"/>
                        </a:rPr>
                        <a:t> </a:t>
                      </a:r>
                      <a:r>
                        <a:rPr lang="en-US" altLang="ko-KR" sz="900" dirty="0" smtClean="0">
                          <a:latin typeface="+mj-lt"/>
                        </a:rPr>
                        <a:t>MAC address</a:t>
                      </a:r>
                      <a:r>
                        <a:rPr lang="ko-KR" altLang="en-US" sz="900" dirty="0" smtClean="0">
                          <a:latin typeface="+mj-lt"/>
                        </a:rPr>
                        <a:t>를 위와 같이 입력하면 해당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블루투스와</a:t>
                      </a:r>
                      <a:r>
                        <a:rPr lang="ko-KR" altLang="en-US" sz="900" dirty="0" smtClean="0">
                          <a:latin typeface="+mj-lt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lt"/>
                        </a:rPr>
                        <a:t>안드로이드</a:t>
                      </a:r>
                      <a:r>
                        <a:rPr lang="ko-KR" altLang="en-US" sz="900" dirty="0" smtClean="0">
                          <a:latin typeface="+mj-lt"/>
                        </a:rPr>
                        <a:t> 프로그램이 연결되게 된다</a:t>
                      </a:r>
                      <a:r>
                        <a:rPr lang="en-US" altLang="ko-KR" sz="900" dirty="0" smtClean="0">
                          <a:latin typeface="+mj-lt"/>
                        </a:rPr>
                        <a:t>. </a:t>
                      </a: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900" dirty="0" smtClean="0">
                        <a:latin typeface="+mj-lt"/>
                      </a:endParaRPr>
                    </a:p>
                    <a:p>
                      <a:endParaRPr lang="en-US" altLang="ko-KR" sz="800" dirty="0" smtClean="0"/>
                    </a:p>
                    <a:p>
                      <a:endParaRPr lang="ko-KR" altLang="en-US" sz="80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3398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65501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5. LED</a:t>
                      </a:r>
                      <a:r>
                        <a:rPr lang="ko-KR" altLang="en-US" sz="800" b="1" dirty="0" smtClean="0"/>
                        <a:t> 제어</a:t>
                      </a:r>
                      <a:endParaRPr lang="en-US" altLang="ko-KR" sz="800" b="1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if (</a:t>
                      </a:r>
                      <a:r>
                        <a:rPr lang="en-US" altLang="ko-KR" sz="800" dirty="0" err="1" smtClean="0"/>
                        <a:t>BTSerial.available</a:t>
                      </a:r>
                      <a:r>
                        <a:rPr lang="en-US" altLang="ko-KR" sz="800" dirty="0" smtClean="0"/>
                        <a:t>()){</a:t>
                      </a:r>
                    </a:p>
                    <a:p>
                      <a:r>
                        <a:rPr lang="en-US" altLang="ko-KR" sz="800" dirty="0" smtClean="0"/>
                        <a:t>    char </a:t>
                      </a:r>
                      <a:r>
                        <a:rPr lang="en-US" altLang="ko-KR" sz="800" dirty="0" err="1" smtClean="0"/>
                        <a:t>cmd</a:t>
                      </a:r>
                      <a:r>
                        <a:rPr lang="en-US" altLang="ko-KR" sz="800" dirty="0" smtClean="0"/>
                        <a:t> = (char)</a:t>
                      </a:r>
                      <a:r>
                        <a:rPr lang="en-US" altLang="ko-KR" sz="800" dirty="0" err="1" smtClean="0"/>
                        <a:t>BTSerial.read</a:t>
                      </a:r>
                      <a:r>
                        <a:rPr lang="en-US" altLang="ko-KR" sz="800" dirty="0" smtClean="0"/>
                        <a:t>(); // </a:t>
                      </a:r>
                      <a:r>
                        <a:rPr lang="ko-KR" altLang="en-US" sz="800" dirty="0" err="1" smtClean="0"/>
                        <a:t>블루투스로부터</a:t>
                      </a:r>
                      <a:r>
                        <a:rPr lang="ko-KR" altLang="en-US" sz="800" dirty="0" smtClean="0"/>
                        <a:t> 신호를 읽음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   if(</a:t>
                      </a:r>
                      <a:r>
                        <a:rPr lang="en-US" altLang="ko-KR" sz="800" dirty="0" err="1" smtClean="0"/>
                        <a:t>cmd</a:t>
                      </a:r>
                      <a:r>
                        <a:rPr lang="en-US" altLang="ko-KR" sz="800" dirty="0" smtClean="0"/>
                        <a:t> == '1') {</a:t>
                      </a:r>
                    </a:p>
                    <a:p>
                      <a:r>
                        <a:rPr lang="en-US" altLang="ko-KR" sz="800" dirty="0" smtClean="0"/>
                        <a:t>  </a:t>
                      </a:r>
                    </a:p>
                    <a:p>
                      <a:r>
                        <a:rPr lang="en-US" altLang="ko-KR" sz="800" dirty="0" smtClean="0"/>
                        <a:t>           </a:t>
                      </a:r>
                      <a:r>
                        <a:rPr lang="en-US" altLang="ko-KR" sz="800" dirty="0" err="1" smtClean="0"/>
                        <a:t>digitalWrite</a:t>
                      </a:r>
                      <a:r>
                        <a:rPr lang="en-US" altLang="ko-KR" sz="800" dirty="0" smtClean="0"/>
                        <a:t>(ledPin101_1,LOW);</a:t>
                      </a:r>
                    </a:p>
                    <a:p>
                      <a:r>
                        <a:rPr lang="en-US" altLang="ko-KR" sz="800" dirty="0" smtClean="0"/>
                        <a:t>          </a:t>
                      </a:r>
                      <a:r>
                        <a:rPr lang="en-US" altLang="ko-KR" sz="800" dirty="0" err="1" smtClean="0"/>
                        <a:t>digitalWrite</a:t>
                      </a:r>
                      <a:r>
                        <a:rPr lang="en-US" altLang="ko-KR" sz="800" dirty="0" smtClean="0"/>
                        <a:t>(ledPin101_2,LOW);</a:t>
                      </a:r>
                    </a:p>
                    <a:p>
                      <a:r>
                        <a:rPr lang="en-US" altLang="ko-KR" sz="800" dirty="0" smtClean="0"/>
                        <a:t>          </a:t>
                      </a:r>
                      <a:r>
                        <a:rPr lang="en-US" altLang="ko-KR" sz="800" dirty="0" err="1" smtClean="0"/>
                        <a:t>digitalWrite</a:t>
                      </a:r>
                      <a:r>
                        <a:rPr lang="en-US" altLang="ko-KR" sz="800" dirty="0" smtClean="0"/>
                        <a:t>(ledPin101_3,LOW);</a:t>
                      </a:r>
                    </a:p>
                    <a:p>
                      <a:r>
                        <a:rPr lang="en-US" altLang="ko-KR" sz="800" dirty="0" smtClean="0"/>
                        <a:t>          </a:t>
                      </a:r>
                      <a:r>
                        <a:rPr lang="en-US" altLang="ko-KR" sz="800" dirty="0" err="1" smtClean="0"/>
                        <a:t>digitalWrite</a:t>
                      </a:r>
                      <a:r>
                        <a:rPr lang="en-US" altLang="ko-KR" sz="800" dirty="0" smtClean="0"/>
                        <a:t>(ledPin101_4,LOW);</a:t>
                      </a:r>
                    </a:p>
                    <a:p>
                      <a:r>
                        <a:rPr lang="en-US" altLang="ko-KR" sz="800" dirty="0" smtClean="0"/>
                        <a:t>    } 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// </a:t>
                      </a:r>
                      <a:r>
                        <a:rPr lang="ko-KR" altLang="en-US" sz="800" dirty="0" err="1" smtClean="0"/>
                        <a:t>아두이노는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블루투스를</a:t>
                      </a:r>
                      <a:r>
                        <a:rPr lang="ko-KR" altLang="en-US" sz="800" dirty="0" smtClean="0"/>
                        <a:t> 통해 </a:t>
                      </a:r>
                      <a:r>
                        <a:rPr lang="ko-KR" altLang="en-US" sz="800" dirty="0" err="1" smtClean="0"/>
                        <a:t>안드로이드로부터</a:t>
                      </a:r>
                      <a:r>
                        <a:rPr lang="ko-KR" altLang="en-US" sz="800" dirty="0" smtClean="0"/>
                        <a:t> 신호를 받게 되면 그에 해당하는 행위 </a:t>
                      </a:r>
                      <a:r>
                        <a:rPr lang="en-US" altLang="ko-KR" sz="800" dirty="0" smtClean="0"/>
                        <a:t>( </a:t>
                      </a:r>
                      <a:r>
                        <a:rPr lang="ko-KR" altLang="en-US" sz="800" dirty="0" smtClean="0"/>
                        <a:t>예를 들어 강의실 </a:t>
                      </a:r>
                      <a:r>
                        <a:rPr lang="en-US" altLang="ko-KR" sz="800" dirty="0" smtClean="0"/>
                        <a:t>101 </a:t>
                      </a:r>
                      <a:r>
                        <a:rPr lang="ko-KR" altLang="en-US" sz="800" dirty="0" smtClean="0"/>
                        <a:t>의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불이 다 꺼짐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가 일어난다</a:t>
                      </a:r>
                      <a:r>
                        <a:rPr lang="en-US" altLang="ko-KR" sz="800" dirty="0" smtClean="0"/>
                        <a:t>.  </a:t>
                      </a:r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ko-KR" altLang="en-US" sz="80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04348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  <a:p>
                      <a:r>
                        <a:rPr lang="ko-KR" altLang="en-US" sz="800" b="1" dirty="0" smtClean="0"/>
                        <a:t>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b="1" dirty="0" smtClean="0"/>
                        <a:t>6. LED</a:t>
                      </a:r>
                      <a:r>
                        <a:rPr lang="ko-KR" altLang="en-US" sz="800" b="1" dirty="0" smtClean="0"/>
                        <a:t>의 현재 상태 수치 전달</a:t>
                      </a:r>
                      <a:endParaRPr lang="en-US" altLang="ko-KR" sz="800" b="1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send_light</a:t>
                      </a:r>
                      <a:r>
                        <a:rPr lang="en-US" altLang="ko-KR" sz="800" dirty="0" smtClean="0"/>
                        <a:t>()</a:t>
                      </a:r>
                    </a:p>
                    <a:p>
                      <a:r>
                        <a:rPr lang="en-US" altLang="ko-KR" sz="800" dirty="0" smtClean="0"/>
                        <a:t>{</a:t>
                      </a:r>
                    </a:p>
                    <a:p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tmpVal</a:t>
                      </a:r>
                      <a:r>
                        <a:rPr lang="en-US" altLang="ko-KR" sz="800" dirty="0" smtClean="0"/>
                        <a:t> = </a:t>
                      </a:r>
                      <a:r>
                        <a:rPr lang="en-US" altLang="ko-KR" sz="800" dirty="0" err="1" smtClean="0"/>
                        <a:t>analogRead</a:t>
                      </a:r>
                      <a:r>
                        <a:rPr lang="en-US" altLang="ko-KR" sz="800" dirty="0" smtClean="0"/>
                        <a:t>(A1);</a:t>
                      </a:r>
                    </a:p>
                    <a:p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 light = </a:t>
                      </a:r>
                      <a:r>
                        <a:rPr lang="en-US" altLang="ko-KR" sz="800" dirty="0" err="1" smtClean="0"/>
                        <a:t>tmpVal</a:t>
                      </a:r>
                      <a:r>
                        <a:rPr lang="en-US" altLang="ko-KR" sz="800" dirty="0" smtClean="0"/>
                        <a:t>/4;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dirty="0" err="1" smtClean="0"/>
                        <a:t>Serial.print</a:t>
                      </a:r>
                      <a:r>
                        <a:rPr lang="en-US" altLang="ko-KR" sz="800" dirty="0" smtClean="0"/>
                        <a:t>(F("Light : ")); </a:t>
                      </a:r>
                      <a:r>
                        <a:rPr lang="en-US" altLang="ko-KR" sz="800" dirty="0" err="1" smtClean="0"/>
                        <a:t>Serial.println</a:t>
                      </a:r>
                      <a:r>
                        <a:rPr lang="en-US" altLang="ko-KR" sz="800" dirty="0" smtClean="0"/>
                        <a:t>(light);</a:t>
                      </a:r>
                    </a:p>
                    <a:p>
                      <a:r>
                        <a:rPr lang="en-US" altLang="ko-KR" sz="800" dirty="0" smtClean="0"/>
                        <a:t>   if ( </a:t>
                      </a:r>
                      <a:r>
                        <a:rPr lang="en-US" altLang="ko-KR" sz="800" dirty="0" err="1" smtClean="0"/>
                        <a:t>g_im.send_numdata</a:t>
                      </a:r>
                      <a:r>
                        <a:rPr lang="en-US" altLang="ko-KR" sz="800" dirty="0" smtClean="0"/>
                        <a:t>("light", (double)light) &lt; 0 ){</a:t>
                      </a:r>
                    </a:p>
                    <a:p>
                      <a:r>
                        <a:rPr lang="en-US" altLang="ko-KR" sz="800" dirty="0" smtClean="0"/>
                        <a:t>        </a:t>
                      </a:r>
                      <a:r>
                        <a:rPr lang="en-US" altLang="ko-KR" sz="800" dirty="0" err="1" smtClean="0"/>
                        <a:t>Serial.println</a:t>
                      </a:r>
                      <a:r>
                        <a:rPr lang="en-US" altLang="ko-KR" sz="800" dirty="0" smtClean="0"/>
                        <a:t>(F("fail"));  </a:t>
                      </a:r>
                    </a:p>
                    <a:p>
                      <a:r>
                        <a:rPr lang="en-US" altLang="ko-KR" sz="800" dirty="0" smtClean="0"/>
                        <a:t>      return -1;</a:t>
                      </a:r>
                    </a:p>
                    <a:p>
                      <a:r>
                        <a:rPr lang="en-US" altLang="ko-KR" sz="800" dirty="0" smtClean="0"/>
                        <a:t>   }</a:t>
                      </a:r>
                    </a:p>
                    <a:p>
                      <a:r>
                        <a:rPr lang="en-US" altLang="ko-KR" sz="800" dirty="0" smtClean="0"/>
                        <a:t>   return 0;   </a:t>
                      </a:r>
                    </a:p>
                    <a:p>
                      <a:r>
                        <a:rPr lang="en-US" altLang="ko-KR" sz="800" dirty="0" smtClean="0"/>
                        <a:t>}</a:t>
                      </a:r>
                    </a:p>
                    <a:p>
                      <a:r>
                        <a:rPr lang="en-US" altLang="ko-KR" sz="800" dirty="0" err="1" smtClean="0"/>
                        <a:t>send_numdata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함수를 통해서 현재 </a:t>
                      </a:r>
                      <a:r>
                        <a:rPr lang="en-US" altLang="ko-KR" sz="800" dirty="0" smtClean="0"/>
                        <a:t>led</a:t>
                      </a:r>
                      <a:r>
                        <a:rPr lang="ko-KR" altLang="en-US" sz="800" dirty="0" smtClean="0"/>
                        <a:t>가 </a:t>
                      </a:r>
                      <a:r>
                        <a:rPr lang="en-US" altLang="ko-KR" sz="800" dirty="0" smtClean="0"/>
                        <a:t>on </a:t>
                      </a:r>
                      <a:r>
                        <a:rPr lang="ko-KR" altLang="en-US" sz="800" dirty="0" smtClean="0"/>
                        <a:t>인지 </a:t>
                      </a:r>
                      <a:r>
                        <a:rPr lang="en-US" altLang="ko-KR" sz="800" dirty="0" smtClean="0"/>
                        <a:t>off </a:t>
                      </a:r>
                      <a:r>
                        <a:rPr lang="ko-KR" altLang="en-US" sz="800" dirty="0" smtClean="0"/>
                        <a:t>인지를 상태 값을 보낸다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ko-KR" altLang="en-US" sz="80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7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27477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  <a:p>
                      <a:r>
                        <a:rPr lang="en-US" altLang="ko-KR" sz="800" b="1" dirty="0" smtClean="0"/>
                        <a:t>7. LED</a:t>
                      </a:r>
                      <a:r>
                        <a:rPr lang="ko-KR" altLang="en-US" sz="800" b="1" dirty="0" smtClean="0"/>
                        <a:t>의 현재 상태 확인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Iotmakers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상에서 </a:t>
                      </a:r>
                      <a:r>
                        <a:rPr lang="ko-KR" altLang="en-US" sz="800" dirty="0" err="1" smtClean="0"/>
                        <a:t>아두이노로부터</a:t>
                      </a:r>
                      <a:r>
                        <a:rPr lang="ko-KR" altLang="en-US" sz="800" dirty="0" smtClean="0"/>
                        <a:t> 받아진 정보를 확인할 수 있다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 smtClean="0"/>
                    </a:p>
                    <a:p>
                      <a:endParaRPr lang="en-US" altLang="ko-KR" sz="800" b="1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endParaRPr lang="ko-KR" altLang="en-US" sz="80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한동대학교</a:t>
                      </a:r>
                      <a:r>
                        <a:rPr lang="ko-KR" altLang="en-US" sz="1000" dirty="0" smtClean="0"/>
                        <a:t> 조명 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Iotmakers</a:t>
                      </a:r>
                      <a:r>
                        <a:rPr lang="ko-KR" altLang="en-US" sz="1000" baseline="0" dirty="0" smtClean="0"/>
                        <a:t>를 통한 조명제어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2016.12.11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원격의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LED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상으로 원격으로 제어 가능한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6381348" cy="13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07343"/>
              </p:ext>
            </p:extLst>
          </p:nvPr>
        </p:nvGraphicFramePr>
        <p:xfrm>
          <a:off x="433008" y="2043167"/>
          <a:ext cx="8315456" cy="3042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680"/>
                <a:gridCol w="1521772"/>
                <a:gridCol w="5463004"/>
              </a:tblGrid>
              <a:tr h="28803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HW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구성 장비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디바이스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 err="1" smtClean="0"/>
                        <a:t>아두이노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baseline="0" dirty="0" smtClean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센서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 smtClean="0"/>
                        <a:t>조명센서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통신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 err="1" smtClean="0"/>
                        <a:t>와이파이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err="1" smtClean="0"/>
                        <a:t>블루투스</a:t>
                      </a:r>
                      <a:endParaRPr lang="en-US" altLang="ko-KR" sz="10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와이파이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블루투스를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통해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미들서버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어플리케이션과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데이터 송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수신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개발 언어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 err="1" smtClean="0"/>
                        <a:t>아두이노</a:t>
                      </a:r>
                      <a:r>
                        <a:rPr lang="ko-KR" altLang="en-US" sz="1000" b="1" dirty="0" smtClean="0"/>
                        <a:t> 스케치</a:t>
                      </a:r>
                      <a:endParaRPr lang="en-US" altLang="ko-KR" sz="10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스케치의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C/C++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사용하여 개발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1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개발 환경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Android 6.0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en-US" altLang="ko-KR" sz="1000" b="1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어플리케이션이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안드로이드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마시멜로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버전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(6.0)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이상에서 동작 가능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개발 환경</a:t>
                      </a:r>
                      <a:r>
                        <a:rPr lang="en-US" altLang="ko-KR" sz="1000" dirty="0" smtClean="0"/>
                        <a:t>(IDE)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Andriod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Studio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구글에서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제공하는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Android Studio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이용하여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Application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제작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LIBRARY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Android SDK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Android SDK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Library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사용 어플리케이션과 하드웨어와의 통신을 가능하게 함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개발 언어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JAVA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객체지향 특성을 이용하여 화면의 버튼 동작기능 구현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1" name="그룹 6"/>
          <p:cNvGrpSpPr/>
          <p:nvPr/>
        </p:nvGrpSpPr>
        <p:grpSpPr>
          <a:xfrm>
            <a:off x="683568" y="199273"/>
            <a:ext cx="1584176" cy="461665"/>
            <a:chOff x="683568" y="199273"/>
            <a:chExt cx="1584176" cy="4616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1" y="176565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013176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50912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199"/>
          <p:cNvSpPr/>
          <p:nvPr/>
        </p:nvSpPr>
        <p:spPr bwMode="auto">
          <a:xfrm>
            <a:off x="1700904" y="5400679"/>
            <a:ext cx="7119567" cy="954086"/>
          </a:xfrm>
          <a:prstGeom prst="roundRect">
            <a:avLst>
              <a:gd name="adj" fmla="val 1606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61950" marR="0" lvl="1" indent="-180975" defTabSz="1330325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r>
              <a:rPr lang="ko-KR" altLang="en-US" sz="1200" dirty="0"/>
              <a:t>스마트 라이프 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361950" marR="0" lvl="1" indent="-180975" defTabSz="1330325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r>
              <a:rPr lang="ko-KR" altLang="en-US" sz="1200" dirty="0"/>
              <a:t>조명 제어 효율화</a:t>
            </a:r>
            <a:endParaRPr kumimoji="0" lang="en-US" altLang="ko-KR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1" name="양쪽 모서리가 둥근 사각형 51"/>
          <p:cNvSpPr/>
          <p:nvPr/>
        </p:nvSpPr>
        <p:spPr bwMode="auto">
          <a:xfrm rot="16200000">
            <a:off x="464690" y="5118548"/>
            <a:ext cx="954086" cy="1518340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62" name="양쪽 모서리가 둥근 사각형 51"/>
          <p:cNvSpPr/>
          <p:nvPr/>
        </p:nvSpPr>
        <p:spPr bwMode="auto">
          <a:xfrm>
            <a:off x="590512" y="5774633"/>
            <a:ext cx="634962" cy="193920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Key Point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학생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직원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중앙 관리자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IoT</a:t>
            </a: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(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사물 인터넷</a:t>
            </a: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)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조명제어 </a:t>
            </a: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조명정보 수집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센서 활용한 정보수집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상황인식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조명 상황 인식 및 분석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조명제어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조명 스위치 조작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93929"/>
              </p:ext>
            </p:extLst>
          </p:nvPr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언어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 Java, Arduino sketch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(IDE): Android 4.2, Arduino 1.7.10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lt1"/>
                          </a:solidFill>
                        </a:rPr>
                        <a:t>개발 도구</a:t>
                      </a:r>
                      <a:r>
                        <a:rPr lang="en-US" altLang="ko-KR" sz="1200" b="0" dirty="0" smtClean="0">
                          <a:solidFill>
                            <a:schemeClr val="lt1"/>
                          </a:solidFill>
                        </a:rPr>
                        <a:t>: Android Studio &amp; Arduino</a:t>
                      </a:r>
                      <a:r>
                        <a:rPr lang="en-US" altLang="ko-KR" sz="1200" b="0" baseline="0" dirty="0" smtClean="0">
                          <a:solidFill>
                            <a:schemeClr val="lt1"/>
                          </a:solidFill>
                        </a:rPr>
                        <a:t> Sketch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87706"/>
              </p:ext>
            </p:extLst>
          </p:nvPr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  <a:r>
                        <a:rPr lang="en-US" altLang="ko-KR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Bluetooth</a:t>
                      </a:r>
                      <a:endParaRPr lang="ko-KR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조명센서</a:t>
                      </a:r>
                      <a:r>
                        <a:rPr lang="en-US" altLang="ko-KR" sz="1200" dirty="0" smtClean="0"/>
                        <a:t>, LED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디바이스</a:t>
                      </a:r>
                      <a:r>
                        <a:rPr lang="en-US" altLang="ko-KR" sz="1200" dirty="0" smtClean="0"/>
                        <a:t>: Arduino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2" y="1214422"/>
            <a:ext cx="814473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2267744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2368963" y="4099197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9050152" descr="DRW00001ed815d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056784" cy="204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4581128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작품은 크게 다음과 같이 구성되어 있다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오픈소스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하드웨어인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아두이노는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조명센서를 통해 수집된 정보를 중계서버인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Iot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Platform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통해 전달하게 된다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Iot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Platform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에서는 수집된 정보를 바탕으로 사용자가 입력한 조건에 따라 분석한 결과 값을 사용자의 어플리케이션으로 전달하게 된다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어플리케이션은 전달받은 정보를 표시하게 되며 뿐만 아니라 사용자의 입력을 통해 해당 정보를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Iot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Platform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통해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아두이노에게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전달함으로써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아두이노에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연결된 조명센서를 제어할 수 있게 된다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2545" y="1196752"/>
            <a:ext cx="7757887" cy="5400600"/>
            <a:chOff x="702545" y="1196752"/>
            <a:chExt cx="7757887" cy="5400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45" y="1196752"/>
              <a:ext cx="7757887" cy="54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195736" y="2132856"/>
              <a:ext cx="1296144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90297"/>
              </p:ext>
            </p:extLst>
          </p:nvPr>
        </p:nvGraphicFramePr>
        <p:xfrm>
          <a:off x="168876" y="1340768"/>
          <a:ext cx="8896885" cy="478420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4689"/>
                <a:gridCol w="941193"/>
                <a:gridCol w="1592789"/>
                <a:gridCol w="1592789"/>
                <a:gridCol w="1013593"/>
                <a:gridCol w="3021832"/>
              </a:tblGrid>
              <a:tr h="3599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5383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Android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Logo_activity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실행하기 위해 사용자가 </a:t>
                      </a:r>
                      <a:r>
                        <a:rPr kumimoji="1" lang="ko-KR" altLang="en-US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로그인을</a:t>
                      </a:r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하여 자체 </a:t>
                      </a:r>
                      <a:r>
                        <a:rPr kumimoji="1" lang="en-US" altLang="ko-KR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 자료와 일치하는지 확인</a:t>
                      </a:r>
                      <a:endParaRPr kumimoji="1" lang="ko-KR" altLang="en-US" sz="11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97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Android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RegisterPage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처음 접속하는 사용자의 경우 </a:t>
                      </a:r>
                      <a:r>
                        <a:rPr kumimoji="1" lang="en-US" altLang="ko-KR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사용하기 위하여 회원가입을 하여 정보를 자체</a:t>
                      </a:r>
                      <a:r>
                        <a:rPr kumimoji="1" lang="en-US" altLang="ko-KR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저장함</a:t>
                      </a:r>
                      <a:endParaRPr kumimoji="1" lang="ko-KR" altLang="en-US" sz="11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83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Android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buildingChoice_activity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건물 선택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조명제어를 할 건물을 선택함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83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Android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classroomChoice_activity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강의실 선택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조명제어를 할 강의실을 선택함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436">
                <a:tc>
                  <a:txBody>
                    <a:bodyPr/>
                    <a:lstStyle/>
                    <a:p>
                      <a:pPr algn="ctr"/>
                      <a:endParaRPr lang="ko-KR" altLang="en-US" sz="2800" dirty="0"/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Android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lightChoice_activity</a:t>
                      </a:r>
                      <a:endParaRPr kumimoji="1" lang="ko-KR" altLang="en-US" sz="11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조명 선택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조명제어를 할 조명을 선택함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2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Android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Control_activity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조명 제어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조명을 직접 제어함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Arduino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blueToo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통신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안드로이드로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부터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받은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데이터값을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분별하여 통신함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436">
                <a:tc>
                  <a:txBody>
                    <a:bodyPr/>
                    <a:lstStyle/>
                    <a:p>
                      <a:pPr algn="ctr"/>
                      <a:endParaRPr lang="ko-KR" altLang="en-US" sz="2800" dirty="0"/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Arduino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ledControl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센서 제어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조명 센서를 제어함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및 회원가입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 Check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기능의 흐름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건물선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강의실 선택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조명선택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조명제어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376056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조명제어 할 강의실 선택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395106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smtClean="0">
                <a:latin typeface="맑은 고딕" pitchFamily="50" charset="-127"/>
                <a:ea typeface="맑은 고딕" pitchFamily="50" charset="-127"/>
              </a:rPr>
              <a:t>직접 제어할 조명 선택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15616" y="5620767"/>
            <a:ext cx="5309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조명제어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실행하여 사용자 정보를 디바이스 자체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상에서 검색하여 일치 여부 파악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27622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직접 조명을 제어를 할 때까지의 일련의 과정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35807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Control_LED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조명제어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2016. 12. 11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안드로이드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스마트폰과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아두이노의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블루투스</a:t>
                      </a:r>
                      <a:r>
                        <a:rPr lang="ko-KR" altLang="en-US" sz="1000" dirty="0" smtClean="0"/>
                        <a:t> 모듈 통신을 통한 강의실 조명 제어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7005898" y="4626992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직접 조명 제어</a:t>
            </a:r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7020892" y="3047429"/>
            <a:ext cx="136753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조명제어 할 건물 선택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err="1" smtClean="0">
                <a:solidFill>
                  <a:schemeClr val="bg1"/>
                </a:solidFill>
                <a:latin typeface="+mn-ea"/>
                <a:cs typeface="+mj-cs"/>
              </a:rPr>
              <a:t>모바일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 예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건물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강의실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조명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조명 제어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646"/>
              </p:ext>
            </p:extLst>
          </p:nvPr>
        </p:nvGraphicFramePr>
        <p:xfrm>
          <a:off x="433348" y="4494494"/>
          <a:ext cx="7811060" cy="2290511"/>
        </p:xfrm>
        <a:graphic>
          <a:graphicData uri="http://schemas.openxmlformats.org/drawingml/2006/table">
            <a:tbl>
              <a:tblPr/>
              <a:tblGrid>
                <a:gridCol w="840142"/>
                <a:gridCol w="6970918"/>
              </a:tblGrid>
              <a:tr h="21873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 번</a:t>
                      </a:r>
                      <a:endParaRPr kumimoji="0" lang="en-US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명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6643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app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을 사용하는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User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가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app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을 사용하기 위해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Login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을 함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846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app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을 사용하는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User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가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app</a:t>
                      </a: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을 사용하기 위해 회원가입을 함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90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조명제어를 할 건물 선택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9053272" descr="EMB00001ed815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" y="1761802"/>
            <a:ext cx="18653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19053352" descr="EMB00001ed815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48" y="1731639"/>
            <a:ext cx="1865313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334" y="17747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875816" y="17316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940152" y="17616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92" name="Picture 9" descr="D:\KanghoLee\Documentary\공모전관련\한이음 프로젝트\개발사진\최종보고서 첨부\KakaoTalk_20161209_17090128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31638"/>
            <a:ext cx="1656184" cy="26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err="1" smtClean="0">
                <a:solidFill>
                  <a:schemeClr val="bg1"/>
                </a:solidFill>
                <a:latin typeface="+mn-ea"/>
                <a:cs typeface="+mj-cs"/>
              </a:rPr>
              <a:t>모바일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 예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건물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강의실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조명 선택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조명 제어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16554"/>
              </p:ext>
            </p:extLst>
          </p:nvPr>
        </p:nvGraphicFramePr>
        <p:xfrm>
          <a:off x="433348" y="4494494"/>
          <a:ext cx="7811060" cy="2290511"/>
        </p:xfrm>
        <a:graphic>
          <a:graphicData uri="http://schemas.openxmlformats.org/drawingml/2006/table">
            <a:tbl>
              <a:tblPr/>
              <a:tblGrid>
                <a:gridCol w="840142"/>
                <a:gridCol w="6970918"/>
              </a:tblGrid>
              <a:tr h="21873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 번</a:t>
                      </a:r>
                      <a:endParaRPr kumimoji="0" lang="en-US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명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6643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조명제어를 할 강의실 선택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846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조명제어를 할 조명선택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90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조명제어를 함</a:t>
                      </a:r>
                      <a:endParaRPr kumimoji="0" lang="ko-KR" altLang="ko-K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19051512" descr="EMB00001ed815e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8053"/>
            <a:ext cx="1865313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7183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875816" y="17316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940152" y="17616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2" name="_x219053432" descr="EMB00001ed815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61622"/>
            <a:ext cx="1865313" cy="24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D:\KanghoLee\Documentary\공모전관련\한이음 프로젝트\개발사진\최종보고서 첨부\KakaoTalk_20161210_1158544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31638"/>
            <a:ext cx="1944215" cy="24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1346</Words>
  <Application>Microsoft Office PowerPoint</Application>
  <PresentationFormat>화면 슬라이드 쇼(4:3)</PresentationFormat>
  <Paragraphs>495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Arial</vt:lpstr>
      <vt:lpstr>현대하모니 M</vt:lpstr>
      <vt:lpstr>한양신명조</vt:lpstr>
      <vt:lpstr>Trebuchet MS</vt:lpstr>
      <vt:lpstr>굴림체</vt:lpstr>
      <vt:lpstr>맑은 고딕</vt:lpstr>
      <vt:lpstr>HY중고딕</vt:lpstr>
      <vt:lpstr>Wingdings</vt:lpstr>
      <vt:lpstr>돋움</vt:lpstr>
      <vt:lpstr>Monotype Sorts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강호 리</cp:lastModifiedBy>
  <cp:revision>90</cp:revision>
  <dcterms:created xsi:type="dcterms:W3CDTF">2014-04-16T00:55:54Z</dcterms:created>
  <dcterms:modified xsi:type="dcterms:W3CDTF">2016-12-11T04:03:54Z</dcterms:modified>
</cp:coreProperties>
</file>