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22C5B32-19F9-FB46-B537-9EECF39A3ED0}">
          <p14:sldIdLst>
            <p14:sldId id="256"/>
          </p14:sldIdLst>
        </p14:section>
        <p14:section name="Sample" id="{71679D1A-03CE-CA4E-9417-EE0442D2F94D}">
          <p14:sldIdLst>
            <p14:sldId id="257"/>
            <p14:sldId id="258"/>
          </p14:sldIdLst>
        </p14:section>
        <p14:section name="Results" id="{AFBF199B-84EA-3148-8608-DD0D72CE670F}">
          <p14:sldIdLst/>
        </p14:section>
        <p14:section name="BaseLines" id="{9C381D0D-52A7-6F4E-B9D6-A0D45E92687D}">
          <p14:sldIdLst>
            <p14:sldId id="259"/>
            <p14:sldId id="261"/>
            <p14:sldId id="260"/>
          </p14:sldIdLst>
        </p14:section>
        <p14:section name="Modified" id="{7C34D5B1-008F-8D4E-B821-B11A02E307F7}">
          <p14:sldIdLst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7"/>
    <p:restoredTop sz="94605"/>
  </p:normalViewPr>
  <p:slideViewPr>
    <p:cSldViewPr snapToGrid="0">
      <p:cViewPr varScale="1">
        <p:scale>
          <a:sx n="107" d="100"/>
          <a:sy n="107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6F26F-D603-A94F-83C9-6AA2E7FCE6F3}" type="datetimeFigureOut">
              <a:rPr lang="en-US" smtClean="0"/>
              <a:t>6/4/24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44D68-8C0E-2E4A-9364-B678B312C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21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4D68-8C0E-2E4A-9364-B678B312C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9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4D68-8C0E-2E4A-9364-B678B312C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21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4D68-8C0E-2E4A-9364-B678B312C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A44D68-8C0E-2E4A-9364-B678B312C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0EC3-FE06-D273-D64A-4AA63139C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E4F23-BB40-69ED-EF76-EF9DEFE27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88B4A-BEDF-E6EE-C1C4-DEF56242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DA1D8-6E62-1030-5D7C-C44C2DA3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1EAF4-1852-6F60-0F9E-41B851FE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D57A-266F-A86E-D414-3F7D047F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E1881-6D82-F0CA-FB12-83468948F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1C0B3-050F-A140-B9C9-AC50B2B4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5313B-7926-576B-1FBE-A55436AA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0C985-905C-A4A6-672F-C36136A68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5244D-BAA7-74A5-E3C0-BE531EB9F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76882-227A-FDF8-F449-625FF9281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AE893-FB03-6C12-6C8D-76588B38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7E2BC-4731-BD90-B225-89D0A7931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945A3-A023-6652-2A8E-275CA2EB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B8AF-2832-6F2A-27B7-94BA7E58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7D346-B96E-E69E-4FD7-BBF4FB0B8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3C7BC-887D-57BB-0B4D-9AF77AB9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6D4D8-6A41-B3D6-26A5-8AAF8CC5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EE6D7-4571-A50A-9B84-9647F6F6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8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98D3-07DF-C6E7-D65A-2E83DE67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E144F-CCE5-407C-DE2B-ACD4E5F20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91D1-ECE0-1F62-D5C6-9794CF01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3F9CE-7117-5557-0B45-4BA49EE3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26F41-8C8F-EB67-E146-8AC0E897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3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89CD-C9A1-E94C-3135-05D16856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28C1-C196-683B-6BE5-AA19736C7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A9E97-D03A-698D-527E-200C198A1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447DA-C472-9800-B941-F1382223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6/4/24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F3BFA-ABC5-D1B1-533D-29EF2667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AAE20-8C03-1B7F-B7A8-EDD5F09C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D1A2-6973-B4DE-4945-EB5C11AC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0E183-EC6D-DA7C-74CD-3544F95F0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D2567-1281-E696-D3B7-0BE684EF2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498F0-397D-6093-F3FF-018F4F7FE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04215-0310-5BC4-3C2B-F1F74EDB4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C30463-E077-BFFD-D0CE-F2FCB0D7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6/4/24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BAA05-7CDF-DEE4-A6B8-480101B1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405C6-9D8D-5363-8B39-A22B7099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1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54A7-7BD9-8CE2-AC1F-A5B43351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12973-922B-AF3C-29D8-390A32043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6/4/24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E0929-7037-F002-EAB0-C2F6A5B0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1E20B-193A-4AEF-2169-080326D9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8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F4620-AB38-A8C0-0C80-2798FB40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6/4/24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3D77C-AF31-1E62-3B16-36A5EC6B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620B1-2084-D455-6F5F-BC0AF8E3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4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2FEC-F134-1EF2-39B6-EC7F3407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5885-1AD9-A27F-BF80-72402EEBF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732CB-96F2-6384-385F-BA73DB76C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27633-C2C1-79BE-345D-A02CF23F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6/4/24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BE303-5C23-FB6A-1A36-CBE7AF06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0B6C3-202B-B6D6-225F-098FF3D0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0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2B75-B5D7-C7B5-94D9-B506885E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7F07B-6C38-C790-BBEF-A842D1E13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60058-C6E7-19F2-BE90-2790FEFAB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525F0-31B7-7318-7CC4-7AA39944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E38A-624C-9241-BF83-DD524BCA6B7F}" type="datetimeFigureOut">
              <a:rPr lang="en-US" smtClean="0"/>
              <a:t>6/4/24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9CA04-5A3D-1364-4E25-E1C07FFB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53082-6DDD-344D-543D-1C031F84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B444CD-47F2-E334-2279-800AD385C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64E4F-376A-7E8B-4A74-7738BDBC6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69703-7EEB-EF79-A1C5-FE38A21D2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E9E38A-624C-9241-BF83-DD524BCA6B7F}" type="datetimeFigureOut">
              <a:rPr lang="en-US" smtClean="0"/>
              <a:t>6/4/24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9F236-7AD1-FCCD-A9AC-172F2066A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F897A-BCC1-E1C6-438B-2DF63F91E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936C3E-A4E3-4640-823F-84DC35C75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2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7B52D7-AD18-48BA-4C98-F7B85E224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2363" y="1217365"/>
            <a:ext cx="8420100" cy="2387600"/>
          </a:xfrm>
        </p:spPr>
        <p:txBody>
          <a:bodyPr/>
          <a:lstStyle/>
          <a:p>
            <a:r>
              <a:rPr lang="en-US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Mine Sweeper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6F0B819-EF08-EC8E-539B-3931D508D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7663" y="3697040"/>
            <a:ext cx="74295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 [RL] 24.02 ~ .</a:t>
            </a:r>
          </a:p>
        </p:txBody>
      </p:sp>
    </p:spTree>
    <p:extLst>
      <p:ext uri="{BB962C8B-B14F-4D97-AF65-F5344CB8AC3E}">
        <p14:creationId xmlns:p14="http://schemas.microsoft.com/office/powerpoint/2010/main" val="522588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256488"/>
              </p:ext>
            </p:extLst>
          </p:nvPr>
        </p:nvGraphicFramePr>
        <p:xfrm>
          <a:off x="188349" y="214002"/>
          <a:ext cx="3549309" cy="654344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😎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vector_sch</a:t>
                      </a: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map_size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LEARN_DECAY = 0.25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LEARN_EPOCH = 50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_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000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 err="1">
                          <a:highlight>
                            <a:srgbClr val="FFFF00"/>
                          </a:highlight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optim.lr_scheduler.StepLR</a:t>
                      </a:r>
                      <a:endParaRPr lang="en-US" sz="1000" dirty="0">
                        <a:highlight>
                          <a:srgbClr val="FFFF00"/>
                        </a:highlight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</a:t>
                      </a:r>
                      <a:r>
                        <a:rPr lang="en-US" altLang="ko-KR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’:-0.3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lose':True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progress':False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guess':False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＇ : False})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40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0.92 | valid : 0.829 | success : 0.825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Train 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 도달하는 최고점은 더 높지만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test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에서는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done=True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보다 더 낮은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win rate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갖는다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(5 %p 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내외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train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valid 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사이의 괴리는 이미 열린 타일을 또 누르는 상황 때문에 발생한다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codes.agent.newVectorDQN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codes.net.basicWithBias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169876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17.00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5.20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0.738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17.00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4.90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0.755</a:t>
                      </a: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17.00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5.20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0.723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17.00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4.90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0.745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DBDC6C-E3A7-2D57-B717-2460FF89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306411" y="2221077"/>
            <a:ext cx="2796381" cy="22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B03C6E-CBA3-489F-D319-F73821D03C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31741" y="19891"/>
            <a:ext cx="2742468" cy="21562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01CFE6-AE3F-CD7D-CC83-3180701A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361147" y="4624422"/>
            <a:ext cx="2706218" cy="21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47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11770"/>
              </p:ext>
            </p:extLst>
          </p:nvPr>
        </p:nvGraphicFramePr>
        <p:xfrm>
          <a:off x="188349" y="214002"/>
          <a:ext cx="3549309" cy="654344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😀😎🥵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SavedTitle</a:t>
                      </a: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map_size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LEARN_DECAY = 0.99999975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LEARN_MIN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</a:t>
                      </a:r>
                      <a:r>
                        <a:rPr lang="en-US" altLang="ko-KR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’:-0.3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lose':True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progress':False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guess':False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' : True})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 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0.79 | valid : 0.625 | success : 0.604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codes.agent.newVectorDQN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codes.net.basicWithBias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111277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15.00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0.572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15.00</a:t>
                      </a:r>
                      <a:r>
                        <a:rPr lang="ko-KR" altLang="en-US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en-US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4.00</a:t>
                      </a:r>
                      <a:r>
                        <a:rPr lang="ko-KR" altLang="en-US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en-US" sz="14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0.572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DBDC6C-E3A7-2D57-B717-2460FF89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306411" y="2218887"/>
            <a:ext cx="2796381" cy="222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B03C6E-CBA3-489F-D319-F73821D03C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31741" y="19891"/>
            <a:ext cx="2742469" cy="21562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01CFE6-AE3F-CD7D-CC83-3180701A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346492" y="4624422"/>
            <a:ext cx="2735529" cy="21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03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ABC49B-3CB0-65CC-87F5-DBAB12B7AD7D}"/>
              </a:ext>
            </a:extLst>
          </p:cNvPr>
          <p:cNvSpPr txBox="1"/>
          <p:nvPr/>
        </p:nvSpPr>
        <p:spPr>
          <a:xfrm>
            <a:off x="900333" y="1293287"/>
            <a:ext cx="3756156" cy="4271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3200" dirty="0"/>
              <a:t>😀 : Not bad, normal</a:t>
            </a:r>
          </a:p>
          <a:p>
            <a:pPr>
              <a:lnSpc>
                <a:spcPct val="300000"/>
              </a:lnSpc>
            </a:pPr>
            <a:r>
              <a:rPr lang="en-US" sz="3200" dirty="0"/>
              <a:t>😎 : Break Through</a:t>
            </a:r>
          </a:p>
          <a:p>
            <a:pPr>
              <a:lnSpc>
                <a:spcPct val="300000"/>
              </a:lnSpc>
            </a:pPr>
            <a:r>
              <a:rPr lang="en-US" sz="3200" dirty="0"/>
              <a:t>🥵 : Problem Occurs</a:t>
            </a:r>
          </a:p>
        </p:txBody>
      </p:sp>
    </p:spTree>
    <p:extLst>
      <p:ext uri="{BB962C8B-B14F-4D97-AF65-F5344CB8AC3E}">
        <p14:creationId xmlns:p14="http://schemas.microsoft.com/office/powerpoint/2010/main" val="4326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33FF93-823A-FDFF-F080-846CF01D86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/>
        </p:blipFill>
        <p:spPr bwMode="auto">
          <a:xfrm>
            <a:off x="9306411" y="2218887"/>
            <a:ext cx="2796381" cy="222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6233DA-DC6F-B2F5-7473-6783BFCC059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331741" y="19891"/>
            <a:ext cx="2742469" cy="2156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09FBA-1B5C-6A2D-65FD-B59B73118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9346492" y="4624422"/>
            <a:ext cx="2735529" cy="21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60264"/>
              </p:ext>
            </p:extLst>
          </p:nvPr>
        </p:nvGraphicFramePr>
        <p:xfrm>
          <a:off x="188349" y="214002"/>
          <a:ext cx="3549309" cy="625691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😀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Baseline_scalar</a:t>
                      </a: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en-US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map_size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X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0.999975 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 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</a:t>
                      </a:r>
                      <a:r>
                        <a:rPr lang="en-US" altLang="ko-KR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’:-0.3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win':True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lose':True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progress':False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guess':False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＇ : False})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0.59 | valid : 0.309 | success : 0.316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특징 </a:t>
            </a:r>
            <a:r>
              <a:rPr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초반에 </a:t>
            </a:r>
            <a:r>
              <a:rPr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vector</a:t>
            </a:r>
            <a:r>
              <a:rPr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type</a:t>
            </a:r>
            <a:r>
              <a:rPr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보다 같은 곳을 또 누르는 경우가 훨씬 많아 </a:t>
            </a:r>
            <a:r>
              <a:rPr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step </a:t>
            </a:r>
            <a:r>
              <a:rPr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수가 증가한다</a:t>
            </a:r>
            <a:r>
              <a:rPr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따라서 학습시간도 길다</a:t>
            </a:r>
            <a:r>
              <a:rPr lang="en-US" altLang="ko-KR" sz="110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codes.agent.scalarDQN</a:t>
            </a:r>
            <a:r>
              <a:rPr lang="ko-KR" altLang="en-US" sz="1000" dirty="0">
                <a:solidFill>
                  <a:srgbClr val="000000"/>
                </a:solidFill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codes.net.basicWithBias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669191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</p:spTree>
    <p:extLst>
      <p:ext uri="{BB962C8B-B14F-4D97-AF65-F5344CB8AC3E}">
        <p14:creationId xmlns:p14="http://schemas.microsoft.com/office/powerpoint/2010/main" val="23974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50379"/>
              </p:ext>
            </p:extLst>
          </p:nvPr>
        </p:nvGraphicFramePr>
        <p:xfrm>
          <a:off x="188349" y="214002"/>
          <a:ext cx="3549309" cy="625691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😀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Baseline_vector</a:t>
                      </a: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shape=map_size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X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‘no_progress’:-0.5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{'win':True, 'lose':True, 'progress':False, 'guess':False, 'no_progress’ : False})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 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0.77 | valid : 0.662 | success : 0.663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For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 사용하는 기존 버전이다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codes.agent.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v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ectorDQN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codes.net.basicWithBias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93241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DBDC6C-E3A7-2D57-B717-2460FF89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9306411" y="2221077"/>
            <a:ext cx="2796380" cy="22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B03C6E-CBA3-489F-D319-F73821D03C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331741" y="19891"/>
            <a:ext cx="2742468" cy="21562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01CFE6-AE3F-CD7D-CC83-3180701A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9361147" y="4624422"/>
            <a:ext cx="2706218" cy="212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22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071978"/>
              </p:ext>
            </p:extLst>
          </p:nvPr>
        </p:nvGraphicFramePr>
        <p:xfrm>
          <a:off x="188349" y="214002"/>
          <a:ext cx="3549309" cy="625691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😀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Baseline_vector</a:t>
                      </a: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shape=map_size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X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‘no_progress’:-0.5</a:t>
                      </a: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{'win':True, 'lose':True, 'progress':False, 'guess':False, 'no_progress’ : False})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 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0.79 | valid : 0.625 | success : 0.604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수정한 버전도 제대로 학습이 되며 비슷한 양상을 보이기 때문에 일단 대체 가능하다 볼 수 있을 것 같다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여전히 </a:t>
            </a:r>
            <a:r>
              <a:rPr 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no_progress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누르는 문제는 해결되지 않았다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codes.agent.newVectorDQN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codes.net.basicWithBias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326973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DBDC6C-E3A7-2D57-B717-2460FF89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9306411" y="2221077"/>
            <a:ext cx="2796381" cy="22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B03C6E-CBA3-489F-D319-F73821D03C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331741" y="19891"/>
            <a:ext cx="2742468" cy="21562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01CFE6-AE3F-CD7D-CC83-3180701A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9361147" y="4624422"/>
            <a:ext cx="2706218" cy="21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46582D-244E-4210-982D-A70592B85194}"/>
              </a:ext>
            </a:extLst>
          </p:cNvPr>
          <p:cNvSpPr/>
          <p:nvPr/>
        </p:nvSpPr>
        <p:spPr>
          <a:xfrm>
            <a:off x="9532418" y="2387150"/>
            <a:ext cx="704007" cy="1877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0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705514"/>
              </p:ext>
            </p:extLst>
          </p:nvPr>
        </p:nvGraphicFramePr>
        <p:xfrm>
          <a:off x="188349" y="214002"/>
          <a:ext cx="3549309" cy="654344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😎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vector_no_progress_shutdown</a:t>
                      </a: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map_size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LEARN_DECAY = 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…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이유가 있다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LEARN_MIN = 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0.000025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X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</a:t>
                      </a:r>
                      <a:r>
                        <a:rPr lang="en-US" altLang="ko-KR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’:-0.5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lose':True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progress':False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guess':False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'</a:t>
                      </a:r>
                      <a:r>
                        <a:rPr lang="en-US" sz="1000" dirty="0" err="1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highlight>
                            <a:srgbClr val="FF0000"/>
                          </a:highlight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' : 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15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 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highlight>
                            <a:srgbClr val="FFFF00"/>
                          </a:highlight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0.87 | valid : 0.806 | success : 0.787</a:t>
                      </a:r>
                      <a:endParaRPr lang="en-US" sz="1000" dirty="0">
                        <a:highlight>
                          <a:srgbClr val="FFFF00"/>
                        </a:highlight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중간에 학습이 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날라가서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60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만까지 돌렸지만 연속된 학습 그래프가 없다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..</a:t>
            </a:r>
          </a:p>
          <a:p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이미 열린 곳 만을 계속 눌러서 에피소드가 끝나지 않는 문제를 해결하고자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이미 열린 타일을 열었을 때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lose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절반의 보상을 주며 에피소드를 강제 종료했다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codes.agent.newVectorDQN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codes.net.basicWithBias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98133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6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4.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0.744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7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4.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0.764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7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4.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highlight>
                            <a:srgbClr val="FFFF00"/>
                          </a:highlight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0.787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7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.00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4.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9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|</a:t>
                      </a:r>
                      <a:r>
                        <a:rPr lang="ko-KR" alt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sz="14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0.766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스크립트에서 학습 향상이 일어났으며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두 가지가 변경되었다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같은데 또 눌렀을 때 에피소드 종료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종료하지 않았을 때에 비해 초반 수렴이 느리다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lr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조정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지금까지 </a:t>
            </a:r>
            <a:r>
              <a:rPr lang="en-US" altLang="ko-KR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lr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줄이며 학습했다 생각했는데 아니었다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step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마다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0.001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0.0001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0.000025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으로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직접 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하이퍼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파라미터를 조정해줬다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이때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0.0001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에서는 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의미있는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학습 성장률이 있었으나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더 작을 때는 그냥 비슷했다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DBDC6C-E3A7-2D57-B717-2460FF89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9306411" y="2221077"/>
            <a:ext cx="2796381" cy="22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B03C6E-CBA3-489F-D319-F73821D03C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331741" y="19891"/>
            <a:ext cx="2742468" cy="21562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01CFE6-AE3F-CD7D-CC83-3180701A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9380687" y="4624422"/>
            <a:ext cx="2667139" cy="21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CCCC4C3-70E6-67D3-33F4-C3CAEE328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6872" y="2256025"/>
            <a:ext cx="2796381" cy="2187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621D31-2EFC-9D9A-B6DB-BE62FF4DD210}"/>
              </a:ext>
            </a:extLst>
          </p:cNvPr>
          <p:cNvSpPr/>
          <p:nvPr/>
        </p:nvSpPr>
        <p:spPr>
          <a:xfrm>
            <a:off x="9532418" y="2387150"/>
            <a:ext cx="704007" cy="1877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6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39371"/>
              </p:ext>
            </p:extLst>
          </p:nvPr>
        </p:nvGraphicFramePr>
        <p:xfrm>
          <a:off x="188349" y="214002"/>
          <a:ext cx="3549309" cy="624167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🥵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vector_resnet</a:t>
                      </a:r>
                      <a:endParaRPr lang="en-US" sz="1400" b="1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map_size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X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</a:t>
                      </a:r>
                      <a:r>
                        <a:rPr lang="en-US" altLang="ko-KR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’:-0.5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lose':True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progress':False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guess':False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' : True})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0.01 | valid : 0.00 | success : 0.00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Reward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증가하는데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loss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증가하는건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대체 </a:t>
            </a:r>
            <a:r>
              <a:rPr lang="ko-KR" altLang="en-US" sz="1100" dirty="0" err="1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뭘까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애초에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progress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떨어지는데 리워드가 증가하는 것도 웃긴다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어차피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에서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라서 의미는 없지만 말이다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신경망을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뜯어 고쳐야 할 것 같다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codes.agent.newVectorDQN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codes.net.resNet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78104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DBDC6C-E3A7-2D57-B717-2460FF89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306411" y="2256546"/>
            <a:ext cx="2796381" cy="215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B03C6E-CBA3-489F-D319-F73821D03C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31741" y="27647"/>
            <a:ext cx="2742469" cy="21407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01CFE6-AE3F-CD7D-CC83-3180701A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351377" y="4624422"/>
            <a:ext cx="2725758" cy="21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97AA96-49B9-1D17-CBB5-73424D0F3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2399377" y="10135"/>
            <a:ext cx="2725758" cy="20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4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0C91BB-B123-2DF5-B863-83E7888B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95940"/>
              </p:ext>
            </p:extLst>
          </p:nvPr>
        </p:nvGraphicFramePr>
        <p:xfrm>
          <a:off x="188349" y="214002"/>
          <a:ext cx="3549309" cy="624167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86839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2562470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😀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scalar_reveal_aware</a:t>
                      </a: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98754665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Agent Type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Vector Type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en-US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Scalar Type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51980315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Training Step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b="1" u="sng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every timesteps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every episodes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884613467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신경망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 4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층 </a:t>
                      </a:r>
                      <a:b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(3x3, 1st padding 2,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~.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Padding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1)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Net Setting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CONV_UNITS = 64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UPDATE_TARGET_EVERY = 5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83036620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state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Single layer, shape=</a:t>
                      </a:r>
                      <a:r>
                        <a:rPr lang="en-US" sz="100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map_size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-2 : Mine, -1 : Unrevealed, </a:t>
                      </a:r>
                      <a:b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0~8 : # of neighbor Mines</a:t>
                      </a:r>
                    </a:p>
                    <a:p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Normalization : by 8(max #)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87570725"/>
                  </a:ext>
                </a:extLst>
              </a:tr>
              <a:tr h="3577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replay</a:t>
                      </a:r>
                      <a:b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memory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개 이하는 저장 안함</a:t>
                      </a:r>
                      <a:endParaRPr lang="en-US" altLang="ko-KR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50000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/</a:t>
                      </a:r>
                      <a:r>
                        <a:rPr lang="ko-KR" alt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1000</a:t>
                      </a:r>
                      <a:endParaRPr lang="en-US" sz="10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503691798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BATCH_SIZE = 64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LEARNING_RATE = 0.001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DISCOUNT = 0.1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Scheduler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X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706527949"/>
                  </a:ext>
                </a:extLst>
              </a:tr>
              <a:tr h="53452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Exploration Params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 = 0.95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EPSILON_DECAY = 0.99975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0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EPSILON_MIN = 0.01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1963843294"/>
                  </a:ext>
                </a:extLst>
              </a:tr>
              <a:tr h="440494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Reward &amp; Done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{'win':1, 'lose':-1, 'progress':0.3, 'guess':-0.3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 </a:t>
                      </a:r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‘</a:t>
                      </a:r>
                      <a:r>
                        <a:rPr lang="en-US" altLang="ko-KR" sz="1000" strike="sngStrike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altLang="ko-KR" sz="1000" strike="sngStrike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’:-0.3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</a:t>
                      </a:r>
                      <a:b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</a:b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{'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lose':True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progress':False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'</a:t>
                      </a:r>
                      <a:r>
                        <a:rPr lang="en-US" sz="1000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guess':False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, </a:t>
                      </a:r>
                      <a:r>
                        <a:rPr lang="en-US" sz="1000" strike="sngStrike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'</a:t>
                      </a:r>
                      <a:r>
                        <a:rPr lang="en-US" sz="1000" strike="sngStrike" dirty="0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no_progress</a:t>
                      </a:r>
                      <a:r>
                        <a:rPr lang="en-US" sz="1000" strike="sngStrike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’ : False</a:t>
                      </a: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})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982229057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Episodes 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20</a:t>
                      </a:r>
                      <a:r>
                        <a:rPr lang="ko-KR" alt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만 </a:t>
                      </a:r>
                      <a:endParaRPr lang="en-US" sz="10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3687000622"/>
                  </a:ext>
                </a:extLst>
              </a:tr>
              <a:tr h="278079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/ Valid Intervals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PRINT_INTERVAL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VISUAL_INTERVAL = 100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VALID_SAMPLE = 1000</a:t>
                      </a:r>
                    </a:p>
                    <a:p>
                      <a:pPr marL="171450" indent="-171450">
                        <a:buFont typeface="System Font Regular"/>
                        <a:buChar char="-"/>
                      </a:pPr>
                      <a:r>
                        <a:rPr lang="en-US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VALID_INTERVAL = 10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441558093"/>
                  </a:ext>
                </a:extLst>
              </a:tr>
              <a:tr h="264001">
                <a:tc>
                  <a:txBody>
                    <a:bodyPr/>
                    <a:lstStyle/>
                    <a:p>
                      <a:r>
                        <a:rPr lang="ko-KR" altLang="en-US" sz="1000" b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최고 성능</a:t>
                      </a:r>
                      <a:endParaRPr lang="en-US" sz="100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Train : 0.56 | valid : 0.467 | success : 0.447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72060110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B59BD3A-8F60-9588-6BD2-6BA5C2409AFB}"/>
              </a:ext>
            </a:extLst>
          </p:cNvPr>
          <p:cNvSpPr/>
          <p:nvPr/>
        </p:nvSpPr>
        <p:spPr>
          <a:xfrm>
            <a:off x="4059091" y="3652801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Scalar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에서도 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vector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때와 유사한 양상이 보였다</a:t>
            </a:r>
            <a:r>
              <a:rPr lang="en-US" altLang="ko-KR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100" dirty="0">
                <a:solidFill>
                  <a:schemeClr val="tx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sz="1100" dirty="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58385B-72C2-E9D0-280E-59A937C055F8}"/>
              </a:ext>
            </a:extLst>
          </p:cNvPr>
          <p:cNvSpPr/>
          <p:nvPr/>
        </p:nvSpPr>
        <p:spPr>
          <a:xfrm>
            <a:off x="4059088" y="608180"/>
            <a:ext cx="5121531" cy="999911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codes.environment.reward5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codes.agent.scalarDQNRevealAware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codes.net.basicWithBias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codes.trainer.validShutDown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  <a:p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from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codes.tester.validShutDown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import</a:t>
            </a:r>
            <a:r>
              <a:rPr lang="en-US" sz="10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*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6D63DA-54D3-B472-9C81-14F3F97E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917264"/>
              </p:ext>
            </p:extLst>
          </p:nvPr>
        </p:nvGraphicFramePr>
        <p:xfrm>
          <a:off x="4059088" y="1794798"/>
          <a:ext cx="5121532" cy="16479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80996">
                  <a:extLst>
                    <a:ext uri="{9D8B030D-6E8A-4147-A177-3AD203B41FA5}">
                      <a16:colId xmlns:a16="http://schemas.microsoft.com/office/drawing/2014/main" val="2599444794"/>
                    </a:ext>
                  </a:extLst>
                </a:gridCol>
                <a:gridCol w="1993244">
                  <a:extLst>
                    <a:ext uri="{9D8B030D-6E8A-4147-A177-3AD203B41FA5}">
                      <a16:colId xmlns:a16="http://schemas.microsoft.com/office/drawing/2014/main" val="1554349779"/>
                    </a:ext>
                  </a:extLst>
                </a:gridCol>
                <a:gridCol w="2147292">
                  <a:extLst>
                    <a:ext uri="{9D8B030D-6E8A-4147-A177-3AD203B41FA5}">
                      <a16:colId xmlns:a16="http://schemas.microsoft.com/office/drawing/2014/main" val="3592938814"/>
                    </a:ext>
                  </a:extLst>
                </a:gridCol>
              </a:tblGrid>
              <a:tr h="2399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Fixed1000</a:t>
                      </a:r>
                    </a:p>
                  </a:txBody>
                  <a:tcPr marL="74295" marR="74295" marT="37148" marB="37148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Random1000</a:t>
                      </a:r>
                    </a:p>
                  </a:txBody>
                  <a:tcPr marL="74295" marR="74295" marT="37148" marB="37148"/>
                </a:tc>
                <a:extLst>
                  <a:ext uri="{0D108BD9-81ED-4DB2-BD59-A6C34878D82A}">
                    <a16:rowId xmlns:a16="http://schemas.microsoft.com/office/drawing/2014/main" val="2152282549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Best_Valid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423014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Best_Train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463998896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Win_Model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556292370"/>
                  </a:ext>
                </a:extLst>
              </a:tr>
              <a:tr h="336261">
                <a:tc>
                  <a:txBody>
                    <a:bodyPr/>
                    <a:lstStyle/>
                    <a:p>
                      <a:r>
                        <a:rPr lang="en-US" sz="1050" b="1" err="1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Latest_Model</a:t>
                      </a:r>
                      <a:endParaRPr lang="en-US" sz="1050" b="1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3555363882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A085C24-F032-DBAF-5503-F5B754F79367}"/>
              </a:ext>
            </a:extLst>
          </p:cNvPr>
          <p:cNvSpPr/>
          <p:nvPr/>
        </p:nvSpPr>
        <p:spPr>
          <a:xfrm>
            <a:off x="4059090" y="4652712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E6C40D-665C-49DD-2901-08F18447C87D}"/>
              </a:ext>
            </a:extLst>
          </p:cNvPr>
          <p:cNvSpPr/>
          <p:nvPr/>
        </p:nvSpPr>
        <p:spPr>
          <a:xfrm>
            <a:off x="4059089" y="5652623"/>
            <a:ext cx="5121531" cy="912506"/>
          </a:xfrm>
          <a:prstGeom prst="rect">
            <a:avLst/>
          </a:prstGeom>
          <a:solidFill>
            <a:srgbClr val="F7F7F7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>
              <a:solidFill>
                <a:schemeClr val="tx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736DE6-D733-DBF5-E8F6-7968D6467990}"/>
              </a:ext>
            </a:extLst>
          </p:cNvPr>
          <p:cNvSpPr/>
          <p:nvPr/>
        </p:nvSpPr>
        <p:spPr>
          <a:xfrm>
            <a:off x="4059088" y="210535"/>
            <a:ext cx="5121531" cy="310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Imported Libraries and version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5DBDC6C-E3A7-2D57-B717-2460FF892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306411" y="2221077"/>
            <a:ext cx="2796381" cy="222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9B03C6E-CBA3-489F-D319-F73821D03C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6583" y="19891"/>
            <a:ext cx="2692785" cy="215621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01CFE6-AE3F-CD7D-CC83-3180701A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9380687" y="4624422"/>
            <a:ext cx="2667139" cy="212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759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12276</TotalTime>
  <Words>2561</Words>
  <Application>Microsoft Macintosh PowerPoint</Application>
  <PresentationFormat>Widescreen</PresentationFormat>
  <Paragraphs>443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Apple SD Gothic Neo</vt:lpstr>
      <vt:lpstr>Apple SD Gothic Neo Heavy</vt:lpstr>
      <vt:lpstr>System Font Regular</vt:lpstr>
      <vt:lpstr>Aptos</vt:lpstr>
      <vt:lpstr>Aptos Display</vt:lpstr>
      <vt:lpstr>Arial</vt:lpstr>
      <vt:lpstr>Courier New</vt:lpstr>
      <vt:lpstr>Office Theme</vt:lpstr>
      <vt:lpstr>Mine Sweeper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이지민(통계학과)</dc:creator>
  <cp:lastModifiedBy>이지민(통계학과)</cp:lastModifiedBy>
  <cp:revision>5</cp:revision>
  <dcterms:created xsi:type="dcterms:W3CDTF">2024-05-25T03:58:13Z</dcterms:created>
  <dcterms:modified xsi:type="dcterms:W3CDTF">2024-06-04T15:18:01Z</dcterms:modified>
</cp:coreProperties>
</file>