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B22C5B32-19F9-FB46-B537-9EECF39A3ED0}">
          <p14:sldIdLst>
            <p14:sldId id="256"/>
          </p14:sldIdLst>
        </p14:section>
        <p14:section name="Sample" id="{71679D1A-03CE-CA4E-9417-EE0442D2F94D}">
          <p14:sldIdLst>
            <p14:sldId id="257"/>
            <p14:sldId id="258"/>
          </p14:sldIdLst>
        </p14:section>
        <p14:section name="Results" id="{AFBF199B-84EA-3148-8608-DD0D72CE670F}">
          <p14:sldIdLst>
            <p14:sldId id="259"/>
            <p14:sldId id="261"/>
            <p14:sldId id="260"/>
            <p14:sldId id="262"/>
            <p14:sldId id="26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55"/>
    <p:restoredTop sz="94582"/>
  </p:normalViewPr>
  <p:slideViewPr>
    <p:cSldViewPr snapToGrid="0">
      <p:cViewPr>
        <p:scale>
          <a:sx n="113" d="100"/>
          <a:sy n="113" d="100"/>
        </p:scale>
        <p:origin x="720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86F26F-D603-A94F-83C9-6AA2E7FCE6F3}" type="datetimeFigureOut">
              <a:rPr lang="en-US" smtClean="0"/>
              <a:t>5/25/24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A44D68-8C0E-2E4A-9364-B678B312C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0210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A44D68-8C0E-2E4A-9364-B678B312C7F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7922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A44D68-8C0E-2E4A-9364-B678B312C7F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7212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A44D68-8C0E-2E4A-9364-B678B312C7F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3978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A44D68-8C0E-2E4A-9364-B678B312C7F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53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C0EC3-FE06-D273-D64A-4AA63139C4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0E4F23-BB40-69ED-EF76-EF9DEFE273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988B4A-BEDF-E6EE-C1C4-DEF562422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9E38A-624C-9241-BF83-DD524BCA6B7F}" type="datetimeFigureOut">
              <a:rPr lang="en-US" smtClean="0"/>
              <a:t>5/25/24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2DA1D8-6E62-1030-5D7C-C44C2DA33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E1EAF4-1852-6F60-0F9E-41B851FE2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36C3E-A4E3-4640-823F-84DC35C75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04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CD57A-266F-A86E-D414-3F7D047FF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0E1881-6D82-F0CA-FB12-83468948F1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71C0B3-050F-A140-B9C9-AC50B2B43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9E38A-624C-9241-BF83-DD524BCA6B7F}" type="datetimeFigureOut">
              <a:rPr lang="en-US" smtClean="0"/>
              <a:t>5/25/24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F5313B-7926-576B-1FBE-A55436AAB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90C985-905C-A4A6-672F-C36136A68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36C3E-A4E3-4640-823F-84DC35C75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78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75244D-BAA7-74A5-E3C0-BE531EB9F6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676882-227A-FDF8-F449-625FF92817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DAE893-FB03-6C12-6C8D-76588B388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9E38A-624C-9241-BF83-DD524BCA6B7F}" type="datetimeFigureOut">
              <a:rPr lang="en-US" smtClean="0"/>
              <a:t>5/25/24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97E2BC-4731-BD90-B225-89D0A7931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A945A3-A023-6652-2A8E-275CA2EBC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36C3E-A4E3-4640-823F-84DC35C75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943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9B8AF-2832-6F2A-27B7-94BA7E587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97D346-B96E-E69E-4FD7-BBF4FB0B81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C3C7BC-887D-57BB-0B4D-9AF77AB9B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9E38A-624C-9241-BF83-DD524BCA6B7F}" type="datetimeFigureOut">
              <a:rPr lang="en-US" smtClean="0"/>
              <a:t>5/25/24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F6D4D8-6A41-B3D6-26A5-8AAF8CC5F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5EE6D7-4571-A50A-9B84-9647F6F6F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36C3E-A4E3-4640-823F-84DC35C75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988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A98D3-07DF-C6E7-D65A-2E83DE677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4E144F-CCE5-407C-DE2B-ACD4E5F208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2B91D1-ECE0-1F62-D5C6-9794CF015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9E38A-624C-9241-BF83-DD524BCA6B7F}" type="datetimeFigureOut">
              <a:rPr lang="en-US" smtClean="0"/>
              <a:t>5/25/24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53F9CE-7117-5557-0B45-4BA49EE38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D26F41-8C8F-EB67-E146-8AC0E897B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36C3E-A4E3-4640-823F-84DC35C75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133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C89CD-C9A1-E94C-3135-05D168564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FB28C1-C196-683B-6BE5-AA19736C79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1A9E97-D03A-698D-527E-200C198A1F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6447DA-C472-9800-B941-F1382223B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9E38A-624C-9241-BF83-DD524BCA6B7F}" type="datetimeFigureOut">
              <a:rPr lang="en-US" smtClean="0"/>
              <a:t>5/25/24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8F3BFA-ABC5-D1B1-533D-29EF26676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4AAE20-8C03-1B7F-B7A8-EDD5F09CF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36C3E-A4E3-4640-823F-84DC35C75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288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6D1A2-6973-B4DE-4945-EB5C11AC9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B0E183-EC6D-DA7C-74CD-3544F95F03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3D2567-1281-E696-D3B7-0BE684EF2E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B498F0-397D-6093-F3FF-018F4F7FEC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604215-0310-5BC4-3C2B-F1F74EDB42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C30463-E077-BFFD-D0CE-F2FCB0D7D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9E38A-624C-9241-BF83-DD524BCA6B7F}" type="datetimeFigureOut">
              <a:rPr lang="en-US" smtClean="0"/>
              <a:t>5/25/24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9BAA05-7CDF-DEE4-A6B8-480101B19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F405C6-9D8D-5363-8B39-A22B70997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36C3E-A4E3-4640-823F-84DC35C75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014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A54A7-7BD9-8CE2-AC1F-A5B43351C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E12973-922B-AF3C-29D8-390A32043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9E38A-624C-9241-BF83-DD524BCA6B7F}" type="datetimeFigureOut">
              <a:rPr lang="en-US" smtClean="0"/>
              <a:t>5/25/24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5E0929-7037-F002-EAB0-C2F6A5B04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D1E20B-193A-4AEF-2169-080326D91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36C3E-A4E3-4640-823F-84DC35C75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384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DF4620-AB38-A8C0-0C80-2798FB403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9E38A-624C-9241-BF83-DD524BCA6B7F}" type="datetimeFigureOut">
              <a:rPr lang="en-US" smtClean="0"/>
              <a:t>5/25/24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53D77C-AF31-1E62-3B16-36A5EC6BE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C620B1-2084-D455-6F5F-BC0AF8E3A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36C3E-A4E3-4640-823F-84DC35C75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444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82FEC-F134-1EF2-39B6-EC7F34071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75885-1AD9-A27F-BF80-72402EEBFF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8732CB-96F2-6384-385F-BA73DB76C0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627633-C2C1-79BE-345D-A02CF23FF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9E38A-624C-9241-BF83-DD524BCA6B7F}" type="datetimeFigureOut">
              <a:rPr lang="en-US" smtClean="0"/>
              <a:t>5/25/24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1BE303-5C23-FB6A-1A36-CBE7AF06B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70B6C3-202B-B6D6-225F-098FF3D03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36C3E-A4E3-4640-823F-84DC35C75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108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A2B75-B5D7-C7B5-94D9-B506885E8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67F07B-6C38-C790-BBEF-A842D1E138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260058-C6E7-19F2-BE90-2790FEFAB6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E525F0-31B7-7318-7CC4-7AA399443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9E38A-624C-9241-BF83-DD524BCA6B7F}" type="datetimeFigureOut">
              <a:rPr lang="en-US" smtClean="0"/>
              <a:t>5/25/24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19CA04-5A3D-1364-4E25-E1C07FFB8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B53082-6DDD-344D-543D-1C031F84A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36C3E-A4E3-4640-823F-84DC35C75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336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B444CD-47F2-E334-2279-800AD385C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764E4F-376A-7E8B-4A74-7738BDBC6D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069703-7EEB-EF79-A1C5-FE38A21D28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9E9E38A-624C-9241-BF83-DD524BCA6B7F}" type="datetimeFigureOut">
              <a:rPr lang="en-US" smtClean="0"/>
              <a:t>5/25/24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79F236-7AD1-FCCD-A9AC-172F2066A1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0F897A-BCC1-E1C6-438B-2DF63F91E7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B936C3E-A4E3-4640-823F-84DC35C75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626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27B52D7-AD18-48BA-4C98-F7B85E224A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32363" y="1217365"/>
            <a:ext cx="8420100" cy="2387600"/>
          </a:xfrm>
        </p:spPr>
        <p:txBody>
          <a:bodyPr/>
          <a:lstStyle/>
          <a:p>
            <a:r>
              <a:rPr lang="en-US" b="1" dirty="0"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Mine Sweeper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E6F0B819-EF08-EC8E-539B-3931D508D8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27663" y="3697040"/>
            <a:ext cx="7429500" cy="1655762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highlight>
                  <a:srgbClr val="000080"/>
                </a:highlight>
              </a:rPr>
              <a:t> [RL] 24.02 ~ .</a:t>
            </a:r>
          </a:p>
        </p:txBody>
      </p:sp>
    </p:spTree>
    <p:extLst>
      <p:ext uri="{BB962C8B-B14F-4D97-AF65-F5344CB8AC3E}">
        <p14:creationId xmlns:p14="http://schemas.microsoft.com/office/powerpoint/2010/main" val="522588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90C91BB-B123-2DF5-B863-83E7888B6C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1158611"/>
              </p:ext>
            </p:extLst>
          </p:nvPr>
        </p:nvGraphicFramePr>
        <p:xfrm>
          <a:off x="188349" y="214002"/>
          <a:ext cx="3549309" cy="6543446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86839">
                  <a:extLst>
                    <a:ext uri="{9D8B030D-6E8A-4147-A177-3AD203B41FA5}">
                      <a16:colId xmlns:a16="http://schemas.microsoft.com/office/drawing/2014/main" val="2599444794"/>
                    </a:ext>
                  </a:extLst>
                </a:gridCol>
                <a:gridCol w="2562470">
                  <a:extLst>
                    <a:ext uri="{9D8B030D-6E8A-4147-A177-3AD203B41FA5}">
                      <a16:colId xmlns:a16="http://schemas.microsoft.com/office/drawing/2014/main" val="1554349779"/>
                    </a:ext>
                  </a:extLst>
                </a:gridCol>
              </a:tblGrid>
              <a:tr h="302070"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😀😎🥵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SavedTitle</a:t>
                      </a:r>
                      <a:endParaRPr lang="en-US" sz="140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987546650"/>
                  </a:ext>
                </a:extLst>
              </a:tr>
              <a:tr h="302070">
                <a:tc>
                  <a:txBody>
                    <a:bodyPr/>
                    <a:lstStyle/>
                    <a:p>
                      <a:r>
                        <a:rPr lang="en-US" sz="1000" b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Agent Type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chemeClr val="tx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Vector Type</a:t>
                      </a:r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 Scalar Type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1519803154"/>
                  </a:ext>
                </a:extLst>
              </a:tr>
              <a:tr h="302070">
                <a:tc>
                  <a:txBody>
                    <a:bodyPr/>
                    <a:lstStyle/>
                    <a:p>
                      <a:r>
                        <a:rPr lang="en-US" sz="1000" b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Training Step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r>
                        <a:rPr lang="en-US" altLang="ko-KR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every timesteps, every episodes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884613467"/>
                  </a:ext>
                </a:extLst>
              </a:tr>
              <a:tr h="357794">
                <a:tc>
                  <a:txBody>
                    <a:bodyPr/>
                    <a:lstStyle/>
                    <a:p>
                      <a:r>
                        <a:rPr lang="ko-KR" altLang="en-US" sz="1000" b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신경망</a:t>
                      </a:r>
                      <a:endParaRPr lang="en-US" sz="1000" b="1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Conv 4</a:t>
                      </a:r>
                      <a:r>
                        <a:rPr lang="ko-KR" alt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층 </a:t>
                      </a:r>
                      <a:br>
                        <a:rPr lang="en-US" altLang="ko-KR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</a:br>
                      <a:r>
                        <a:rPr lang="en-US" altLang="ko-KR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(3x3, 1st padding 2,</a:t>
                      </a:r>
                      <a:r>
                        <a:rPr lang="ko-KR" alt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en-US" altLang="ko-KR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~.</a:t>
                      </a:r>
                      <a:r>
                        <a:rPr lang="ko-KR" alt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en-US" altLang="ko-KR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Padding</a:t>
                      </a:r>
                      <a:r>
                        <a:rPr lang="ko-KR" alt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en-US" altLang="ko-KR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1)</a:t>
                      </a:r>
                      <a:endParaRPr lang="en-US" sz="100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2152282549"/>
                  </a:ext>
                </a:extLst>
              </a:tr>
              <a:tr h="357794">
                <a:tc>
                  <a:txBody>
                    <a:bodyPr/>
                    <a:lstStyle/>
                    <a:p>
                      <a:r>
                        <a:rPr lang="en-US" sz="1000" b="1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Net Setting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marL="171450" indent="-171450">
                        <a:buFont typeface="System Font Regular"/>
                        <a:buChar char="-"/>
                      </a:pPr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CONV_UNITS = 64</a:t>
                      </a:r>
                    </a:p>
                    <a:p>
                      <a:pPr marL="171450" indent="-171450">
                        <a:buFont typeface="System Font Regular"/>
                        <a:buChar char="-"/>
                      </a:pPr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UPDATE_TARGET_EVERY = 5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2783036620"/>
                  </a:ext>
                </a:extLst>
              </a:tr>
              <a:tr h="357794">
                <a:tc>
                  <a:txBody>
                    <a:bodyPr/>
                    <a:lstStyle/>
                    <a:p>
                      <a:r>
                        <a:rPr lang="en-US" sz="1000" b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state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Single layer, shape=</a:t>
                      </a:r>
                      <a:r>
                        <a:rPr lang="en-US" sz="1000" err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map_size</a:t>
                      </a:r>
                      <a:endParaRPr lang="en-US" sz="100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  <a:p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-2 : Mine, -1 : Unrevealed, </a:t>
                      </a:r>
                      <a:b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</a:br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0~8 : # of neighbor Mines</a:t>
                      </a:r>
                    </a:p>
                    <a:p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Normalization : by 8(max #)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2187570725"/>
                  </a:ext>
                </a:extLst>
              </a:tr>
              <a:tr h="357794">
                <a:tc>
                  <a:txBody>
                    <a:bodyPr/>
                    <a:lstStyle/>
                    <a:p>
                      <a:r>
                        <a:rPr lang="en-US" sz="1000" b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replay</a:t>
                      </a:r>
                      <a:br>
                        <a:rPr lang="en-US" sz="1000" b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</a:br>
                      <a:r>
                        <a:rPr lang="en-US" sz="1000" b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memory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1</a:t>
                      </a:r>
                      <a:r>
                        <a:rPr lang="en-US" altLang="ko-KR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8</a:t>
                      </a:r>
                      <a:r>
                        <a:rPr lang="ko-KR" alt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개 이하는 저장 안함</a:t>
                      </a:r>
                      <a:endParaRPr lang="en-US" altLang="ko-KR" sz="100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altLang="ko-KR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50000</a:t>
                      </a:r>
                      <a:r>
                        <a:rPr lang="ko-KR" alt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en-US" altLang="ko-KR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/</a:t>
                      </a:r>
                      <a:r>
                        <a:rPr lang="ko-KR" alt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en-US" altLang="ko-KR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1000</a:t>
                      </a:r>
                      <a:endParaRPr lang="en-US" sz="100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3503691798"/>
                  </a:ext>
                </a:extLst>
              </a:tr>
              <a:tr h="534529">
                <a:tc>
                  <a:txBody>
                    <a:bodyPr/>
                    <a:lstStyle/>
                    <a:p>
                      <a:r>
                        <a:rPr lang="en-US" sz="1000" b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Learning Params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BATCH_SIZE = 64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LEARNING_RATE = 0.001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LEARN_DECAY = 0.99999975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LEARN_MIN = 0.001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DISCOUNT = 0.1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3463998896"/>
                  </a:ext>
                </a:extLst>
              </a:tr>
              <a:tr h="534529">
                <a:tc>
                  <a:txBody>
                    <a:bodyPr/>
                    <a:lstStyle/>
                    <a:p>
                      <a:r>
                        <a:rPr lang="en-US" sz="1000" b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Scheduler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sz="100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3706527949"/>
                  </a:ext>
                </a:extLst>
              </a:tr>
              <a:tr h="534529">
                <a:tc>
                  <a:txBody>
                    <a:bodyPr/>
                    <a:lstStyle/>
                    <a:p>
                      <a:r>
                        <a:rPr lang="en-US" sz="1000" b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Exploration Params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EPSILON = 0.95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EPSILON_DECAY = 0.99975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EPSILON_MIN = 0.01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1963843294"/>
                  </a:ext>
                </a:extLst>
              </a:tr>
              <a:tr h="440494">
                <a:tc>
                  <a:txBody>
                    <a:bodyPr/>
                    <a:lstStyle/>
                    <a:p>
                      <a:r>
                        <a:rPr lang="en-US" sz="1000" b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Reward &amp; Done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{'win':1, 'lose':-1, 'progress':0.3, 'guess':-0.3</a:t>
                      </a:r>
                      <a:r>
                        <a:rPr lang="en-US" altLang="ko-KR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en-US" altLang="ko-KR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‘</a:t>
                      </a:r>
                      <a:r>
                        <a:rPr lang="en-US" altLang="ko-KR" sz="1000" dirty="0" err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no_progress</a:t>
                      </a:r>
                      <a:r>
                        <a:rPr lang="en-US" altLang="ko-KR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’:-0.3</a:t>
                      </a:r>
                      <a:r>
                        <a:rPr lang="en-US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}</a:t>
                      </a:r>
                      <a:br>
                        <a:rPr lang="en-US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</a:br>
                      <a:r>
                        <a:rPr lang="en-US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{'</a:t>
                      </a:r>
                      <a:r>
                        <a:rPr lang="en-US" sz="1000" dirty="0" err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win':True</a:t>
                      </a:r>
                      <a:r>
                        <a:rPr lang="en-US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 '</a:t>
                      </a:r>
                      <a:r>
                        <a:rPr lang="en-US" sz="1000" dirty="0" err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lose':True</a:t>
                      </a:r>
                      <a:r>
                        <a:rPr lang="en-US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 '</a:t>
                      </a:r>
                      <a:r>
                        <a:rPr lang="en-US" sz="1000" dirty="0" err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progress':False</a:t>
                      </a:r>
                      <a:r>
                        <a:rPr lang="en-US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 '</a:t>
                      </a:r>
                      <a:r>
                        <a:rPr lang="en-US" sz="1000" dirty="0" err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guess':False</a:t>
                      </a:r>
                      <a:r>
                        <a:rPr lang="en-US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 '</a:t>
                      </a:r>
                      <a:r>
                        <a:rPr lang="en-US" sz="1000" dirty="0" err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no_progress</a:t>
                      </a:r>
                      <a:r>
                        <a:rPr lang="en-US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' : True})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3982229057"/>
                  </a:ext>
                </a:extLst>
              </a:tr>
              <a:tr h="278079">
                <a:tc>
                  <a:txBody>
                    <a:bodyPr/>
                    <a:lstStyle/>
                    <a:p>
                      <a:r>
                        <a:rPr lang="en-US" sz="1000" b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Episodes 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r>
                        <a:rPr lang="en-US" altLang="ko-KR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5</a:t>
                      </a:r>
                      <a:r>
                        <a:rPr lang="ko-KR" alt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만</a:t>
                      </a:r>
                      <a:r>
                        <a:rPr lang="en-US" altLang="ko-KR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en-US" altLang="ko-KR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10</a:t>
                      </a:r>
                      <a:r>
                        <a:rPr lang="ko-KR" alt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만</a:t>
                      </a:r>
                      <a:r>
                        <a:rPr lang="en-US" altLang="ko-KR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 15</a:t>
                      </a:r>
                      <a:r>
                        <a:rPr lang="ko-KR" alt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만</a:t>
                      </a:r>
                      <a:r>
                        <a:rPr lang="en-US" altLang="ko-KR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en-US" altLang="ko-KR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20</a:t>
                      </a:r>
                      <a:r>
                        <a:rPr lang="ko-KR" alt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만 </a:t>
                      </a:r>
                      <a:endParaRPr lang="en-US" sz="100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3687000622"/>
                  </a:ext>
                </a:extLst>
              </a:tr>
              <a:tr h="278079">
                <a:tc>
                  <a:txBody>
                    <a:bodyPr/>
                    <a:lstStyle/>
                    <a:p>
                      <a:r>
                        <a:rPr lang="en-US" sz="1000" b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Train / Valid Intervals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marL="171450" indent="-171450">
                        <a:buFont typeface="System Font Regular"/>
                        <a:buChar char="-"/>
                      </a:pPr>
                      <a:r>
                        <a:rPr lang="en-US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PRINT_INTERVAL = 100</a:t>
                      </a:r>
                    </a:p>
                    <a:p>
                      <a:pPr marL="171450" indent="-171450">
                        <a:buFont typeface="System Font Regular"/>
                        <a:buChar char="-"/>
                      </a:pPr>
                      <a:r>
                        <a:rPr lang="en-US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VISUAL_INTERVAL = 100</a:t>
                      </a:r>
                    </a:p>
                    <a:p>
                      <a:pPr marL="171450" indent="-171450">
                        <a:buFont typeface="System Font Regular"/>
                        <a:buChar char="-"/>
                      </a:pPr>
                      <a:r>
                        <a:rPr lang="en-US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VALID_SAMPLE = 1000</a:t>
                      </a:r>
                    </a:p>
                    <a:p>
                      <a:pPr marL="171450" indent="-171450">
                        <a:buFont typeface="System Font Regular"/>
                        <a:buChar char="-"/>
                      </a:pPr>
                      <a:r>
                        <a:rPr lang="en-US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VALID_INTERVAL = 10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441558093"/>
                  </a:ext>
                </a:extLst>
              </a:tr>
              <a:tr h="264001">
                <a:tc>
                  <a:txBody>
                    <a:bodyPr/>
                    <a:lstStyle/>
                    <a:p>
                      <a:r>
                        <a:rPr lang="ko-KR" altLang="en-US" sz="1000" b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최고 성능</a:t>
                      </a:r>
                      <a:endParaRPr lang="en-US" sz="1000" b="1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r>
                        <a:rPr lang="en-US" altLang="ko-KR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Train : 0.79 | valid : 0.625 | success : 0.604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2720601108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3B59BD3A-8F60-9588-6BD2-6BA5C2409AFB}"/>
              </a:ext>
            </a:extLst>
          </p:cNvPr>
          <p:cNvSpPr/>
          <p:nvPr/>
        </p:nvSpPr>
        <p:spPr>
          <a:xfrm>
            <a:off x="4059091" y="3652801"/>
            <a:ext cx="5121531" cy="912506"/>
          </a:xfrm>
          <a:prstGeom prst="rect">
            <a:avLst/>
          </a:prstGeom>
          <a:solidFill>
            <a:srgbClr val="F7F7F7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100" dirty="0">
              <a:solidFill>
                <a:schemeClr val="tx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258385B-72C2-E9D0-280E-59A937C055F8}"/>
              </a:ext>
            </a:extLst>
          </p:cNvPr>
          <p:cNvSpPr/>
          <p:nvPr/>
        </p:nvSpPr>
        <p:spPr>
          <a:xfrm>
            <a:off x="4059088" y="608180"/>
            <a:ext cx="5121531" cy="999911"/>
          </a:xfrm>
          <a:prstGeom prst="rect">
            <a:avLst/>
          </a:prstGeom>
          <a:solidFill>
            <a:srgbClr val="F7F7F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0" dirty="0">
                <a:solidFill>
                  <a:srgbClr val="AF00DB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from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codes.environment.reward5 </a:t>
            </a:r>
            <a:r>
              <a:rPr lang="en-US" sz="1000" b="0" dirty="0">
                <a:solidFill>
                  <a:srgbClr val="AF00DB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import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*</a:t>
            </a:r>
          </a:p>
          <a:p>
            <a:r>
              <a:rPr lang="en-US" sz="1000" b="0" dirty="0">
                <a:solidFill>
                  <a:srgbClr val="AF00DB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from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</a:t>
            </a:r>
            <a:r>
              <a:rPr lang="en-US" sz="1000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codes.agent.newVectorDQN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</a:t>
            </a:r>
            <a:r>
              <a:rPr lang="en-US" sz="1000" b="0" dirty="0">
                <a:solidFill>
                  <a:srgbClr val="AF00DB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import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*</a:t>
            </a:r>
          </a:p>
          <a:p>
            <a:r>
              <a:rPr lang="en-US" sz="1000" b="0" dirty="0">
                <a:solidFill>
                  <a:srgbClr val="AF00DB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from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</a:t>
            </a:r>
            <a:r>
              <a:rPr lang="en-US" sz="1000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codes.net.basicWithBias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</a:t>
            </a:r>
            <a:r>
              <a:rPr lang="en-US" sz="1000" b="0" dirty="0">
                <a:solidFill>
                  <a:srgbClr val="AF00DB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import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*</a:t>
            </a:r>
          </a:p>
          <a:p>
            <a:r>
              <a:rPr lang="en-US" sz="1000" b="0" dirty="0">
                <a:solidFill>
                  <a:srgbClr val="AF00DB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from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</a:t>
            </a:r>
            <a:r>
              <a:rPr lang="en-US" sz="1000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codes.trainer.validShutDown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</a:t>
            </a:r>
            <a:r>
              <a:rPr lang="en-US" sz="1000" b="0" dirty="0">
                <a:solidFill>
                  <a:srgbClr val="AF00DB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import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*</a:t>
            </a:r>
          </a:p>
          <a:p>
            <a:r>
              <a:rPr lang="en-US" sz="1000" b="0" dirty="0">
                <a:solidFill>
                  <a:srgbClr val="AF00DB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from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</a:t>
            </a:r>
            <a:r>
              <a:rPr lang="en-US" sz="1000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codes.tester.validShutDown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</a:t>
            </a:r>
            <a:r>
              <a:rPr lang="en-US" sz="1000" b="0" dirty="0">
                <a:solidFill>
                  <a:srgbClr val="AF00DB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import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*</a:t>
            </a: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AD6D63DA-54D3-B472-9C81-14F3F97EF1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0111277"/>
              </p:ext>
            </p:extLst>
          </p:nvPr>
        </p:nvGraphicFramePr>
        <p:xfrm>
          <a:off x="4059088" y="1794798"/>
          <a:ext cx="5121532" cy="164794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980996">
                  <a:extLst>
                    <a:ext uri="{9D8B030D-6E8A-4147-A177-3AD203B41FA5}">
                      <a16:colId xmlns:a16="http://schemas.microsoft.com/office/drawing/2014/main" val="2599444794"/>
                    </a:ext>
                  </a:extLst>
                </a:gridCol>
                <a:gridCol w="1993244">
                  <a:extLst>
                    <a:ext uri="{9D8B030D-6E8A-4147-A177-3AD203B41FA5}">
                      <a16:colId xmlns:a16="http://schemas.microsoft.com/office/drawing/2014/main" val="1554349779"/>
                    </a:ext>
                  </a:extLst>
                </a:gridCol>
                <a:gridCol w="2147292">
                  <a:extLst>
                    <a:ext uri="{9D8B030D-6E8A-4147-A177-3AD203B41FA5}">
                      <a16:colId xmlns:a16="http://schemas.microsoft.com/office/drawing/2014/main" val="3592938814"/>
                    </a:ext>
                  </a:extLst>
                </a:gridCol>
              </a:tblGrid>
              <a:tr h="23998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Fixed1000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Random1000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2152282549"/>
                  </a:ext>
                </a:extLst>
              </a:tr>
              <a:tr h="336261">
                <a:tc>
                  <a:txBody>
                    <a:bodyPr/>
                    <a:lstStyle/>
                    <a:p>
                      <a:r>
                        <a:rPr lang="en-US" sz="1050" b="1" err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Best_Valid</a:t>
                      </a:r>
                      <a:endParaRPr lang="en-US" sz="1050" b="1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15.00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|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4.00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|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0.572</a:t>
                      </a: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15.00</a:t>
                      </a:r>
                      <a:r>
                        <a:rPr lang="ko-KR" altLang="en-US" sz="14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en-US" altLang="ko-KR" sz="14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|</a:t>
                      </a:r>
                      <a:r>
                        <a:rPr lang="en-US" sz="14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4.00</a:t>
                      </a:r>
                      <a:r>
                        <a:rPr lang="ko-KR" altLang="en-US" sz="14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en-US" altLang="ko-KR" sz="14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|</a:t>
                      </a:r>
                      <a:r>
                        <a:rPr lang="en-US" sz="14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0.572</a:t>
                      </a:r>
                    </a:p>
                  </a:txBody>
                  <a:tcPr marL="74295" marR="74295" marT="37148" marB="37148" anchor="ctr"/>
                </a:tc>
                <a:extLst>
                  <a:ext uri="{0D108BD9-81ED-4DB2-BD59-A6C34878D82A}">
                    <a16:rowId xmlns:a16="http://schemas.microsoft.com/office/drawing/2014/main" val="3463423014"/>
                  </a:ext>
                </a:extLst>
              </a:tr>
              <a:tr h="336261">
                <a:tc>
                  <a:txBody>
                    <a:bodyPr/>
                    <a:lstStyle/>
                    <a:p>
                      <a:r>
                        <a:rPr lang="en-US" sz="1050" b="1" err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Best_Train</a:t>
                      </a:r>
                      <a:endParaRPr lang="en-US" sz="1050" b="1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 anchor="ctr"/>
                </a:tc>
                <a:extLst>
                  <a:ext uri="{0D108BD9-81ED-4DB2-BD59-A6C34878D82A}">
                    <a16:rowId xmlns:a16="http://schemas.microsoft.com/office/drawing/2014/main" val="3463998896"/>
                  </a:ext>
                </a:extLst>
              </a:tr>
              <a:tr h="336261">
                <a:tc>
                  <a:txBody>
                    <a:bodyPr/>
                    <a:lstStyle/>
                    <a:p>
                      <a:r>
                        <a:rPr lang="en-US" sz="1050" b="1" err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Win_Model</a:t>
                      </a:r>
                      <a:endParaRPr lang="en-US" sz="1050" b="1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 anchor="ctr"/>
                </a:tc>
                <a:extLst>
                  <a:ext uri="{0D108BD9-81ED-4DB2-BD59-A6C34878D82A}">
                    <a16:rowId xmlns:a16="http://schemas.microsoft.com/office/drawing/2014/main" val="2556292370"/>
                  </a:ext>
                </a:extLst>
              </a:tr>
              <a:tr h="336261">
                <a:tc>
                  <a:txBody>
                    <a:bodyPr/>
                    <a:lstStyle/>
                    <a:p>
                      <a:r>
                        <a:rPr lang="en-US" sz="1050" b="1" err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Latest_Model</a:t>
                      </a:r>
                      <a:endParaRPr lang="en-US" sz="1050" b="1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 anchor="ctr"/>
                </a:tc>
                <a:extLst>
                  <a:ext uri="{0D108BD9-81ED-4DB2-BD59-A6C34878D82A}">
                    <a16:rowId xmlns:a16="http://schemas.microsoft.com/office/drawing/2014/main" val="3555363882"/>
                  </a:ext>
                </a:extLst>
              </a:tr>
            </a:tbl>
          </a:graphicData>
        </a:graphic>
      </p:graphicFrame>
      <p:sp>
        <p:nvSpPr>
          <p:cNvPr id="18" name="Rectangle 17">
            <a:extLst>
              <a:ext uri="{FF2B5EF4-FFF2-40B4-BE49-F238E27FC236}">
                <a16:creationId xmlns:a16="http://schemas.microsoft.com/office/drawing/2014/main" id="{0A085C24-F032-DBAF-5503-F5B754F79367}"/>
              </a:ext>
            </a:extLst>
          </p:cNvPr>
          <p:cNvSpPr/>
          <p:nvPr/>
        </p:nvSpPr>
        <p:spPr>
          <a:xfrm>
            <a:off x="4059090" y="4652712"/>
            <a:ext cx="5121531" cy="912506"/>
          </a:xfrm>
          <a:prstGeom prst="rect">
            <a:avLst/>
          </a:prstGeom>
          <a:solidFill>
            <a:srgbClr val="F7F7F7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100">
              <a:solidFill>
                <a:schemeClr val="tx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0E6C40D-665C-49DD-2901-08F18447C87D}"/>
              </a:ext>
            </a:extLst>
          </p:cNvPr>
          <p:cNvSpPr/>
          <p:nvPr/>
        </p:nvSpPr>
        <p:spPr>
          <a:xfrm>
            <a:off x="4059089" y="5652623"/>
            <a:ext cx="5121531" cy="912506"/>
          </a:xfrm>
          <a:prstGeom prst="rect">
            <a:avLst/>
          </a:prstGeom>
          <a:solidFill>
            <a:srgbClr val="F7F7F7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100">
              <a:solidFill>
                <a:schemeClr val="tx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A736DE6-D733-DBF5-E8F6-7968D6467990}"/>
              </a:ext>
            </a:extLst>
          </p:cNvPr>
          <p:cNvSpPr/>
          <p:nvPr/>
        </p:nvSpPr>
        <p:spPr>
          <a:xfrm>
            <a:off x="4059088" y="210535"/>
            <a:ext cx="5121531" cy="31024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Imported Libraries and version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E5DBDC6C-E3A7-2D57-B717-2460FF8928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/>
        </p:blipFill>
        <p:spPr bwMode="auto">
          <a:xfrm>
            <a:off x="9306411" y="2218887"/>
            <a:ext cx="2796381" cy="2227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B03C6E-CBA3-489F-D319-F73821D03CE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9331741" y="19891"/>
            <a:ext cx="2742469" cy="2156216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7601CFE6-AE3F-CD7D-CC83-3180701ADE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/>
        </p:blipFill>
        <p:spPr bwMode="auto">
          <a:xfrm>
            <a:off x="9346492" y="4624422"/>
            <a:ext cx="2735529" cy="2120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5039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8ABC49B-3CB0-65CC-87F5-DBAB12B7AD7D}"/>
              </a:ext>
            </a:extLst>
          </p:cNvPr>
          <p:cNvSpPr txBox="1"/>
          <p:nvPr/>
        </p:nvSpPr>
        <p:spPr>
          <a:xfrm>
            <a:off x="900333" y="1293287"/>
            <a:ext cx="3756156" cy="42714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300000"/>
              </a:lnSpc>
            </a:pPr>
            <a:r>
              <a:rPr lang="en-US" sz="3200" dirty="0"/>
              <a:t>😀 : Not bad, normal</a:t>
            </a:r>
          </a:p>
          <a:p>
            <a:pPr>
              <a:lnSpc>
                <a:spcPct val="300000"/>
              </a:lnSpc>
            </a:pPr>
            <a:r>
              <a:rPr lang="en-US" sz="3200" dirty="0"/>
              <a:t>😎 : Break Through</a:t>
            </a:r>
          </a:p>
          <a:p>
            <a:pPr>
              <a:lnSpc>
                <a:spcPct val="300000"/>
              </a:lnSpc>
            </a:pPr>
            <a:r>
              <a:rPr lang="en-US" sz="3200" dirty="0"/>
              <a:t>🥵 : Problem Occurs</a:t>
            </a:r>
          </a:p>
        </p:txBody>
      </p:sp>
    </p:spTree>
    <p:extLst>
      <p:ext uri="{BB962C8B-B14F-4D97-AF65-F5344CB8AC3E}">
        <p14:creationId xmlns:p14="http://schemas.microsoft.com/office/powerpoint/2010/main" val="43269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C33FF93-823A-FDFF-F080-846CF01D865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/>
        </p:blipFill>
        <p:spPr bwMode="auto">
          <a:xfrm>
            <a:off x="9306411" y="2218887"/>
            <a:ext cx="2796381" cy="2227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D6233DA-DC6F-B2F5-7473-6783BFCC059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9331741" y="19891"/>
            <a:ext cx="2742469" cy="215621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8C09FBA-1B5C-6A2D-65FD-B59B73118A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/>
          <a:srcRect/>
          <a:stretch/>
        </p:blipFill>
        <p:spPr bwMode="auto">
          <a:xfrm>
            <a:off x="9346492" y="4624422"/>
            <a:ext cx="2735529" cy="2120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90C91BB-B123-2DF5-B863-83E7888B6C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7360264"/>
              </p:ext>
            </p:extLst>
          </p:nvPr>
        </p:nvGraphicFramePr>
        <p:xfrm>
          <a:off x="188349" y="214002"/>
          <a:ext cx="3549309" cy="6256919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86839">
                  <a:extLst>
                    <a:ext uri="{9D8B030D-6E8A-4147-A177-3AD203B41FA5}">
                      <a16:colId xmlns:a16="http://schemas.microsoft.com/office/drawing/2014/main" val="2599444794"/>
                    </a:ext>
                  </a:extLst>
                </a:gridCol>
                <a:gridCol w="2562470">
                  <a:extLst>
                    <a:ext uri="{9D8B030D-6E8A-4147-A177-3AD203B41FA5}">
                      <a16:colId xmlns:a16="http://schemas.microsoft.com/office/drawing/2014/main" val="1554349779"/>
                    </a:ext>
                  </a:extLst>
                </a:gridCol>
              </a:tblGrid>
              <a:tr h="3020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😀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Baseline_scalar</a:t>
                      </a:r>
                      <a:endParaRPr lang="en-US" sz="14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987546650"/>
                  </a:ext>
                </a:extLst>
              </a:tr>
              <a:tr h="302070">
                <a:tc>
                  <a:txBody>
                    <a:bodyPr/>
                    <a:lstStyle/>
                    <a:p>
                      <a:r>
                        <a:rPr lang="en-US" sz="1000" b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Agent Type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Vector Type</a:t>
                      </a:r>
                      <a:r>
                        <a:rPr lang="en-US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 </a:t>
                      </a:r>
                      <a:r>
                        <a:rPr lang="en-US" sz="1000" b="1" u="sng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Scalar Type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1519803154"/>
                  </a:ext>
                </a:extLst>
              </a:tr>
              <a:tr h="302070">
                <a:tc>
                  <a:txBody>
                    <a:bodyPr/>
                    <a:lstStyle/>
                    <a:p>
                      <a:r>
                        <a:rPr lang="en-US" sz="1000" b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Training Step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r>
                        <a:rPr lang="en-US" altLang="ko-KR" sz="1000" b="1" u="sng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every timesteps</a:t>
                      </a:r>
                      <a:r>
                        <a:rPr lang="en-US" altLang="ko-KR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 every episodes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884613467"/>
                  </a:ext>
                </a:extLst>
              </a:tr>
              <a:tr h="357794">
                <a:tc>
                  <a:txBody>
                    <a:bodyPr/>
                    <a:lstStyle/>
                    <a:p>
                      <a:r>
                        <a:rPr lang="ko-KR" altLang="en-US" sz="1000" b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신경망</a:t>
                      </a:r>
                      <a:endParaRPr lang="en-US" sz="1000" b="1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Conv 4</a:t>
                      </a:r>
                      <a:r>
                        <a:rPr lang="ko-KR" alt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층 </a:t>
                      </a:r>
                      <a:br>
                        <a:rPr lang="en-US" altLang="ko-KR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</a:br>
                      <a:r>
                        <a:rPr lang="en-US" altLang="ko-KR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(3x3, 1st padding 2,</a:t>
                      </a:r>
                      <a:r>
                        <a:rPr lang="ko-KR" alt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en-US" altLang="ko-KR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~.</a:t>
                      </a:r>
                      <a:r>
                        <a:rPr lang="ko-KR" alt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en-US" altLang="ko-KR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Padding</a:t>
                      </a:r>
                      <a:r>
                        <a:rPr lang="ko-KR" alt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en-US" altLang="ko-KR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1)</a:t>
                      </a:r>
                      <a:endParaRPr lang="en-US" sz="100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2152282549"/>
                  </a:ext>
                </a:extLst>
              </a:tr>
              <a:tr h="357794">
                <a:tc>
                  <a:txBody>
                    <a:bodyPr/>
                    <a:lstStyle/>
                    <a:p>
                      <a:r>
                        <a:rPr lang="en-US" sz="1000" b="1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Net Setting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marL="171450" indent="-171450">
                        <a:buFont typeface="System Font Regular"/>
                        <a:buChar char="-"/>
                      </a:pPr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CONV_UNITS = 64</a:t>
                      </a:r>
                    </a:p>
                    <a:p>
                      <a:pPr marL="171450" indent="-171450">
                        <a:buFont typeface="System Font Regular"/>
                        <a:buChar char="-"/>
                      </a:pPr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UPDATE_TARGET_EVERY = 5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2783036620"/>
                  </a:ext>
                </a:extLst>
              </a:tr>
              <a:tr h="357794">
                <a:tc>
                  <a:txBody>
                    <a:bodyPr/>
                    <a:lstStyle/>
                    <a:p>
                      <a:r>
                        <a:rPr lang="en-US" sz="1000" b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state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Single layer, shape=</a:t>
                      </a:r>
                      <a:r>
                        <a:rPr lang="en-US" sz="1000" err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map_size</a:t>
                      </a:r>
                      <a:endParaRPr lang="en-US" sz="100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  <a:p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-2 : Mine, -1 : Unrevealed, </a:t>
                      </a:r>
                      <a:b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</a:br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0~8 : # of neighbor Mines</a:t>
                      </a:r>
                    </a:p>
                    <a:p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Normalization : by 8(max #)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2187570725"/>
                  </a:ext>
                </a:extLst>
              </a:tr>
              <a:tr h="357794">
                <a:tc>
                  <a:txBody>
                    <a:bodyPr/>
                    <a:lstStyle/>
                    <a:p>
                      <a:r>
                        <a:rPr lang="en-US" sz="1000" b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replay</a:t>
                      </a:r>
                      <a:br>
                        <a:rPr lang="en-US" sz="1000" b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</a:br>
                      <a:r>
                        <a:rPr lang="en-US" sz="1000" b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memory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1</a:t>
                      </a:r>
                      <a:r>
                        <a:rPr lang="en-US" altLang="ko-KR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8</a:t>
                      </a:r>
                      <a:r>
                        <a:rPr lang="ko-KR" alt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개 이하는 저장 안함</a:t>
                      </a:r>
                      <a:endParaRPr lang="en-US" altLang="ko-KR" sz="100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altLang="ko-KR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50000</a:t>
                      </a:r>
                      <a:r>
                        <a:rPr lang="ko-KR" alt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en-US" altLang="ko-KR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/</a:t>
                      </a:r>
                      <a:r>
                        <a:rPr lang="ko-KR" alt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en-US" altLang="ko-KR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1000</a:t>
                      </a:r>
                      <a:endParaRPr lang="en-US" sz="100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3503691798"/>
                  </a:ext>
                </a:extLst>
              </a:tr>
              <a:tr h="534529">
                <a:tc>
                  <a:txBody>
                    <a:bodyPr/>
                    <a:lstStyle/>
                    <a:p>
                      <a:r>
                        <a:rPr lang="en-US" sz="1000" b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Learning Params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BATCH_SIZE = 64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LEARNING_RATE = 0.001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DISCOUNT = 0.1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3463998896"/>
                  </a:ext>
                </a:extLst>
              </a:tr>
              <a:tr h="534529">
                <a:tc>
                  <a:txBody>
                    <a:bodyPr/>
                    <a:lstStyle/>
                    <a:p>
                      <a:r>
                        <a:rPr lang="en-US" sz="1000" b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Scheduler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X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3706527949"/>
                  </a:ext>
                </a:extLst>
              </a:tr>
              <a:tr h="534529">
                <a:tc>
                  <a:txBody>
                    <a:bodyPr/>
                    <a:lstStyle/>
                    <a:p>
                      <a:r>
                        <a:rPr lang="en-US" sz="1000" b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Exploration Params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EPSILON = 0.95 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EPSILON_DECAY = 0.999975 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EPSILON_MIN = 0.01 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1963843294"/>
                  </a:ext>
                </a:extLst>
              </a:tr>
              <a:tr h="440494">
                <a:tc>
                  <a:txBody>
                    <a:bodyPr/>
                    <a:lstStyle/>
                    <a:p>
                      <a:r>
                        <a:rPr lang="en-US" sz="1000" b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Reward &amp; Done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{'win':1, 'lose':-1, 'progress':0.3, 'guess':-0.3</a:t>
                      </a:r>
                      <a:r>
                        <a:rPr lang="en-US" altLang="ko-KR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en-US" altLang="ko-KR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‘</a:t>
                      </a:r>
                      <a:r>
                        <a:rPr lang="en-US" altLang="ko-KR" sz="1000" err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no_progress</a:t>
                      </a:r>
                      <a:r>
                        <a:rPr lang="en-US" altLang="ko-KR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’:-0.3</a:t>
                      </a:r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}</a:t>
                      </a:r>
                      <a:b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</a:br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{'</a:t>
                      </a:r>
                      <a:r>
                        <a:rPr lang="en-US" sz="1000" err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win':True</a:t>
                      </a:r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 '</a:t>
                      </a:r>
                      <a:r>
                        <a:rPr lang="en-US" sz="1000" err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lose':True</a:t>
                      </a:r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 '</a:t>
                      </a:r>
                      <a:r>
                        <a:rPr lang="en-US" sz="1000" err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progress':False</a:t>
                      </a:r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 '</a:t>
                      </a:r>
                      <a:r>
                        <a:rPr lang="en-US" sz="1000" err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guess':False</a:t>
                      </a:r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 '</a:t>
                      </a:r>
                      <a:r>
                        <a:rPr lang="en-US" sz="1000" err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no_progress</a:t>
                      </a:r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＇ : False})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3982229057"/>
                  </a:ext>
                </a:extLst>
              </a:tr>
              <a:tr h="278079">
                <a:tc>
                  <a:txBody>
                    <a:bodyPr/>
                    <a:lstStyle/>
                    <a:p>
                      <a:r>
                        <a:rPr lang="en-US" sz="1000" b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Episodes 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r>
                        <a:rPr lang="en-US" altLang="ko-KR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10</a:t>
                      </a:r>
                      <a:r>
                        <a:rPr lang="ko-KR" altLang="en-US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만</a:t>
                      </a:r>
                      <a:endParaRPr lang="en-US" sz="10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3687000622"/>
                  </a:ext>
                </a:extLst>
              </a:tr>
              <a:tr h="278079">
                <a:tc>
                  <a:txBody>
                    <a:bodyPr/>
                    <a:lstStyle/>
                    <a:p>
                      <a:r>
                        <a:rPr lang="en-US" sz="1000" b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Train / Valid Intervals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marL="171450" indent="-171450">
                        <a:buFont typeface="System Font Regular"/>
                        <a:buChar char="-"/>
                      </a:pPr>
                      <a:r>
                        <a:rPr lang="en-US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PRINT_INTERVAL = 100</a:t>
                      </a:r>
                    </a:p>
                    <a:p>
                      <a:pPr marL="171450" indent="-171450">
                        <a:buFont typeface="System Font Regular"/>
                        <a:buChar char="-"/>
                      </a:pPr>
                      <a:r>
                        <a:rPr lang="en-US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VISUAL_INTERVAL = 100</a:t>
                      </a:r>
                    </a:p>
                    <a:p>
                      <a:pPr marL="171450" indent="-171450">
                        <a:buFont typeface="System Font Regular"/>
                        <a:buChar char="-"/>
                      </a:pPr>
                      <a:r>
                        <a:rPr lang="en-US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VALID_SAMPLE = 1000</a:t>
                      </a:r>
                    </a:p>
                    <a:p>
                      <a:pPr marL="171450" indent="-171450">
                        <a:buFont typeface="System Font Regular"/>
                        <a:buChar char="-"/>
                      </a:pPr>
                      <a:r>
                        <a:rPr lang="en-US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VALID_INTERVAL = 10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441558093"/>
                  </a:ext>
                </a:extLst>
              </a:tr>
              <a:tr h="264001">
                <a:tc>
                  <a:txBody>
                    <a:bodyPr/>
                    <a:lstStyle/>
                    <a:p>
                      <a:r>
                        <a:rPr lang="ko-KR" altLang="en-US" sz="1000" b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최고 성능</a:t>
                      </a:r>
                      <a:endParaRPr lang="en-US" sz="1000" b="1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r>
                        <a:rPr lang="en-US" altLang="ko-KR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Train : 0.59 | valid : 0.309 | success : 0.316</a:t>
                      </a:r>
                      <a:endParaRPr lang="en-US" sz="10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2720601108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3B59BD3A-8F60-9588-6BD2-6BA5C2409AFB}"/>
              </a:ext>
            </a:extLst>
          </p:cNvPr>
          <p:cNvSpPr/>
          <p:nvPr/>
        </p:nvSpPr>
        <p:spPr>
          <a:xfrm>
            <a:off x="4059091" y="3652801"/>
            <a:ext cx="5121531" cy="912506"/>
          </a:xfrm>
          <a:prstGeom prst="rect">
            <a:avLst/>
          </a:prstGeom>
          <a:solidFill>
            <a:srgbClr val="F7F7F7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특징 </a:t>
            </a:r>
            <a:r>
              <a:rPr lang="en-US" altLang="ko-KR" sz="110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</a:t>
            </a:r>
            <a:r>
              <a:rPr lang="ko-KR" altLang="en-US" sz="110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초반에 </a:t>
            </a:r>
            <a:r>
              <a:rPr lang="en-US" altLang="ko-KR" sz="110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vector</a:t>
            </a:r>
            <a:r>
              <a:rPr lang="ko-KR" altLang="en-US" sz="110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110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type</a:t>
            </a:r>
            <a:r>
              <a:rPr lang="ko-KR" altLang="en-US" sz="110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보다 같은 곳을 또 누르는 경우가 훨씬 많아 </a:t>
            </a:r>
            <a:r>
              <a:rPr lang="en-US" altLang="ko-KR" sz="110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step </a:t>
            </a:r>
            <a:r>
              <a:rPr lang="ko-KR" altLang="en-US" sz="110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수가 증가한다</a:t>
            </a:r>
            <a:r>
              <a:rPr lang="en-US" altLang="ko-KR" sz="110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 </a:t>
            </a:r>
            <a:r>
              <a:rPr lang="ko-KR" altLang="en-US" sz="110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따라서 학습시간도 길다</a:t>
            </a:r>
            <a:r>
              <a:rPr lang="en-US" altLang="ko-KR" sz="110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258385B-72C2-E9D0-280E-59A937C055F8}"/>
              </a:ext>
            </a:extLst>
          </p:cNvPr>
          <p:cNvSpPr/>
          <p:nvPr/>
        </p:nvSpPr>
        <p:spPr>
          <a:xfrm>
            <a:off x="4059088" y="608180"/>
            <a:ext cx="5121531" cy="999911"/>
          </a:xfrm>
          <a:prstGeom prst="rect">
            <a:avLst/>
          </a:prstGeom>
          <a:solidFill>
            <a:srgbClr val="F7F7F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0" dirty="0">
                <a:solidFill>
                  <a:srgbClr val="AF00DB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from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codes.environment.reward5 </a:t>
            </a:r>
            <a:r>
              <a:rPr lang="en-US" sz="1000" b="0" dirty="0">
                <a:solidFill>
                  <a:srgbClr val="AF00DB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import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*</a:t>
            </a:r>
          </a:p>
          <a:p>
            <a:r>
              <a:rPr lang="en-US" sz="1000" b="0" dirty="0">
                <a:solidFill>
                  <a:srgbClr val="AF00DB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from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</a:t>
            </a:r>
            <a:r>
              <a:rPr lang="en-US" sz="1000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codes.agent.scalarDQN</a:t>
            </a:r>
            <a:r>
              <a:rPr lang="ko-KR" altLang="en-US" sz="1000" dirty="0">
                <a:solidFill>
                  <a:srgbClr val="000000"/>
                </a:solidFill>
                <a:highlight>
                  <a:srgbClr val="F7F7F7"/>
                </a:highlight>
                <a:latin typeface="Courier New" panose="02070309020205020404" pitchFamily="49" charset="0"/>
              </a:rPr>
              <a:t> </a:t>
            </a:r>
            <a:r>
              <a:rPr lang="en-US" sz="1000" b="0" dirty="0">
                <a:solidFill>
                  <a:srgbClr val="AF00DB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import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*</a:t>
            </a:r>
          </a:p>
          <a:p>
            <a:r>
              <a:rPr lang="en-US" sz="1000" b="0" dirty="0">
                <a:solidFill>
                  <a:srgbClr val="AF00DB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from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</a:t>
            </a:r>
            <a:r>
              <a:rPr lang="en-US" sz="1000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codes.net.basicWithBias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</a:t>
            </a:r>
            <a:r>
              <a:rPr lang="en-US" sz="1000" b="0" dirty="0">
                <a:solidFill>
                  <a:srgbClr val="AF00DB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import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*</a:t>
            </a:r>
          </a:p>
          <a:p>
            <a:r>
              <a:rPr lang="en-US" sz="1000" b="0" dirty="0">
                <a:solidFill>
                  <a:srgbClr val="AF00DB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from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</a:t>
            </a:r>
            <a:r>
              <a:rPr lang="en-US" sz="1000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codes.trainer.validShutDown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</a:t>
            </a:r>
            <a:r>
              <a:rPr lang="en-US" sz="1000" b="0" dirty="0">
                <a:solidFill>
                  <a:srgbClr val="AF00DB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import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*</a:t>
            </a:r>
          </a:p>
          <a:p>
            <a:r>
              <a:rPr lang="en-US" sz="1000" b="0" dirty="0">
                <a:solidFill>
                  <a:srgbClr val="AF00DB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from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</a:t>
            </a:r>
            <a:r>
              <a:rPr lang="en-US" sz="1000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codes.tester.validShutDown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</a:t>
            </a:r>
            <a:r>
              <a:rPr lang="en-US" sz="1000" b="0" dirty="0">
                <a:solidFill>
                  <a:srgbClr val="AF00DB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import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*</a:t>
            </a: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AD6D63DA-54D3-B472-9C81-14F3F97EF1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7669191"/>
              </p:ext>
            </p:extLst>
          </p:nvPr>
        </p:nvGraphicFramePr>
        <p:xfrm>
          <a:off x="4059088" y="1794798"/>
          <a:ext cx="5121532" cy="164794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980996">
                  <a:extLst>
                    <a:ext uri="{9D8B030D-6E8A-4147-A177-3AD203B41FA5}">
                      <a16:colId xmlns:a16="http://schemas.microsoft.com/office/drawing/2014/main" val="2599444794"/>
                    </a:ext>
                  </a:extLst>
                </a:gridCol>
                <a:gridCol w="1993244">
                  <a:extLst>
                    <a:ext uri="{9D8B030D-6E8A-4147-A177-3AD203B41FA5}">
                      <a16:colId xmlns:a16="http://schemas.microsoft.com/office/drawing/2014/main" val="1554349779"/>
                    </a:ext>
                  </a:extLst>
                </a:gridCol>
                <a:gridCol w="2147292">
                  <a:extLst>
                    <a:ext uri="{9D8B030D-6E8A-4147-A177-3AD203B41FA5}">
                      <a16:colId xmlns:a16="http://schemas.microsoft.com/office/drawing/2014/main" val="3592938814"/>
                    </a:ext>
                  </a:extLst>
                </a:gridCol>
              </a:tblGrid>
              <a:tr h="23998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Fixed1000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Random1000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2152282549"/>
                  </a:ext>
                </a:extLst>
              </a:tr>
              <a:tr h="336261">
                <a:tc>
                  <a:txBody>
                    <a:bodyPr/>
                    <a:lstStyle/>
                    <a:p>
                      <a:r>
                        <a:rPr lang="en-US" sz="1050" b="1" err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Best_Valid</a:t>
                      </a:r>
                      <a:endParaRPr lang="en-US" sz="1050" b="1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 anchor="ctr"/>
                </a:tc>
                <a:extLst>
                  <a:ext uri="{0D108BD9-81ED-4DB2-BD59-A6C34878D82A}">
                    <a16:rowId xmlns:a16="http://schemas.microsoft.com/office/drawing/2014/main" val="3463423014"/>
                  </a:ext>
                </a:extLst>
              </a:tr>
              <a:tr h="336261">
                <a:tc>
                  <a:txBody>
                    <a:bodyPr/>
                    <a:lstStyle/>
                    <a:p>
                      <a:r>
                        <a:rPr lang="en-US" sz="1050" b="1" dirty="0" err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Best_Train</a:t>
                      </a:r>
                      <a:endParaRPr lang="en-US" sz="1050" b="1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 anchor="ctr"/>
                </a:tc>
                <a:extLst>
                  <a:ext uri="{0D108BD9-81ED-4DB2-BD59-A6C34878D82A}">
                    <a16:rowId xmlns:a16="http://schemas.microsoft.com/office/drawing/2014/main" val="3463998896"/>
                  </a:ext>
                </a:extLst>
              </a:tr>
              <a:tr h="336261">
                <a:tc>
                  <a:txBody>
                    <a:bodyPr/>
                    <a:lstStyle/>
                    <a:p>
                      <a:r>
                        <a:rPr lang="en-US" sz="1050" b="1" err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Win_Model</a:t>
                      </a:r>
                      <a:endParaRPr lang="en-US" sz="1050" b="1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 anchor="ctr"/>
                </a:tc>
                <a:extLst>
                  <a:ext uri="{0D108BD9-81ED-4DB2-BD59-A6C34878D82A}">
                    <a16:rowId xmlns:a16="http://schemas.microsoft.com/office/drawing/2014/main" val="2556292370"/>
                  </a:ext>
                </a:extLst>
              </a:tr>
              <a:tr h="336261">
                <a:tc>
                  <a:txBody>
                    <a:bodyPr/>
                    <a:lstStyle/>
                    <a:p>
                      <a:r>
                        <a:rPr lang="en-US" sz="1050" b="1" err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Latest_Model</a:t>
                      </a:r>
                      <a:endParaRPr lang="en-US" sz="1050" b="1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 anchor="ctr"/>
                </a:tc>
                <a:extLst>
                  <a:ext uri="{0D108BD9-81ED-4DB2-BD59-A6C34878D82A}">
                    <a16:rowId xmlns:a16="http://schemas.microsoft.com/office/drawing/2014/main" val="3555363882"/>
                  </a:ext>
                </a:extLst>
              </a:tr>
            </a:tbl>
          </a:graphicData>
        </a:graphic>
      </p:graphicFrame>
      <p:sp>
        <p:nvSpPr>
          <p:cNvPr id="18" name="Rectangle 17">
            <a:extLst>
              <a:ext uri="{FF2B5EF4-FFF2-40B4-BE49-F238E27FC236}">
                <a16:creationId xmlns:a16="http://schemas.microsoft.com/office/drawing/2014/main" id="{0A085C24-F032-DBAF-5503-F5B754F79367}"/>
              </a:ext>
            </a:extLst>
          </p:cNvPr>
          <p:cNvSpPr/>
          <p:nvPr/>
        </p:nvSpPr>
        <p:spPr>
          <a:xfrm>
            <a:off x="4059090" y="4652712"/>
            <a:ext cx="5121531" cy="912506"/>
          </a:xfrm>
          <a:prstGeom prst="rect">
            <a:avLst/>
          </a:prstGeom>
          <a:solidFill>
            <a:srgbClr val="F7F7F7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100">
              <a:solidFill>
                <a:schemeClr val="tx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0E6C40D-665C-49DD-2901-08F18447C87D}"/>
              </a:ext>
            </a:extLst>
          </p:cNvPr>
          <p:cNvSpPr/>
          <p:nvPr/>
        </p:nvSpPr>
        <p:spPr>
          <a:xfrm>
            <a:off x="4059089" y="5652623"/>
            <a:ext cx="5121531" cy="912506"/>
          </a:xfrm>
          <a:prstGeom prst="rect">
            <a:avLst/>
          </a:prstGeom>
          <a:solidFill>
            <a:srgbClr val="F7F7F7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100">
              <a:solidFill>
                <a:schemeClr val="tx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A736DE6-D733-DBF5-E8F6-7968D6467990}"/>
              </a:ext>
            </a:extLst>
          </p:cNvPr>
          <p:cNvSpPr/>
          <p:nvPr/>
        </p:nvSpPr>
        <p:spPr>
          <a:xfrm>
            <a:off x="4059088" y="210535"/>
            <a:ext cx="5121531" cy="31024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Imported Libraries and version</a:t>
            </a:r>
          </a:p>
        </p:txBody>
      </p:sp>
    </p:spTree>
    <p:extLst>
      <p:ext uri="{BB962C8B-B14F-4D97-AF65-F5344CB8AC3E}">
        <p14:creationId xmlns:p14="http://schemas.microsoft.com/office/powerpoint/2010/main" val="239749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90C91BB-B123-2DF5-B863-83E7888B6C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8150379"/>
              </p:ext>
            </p:extLst>
          </p:nvPr>
        </p:nvGraphicFramePr>
        <p:xfrm>
          <a:off x="188349" y="214002"/>
          <a:ext cx="3549309" cy="6256919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86839">
                  <a:extLst>
                    <a:ext uri="{9D8B030D-6E8A-4147-A177-3AD203B41FA5}">
                      <a16:colId xmlns:a16="http://schemas.microsoft.com/office/drawing/2014/main" val="2599444794"/>
                    </a:ext>
                  </a:extLst>
                </a:gridCol>
                <a:gridCol w="2562470">
                  <a:extLst>
                    <a:ext uri="{9D8B030D-6E8A-4147-A177-3AD203B41FA5}">
                      <a16:colId xmlns:a16="http://schemas.microsoft.com/office/drawing/2014/main" val="1554349779"/>
                    </a:ext>
                  </a:extLst>
                </a:gridCol>
              </a:tblGrid>
              <a:tr h="3020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😀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Baseline_vector</a:t>
                      </a:r>
                      <a:endParaRPr lang="en-US" sz="14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987546650"/>
                  </a:ext>
                </a:extLst>
              </a:tr>
              <a:tr h="302070">
                <a:tc>
                  <a:txBody>
                    <a:bodyPr/>
                    <a:lstStyle/>
                    <a:p>
                      <a:r>
                        <a:rPr lang="en-US" sz="1000" b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Agent Type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r>
                        <a:rPr lang="en-US" sz="1000" b="1" u="sng" dirty="0">
                          <a:solidFill>
                            <a:schemeClr val="tx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Vector Type</a:t>
                      </a:r>
                      <a:r>
                        <a:rPr lang="en-US" sz="1000" b="1" u="sng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 </a:t>
                      </a:r>
                      <a:r>
                        <a:rPr lang="en-US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Scalar Type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1519803154"/>
                  </a:ext>
                </a:extLst>
              </a:tr>
              <a:tr h="302070">
                <a:tc>
                  <a:txBody>
                    <a:bodyPr/>
                    <a:lstStyle/>
                    <a:p>
                      <a:r>
                        <a:rPr lang="en-US" sz="1000" b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Training Step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r>
                        <a:rPr lang="en-US" altLang="ko-KR" sz="1000" b="1" u="sng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every timesteps</a:t>
                      </a:r>
                      <a:r>
                        <a:rPr lang="en-US" altLang="ko-KR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 every episodes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884613467"/>
                  </a:ext>
                </a:extLst>
              </a:tr>
              <a:tr h="357794">
                <a:tc>
                  <a:txBody>
                    <a:bodyPr/>
                    <a:lstStyle/>
                    <a:p>
                      <a:r>
                        <a:rPr lang="ko-KR" altLang="en-US" sz="1000" b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신경망</a:t>
                      </a:r>
                      <a:endParaRPr lang="en-US" sz="1000" b="1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Conv 4</a:t>
                      </a:r>
                      <a:r>
                        <a:rPr lang="ko-KR" alt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층 </a:t>
                      </a:r>
                      <a:br>
                        <a:rPr lang="en-US" altLang="ko-KR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</a:br>
                      <a:r>
                        <a:rPr lang="en-US" altLang="ko-KR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(3x3, 1st padding 2,</a:t>
                      </a:r>
                      <a:r>
                        <a:rPr lang="ko-KR" alt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en-US" altLang="ko-KR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~.</a:t>
                      </a:r>
                      <a:r>
                        <a:rPr lang="ko-KR" alt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en-US" altLang="ko-KR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Padding</a:t>
                      </a:r>
                      <a:r>
                        <a:rPr lang="ko-KR" alt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en-US" altLang="ko-KR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1)</a:t>
                      </a:r>
                      <a:endParaRPr lang="en-US" sz="100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2152282549"/>
                  </a:ext>
                </a:extLst>
              </a:tr>
              <a:tr h="357794">
                <a:tc>
                  <a:txBody>
                    <a:bodyPr/>
                    <a:lstStyle/>
                    <a:p>
                      <a:r>
                        <a:rPr lang="en-US" sz="1000" b="1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Net Setting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marL="171450" indent="-171450">
                        <a:buFont typeface="System Font Regular"/>
                        <a:buChar char="-"/>
                      </a:pPr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CONV_UNITS = 64</a:t>
                      </a:r>
                    </a:p>
                    <a:p>
                      <a:pPr marL="171450" indent="-171450">
                        <a:buFont typeface="System Font Regular"/>
                        <a:buChar char="-"/>
                      </a:pPr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UPDATE_TARGET_EVERY = 5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2783036620"/>
                  </a:ext>
                </a:extLst>
              </a:tr>
              <a:tr h="357794">
                <a:tc>
                  <a:txBody>
                    <a:bodyPr/>
                    <a:lstStyle/>
                    <a:p>
                      <a:r>
                        <a:rPr lang="en-US" sz="1000" b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state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Single layer, shape=map_size</a:t>
                      </a:r>
                    </a:p>
                    <a:p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-2 : Mine, -1 : Unrevealed, </a:t>
                      </a:r>
                      <a:b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</a:br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0~8 : # of neighbor Mines</a:t>
                      </a:r>
                    </a:p>
                    <a:p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Normalization : by 8(max #)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2187570725"/>
                  </a:ext>
                </a:extLst>
              </a:tr>
              <a:tr h="357794">
                <a:tc>
                  <a:txBody>
                    <a:bodyPr/>
                    <a:lstStyle/>
                    <a:p>
                      <a:r>
                        <a:rPr lang="en-US" sz="1000" b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replay</a:t>
                      </a:r>
                      <a:br>
                        <a:rPr lang="en-US" sz="1000" b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</a:br>
                      <a:r>
                        <a:rPr lang="en-US" sz="1000" b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memory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1</a:t>
                      </a:r>
                      <a:r>
                        <a:rPr lang="en-US" altLang="ko-KR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8</a:t>
                      </a:r>
                      <a:r>
                        <a:rPr lang="ko-KR" alt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개 이하는 저장 안함</a:t>
                      </a:r>
                      <a:endParaRPr lang="en-US" altLang="ko-KR" sz="100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altLang="ko-KR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50000</a:t>
                      </a:r>
                      <a:r>
                        <a:rPr lang="ko-KR" alt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en-US" altLang="ko-KR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/</a:t>
                      </a:r>
                      <a:r>
                        <a:rPr lang="ko-KR" alt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en-US" altLang="ko-KR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1000</a:t>
                      </a:r>
                      <a:endParaRPr lang="en-US" sz="100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3503691798"/>
                  </a:ext>
                </a:extLst>
              </a:tr>
              <a:tr h="534529">
                <a:tc>
                  <a:txBody>
                    <a:bodyPr/>
                    <a:lstStyle/>
                    <a:p>
                      <a:r>
                        <a:rPr lang="en-US" sz="1000" b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Learning Params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BATCH_SIZE = 64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LEARNING_RATE = 0.001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DISCOUNT = 0.1</a:t>
                      </a:r>
                      <a:endParaRPr lang="en-US" sz="10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3463998896"/>
                  </a:ext>
                </a:extLst>
              </a:tr>
              <a:tr h="534529">
                <a:tc>
                  <a:txBody>
                    <a:bodyPr/>
                    <a:lstStyle/>
                    <a:p>
                      <a:r>
                        <a:rPr lang="en-US" sz="1000" b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Scheduler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X</a:t>
                      </a:r>
                      <a:endParaRPr lang="en-US" sz="10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3706527949"/>
                  </a:ext>
                </a:extLst>
              </a:tr>
              <a:tr h="534529">
                <a:tc>
                  <a:txBody>
                    <a:bodyPr/>
                    <a:lstStyle/>
                    <a:p>
                      <a:r>
                        <a:rPr lang="en-US" sz="1000" b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Exploration Params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EPSILON = 0.95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EPSILON_DECAY = 0.99975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EPSILON_MIN = 0.01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1963843294"/>
                  </a:ext>
                </a:extLst>
              </a:tr>
              <a:tr h="440494">
                <a:tc>
                  <a:txBody>
                    <a:bodyPr/>
                    <a:lstStyle/>
                    <a:p>
                      <a:r>
                        <a:rPr lang="en-US" sz="1000" b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Reward &amp; Done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{'win':1, 'lose':-1, 'progress':0.3, 'guess':-0.3</a:t>
                      </a:r>
                      <a:r>
                        <a:rPr lang="en-US" altLang="ko-KR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en-US" altLang="ko-KR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‘no_progress’:-0.5</a:t>
                      </a:r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}</a:t>
                      </a:r>
                      <a:b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</a:br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{'win':True, 'lose':True, 'progress':False, 'guess':False, 'no_progress’ : False})</a:t>
                      </a:r>
                      <a:endParaRPr lang="en-US" sz="10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3982229057"/>
                  </a:ext>
                </a:extLst>
              </a:tr>
              <a:tr h="278079">
                <a:tc>
                  <a:txBody>
                    <a:bodyPr/>
                    <a:lstStyle/>
                    <a:p>
                      <a:r>
                        <a:rPr lang="en-US" sz="1000" b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Episodes 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r>
                        <a:rPr lang="en-US" altLang="ko-KR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20</a:t>
                      </a:r>
                      <a:r>
                        <a:rPr lang="ko-KR" alt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만 </a:t>
                      </a:r>
                      <a:endParaRPr lang="en-US" sz="10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3687000622"/>
                  </a:ext>
                </a:extLst>
              </a:tr>
              <a:tr h="278079">
                <a:tc>
                  <a:txBody>
                    <a:bodyPr/>
                    <a:lstStyle/>
                    <a:p>
                      <a:r>
                        <a:rPr lang="en-US" sz="1000" b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Train / Valid Intervals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marL="171450" indent="-171450">
                        <a:buFont typeface="System Font Regular"/>
                        <a:buChar char="-"/>
                      </a:pPr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PRINT_INTERVAL = 100</a:t>
                      </a:r>
                    </a:p>
                    <a:p>
                      <a:pPr marL="171450" indent="-171450">
                        <a:buFont typeface="System Font Regular"/>
                        <a:buChar char="-"/>
                      </a:pPr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VISUAL_INTERVAL = 100</a:t>
                      </a:r>
                    </a:p>
                    <a:p>
                      <a:pPr marL="171450" indent="-171450">
                        <a:buFont typeface="System Font Regular"/>
                        <a:buChar char="-"/>
                      </a:pPr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VALID_SAMPLE = 1000</a:t>
                      </a:r>
                    </a:p>
                    <a:p>
                      <a:pPr marL="171450" indent="-171450">
                        <a:buFont typeface="System Font Regular"/>
                        <a:buChar char="-"/>
                      </a:pPr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VALID_INTERVAL = 10</a:t>
                      </a:r>
                      <a:endParaRPr lang="en-US" sz="10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441558093"/>
                  </a:ext>
                </a:extLst>
              </a:tr>
              <a:tr h="264001">
                <a:tc>
                  <a:txBody>
                    <a:bodyPr/>
                    <a:lstStyle/>
                    <a:p>
                      <a:r>
                        <a:rPr lang="ko-KR" altLang="en-US" sz="1000" b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최고 성능</a:t>
                      </a:r>
                      <a:endParaRPr lang="en-US" sz="1000" b="1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r>
                        <a:rPr lang="en-US" altLang="ko-KR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Train : 0.77 | valid : 0.662 | success : 0.663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2720601108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3B59BD3A-8F60-9588-6BD2-6BA5C2409AFB}"/>
              </a:ext>
            </a:extLst>
          </p:cNvPr>
          <p:cNvSpPr/>
          <p:nvPr/>
        </p:nvSpPr>
        <p:spPr>
          <a:xfrm>
            <a:off x="4059091" y="3652801"/>
            <a:ext cx="5121531" cy="912506"/>
          </a:xfrm>
          <a:prstGeom prst="rect">
            <a:avLst/>
          </a:prstGeom>
          <a:solidFill>
            <a:srgbClr val="F7F7F7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For</a:t>
            </a:r>
            <a:r>
              <a:rPr lang="ko-KR" altLang="en-US" sz="11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문 사용하는 기존 버전이다</a:t>
            </a:r>
            <a:r>
              <a:rPr lang="en-US" altLang="ko-KR" sz="11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</a:t>
            </a:r>
            <a:r>
              <a:rPr lang="ko-KR" altLang="en-US" sz="11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endParaRPr lang="en-US" sz="1100" dirty="0">
              <a:solidFill>
                <a:schemeClr val="tx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258385B-72C2-E9D0-280E-59A937C055F8}"/>
              </a:ext>
            </a:extLst>
          </p:cNvPr>
          <p:cNvSpPr/>
          <p:nvPr/>
        </p:nvSpPr>
        <p:spPr>
          <a:xfrm>
            <a:off x="4059088" y="608180"/>
            <a:ext cx="5121531" cy="999911"/>
          </a:xfrm>
          <a:prstGeom prst="rect">
            <a:avLst/>
          </a:prstGeom>
          <a:solidFill>
            <a:srgbClr val="F7F7F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0" dirty="0">
                <a:solidFill>
                  <a:srgbClr val="AF00DB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from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codes.environment.reward5 </a:t>
            </a:r>
            <a:r>
              <a:rPr lang="en-US" sz="1000" b="0" dirty="0">
                <a:solidFill>
                  <a:srgbClr val="AF00DB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import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*</a:t>
            </a:r>
          </a:p>
          <a:p>
            <a:r>
              <a:rPr lang="en-US" sz="1000" b="0" dirty="0">
                <a:solidFill>
                  <a:srgbClr val="AF00DB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from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 </a:t>
            </a:r>
            <a:r>
              <a:rPr lang="en-US" sz="1000" b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codes.agent.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</a:rPr>
              <a:t>v</a:t>
            </a:r>
            <a:r>
              <a:rPr lang="en-US" sz="1000" b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ectorDQN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 </a:t>
            </a:r>
            <a:r>
              <a:rPr lang="en-US" sz="1000" b="0" dirty="0">
                <a:solidFill>
                  <a:srgbClr val="AF00DB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import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 *</a:t>
            </a:r>
          </a:p>
          <a:p>
            <a:r>
              <a:rPr lang="en-US" sz="1000" b="0" dirty="0">
                <a:solidFill>
                  <a:srgbClr val="AF00DB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from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</a:t>
            </a:r>
            <a:r>
              <a:rPr lang="en-US" sz="1000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codes.net.basicWithBias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</a:t>
            </a:r>
            <a:r>
              <a:rPr lang="en-US" sz="1000" b="0" dirty="0">
                <a:solidFill>
                  <a:srgbClr val="AF00DB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import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*</a:t>
            </a:r>
          </a:p>
          <a:p>
            <a:r>
              <a:rPr lang="en-US" sz="1000" b="0" dirty="0">
                <a:solidFill>
                  <a:srgbClr val="AF00DB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from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</a:t>
            </a:r>
            <a:r>
              <a:rPr lang="en-US" sz="1000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codes.trainer.validShutDown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</a:t>
            </a:r>
            <a:r>
              <a:rPr lang="en-US" sz="1000" b="0" dirty="0">
                <a:solidFill>
                  <a:srgbClr val="AF00DB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import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*</a:t>
            </a:r>
          </a:p>
          <a:p>
            <a:r>
              <a:rPr lang="en-US" sz="1000" b="0" dirty="0">
                <a:solidFill>
                  <a:srgbClr val="AF00DB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from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</a:t>
            </a:r>
            <a:r>
              <a:rPr lang="en-US" sz="1000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codes.tester.validShutDown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</a:t>
            </a:r>
            <a:r>
              <a:rPr lang="en-US" sz="1000" b="0" dirty="0">
                <a:solidFill>
                  <a:srgbClr val="AF00DB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import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*</a:t>
            </a: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AD6D63DA-54D3-B472-9C81-14F3F97EF1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6693241"/>
              </p:ext>
            </p:extLst>
          </p:nvPr>
        </p:nvGraphicFramePr>
        <p:xfrm>
          <a:off x="4059088" y="1794798"/>
          <a:ext cx="5121532" cy="164794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980996">
                  <a:extLst>
                    <a:ext uri="{9D8B030D-6E8A-4147-A177-3AD203B41FA5}">
                      <a16:colId xmlns:a16="http://schemas.microsoft.com/office/drawing/2014/main" val="2599444794"/>
                    </a:ext>
                  </a:extLst>
                </a:gridCol>
                <a:gridCol w="1993244">
                  <a:extLst>
                    <a:ext uri="{9D8B030D-6E8A-4147-A177-3AD203B41FA5}">
                      <a16:colId xmlns:a16="http://schemas.microsoft.com/office/drawing/2014/main" val="1554349779"/>
                    </a:ext>
                  </a:extLst>
                </a:gridCol>
                <a:gridCol w="2147292">
                  <a:extLst>
                    <a:ext uri="{9D8B030D-6E8A-4147-A177-3AD203B41FA5}">
                      <a16:colId xmlns:a16="http://schemas.microsoft.com/office/drawing/2014/main" val="3592938814"/>
                    </a:ext>
                  </a:extLst>
                </a:gridCol>
              </a:tblGrid>
              <a:tr h="23998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Fixed1000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Random1000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2152282549"/>
                  </a:ext>
                </a:extLst>
              </a:tr>
              <a:tr h="336261">
                <a:tc>
                  <a:txBody>
                    <a:bodyPr/>
                    <a:lstStyle/>
                    <a:p>
                      <a:r>
                        <a:rPr lang="en-US" sz="1050" b="1" err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Best_Valid</a:t>
                      </a:r>
                      <a:endParaRPr lang="en-US" sz="1050" b="1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 anchor="ctr"/>
                </a:tc>
                <a:extLst>
                  <a:ext uri="{0D108BD9-81ED-4DB2-BD59-A6C34878D82A}">
                    <a16:rowId xmlns:a16="http://schemas.microsoft.com/office/drawing/2014/main" val="3463423014"/>
                  </a:ext>
                </a:extLst>
              </a:tr>
              <a:tr h="336261">
                <a:tc>
                  <a:txBody>
                    <a:bodyPr/>
                    <a:lstStyle/>
                    <a:p>
                      <a:r>
                        <a:rPr lang="en-US" sz="1050" b="1" err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Best_Train</a:t>
                      </a:r>
                      <a:endParaRPr lang="en-US" sz="1050" b="1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 anchor="ctr"/>
                </a:tc>
                <a:extLst>
                  <a:ext uri="{0D108BD9-81ED-4DB2-BD59-A6C34878D82A}">
                    <a16:rowId xmlns:a16="http://schemas.microsoft.com/office/drawing/2014/main" val="3463998896"/>
                  </a:ext>
                </a:extLst>
              </a:tr>
              <a:tr h="336261">
                <a:tc>
                  <a:txBody>
                    <a:bodyPr/>
                    <a:lstStyle/>
                    <a:p>
                      <a:r>
                        <a:rPr lang="en-US" sz="1050" b="1" err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Win_Model</a:t>
                      </a:r>
                      <a:endParaRPr lang="en-US" sz="1050" b="1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 anchor="ctr"/>
                </a:tc>
                <a:extLst>
                  <a:ext uri="{0D108BD9-81ED-4DB2-BD59-A6C34878D82A}">
                    <a16:rowId xmlns:a16="http://schemas.microsoft.com/office/drawing/2014/main" val="2556292370"/>
                  </a:ext>
                </a:extLst>
              </a:tr>
              <a:tr h="336261">
                <a:tc>
                  <a:txBody>
                    <a:bodyPr/>
                    <a:lstStyle/>
                    <a:p>
                      <a:r>
                        <a:rPr lang="en-US" sz="1050" b="1" err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Latest_Model</a:t>
                      </a:r>
                      <a:endParaRPr lang="en-US" sz="1050" b="1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 anchor="ctr"/>
                </a:tc>
                <a:extLst>
                  <a:ext uri="{0D108BD9-81ED-4DB2-BD59-A6C34878D82A}">
                    <a16:rowId xmlns:a16="http://schemas.microsoft.com/office/drawing/2014/main" val="3555363882"/>
                  </a:ext>
                </a:extLst>
              </a:tr>
            </a:tbl>
          </a:graphicData>
        </a:graphic>
      </p:graphicFrame>
      <p:sp>
        <p:nvSpPr>
          <p:cNvPr id="18" name="Rectangle 17">
            <a:extLst>
              <a:ext uri="{FF2B5EF4-FFF2-40B4-BE49-F238E27FC236}">
                <a16:creationId xmlns:a16="http://schemas.microsoft.com/office/drawing/2014/main" id="{0A085C24-F032-DBAF-5503-F5B754F79367}"/>
              </a:ext>
            </a:extLst>
          </p:cNvPr>
          <p:cNvSpPr/>
          <p:nvPr/>
        </p:nvSpPr>
        <p:spPr>
          <a:xfrm>
            <a:off x="4059090" y="4652712"/>
            <a:ext cx="5121531" cy="912506"/>
          </a:xfrm>
          <a:prstGeom prst="rect">
            <a:avLst/>
          </a:prstGeom>
          <a:solidFill>
            <a:srgbClr val="F7F7F7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100">
              <a:solidFill>
                <a:schemeClr val="tx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0E6C40D-665C-49DD-2901-08F18447C87D}"/>
              </a:ext>
            </a:extLst>
          </p:cNvPr>
          <p:cNvSpPr/>
          <p:nvPr/>
        </p:nvSpPr>
        <p:spPr>
          <a:xfrm>
            <a:off x="4059089" y="5652623"/>
            <a:ext cx="5121531" cy="912506"/>
          </a:xfrm>
          <a:prstGeom prst="rect">
            <a:avLst/>
          </a:prstGeom>
          <a:solidFill>
            <a:srgbClr val="F7F7F7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100">
              <a:solidFill>
                <a:schemeClr val="tx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A736DE6-D733-DBF5-E8F6-7968D6467990}"/>
              </a:ext>
            </a:extLst>
          </p:cNvPr>
          <p:cNvSpPr/>
          <p:nvPr/>
        </p:nvSpPr>
        <p:spPr>
          <a:xfrm>
            <a:off x="4059088" y="210535"/>
            <a:ext cx="5121531" cy="31024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Imported Libraries and version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E5DBDC6C-E3A7-2D57-B717-2460FF8928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/>
        </p:blipFill>
        <p:spPr bwMode="auto">
          <a:xfrm>
            <a:off x="9306411" y="2221077"/>
            <a:ext cx="2796380" cy="2222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B03C6E-CBA3-489F-D319-F73821D03CE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9331741" y="19891"/>
            <a:ext cx="2742468" cy="2156215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7601CFE6-AE3F-CD7D-CC83-3180701ADE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/>
          <a:srcRect/>
          <a:stretch/>
        </p:blipFill>
        <p:spPr bwMode="auto">
          <a:xfrm>
            <a:off x="9361147" y="4624422"/>
            <a:ext cx="2706218" cy="2120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2228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90C91BB-B123-2DF5-B863-83E7888B6C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5071978"/>
              </p:ext>
            </p:extLst>
          </p:nvPr>
        </p:nvGraphicFramePr>
        <p:xfrm>
          <a:off x="188349" y="214002"/>
          <a:ext cx="3549309" cy="6256919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86839">
                  <a:extLst>
                    <a:ext uri="{9D8B030D-6E8A-4147-A177-3AD203B41FA5}">
                      <a16:colId xmlns:a16="http://schemas.microsoft.com/office/drawing/2014/main" val="2599444794"/>
                    </a:ext>
                  </a:extLst>
                </a:gridCol>
                <a:gridCol w="2562470">
                  <a:extLst>
                    <a:ext uri="{9D8B030D-6E8A-4147-A177-3AD203B41FA5}">
                      <a16:colId xmlns:a16="http://schemas.microsoft.com/office/drawing/2014/main" val="1554349779"/>
                    </a:ext>
                  </a:extLst>
                </a:gridCol>
              </a:tblGrid>
              <a:tr h="3020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😀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Baseline_vector</a:t>
                      </a:r>
                      <a:endParaRPr lang="en-US" sz="14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987546650"/>
                  </a:ext>
                </a:extLst>
              </a:tr>
              <a:tr h="302070">
                <a:tc>
                  <a:txBody>
                    <a:bodyPr/>
                    <a:lstStyle/>
                    <a:p>
                      <a:r>
                        <a:rPr lang="en-US" sz="1000" b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Agent Type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r>
                        <a:rPr lang="en-US" sz="1000" b="1" u="sng" dirty="0">
                          <a:solidFill>
                            <a:schemeClr val="tx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Vector Type</a:t>
                      </a:r>
                      <a:r>
                        <a:rPr lang="en-US" sz="1000" b="1" u="sng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 </a:t>
                      </a:r>
                      <a:r>
                        <a:rPr lang="en-US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Scalar Type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1519803154"/>
                  </a:ext>
                </a:extLst>
              </a:tr>
              <a:tr h="302070">
                <a:tc>
                  <a:txBody>
                    <a:bodyPr/>
                    <a:lstStyle/>
                    <a:p>
                      <a:r>
                        <a:rPr lang="en-US" sz="1000" b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Training Step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r>
                        <a:rPr lang="en-US" altLang="ko-KR" sz="1000" b="1" u="sng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every timesteps</a:t>
                      </a:r>
                      <a:r>
                        <a:rPr lang="en-US" altLang="ko-KR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 every episodes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884613467"/>
                  </a:ext>
                </a:extLst>
              </a:tr>
              <a:tr h="357794">
                <a:tc>
                  <a:txBody>
                    <a:bodyPr/>
                    <a:lstStyle/>
                    <a:p>
                      <a:r>
                        <a:rPr lang="ko-KR" altLang="en-US" sz="1000" b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신경망</a:t>
                      </a:r>
                      <a:endParaRPr lang="en-US" sz="1000" b="1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Conv 4</a:t>
                      </a:r>
                      <a:r>
                        <a:rPr lang="ko-KR" alt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층 </a:t>
                      </a:r>
                      <a:br>
                        <a:rPr lang="en-US" altLang="ko-KR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</a:br>
                      <a:r>
                        <a:rPr lang="en-US" altLang="ko-KR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(3x3, 1st padding 2,</a:t>
                      </a:r>
                      <a:r>
                        <a:rPr lang="ko-KR" alt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en-US" altLang="ko-KR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~.</a:t>
                      </a:r>
                      <a:r>
                        <a:rPr lang="ko-KR" alt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en-US" altLang="ko-KR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Padding</a:t>
                      </a:r>
                      <a:r>
                        <a:rPr lang="ko-KR" alt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en-US" altLang="ko-KR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1)</a:t>
                      </a:r>
                      <a:endParaRPr lang="en-US" sz="100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2152282549"/>
                  </a:ext>
                </a:extLst>
              </a:tr>
              <a:tr h="357794">
                <a:tc>
                  <a:txBody>
                    <a:bodyPr/>
                    <a:lstStyle/>
                    <a:p>
                      <a:r>
                        <a:rPr lang="en-US" sz="1000" b="1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Net Setting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marL="171450" indent="-171450">
                        <a:buFont typeface="System Font Regular"/>
                        <a:buChar char="-"/>
                      </a:pPr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CONV_UNITS = 64</a:t>
                      </a:r>
                    </a:p>
                    <a:p>
                      <a:pPr marL="171450" indent="-171450">
                        <a:buFont typeface="System Font Regular"/>
                        <a:buChar char="-"/>
                      </a:pPr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UPDATE_TARGET_EVERY = 5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2783036620"/>
                  </a:ext>
                </a:extLst>
              </a:tr>
              <a:tr h="357794">
                <a:tc>
                  <a:txBody>
                    <a:bodyPr/>
                    <a:lstStyle/>
                    <a:p>
                      <a:r>
                        <a:rPr lang="en-US" sz="1000" b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state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Single layer, shape=map_size</a:t>
                      </a:r>
                    </a:p>
                    <a:p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-2 : Mine, -1 : Unrevealed, </a:t>
                      </a:r>
                      <a:b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</a:br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0~8 : # of neighbor Mines</a:t>
                      </a:r>
                    </a:p>
                    <a:p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Normalization : by 8(max #)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2187570725"/>
                  </a:ext>
                </a:extLst>
              </a:tr>
              <a:tr h="357794">
                <a:tc>
                  <a:txBody>
                    <a:bodyPr/>
                    <a:lstStyle/>
                    <a:p>
                      <a:r>
                        <a:rPr lang="en-US" sz="1000" b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replay</a:t>
                      </a:r>
                      <a:br>
                        <a:rPr lang="en-US" sz="1000" b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</a:br>
                      <a:r>
                        <a:rPr lang="en-US" sz="1000" b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memory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1</a:t>
                      </a:r>
                      <a:r>
                        <a:rPr lang="en-US" altLang="ko-KR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8</a:t>
                      </a:r>
                      <a:r>
                        <a:rPr lang="ko-KR" alt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개 이하는 저장 안함</a:t>
                      </a:r>
                      <a:endParaRPr lang="en-US" altLang="ko-KR" sz="100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altLang="ko-KR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50000</a:t>
                      </a:r>
                      <a:r>
                        <a:rPr lang="ko-KR" alt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en-US" altLang="ko-KR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/</a:t>
                      </a:r>
                      <a:r>
                        <a:rPr lang="ko-KR" alt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en-US" altLang="ko-KR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1000</a:t>
                      </a:r>
                      <a:endParaRPr lang="en-US" sz="100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3503691798"/>
                  </a:ext>
                </a:extLst>
              </a:tr>
              <a:tr h="534529">
                <a:tc>
                  <a:txBody>
                    <a:bodyPr/>
                    <a:lstStyle/>
                    <a:p>
                      <a:r>
                        <a:rPr lang="en-US" sz="1000" b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Learning Params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BATCH_SIZE = 64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LEARNING_RATE = 0.001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DISCOUNT = 0.1</a:t>
                      </a:r>
                      <a:endParaRPr lang="en-US" sz="10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3463998896"/>
                  </a:ext>
                </a:extLst>
              </a:tr>
              <a:tr h="534529">
                <a:tc>
                  <a:txBody>
                    <a:bodyPr/>
                    <a:lstStyle/>
                    <a:p>
                      <a:r>
                        <a:rPr lang="en-US" sz="1000" b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Scheduler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X</a:t>
                      </a:r>
                      <a:endParaRPr lang="en-US" sz="10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3706527949"/>
                  </a:ext>
                </a:extLst>
              </a:tr>
              <a:tr h="534529">
                <a:tc>
                  <a:txBody>
                    <a:bodyPr/>
                    <a:lstStyle/>
                    <a:p>
                      <a:r>
                        <a:rPr lang="en-US" sz="1000" b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Exploration Params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EPSILON = 0.95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EPSILON_DECAY = 0.99975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EPSILON_MIN = 0.01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1963843294"/>
                  </a:ext>
                </a:extLst>
              </a:tr>
              <a:tr h="440494">
                <a:tc>
                  <a:txBody>
                    <a:bodyPr/>
                    <a:lstStyle/>
                    <a:p>
                      <a:r>
                        <a:rPr lang="en-US" sz="1000" b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Reward &amp; Done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{'win':1, 'lose':-1, 'progress':0.3, 'guess':-0.3</a:t>
                      </a:r>
                      <a:r>
                        <a:rPr lang="en-US" altLang="ko-KR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en-US" altLang="ko-KR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‘no_progress’:-0.5</a:t>
                      </a:r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}</a:t>
                      </a:r>
                      <a:b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</a:br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{'win':True, 'lose':True, 'progress':False, 'guess':False, 'no_progress’ : False})</a:t>
                      </a:r>
                      <a:endParaRPr lang="en-US" sz="10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3982229057"/>
                  </a:ext>
                </a:extLst>
              </a:tr>
              <a:tr h="278079">
                <a:tc>
                  <a:txBody>
                    <a:bodyPr/>
                    <a:lstStyle/>
                    <a:p>
                      <a:r>
                        <a:rPr lang="en-US" sz="1000" b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Episodes 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r>
                        <a:rPr lang="en-US" altLang="ko-KR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20</a:t>
                      </a:r>
                      <a:r>
                        <a:rPr lang="ko-KR" alt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만 </a:t>
                      </a:r>
                      <a:endParaRPr lang="en-US" sz="10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3687000622"/>
                  </a:ext>
                </a:extLst>
              </a:tr>
              <a:tr h="278079">
                <a:tc>
                  <a:txBody>
                    <a:bodyPr/>
                    <a:lstStyle/>
                    <a:p>
                      <a:r>
                        <a:rPr lang="en-US" sz="1000" b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Train / Valid Intervals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marL="171450" indent="-171450">
                        <a:buFont typeface="System Font Regular"/>
                        <a:buChar char="-"/>
                      </a:pPr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PRINT_INTERVAL = 100</a:t>
                      </a:r>
                    </a:p>
                    <a:p>
                      <a:pPr marL="171450" indent="-171450">
                        <a:buFont typeface="System Font Regular"/>
                        <a:buChar char="-"/>
                      </a:pPr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VISUAL_INTERVAL = 100</a:t>
                      </a:r>
                    </a:p>
                    <a:p>
                      <a:pPr marL="171450" indent="-171450">
                        <a:buFont typeface="System Font Regular"/>
                        <a:buChar char="-"/>
                      </a:pPr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VALID_SAMPLE = 1000</a:t>
                      </a:r>
                    </a:p>
                    <a:p>
                      <a:pPr marL="171450" indent="-171450">
                        <a:buFont typeface="System Font Regular"/>
                        <a:buChar char="-"/>
                      </a:pPr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VALID_INTERVAL = 10</a:t>
                      </a:r>
                      <a:endParaRPr lang="en-US" sz="10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441558093"/>
                  </a:ext>
                </a:extLst>
              </a:tr>
              <a:tr h="264001">
                <a:tc>
                  <a:txBody>
                    <a:bodyPr/>
                    <a:lstStyle/>
                    <a:p>
                      <a:r>
                        <a:rPr lang="ko-KR" altLang="en-US" sz="1000" b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최고 성능</a:t>
                      </a:r>
                      <a:endParaRPr lang="en-US" sz="1000" b="1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r>
                        <a:rPr lang="en-US" altLang="ko-KR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Train : 0.79 | valid : 0.625 | success : 0.604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2720601108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3B59BD3A-8F60-9588-6BD2-6BA5C2409AFB}"/>
              </a:ext>
            </a:extLst>
          </p:cNvPr>
          <p:cNvSpPr/>
          <p:nvPr/>
        </p:nvSpPr>
        <p:spPr>
          <a:xfrm>
            <a:off x="4059091" y="3652801"/>
            <a:ext cx="5121531" cy="912506"/>
          </a:xfrm>
          <a:prstGeom prst="rect">
            <a:avLst/>
          </a:prstGeom>
          <a:solidFill>
            <a:srgbClr val="F7F7F7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수정한 버전도 제대로 학습이 되며 비슷한 양상을 보이기 때문에 일단 대체 가능하다 볼 수 있을 것 같다</a:t>
            </a:r>
            <a:r>
              <a:rPr lang="en-US" altLang="ko-KR" sz="11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 </a:t>
            </a:r>
            <a:r>
              <a:rPr lang="ko-KR" altLang="en-US" sz="11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여전히 </a:t>
            </a:r>
            <a:r>
              <a:rPr lang="en-US" sz="1100" dirty="0" err="1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no_progress</a:t>
            </a:r>
            <a:r>
              <a:rPr lang="ko-KR" altLang="en-US" sz="1100" dirty="0" err="1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를</a:t>
            </a:r>
            <a:r>
              <a:rPr lang="ko-KR" altLang="en-US" sz="11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누르는 문제는 해결되지 않았다</a:t>
            </a:r>
            <a:r>
              <a:rPr lang="en-US" altLang="ko-KR" sz="11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258385B-72C2-E9D0-280E-59A937C055F8}"/>
              </a:ext>
            </a:extLst>
          </p:cNvPr>
          <p:cNvSpPr/>
          <p:nvPr/>
        </p:nvSpPr>
        <p:spPr>
          <a:xfrm>
            <a:off x="4059088" y="608180"/>
            <a:ext cx="5121531" cy="999911"/>
          </a:xfrm>
          <a:prstGeom prst="rect">
            <a:avLst/>
          </a:prstGeom>
          <a:solidFill>
            <a:srgbClr val="F7F7F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0" dirty="0">
                <a:solidFill>
                  <a:srgbClr val="AF00DB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from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codes.environment.reward5 </a:t>
            </a:r>
            <a:r>
              <a:rPr lang="en-US" sz="1000" b="0" dirty="0">
                <a:solidFill>
                  <a:srgbClr val="AF00DB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import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*</a:t>
            </a:r>
          </a:p>
          <a:p>
            <a:r>
              <a:rPr lang="en-US" sz="1000" b="0" dirty="0">
                <a:solidFill>
                  <a:srgbClr val="AF00DB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from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 </a:t>
            </a:r>
            <a:r>
              <a:rPr lang="en-US" sz="1000" b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codes.agent.newVectorDQN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 </a:t>
            </a:r>
            <a:r>
              <a:rPr lang="en-US" sz="1000" b="0" dirty="0">
                <a:solidFill>
                  <a:srgbClr val="AF00DB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import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 *</a:t>
            </a:r>
          </a:p>
          <a:p>
            <a:r>
              <a:rPr lang="en-US" sz="1000" b="0" dirty="0">
                <a:solidFill>
                  <a:srgbClr val="AF00DB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from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</a:t>
            </a:r>
            <a:r>
              <a:rPr lang="en-US" sz="1000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codes.net.basicWithBias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</a:t>
            </a:r>
            <a:r>
              <a:rPr lang="en-US" sz="1000" b="0" dirty="0">
                <a:solidFill>
                  <a:srgbClr val="AF00DB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import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*</a:t>
            </a:r>
          </a:p>
          <a:p>
            <a:r>
              <a:rPr lang="en-US" sz="1000" b="0" dirty="0">
                <a:solidFill>
                  <a:srgbClr val="AF00DB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from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</a:t>
            </a:r>
            <a:r>
              <a:rPr lang="en-US" sz="1000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codes.trainer.validShutDown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</a:t>
            </a:r>
            <a:r>
              <a:rPr lang="en-US" sz="1000" b="0" dirty="0">
                <a:solidFill>
                  <a:srgbClr val="AF00DB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import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*</a:t>
            </a:r>
          </a:p>
          <a:p>
            <a:r>
              <a:rPr lang="en-US" sz="1000" b="0" dirty="0">
                <a:solidFill>
                  <a:srgbClr val="AF00DB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from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</a:t>
            </a:r>
            <a:r>
              <a:rPr lang="en-US" sz="1000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codes.tester.validShutDown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</a:t>
            </a:r>
            <a:r>
              <a:rPr lang="en-US" sz="1000" b="0" dirty="0">
                <a:solidFill>
                  <a:srgbClr val="AF00DB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import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*</a:t>
            </a: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AD6D63DA-54D3-B472-9C81-14F3F97EF1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5326973"/>
              </p:ext>
            </p:extLst>
          </p:nvPr>
        </p:nvGraphicFramePr>
        <p:xfrm>
          <a:off x="4059088" y="1794798"/>
          <a:ext cx="5121532" cy="164794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980996">
                  <a:extLst>
                    <a:ext uri="{9D8B030D-6E8A-4147-A177-3AD203B41FA5}">
                      <a16:colId xmlns:a16="http://schemas.microsoft.com/office/drawing/2014/main" val="2599444794"/>
                    </a:ext>
                  </a:extLst>
                </a:gridCol>
                <a:gridCol w="1993244">
                  <a:extLst>
                    <a:ext uri="{9D8B030D-6E8A-4147-A177-3AD203B41FA5}">
                      <a16:colId xmlns:a16="http://schemas.microsoft.com/office/drawing/2014/main" val="1554349779"/>
                    </a:ext>
                  </a:extLst>
                </a:gridCol>
                <a:gridCol w="2147292">
                  <a:extLst>
                    <a:ext uri="{9D8B030D-6E8A-4147-A177-3AD203B41FA5}">
                      <a16:colId xmlns:a16="http://schemas.microsoft.com/office/drawing/2014/main" val="3592938814"/>
                    </a:ext>
                  </a:extLst>
                </a:gridCol>
              </a:tblGrid>
              <a:tr h="23998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Fixed1000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Random1000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2152282549"/>
                  </a:ext>
                </a:extLst>
              </a:tr>
              <a:tr h="336261">
                <a:tc>
                  <a:txBody>
                    <a:bodyPr/>
                    <a:lstStyle/>
                    <a:p>
                      <a:r>
                        <a:rPr lang="en-US" sz="1050" b="1" err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Best_Valid</a:t>
                      </a:r>
                      <a:endParaRPr lang="en-US" sz="1050" b="1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 anchor="ctr"/>
                </a:tc>
                <a:extLst>
                  <a:ext uri="{0D108BD9-81ED-4DB2-BD59-A6C34878D82A}">
                    <a16:rowId xmlns:a16="http://schemas.microsoft.com/office/drawing/2014/main" val="3463423014"/>
                  </a:ext>
                </a:extLst>
              </a:tr>
              <a:tr h="336261">
                <a:tc>
                  <a:txBody>
                    <a:bodyPr/>
                    <a:lstStyle/>
                    <a:p>
                      <a:r>
                        <a:rPr lang="en-US" sz="1050" b="1" err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Best_Train</a:t>
                      </a:r>
                      <a:endParaRPr lang="en-US" sz="1050" b="1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 anchor="ctr"/>
                </a:tc>
                <a:extLst>
                  <a:ext uri="{0D108BD9-81ED-4DB2-BD59-A6C34878D82A}">
                    <a16:rowId xmlns:a16="http://schemas.microsoft.com/office/drawing/2014/main" val="3463998896"/>
                  </a:ext>
                </a:extLst>
              </a:tr>
              <a:tr h="336261">
                <a:tc>
                  <a:txBody>
                    <a:bodyPr/>
                    <a:lstStyle/>
                    <a:p>
                      <a:r>
                        <a:rPr lang="en-US" sz="1050" b="1" err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Win_Model</a:t>
                      </a:r>
                      <a:endParaRPr lang="en-US" sz="1050" b="1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 anchor="ctr"/>
                </a:tc>
                <a:extLst>
                  <a:ext uri="{0D108BD9-81ED-4DB2-BD59-A6C34878D82A}">
                    <a16:rowId xmlns:a16="http://schemas.microsoft.com/office/drawing/2014/main" val="2556292370"/>
                  </a:ext>
                </a:extLst>
              </a:tr>
              <a:tr h="336261">
                <a:tc>
                  <a:txBody>
                    <a:bodyPr/>
                    <a:lstStyle/>
                    <a:p>
                      <a:r>
                        <a:rPr lang="en-US" sz="1050" b="1" err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Latest_Model</a:t>
                      </a:r>
                      <a:endParaRPr lang="en-US" sz="1050" b="1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 anchor="ctr"/>
                </a:tc>
                <a:extLst>
                  <a:ext uri="{0D108BD9-81ED-4DB2-BD59-A6C34878D82A}">
                    <a16:rowId xmlns:a16="http://schemas.microsoft.com/office/drawing/2014/main" val="3555363882"/>
                  </a:ext>
                </a:extLst>
              </a:tr>
            </a:tbl>
          </a:graphicData>
        </a:graphic>
      </p:graphicFrame>
      <p:sp>
        <p:nvSpPr>
          <p:cNvPr id="18" name="Rectangle 17">
            <a:extLst>
              <a:ext uri="{FF2B5EF4-FFF2-40B4-BE49-F238E27FC236}">
                <a16:creationId xmlns:a16="http://schemas.microsoft.com/office/drawing/2014/main" id="{0A085C24-F032-DBAF-5503-F5B754F79367}"/>
              </a:ext>
            </a:extLst>
          </p:cNvPr>
          <p:cNvSpPr/>
          <p:nvPr/>
        </p:nvSpPr>
        <p:spPr>
          <a:xfrm>
            <a:off x="4059090" y="4652712"/>
            <a:ext cx="5121531" cy="912506"/>
          </a:xfrm>
          <a:prstGeom prst="rect">
            <a:avLst/>
          </a:prstGeom>
          <a:solidFill>
            <a:srgbClr val="F7F7F7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100">
              <a:solidFill>
                <a:schemeClr val="tx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0E6C40D-665C-49DD-2901-08F18447C87D}"/>
              </a:ext>
            </a:extLst>
          </p:cNvPr>
          <p:cNvSpPr/>
          <p:nvPr/>
        </p:nvSpPr>
        <p:spPr>
          <a:xfrm>
            <a:off x="4059089" y="5652623"/>
            <a:ext cx="5121531" cy="912506"/>
          </a:xfrm>
          <a:prstGeom prst="rect">
            <a:avLst/>
          </a:prstGeom>
          <a:solidFill>
            <a:srgbClr val="F7F7F7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100">
              <a:solidFill>
                <a:schemeClr val="tx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A736DE6-D733-DBF5-E8F6-7968D6467990}"/>
              </a:ext>
            </a:extLst>
          </p:cNvPr>
          <p:cNvSpPr/>
          <p:nvPr/>
        </p:nvSpPr>
        <p:spPr>
          <a:xfrm>
            <a:off x="4059088" y="210535"/>
            <a:ext cx="5121531" cy="31024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Imported Libraries and version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E5DBDC6C-E3A7-2D57-B717-2460FF8928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/>
        </p:blipFill>
        <p:spPr bwMode="auto">
          <a:xfrm>
            <a:off x="9306411" y="2221077"/>
            <a:ext cx="2796381" cy="2222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B03C6E-CBA3-489F-D319-F73821D03CE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9331741" y="19891"/>
            <a:ext cx="2742468" cy="2156216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7601CFE6-AE3F-CD7D-CC83-3180701ADE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/>
          <a:srcRect/>
          <a:stretch/>
        </p:blipFill>
        <p:spPr bwMode="auto">
          <a:xfrm>
            <a:off x="9361147" y="4624422"/>
            <a:ext cx="2706218" cy="2120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246582D-244E-4210-982D-A70592B85194}"/>
              </a:ext>
            </a:extLst>
          </p:cNvPr>
          <p:cNvSpPr/>
          <p:nvPr/>
        </p:nvSpPr>
        <p:spPr>
          <a:xfrm>
            <a:off x="9532418" y="2387150"/>
            <a:ext cx="704007" cy="18773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4027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90C91BB-B123-2DF5-B863-83E7888B6C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0705514"/>
              </p:ext>
            </p:extLst>
          </p:nvPr>
        </p:nvGraphicFramePr>
        <p:xfrm>
          <a:off x="188349" y="214002"/>
          <a:ext cx="3549309" cy="6543446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86839">
                  <a:extLst>
                    <a:ext uri="{9D8B030D-6E8A-4147-A177-3AD203B41FA5}">
                      <a16:colId xmlns:a16="http://schemas.microsoft.com/office/drawing/2014/main" val="2599444794"/>
                    </a:ext>
                  </a:extLst>
                </a:gridCol>
                <a:gridCol w="2562470">
                  <a:extLst>
                    <a:ext uri="{9D8B030D-6E8A-4147-A177-3AD203B41FA5}">
                      <a16:colId xmlns:a16="http://schemas.microsoft.com/office/drawing/2014/main" val="1554349779"/>
                    </a:ext>
                  </a:extLst>
                </a:gridCol>
              </a:tblGrid>
              <a:tr h="302070"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😎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vector_no_progress_shutdown</a:t>
                      </a:r>
                      <a:endParaRPr lang="en-US" sz="14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987546650"/>
                  </a:ext>
                </a:extLst>
              </a:tr>
              <a:tr h="302070">
                <a:tc>
                  <a:txBody>
                    <a:bodyPr/>
                    <a:lstStyle/>
                    <a:p>
                      <a:r>
                        <a:rPr lang="en-US" sz="1000" b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Agent Type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r>
                        <a:rPr lang="en-US" sz="1000" b="1" u="sng" dirty="0">
                          <a:solidFill>
                            <a:schemeClr val="tx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Vector Type</a:t>
                      </a:r>
                      <a:r>
                        <a:rPr lang="en-US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 Scalar Type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1519803154"/>
                  </a:ext>
                </a:extLst>
              </a:tr>
              <a:tr h="302070">
                <a:tc>
                  <a:txBody>
                    <a:bodyPr/>
                    <a:lstStyle/>
                    <a:p>
                      <a:r>
                        <a:rPr lang="en-US" sz="1000" b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Training Step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r>
                        <a:rPr lang="en-US" altLang="ko-KR" sz="1000" b="1" u="sng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every timesteps</a:t>
                      </a:r>
                      <a:r>
                        <a:rPr lang="en-US" altLang="ko-KR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 every episodes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884613467"/>
                  </a:ext>
                </a:extLst>
              </a:tr>
              <a:tr h="357794">
                <a:tc>
                  <a:txBody>
                    <a:bodyPr/>
                    <a:lstStyle/>
                    <a:p>
                      <a:r>
                        <a:rPr lang="ko-KR" altLang="en-US" sz="1000" b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신경망</a:t>
                      </a:r>
                      <a:endParaRPr lang="en-US" sz="1000" b="1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Conv 4</a:t>
                      </a:r>
                      <a:r>
                        <a:rPr lang="ko-KR" alt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층 </a:t>
                      </a:r>
                      <a:br>
                        <a:rPr lang="en-US" altLang="ko-KR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</a:br>
                      <a:r>
                        <a:rPr lang="en-US" altLang="ko-KR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(3x3, 1st padding 2,</a:t>
                      </a:r>
                      <a:r>
                        <a:rPr lang="ko-KR" alt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en-US" altLang="ko-KR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~.</a:t>
                      </a:r>
                      <a:r>
                        <a:rPr lang="ko-KR" alt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en-US" altLang="ko-KR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Padding</a:t>
                      </a:r>
                      <a:r>
                        <a:rPr lang="ko-KR" alt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en-US" altLang="ko-KR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1)</a:t>
                      </a:r>
                      <a:endParaRPr lang="en-US" sz="100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2152282549"/>
                  </a:ext>
                </a:extLst>
              </a:tr>
              <a:tr h="357794">
                <a:tc>
                  <a:txBody>
                    <a:bodyPr/>
                    <a:lstStyle/>
                    <a:p>
                      <a:r>
                        <a:rPr lang="en-US" sz="1000" b="1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Net Setting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marL="171450" indent="-171450">
                        <a:buFont typeface="System Font Regular"/>
                        <a:buChar char="-"/>
                      </a:pPr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CONV_UNITS = 64</a:t>
                      </a:r>
                    </a:p>
                    <a:p>
                      <a:pPr marL="171450" indent="-171450">
                        <a:buFont typeface="System Font Regular"/>
                        <a:buChar char="-"/>
                      </a:pPr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UPDATE_TARGET_EVERY = 5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2783036620"/>
                  </a:ext>
                </a:extLst>
              </a:tr>
              <a:tr h="357794">
                <a:tc>
                  <a:txBody>
                    <a:bodyPr/>
                    <a:lstStyle/>
                    <a:p>
                      <a:r>
                        <a:rPr lang="en-US" sz="1000" b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state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Single layer, shape=</a:t>
                      </a:r>
                      <a:r>
                        <a:rPr lang="en-US" sz="1000" err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map_size</a:t>
                      </a:r>
                      <a:endParaRPr lang="en-US" sz="100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  <a:p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-2 : Mine, -1 : Unrevealed, </a:t>
                      </a:r>
                      <a:b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</a:br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0~8 : # of neighbor Mines</a:t>
                      </a:r>
                    </a:p>
                    <a:p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Normalization : by 8(max #)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2187570725"/>
                  </a:ext>
                </a:extLst>
              </a:tr>
              <a:tr h="357794">
                <a:tc>
                  <a:txBody>
                    <a:bodyPr/>
                    <a:lstStyle/>
                    <a:p>
                      <a:r>
                        <a:rPr lang="en-US" sz="1000" b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replay</a:t>
                      </a:r>
                      <a:br>
                        <a:rPr lang="en-US" sz="1000" b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</a:br>
                      <a:r>
                        <a:rPr lang="en-US" sz="1000" b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memory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1</a:t>
                      </a:r>
                      <a:r>
                        <a:rPr lang="en-US" altLang="ko-KR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8</a:t>
                      </a:r>
                      <a:r>
                        <a:rPr lang="ko-KR" alt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개 이하는 저장 안함</a:t>
                      </a:r>
                      <a:endParaRPr lang="en-US" altLang="ko-KR" sz="100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altLang="ko-KR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50000</a:t>
                      </a:r>
                      <a:r>
                        <a:rPr lang="ko-KR" alt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en-US" altLang="ko-KR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/</a:t>
                      </a:r>
                      <a:r>
                        <a:rPr lang="ko-KR" alt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en-US" altLang="ko-KR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1000</a:t>
                      </a:r>
                      <a:endParaRPr lang="en-US" sz="100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3503691798"/>
                  </a:ext>
                </a:extLst>
              </a:tr>
              <a:tr h="534529">
                <a:tc>
                  <a:txBody>
                    <a:bodyPr/>
                    <a:lstStyle/>
                    <a:p>
                      <a:r>
                        <a:rPr lang="en-US" sz="1000" b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Learning Params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BATCH_SIZE = 64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LEARNING_RATE = 0.001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LEARN_DECAY = </a:t>
                      </a:r>
                      <a:r>
                        <a:rPr lang="en-US" altLang="ko-KR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…</a:t>
                      </a:r>
                      <a:r>
                        <a:rPr lang="ko-KR" altLang="en-US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이유가 있다</a:t>
                      </a:r>
                      <a:r>
                        <a:rPr lang="en-US" altLang="ko-KR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.</a:t>
                      </a:r>
                      <a:r>
                        <a:rPr lang="ko-KR" altLang="en-US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endParaRPr lang="en-US" sz="10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LEARN_MIN = </a:t>
                      </a:r>
                      <a:r>
                        <a:rPr lang="en-US" altLang="ko-KR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0.000025</a:t>
                      </a:r>
                      <a:endParaRPr lang="en-US" sz="10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DISCOUNT = 0.1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3463998896"/>
                  </a:ext>
                </a:extLst>
              </a:tr>
              <a:tr h="534529">
                <a:tc>
                  <a:txBody>
                    <a:bodyPr/>
                    <a:lstStyle/>
                    <a:p>
                      <a:r>
                        <a:rPr lang="en-US" sz="1000" b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Scheduler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X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3706527949"/>
                  </a:ext>
                </a:extLst>
              </a:tr>
              <a:tr h="534529">
                <a:tc>
                  <a:txBody>
                    <a:bodyPr/>
                    <a:lstStyle/>
                    <a:p>
                      <a:r>
                        <a:rPr lang="en-US" sz="1000" b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Exploration Params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EPSILON = 0.95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EPSILON_DECAY = 0.99975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EPSILON_MIN = 0.01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1963843294"/>
                  </a:ext>
                </a:extLst>
              </a:tr>
              <a:tr h="440494">
                <a:tc>
                  <a:txBody>
                    <a:bodyPr/>
                    <a:lstStyle/>
                    <a:p>
                      <a:r>
                        <a:rPr lang="en-US" sz="1000" b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Reward &amp; Done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{'win':1, 'lose':-1, 'progress':0.3, 'guess':-0.3</a:t>
                      </a:r>
                      <a:r>
                        <a:rPr lang="en-US" altLang="ko-KR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en-US" altLang="ko-KR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‘</a:t>
                      </a:r>
                      <a:r>
                        <a:rPr lang="en-US" altLang="ko-KR" sz="1000" dirty="0" err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no_progress</a:t>
                      </a:r>
                      <a:r>
                        <a:rPr lang="en-US" altLang="ko-KR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’:-0.5</a:t>
                      </a:r>
                      <a:r>
                        <a:rPr lang="en-US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}</a:t>
                      </a:r>
                      <a:br>
                        <a:rPr lang="en-US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</a:br>
                      <a:r>
                        <a:rPr lang="en-US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{'</a:t>
                      </a:r>
                      <a:r>
                        <a:rPr lang="en-US" sz="1000" dirty="0" err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win':True</a:t>
                      </a:r>
                      <a:r>
                        <a:rPr lang="en-US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 '</a:t>
                      </a:r>
                      <a:r>
                        <a:rPr lang="en-US" sz="1000" dirty="0" err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lose':True</a:t>
                      </a:r>
                      <a:r>
                        <a:rPr lang="en-US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 '</a:t>
                      </a:r>
                      <a:r>
                        <a:rPr lang="en-US" sz="1000" dirty="0" err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progress':False</a:t>
                      </a:r>
                      <a:r>
                        <a:rPr lang="en-US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 '</a:t>
                      </a:r>
                      <a:r>
                        <a:rPr lang="en-US" sz="1000" dirty="0" err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guess':False</a:t>
                      </a:r>
                      <a:r>
                        <a:rPr lang="en-US" sz="1000" dirty="0">
                          <a:solidFill>
                            <a:schemeClr val="bg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 </a:t>
                      </a:r>
                      <a:r>
                        <a:rPr lang="en-US" sz="1000" dirty="0">
                          <a:solidFill>
                            <a:schemeClr val="bg1"/>
                          </a:solidFill>
                          <a:highlight>
                            <a:srgbClr val="FF0000"/>
                          </a:highlight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'</a:t>
                      </a:r>
                      <a:r>
                        <a:rPr lang="en-US" sz="1000" dirty="0" err="1">
                          <a:solidFill>
                            <a:schemeClr val="bg1"/>
                          </a:solidFill>
                          <a:highlight>
                            <a:srgbClr val="FF0000"/>
                          </a:highlight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no_progress</a:t>
                      </a:r>
                      <a:r>
                        <a:rPr lang="en-US" sz="1000" dirty="0">
                          <a:solidFill>
                            <a:schemeClr val="bg1"/>
                          </a:solidFill>
                          <a:highlight>
                            <a:srgbClr val="FF0000"/>
                          </a:highlight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' : True</a:t>
                      </a:r>
                      <a:r>
                        <a:rPr lang="en-US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})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3982229057"/>
                  </a:ext>
                </a:extLst>
              </a:tr>
              <a:tr h="278079">
                <a:tc>
                  <a:txBody>
                    <a:bodyPr/>
                    <a:lstStyle/>
                    <a:p>
                      <a:r>
                        <a:rPr lang="en-US" sz="1000" b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Episodes 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r>
                        <a:rPr lang="en-US" altLang="ko-KR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5</a:t>
                      </a:r>
                      <a:r>
                        <a:rPr lang="ko-KR" alt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만</a:t>
                      </a:r>
                      <a:r>
                        <a:rPr lang="en-US" altLang="ko-KR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en-US" altLang="ko-KR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10</a:t>
                      </a:r>
                      <a:r>
                        <a:rPr lang="ko-KR" alt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만</a:t>
                      </a:r>
                      <a:r>
                        <a:rPr lang="en-US" altLang="ko-KR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 15</a:t>
                      </a:r>
                      <a:r>
                        <a:rPr lang="ko-KR" alt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만</a:t>
                      </a:r>
                      <a:r>
                        <a:rPr lang="en-US" altLang="ko-KR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en-US" altLang="ko-KR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20</a:t>
                      </a:r>
                      <a:r>
                        <a:rPr lang="ko-KR" alt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만 </a:t>
                      </a:r>
                      <a:endParaRPr lang="en-US" sz="100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3687000622"/>
                  </a:ext>
                </a:extLst>
              </a:tr>
              <a:tr h="278079">
                <a:tc>
                  <a:txBody>
                    <a:bodyPr/>
                    <a:lstStyle/>
                    <a:p>
                      <a:r>
                        <a:rPr lang="en-US" sz="1000" b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Train / Valid Intervals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marL="171450" indent="-171450">
                        <a:buFont typeface="System Font Regular"/>
                        <a:buChar char="-"/>
                      </a:pPr>
                      <a:r>
                        <a:rPr lang="en-US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PRINT_INTERVAL = 100</a:t>
                      </a:r>
                    </a:p>
                    <a:p>
                      <a:pPr marL="171450" indent="-171450">
                        <a:buFont typeface="System Font Regular"/>
                        <a:buChar char="-"/>
                      </a:pPr>
                      <a:r>
                        <a:rPr lang="en-US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VISUAL_INTERVAL = 100</a:t>
                      </a:r>
                    </a:p>
                    <a:p>
                      <a:pPr marL="171450" indent="-171450">
                        <a:buFont typeface="System Font Regular"/>
                        <a:buChar char="-"/>
                      </a:pPr>
                      <a:r>
                        <a:rPr lang="en-US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VALID_SAMPLE = 1000</a:t>
                      </a:r>
                    </a:p>
                    <a:p>
                      <a:pPr marL="171450" indent="-171450">
                        <a:buFont typeface="System Font Regular"/>
                        <a:buChar char="-"/>
                      </a:pPr>
                      <a:r>
                        <a:rPr lang="en-US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VALID_INTERVAL = 10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441558093"/>
                  </a:ext>
                </a:extLst>
              </a:tr>
              <a:tr h="264001">
                <a:tc>
                  <a:txBody>
                    <a:bodyPr/>
                    <a:lstStyle/>
                    <a:p>
                      <a:r>
                        <a:rPr lang="ko-KR" altLang="en-US" sz="1000" b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최고 성능</a:t>
                      </a:r>
                      <a:endParaRPr lang="en-US" sz="1000" b="1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r>
                        <a:rPr lang="en-US" altLang="ko-KR" sz="1000" dirty="0">
                          <a:highlight>
                            <a:srgbClr val="FFFF00"/>
                          </a:highlight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Train : 0.87 | valid : 0.806 | success : 0.787</a:t>
                      </a:r>
                      <a:endParaRPr lang="en-US" sz="1000" dirty="0">
                        <a:highlight>
                          <a:srgbClr val="FFFF00"/>
                        </a:highlight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2720601108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3B59BD3A-8F60-9588-6BD2-6BA5C2409AFB}"/>
              </a:ext>
            </a:extLst>
          </p:cNvPr>
          <p:cNvSpPr/>
          <p:nvPr/>
        </p:nvSpPr>
        <p:spPr>
          <a:xfrm>
            <a:off x="4059091" y="3652801"/>
            <a:ext cx="5121531" cy="912506"/>
          </a:xfrm>
          <a:prstGeom prst="rect">
            <a:avLst/>
          </a:prstGeom>
          <a:solidFill>
            <a:srgbClr val="F7F7F7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중간에 학습이 </a:t>
            </a:r>
            <a:r>
              <a:rPr lang="ko-KR" altLang="en-US" sz="1100" dirty="0" err="1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날라가서</a:t>
            </a:r>
            <a:r>
              <a:rPr lang="ko-KR" altLang="en-US" sz="11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11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60</a:t>
            </a:r>
            <a:r>
              <a:rPr lang="ko-KR" altLang="en-US" sz="11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만까지 돌렸지만 연속된 학습 그래프가 없다</a:t>
            </a:r>
            <a:r>
              <a:rPr lang="en-US" altLang="ko-KR" sz="11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..</a:t>
            </a:r>
          </a:p>
          <a:p>
            <a:r>
              <a:rPr lang="ko-KR" altLang="en-US" sz="11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이미 열린 곳 만을 계속 눌러서 에피소드가 끝나지 않는 문제를 해결하고자</a:t>
            </a:r>
            <a:r>
              <a:rPr lang="en-US" altLang="ko-KR" sz="11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lang="ko-KR" altLang="en-US" sz="11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이미 열린 타일을 열었을 때 </a:t>
            </a:r>
            <a:r>
              <a:rPr lang="en-US" altLang="ko-KR" sz="11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lose</a:t>
            </a:r>
            <a:r>
              <a:rPr lang="ko-KR" altLang="en-US" sz="11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절반의 보상을 주며 에피소드를 강제 종료했다</a:t>
            </a:r>
            <a:r>
              <a:rPr lang="en-US" altLang="ko-KR" sz="11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</a:t>
            </a:r>
            <a:r>
              <a:rPr lang="ko-KR" altLang="en-US" sz="11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endParaRPr lang="en-US" sz="1100" dirty="0">
              <a:solidFill>
                <a:schemeClr val="tx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258385B-72C2-E9D0-280E-59A937C055F8}"/>
              </a:ext>
            </a:extLst>
          </p:cNvPr>
          <p:cNvSpPr/>
          <p:nvPr/>
        </p:nvSpPr>
        <p:spPr>
          <a:xfrm>
            <a:off x="4059088" y="608180"/>
            <a:ext cx="5121531" cy="999911"/>
          </a:xfrm>
          <a:prstGeom prst="rect">
            <a:avLst/>
          </a:prstGeom>
          <a:solidFill>
            <a:srgbClr val="F7F7F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0" dirty="0">
                <a:solidFill>
                  <a:srgbClr val="AF00DB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from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codes.environment.reward5 </a:t>
            </a:r>
            <a:r>
              <a:rPr lang="en-US" sz="1000" b="0" dirty="0">
                <a:solidFill>
                  <a:srgbClr val="AF00DB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import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*</a:t>
            </a:r>
          </a:p>
          <a:p>
            <a:r>
              <a:rPr lang="en-US" sz="1000" b="0" dirty="0">
                <a:solidFill>
                  <a:srgbClr val="AF00DB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from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</a:t>
            </a:r>
            <a:r>
              <a:rPr lang="en-US" sz="1000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codes.agent.newVectorDQN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</a:t>
            </a:r>
            <a:r>
              <a:rPr lang="en-US" sz="1000" b="0" dirty="0">
                <a:solidFill>
                  <a:srgbClr val="AF00DB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import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*</a:t>
            </a:r>
          </a:p>
          <a:p>
            <a:r>
              <a:rPr lang="en-US" sz="1000" b="0" dirty="0">
                <a:solidFill>
                  <a:srgbClr val="AF00DB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from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</a:t>
            </a:r>
            <a:r>
              <a:rPr lang="en-US" sz="1000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codes.net.basicWithBias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</a:t>
            </a:r>
            <a:r>
              <a:rPr lang="en-US" sz="1000" b="0" dirty="0">
                <a:solidFill>
                  <a:srgbClr val="AF00DB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import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*</a:t>
            </a:r>
          </a:p>
          <a:p>
            <a:r>
              <a:rPr lang="en-US" sz="1000" b="0" dirty="0">
                <a:solidFill>
                  <a:srgbClr val="AF00DB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from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</a:t>
            </a:r>
            <a:r>
              <a:rPr lang="en-US" sz="1000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codes.trainer.validShutDown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</a:t>
            </a:r>
            <a:r>
              <a:rPr lang="en-US" sz="1000" b="0" dirty="0">
                <a:solidFill>
                  <a:srgbClr val="AF00DB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import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*</a:t>
            </a:r>
          </a:p>
          <a:p>
            <a:r>
              <a:rPr lang="en-US" sz="1000" b="0" dirty="0">
                <a:solidFill>
                  <a:srgbClr val="AF00DB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from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</a:t>
            </a:r>
            <a:r>
              <a:rPr lang="en-US" sz="1000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codes.tester.validShutDown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</a:t>
            </a:r>
            <a:r>
              <a:rPr lang="en-US" sz="1000" b="0" dirty="0">
                <a:solidFill>
                  <a:srgbClr val="AF00DB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import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*</a:t>
            </a: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AD6D63DA-54D3-B472-9C81-14F3F97EF1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7798133"/>
              </p:ext>
            </p:extLst>
          </p:nvPr>
        </p:nvGraphicFramePr>
        <p:xfrm>
          <a:off x="4059088" y="1794798"/>
          <a:ext cx="5121532" cy="164794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980996">
                  <a:extLst>
                    <a:ext uri="{9D8B030D-6E8A-4147-A177-3AD203B41FA5}">
                      <a16:colId xmlns:a16="http://schemas.microsoft.com/office/drawing/2014/main" val="2599444794"/>
                    </a:ext>
                  </a:extLst>
                </a:gridCol>
                <a:gridCol w="1993244">
                  <a:extLst>
                    <a:ext uri="{9D8B030D-6E8A-4147-A177-3AD203B41FA5}">
                      <a16:colId xmlns:a16="http://schemas.microsoft.com/office/drawing/2014/main" val="1554349779"/>
                    </a:ext>
                  </a:extLst>
                </a:gridCol>
                <a:gridCol w="2147292">
                  <a:extLst>
                    <a:ext uri="{9D8B030D-6E8A-4147-A177-3AD203B41FA5}">
                      <a16:colId xmlns:a16="http://schemas.microsoft.com/office/drawing/2014/main" val="3592938814"/>
                    </a:ext>
                  </a:extLst>
                </a:gridCol>
              </a:tblGrid>
              <a:tr h="23998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Fixed1000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Random1000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2152282549"/>
                  </a:ext>
                </a:extLst>
              </a:tr>
              <a:tr h="336261">
                <a:tc>
                  <a:txBody>
                    <a:bodyPr/>
                    <a:lstStyle/>
                    <a:p>
                      <a:r>
                        <a:rPr lang="en-US" sz="1050" b="1" err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Best_Valid</a:t>
                      </a:r>
                      <a:endParaRPr lang="en-US" sz="1050" b="1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1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6</a:t>
                      </a:r>
                      <a:r>
                        <a:rPr 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.00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|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4.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9</a:t>
                      </a:r>
                      <a:r>
                        <a:rPr 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0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|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0.744</a:t>
                      </a:r>
                    </a:p>
                  </a:txBody>
                  <a:tcPr marL="74295" marR="74295" marT="37148" marB="37148" anchor="ctr"/>
                </a:tc>
                <a:extLst>
                  <a:ext uri="{0D108BD9-81ED-4DB2-BD59-A6C34878D82A}">
                    <a16:rowId xmlns:a16="http://schemas.microsoft.com/office/drawing/2014/main" val="3463423014"/>
                  </a:ext>
                </a:extLst>
              </a:tr>
              <a:tr h="336261">
                <a:tc>
                  <a:txBody>
                    <a:bodyPr/>
                    <a:lstStyle/>
                    <a:p>
                      <a:r>
                        <a:rPr lang="en-US" sz="1050" b="1" err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Best_Train</a:t>
                      </a:r>
                      <a:endParaRPr lang="en-US" sz="1050" b="1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1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7</a:t>
                      </a:r>
                      <a:r>
                        <a:rPr 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.00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|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4.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9</a:t>
                      </a:r>
                      <a:r>
                        <a:rPr 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0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|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0.764</a:t>
                      </a:r>
                    </a:p>
                  </a:txBody>
                  <a:tcPr marL="74295" marR="74295" marT="37148" marB="37148" anchor="ctr"/>
                </a:tc>
                <a:extLst>
                  <a:ext uri="{0D108BD9-81ED-4DB2-BD59-A6C34878D82A}">
                    <a16:rowId xmlns:a16="http://schemas.microsoft.com/office/drawing/2014/main" val="3463998896"/>
                  </a:ext>
                </a:extLst>
              </a:tr>
              <a:tr h="336261">
                <a:tc>
                  <a:txBody>
                    <a:bodyPr/>
                    <a:lstStyle/>
                    <a:p>
                      <a:r>
                        <a:rPr lang="en-US" sz="1050" b="1" err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Win_Model</a:t>
                      </a:r>
                      <a:endParaRPr lang="en-US" sz="1050" b="1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1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7</a:t>
                      </a:r>
                      <a:r>
                        <a:rPr 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.00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|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4.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9</a:t>
                      </a:r>
                      <a:r>
                        <a:rPr 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0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|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en-US" sz="1400" dirty="0">
                          <a:highlight>
                            <a:srgbClr val="FFFF00"/>
                          </a:highlight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0.787</a:t>
                      </a:r>
                    </a:p>
                  </a:txBody>
                  <a:tcPr marL="74295" marR="74295" marT="37148" marB="37148" anchor="ctr"/>
                </a:tc>
                <a:extLst>
                  <a:ext uri="{0D108BD9-81ED-4DB2-BD59-A6C34878D82A}">
                    <a16:rowId xmlns:a16="http://schemas.microsoft.com/office/drawing/2014/main" val="2556292370"/>
                  </a:ext>
                </a:extLst>
              </a:tr>
              <a:tr h="336261">
                <a:tc>
                  <a:txBody>
                    <a:bodyPr/>
                    <a:lstStyle/>
                    <a:p>
                      <a:r>
                        <a:rPr lang="en-US" sz="1050" b="1" err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Latest_Model</a:t>
                      </a:r>
                      <a:endParaRPr lang="en-US" sz="1050" b="1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1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7</a:t>
                      </a:r>
                      <a:r>
                        <a:rPr 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.00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|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4.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9</a:t>
                      </a:r>
                      <a:r>
                        <a:rPr 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0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|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0.766</a:t>
                      </a:r>
                    </a:p>
                  </a:txBody>
                  <a:tcPr marL="74295" marR="74295" marT="37148" marB="37148" anchor="ctr"/>
                </a:tc>
                <a:extLst>
                  <a:ext uri="{0D108BD9-81ED-4DB2-BD59-A6C34878D82A}">
                    <a16:rowId xmlns:a16="http://schemas.microsoft.com/office/drawing/2014/main" val="3555363882"/>
                  </a:ext>
                </a:extLst>
              </a:tr>
            </a:tbl>
          </a:graphicData>
        </a:graphic>
      </p:graphicFrame>
      <p:sp>
        <p:nvSpPr>
          <p:cNvPr id="18" name="Rectangle 17">
            <a:extLst>
              <a:ext uri="{FF2B5EF4-FFF2-40B4-BE49-F238E27FC236}">
                <a16:creationId xmlns:a16="http://schemas.microsoft.com/office/drawing/2014/main" id="{0A085C24-F032-DBAF-5503-F5B754F79367}"/>
              </a:ext>
            </a:extLst>
          </p:cNvPr>
          <p:cNvSpPr/>
          <p:nvPr/>
        </p:nvSpPr>
        <p:spPr>
          <a:xfrm>
            <a:off x="4059090" y="4652712"/>
            <a:ext cx="5121531" cy="912506"/>
          </a:xfrm>
          <a:prstGeom prst="rect">
            <a:avLst/>
          </a:prstGeom>
          <a:solidFill>
            <a:srgbClr val="F7F7F7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이 스크립트에서 학습 향상이 일어났으며</a:t>
            </a:r>
            <a:r>
              <a:rPr lang="en-US" altLang="ko-KR" sz="11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lang="ko-KR" altLang="en-US" sz="11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두 가지가 변경되었다</a:t>
            </a:r>
            <a:r>
              <a:rPr lang="en-US" altLang="ko-KR" sz="11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</a:t>
            </a:r>
            <a:r>
              <a:rPr lang="ko-KR" altLang="en-US" sz="11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endParaRPr lang="en-US" altLang="ko-KR" sz="1100" dirty="0">
              <a:solidFill>
                <a:schemeClr val="tx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228600" indent="-228600">
              <a:buAutoNum type="arabicPeriod"/>
            </a:pPr>
            <a:r>
              <a:rPr lang="ko-KR" altLang="en-US" sz="11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같은데 또 눌렀을 때 에피소드 종료 </a:t>
            </a:r>
            <a:r>
              <a:rPr lang="en-US" altLang="ko-KR" sz="11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</a:t>
            </a:r>
            <a:r>
              <a:rPr lang="ko-KR" altLang="en-US" sz="11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종료하지 않았을 때에 비해 초반 수렴이 느리다</a:t>
            </a:r>
            <a:r>
              <a:rPr lang="en-US" altLang="ko-KR" sz="11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</a:t>
            </a:r>
          </a:p>
          <a:p>
            <a:pPr marL="228600" indent="-228600">
              <a:buAutoNum type="arabicPeriod"/>
            </a:pPr>
            <a:r>
              <a:rPr lang="ko-KR" altLang="en-US" sz="11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1100" dirty="0" err="1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lr</a:t>
            </a:r>
            <a:r>
              <a:rPr lang="ko-KR" altLang="en-US" sz="11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조정 </a:t>
            </a:r>
            <a:r>
              <a:rPr lang="en-US" altLang="ko-KR" sz="11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</a:t>
            </a:r>
            <a:r>
              <a:rPr lang="ko-KR" altLang="en-US" sz="11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지금까지 </a:t>
            </a:r>
            <a:r>
              <a:rPr lang="en-US" altLang="ko-KR" sz="1100" dirty="0" err="1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lr</a:t>
            </a:r>
            <a:r>
              <a:rPr lang="ko-KR" altLang="en-US" sz="1100" dirty="0" err="1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를</a:t>
            </a:r>
            <a:r>
              <a:rPr lang="ko-KR" altLang="en-US" sz="11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줄이며 학습했다 생각했는데 아니었다</a:t>
            </a:r>
            <a:r>
              <a:rPr lang="en-US" altLang="ko-KR" sz="11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</a:t>
            </a:r>
            <a:r>
              <a:rPr lang="ko-KR" altLang="en-US" sz="11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11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20</a:t>
            </a:r>
            <a:r>
              <a:rPr lang="ko-KR" altLang="en-US" sz="11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만 </a:t>
            </a:r>
            <a:r>
              <a:rPr lang="en-US" altLang="ko-KR" sz="11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step</a:t>
            </a:r>
            <a:r>
              <a:rPr lang="ko-KR" altLang="en-US" sz="11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마다 </a:t>
            </a:r>
            <a:r>
              <a:rPr lang="en-US" altLang="ko-KR" sz="11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0.001</a:t>
            </a:r>
            <a:r>
              <a:rPr lang="ko-KR" altLang="en-US" sz="11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11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-&gt;</a:t>
            </a:r>
            <a:r>
              <a:rPr lang="ko-KR" altLang="en-US" sz="11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11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0.0001</a:t>
            </a:r>
            <a:r>
              <a:rPr lang="ko-KR" altLang="en-US" sz="11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11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-&gt;</a:t>
            </a:r>
            <a:r>
              <a:rPr lang="ko-KR" altLang="en-US" sz="11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11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0.000025</a:t>
            </a:r>
            <a:r>
              <a:rPr lang="ko-KR" altLang="en-US" sz="1100" dirty="0" err="1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으로</a:t>
            </a:r>
            <a:r>
              <a:rPr lang="ko-KR" altLang="en-US" sz="11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직접 </a:t>
            </a:r>
            <a:r>
              <a:rPr lang="ko-KR" altLang="en-US" sz="1100" dirty="0" err="1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하이퍼</a:t>
            </a:r>
            <a:r>
              <a:rPr lang="ko-KR" altLang="en-US" sz="11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파라미터를 조정해줬다</a:t>
            </a:r>
            <a:r>
              <a:rPr lang="en-US" altLang="ko-KR" sz="11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..</a:t>
            </a:r>
            <a:r>
              <a:rPr lang="ko-KR" altLang="en-US" sz="11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이때 </a:t>
            </a:r>
            <a:r>
              <a:rPr lang="en-US" altLang="ko-KR" sz="11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0.0001</a:t>
            </a:r>
            <a:r>
              <a:rPr lang="ko-KR" altLang="en-US" sz="11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에서는 </a:t>
            </a:r>
            <a:r>
              <a:rPr lang="ko-KR" altLang="en-US" sz="1100" dirty="0" err="1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의미있는</a:t>
            </a:r>
            <a:r>
              <a:rPr lang="ko-KR" altLang="en-US" sz="11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학습 성장률이 있었으나</a:t>
            </a:r>
            <a:r>
              <a:rPr lang="en-US" altLang="ko-KR" sz="11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lang="ko-KR" altLang="en-US" sz="11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더 작을 때는 그냥 비슷했다</a:t>
            </a:r>
            <a:r>
              <a:rPr lang="en-US" altLang="ko-KR" sz="11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</a:t>
            </a:r>
            <a:r>
              <a:rPr lang="ko-KR" altLang="en-US" sz="11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endParaRPr lang="en-US" altLang="ko-KR" sz="1100" dirty="0">
              <a:solidFill>
                <a:schemeClr val="tx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0E6C40D-665C-49DD-2901-08F18447C87D}"/>
              </a:ext>
            </a:extLst>
          </p:cNvPr>
          <p:cNvSpPr/>
          <p:nvPr/>
        </p:nvSpPr>
        <p:spPr>
          <a:xfrm>
            <a:off x="4059089" y="5652623"/>
            <a:ext cx="5121531" cy="912506"/>
          </a:xfrm>
          <a:prstGeom prst="rect">
            <a:avLst/>
          </a:prstGeom>
          <a:solidFill>
            <a:srgbClr val="F7F7F7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100">
              <a:solidFill>
                <a:schemeClr val="tx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A736DE6-D733-DBF5-E8F6-7968D6467990}"/>
              </a:ext>
            </a:extLst>
          </p:cNvPr>
          <p:cNvSpPr/>
          <p:nvPr/>
        </p:nvSpPr>
        <p:spPr>
          <a:xfrm>
            <a:off x="4059088" y="210535"/>
            <a:ext cx="5121531" cy="31024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Imported Libraries and version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E5DBDC6C-E3A7-2D57-B717-2460FF8928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/>
        </p:blipFill>
        <p:spPr bwMode="auto">
          <a:xfrm>
            <a:off x="9306411" y="2221077"/>
            <a:ext cx="2796381" cy="2222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B03C6E-CBA3-489F-D319-F73821D03CE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9331741" y="19891"/>
            <a:ext cx="2742468" cy="2156216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7601CFE6-AE3F-CD7D-CC83-3180701ADE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/>
          <a:srcRect/>
          <a:stretch/>
        </p:blipFill>
        <p:spPr bwMode="auto">
          <a:xfrm>
            <a:off x="9380687" y="4624422"/>
            <a:ext cx="2667139" cy="2120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9CCCC4C3-70E6-67D3-33F4-C3CAEE3287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56872" y="2256025"/>
            <a:ext cx="2796381" cy="2187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0621D31-2EFC-9D9A-B6DB-BE62FF4DD210}"/>
              </a:ext>
            </a:extLst>
          </p:cNvPr>
          <p:cNvSpPr/>
          <p:nvPr/>
        </p:nvSpPr>
        <p:spPr>
          <a:xfrm>
            <a:off x="9532418" y="2387150"/>
            <a:ext cx="704007" cy="18773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869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90C91BB-B123-2DF5-B863-83E7888B6C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1339371"/>
              </p:ext>
            </p:extLst>
          </p:nvPr>
        </p:nvGraphicFramePr>
        <p:xfrm>
          <a:off x="188349" y="214002"/>
          <a:ext cx="3549309" cy="6241679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86839">
                  <a:extLst>
                    <a:ext uri="{9D8B030D-6E8A-4147-A177-3AD203B41FA5}">
                      <a16:colId xmlns:a16="http://schemas.microsoft.com/office/drawing/2014/main" val="2599444794"/>
                    </a:ext>
                  </a:extLst>
                </a:gridCol>
                <a:gridCol w="2562470">
                  <a:extLst>
                    <a:ext uri="{9D8B030D-6E8A-4147-A177-3AD203B41FA5}">
                      <a16:colId xmlns:a16="http://schemas.microsoft.com/office/drawing/2014/main" val="1554349779"/>
                    </a:ext>
                  </a:extLst>
                </a:gridCol>
              </a:tblGrid>
              <a:tr h="302070">
                <a:tc>
                  <a:txBody>
                    <a:bodyPr/>
                    <a:lstStyle/>
                    <a:p>
                      <a:r>
                        <a:rPr lang="en-US" sz="1500" b="1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🥵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r>
                        <a:rPr lang="en-US" sz="1400" b="1" dirty="0" err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vector_resnet</a:t>
                      </a:r>
                      <a:endParaRPr lang="en-US" sz="1400" b="1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987546650"/>
                  </a:ext>
                </a:extLst>
              </a:tr>
              <a:tr h="302070">
                <a:tc>
                  <a:txBody>
                    <a:bodyPr/>
                    <a:lstStyle/>
                    <a:p>
                      <a:r>
                        <a:rPr lang="en-US" sz="1000" b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Agent Type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r>
                        <a:rPr lang="en-US" sz="1000" b="1" u="sng" dirty="0">
                          <a:solidFill>
                            <a:schemeClr val="tx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Vector Type</a:t>
                      </a:r>
                      <a:r>
                        <a:rPr lang="en-US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 Scalar Type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1519803154"/>
                  </a:ext>
                </a:extLst>
              </a:tr>
              <a:tr h="302070">
                <a:tc>
                  <a:txBody>
                    <a:bodyPr/>
                    <a:lstStyle/>
                    <a:p>
                      <a:r>
                        <a:rPr lang="en-US" sz="1000" b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Training Step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r>
                        <a:rPr lang="en-US" altLang="ko-KR" sz="1000" b="1" u="sng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every timesteps</a:t>
                      </a:r>
                      <a:r>
                        <a:rPr lang="en-US" altLang="ko-KR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 every episodes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884613467"/>
                  </a:ext>
                </a:extLst>
              </a:tr>
              <a:tr h="357794">
                <a:tc>
                  <a:txBody>
                    <a:bodyPr/>
                    <a:lstStyle/>
                    <a:p>
                      <a:r>
                        <a:rPr lang="ko-KR" altLang="en-US" sz="1000" b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신경망</a:t>
                      </a:r>
                      <a:endParaRPr lang="en-US" sz="1000" b="1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Conv 4</a:t>
                      </a:r>
                      <a:r>
                        <a:rPr lang="ko-KR" alt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층 </a:t>
                      </a:r>
                      <a:br>
                        <a:rPr lang="en-US" altLang="ko-KR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</a:br>
                      <a:r>
                        <a:rPr lang="en-US" altLang="ko-KR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(3x3, 1st padding 2,</a:t>
                      </a:r>
                      <a:r>
                        <a:rPr lang="ko-KR" alt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en-US" altLang="ko-KR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~.</a:t>
                      </a:r>
                      <a:r>
                        <a:rPr lang="ko-KR" alt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en-US" altLang="ko-KR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Padding</a:t>
                      </a:r>
                      <a:r>
                        <a:rPr lang="ko-KR" alt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en-US" altLang="ko-KR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1)</a:t>
                      </a:r>
                      <a:endParaRPr lang="en-US" sz="100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2152282549"/>
                  </a:ext>
                </a:extLst>
              </a:tr>
              <a:tr h="357794">
                <a:tc>
                  <a:txBody>
                    <a:bodyPr/>
                    <a:lstStyle/>
                    <a:p>
                      <a:r>
                        <a:rPr lang="en-US" sz="1000" b="1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Net Setting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marL="171450" indent="-171450">
                        <a:buFont typeface="System Font Regular"/>
                        <a:buChar char="-"/>
                      </a:pPr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CONV_UNITS = 64</a:t>
                      </a:r>
                    </a:p>
                    <a:p>
                      <a:pPr marL="171450" indent="-171450">
                        <a:buFont typeface="System Font Regular"/>
                        <a:buChar char="-"/>
                      </a:pPr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UPDATE_TARGET_EVERY = 5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2783036620"/>
                  </a:ext>
                </a:extLst>
              </a:tr>
              <a:tr h="357794">
                <a:tc>
                  <a:txBody>
                    <a:bodyPr/>
                    <a:lstStyle/>
                    <a:p>
                      <a:r>
                        <a:rPr lang="en-US" sz="1000" b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state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Single layer, shape=</a:t>
                      </a:r>
                      <a:r>
                        <a:rPr lang="en-US" sz="1000" err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map_size</a:t>
                      </a:r>
                      <a:endParaRPr lang="en-US" sz="100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  <a:p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-2 : Mine, -1 : Unrevealed, </a:t>
                      </a:r>
                      <a:b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</a:br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0~8 : # of neighbor Mines</a:t>
                      </a:r>
                    </a:p>
                    <a:p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Normalization : by 8(max #)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2187570725"/>
                  </a:ext>
                </a:extLst>
              </a:tr>
              <a:tr h="357794">
                <a:tc>
                  <a:txBody>
                    <a:bodyPr/>
                    <a:lstStyle/>
                    <a:p>
                      <a:r>
                        <a:rPr lang="en-US" sz="1000" b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replay</a:t>
                      </a:r>
                      <a:br>
                        <a:rPr lang="en-US" sz="1000" b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</a:br>
                      <a:r>
                        <a:rPr lang="en-US" sz="1000" b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memory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1</a:t>
                      </a:r>
                      <a:r>
                        <a:rPr lang="en-US" altLang="ko-KR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8</a:t>
                      </a:r>
                      <a:r>
                        <a:rPr lang="ko-KR" alt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개 이하는 저장 안함</a:t>
                      </a:r>
                      <a:endParaRPr lang="en-US" altLang="ko-KR" sz="100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altLang="ko-KR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50000</a:t>
                      </a:r>
                      <a:r>
                        <a:rPr lang="ko-KR" alt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en-US" altLang="ko-KR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/</a:t>
                      </a:r>
                      <a:r>
                        <a:rPr lang="ko-KR" alt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en-US" altLang="ko-KR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1000</a:t>
                      </a:r>
                      <a:endParaRPr lang="en-US" sz="100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3503691798"/>
                  </a:ext>
                </a:extLst>
              </a:tr>
              <a:tr h="534529">
                <a:tc>
                  <a:txBody>
                    <a:bodyPr/>
                    <a:lstStyle/>
                    <a:p>
                      <a:r>
                        <a:rPr lang="en-US" sz="1000" b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Learning Params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BATCH_SIZE = 64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LEARNING_RATE = 0.001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DISCOUNT = 0.1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3463998896"/>
                  </a:ext>
                </a:extLst>
              </a:tr>
              <a:tr h="534529">
                <a:tc>
                  <a:txBody>
                    <a:bodyPr/>
                    <a:lstStyle/>
                    <a:p>
                      <a:r>
                        <a:rPr lang="en-US" sz="1000" b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Scheduler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X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3706527949"/>
                  </a:ext>
                </a:extLst>
              </a:tr>
              <a:tr h="534529">
                <a:tc>
                  <a:txBody>
                    <a:bodyPr/>
                    <a:lstStyle/>
                    <a:p>
                      <a:r>
                        <a:rPr lang="en-US" sz="1000" b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Exploration Params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EPSILON = 0.95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EPSILON_DECAY = 0.99975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EPSILON_MIN = 0.01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1963843294"/>
                  </a:ext>
                </a:extLst>
              </a:tr>
              <a:tr h="440494">
                <a:tc>
                  <a:txBody>
                    <a:bodyPr/>
                    <a:lstStyle/>
                    <a:p>
                      <a:r>
                        <a:rPr lang="en-US" sz="1000" b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Reward &amp; Done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{'win':1, 'lose':-1, 'progress':0.3, 'guess':-0.3</a:t>
                      </a:r>
                      <a:r>
                        <a:rPr lang="en-US" altLang="ko-KR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en-US" altLang="ko-KR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‘</a:t>
                      </a:r>
                      <a:r>
                        <a:rPr lang="en-US" altLang="ko-KR" sz="1000" dirty="0" err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no_progress</a:t>
                      </a:r>
                      <a:r>
                        <a:rPr lang="en-US" altLang="ko-KR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’:-0.5</a:t>
                      </a:r>
                      <a:r>
                        <a:rPr lang="en-US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}</a:t>
                      </a:r>
                      <a:br>
                        <a:rPr lang="en-US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</a:br>
                      <a:r>
                        <a:rPr lang="en-US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{'</a:t>
                      </a:r>
                      <a:r>
                        <a:rPr lang="en-US" sz="1000" dirty="0" err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win':True</a:t>
                      </a:r>
                      <a:r>
                        <a:rPr lang="en-US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 '</a:t>
                      </a:r>
                      <a:r>
                        <a:rPr lang="en-US" sz="1000" dirty="0" err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lose':True</a:t>
                      </a:r>
                      <a:r>
                        <a:rPr lang="en-US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 '</a:t>
                      </a:r>
                      <a:r>
                        <a:rPr lang="en-US" sz="1000" dirty="0" err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progress':False</a:t>
                      </a:r>
                      <a:r>
                        <a:rPr lang="en-US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 '</a:t>
                      </a:r>
                      <a:r>
                        <a:rPr lang="en-US" sz="1000" dirty="0" err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guess':False</a:t>
                      </a:r>
                      <a:r>
                        <a:rPr lang="en-US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 '</a:t>
                      </a:r>
                      <a:r>
                        <a:rPr lang="en-US" sz="1000" dirty="0" err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no_progress</a:t>
                      </a:r>
                      <a:r>
                        <a:rPr lang="en-US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' : True})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3982229057"/>
                  </a:ext>
                </a:extLst>
              </a:tr>
              <a:tr h="278079">
                <a:tc>
                  <a:txBody>
                    <a:bodyPr/>
                    <a:lstStyle/>
                    <a:p>
                      <a:r>
                        <a:rPr lang="en-US" sz="1000" b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Episodes 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r>
                        <a:rPr lang="en-US" altLang="ko-KR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10</a:t>
                      </a:r>
                      <a:r>
                        <a:rPr lang="ko-KR" altLang="en-US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만</a:t>
                      </a:r>
                      <a:endParaRPr lang="en-US" sz="10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3687000622"/>
                  </a:ext>
                </a:extLst>
              </a:tr>
              <a:tr h="278079">
                <a:tc>
                  <a:txBody>
                    <a:bodyPr/>
                    <a:lstStyle/>
                    <a:p>
                      <a:r>
                        <a:rPr lang="en-US" sz="1000" b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Train / Valid Intervals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marL="171450" indent="-171450">
                        <a:buFont typeface="System Font Regular"/>
                        <a:buChar char="-"/>
                      </a:pPr>
                      <a:r>
                        <a:rPr lang="en-US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PRINT_INTERVAL = 100</a:t>
                      </a:r>
                    </a:p>
                    <a:p>
                      <a:pPr marL="171450" indent="-171450">
                        <a:buFont typeface="System Font Regular"/>
                        <a:buChar char="-"/>
                      </a:pPr>
                      <a:r>
                        <a:rPr lang="en-US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VISUAL_INTERVAL = 100</a:t>
                      </a:r>
                    </a:p>
                    <a:p>
                      <a:pPr marL="171450" indent="-171450">
                        <a:buFont typeface="System Font Regular"/>
                        <a:buChar char="-"/>
                      </a:pPr>
                      <a:r>
                        <a:rPr lang="en-US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VALID_SAMPLE = 1000</a:t>
                      </a:r>
                    </a:p>
                    <a:p>
                      <a:pPr marL="171450" indent="-171450">
                        <a:buFont typeface="System Font Regular"/>
                        <a:buChar char="-"/>
                      </a:pPr>
                      <a:r>
                        <a:rPr lang="en-US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VALID_INTERVAL = 10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441558093"/>
                  </a:ext>
                </a:extLst>
              </a:tr>
              <a:tr h="264001">
                <a:tc>
                  <a:txBody>
                    <a:bodyPr/>
                    <a:lstStyle/>
                    <a:p>
                      <a:r>
                        <a:rPr lang="ko-KR" altLang="en-US" sz="1000" b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최고 성능</a:t>
                      </a:r>
                      <a:endParaRPr lang="en-US" sz="1000" b="1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r>
                        <a:rPr lang="en-US" altLang="ko-KR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Train : 0.01 | valid : 0.00 | success : 0.00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2720601108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3B59BD3A-8F60-9588-6BD2-6BA5C2409AFB}"/>
              </a:ext>
            </a:extLst>
          </p:cNvPr>
          <p:cNvSpPr/>
          <p:nvPr/>
        </p:nvSpPr>
        <p:spPr>
          <a:xfrm>
            <a:off x="4059091" y="3652801"/>
            <a:ext cx="5121531" cy="912506"/>
          </a:xfrm>
          <a:prstGeom prst="rect">
            <a:avLst/>
          </a:prstGeom>
          <a:solidFill>
            <a:srgbClr val="F7F7F7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Reward</a:t>
            </a:r>
            <a:r>
              <a:rPr lang="ko-KR" altLang="en-US" sz="11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는 증가하는데 </a:t>
            </a:r>
            <a:r>
              <a:rPr lang="en-US" altLang="ko-KR" sz="11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loss</a:t>
            </a:r>
            <a:r>
              <a:rPr lang="ko-KR" altLang="en-US" sz="11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가 </a:t>
            </a:r>
            <a:r>
              <a:rPr lang="ko-KR" altLang="en-US" sz="1100" dirty="0" err="1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증가하는건</a:t>
            </a:r>
            <a:r>
              <a:rPr lang="ko-KR" altLang="en-US" sz="11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대체 </a:t>
            </a:r>
            <a:r>
              <a:rPr lang="ko-KR" altLang="en-US" sz="1100" dirty="0" err="1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뭘까</a:t>
            </a:r>
            <a:r>
              <a:rPr lang="ko-KR" altLang="en-US" sz="11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애초에 </a:t>
            </a:r>
            <a:r>
              <a:rPr lang="en-US" altLang="ko-KR" sz="11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progress</a:t>
            </a:r>
            <a:r>
              <a:rPr lang="ko-KR" altLang="en-US" sz="11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가 떨어지는데 리워드가 증가하는 것도 웃긴다</a:t>
            </a:r>
            <a:r>
              <a:rPr lang="en-US" altLang="ko-KR" sz="11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</a:t>
            </a:r>
            <a:r>
              <a:rPr lang="ko-KR" altLang="en-US" sz="11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어차피 </a:t>
            </a:r>
            <a:r>
              <a:rPr lang="en-US" altLang="ko-KR" sz="11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–</a:t>
            </a:r>
            <a:r>
              <a:rPr lang="ko-KR" altLang="en-US" sz="11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에서 </a:t>
            </a:r>
            <a:r>
              <a:rPr lang="en-US" altLang="ko-KR" sz="11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-</a:t>
            </a:r>
            <a:r>
              <a:rPr lang="ko-KR" altLang="en-US" sz="11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라서 의미는 없지만 말이다</a:t>
            </a:r>
            <a:r>
              <a:rPr lang="en-US" altLang="ko-KR" sz="11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</a:t>
            </a:r>
            <a:r>
              <a:rPr lang="ko-KR" altLang="en-US" sz="11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신경망을 더 다듬어야 할 것 같다</a:t>
            </a:r>
            <a:r>
              <a:rPr lang="en-US" altLang="ko-KR" sz="11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</a:t>
            </a:r>
            <a:r>
              <a:rPr lang="ko-KR" altLang="en-US" sz="11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endParaRPr lang="en-US" sz="1100" dirty="0">
              <a:solidFill>
                <a:schemeClr val="tx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258385B-72C2-E9D0-280E-59A937C055F8}"/>
              </a:ext>
            </a:extLst>
          </p:cNvPr>
          <p:cNvSpPr/>
          <p:nvPr/>
        </p:nvSpPr>
        <p:spPr>
          <a:xfrm>
            <a:off x="4059088" y="608180"/>
            <a:ext cx="5121531" cy="999911"/>
          </a:xfrm>
          <a:prstGeom prst="rect">
            <a:avLst/>
          </a:prstGeom>
          <a:solidFill>
            <a:srgbClr val="F7F7F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0" dirty="0">
                <a:solidFill>
                  <a:srgbClr val="AF00DB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from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codes.environment.reward5 </a:t>
            </a:r>
            <a:r>
              <a:rPr lang="en-US" sz="1000" b="0" dirty="0">
                <a:solidFill>
                  <a:srgbClr val="AF00DB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import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*</a:t>
            </a:r>
          </a:p>
          <a:p>
            <a:r>
              <a:rPr lang="en-US" sz="1000" b="0" dirty="0">
                <a:solidFill>
                  <a:srgbClr val="AF00DB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from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</a:t>
            </a:r>
            <a:r>
              <a:rPr lang="en-US" sz="1000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codes.agent.newVectorDQN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</a:t>
            </a:r>
            <a:r>
              <a:rPr lang="en-US" sz="1000" b="0" dirty="0">
                <a:solidFill>
                  <a:srgbClr val="AF00DB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import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*</a:t>
            </a:r>
          </a:p>
          <a:p>
            <a:r>
              <a:rPr lang="en-US" sz="1000" b="0" dirty="0">
                <a:solidFill>
                  <a:srgbClr val="AF00DB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from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 </a:t>
            </a:r>
            <a:r>
              <a:rPr lang="en-US" sz="1000" b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codes.net.resNet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 </a:t>
            </a:r>
            <a:r>
              <a:rPr lang="en-US" sz="1000" b="0" dirty="0">
                <a:solidFill>
                  <a:srgbClr val="AF00DB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import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 *</a:t>
            </a:r>
          </a:p>
          <a:p>
            <a:r>
              <a:rPr lang="en-US" sz="1000" b="0" dirty="0">
                <a:solidFill>
                  <a:srgbClr val="AF00DB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from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</a:t>
            </a:r>
            <a:r>
              <a:rPr lang="en-US" sz="1000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codes.trainer.validShutDown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</a:t>
            </a:r>
            <a:r>
              <a:rPr lang="en-US" sz="1000" b="0" dirty="0">
                <a:solidFill>
                  <a:srgbClr val="AF00DB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import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*</a:t>
            </a:r>
          </a:p>
          <a:p>
            <a:r>
              <a:rPr lang="en-US" sz="1000" b="0" dirty="0">
                <a:solidFill>
                  <a:srgbClr val="AF00DB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from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</a:t>
            </a:r>
            <a:r>
              <a:rPr lang="en-US" sz="1000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codes.tester.validShutDown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</a:t>
            </a:r>
            <a:r>
              <a:rPr lang="en-US" sz="1000" b="0" dirty="0">
                <a:solidFill>
                  <a:srgbClr val="AF00DB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import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*</a:t>
            </a: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AD6D63DA-54D3-B472-9C81-14F3F97EF1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1378104"/>
              </p:ext>
            </p:extLst>
          </p:nvPr>
        </p:nvGraphicFramePr>
        <p:xfrm>
          <a:off x="4059088" y="1794798"/>
          <a:ext cx="5121532" cy="164794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980996">
                  <a:extLst>
                    <a:ext uri="{9D8B030D-6E8A-4147-A177-3AD203B41FA5}">
                      <a16:colId xmlns:a16="http://schemas.microsoft.com/office/drawing/2014/main" val="2599444794"/>
                    </a:ext>
                  </a:extLst>
                </a:gridCol>
                <a:gridCol w="1993244">
                  <a:extLst>
                    <a:ext uri="{9D8B030D-6E8A-4147-A177-3AD203B41FA5}">
                      <a16:colId xmlns:a16="http://schemas.microsoft.com/office/drawing/2014/main" val="1554349779"/>
                    </a:ext>
                  </a:extLst>
                </a:gridCol>
                <a:gridCol w="2147292">
                  <a:extLst>
                    <a:ext uri="{9D8B030D-6E8A-4147-A177-3AD203B41FA5}">
                      <a16:colId xmlns:a16="http://schemas.microsoft.com/office/drawing/2014/main" val="3592938814"/>
                    </a:ext>
                  </a:extLst>
                </a:gridCol>
              </a:tblGrid>
              <a:tr h="23998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Fixed1000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Random1000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2152282549"/>
                  </a:ext>
                </a:extLst>
              </a:tr>
              <a:tr h="336261">
                <a:tc>
                  <a:txBody>
                    <a:bodyPr/>
                    <a:lstStyle/>
                    <a:p>
                      <a:r>
                        <a:rPr lang="en-US" sz="1050" b="1" err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Best_Valid</a:t>
                      </a:r>
                      <a:endParaRPr lang="en-US" sz="1050" b="1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 anchor="ctr"/>
                </a:tc>
                <a:extLst>
                  <a:ext uri="{0D108BD9-81ED-4DB2-BD59-A6C34878D82A}">
                    <a16:rowId xmlns:a16="http://schemas.microsoft.com/office/drawing/2014/main" val="3463423014"/>
                  </a:ext>
                </a:extLst>
              </a:tr>
              <a:tr h="336261">
                <a:tc>
                  <a:txBody>
                    <a:bodyPr/>
                    <a:lstStyle/>
                    <a:p>
                      <a:r>
                        <a:rPr lang="en-US" sz="1050" b="1" err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Best_Train</a:t>
                      </a:r>
                      <a:endParaRPr lang="en-US" sz="1050" b="1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 anchor="ctr"/>
                </a:tc>
                <a:extLst>
                  <a:ext uri="{0D108BD9-81ED-4DB2-BD59-A6C34878D82A}">
                    <a16:rowId xmlns:a16="http://schemas.microsoft.com/office/drawing/2014/main" val="3463998896"/>
                  </a:ext>
                </a:extLst>
              </a:tr>
              <a:tr h="336261">
                <a:tc>
                  <a:txBody>
                    <a:bodyPr/>
                    <a:lstStyle/>
                    <a:p>
                      <a:r>
                        <a:rPr lang="en-US" sz="1050" b="1" err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Win_Model</a:t>
                      </a:r>
                      <a:endParaRPr lang="en-US" sz="1050" b="1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 anchor="ctr"/>
                </a:tc>
                <a:extLst>
                  <a:ext uri="{0D108BD9-81ED-4DB2-BD59-A6C34878D82A}">
                    <a16:rowId xmlns:a16="http://schemas.microsoft.com/office/drawing/2014/main" val="2556292370"/>
                  </a:ext>
                </a:extLst>
              </a:tr>
              <a:tr h="336261">
                <a:tc>
                  <a:txBody>
                    <a:bodyPr/>
                    <a:lstStyle/>
                    <a:p>
                      <a:r>
                        <a:rPr lang="en-US" sz="1050" b="1" err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Latest_Model</a:t>
                      </a:r>
                      <a:endParaRPr lang="en-US" sz="1050" b="1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 anchor="ctr"/>
                </a:tc>
                <a:extLst>
                  <a:ext uri="{0D108BD9-81ED-4DB2-BD59-A6C34878D82A}">
                    <a16:rowId xmlns:a16="http://schemas.microsoft.com/office/drawing/2014/main" val="3555363882"/>
                  </a:ext>
                </a:extLst>
              </a:tr>
            </a:tbl>
          </a:graphicData>
        </a:graphic>
      </p:graphicFrame>
      <p:sp>
        <p:nvSpPr>
          <p:cNvPr id="18" name="Rectangle 17">
            <a:extLst>
              <a:ext uri="{FF2B5EF4-FFF2-40B4-BE49-F238E27FC236}">
                <a16:creationId xmlns:a16="http://schemas.microsoft.com/office/drawing/2014/main" id="{0A085C24-F032-DBAF-5503-F5B754F79367}"/>
              </a:ext>
            </a:extLst>
          </p:cNvPr>
          <p:cNvSpPr/>
          <p:nvPr/>
        </p:nvSpPr>
        <p:spPr>
          <a:xfrm>
            <a:off x="4059090" y="4652712"/>
            <a:ext cx="5121531" cy="912506"/>
          </a:xfrm>
          <a:prstGeom prst="rect">
            <a:avLst/>
          </a:prstGeom>
          <a:solidFill>
            <a:srgbClr val="F7F7F7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100">
              <a:solidFill>
                <a:schemeClr val="tx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0E6C40D-665C-49DD-2901-08F18447C87D}"/>
              </a:ext>
            </a:extLst>
          </p:cNvPr>
          <p:cNvSpPr/>
          <p:nvPr/>
        </p:nvSpPr>
        <p:spPr>
          <a:xfrm>
            <a:off x="4059089" y="5652623"/>
            <a:ext cx="5121531" cy="912506"/>
          </a:xfrm>
          <a:prstGeom prst="rect">
            <a:avLst/>
          </a:prstGeom>
          <a:solidFill>
            <a:srgbClr val="F7F7F7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100">
              <a:solidFill>
                <a:schemeClr val="tx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A736DE6-D733-DBF5-E8F6-7968D6467990}"/>
              </a:ext>
            </a:extLst>
          </p:cNvPr>
          <p:cNvSpPr/>
          <p:nvPr/>
        </p:nvSpPr>
        <p:spPr>
          <a:xfrm>
            <a:off x="4059088" y="210535"/>
            <a:ext cx="5121531" cy="31024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Imported Libraries and version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E5DBDC6C-E3A7-2D57-B717-2460FF8928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/>
        </p:blipFill>
        <p:spPr bwMode="auto">
          <a:xfrm>
            <a:off x="9306411" y="2256546"/>
            <a:ext cx="2796381" cy="2151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B03C6E-CBA3-489F-D319-F73821D03CE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9331741" y="27647"/>
            <a:ext cx="2742469" cy="2140704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7601CFE6-AE3F-CD7D-CC83-3180701ADE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/>
        </p:blipFill>
        <p:spPr bwMode="auto">
          <a:xfrm>
            <a:off x="9351377" y="4624422"/>
            <a:ext cx="2725758" cy="2120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8C97AA96-49B9-1D17-CBB5-73424D0F33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/>
          <a:srcRect/>
          <a:stretch/>
        </p:blipFill>
        <p:spPr bwMode="auto">
          <a:xfrm>
            <a:off x="12399377" y="10135"/>
            <a:ext cx="2725758" cy="209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2406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1933</Words>
  <Application>Microsoft Macintosh PowerPoint</Application>
  <PresentationFormat>Widescreen</PresentationFormat>
  <Paragraphs>333</Paragraphs>
  <Slides>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Apple SD Gothic Neo</vt:lpstr>
      <vt:lpstr>Apple SD Gothic Neo Heavy</vt:lpstr>
      <vt:lpstr>System Font Regular</vt:lpstr>
      <vt:lpstr>Aptos</vt:lpstr>
      <vt:lpstr>Aptos Display</vt:lpstr>
      <vt:lpstr>Arial</vt:lpstr>
      <vt:lpstr>Courier New</vt:lpstr>
      <vt:lpstr>Office Theme</vt:lpstr>
      <vt:lpstr>Mine Sweeper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이지민(통계학과)</dc:creator>
  <cp:lastModifiedBy>이지민(통계학과)</cp:lastModifiedBy>
  <cp:revision>2</cp:revision>
  <dcterms:created xsi:type="dcterms:W3CDTF">2024-05-25T03:58:13Z</dcterms:created>
  <dcterms:modified xsi:type="dcterms:W3CDTF">2024-05-25T05:58:58Z</dcterms:modified>
</cp:coreProperties>
</file>