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4" r:id="rId3"/>
    <p:sldId id="265" r:id="rId4"/>
    <p:sldId id="257" r:id="rId5"/>
    <p:sldId id="283" r:id="rId6"/>
    <p:sldId id="258" r:id="rId7"/>
    <p:sldId id="261" r:id="rId8"/>
    <p:sldId id="264" r:id="rId9"/>
    <p:sldId id="262" r:id="rId10"/>
    <p:sldId id="263" r:id="rId11"/>
    <p:sldId id="272" r:id="rId12"/>
    <p:sldId id="273" r:id="rId13"/>
    <p:sldId id="274" r:id="rId14"/>
    <p:sldId id="275" r:id="rId15"/>
    <p:sldId id="277" r:id="rId16"/>
    <p:sldId id="276" r:id="rId17"/>
    <p:sldId id="268" r:id="rId18"/>
    <p:sldId id="280" r:id="rId19"/>
    <p:sldId id="281" r:id="rId20"/>
    <p:sldId id="282" r:id="rId21"/>
    <p:sldId id="270" r:id="rId22"/>
    <p:sldId id="267" r:id="rId23"/>
    <p:sldId id="278" r:id="rId24"/>
    <p:sldId id="279" r:id="rId25"/>
    <p:sldId id="271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14" autoAdjust="0"/>
  </p:normalViewPr>
  <p:slideViewPr>
    <p:cSldViewPr snapToGrid="0">
      <p:cViewPr varScale="1">
        <p:scale>
          <a:sx n="80" d="100"/>
          <a:sy n="80" d="100"/>
        </p:scale>
        <p:origin x="58" y="86"/>
      </p:cViewPr>
      <p:guideLst/>
    </p:cSldViewPr>
  </p:slideViewPr>
  <p:outlineViewPr>
    <p:cViewPr>
      <p:scale>
        <a:sx n="33" d="100"/>
        <a:sy n="33" d="100"/>
      </p:scale>
      <p:origin x="0" y="-530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4F1DC-63B0-4D94-BD1E-FDE664B0CFAE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3262A-F97A-4740-BA46-9E5580205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276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마진 </a:t>
            </a:r>
            <a:r>
              <a:rPr lang="en-US" altLang="ko-KR" dirty="0"/>
              <a:t>: </a:t>
            </a:r>
            <a:r>
              <a:rPr lang="ko-KR" altLang="en-US" dirty="0"/>
              <a:t>상하 </a:t>
            </a:r>
            <a:r>
              <a:rPr lang="en-US" altLang="ko-KR" dirty="0"/>
              <a:t>-&gt; </a:t>
            </a:r>
            <a:r>
              <a:rPr lang="ko-KR" altLang="en-US" dirty="0"/>
              <a:t>좌우 로 표시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3262A-F97A-4740-BA46-9E55802051D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242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61001-B9BB-136B-688E-A0C42C795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BA6646-875E-2484-A1CB-A1E23EF78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7F1EF1-1CE8-A616-105B-C4F13B5B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206A-D1A8-41E7-8F81-9AAE03BDEEDC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C629F-B6EE-E6A8-D40C-4D77605F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A3BD28-AEDB-E693-D69F-36B7D9988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7479-CF6C-4820-A0F2-AEF3918E1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16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0E7A2-FE6A-209D-E9B8-213D37EC4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04B976-F2DA-4F50-6038-E153752D3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0B19B8-7C1E-01AE-5D2C-246B24060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206A-D1A8-41E7-8F81-9AAE03BDEEDC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8961C-A830-7507-98AA-0E3AEB94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BF8347-4758-E58F-A337-B2CA61A7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7479-CF6C-4820-A0F2-AEF3918E1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927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F704AD-4CBB-E539-10EF-A53341857E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AB4FE3-3C92-4198-CFFE-E1468A6AD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2C49BA-2D75-B141-F8F0-C6398617A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206A-D1A8-41E7-8F81-9AAE03BDEEDC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A74E45-EE63-1099-DD22-65CDB64E3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05A18B-7A01-7F97-663B-13246D66B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7479-CF6C-4820-A0F2-AEF3918E1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83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F1ABC-A8D3-95A0-7ED0-182808173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C8F0-2A77-995B-7423-3861DB846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8EF185-06B4-406D-0B5D-39BBC4EBC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206A-D1A8-41E7-8F81-9AAE03BDEEDC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E681F3-6293-4C2F-50FB-ED7C5A9A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1A83A-1CA8-2419-4B1D-D232B291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7479-CF6C-4820-A0F2-AEF3918E1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10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599AC-D16A-E357-7B02-8E47F85AA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2F557C-3614-4EB1-4296-08D072395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575855-BEFB-29FB-7CAD-EB2721A81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206A-D1A8-41E7-8F81-9AAE03BDEEDC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FFEFFC-445F-06DC-DB24-D04A2977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B27380-55E5-143A-8D91-4E84B74DD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7479-CF6C-4820-A0F2-AEF3918E1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17CC1-077D-D2B4-6E91-AF540393B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C0452E-0590-893A-EE34-02989AB46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C9C5F1-4489-7D69-7361-AEB4CF929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D1C56B-31E2-50A6-4D5F-2D7A31BD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206A-D1A8-41E7-8F81-9AAE03BDEEDC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2A0287-F3A5-106F-77D8-BC3E984E2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24B114-7B2B-8EB7-5660-C44FA0C1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7479-CF6C-4820-A0F2-AEF3918E1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30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08C6E-9386-91CE-AF73-F8785370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4455E3-0EC8-B6CD-19DD-1720708DA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4A448C-0189-BC19-001B-896554D7F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ADF070-1577-67BE-3292-6D11931A5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86CB3F-663A-E611-C376-7B622E64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373417-E2BA-C3E1-BCCD-02D4E864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206A-D1A8-41E7-8F81-9AAE03BDEEDC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6D758B-3338-E622-687B-1C3FB2CE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0D62D9-ACE1-0CCF-B495-4CF4234F7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7479-CF6C-4820-A0F2-AEF3918E1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9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176F8-360E-549A-5EEB-C00B0C898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CEACA0-B283-8741-37AF-86AE5566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206A-D1A8-41E7-8F81-9AAE03BDEEDC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30EF05-9E92-8F92-76C1-15AB59DA8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E60DAA-22AF-5882-12A1-8F90FA20D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7479-CF6C-4820-A0F2-AEF3918E1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55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2DEE1D-6101-9A87-9201-66F867843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206A-D1A8-41E7-8F81-9AAE03BDEEDC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4ADB96-0B73-3461-4E7A-A7B4FAAE4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E7CA6C-1464-C1B0-8319-2D49DECE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7479-CF6C-4820-A0F2-AEF3918E1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71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BECA1-0318-E753-3FC5-7AC61E403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9A95BB-BD45-B0BF-EF9A-DBF065F3A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3BCE88-6D30-FDEA-BE26-792871993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A458D8-F4F9-25E2-EE55-B60A52750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206A-D1A8-41E7-8F81-9AAE03BDEEDC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0396C0-8EE9-F893-909A-459CC364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208DF7-0BAC-8D05-D65F-92F10D72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7479-CF6C-4820-A0F2-AEF3918E1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28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FE426-5041-8603-F56E-0B41469AC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B2C345-BBFB-E341-F609-407BF6C2AF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B7FE76-301E-C854-1E56-DB29F4179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9A1BA6-9F7E-6E4F-7380-DB2724A8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206A-D1A8-41E7-8F81-9AAE03BDEEDC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2AC031-7C21-F5BF-1371-40DA01CC5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598B97-4F5A-35B3-2D1E-C8EA5F625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77479-CF6C-4820-A0F2-AEF3918E1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07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9C267C-D4D4-5AF1-DFD5-0759E3A9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3385BB-95D3-660F-F3BB-9E5169645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5C80E0-47E5-978C-01B2-2AB1294E3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9206A-D1A8-41E7-8F81-9AAE03BDEEDC}" type="datetimeFigureOut">
              <a:rPr lang="ko-KR" altLang="en-US" smtClean="0"/>
              <a:t>2022-06-18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086FD6-2711-3C5D-E8B9-5F961F9B5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9EEBE8-A726-5BD5-622F-FFDB015B5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77479-CF6C-4820-A0F2-AEF3918E1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38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885C7-B9AA-75BC-13DF-EE356B580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URDO </a:t>
            </a:r>
            <a:r>
              <a:rPr lang="ko-KR" altLang="en-US"/>
              <a:t>스타일가이드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EDAA91-B458-88E9-BAF1-3523305173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강현선 김성욱 김재이 정진명 허준석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03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15441-0437-74A1-A486-11D6CE01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사이드 내비게이션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ACFAC6-F80E-CF44-88AA-28F139C4C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2424" cy="823912"/>
          </a:xfrm>
        </p:spPr>
        <p:txBody>
          <a:bodyPr anchor="ctr"/>
          <a:lstStyle/>
          <a:p>
            <a:r>
              <a:rPr lang="ko-KR" altLang="en-US" sz="2800" b="0" dirty="0"/>
              <a:t>내비게이션을 사이드로 채택한 이유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8163B726-92A5-D088-6C03-76D2DBAF0BFD}"/>
              </a:ext>
            </a:extLst>
          </p:cNvPr>
          <p:cNvSpPr txBox="1">
            <a:spLocks/>
          </p:cNvSpPr>
          <p:nvPr/>
        </p:nvSpPr>
        <p:spPr>
          <a:xfrm>
            <a:off x="839788" y="2505075"/>
            <a:ext cx="10512424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게시판의 카테고리를 트리형으로 보여줄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컨텐츠 영역을 더 넓게 활용할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낮은 해상도의 환경을 고려하여 내비게이션을 접을 수 있게 하여 게시글의 내용만을 볼 수도 있게 하였다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6014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15441-0437-74A1-A486-11D6CE01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사이드 내비게이션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ACFAC6-F80E-CF44-88AA-28F139C4C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2424" cy="823912"/>
          </a:xfrm>
        </p:spPr>
        <p:txBody>
          <a:bodyPr anchor="ctr"/>
          <a:lstStyle/>
          <a:p>
            <a:r>
              <a:rPr lang="ko-KR" altLang="en-US" sz="2800" b="0" dirty="0" err="1"/>
              <a:t>상단로고영역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8163B726-92A5-D088-6C03-76D2DBAF0BFD}"/>
              </a:ext>
            </a:extLst>
          </p:cNvPr>
          <p:cNvSpPr txBox="1">
            <a:spLocks/>
          </p:cNvSpPr>
          <p:nvPr/>
        </p:nvSpPr>
        <p:spPr>
          <a:xfrm>
            <a:off x="839788" y="2505075"/>
            <a:ext cx="6337608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로고 영역을 클릭하면 </a:t>
            </a:r>
            <a:r>
              <a:rPr lang="ko-KR" altLang="en-US" dirty="0" err="1"/>
              <a:t>메인화면으로</a:t>
            </a:r>
            <a:r>
              <a:rPr lang="ko-KR" altLang="en-US" dirty="0"/>
              <a:t> 이동한다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URDO : </a:t>
            </a:r>
            <a:r>
              <a:rPr lang="ko-KR" altLang="en-US" dirty="0"/>
              <a:t>사이트명</a:t>
            </a:r>
            <a:endParaRPr lang="en-US" altLang="ko-KR" dirty="0"/>
          </a:p>
          <a:p>
            <a:r>
              <a:rPr lang="ko-KR" altLang="en-US" dirty="0"/>
              <a:t>유머를 위한 알렉산드리아 도서관</a:t>
            </a:r>
            <a:endParaRPr lang="en-US" altLang="ko-KR" dirty="0"/>
          </a:p>
          <a:p>
            <a:pPr lvl="1"/>
            <a:r>
              <a:rPr lang="ko-KR" altLang="en-US" dirty="0"/>
              <a:t>간단한 사이트 소개이다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고대의 가장 크고 영향력 있는 도서관이었던 알렉산드리아 도서관의 이름을 땄다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C453D2-9B40-2BFE-7B2F-AB9A0973A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29" y="0"/>
            <a:ext cx="50513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2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15441-0437-74A1-A486-11D6CE01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사이드 내비게이션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ACFAC6-F80E-CF44-88AA-28F139C4C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2424" cy="823912"/>
          </a:xfrm>
        </p:spPr>
        <p:txBody>
          <a:bodyPr anchor="ctr"/>
          <a:lstStyle/>
          <a:p>
            <a:r>
              <a:rPr lang="ko-KR" altLang="en-US" sz="2800" b="0" dirty="0"/>
              <a:t>사이드 내비게이션 </a:t>
            </a:r>
            <a:r>
              <a:rPr lang="ko-KR" altLang="en-US" sz="2800" b="0" dirty="0" err="1"/>
              <a:t>토글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8163B726-92A5-D088-6C03-76D2DBAF0BFD}"/>
              </a:ext>
            </a:extLst>
          </p:cNvPr>
          <p:cNvSpPr txBox="1">
            <a:spLocks/>
          </p:cNvSpPr>
          <p:nvPr/>
        </p:nvSpPr>
        <p:spPr>
          <a:xfrm>
            <a:off x="839788" y="2505075"/>
            <a:ext cx="6340784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사이드 내비게이션 </a:t>
            </a:r>
            <a:r>
              <a:rPr lang="ko-KR" altLang="en-US" dirty="0" err="1"/>
              <a:t>토글</a:t>
            </a:r>
            <a:r>
              <a:rPr lang="ko-KR" altLang="en-US" dirty="0"/>
              <a:t> 영역을 클릭하면 사이드 내비게이션을 접을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사이드 내비게이션 영역을 접을 시 컨텐츠 영역의 너비가 넓어진다</a:t>
            </a:r>
            <a:r>
              <a:rPr lang="en-US" altLang="ko-KR" dirty="0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2678E47-F9AA-B3C6-7A6E-7C7859291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29" y="0"/>
            <a:ext cx="50513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80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15441-0437-74A1-A486-11D6CE01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사이드 내비게이션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ACFAC6-F80E-CF44-88AA-28F139C4C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2424" cy="823912"/>
          </a:xfrm>
        </p:spPr>
        <p:txBody>
          <a:bodyPr anchor="ctr"/>
          <a:lstStyle/>
          <a:p>
            <a:r>
              <a:rPr lang="ko-KR" altLang="en-US" sz="2800" b="0" dirty="0" err="1"/>
              <a:t>퀵메뉴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8163B726-92A5-D088-6C03-76D2DBAF0BFD}"/>
              </a:ext>
            </a:extLst>
          </p:cNvPr>
          <p:cNvSpPr txBox="1">
            <a:spLocks/>
          </p:cNvSpPr>
          <p:nvPr/>
        </p:nvSpPr>
        <p:spPr>
          <a:xfrm>
            <a:off x="839787" y="2505075"/>
            <a:ext cx="6337609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내 미니홈피 바로가기</a:t>
            </a:r>
            <a:endParaRPr lang="en-US" altLang="ko-KR" dirty="0"/>
          </a:p>
          <a:p>
            <a:pPr lvl="1"/>
            <a:r>
              <a:rPr lang="ko-KR" altLang="en-US" dirty="0"/>
              <a:t>미니홈피 페이지로 이동한다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포인트샵</a:t>
            </a:r>
            <a:endParaRPr lang="en-US" altLang="ko-KR" dirty="0"/>
          </a:p>
          <a:p>
            <a:pPr lvl="1"/>
            <a:r>
              <a:rPr lang="ko-KR" altLang="en-US" dirty="0" err="1"/>
              <a:t>포인트샵</a:t>
            </a:r>
            <a:r>
              <a:rPr lang="ko-KR" altLang="en-US" dirty="0"/>
              <a:t> 페이지로 이동한다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마이페이지</a:t>
            </a:r>
            <a:endParaRPr lang="en-US" altLang="ko-KR" dirty="0"/>
          </a:p>
          <a:p>
            <a:pPr lvl="1"/>
            <a:r>
              <a:rPr lang="ko-KR" altLang="en-US" dirty="0"/>
              <a:t>마이페이지로 이동한다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다크모드</a:t>
            </a:r>
            <a:endParaRPr lang="en-US" altLang="ko-KR" dirty="0"/>
          </a:p>
          <a:p>
            <a:pPr lvl="1"/>
            <a:r>
              <a:rPr lang="ko-KR" altLang="en-US" dirty="0" err="1"/>
              <a:t>다크모드를</a:t>
            </a:r>
            <a:r>
              <a:rPr lang="ko-KR" altLang="en-US" dirty="0"/>
              <a:t> 실행하는 </a:t>
            </a:r>
            <a:r>
              <a:rPr lang="ko-KR" altLang="en-US" dirty="0" err="1"/>
              <a:t>토글이다</a:t>
            </a:r>
            <a:r>
              <a:rPr lang="en-US" altLang="ko-KR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1C9DE19-D206-8FD8-3B27-FB12C01ED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29" y="0"/>
            <a:ext cx="50513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32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15441-0437-74A1-A486-11D6CE01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사이드 내비게이션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ACFAC6-F80E-CF44-88AA-28F139C4C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2424" cy="823912"/>
          </a:xfrm>
        </p:spPr>
        <p:txBody>
          <a:bodyPr anchor="ctr"/>
          <a:lstStyle/>
          <a:p>
            <a:r>
              <a:rPr lang="ko-KR" altLang="en-US" sz="2800" b="0" dirty="0"/>
              <a:t>게시판메뉴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8163B726-92A5-D088-6C03-76D2DBAF0BFD}"/>
              </a:ext>
            </a:extLst>
          </p:cNvPr>
          <p:cNvSpPr txBox="1">
            <a:spLocks/>
          </p:cNvSpPr>
          <p:nvPr/>
        </p:nvSpPr>
        <p:spPr>
          <a:xfrm>
            <a:off x="839788" y="2505075"/>
            <a:ext cx="2671712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7BEE411-EF05-44E2-E8CE-881B059CEA01}"/>
              </a:ext>
            </a:extLst>
          </p:cNvPr>
          <p:cNvSpPr txBox="1">
            <a:spLocks/>
          </p:cNvSpPr>
          <p:nvPr/>
        </p:nvSpPr>
        <p:spPr>
          <a:xfrm>
            <a:off x="839787" y="2505075"/>
            <a:ext cx="6337609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1depth</a:t>
            </a:r>
            <a:r>
              <a:rPr lang="ko-KR" altLang="en-US" dirty="0"/>
              <a:t> 클릭 시 해당하는 </a:t>
            </a:r>
            <a:r>
              <a:rPr lang="en-US" altLang="ko-KR" dirty="0" err="1"/>
              <a:t>2depth</a:t>
            </a:r>
            <a:r>
              <a:rPr lang="ko-KR" altLang="en-US" dirty="0"/>
              <a:t>메뉴가 펼쳐진다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해당하는 </a:t>
            </a:r>
            <a:r>
              <a:rPr lang="en-US" altLang="ko-KR" dirty="0" err="1"/>
              <a:t>2depth</a:t>
            </a:r>
            <a:r>
              <a:rPr lang="en-US" altLang="ko-KR" dirty="0"/>
              <a:t> </a:t>
            </a:r>
            <a:r>
              <a:rPr lang="ko-KR" altLang="en-US" dirty="0"/>
              <a:t>메뉴가 아닐 시 </a:t>
            </a:r>
            <a:r>
              <a:rPr lang="ko-KR" altLang="en-US" dirty="0" err="1"/>
              <a:t>접힌모양으로</a:t>
            </a:r>
            <a:r>
              <a:rPr lang="ko-KR" altLang="en-US" dirty="0"/>
              <a:t> 표시된다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1depth</a:t>
            </a:r>
            <a:r>
              <a:rPr lang="ko-KR" altLang="en-US" dirty="0"/>
              <a:t>메뉴 클릭 시 </a:t>
            </a:r>
            <a:r>
              <a:rPr lang="en-US" altLang="ko-KR" dirty="0"/>
              <a:t>‘+’</a:t>
            </a:r>
            <a:r>
              <a:rPr lang="ko-KR" altLang="en-US" dirty="0"/>
              <a:t>는 </a:t>
            </a:r>
            <a:r>
              <a:rPr lang="en-US" altLang="ko-KR" dirty="0"/>
              <a:t>‘ – ‘ </a:t>
            </a:r>
            <a:r>
              <a:rPr lang="ko-KR" altLang="en-US" dirty="0"/>
              <a:t>로 표시된다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2depth</a:t>
            </a:r>
            <a:r>
              <a:rPr lang="ko-KR" altLang="en-US" dirty="0"/>
              <a:t>메뉴에 마우스를 포인터를 올리면 배경색은 포인트색</a:t>
            </a:r>
            <a:r>
              <a:rPr lang="en-US" altLang="ko-KR" dirty="0"/>
              <a:t>, </a:t>
            </a:r>
            <a:r>
              <a:rPr lang="ko-KR" altLang="en-US" dirty="0"/>
              <a:t>글자색은 흰색으로 변경된다</a:t>
            </a:r>
            <a:r>
              <a:rPr lang="en-US" altLang="ko-KR" dirty="0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35908BE-0610-416C-8FA5-CAA78EAB6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29" y="0"/>
            <a:ext cx="50513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88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15441-0437-74A1-A486-11D6CE01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사이드 내비게이션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ACFAC6-F80E-CF44-88AA-28F139C4C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2424" cy="823912"/>
          </a:xfrm>
        </p:spPr>
        <p:txBody>
          <a:bodyPr anchor="ctr"/>
          <a:lstStyle/>
          <a:p>
            <a:r>
              <a:rPr lang="ko-KR" altLang="en-US" sz="2800" b="0" dirty="0"/>
              <a:t>게시판메뉴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8163B726-92A5-D088-6C03-76D2DBAF0BFD}"/>
              </a:ext>
            </a:extLst>
          </p:cNvPr>
          <p:cNvSpPr txBox="1">
            <a:spLocks/>
          </p:cNvSpPr>
          <p:nvPr/>
        </p:nvSpPr>
        <p:spPr>
          <a:xfrm>
            <a:off x="839788" y="2505075"/>
            <a:ext cx="2671712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7BEE411-EF05-44E2-E8CE-881B059CEA01}"/>
              </a:ext>
            </a:extLst>
          </p:cNvPr>
          <p:cNvSpPr txBox="1">
            <a:spLocks/>
          </p:cNvSpPr>
          <p:nvPr/>
        </p:nvSpPr>
        <p:spPr>
          <a:xfrm>
            <a:off x="839787" y="2505075"/>
            <a:ext cx="6337609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1depth</a:t>
            </a:r>
            <a:r>
              <a:rPr lang="ko-KR" altLang="en-US" dirty="0"/>
              <a:t> 클릭 시 해당하는 </a:t>
            </a:r>
            <a:r>
              <a:rPr lang="en-US" altLang="ko-KR" dirty="0" err="1"/>
              <a:t>2depth</a:t>
            </a:r>
            <a:r>
              <a:rPr lang="ko-KR" altLang="en-US" dirty="0"/>
              <a:t>메뉴가 펼쳐진다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해당하는 </a:t>
            </a:r>
            <a:r>
              <a:rPr lang="en-US" altLang="ko-KR" dirty="0" err="1"/>
              <a:t>2depth</a:t>
            </a:r>
            <a:r>
              <a:rPr lang="en-US" altLang="ko-KR" dirty="0"/>
              <a:t> </a:t>
            </a:r>
            <a:r>
              <a:rPr lang="ko-KR" altLang="en-US" dirty="0"/>
              <a:t>메뉴가 아닐 시 </a:t>
            </a:r>
            <a:r>
              <a:rPr lang="ko-KR" altLang="en-US" dirty="0" err="1"/>
              <a:t>접힌모양으로</a:t>
            </a:r>
            <a:r>
              <a:rPr lang="ko-KR" altLang="en-US" dirty="0"/>
              <a:t> 표시된다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1depth</a:t>
            </a:r>
            <a:r>
              <a:rPr lang="ko-KR" altLang="en-US" dirty="0"/>
              <a:t>메뉴 클릭 시 </a:t>
            </a:r>
            <a:r>
              <a:rPr lang="en-US" altLang="ko-KR" dirty="0"/>
              <a:t>‘+’</a:t>
            </a:r>
            <a:r>
              <a:rPr lang="ko-KR" altLang="en-US" dirty="0"/>
              <a:t>는 </a:t>
            </a:r>
            <a:r>
              <a:rPr lang="en-US" altLang="ko-KR" dirty="0"/>
              <a:t>‘ – ‘ </a:t>
            </a:r>
            <a:r>
              <a:rPr lang="ko-KR" altLang="en-US" dirty="0"/>
              <a:t>로 표시된다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2depth</a:t>
            </a:r>
            <a:r>
              <a:rPr lang="ko-KR" altLang="en-US" dirty="0"/>
              <a:t>메뉴에 마우스를 포인터를 올리면 배경색은 포인트색</a:t>
            </a:r>
            <a:r>
              <a:rPr lang="en-US" altLang="ko-KR" dirty="0"/>
              <a:t>, </a:t>
            </a:r>
            <a:r>
              <a:rPr lang="ko-KR" altLang="en-US" dirty="0"/>
              <a:t>글자색은 흰색으로 변경된다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30B87A5-40DC-91A9-8054-47F8B62220AB}"/>
              </a:ext>
            </a:extLst>
          </p:cNvPr>
          <p:cNvGraphicFramePr>
            <a:graphicFrameLocks noGrp="1"/>
          </p:cNvGraphicFramePr>
          <p:nvPr/>
        </p:nvGraphicFramePr>
        <p:xfrm>
          <a:off x="7899837" y="1518223"/>
          <a:ext cx="3839083" cy="4139471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1473357">
                  <a:extLst>
                    <a:ext uri="{9D8B030D-6E8A-4147-A177-3AD203B41FA5}">
                      <a16:colId xmlns:a16="http://schemas.microsoft.com/office/drawing/2014/main" val="327985535"/>
                    </a:ext>
                  </a:extLst>
                </a:gridCol>
                <a:gridCol w="2365726">
                  <a:extLst>
                    <a:ext uri="{9D8B030D-6E8A-4147-A177-3AD203B41FA5}">
                      <a16:colId xmlns:a16="http://schemas.microsoft.com/office/drawing/2014/main" val="3309862588"/>
                    </a:ext>
                  </a:extLst>
                </a:gridCol>
              </a:tblGrid>
              <a:tr h="4599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1depth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2depth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6564570"/>
                  </a:ext>
                </a:extLst>
              </a:tr>
              <a:tr h="36795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베스트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실시간 베스트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489588"/>
                  </a:ext>
                </a:extLst>
              </a:tr>
              <a:tr h="36795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월간 베스트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352671"/>
                  </a:ext>
                </a:extLst>
              </a:tr>
              <a:tr h="36795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미니홈피 </a:t>
                      </a:r>
                      <a:r>
                        <a:rPr lang="ko-KR" altLang="en-US" dirty="0" err="1"/>
                        <a:t>추천작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689023"/>
                  </a:ext>
                </a:extLst>
              </a:tr>
              <a:tr h="3679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웃긴 자료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5878059"/>
                  </a:ext>
                </a:extLst>
              </a:tr>
              <a:tr h="36795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창작게시판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그림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615626"/>
                  </a:ext>
                </a:extLst>
              </a:tr>
              <a:tr h="36795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요리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534102"/>
                  </a:ext>
                </a:extLst>
              </a:tr>
              <a:tr h="3679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맛집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979978"/>
                  </a:ext>
                </a:extLst>
              </a:tr>
              <a:tr h="36795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테마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034006"/>
                  </a:ext>
                </a:extLst>
              </a:tr>
              <a:tr h="36795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스포츠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667990"/>
                  </a:ext>
                </a:extLst>
              </a:tr>
              <a:tr h="36795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음악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64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428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15441-0437-74A1-A486-11D6CE01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사이드 내비게이션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ACFAC6-F80E-CF44-88AA-28F139C4C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2424" cy="823912"/>
          </a:xfrm>
        </p:spPr>
        <p:txBody>
          <a:bodyPr anchor="ctr"/>
          <a:lstStyle/>
          <a:p>
            <a:r>
              <a:rPr lang="ko-KR" altLang="en-US" sz="2800" b="0" dirty="0"/>
              <a:t>로그인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8163B726-92A5-D088-6C03-76D2DBAF0BFD}"/>
              </a:ext>
            </a:extLst>
          </p:cNvPr>
          <p:cNvSpPr txBox="1">
            <a:spLocks/>
          </p:cNvSpPr>
          <p:nvPr/>
        </p:nvSpPr>
        <p:spPr>
          <a:xfrm>
            <a:off x="839788" y="2505075"/>
            <a:ext cx="6340784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클릭 시 로그인 페이지로 이동할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버튼에 마우스 포인터가 올라갈 시 버튼 색상이 포인트 강조색으로 바뀐다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8BED43D-6DAF-1CD9-271E-A20ECDC1D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629" y="0"/>
            <a:ext cx="50513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39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15441-0437-74A1-A486-11D6CE01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사이드 내비게이션</a:t>
            </a:r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B0DB78C3-C99A-4FB4-A954-D593D6DD6F31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7712541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48FACE1-D937-4839-DEB8-2C87A2DD9AF5}"/>
              </a:ext>
            </a:extLst>
          </p:cNvPr>
          <p:cNvSpPr txBox="1">
            <a:spLocks/>
          </p:cNvSpPr>
          <p:nvPr/>
        </p:nvSpPr>
        <p:spPr>
          <a:xfrm>
            <a:off x="839788" y="2505075"/>
            <a:ext cx="7712541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17" name="텍스트 개체 틀 4">
            <a:extLst>
              <a:ext uri="{FF2B5EF4-FFF2-40B4-BE49-F238E27FC236}">
                <a16:creationId xmlns:a16="http://schemas.microsoft.com/office/drawing/2014/main" id="{02A2FA29-B186-A04A-3F13-61B9564D5107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10512424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여백과 크기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내용 개체 틀 2">
                <a:extLst>
                  <a:ext uri="{FF2B5EF4-FFF2-40B4-BE49-F238E27FC236}">
                    <a16:creationId xmlns:a16="http://schemas.microsoft.com/office/drawing/2014/main" id="{71088B7D-72D4-496D-FA24-93C930BA07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9788" y="2505075"/>
                <a:ext cx="8044236" cy="3684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dirty="0"/>
                  <a:t>내부 영역 마진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36</m:t>
                    </m:r>
                    <m:r>
                      <m:rPr>
                        <m:nor/>
                      </m:rPr>
                      <a:rPr lang="en-US" altLang="ko-KR" i="0" dirty="0" smtClean="0">
                        <a:latin typeface="Cambria Math" panose="02040503050406030204" pitchFamily="18" charset="0"/>
                      </a:rPr>
                      <m:t>px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m:rPr>
                        <m:nor/>
                      </m:rPr>
                      <a:rPr lang="en-US" altLang="ko-KR" i="0" dirty="0" err="1" smtClean="0">
                        <a:latin typeface="Cambria Math" panose="02040503050406030204" pitchFamily="18" charset="0"/>
                      </a:rPr>
                      <m:t>px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25</m:t>
                    </m:r>
                    <m:r>
                      <m:rPr>
                        <m:nor/>
                      </m:rPr>
                      <a:rPr lang="en-US" altLang="ko-KR" i="0" dirty="0" err="1" smtClean="0">
                        <a:latin typeface="Cambria Math" panose="02040503050406030204" pitchFamily="18" charset="0"/>
                      </a:rPr>
                      <m:t>px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 err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m:rPr>
                        <m:nor/>
                      </m:rPr>
                      <a:rPr lang="en-US" altLang="ko-KR" i="0" dirty="0" err="1" smtClean="0">
                        <a:latin typeface="Cambria Math" panose="02040503050406030204" pitchFamily="18" charset="0"/>
                      </a:rPr>
                      <m:t>px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/>
                  <a:t>버튼 크기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200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px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40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px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/>
                  <a:t>대략적인 여백을 표시하였으며 프로토타입으로 모든 여백을 확인 가능하다</a:t>
                </a:r>
                <a:r>
                  <a:rPr lang="en-US" altLang="ko-KR" dirty="0"/>
                  <a:t>.</a:t>
                </a:r>
              </a:p>
            </p:txBody>
          </p:sp>
        </mc:Choice>
        <mc:Fallback>
          <p:sp>
            <p:nvSpPr>
              <p:cNvPr id="22" name="내용 개체 틀 2">
                <a:extLst>
                  <a:ext uri="{FF2B5EF4-FFF2-40B4-BE49-F238E27FC236}">
                    <a16:creationId xmlns:a16="http://schemas.microsoft.com/office/drawing/2014/main" id="{71088B7D-72D4-496D-FA24-93C930BA0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88" y="2505075"/>
                <a:ext cx="8044236" cy="3684588"/>
              </a:xfrm>
              <a:prstGeom prst="rect">
                <a:avLst/>
              </a:prstGeom>
              <a:blipFill>
                <a:blip r:embed="rId2"/>
                <a:stretch>
                  <a:fillRect l="-1365" t="-3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그림 28">
            <a:extLst>
              <a:ext uri="{FF2B5EF4-FFF2-40B4-BE49-F238E27FC236}">
                <a16:creationId xmlns:a16="http://schemas.microsoft.com/office/drawing/2014/main" id="{F58B731E-7349-8C50-4A2A-EA2A81F012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225" y="0"/>
            <a:ext cx="3114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01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15441-0437-74A1-A486-11D6CE01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헤더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6A9BB023-AC05-2D62-5EE7-36254D5EB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5075"/>
            <a:ext cx="10515600" cy="3671888"/>
          </a:xfrm>
        </p:spPr>
        <p:txBody>
          <a:bodyPr>
            <a:normAutofit/>
          </a:bodyPr>
          <a:lstStyle/>
          <a:p>
            <a:r>
              <a:rPr lang="ko-KR" altLang="en-US" dirty="0"/>
              <a:t>현재 페이지가 어떤 페이지인지 상위 디렉토리와 함께 표시한다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메인페이지의</a:t>
            </a:r>
            <a:r>
              <a:rPr lang="ko-KR" altLang="en-US" dirty="0"/>
              <a:t> 경우 </a:t>
            </a:r>
            <a:r>
              <a:rPr lang="en-US" altLang="ko-KR" dirty="0"/>
              <a:t>‘URDO</a:t>
            </a:r>
            <a:r>
              <a:rPr lang="ko-KR" altLang="en-US" dirty="0"/>
              <a:t>에 오신 것을 환영합니다</a:t>
            </a:r>
            <a:r>
              <a:rPr lang="en-US" altLang="ko-KR" dirty="0"/>
              <a:t>!’ </a:t>
            </a:r>
            <a:r>
              <a:rPr lang="ko-KR" altLang="en-US" dirty="0"/>
              <a:t>와 같이 표시한다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(ex)</a:t>
            </a:r>
            <a:r>
              <a:rPr lang="ko-KR" altLang="en-US" dirty="0"/>
              <a:t> 포인트상점 </a:t>
            </a:r>
            <a:r>
              <a:rPr lang="en-US" altLang="ko-KR" dirty="0"/>
              <a:t>&gt; </a:t>
            </a:r>
            <a:r>
              <a:rPr lang="ko-KR" altLang="en-US" dirty="0" err="1"/>
              <a:t>유알콘</a:t>
            </a:r>
            <a:r>
              <a:rPr lang="en-US" altLang="ko-KR" dirty="0"/>
              <a:t>, </a:t>
            </a:r>
            <a:r>
              <a:rPr lang="ko-KR" altLang="en-US" dirty="0"/>
              <a:t>베스트 </a:t>
            </a:r>
            <a:r>
              <a:rPr lang="en-US" altLang="ko-KR" dirty="0"/>
              <a:t>&gt; </a:t>
            </a:r>
            <a:r>
              <a:rPr lang="ko-KR" altLang="en-US" dirty="0" err="1"/>
              <a:t>월간베스트</a:t>
            </a:r>
            <a:endParaRPr lang="en-US" altLang="ko-KR" dirty="0"/>
          </a:p>
        </p:txBody>
      </p:sp>
      <p:sp>
        <p:nvSpPr>
          <p:cNvPr id="19" name="텍스트 개체 틀 4">
            <a:extLst>
              <a:ext uri="{FF2B5EF4-FFF2-40B4-BE49-F238E27FC236}">
                <a16:creationId xmlns:a16="http://schemas.microsoft.com/office/drawing/2014/main" id="{00F10AE9-6F5D-DCF1-B2D3-117A710BC972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10512424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페이지 디렉토리 영역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E9E8738-4510-D59D-477F-8935926B7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06" y="4776640"/>
            <a:ext cx="6115996" cy="208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17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15441-0437-74A1-A486-11D6CE01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헤더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6A9BB023-AC05-2D62-5EE7-36254D5EB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5075"/>
            <a:ext cx="10515600" cy="3671888"/>
          </a:xfrm>
        </p:spPr>
        <p:txBody>
          <a:bodyPr>
            <a:normAutofit/>
          </a:bodyPr>
          <a:lstStyle/>
          <a:p>
            <a:r>
              <a:rPr lang="ko-KR" altLang="en-US" dirty="0"/>
              <a:t>가장 하위페이지 영역의 제목을 나타낸다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(ex) </a:t>
            </a:r>
            <a:r>
              <a:rPr lang="ko-KR" altLang="en-US" dirty="0" err="1"/>
              <a:t>유알콘</a:t>
            </a:r>
            <a:r>
              <a:rPr lang="en-US" altLang="ko-KR" dirty="0"/>
              <a:t>, </a:t>
            </a:r>
            <a:r>
              <a:rPr lang="ko-KR" altLang="en-US" dirty="0" err="1"/>
              <a:t>월간베스트</a:t>
            </a:r>
            <a:endParaRPr lang="en-US" altLang="ko-KR" dirty="0"/>
          </a:p>
        </p:txBody>
      </p:sp>
      <p:sp>
        <p:nvSpPr>
          <p:cNvPr id="19" name="텍스트 개체 틀 4">
            <a:extLst>
              <a:ext uri="{FF2B5EF4-FFF2-40B4-BE49-F238E27FC236}">
                <a16:creationId xmlns:a16="http://schemas.microsoft.com/office/drawing/2014/main" id="{00F10AE9-6F5D-DCF1-B2D3-117A710BC972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10512424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/>
              <a:t>페이지 제목</a:t>
            </a:r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E9E8738-4510-D59D-477F-8935926B7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06" y="4776640"/>
            <a:ext cx="6115996" cy="208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3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1AE8999-CAE6-6702-9B87-66EF5D16C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6BB7525-45AA-FAFE-2ABA-544A6B92D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구동환경</a:t>
            </a:r>
            <a:endParaRPr lang="en-US" altLang="ko-KR"/>
          </a:p>
          <a:p>
            <a:r>
              <a:rPr lang="ko-KR" altLang="en-US"/>
              <a:t>디자인의 목적과 컨셉</a:t>
            </a:r>
            <a:endParaRPr lang="en-US" altLang="ko-KR"/>
          </a:p>
          <a:p>
            <a:r>
              <a:rPr lang="ko-KR" altLang="en-US"/>
              <a:t>색상팔레트</a:t>
            </a:r>
            <a:endParaRPr lang="en-US" altLang="ko-KR"/>
          </a:p>
          <a:p>
            <a:r>
              <a:rPr lang="ko-KR" altLang="en-US"/>
              <a:t>폰트</a:t>
            </a:r>
            <a:endParaRPr lang="en-US" altLang="ko-KR"/>
          </a:p>
          <a:p>
            <a:r>
              <a:rPr lang="ko-KR" altLang="en-US"/>
              <a:t>로고</a:t>
            </a:r>
            <a:endParaRPr lang="en-US" altLang="ko-KR"/>
          </a:p>
          <a:p>
            <a:r>
              <a:rPr lang="ko-KR" altLang="en-US"/>
              <a:t>레이아웃</a:t>
            </a:r>
            <a:endParaRPr lang="en-US" altLang="ko-KR"/>
          </a:p>
          <a:p>
            <a:r>
              <a:rPr lang="ko-KR" altLang="en-US"/>
              <a:t>사이드내비게이션</a:t>
            </a:r>
            <a:endParaRPr lang="en-US" altLang="ko-KR"/>
          </a:p>
          <a:p>
            <a:r>
              <a:rPr lang="ko-KR" altLang="en-US"/>
              <a:t>헤더</a:t>
            </a:r>
            <a:endParaRPr lang="en-US" altLang="ko-KR"/>
          </a:p>
          <a:p>
            <a:r>
              <a:rPr lang="ko-KR" altLang="en-US"/>
              <a:t>푸터</a:t>
            </a:r>
            <a:endParaRPr lang="en-US" altLang="ko-KR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3664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15441-0437-74A1-A486-11D6CE01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헤더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6A9BB023-AC05-2D62-5EE7-36254D5EB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5075"/>
            <a:ext cx="10515600" cy="3671888"/>
          </a:xfrm>
        </p:spPr>
        <p:txBody>
          <a:bodyPr>
            <a:normAutofit/>
          </a:bodyPr>
          <a:lstStyle/>
          <a:p>
            <a:r>
              <a:rPr lang="ko-KR" altLang="en-US" dirty="0"/>
              <a:t>메인 페이지</a:t>
            </a:r>
            <a:r>
              <a:rPr lang="en-US" altLang="ko-KR" dirty="0"/>
              <a:t>, </a:t>
            </a:r>
            <a:r>
              <a:rPr lang="ko-KR" altLang="en-US" dirty="0"/>
              <a:t>게시판 페이지에서 검색영역에 키워드를 입력하고 </a:t>
            </a:r>
            <a:r>
              <a:rPr lang="ko-KR" altLang="en-US" dirty="0" err="1"/>
              <a:t>엔터를</a:t>
            </a:r>
            <a:r>
              <a:rPr lang="ko-KR" altLang="en-US" dirty="0"/>
              <a:t> 입력하거나</a:t>
            </a:r>
            <a:r>
              <a:rPr lang="en-US" altLang="ko-KR" dirty="0"/>
              <a:t> </a:t>
            </a:r>
            <a:r>
              <a:rPr lang="ko-KR" altLang="en-US" dirty="0"/>
              <a:t>검색 아이콘을 클릭 시 게시글 검색을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포인트상점에서 검색영역에 키워드를 입력하고 </a:t>
            </a:r>
            <a:r>
              <a:rPr lang="ko-KR" altLang="en-US" dirty="0" err="1"/>
              <a:t>엔터를</a:t>
            </a:r>
            <a:r>
              <a:rPr lang="ko-KR" altLang="en-US" dirty="0"/>
              <a:t> 입력하거나</a:t>
            </a:r>
            <a:r>
              <a:rPr lang="en-US" altLang="ko-KR" dirty="0"/>
              <a:t> </a:t>
            </a:r>
            <a:r>
              <a:rPr lang="ko-KR" altLang="en-US" dirty="0"/>
              <a:t>검색 아이콘을 </a:t>
            </a:r>
            <a:r>
              <a:rPr lang="ko-KR" altLang="en-US" dirty="0" err="1"/>
              <a:t>클릭시</a:t>
            </a:r>
            <a:r>
              <a:rPr lang="ko-KR" altLang="en-US" dirty="0"/>
              <a:t> 아이템 검색을 할 수 있다</a:t>
            </a:r>
            <a:r>
              <a:rPr lang="en-US" altLang="ko-KR" dirty="0"/>
              <a:t>.</a:t>
            </a:r>
          </a:p>
        </p:txBody>
      </p:sp>
      <p:sp>
        <p:nvSpPr>
          <p:cNvPr id="19" name="텍스트 개체 틀 4">
            <a:extLst>
              <a:ext uri="{FF2B5EF4-FFF2-40B4-BE49-F238E27FC236}">
                <a16:creationId xmlns:a16="http://schemas.microsoft.com/office/drawing/2014/main" id="{00F10AE9-6F5D-DCF1-B2D3-117A710BC972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10512424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검색 영역</a:t>
            </a:r>
            <a:r>
              <a:rPr lang="en-US" altLang="ko-KR" dirty="0"/>
              <a:t>, </a:t>
            </a:r>
            <a:r>
              <a:rPr lang="ko-KR" altLang="en-US" dirty="0"/>
              <a:t>검색 아이콘</a:t>
            </a:r>
            <a:endParaRPr lang="en-US" altLang="ko-KR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E9E8738-4510-D59D-477F-8935926B7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06" y="4776640"/>
            <a:ext cx="6115996" cy="208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342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15441-0437-74A1-A486-11D6CE01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헤더</a:t>
            </a:r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B0DB78C3-C99A-4FB4-A954-D593D6DD6F31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7712541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48FACE1-D937-4839-DEB8-2C87A2DD9AF5}"/>
              </a:ext>
            </a:extLst>
          </p:cNvPr>
          <p:cNvSpPr txBox="1">
            <a:spLocks/>
          </p:cNvSpPr>
          <p:nvPr/>
        </p:nvSpPr>
        <p:spPr>
          <a:xfrm>
            <a:off x="839788" y="2505075"/>
            <a:ext cx="7712541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17" name="텍스트 개체 틀 4">
            <a:extLst>
              <a:ext uri="{FF2B5EF4-FFF2-40B4-BE49-F238E27FC236}">
                <a16:creationId xmlns:a16="http://schemas.microsoft.com/office/drawing/2014/main" id="{02A2FA29-B186-A04A-3F13-61B9564D5107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10512424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여백과 크기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내용 개체 틀 2">
                <a:extLst>
                  <a:ext uri="{FF2B5EF4-FFF2-40B4-BE49-F238E27FC236}">
                    <a16:creationId xmlns:a16="http://schemas.microsoft.com/office/drawing/2014/main" id="{71088B7D-72D4-496D-FA24-93C930BA07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9787" y="2505075"/>
                <a:ext cx="10512423" cy="24157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dirty="0"/>
                  <a:t>내부 영역 마진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20</m:t>
                    </m:r>
                    <m:r>
                      <m:rPr>
                        <m:nor/>
                      </m:rPr>
                      <a:rPr lang="en-US" altLang="ko-KR" i="0" dirty="0" smtClean="0">
                        <a:latin typeface="Cambria Math" panose="02040503050406030204" pitchFamily="18" charset="0"/>
                      </a:rPr>
                      <m:t>px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m:rPr>
                        <m:nor/>
                      </m:rPr>
                      <a:rPr lang="en-US" altLang="ko-KR" i="0" dirty="0" err="1" smtClean="0">
                        <a:latin typeface="Cambria Math" panose="02040503050406030204" pitchFamily="18" charset="0"/>
                      </a:rPr>
                      <m:t>px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/>
                  <a:t>검색 아이콘 크기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30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px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30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px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/>
                  <a:t>대략적인 여백을 표시하였으며 프로토타입으로 모든 여백을 확인 가능하다</a:t>
                </a:r>
                <a:r>
                  <a:rPr lang="en-US" altLang="ko-KR" dirty="0"/>
                  <a:t>.</a:t>
                </a:r>
              </a:p>
            </p:txBody>
          </p:sp>
        </mc:Choice>
        <mc:Fallback>
          <p:sp>
            <p:nvSpPr>
              <p:cNvPr id="22" name="내용 개체 틀 2">
                <a:extLst>
                  <a:ext uri="{FF2B5EF4-FFF2-40B4-BE49-F238E27FC236}">
                    <a16:creationId xmlns:a16="http://schemas.microsoft.com/office/drawing/2014/main" id="{71088B7D-72D4-496D-FA24-93C930BA0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87" y="2505075"/>
                <a:ext cx="10512423" cy="2415717"/>
              </a:xfrm>
              <a:prstGeom prst="rect">
                <a:avLst/>
              </a:prstGeom>
              <a:blipFill>
                <a:blip r:embed="rId3"/>
                <a:stretch>
                  <a:fillRect l="-1044" t="-5051" r="-10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43D184ED-CD11-5697-36E9-B5B313E0D5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533" y="4695261"/>
            <a:ext cx="6748405" cy="196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41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15441-0437-74A1-A486-11D6CE01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푸터</a:t>
            </a:r>
            <a:endParaRPr lang="ko-KR" altLang="en-US" dirty="0"/>
          </a:p>
        </p:txBody>
      </p:sp>
      <p:pic>
        <p:nvPicPr>
          <p:cNvPr id="17" name="내용 개체 틀 13">
            <a:extLst>
              <a:ext uri="{FF2B5EF4-FFF2-40B4-BE49-F238E27FC236}">
                <a16:creationId xmlns:a16="http://schemas.microsoft.com/office/drawing/2014/main" id="{2E4A161F-83AE-6F1B-EFA1-CAB8C827F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01" y="4510292"/>
            <a:ext cx="11105997" cy="2347708"/>
          </a:xfrm>
          <a:prstGeom prst="rect">
            <a:avLst/>
          </a:prstGeom>
        </p:spPr>
      </p:pic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25C6995B-8D65-FD77-43A2-C552AD5C2C03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10512424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로고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29860F6B-15F3-A9C1-7100-EED36BA2431D}"/>
              </a:ext>
            </a:extLst>
          </p:cNvPr>
          <p:cNvSpPr txBox="1">
            <a:spLocks/>
          </p:cNvSpPr>
          <p:nvPr/>
        </p:nvSpPr>
        <p:spPr>
          <a:xfrm>
            <a:off x="839787" y="2505075"/>
            <a:ext cx="10512423" cy="2005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링크 기능이 없는 큰 </a:t>
            </a:r>
            <a:r>
              <a:rPr lang="ko-KR" altLang="en-US" dirty="0" err="1"/>
              <a:t>로고이미지이다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9643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15441-0437-74A1-A486-11D6CE01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푸터</a:t>
            </a:r>
            <a:endParaRPr lang="ko-KR" altLang="en-US" dirty="0"/>
          </a:p>
        </p:txBody>
      </p:sp>
      <p:pic>
        <p:nvPicPr>
          <p:cNvPr id="17" name="내용 개체 틀 13">
            <a:extLst>
              <a:ext uri="{FF2B5EF4-FFF2-40B4-BE49-F238E27FC236}">
                <a16:creationId xmlns:a16="http://schemas.microsoft.com/office/drawing/2014/main" id="{2E4A161F-83AE-6F1B-EFA1-CAB8C827F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01" y="4510292"/>
            <a:ext cx="11105997" cy="2347708"/>
          </a:xfrm>
          <a:prstGeom prst="rect">
            <a:avLst/>
          </a:prstGeom>
        </p:spPr>
      </p:pic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25C6995B-8D65-FD77-43A2-C552AD5C2C03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10512424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링크영역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29860F6B-15F3-A9C1-7100-EED36BA2431D}"/>
              </a:ext>
            </a:extLst>
          </p:cNvPr>
          <p:cNvSpPr txBox="1">
            <a:spLocks/>
          </p:cNvSpPr>
          <p:nvPr/>
        </p:nvSpPr>
        <p:spPr>
          <a:xfrm>
            <a:off x="839787" y="2505075"/>
            <a:ext cx="10512423" cy="2005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 구성 상 사이드 내비게이션과 헤더에 표기하기 어렵지만 </a:t>
            </a:r>
            <a:r>
              <a:rPr lang="en-US" altLang="ko-KR" dirty="0"/>
              <a:t>URDO</a:t>
            </a:r>
            <a:r>
              <a:rPr lang="ko-KR" altLang="en-US" dirty="0"/>
              <a:t>에 필요한 링크들로 구성되어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4294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15441-0437-74A1-A486-11D6CE01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푸터</a:t>
            </a:r>
            <a:endParaRPr lang="ko-KR" altLang="en-US" dirty="0"/>
          </a:p>
        </p:txBody>
      </p:sp>
      <p:pic>
        <p:nvPicPr>
          <p:cNvPr id="17" name="내용 개체 틀 13">
            <a:extLst>
              <a:ext uri="{FF2B5EF4-FFF2-40B4-BE49-F238E27FC236}">
                <a16:creationId xmlns:a16="http://schemas.microsoft.com/office/drawing/2014/main" id="{2E4A161F-83AE-6F1B-EFA1-CAB8C827F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01" y="4510292"/>
            <a:ext cx="11105997" cy="2347708"/>
          </a:xfrm>
          <a:prstGeom prst="rect">
            <a:avLst/>
          </a:prstGeom>
        </p:spPr>
      </p:pic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25C6995B-8D65-FD77-43A2-C552AD5C2C03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10512424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소개</a:t>
            </a: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29860F6B-15F3-A9C1-7100-EED36BA2431D}"/>
              </a:ext>
            </a:extLst>
          </p:cNvPr>
          <p:cNvSpPr txBox="1">
            <a:spLocks/>
          </p:cNvSpPr>
          <p:nvPr/>
        </p:nvSpPr>
        <p:spPr>
          <a:xfrm>
            <a:off x="839787" y="2505075"/>
            <a:ext cx="10512423" cy="568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URDO</a:t>
            </a:r>
            <a:r>
              <a:rPr lang="ko-KR" altLang="en-US" dirty="0"/>
              <a:t> 홈페이지 회사에 대한 소개를 나타낸다</a:t>
            </a:r>
            <a:r>
              <a:rPr lang="en-US" altLang="ko-KR" dirty="0"/>
              <a:t>.</a:t>
            </a:r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B6AD3B4A-018A-014D-1BC2-0FA0F8F1DC26}"/>
              </a:ext>
            </a:extLst>
          </p:cNvPr>
          <p:cNvSpPr txBox="1">
            <a:spLocks/>
          </p:cNvSpPr>
          <p:nvPr/>
        </p:nvSpPr>
        <p:spPr>
          <a:xfrm>
            <a:off x="839788" y="2998659"/>
            <a:ext cx="10512424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저작권표시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06C8C57-878F-E194-0287-F96539B25229}"/>
              </a:ext>
            </a:extLst>
          </p:cNvPr>
          <p:cNvSpPr txBox="1">
            <a:spLocks/>
          </p:cNvSpPr>
          <p:nvPr/>
        </p:nvSpPr>
        <p:spPr>
          <a:xfrm>
            <a:off x="839787" y="3822572"/>
            <a:ext cx="10512423" cy="568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저작권 정보를 표시한다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6786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15441-0437-74A1-A486-11D6CE01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푸터</a:t>
            </a:r>
            <a:endParaRPr lang="ko-KR" altLang="en-US" dirty="0"/>
          </a:p>
        </p:txBody>
      </p:sp>
      <p:pic>
        <p:nvPicPr>
          <p:cNvPr id="9" name="내용 개체 틀 3">
            <a:extLst>
              <a:ext uri="{FF2B5EF4-FFF2-40B4-BE49-F238E27FC236}">
                <a16:creationId xmlns:a16="http://schemas.microsoft.com/office/drawing/2014/main" id="{1973FC4F-335A-27FF-330E-F963E9820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04" y="4799012"/>
            <a:ext cx="11733592" cy="2058988"/>
          </a:xfrm>
          <a:prstGeom prst="rect">
            <a:avLst/>
          </a:prstGeom>
        </p:spPr>
      </p:pic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3A680390-FA8B-C07F-11A4-9B36F46280C5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10512424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여백과 크기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내용 개체 틀 2">
                <a:extLst>
                  <a:ext uri="{FF2B5EF4-FFF2-40B4-BE49-F238E27FC236}">
                    <a16:creationId xmlns:a16="http://schemas.microsoft.com/office/drawing/2014/main" id="{BF91C2A6-02E7-B4D9-0787-A7A17CFA86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9788" y="2505075"/>
                <a:ext cx="10349828" cy="36845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dirty="0"/>
                  <a:t>내부 영역 마진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n-US" altLang="ko-KR" i="0" dirty="0" smtClean="0">
                        <a:latin typeface="Cambria Math" panose="02040503050406030204" pitchFamily="18" charset="0"/>
                      </a:rPr>
                      <m:t>px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/>
                  <a:t>아이콘 크기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65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px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65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px</m:t>
                    </m:r>
                  </m:oMath>
                </a14:m>
                <a:endParaRPr lang="en-US" altLang="ko-KR" b="0" dirty="0"/>
              </a:p>
              <a:p>
                <a:r>
                  <a:rPr lang="en-US" altLang="ko-KR" dirty="0"/>
                  <a:t>Line-height :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n-US" altLang="ko-KR" i="0" dirty="0" smtClean="0">
                        <a:latin typeface="Cambria Math" panose="02040503050406030204" pitchFamily="18" charset="0"/>
                      </a:rPr>
                      <m:t>px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/>
                  <a:t>대략적인 여백을 표시하였으며 프로토타입으로 모든 여백을 확인 가능하다</a:t>
                </a:r>
                <a:r>
                  <a:rPr lang="en-US" altLang="ko-KR" dirty="0"/>
                  <a:t>.</a:t>
                </a:r>
              </a:p>
            </p:txBody>
          </p:sp>
        </mc:Choice>
        <mc:Fallback>
          <p:sp>
            <p:nvSpPr>
              <p:cNvPr id="12" name="내용 개체 틀 2">
                <a:extLst>
                  <a:ext uri="{FF2B5EF4-FFF2-40B4-BE49-F238E27FC236}">
                    <a16:creationId xmlns:a16="http://schemas.microsoft.com/office/drawing/2014/main" id="{BF91C2A6-02E7-B4D9-0787-A7A17CFA8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88" y="2505075"/>
                <a:ext cx="10349828" cy="3684588"/>
              </a:xfrm>
              <a:prstGeom prst="rect">
                <a:avLst/>
              </a:prstGeom>
              <a:blipFill>
                <a:blip r:embed="rId3"/>
                <a:stretch>
                  <a:fillRect l="-1060" t="-3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191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15441-0437-74A1-A486-11D6CE01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구동환경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05B3E1B1-F7CD-5F66-5C61-4F23B2B429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OS : Window</a:t>
                </a:r>
              </a:p>
              <a:p>
                <a:r>
                  <a:rPr lang="ko-KR" altLang="en-US" dirty="0"/>
                  <a:t>웹 브라우저 </a:t>
                </a:r>
                <a:r>
                  <a:rPr lang="en-US" altLang="ko-KR" dirty="0"/>
                  <a:t>: Chrome</a:t>
                </a:r>
              </a:p>
              <a:p>
                <a:r>
                  <a:rPr lang="ko-KR" altLang="en-US" dirty="0"/>
                  <a:t>모니터 해상도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1536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×864</m:t>
                    </m:r>
                  </m:oMath>
                </a14:m>
                <a:r>
                  <a:rPr lang="ko-KR" altLang="en-US" dirty="0"/>
                  <a:t>에 최적화</a:t>
                </a:r>
                <a:endParaRPr lang="en-US" altLang="ko-KR" dirty="0"/>
              </a:p>
              <a:p>
                <a:r>
                  <a:rPr lang="ko-KR" altLang="en-US" dirty="0"/>
                  <a:t>프레임세트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사이드 내비게이션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헤더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컨텐츠</a:t>
                </a:r>
                <a:r>
                  <a:rPr lang="en-US" altLang="ko-KR" dirty="0"/>
                  <a:t>, </a:t>
                </a:r>
                <a:r>
                  <a:rPr lang="ko-KR" altLang="en-US" dirty="0" err="1"/>
                  <a:t>푸터</a:t>
                </a:r>
                <a:endParaRPr lang="ko-KR" altLang="en-US" dirty="0"/>
              </a:p>
            </p:txBody>
          </p:sp>
        </mc:Choice>
        <mc:Fallback>
          <p:sp>
            <p:nvSpPr>
              <p:cNvPr id="6" name="내용 개체 틀 5">
                <a:extLst>
                  <a:ext uri="{FF2B5EF4-FFF2-40B4-BE49-F238E27FC236}">
                    <a16:creationId xmlns:a16="http://schemas.microsoft.com/office/drawing/2014/main" id="{05B3E1B1-F7CD-5F66-5C61-4F23B2B429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998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523DB-A47C-76E0-61F5-30B9E12A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디자인의 목적과 컨셉</a:t>
            </a: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7475A172-4129-A2A9-7BA9-AD2AC6D64E9E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10512424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예상 주 이용자</a:t>
            </a:r>
            <a:endParaRPr lang="en-US" altLang="ko-KR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49B42988-003B-44D9-B892-B494CF21FAAE}"/>
              </a:ext>
            </a:extLst>
          </p:cNvPr>
          <p:cNvSpPr txBox="1">
            <a:spLocks/>
          </p:cNvSpPr>
          <p:nvPr/>
        </p:nvSpPr>
        <p:spPr>
          <a:xfrm>
            <a:off x="839787" y="2505075"/>
            <a:ext cx="10512424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유머 게시글</a:t>
            </a:r>
            <a:r>
              <a:rPr lang="en-US" altLang="ko-KR" dirty="0"/>
              <a:t>, </a:t>
            </a:r>
            <a:r>
              <a:rPr lang="ko-KR" altLang="en-US" dirty="0"/>
              <a:t>지역 모임에 관심있고 커뮤니티 사이트에 익숙한 사람</a:t>
            </a:r>
            <a:endParaRPr lang="en-US" altLang="ko-KR" dirty="0"/>
          </a:p>
          <a:p>
            <a:r>
              <a:rPr lang="ko-KR" altLang="en-US" dirty="0"/>
              <a:t>싸이월드를 이용했던 </a:t>
            </a:r>
            <a:r>
              <a:rPr lang="en-US" altLang="ko-KR" dirty="0"/>
              <a:t>2030</a:t>
            </a:r>
            <a:r>
              <a:rPr lang="ko-KR" altLang="en-US" dirty="0"/>
              <a:t>세대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4176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523DB-A47C-76E0-61F5-30B9E12A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디자인의 목적과 컨셉</a:t>
            </a:r>
          </a:p>
        </p:txBody>
      </p:sp>
      <p:sp>
        <p:nvSpPr>
          <p:cNvPr id="12" name="텍스트 개체 틀 4">
            <a:extLst>
              <a:ext uri="{FF2B5EF4-FFF2-40B4-BE49-F238E27FC236}">
                <a16:creationId xmlns:a16="http://schemas.microsoft.com/office/drawing/2014/main" id="{7475A172-4129-A2A9-7BA9-AD2AC6D64E9E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10512424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컨셉 소개</a:t>
            </a:r>
            <a:endParaRPr lang="en-US" altLang="ko-KR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49B42988-003B-44D9-B892-B494CF21FAAE}"/>
              </a:ext>
            </a:extLst>
          </p:cNvPr>
          <p:cNvSpPr txBox="1">
            <a:spLocks/>
          </p:cNvSpPr>
          <p:nvPr/>
        </p:nvSpPr>
        <p:spPr>
          <a:xfrm>
            <a:off x="839787" y="2505075"/>
            <a:ext cx="10512424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많은 양의 정보를 제공하는 사이트임을 고려하여 최대한 </a:t>
            </a:r>
            <a:r>
              <a:rPr lang="ko-KR" altLang="en-US" dirty="0">
                <a:solidFill>
                  <a:srgbClr val="FF0000"/>
                </a:solidFill>
              </a:rPr>
              <a:t>가독성</a:t>
            </a:r>
            <a:r>
              <a:rPr lang="ko-KR" altLang="en-US" dirty="0"/>
              <a:t>을 높이는 디자인을 채택</a:t>
            </a:r>
            <a:endParaRPr lang="en-US" altLang="ko-KR" dirty="0"/>
          </a:p>
          <a:p>
            <a:pPr lvl="1"/>
            <a:r>
              <a:rPr lang="ko-KR" altLang="en-US" dirty="0"/>
              <a:t>내용과 연관성이 높은 아이콘 사용</a:t>
            </a:r>
            <a:endParaRPr lang="en-US" altLang="ko-KR" dirty="0"/>
          </a:p>
          <a:p>
            <a:pPr lvl="1"/>
            <a:r>
              <a:rPr lang="ko-KR" altLang="en-US" dirty="0"/>
              <a:t>고딕체 계열 사용</a:t>
            </a:r>
            <a:endParaRPr lang="en-US" altLang="ko-KR" dirty="0"/>
          </a:p>
          <a:p>
            <a:pPr lvl="1"/>
            <a:r>
              <a:rPr lang="ko-KR" altLang="en-US" dirty="0"/>
              <a:t>강렬한 포인트 색상을 사용</a:t>
            </a:r>
            <a:endParaRPr lang="en-US" altLang="ko-KR" dirty="0"/>
          </a:p>
          <a:p>
            <a:pPr lvl="1"/>
            <a:r>
              <a:rPr lang="ko-KR" altLang="en-US" dirty="0" err="1"/>
              <a:t>다크모드</a:t>
            </a:r>
            <a:r>
              <a:rPr lang="ko-KR" altLang="en-US" dirty="0"/>
              <a:t> 구현</a:t>
            </a:r>
            <a:endParaRPr lang="en-US" altLang="ko-KR" dirty="0"/>
          </a:p>
          <a:p>
            <a:r>
              <a:rPr lang="ko-KR" altLang="en-US" dirty="0"/>
              <a:t>타겟 이용자가 친근하게 느낄 수 있도록 모서리가 둥글고 아기자기한 싸이월드 디자인을 </a:t>
            </a:r>
            <a:r>
              <a:rPr lang="en-US" altLang="ko-KR" dirty="0"/>
              <a:t>2022</a:t>
            </a:r>
            <a:r>
              <a:rPr lang="ko-KR" altLang="en-US" dirty="0"/>
              <a:t>년에 맞게 카피하는 컨셉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4981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15441-0437-74A1-A486-11D6CE01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색상팔레트</a:t>
            </a:r>
            <a:endParaRPr lang="ko-KR" altLang="en-US" dirty="0"/>
          </a:p>
        </p:txBody>
      </p:sp>
      <p:sp>
        <p:nvSpPr>
          <p:cNvPr id="21" name="내용 개체 틀 20">
            <a:extLst>
              <a:ext uri="{FF2B5EF4-FFF2-40B4-BE49-F238E27FC236}">
                <a16:creationId xmlns:a16="http://schemas.microsoft.com/office/drawing/2014/main" id="{FA37EBBA-CAD0-EB03-EEE9-56370CE19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2" name="내용 개체 틀 18">
            <a:extLst>
              <a:ext uri="{FF2B5EF4-FFF2-40B4-BE49-F238E27FC236}">
                <a16:creationId xmlns:a16="http://schemas.microsoft.com/office/drawing/2014/main" id="{7B1976A1-9070-DF98-60FB-260A136B5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92364"/>
            <a:ext cx="10515600" cy="261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24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15441-0437-74A1-A486-11D6CE01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폰트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A119D7-7467-2D78-0889-951861C98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폰트 </a:t>
            </a:r>
            <a:r>
              <a:rPr lang="en-US" altLang="ko-KR" dirty="0"/>
              <a:t>: Noto Sans KR</a:t>
            </a:r>
          </a:p>
          <a:p>
            <a:r>
              <a:rPr lang="ko-KR" altLang="en-US" dirty="0"/>
              <a:t>많은 양의 정보를 보기 쉽게 하기 위해 고딕체 계열의 폰트 선정</a:t>
            </a:r>
            <a:endParaRPr lang="en-US" altLang="ko-KR" dirty="0"/>
          </a:p>
          <a:p>
            <a:r>
              <a:rPr lang="ko-KR" altLang="en-US" dirty="0"/>
              <a:t>통일감 있는 디자인을 위해 사이트 전체에 같은 폰트 적용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B646197-D53E-77CB-20F7-F7FAF94D3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137" y="4001294"/>
            <a:ext cx="3330114" cy="246613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0F69DC2-20BF-262B-1326-8841CEE69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349" y="4001294"/>
            <a:ext cx="6300788" cy="24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6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15441-0437-74A1-A486-11D6CE01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A119D7-7467-2D78-0889-951861C98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0" y="1825625"/>
            <a:ext cx="5924550" cy="4351338"/>
          </a:xfrm>
        </p:spPr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/>
              <a:t>유머를 위한 알렉산드리아 도서관</a:t>
            </a:r>
            <a:r>
              <a:rPr lang="en-US" altLang="ko-KR" dirty="0"/>
              <a:t>’</a:t>
            </a:r>
            <a:r>
              <a:rPr lang="ko-KR" altLang="en-US" dirty="0"/>
              <a:t>을 떠올릴 수 있게 하는 신전 아이콘을 기본으로 사용</a:t>
            </a:r>
            <a:endParaRPr lang="en-US" altLang="ko-KR" dirty="0"/>
          </a:p>
          <a:p>
            <a:r>
              <a:rPr lang="ko-KR" altLang="en-US" dirty="0"/>
              <a:t>유머가 있는 도서관이라는 뜻으로 </a:t>
            </a:r>
            <a:r>
              <a:rPr lang="en-US" altLang="ko-KR" dirty="0"/>
              <a:t>HUMOR </a:t>
            </a:r>
            <a:r>
              <a:rPr lang="ko-KR" altLang="en-US" dirty="0"/>
              <a:t>슬로건 사용</a:t>
            </a:r>
            <a:endParaRPr lang="en-US" altLang="ko-KR" dirty="0"/>
          </a:p>
          <a:p>
            <a:r>
              <a:rPr lang="ko-KR" altLang="en-US" dirty="0"/>
              <a:t>대리석</a:t>
            </a:r>
            <a:r>
              <a:rPr lang="en-US" altLang="ko-KR" dirty="0"/>
              <a:t>, </a:t>
            </a:r>
            <a:r>
              <a:rPr lang="ko-KR" altLang="en-US" dirty="0"/>
              <a:t>돌을 떠올릴 수 있게 하는 색상 사용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ECAE26-E3C9-5031-2192-45EC9ED01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3" y="1447800"/>
            <a:ext cx="4633912" cy="463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433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15441-0437-74A1-A486-11D6CE01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레이아웃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E71C40D-1851-E8A7-49B0-9FCFF2660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레이아웃은 </a:t>
            </a:r>
            <a:r>
              <a:rPr lang="ko-KR" altLang="en-US" dirty="0" err="1"/>
              <a:t>가변폭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단 컬럼이며 사이즈는 구동환경인 </a:t>
            </a:r>
            <a:r>
              <a:rPr lang="en-US" altLang="ko-KR" dirty="0"/>
              <a:t>1580 * 864 </a:t>
            </a:r>
            <a:r>
              <a:rPr lang="ko-KR" altLang="en-US" dirty="0"/>
              <a:t>기준으로 작성되었다</a:t>
            </a:r>
            <a:r>
              <a:rPr lang="en-US" altLang="ko-KR" dirty="0"/>
              <a:t>.</a:t>
            </a:r>
          </a:p>
        </p:txBody>
      </p:sp>
      <p:pic>
        <p:nvPicPr>
          <p:cNvPr id="9" name="내용 개체 틀 5">
            <a:extLst>
              <a:ext uri="{FF2B5EF4-FFF2-40B4-BE49-F238E27FC236}">
                <a16:creationId xmlns:a16="http://schemas.microsoft.com/office/drawing/2014/main" id="{BEE4BDD2-97FB-01E8-6161-75187EE67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147" y="3170742"/>
            <a:ext cx="5630933" cy="27971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0B1259-0267-EA91-5CAD-47AD4E927A41}"/>
              </a:ext>
            </a:extLst>
          </p:cNvPr>
          <p:cNvSpPr txBox="1"/>
          <p:nvPr/>
        </p:nvSpPr>
        <p:spPr>
          <a:xfrm>
            <a:off x="271927" y="28400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E22628-6DEC-9D89-8C9B-F37F9AE7476B}"/>
              </a:ext>
            </a:extLst>
          </p:cNvPr>
          <p:cNvSpPr txBox="1"/>
          <p:nvPr/>
        </p:nvSpPr>
        <p:spPr>
          <a:xfrm>
            <a:off x="6366861" y="27725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서브화면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1E92F67-AAA7-6DCB-2F39-FB963F993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13" y="3209365"/>
            <a:ext cx="5956648" cy="335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10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노토산스">
      <a:majorFont>
        <a:latin typeface="NotoSans"/>
        <a:ea typeface="NotoSans"/>
        <a:cs typeface=""/>
      </a:majorFont>
      <a:minorFont>
        <a:latin typeface="NotoSans"/>
        <a:ea typeface="NotoS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649</Words>
  <Application>Microsoft Office PowerPoint</Application>
  <PresentationFormat>와이드스크린</PresentationFormat>
  <Paragraphs>143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NotoSans</vt:lpstr>
      <vt:lpstr>맑은 고딕</vt:lpstr>
      <vt:lpstr>Arial</vt:lpstr>
      <vt:lpstr>Cambria Math</vt:lpstr>
      <vt:lpstr>Office 테마</vt:lpstr>
      <vt:lpstr>URDO 스타일가이드</vt:lpstr>
      <vt:lpstr>목차</vt:lpstr>
      <vt:lpstr>구동환경</vt:lpstr>
      <vt:lpstr>디자인의 목적과 컨셉</vt:lpstr>
      <vt:lpstr>디자인의 목적과 컨셉</vt:lpstr>
      <vt:lpstr>색상팔레트</vt:lpstr>
      <vt:lpstr>폰트</vt:lpstr>
      <vt:lpstr>로고</vt:lpstr>
      <vt:lpstr>레이아웃</vt:lpstr>
      <vt:lpstr>사이드 내비게이션</vt:lpstr>
      <vt:lpstr>사이드 내비게이션</vt:lpstr>
      <vt:lpstr>사이드 내비게이션</vt:lpstr>
      <vt:lpstr>사이드 내비게이션</vt:lpstr>
      <vt:lpstr>사이드 내비게이션</vt:lpstr>
      <vt:lpstr>사이드 내비게이션</vt:lpstr>
      <vt:lpstr>사이드 내비게이션</vt:lpstr>
      <vt:lpstr>사이드 내비게이션</vt:lpstr>
      <vt:lpstr>헤더</vt:lpstr>
      <vt:lpstr>헤더</vt:lpstr>
      <vt:lpstr>헤더</vt:lpstr>
      <vt:lpstr>헤더</vt:lpstr>
      <vt:lpstr>푸터</vt:lpstr>
      <vt:lpstr>푸터</vt:lpstr>
      <vt:lpstr>푸터</vt:lpstr>
      <vt:lpstr>푸터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URDO 스타일가이드</dc:title>
  <dc:creator>강 현선</dc:creator>
  <cp:lastModifiedBy>강 현선</cp:lastModifiedBy>
  <cp:revision>110</cp:revision>
  <dcterms:created xsi:type="dcterms:W3CDTF">2022-06-18T15:51:59Z</dcterms:created>
  <dcterms:modified xsi:type="dcterms:W3CDTF">2022-06-19T18:11:20Z</dcterms:modified>
</cp:coreProperties>
</file>