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FFB25835-44F2-4F93-A022-F0F85589D6E3}" styleName="Generic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3">
                  <a:shade val="61000"/>
                  <a:satMod val="130000"/>
                </a:schemeClr>
              </a:gs>
              <a:gs pos="5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2A458DDF-C014-4277-B5B1-F2139CF0EEA8}" styleName="Generic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Ref idx="0">
              <a:schemeClr val="accent2"/>
            </a:lnRef>
          </a:insideH>
          <a:insideV>
            <a:lnRef idx="0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accent2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27122BE6-D220-400A-8156-72DE76DAD46A}" styleName="Generic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2">
                  <a:shade val="61000"/>
                  <a:satMod val="130000"/>
                </a:schemeClr>
              </a:gs>
              <a:gs pos="5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23686"/>
    <p:restoredTop sz="94660"/>
  </p:normalViewPr>
  <p:slideViewPr>
    <p:cSldViewPr snapToGrid="0">
      <p:cViewPr varScale="1">
        <p:scale>
          <a:sx n="90" d="100"/>
          <a:sy n="90" d="100"/>
        </p:scale>
        <p:origin x="1612" y="152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presProps" Target="presProps.xml"  /><Relationship Id="rId2" Type="http://schemas.openxmlformats.org/officeDocument/2006/relationships/slide" Target="slides/slide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AAE67-22F6-4ADF-80EC-4F9D4DD53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0E6A0F-DBF1-4BE3-9199-3F90AFD38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98936-129F-48F2-91C5-5D169A90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971B7-99EB-4FF0-BB35-FA4E37E0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0825A-B44C-4512-A9C1-99897D37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0B5B0-CA73-4AB9-9363-84B34D2C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0CD513-67DE-45F5-B1D7-7BC9187E3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B3ED7-98B7-4D8F-B7FF-C74F8823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E9D2E-CDE4-4609-8D93-523FFE7C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488AB-1AC0-447F-9C76-716B7B3E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537FB-036A-42A6-A7F4-444DC856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7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2522-1272-4A5B-BE2D-5B899AC8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81B17-1597-489E-9FF2-31E06EBA4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EF630-E0E5-4DEC-AD56-9ED7A2E9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B9886-DFFA-4B0D-AEE4-527BD486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89BB4-DD4E-42B2-8266-CE6225F0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5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B9B4A7-DDC3-489B-93D9-B87257DBB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79CB2-9144-49C0-84FB-31A1C4EE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8A0D0-A672-4CAC-9C8A-72ACB339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2B559-314C-415F-AA52-D252099C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76E69-9183-49E6-81AD-132568C9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9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AAA0B-596C-4DAC-9EF3-FFAD421C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25B30-21C6-458C-99FB-F980F542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BFFEB-77C6-4450-8D13-C3546E0B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78F29-1D2A-4DF8-9EAA-5701DD16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1A2EE-D7C6-450D-8EC0-9D7B83D2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111FB-8866-4664-A5D8-0969FAF8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40534-BF46-4E34-9535-2A8D8CE6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92103-152E-4592-A37A-0999C2CA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8D135-F83F-4D21-B73A-3B2720E4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BEE37-1BA2-4638-99C3-671B3EFE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5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452D-F725-43F2-891B-8F3C5640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53978-81FD-433D-97B3-0B2AFD1F7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7DDD5-734A-4B4D-99CD-BD8C9A714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CC40B9-130D-40B8-83D2-34217A9D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19A89-6F80-4ECA-A34C-FAA27D6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5BD0A-B3A9-4583-A056-E98D0E9A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6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EB464-BC80-46C6-9B13-3B724FB6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C4A98-047A-4726-AA6D-4D9CA1092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EE444-2ED4-45DB-A3BD-5C546C5D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065BAB-03D6-4315-9D2B-928DD93BB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3DBDC4-E396-4A61-B420-1143BAB63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D9A71D-E3EE-4AAD-8E6C-C42E3153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99E69E-B885-40C5-A4F1-EC049C5B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4B36A8-8839-4C3F-9BEA-0BDE44F8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4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1AFB7-9F62-4B3F-A5EC-2188D29F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CD68F9-DEA6-4C4B-8ACE-FD1D00D0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B8C55-EEFE-4A76-8891-27071B40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846D7F-551B-4A91-8ABC-15AFC8B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9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8C449C-F7F5-4C68-B11D-9D1E7BEB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1CA38B-7E8E-4233-985C-172443E7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9776E-5DAB-42E1-937C-2CECD64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78682-B652-42E6-813A-80E3744D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3F64BE-FAA1-49D1-8EDF-56A72747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4A9A9-FE6C-4BE6-9B41-D876C88A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088F0E-F684-4BBE-9154-12266C3C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950" y="6356350"/>
            <a:ext cx="2743200" cy="365125"/>
          </a:xfrm>
        </p:spPr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7E20D8-70EB-438A-AED0-5E6450E39835}"/>
              </a:ext>
            </a:extLst>
          </p:cNvPr>
          <p:cNvCxnSpPr>
            <a:cxnSpLocks/>
          </p:cNvCxnSpPr>
          <p:nvPr userDrawn="1"/>
        </p:nvCxnSpPr>
        <p:spPr>
          <a:xfrm>
            <a:off x="165100" y="177800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88A988-7029-4D30-8C13-0ECDF0D34440}"/>
              </a:ext>
            </a:extLst>
          </p:cNvPr>
          <p:cNvCxnSpPr>
            <a:cxnSpLocks/>
          </p:cNvCxnSpPr>
          <p:nvPr userDrawn="1"/>
        </p:nvCxnSpPr>
        <p:spPr>
          <a:xfrm>
            <a:off x="196850" y="6721475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BCC2E-2453-4BC3-AE52-B745E37F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66565-E894-41F8-AB78-BA944CDC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97440-40ED-4FA4-823C-1DB64874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BF1E0-F1AB-4FF4-922B-E4F604D7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A2713C-E48C-406A-AA7F-874F21E2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5D3A5-00AA-4ECF-A3EC-9FC1A567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1897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AD8A5C-40E5-4218-82CF-CC64D543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2D53C-FF21-45A1-A0D8-60CBEB13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1C4F6-3E23-4DAB-A6D8-1FAAE910B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0E3F-AEE4-44D8-A5DC-964B026AD4CE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CB679-6D2B-4FA4-ADB1-F01E85282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ED24F-35AD-4051-80FF-FD8125BA5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하늘, 실외, 물, 일몰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 t="7810" b="78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61873" y="914400"/>
            <a:ext cx="7652085" cy="59436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06843" y="0"/>
            <a:ext cx="3489157" cy="3489157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9179" y="3577389"/>
            <a:ext cx="7166720" cy="2855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8042" y="4674818"/>
            <a:ext cx="8205537" cy="155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 lang="ko-KR" altLang="en-US"/>
            </a:pPr>
            <a:r>
              <a:rPr lang="ko-KR" altLang="en-US" sz="2400"/>
              <a:t>네이버 예약 서비스</a:t>
            </a:r>
            <a:endParaRPr lang="ko-KR" altLang="en-US"/>
          </a:p>
          <a:p>
            <a:pPr algn="just">
              <a:defRPr lang="ko-KR" altLang="en-US"/>
            </a:pPr>
            <a:endParaRPr lang="ko-KR" altLang="en-US"/>
          </a:p>
          <a:p>
            <a:pPr algn="just">
              <a:defRPr lang="ko-KR" altLang="en-US"/>
            </a:pPr>
            <a:endParaRPr lang="ko-KR" altLang="en-US"/>
          </a:p>
          <a:p>
            <a:pPr algn="just">
              <a:defRPr lang="ko-KR" altLang="en-US"/>
            </a:pPr>
            <a:endParaRPr lang="ko-KR" altLang="en-US"/>
          </a:p>
          <a:p>
            <a:pPr algn="just">
              <a:defRPr lang="ko-KR" altLang="en-US"/>
            </a:pPr>
            <a:r>
              <a:rPr lang="ko-KR" altLang="en-US"/>
              <a:t>2020.10.13 강민경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47393" y="3789509"/>
            <a:ext cx="6459221" cy="7520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 b="1"/>
              <a:t>부스트코스 웹 프로그래밍</a:t>
            </a:r>
            <a:endParaRPr lang="ko-KR" altLang="en-US" sz="4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680200" y="1435100"/>
            <a:ext cx="5511800" cy="542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직사각형 213"/>
          <p:cNvSpPr/>
          <p:nvPr/>
        </p:nvSpPr>
        <p:spPr>
          <a:xfrm>
            <a:off x="10756678" y="0"/>
            <a:ext cx="1432217" cy="152700"/>
          </a:xfrm>
          <a:prstGeom prst="rect">
            <a:avLst/>
          </a:prstGeom>
          <a:solidFill>
            <a:srgbClr val="dcb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538210" y="198689"/>
            <a:ext cx="3573779" cy="5729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/>
              <a:t>	로그인 페이지</a:t>
            </a:r>
            <a:endParaRPr lang="ko-KR" altLang="en-US" sz="3200" b="1"/>
          </a:p>
        </p:txBody>
      </p:sp>
      <p:sp>
        <p:nvSpPr>
          <p:cNvPr id="22" name="직사각형 20"/>
          <p:cNvSpPr/>
          <p:nvPr/>
        </p:nvSpPr>
        <p:spPr>
          <a:xfrm>
            <a:off x="8355054" y="1342729"/>
            <a:ext cx="3816011" cy="5515270"/>
          </a:xfrm>
          <a:prstGeom prst="rect">
            <a:avLst/>
          </a:prstGeom>
          <a:solidFill>
            <a:srgbClr val="dcb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u="sng"/>
          </a:p>
        </p:txBody>
      </p:sp>
      <p:sp>
        <p:nvSpPr>
          <p:cNvPr id="25" name="TextBox 5"/>
          <p:cNvSpPr txBox="1"/>
          <p:nvPr/>
        </p:nvSpPr>
        <p:spPr>
          <a:xfrm>
            <a:off x="8458800" y="1604541"/>
            <a:ext cx="3600878" cy="3937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메인 화면에서 예약 확인을 누르면 로그인 페이지로 전환됩니다.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로그인 아이디는 예약 할 때 입력하는 이메일이며 아이디가 존재하지 않으면 </a:t>
            </a:r>
            <a:r>
              <a:rPr lang="en-US" altLang="ko-KR"/>
              <a:t>alert</a:t>
            </a:r>
            <a:r>
              <a:rPr lang="ko-KR" altLang="en-US"/>
              <a:t>창이 뜨고 아이지가 존재하면 마이페이지 화면으로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전환됩니다.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로그인 아이디는 이메일 형식이기 때문에 키보드 입력을 할 때마다 하단에 올바른 이메일 형식 여부를 빨간 글씨로 표시 하였습니다.</a:t>
            </a:r>
            <a:endParaRPr lang="ko-KR" altLang="en-US"/>
          </a:p>
          <a:p>
            <a:pPr>
              <a:defRPr lang="ko-KR" altLang="en-US"/>
            </a:pPr>
            <a:endParaRPr lang="en-US" altLang="ko-KR"/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3367985" cy="6858000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36388" y="547594"/>
            <a:ext cx="4698999" cy="1644650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36924" y="3221131"/>
            <a:ext cx="5041899" cy="3105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680200" y="1435100"/>
            <a:ext cx="5511800" cy="542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직사각형 213"/>
          <p:cNvSpPr/>
          <p:nvPr/>
        </p:nvSpPr>
        <p:spPr>
          <a:xfrm>
            <a:off x="10756678" y="0"/>
            <a:ext cx="1432217" cy="152700"/>
          </a:xfrm>
          <a:prstGeom prst="rect">
            <a:avLst/>
          </a:prstGeom>
          <a:solidFill>
            <a:srgbClr val="dcb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728710" y="198689"/>
            <a:ext cx="3183255" cy="5729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/>
              <a:t>	마이 페이지</a:t>
            </a:r>
            <a:endParaRPr lang="ko-KR" altLang="en-US" sz="3200" b="1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3247251" cy="6858000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40021" y="0"/>
            <a:ext cx="3316310" cy="6858000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09038" y="547754"/>
            <a:ext cx="2383249" cy="3259444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989919" y="3282388"/>
            <a:ext cx="2482710" cy="3239433"/>
          </a:xfrm>
          <a:prstGeom prst="rect">
            <a:avLst/>
          </a:prstGeom>
        </p:spPr>
      </p:pic>
      <p:cxnSp>
        <p:nvCxnSpPr>
          <p:cNvPr id="28" name=""/>
          <p:cNvCxnSpPr/>
          <p:nvPr/>
        </p:nvCxnSpPr>
        <p:spPr>
          <a:xfrm flipV="1">
            <a:off x="2271993" y="1432952"/>
            <a:ext cx="6289301" cy="217114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</p:cxnSp>
      <p:cxnSp>
        <p:nvCxnSpPr>
          <p:cNvPr id="29" name=""/>
          <p:cNvCxnSpPr/>
          <p:nvPr/>
        </p:nvCxnSpPr>
        <p:spPr>
          <a:xfrm flipV="1">
            <a:off x="2560386" y="1054753"/>
            <a:ext cx="4712232" cy="2970327"/>
          </a:xfrm>
          <a:prstGeom prst="bentConnector3">
            <a:avLst>
              <a:gd name="adj1" fmla="val 45647"/>
            </a:avLst>
          </a:prstGeom>
          <a:ln w="38100" algn="ctr">
            <a:solidFill>
              <a:srgbClr val="dcb6c7"/>
            </a:solidFill>
            <a:tailEnd type="arrow"/>
          </a:ln>
        </p:spPr>
      </p:cxnSp>
      <p:cxnSp>
        <p:nvCxnSpPr>
          <p:cNvPr id="32" name=""/>
          <p:cNvCxnSpPr>
            <a:endCxn id="27" idx="1"/>
          </p:cNvCxnSpPr>
          <p:nvPr/>
        </p:nvCxnSpPr>
        <p:spPr>
          <a:xfrm rot="16200000" flipH="1">
            <a:off x="5745350" y="1657536"/>
            <a:ext cx="3581211" cy="2907926"/>
          </a:xfrm>
          <a:prstGeom prst="bentConnector2">
            <a:avLst/>
          </a:prstGeom>
          <a:ln w="38100" algn="ctr">
            <a:solidFill>
              <a:srgbClr val="dcb6c7"/>
            </a:solidFill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4849346"/>
            <a:ext cx="8489951" cy="1809750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31134"/>
            <a:ext cx="7994650" cy="44958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680200" y="1435100"/>
            <a:ext cx="5511800" cy="542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직사각형 213"/>
          <p:cNvSpPr/>
          <p:nvPr/>
        </p:nvSpPr>
        <p:spPr>
          <a:xfrm>
            <a:off x="10756678" y="0"/>
            <a:ext cx="1432217" cy="152700"/>
          </a:xfrm>
          <a:prstGeom prst="rect">
            <a:avLst/>
          </a:prstGeom>
          <a:solidFill>
            <a:srgbClr val="dcb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728710" y="198689"/>
            <a:ext cx="3183255" cy="5729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/>
              <a:t>	마이 페이지</a:t>
            </a:r>
            <a:endParaRPr lang="ko-KR" altLang="en-US" sz="3200" b="1"/>
          </a:p>
        </p:txBody>
      </p:sp>
      <p:sp>
        <p:nvSpPr>
          <p:cNvPr id="22" name="직사각형 20"/>
          <p:cNvSpPr/>
          <p:nvPr/>
        </p:nvSpPr>
        <p:spPr>
          <a:xfrm>
            <a:off x="6856267" y="1342729"/>
            <a:ext cx="5314798" cy="5515270"/>
          </a:xfrm>
          <a:prstGeom prst="rect">
            <a:avLst/>
          </a:prstGeom>
          <a:solidFill>
            <a:srgbClr val="dcb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u="sng"/>
          </a:p>
        </p:txBody>
      </p:sp>
      <p:sp>
        <p:nvSpPr>
          <p:cNvPr id="25" name="TextBox 5"/>
          <p:cNvSpPr txBox="1"/>
          <p:nvPr/>
        </p:nvSpPr>
        <p:spPr>
          <a:xfrm>
            <a:off x="7002036" y="1604543"/>
            <a:ext cx="5057642" cy="4480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classifyResevationStatus(myList)</a:t>
            </a:r>
            <a:r>
              <a:rPr lang="ko-KR" altLang="en-US"/>
              <a:t>에서</a:t>
            </a:r>
            <a:r>
              <a:rPr lang="en-US" altLang="ko-KR"/>
              <a:t> Date</a:t>
            </a:r>
            <a:r>
              <a:rPr lang="ko-KR" altLang="en-US"/>
              <a:t> 라이브러리를 활용하여</a:t>
            </a:r>
            <a:r>
              <a:rPr lang="en-US" altLang="ko-KR"/>
              <a:t> startTime</a:t>
            </a:r>
            <a:r>
              <a:rPr lang="ko-KR" altLang="en-US"/>
              <a:t>은 현재 시각, </a:t>
            </a:r>
            <a:r>
              <a:rPr lang="en-US" altLang="ko-KR"/>
              <a:t>endTime</a:t>
            </a:r>
            <a:r>
              <a:rPr lang="ko-KR" altLang="en-US"/>
              <a:t>은 예약일로 지정하여 만 하루가 넘어가면</a:t>
            </a:r>
            <a:r>
              <a:rPr lang="en-US" altLang="ko-KR"/>
              <a:t>status</a:t>
            </a:r>
            <a:r>
              <a:rPr lang="ko-KR" altLang="en-US"/>
              <a:t>를 </a:t>
            </a:r>
            <a:r>
              <a:rPr lang="en-US" altLang="ko-KR"/>
              <a:t>used</a:t>
            </a:r>
            <a:r>
              <a:rPr lang="ko-KR" altLang="en-US"/>
              <a:t>로 변경하고 아니면 </a:t>
            </a:r>
            <a:r>
              <a:rPr lang="en-US" altLang="ko-KR"/>
              <a:t>confirmed</a:t>
            </a:r>
            <a:r>
              <a:rPr lang="ko-KR" altLang="en-US"/>
              <a:t>로 설정하였습니다.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status</a:t>
            </a:r>
            <a:r>
              <a:rPr lang="ko-KR" altLang="en-US"/>
              <a:t>를 지정하고 상태별 </a:t>
            </a:r>
            <a:r>
              <a:rPr lang="en-US" altLang="ko-KR"/>
              <a:t>count</a:t>
            </a:r>
            <a:r>
              <a:rPr lang="ko-KR" altLang="en-US"/>
              <a:t>를 마이페이지 상단의 예약 요약 영역에 삽입하였습니다.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confirmed</a:t>
            </a:r>
            <a:r>
              <a:rPr lang="ko-KR" altLang="en-US"/>
              <a:t> 상태인 예약은 예약을 취소 할 수있고 </a:t>
            </a:r>
            <a:r>
              <a:rPr lang="en-US" altLang="ko-KR"/>
              <a:t>used</a:t>
            </a:r>
            <a:r>
              <a:rPr lang="ko-KR" altLang="en-US"/>
              <a:t>된 예약은 리뷰를 작성할 수 있습니다.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기존 </a:t>
            </a:r>
            <a:r>
              <a:rPr lang="en-US" altLang="ko-KR"/>
              <a:t>js</a:t>
            </a:r>
            <a:r>
              <a:rPr lang="ko-KR" altLang="en-US"/>
              <a:t>코드를 함수형에서 프로토타입 형식으로 변경하였습니다.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213"/>
          <p:cNvSpPr/>
          <p:nvPr/>
        </p:nvSpPr>
        <p:spPr>
          <a:xfrm>
            <a:off x="10756678" y="0"/>
            <a:ext cx="1432217" cy="152700"/>
          </a:xfrm>
          <a:prstGeom prst="rect">
            <a:avLst/>
          </a:prstGeom>
          <a:solidFill>
            <a:srgbClr val="dcb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728710" y="198689"/>
            <a:ext cx="3183255" cy="5729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/>
              <a:t>	리뷰 페이지</a:t>
            </a:r>
            <a:endParaRPr lang="ko-KR" altLang="en-US" sz="3200" b="1"/>
          </a:p>
        </p:txBody>
      </p:sp>
      <p:cxnSp>
        <p:nvCxnSpPr>
          <p:cNvPr id="28" name=""/>
          <p:cNvCxnSpPr/>
          <p:nvPr/>
        </p:nvCxnSpPr>
        <p:spPr>
          <a:xfrm flipV="1">
            <a:off x="2271993" y="1432952"/>
            <a:ext cx="6289301" cy="217114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</p:cxn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3954334" cy="6858000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34343" y="0"/>
            <a:ext cx="5587855" cy="6858000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56973" y="3429000"/>
            <a:ext cx="3826436" cy="2138923"/>
          </a:xfrm>
          <a:prstGeom prst="rect">
            <a:avLst/>
          </a:prstGeom>
        </p:spPr>
      </p:pic>
      <p:cxnSp>
        <p:nvCxnSpPr>
          <p:cNvPr id="39" name=""/>
          <p:cNvCxnSpPr/>
          <p:nvPr/>
        </p:nvCxnSpPr>
        <p:spPr>
          <a:xfrm flipV="1">
            <a:off x="6096001" y="5481077"/>
            <a:ext cx="5126690" cy="1134595"/>
          </a:xfrm>
          <a:prstGeom prst="bentConnector3">
            <a:avLst>
              <a:gd name="adj1" fmla="val 82511"/>
            </a:avLst>
          </a:prstGeom>
          <a:ln w="38100" algn="ctr">
            <a:solidFill>
              <a:srgbClr val="dcb6c7"/>
            </a:solidFill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838203" cy="39908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680200" y="1435100"/>
            <a:ext cx="5511800" cy="542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직사각형 213"/>
          <p:cNvSpPr/>
          <p:nvPr/>
        </p:nvSpPr>
        <p:spPr>
          <a:xfrm>
            <a:off x="10756678" y="0"/>
            <a:ext cx="1432217" cy="152700"/>
          </a:xfrm>
          <a:prstGeom prst="rect">
            <a:avLst/>
          </a:prstGeom>
          <a:solidFill>
            <a:srgbClr val="dcb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728710" y="198689"/>
            <a:ext cx="3183255" cy="5729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/>
              <a:t>	리뷰 페이지</a:t>
            </a:r>
            <a:endParaRPr lang="ko-KR" altLang="en-US" sz="3200" b="1"/>
          </a:p>
        </p:txBody>
      </p:sp>
      <p:sp>
        <p:nvSpPr>
          <p:cNvPr id="22" name="직사각형 20"/>
          <p:cNvSpPr/>
          <p:nvPr/>
        </p:nvSpPr>
        <p:spPr>
          <a:xfrm>
            <a:off x="6856267" y="1342729"/>
            <a:ext cx="5314798" cy="5515270"/>
          </a:xfrm>
          <a:prstGeom prst="rect">
            <a:avLst/>
          </a:prstGeom>
          <a:solidFill>
            <a:srgbClr val="dcb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u="sng"/>
          </a:p>
        </p:txBody>
      </p:sp>
      <p:sp>
        <p:nvSpPr>
          <p:cNvPr id="25" name="TextBox 5"/>
          <p:cNvSpPr txBox="1"/>
          <p:nvPr/>
        </p:nvSpPr>
        <p:spPr>
          <a:xfrm>
            <a:off x="7002036" y="1604541"/>
            <a:ext cx="5057642" cy="4756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사용자는 최소~최대 숫자까지 텍스트를 입력할 수 있고 별 이미지 클릭시 별점을 지정할 수 있습니다.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reviewWrite.js</a:t>
            </a:r>
            <a:r>
              <a:rPr lang="ko-KR" altLang="en-US"/>
              <a:t>에서 이미지 형식이 </a:t>
            </a:r>
            <a:r>
              <a:rPr lang="en-US" altLang="ko-KR"/>
              <a:t>png, jpeg</a:t>
            </a:r>
            <a:r>
              <a:rPr lang="ko-KR" altLang="en-US"/>
              <a:t> 형식 여부를 검증합니다.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사진을 등록하지 않고 리뷰 작성이 가능합니다.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등록된 리뷰는 전시 상품의 상세 페이지와 상세 코멘트 페이지에서 볼 수 있으며 등록된 리뷰의 이미지 썸네일을 클릭하면 이미지가 지정된 개인 로컬 저장소에 저장됩니다.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파일명은 UUID.randomUUID().toString()를 사용하여 중복되지 않습니다.</a:t>
            </a:r>
            <a:endParaRPr lang="ko-KR" altLang="en-US"/>
          </a:p>
          <a:p>
            <a:pPr>
              <a:defRPr lang="ko-KR" altLang="en-US"/>
            </a:pPr>
            <a:endParaRPr lang="en-US" altLang="ko-KR"/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134845"/>
            <a:ext cx="5352675" cy="3770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4116000" y="1449000"/>
            <a:ext cx="3960000" cy="3960000"/>
            <a:chOff x="4116000" y="1449000"/>
            <a:chExt cx="3960000" cy="3960000"/>
          </a:xfrm>
        </p:grpSpPr>
        <p:sp>
          <p:nvSpPr>
            <p:cNvPr id="3" name="직사각형 2"/>
            <p:cNvSpPr/>
            <p:nvPr/>
          </p:nvSpPr>
          <p:spPr>
            <a:xfrm>
              <a:off x="4116000" y="1449000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792132" y="2921168"/>
              <a:ext cx="2607736" cy="10012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6000" b="1"/>
                <a:t>3. 후기</a:t>
              </a:r>
              <a:endParaRPr lang="ko-KR" altLang="en-US" sz="60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solidFill>
            <a:srgbClr val="fea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3611" y="200987"/>
            <a:ext cx="1274204" cy="7496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후기</a:t>
            </a:r>
            <a:endParaRPr lang="ko-KR" altLang="en-US" sz="44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814811" y="943143"/>
            <a:ext cx="354176" cy="855177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000" b="0" spc="600">
                <a:solidFill>
                  <a:schemeClr val="tx2">
                    <a:lumMod val="75000"/>
                  </a:schemeClr>
                </a:solidFill>
              </a:rPr>
              <a:t>PART1</a:t>
            </a:r>
            <a:endParaRPr lang="ko-KR" altLang="en-US" sz="1000" b="0" spc="6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양쪽 대괄호 14"/>
          <p:cNvSpPr/>
          <p:nvPr/>
        </p:nvSpPr>
        <p:spPr>
          <a:xfrm>
            <a:off x="619811" y="1229852"/>
            <a:ext cx="10930498" cy="889026"/>
          </a:xfrm>
          <a:prstGeom prst="bracketPair">
            <a:avLst>
              <a:gd name="adj" fmla="val 16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88000" y="3022019"/>
            <a:ext cx="9291637" cy="3272590"/>
          </a:xfrm>
          <a:prstGeom prst="rect">
            <a:avLst/>
          </a:prstGeom>
          <a:solidFill>
            <a:srgbClr val="fea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TextBox 6"/>
          <p:cNvSpPr txBox="1"/>
          <p:nvPr/>
        </p:nvSpPr>
        <p:spPr>
          <a:xfrm>
            <a:off x="2365015" y="1333900"/>
            <a:ext cx="7592082" cy="71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</a:t>
            </a:r>
            <a:r>
              <a:rPr lang="ko-KR" altLang="en-US" sz="4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개발에 자신감이 생기다</a:t>
            </a:r>
            <a:endParaRPr lang="ko-KR" altLang="en-US" sz="41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5"/>
          <p:cNvSpPr txBox="1"/>
          <p:nvPr/>
        </p:nvSpPr>
        <p:spPr>
          <a:xfrm>
            <a:off x="1553175" y="3075313"/>
            <a:ext cx="9231835" cy="3275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900">
                <a:solidFill>
                  <a:schemeClr val="tx1"/>
                </a:solidFill>
              </a:rPr>
              <a:t>edwith</a:t>
            </a:r>
            <a:r>
              <a:rPr lang="ko-KR" altLang="en-US" sz="1900">
                <a:solidFill>
                  <a:schemeClr val="tx1"/>
                </a:solidFill>
              </a:rPr>
              <a:t> 코치분들의 코드 리뷰를 통해 협업하는 개발자하면 갖추어야 하는 점들에 대해 </a:t>
            </a:r>
            <a:endParaRPr lang="ko-KR" altLang="en-US" sz="19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1900">
                <a:solidFill>
                  <a:schemeClr val="tx1"/>
                </a:solidFill>
              </a:rPr>
              <a:t>배울 수 있었습니다. </a:t>
            </a:r>
            <a:endParaRPr lang="ko-KR" altLang="en-US" sz="1900">
              <a:solidFill>
                <a:schemeClr val="tx1"/>
              </a:solidFill>
            </a:endParaRPr>
          </a:p>
          <a:p>
            <a:pPr>
              <a:defRPr lang="ko-KR" altLang="en-US"/>
            </a:pPr>
            <a:endParaRPr lang="ko-KR" altLang="en-US" sz="19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1900">
                <a:solidFill>
                  <a:schemeClr val="tx1"/>
                </a:solidFill>
              </a:rPr>
              <a:t>직관적인 네이밍, </a:t>
            </a:r>
            <a:r>
              <a:rPr lang="en-US" altLang="ko-KR" sz="1900">
                <a:solidFill>
                  <a:schemeClr val="tx1"/>
                </a:solidFill>
              </a:rPr>
              <a:t>template</a:t>
            </a:r>
            <a:r>
              <a:rPr lang="ko-KR" altLang="en-US" sz="1900">
                <a:solidFill>
                  <a:schemeClr val="tx1"/>
                </a:solidFill>
              </a:rPr>
              <a:t> 사용을 통한 일관적인 코드 작성, </a:t>
            </a:r>
            <a:r>
              <a:rPr lang="en-US" altLang="ko-KR" sz="1900">
                <a:solidFill>
                  <a:schemeClr val="tx1"/>
                </a:solidFill>
              </a:rPr>
              <a:t>return</a:t>
            </a:r>
            <a:r>
              <a:rPr lang="ko-KR" altLang="en-US" sz="1900">
                <a:solidFill>
                  <a:schemeClr val="tx1"/>
                </a:solidFill>
              </a:rPr>
              <a:t> 타입은 정의된 </a:t>
            </a:r>
            <a:r>
              <a:rPr lang="en-US" altLang="ko-KR" sz="1900">
                <a:solidFill>
                  <a:schemeClr val="tx1"/>
                </a:solidFill>
              </a:rPr>
              <a:t>Dto</a:t>
            </a:r>
            <a:r>
              <a:rPr lang="ko-KR" altLang="en-US" sz="1900">
                <a:solidFill>
                  <a:schemeClr val="tx1"/>
                </a:solidFill>
              </a:rPr>
              <a:t> 형식, 유지보수를 고려한 코드 작성과 같은 점들을 실제 예시들을 통해 설명해주신 것이 많은 도움이 되었습니다. </a:t>
            </a:r>
            <a:endParaRPr lang="ko-KR" altLang="en-US" sz="1900">
              <a:solidFill>
                <a:schemeClr val="tx1"/>
              </a:solidFill>
            </a:endParaRPr>
          </a:p>
          <a:p>
            <a:pPr>
              <a:defRPr lang="ko-KR" altLang="en-US"/>
            </a:pPr>
            <a:endParaRPr lang="ko-KR" altLang="en-US" sz="19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1900">
                <a:solidFill>
                  <a:schemeClr val="tx1"/>
                </a:solidFill>
              </a:rPr>
              <a:t>혼자 개발하면 알 수 없었던 나쁜 습관들을 부스트코스를 통해 깨닫고 고칠수 있게 </a:t>
            </a:r>
            <a:endParaRPr lang="ko-KR" altLang="en-US" sz="19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1900">
                <a:solidFill>
                  <a:schemeClr val="tx1"/>
                </a:solidFill>
              </a:rPr>
              <a:t>되었습니다. 성장하고 같이 협업하고 싶은 개발자가 되기 위해 배웠던 점들을 잊지 않겠습니다. </a:t>
            </a:r>
            <a:endParaRPr lang="ko-KR" altLang="en-US" sz="1900" b="1">
              <a:solidFill>
                <a:schemeClr val="bg1"/>
              </a:solidFill>
            </a:endParaRPr>
          </a:p>
          <a:p>
            <a:pPr>
              <a:defRPr lang="ko-KR" altLang="en-US"/>
            </a:pPr>
            <a:endParaRPr lang="en-US" altLang="ko-KR" sz="19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71BC1-3E47-4870-8BD3-65E9C58E25CC}"/>
              </a:ext>
            </a:extLst>
          </p:cNvPr>
          <p:cNvSpPr txBox="1"/>
          <p:nvPr/>
        </p:nvSpPr>
        <p:spPr>
          <a:xfrm>
            <a:off x="3329516" y="2921168"/>
            <a:ext cx="553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3C3D46"/>
                </a:solidFill>
              </a:rPr>
              <a:t>Thank You </a:t>
            </a:r>
            <a:r>
              <a:rPr lang="en-US" altLang="ko-KR" sz="6000" b="1" dirty="0">
                <a:solidFill>
                  <a:srgbClr val="3C3D46"/>
                </a:solidFill>
                <a:sym typeface="Wingdings" panose="05000000000000000000" pitchFamily="2" charset="2"/>
              </a:rPr>
              <a:t></a:t>
            </a:r>
            <a:endParaRPr lang="ko-KR" altLang="en-US" sz="6000" b="1" dirty="0">
              <a:solidFill>
                <a:srgbClr val="3C3D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233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7748337" y="1010654"/>
            <a:ext cx="4234021" cy="6600319"/>
            <a:chOff x="0" y="1235243"/>
            <a:chExt cx="4234021" cy="6600319"/>
          </a:xfrm>
        </p:grpSpPr>
        <p:sp>
          <p:nvSpPr>
            <p:cNvPr id="2" name="TextBox 1"/>
            <p:cNvSpPr txBox="1"/>
            <p:nvPr/>
          </p:nvSpPr>
          <p:spPr>
            <a:xfrm>
              <a:off x="224589" y="1235243"/>
              <a:ext cx="3977138" cy="63788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41300" b="1">
                  <a:solidFill>
                    <a:schemeClr val="accent1">
                      <a:alpha val="40000"/>
                    </a:schemeClr>
                  </a:solidFill>
                </a:rPr>
                <a:t>C</a:t>
              </a:r>
              <a:endParaRPr lang="ko-KR" altLang="en-US" sz="41300" b="1">
                <a:solidFill>
                  <a:schemeClr val="accent1">
                    <a:alpha val="40000"/>
                  </a:schemeClr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0" y="1387643"/>
              <a:ext cx="3982652" cy="63788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41300" b="1">
                  <a:solidFill>
                    <a:schemeClr val="accent3">
                      <a:alpha val="40000"/>
                    </a:schemeClr>
                  </a:solidFill>
                </a:rPr>
                <a:t>C</a:t>
              </a:r>
              <a:endParaRPr lang="ko-KR" altLang="en-US" sz="41300" b="1">
                <a:solidFill>
                  <a:schemeClr val="accent3">
                    <a:alpha val="40000"/>
                  </a:schemeClr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70288" y="516723"/>
            <a:ext cx="13786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Index</a:t>
            </a:r>
            <a:endParaRPr lang="en-US" altLang="ko-KR" sz="3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 rot="0">
            <a:off x="541970" y="2536136"/>
            <a:ext cx="1940245" cy="519484"/>
            <a:chOff x="686288" y="1796901"/>
            <a:chExt cx="1940245" cy="519484"/>
          </a:xfrm>
        </p:grpSpPr>
        <p:sp>
          <p:nvSpPr>
            <p:cNvPr id="15" name="직사각형 14"/>
            <p:cNvSpPr/>
            <p:nvPr/>
          </p:nvSpPr>
          <p:spPr>
            <a:xfrm>
              <a:off x="686289" y="1796902"/>
              <a:ext cx="684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6288" y="1940901"/>
              <a:ext cx="684000" cy="3659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</a:t>
              </a: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5445" y="1796901"/>
              <a:ext cx="1021088" cy="5194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800" b="0" spc="600">
                  <a:solidFill>
                    <a:schemeClr val="tx1">
                      <a:lumMod val="65000"/>
                      <a:lumOff val="35000"/>
                    </a:schemeClr>
                  </a:solidFill>
                  <a:ea typeface="+mj-ea"/>
                </a:rPr>
                <a:t>기술</a:t>
              </a:r>
              <a:endParaRPr lang="ko-KR" altLang="en-US" sz="2800" b="0" spc="60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541970" y="3906624"/>
            <a:ext cx="4824876" cy="523220"/>
            <a:chOff x="686289" y="1796902"/>
            <a:chExt cx="4824876" cy="523220"/>
          </a:xfrm>
        </p:grpSpPr>
        <p:sp>
          <p:nvSpPr>
            <p:cNvPr id="19" name="직사각형 18"/>
            <p:cNvSpPr/>
            <p:nvPr/>
          </p:nvSpPr>
          <p:spPr>
            <a:xfrm>
              <a:off x="686289" y="1796902"/>
              <a:ext cx="684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6289" y="1940901"/>
              <a:ext cx="684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</a:t>
              </a: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05444" y="1796901"/>
              <a:ext cx="3905720" cy="5110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800" b="0" spc="600">
                  <a:solidFill>
                    <a:schemeClr val="tx1">
                      <a:lumMod val="65000"/>
                      <a:lumOff val="35000"/>
                    </a:schemeClr>
                  </a:solidFill>
                  <a:ea typeface="+mj-ea"/>
                </a:rPr>
                <a:t>네이버 예약 서비스</a:t>
              </a:r>
              <a:endParaRPr lang="ko-KR" altLang="en-US" sz="2800" b="0" spc="60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endParaRPr>
            </a:p>
          </p:txBody>
        </p:sp>
      </p:grpSp>
      <p:grpSp>
        <p:nvGrpSpPr>
          <p:cNvPr id="27" name="그룹 17"/>
          <p:cNvGrpSpPr/>
          <p:nvPr/>
        </p:nvGrpSpPr>
        <p:grpSpPr>
          <a:xfrm rot="0">
            <a:off x="554296" y="5221632"/>
            <a:ext cx="4824874" cy="520038"/>
            <a:chOff x="686289" y="1796900"/>
            <a:chExt cx="4824874" cy="520038"/>
          </a:xfrm>
        </p:grpSpPr>
        <p:sp>
          <p:nvSpPr>
            <p:cNvPr id="28" name="직사각형 18"/>
            <p:cNvSpPr/>
            <p:nvPr/>
          </p:nvSpPr>
          <p:spPr>
            <a:xfrm>
              <a:off x="686289" y="1796902"/>
              <a:ext cx="684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TextBox 19"/>
            <p:cNvSpPr txBox="1"/>
            <p:nvPr/>
          </p:nvSpPr>
          <p:spPr>
            <a:xfrm>
              <a:off x="686289" y="1940901"/>
              <a:ext cx="684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</a:t>
              </a: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TextBox 20"/>
            <p:cNvSpPr txBox="1"/>
            <p:nvPr/>
          </p:nvSpPr>
          <p:spPr>
            <a:xfrm>
              <a:off x="1605442" y="1796900"/>
              <a:ext cx="3905720" cy="5200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800" b="0" spc="600">
                  <a:solidFill>
                    <a:schemeClr val="tx1">
                      <a:lumMod val="65000"/>
                      <a:lumOff val="35000"/>
                    </a:schemeClr>
                  </a:solidFill>
                  <a:ea typeface="+mj-ea"/>
                </a:rPr>
                <a:t>후기</a:t>
              </a:r>
              <a:endParaRPr lang="ko-KR" altLang="en-US" sz="2800" b="0" spc="60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4116000" y="1449000"/>
            <a:ext cx="3960000" cy="3960000"/>
            <a:chOff x="4116000" y="1449000"/>
            <a:chExt cx="3960000" cy="3960000"/>
          </a:xfrm>
        </p:grpSpPr>
        <p:sp>
          <p:nvSpPr>
            <p:cNvPr id="3" name="직사각형 2"/>
            <p:cNvSpPr/>
            <p:nvPr/>
          </p:nvSpPr>
          <p:spPr>
            <a:xfrm>
              <a:off x="4116000" y="1449000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792132" y="2921168"/>
              <a:ext cx="2607736" cy="10012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6000" b="1"/>
                <a:t>1. 기술</a:t>
              </a:r>
              <a:endParaRPr lang="ko-KR" altLang="en-US" sz="60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/>
          <p:cNvSpPr/>
          <p:nvPr/>
        </p:nvSpPr>
        <p:spPr>
          <a:xfrm>
            <a:off x="295200" y="0"/>
            <a:ext cx="1432799" cy="151200"/>
          </a:xfrm>
          <a:prstGeom prst="rect">
            <a:avLst/>
          </a:prstGeom>
          <a:solidFill>
            <a:srgbClr val="ff8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6" name="TextBox 215"/>
          <p:cNvSpPr txBox="1"/>
          <p:nvPr/>
        </p:nvSpPr>
        <p:spPr>
          <a:xfrm>
            <a:off x="293611" y="200987"/>
            <a:ext cx="1274204" cy="7496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기술</a:t>
            </a:r>
            <a:endParaRPr lang="ko-KR" altLang="en-US" sz="44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21" name="표 220"/>
          <p:cNvGraphicFramePr>
            <a:graphicFrameLocks noGrp="1"/>
          </p:cNvGraphicFramePr>
          <p:nvPr/>
        </p:nvGraphicFramePr>
        <p:xfrm>
          <a:off x="1800660" y="325122"/>
          <a:ext cx="9699597" cy="6208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5907"/>
                <a:gridCol w="2342399"/>
                <a:gridCol w="2490147"/>
                <a:gridCol w="3551142"/>
              </a:tblGrid>
              <a:tr h="64389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700" b="1">
                          <a:solidFill>
                            <a:schemeClr val="bg1"/>
                          </a:solidFill>
                        </a:rPr>
                        <a:t>프로젝트명</a:t>
                      </a:r>
                      <a:endParaRPr lang="ko-KR" altLang="en-US" sz="17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687">
                        <a:alpha val="8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700" b="1">
                          <a:solidFill>
                            <a:schemeClr val="bg1"/>
                          </a:solidFill>
                        </a:rPr>
                        <a:t>자기소개 홈페이지</a:t>
                      </a:r>
                      <a:endParaRPr lang="ko-KR" altLang="en-US" sz="17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687">
                        <a:alpha val="8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700" b="1">
                          <a:solidFill>
                            <a:schemeClr val="bg1"/>
                          </a:solidFill>
                        </a:rPr>
                        <a:t>To Do</a:t>
                      </a:r>
                      <a:r>
                        <a:rPr lang="ko-KR" altLang="en-US" sz="1700" b="1">
                          <a:solidFill>
                            <a:schemeClr val="bg1"/>
                          </a:solidFill>
                        </a:rPr>
                        <a:t> 웹 어플리케이션</a:t>
                      </a:r>
                      <a:endParaRPr lang="ko-KR" altLang="en-US" sz="17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687">
                        <a:alpha val="8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700" b="1">
                          <a:solidFill>
                            <a:schemeClr val="bg1"/>
                          </a:solidFill>
                        </a:rPr>
                        <a:t>네이버 예약 서비스</a:t>
                      </a:r>
                      <a:endParaRPr lang="ko-KR" altLang="en-US" sz="17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>
                      <a:noFill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687">
                        <a:alpha val="80000"/>
                      </a:srgbClr>
                    </a:solidFill>
                  </a:tcPr>
                </a:tc>
              </a:tr>
              <a:tr h="204406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Back-End</a:t>
                      </a:r>
                      <a:endParaRPr lang="en-US" altLang="ko-KR" sz="1600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257040" indent="-257040">
                        <a:buClr>
                          <a:srgbClr val="000000"/>
                        </a:buClr>
                        <a:buFont typeface="Arial"/>
                        <a:buChar char="•"/>
                        <a:defRPr lang="ko-KR" altLang="en-US"/>
                      </a:pPr>
                      <a:r>
                        <a:rPr lang="en-US" altLang="ko-KR" sz="1600"/>
                        <a:t>Servlet/ JSP</a:t>
                      </a:r>
                      <a:endParaRPr lang="en-US" altLang="ko-KR" sz="1600"/>
                    </a:p>
                    <a:p>
                      <a:pPr marL="257040" indent="-257040">
                        <a:buClr>
                          <a:srgbClr val="000000"/>
                        </a:buClr>
                        <a:buFont typeface="Arial"/>
                        <a:buChar char="•"/>
                        <a:defRPr lang="ko-KR" altLang="en-US"/>
                      </a:pPr>
                      <a:r>
                        <a:rPr lang="en-US" altLang="ko-KR" sz="1600"/>
                        <a:t>jstl &amp; el</a:t>
                      </a:r>
                      <a:endParaRPr lang="en-US" altLang="ko-KR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257040" indent="-257040">
                        <a:buClr>
                          <a:srgbClr val="000000"/>
                        </a:buClr>
                        <a:buFont typeface="Arial"/>
                        <a:buChar char="•"/>
                        <a:defRPr lang="ko-KR" altLang="en-US"/>
                      </a:pPr>
                      <a:r>
                        <a:rPr lang="en-US" altLang="ko-KR" sz="1600"/>
                        <a:t>Maven</a:t>
                      </a:r>
                      <a:endParaRPr lang="en-US" altLang="ko-KR" sz="1600"/>
                    </a:p>
                    <a:p>
                      <a:pPr marL="257040" indent="-257040">
                        <a:buClr>
                          <a:srgbClr val="000000"/>
                        </a:buClr>
                        <a:buFont typeface="Arial"/>
                        <a:buChar char="•"/>
                        <a:defRPr lang="ko-KR" altLang="en-US"/>
                      </a:pPr>
                      <a:r>
                        <a:rPr lang="en-US" altLang="ko-KR" sz="1600"/>
                        <a:t>SQL</a:t>
                      </a:r>
                      <a:endParaRPr lang="en-US" altLang="ko-KR" sz="1600"/>
                    </a:p>
                    <a:p>
                      <a:pPr marL="257040" indent="-257040">
                        <a:buClr>
                          <a:srgbClr val="000000"/>
                        </a:buClr>
                        <a:buFont typeface="Arial"/>
                        <a:buChar char="•"/>
                        <a:defRPr lang="ko-KR" altLang="en-US"/>
                      </a:pPr>
                      <a:r>
                        <a:rPr lang="en-US" altLang="ko-KR" sz="1600"/>
                        <a:t>JDBC</a:t>
                      </a:r>
                      <a:endParaRPr lang="en-US" altLang="ko-KR" sz="1600"/>
                    </a:p>
                    <a:p>
                      <a:pPr marL="257040" indent="-257040">
                        <a:buClr>
                          <a:srgbClr val="000000"/>
                        </a:buClr>
                        <a:buFont typeface="Arial"/>
                        <a:buChar char="•"/>
                        <a:defRPr lang="ko-KR" altLang="en-US"/>
                      </a:pPr>
                      <a:r>
                        <a:rPr lang="en-US" altLang="ko-KR" sz="1600"/>
                        <a:t>MySQL</a:t>
                      </a:r>
                      <a:endParaRPr lang="en-US" altLang="ko-KR" sz="1600"/>
                    </a:p>
                    <a:p>
                      <a:pPr marL="257040" indent="-257040">
                        <a:buClr>
                          <a:srgbClr val="000000"/>
                        </a:buClr>
                        <a:buFont typeface="Arial"/>
                        <a:buChar char="•"/>
                        <a:defRPr lang="ko-KR" altLang="en-US"/>
                      </a:pPr>
                      <a:r>
                        <a:rPr lang="en-US" altLang="ko-KR" sz="1600"/>
                        <a:t>Servlet &amp; JSP</a:t>
                      </a:r>
                      <a:endParaRPr lang="en-US" altLang="ko-KR" sz="1600"/>
                    </a:p>
                    <a:p>
                      <a:pPr marL="257040" indent="-257040">
                        <a:buClr>
                          <a:srgbClr val="000000"/>
                        </a:buClr>
                        <a:buFont typeface="Arial"/>
                        <a:buChar char="•"/>
                        <a:defRPr lang="ko-KR" altLang="en-US"/>
                      </a:pPr>
                      <a:r>
                        <a:rPr lang="en-US" altLang="ko-KR" sz="1600"/>
                        <a:t>jstl &amp; el</a:t>
                      </a:r>
                      <a:endParaRPr lang="en-US" altLang="ko-KR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257040" indent="-257040">
                        <a:buClr>
                          <a:srgbClr val="000000"/>
                        </a:buClr>
                        <a:buFont typeface="Arial"/>
                        <a:buChar char="•"/>
                        <a:defRPr lang="ko-KR" altLang="en-US"/>
                      </a:pPr>
                      <a:r>
                        <a:rPr lang="en-US" altLang="ko-KR" sz="1600"/>
                        <a:t>Maven</a:t>
                      </a:r>
                      <a:endParaRPr lang="en-US" altLang="ko-KR" sz="1600"/>
                    </a:p>
                    <a:p>
                      <a:pPr marL="257040" indent="-257040">
                        <a:buClr>
                          <a:srgbClr val="000000"/>
                        </a:buClr>
                        <a:buFont typeface="Arial"/>
                        <a:buChar char="•"/>
                        <a:defRPr lang="ko-KR" altLang="en-US"/>
                      </a:pPr>
                      <a:r>
                        <a:rPr lang="en-US" altLang="ko-KR" sz="1600"/>
                        <a:t>SQL</a:t>
                      </a:r>
                      <a:endParaRPr lang="en-US" altLang="ko-KR" sz="1600"/>
                    </a:p>
                    <a:p>
                      <a:pPr marL="257040" indent="-257040">
                        <a:buClr>
                          <a:srgbClr val="000000"/>
                        </a:buClr>
                        <a:buFont typeface="Arial"/>
                        <a:buChar char="•"/>
                        <a:defRPr lang="ko-KR" altLang="en-US"/>
                      </a:pPr>
                      <a:r>
                        <a:rPr lang="en-US" altLang="ko-KR" sz="1600"/>
                        <a:t>Spring Core</a:t>
                      </a:r>
                      <a:endParaRPr lang="en-US" altLang="ko-KR" sz="1600"/>
                    </a:p>
                    <a:p>
                      <a:pPr marL="257040" indent="-257040">
                        <a:buClr>
                          <a:srgbClr val="000000"/>
                        </a:buClr>
                        <a:buFont typeface="Arial"/>
                        <a:buChar char="•"/>
                        <a:defRPr lang="ko-KR" altLang="en-US"/>
                      </a:pPr>
                      <a:r>
                        <a:rPr lang="en-US" altLang="ko-KR" sz="1600"/>
                        <a:t>Spring MVC</a:t>
                      </a:r>
                      <a:endParaRPr lang="en-US" altLang="ko-KR" sz="1600"/>
                    </a:p>
                    <a:p>
                      <a:pPr marL="257040" indent="-257040">
                        <a:buClr>
                          <a:srgbClr val="000000"/>
                        </a:buClr>
                        <a:buFont typeface="Arial"/>
                        <a:buChar char="•"/>
                        <a:defRPr lang="ko-KR" altLang="en-US"/>
                      </a:pPr>
                      <a:r>
                        <a:rPr lang="en-US" altLang="ko-KR" sz="1600"/>
                        <a:t>Spring JDBC</a:t>
                      </a:r>
                      <a:endParaRPr lang="en-US" altLang="ko-KR" sz="1600"/>
                    </a:p>
                    <a:p>
                      <a:pPr marL="257040" indent="-257040">
                        <a:buClr>
                          <a:srgbClr val="000000"/>
                        </a:buClr>
                        <a:buFont typeface="Arial"/>
                        <a:buChar char="•"/>
                        <a:defRPr lang="ko-KR" altLang="en-US"/>
                      </a:pPr>
                      <a:r>
                        <a:rPr lang="en-US" altLang="ko-KR" sz="1600"/>
                        <a:t>Web API( post, get)</a:t>
                      </a:r>
                      <a:endParaRPr lang="en-US" altLang="ko-KR" sz="1600"/>
                    </a:p>
                    <a:p>
                      <a:pPr marL="257040" indent="-257040">
                        <a:buClr>
                          <a:srgbClr val="000000"/>
                        </a:buClr>
                        <a:buFont typeface="Arial"/>
                        <a:buChar char="•"/>
                        <a:defRPr lang="ko-KR" altLang="en-US"/>
                      </a:pPr>
                      <a:r>
                        <a:rPr lang="en-US" altLang="ko-KR" sz="1600"/>
                        <a:t>File Upload &amp; Download</a:t>
                      </a:r>
                      <a:endParaRPr lang="en-US" altLang="ko-KR" sz="1600"/>
                    </a:p>
                    <a:p>
                      <a:pPr marL="257040" indent="-257040">
                        <a:buClr>
                          <a:srgbClr val="000000"/>
                        </a:buClr>
                        <a:buFont typeface="Arial"/>
                        <a:buChar char="•"/>
                        <a:defRPr lang="ko-KR" altLang="en-US"/>
                      </a:pPr>
                      <a:r>
                        <a:rPr lang="en-US" altLang="ko-KR" sz="1600"/>
                        <a:t>Interceptor</a:t>
                      </a:r>
                      <a:endParaRPr lang="en-US" altLang="ko-KR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20439">
                <a:tc>
                  <a:txBody>
                    <a:bodyPr vert="horz" lIns="91440" tIns="45720" rIns="91440" bIns="45720" anchor="ctr" anchorCtr="0"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600"/>
                        <a:t>Front-End</a:t>
                      </a:r>
                      <a:endParaRPr lang="en-US" altLang="ko-KR" sz="1600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257040" indent="-257040" defTabSz="885826">
                        <a:buClr>
                          <a:srgbClr val="000000"/>
                        </a:buClr>
                        <a:buFont typeface="Arial"/>
                        <a:buChar char="•"/>
                        <a:defRPr lang="ko-KR"/>
                      </a:pPr>
                      <a:r>
                        <a:rPr lang="en-US" altLang="ko-KR" sz="1600"/>
                        <a:t>HTTP 와 웹동작원리browser 렌더링 원리</a:t>
                      </a:r>
                      <a:endParaRPr lang="en-US" altLang="ko-KR" sz="1600"/>
                    </a:p>
                    <a:p>
                      <a:pPr marL="257040" indent="-257040" defTabSz="885826">
                        <a:buClr>
                          <a:srgbClr val="000000"/>
                        </a:buClr>
                        <a:buFont typeface="Arial"/>
                        <a:buChar char="•"/>
                        <a:defRPr lang="ko-KR"/>
                      </a:pPr>
                      <a:r>
                        <a:rPr lang="en-US" altLang="ko-KR" sz="1600"/>
                        <a:t>HTML 구조화 설계</a:t>
                      </a:r>
                      <a:endParaRPr lang="en-US" altLang="ko-KR" sz="1600"/>
                    </a:p>
                    <a:p>
                      <a:pPr marL="257040" indent="-257040" defTabSz="885826">
                        <a:buClr>
                          <a:srgbClr val="000000"/>
                        </a:buClr>
                        <a:buFont typeface="Arial"/>
                        <a:buChar char="•"/>
                        <a:defRPr lang="ko-KR"/>
                      </a:pPr>
                      <a:r>
                        <a:rPr lang="en-US" altLang="ko-KR" sz="1600"/>
                        <a:t>CSS 스타일링 및 UI 레이아웃 구성</a:t>
                      </a:r>
                      <a:endParaRPr lang="en-US" altLang="ko-KR" sz="1600"/>
                    </a:p>
                    <a:p>
                      <a:pPr marL="257040" indent="-257040" defTabSz="885826">
                        <a:buClr>
                          <a:srgbClr val="000000"/>
                        </a:buClr>
                        <a:buFont typeface="Arial"/>
                        <a:buChar char="•"/>
                        <a:defRPr lang="ko-KR"/>
                      </a:pPr>
                      <a:r>
                        <a:rPr lang="en-US" altLang="ko-KR" sz="1600"/>
                        <a:t>HTML,CSS 디버깅</a:t>
                      </a:r>
                      <a:endParaRPr lang="en-US" altLang="ko-KR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257040" indent="-257040" defTabSz="885826">
                        <a:buClr>
                          <a:srgbClr val="000000"/>
                        </a:buClr>
                        <a:buFont typeface="Arial"/>
                        <a:buChar char="•"/>
                        <a:defRPr lang="ko-KR"/>
                      </a:pPr>
                      <a:r>
                        <a:rPr lang="en-US" altLang="ko-KR" sz="1600"/>
                        <a:t>자바스크립트 문법 (ES 2015이상)</a:t>
                      </a:r>
                      <a:endParaRPr lang="en-US" altLang="ko-KR" sz="1600"/>
                    </a:p>
                    <a:p>
                      <a:pPr marL="257040" indent="-257040" defTabSz="885826">
                        <a:buClr>
                          <a:srgbClr val="000000"/>
                        </a:buClr>
                        <a:buFont typeface="Arial"/>
                        <a:buChar char="•"/>
                        <a:defRPr lang="ko-KR"/>
                      </a:pPr>
                      <a:r>
                        <a:rPr lang="en-US" altLang="ko-KR" sz="1600"/>
                        <a:t>BOM(setTimeout등)</a:t>
                      </a:r>
                      <a:endParaRPr lang="en-US" altLang="ko-KR" sz="1600"/>
                    </a:p>
                    <a:p>
                      <a:pPr marL="257040" indent="-257040" defTabSz="885826">
                        <a:buClr>
                          <a:srgbClr val="000000"/>
                        </a:buClr>
                        <a:buFont typeface="Arial"/>
                        <a:buChar char="•"/>
                        <a:defRPr lang="ko-KR"/>
                      </a:pPr>
                      <a:r>
                        <a:rPr lang="en-US" altLang="ko-KR" sz="1600"/>
                        <a:t>XHR통</a:t>
                      </a:r>
                      <a:r>
                        <a:rPr lang="ko-KR" altLang="en-US" sz="1600"/>
                        <a:t>신</a:t>
                      </a:r>
                      <a:endParaRPr lang="ko-KR" altLang="en-US" sz="1600"/>
                    </a:p>
                    <a:p>
                      <a:pPr marL="257040" indent="-257040" defTabSz="885826">
                        <a:buClr>
                          <a:srgbClr val="000000"/>
                        </a:buClr>
                        <a:buFont typeface="Arial"/>
                        <a:buChar char="•"/>
                        <a:defRPr lang="ko-KR"/>
                      </a:pPr>
                      <a:r>
                        <a:rPr lang="en-US" altLang="ko-KR" sz="1600"/>
                        <a:t>JavaScript 디버깅</a:t>
                      </a:r>
                      <a:endParaRPr lang="en-US" altLang="ko-KR" sz="1600"/>
                    </a:p>
                  </a:txBody>
                  <a:tcPr marL="91440" marR="9144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257040" indent="-257040" defTabSz="885826">
                        <a:buClr>
                          <a:srgbClr val="000000"/>
                        </a:buClr>
                        <a:buFont typeface="Arial"/>
                        <a:buChar char="•"/>
                        <a:defRPr lang="ko-KR"/>
                      </a:pPr>
                      <a:r>
                        <a:rPr lang="en-US" altLang="ko-KR" sz="1500"/>
                        <a:t>자바스크립트 자료구</a:t>
                      </a:r>
                      <a:r>
                        <a:rPr lang="ko-KR" altLang="en-US" sz="1500"/>
                        <a:t>조</a:t>
                      </a:r>
                      <a:endParaRPr lang="ko-KR" altLang="en-US" sz="1500"/>
                    </a:p>
                    <a:p>
                      <a:pPr marL="257040" indent="-257040" defTabSz="885826">
                        <a:buClr>
                          <a:srgbClr val="000000"/>
                        </a:buClr>
                        <a:buFont typeface="Arial"/>
                        <a:buChar char="•"/>
                        <a:defRPr lang="ko-KR"/>
                      </a:pPr>
                      <a:r>
                        <a:rPr lang="en-US" altLang="ko-KR" sz="1500"/>
                        <a:t>DOM APIs</a:t>
                      </a:r>
                      <a:endParaRPr lang="en-US" altLang="ko-KR" sz="1500"/>
                    </a:p>
                    <a:p>
                      <a:pPr marL="257040" indent="-257040" defTabSz="885826">
                        <a:buClr>
                          <a:srgbClr val="000000"/>
                        </a:buClr>
                        <a:buFont typeface="Arial"/>
                        <a:buChar char="•"/>
                        <a:defRPr lang="ko-KR"/>
                      </a:pPr>
                      <a:r>
                        <a:rPr lang="en-US" altLang="ko-KR" sz="1500"/>
                        <a:t>JSON과 Ajax 응답 처리</a:t>
                      </a:r>
                      <a:endParaRPr lang="en-US" altLang="ko-KR" sz="1500"/>
                    </a:p>
                    <a:p>
                      <a:pPr marL="257040" indent="-257040" defTabSz="885826">
                        <a:buClr>
                          <a:srgbClr val="000000"/>
                        </a:buClr>
                        <a:buFont typeface="Arial"/>
                        <a:buChar char="•"/>
                        <a:defRPr lang="ko-KR"/>
                      </a:pPr>
                      <a:r>
                        <a:rPr lang="en-US" altLang="ko-KR" sz="1500"/>
                        <a:t>웹 애니메이션 (CSS transition, rAF)</a:t>
                      </a:r>
                      <a:endParaRPr lang="en-US" altLang="ko-KR" sz="1500"/>
                    </a:p>
                    <a:p>
                      <a:pPr marL="257040" indent="-257040" defTabSz="885826">
                        <a:buClr>
                          <a:srgbClr val="000000"/>
                        </a:buClr>
                        <a:buFont typeface="Arial"/>
                        <a:buChar char="•"/>
                        <a:defRPr lang="ko-KR"/>
                      </a:pPr>
                      <a:r>
                        <a:rPr lang="en-US" altLang="ko-KR" sz="1500"/>
                        <a:t>event delegation 활용</a:t>
                      </a:r>
                      <a:endParaRPr lang="en-US" altLang="ko-KR" sz="1500"/>
                    </a:p>
                    <a:p>
                      <a:pPr marL="257040" indent="-257040" defTabSz="885826">
                        <a:buClr>
                          <a:srgbClr val="000000"/>
                        </a:buClr>
                        <a:buFont typeface="Arial"/>
                        <a:buChar char="•"/>
                        <a:defRPr lang="ko-KR"/>
                      </a:pPr>
                      <a:r>
                        <a:rPr lang="en-US" altLang="ko-KR" sz="1500"/>
                        <a:t>vanilla HTML templating</a:t>
                      </a:r>
                      <a:endParaRPr lang="en-US" altLang="ko-KR" sz="1500"/>
                    </a:p>
                    <a:p>
                      <a:pPr marL="257040" indent="-257040" defTabSz="885826">
                        <a:buClr>
                          <a:srgbClr val="000000"/>
                        </a:buClr>
                        <a:buFont typeface="Arial"/>
                        <a:buChar char="•"/>
                        <a:defRPr lang="ko-KR"/>
                      </a:pPr>
                      <a:r>
                        <a:rPr lang="en-US" altLang="ko-KR" sz="1500"/>
                        <a:t>배열의 higher order fuctions</a:t>
                      </a:r>
                      <a:endParaRPr lang="en-US" altLang="ko-KR" sz="1500"/>
                    </a:p>
                    <a:p>
                      <a:pPr marL="257040" indent="-257040" defTabSz="885826">
                        <a:buClr>
                          <a:srgbClr val="000000"/>
                        </a:buClr>
                        <a:buFont typeface="Arial"/>
                        <a:buChar char="•"/>
                        <a:defRPr lang="ko-KR"/>
                      </a:pPr>
                      <a:r>
                        <a:rPr lang="en-US" altLang="ko-KR" sz="1500"/>
                        <a:t>객체리터럴, this, bind</a:t>
                      </a:r>
                      <a:endParaRPr lang="en-US" altLang="ko-KR" sz="1500"/>
                    </a:p>
                    <a:p>
                      <a:pPr marL="257040" indent="-257040" defTabSz="885826">
                        <a:buClr>
                          <a:srgbClr val="000000"/>
                        </a:buClr>
                        <a:buFont typeface="Arial"/>
                        <a:buChar char="•"/>
                        <a:defRPr lang="ko-KR"/>
                      </a:pPr>
                      <a:r>
                        <a:rPr lang="en-US" altLang="ko-KR" sz="1500"/>
                        <a:t>handlebar 기반 templating</a:t>
                      </a:r>
                      <a:endParaRPr lang="en-US" altLang="ko-KR" sz="1500"/>
                    </a:p>
                    <a:p>
                      <a:pPr marL="257040" indent="-257040" defTabSz="885826">
                        <a:buClr>
                          <a:srgbClr val="000000"/>
                        </a:buClr>
                        <a:buFont typeface="Arial"/>
                        <a:buChar char="•"/>
                        <a:defRPr lang="ko-KR"/>
                      </a:pPr>
                      <a:r>
                        <a:rPr lang="en-US" altLang="ko-KR" sz="1500"/>
                        <a:t>생성자패턴</a:t>
                      </a:r>
                      <a:endParaRPr lang="en-US" altLang="ko-KR" sz="1500"/>
                    </a:p>
                    <a:p>
                      <a:pPr marL="257040" indent="-257040" defTabSz="885826">
                        <a:buClr>
                          <a:srgbClr val="000000"/>
                        </a:buClr>
                        <a:buFont typeface="Arial"/>
                        <a:buChar char="•"/>
                        <a:defRPr lang="ko-KR"/>
                      </a:pPr>
                      <a:r>
                        <a:rPr lang="en-US" altLang="ko-KR" sz="1500"/>
                        <a:t>정규표현식</a:t>
                      </a:r>
                      <a:endParaRPr lang="en-US" altLang="ko-KR" sz="1500"/>
                    </a:p>
                    <a:p>
                      <a:pPr marL="257040" indent="-257040" defTabSz="885826">
                        <a:buClr>
                          <a:srgbClr val="000000"/>
                        </a:buClr>
                        <a:buFont typeface="Arial"/>
                        <a:buChar char="•"/>
                        <a:defRPr lang="ko-KR"/>
                      </a:pPr>
                      <a:r>
                        <a:rPr lang="en-US" altLang="ko-KR" sz="1500"/>
                        <a:t>form 유효성 검증과 전송</a:t>
                      </a:r>
                      <a:endParaRPr lang="en-US" altLang="ko-KR" sz="1500"/>
                    </a:p>
                    <a:p>
                      <a:pPr marL="257040" indent="-257040" defTabSz="885826">
                        <a:buClr>
                          <a:srgbClr val="000000"/>
                        </a:buClr>
                        <a:buFont typeface="Arial"/>
                        <a:buChar char="•"/>
                        <a:defRPr lang="ko-KR"/>
                      </a:pPr>
                      <a:r>
                        <a:rPr lang="en-US" altLang="ko-KR" sz="1500"/>
                        <a:t>file upload(multipart)</a:t>
                      </a:r>
                      <a:endParaRPr lang="en-US" altLang="ko-KR" sz="1500"/>
                    </a:p>
                    <a:p>
                      <a:pPr marL="257040" indent="-257040" defTabSz="885826">
                        <a:buClr>
                          <a:srgbClr val="000000"/>
                        </a:buClr>
                        <a:buFont typeface="Arial"/>
                        <a:buChar char="•"/>
                        <a:defRPr lang="ko-KR"/>
                      </a:pPr>
                      <a:r>
                        <a:rPr lang="en-US" altLang="ko-KR" sz="1500"/>
                        <a:t>prototype &amp; ES Classes</a:t>
                      </a:r>
                      <a:endParaRPr lang="en-US" altLang="ko-KR" sz="1500"/>
                    </a:p>
                    <a:p>
                      <a:pPr marL="257040" indent="-257040" defTabSz="885826">
                        <a:buClr>
                          <a:srgbClr val="000000"/>
                        </a:buClr>
                        <a:buFont typeface="Arial"/>
                        <a:buChar char="•"/>
                        <a:defRPr lang="ko-KR"/>
                      </a:pPr>
                      <a:r>
                        <a:rPr lang="en-US" altLang="ko-KR" sz="1500"/>
                        <a:t>UI 컴포넌트 개발</a:t>
                      </a:r>
                      <a:endParaRPr lang="en-US" altLang="ko-KR" sz="1500"/>
                    </a:p>
                  </a:txBody>
                  <a:tcPr marL="91440" marR="9144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2132" y="2921168"/>
            <a:ext cx="2607736" cy="1001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6000" b="1"/>
              <a:t>Color</a:t>
            </a:r>
            <a:endParaRPr lang="ko-KR" altLang="en-US" sz="6000" b="1"/>
          </a:p>
        </p:txBody>
      </p:sp>
      <p:grpSp>
        <p:nvGrpSpPr>
          <p:cNvPr id="5" name="그룹 1"/>
          <p:cNvGrpSpPr/>
          <p:nvPr/>
        </p:nvGrpSpPr>
        <p:grpSpPr>
          <a:xfrm rot="0">
            <a:off x="4116000" y="1449000"/>
            <a:ext cx="3960000" cy="3960000"/>
            <a:chOff x="4116000" y="1449000"/>
            <a:chExt cx="3960000" cy="3960000"/>
          </a:xfrm>
        </p:grpSpPr>
        <p:sp>
          <p:nvSpPr>
            <p:cNvPr id="6" name="직사각형 2"/>
            <p:cNvSpPr/>
            <p:nvPr/>
          </p:nvSpPr>
          <p:spPr>
            <a:xfrm>
              <a:off x="4116000" y="1449000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" name="TextBox 3"/>
            <p:cNvSpPr txBox="1"/>
            <p:nvPr/>
          </p:nvSpPr>
          <p:spPr>
            <a:xfrm>
              <a:off x="4119779" y="1898629"/>
              <a:ext cx="3910419" cy="25571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5400" b="1"/>
                <a:t>2. </a:t>
              </a:r>
              <a:endParaRPr lang="ko-KR" altLang="en-US" sz="5400" b="1"/>
            </a:p>
            <a:p>
              <a:pPr algn="ctr">
                <a:defRPr lang="ko-KR" altLang="en-US"/>
              </a:pPr>
              <a:r>
                <a:rPr lang="ko-KR" altLang="en-US" sz="5400" b="1"/>
                <a:t>네이버 </a:t>
              </a:r>
              <a:endParaRPr lang="ko-KR" altLang="en-US" sz="5400" b="1"/>
            </a:p>
            <a:p>
              <a:pPr algn="ctr">
                <a:defRPr lang="ko-KR" altLang="en-US"/>
              </a:pPr>
              <a:r>
                <a:rPr lang="ko-KR" altLang="en-US" sz="5400" b="1"/>
                <a:t>예약 서비스</a:t>
              </a:r>
              <a:endParaRPr lang="ko-KR" altLang="en-US" sz="54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38947" y="2520951"/>
            <a:ext cx="5805053" cy="4337049"/>
          </a:xfrm>
          <a:prstGeom prst="rect">
            <a:avLst/>
          </a:prstGeom>
        </p:spPr>
      </p:pic>
      <p:sp>
        <p:nvSpPr>
          <p:cNvPr id="19" name="직사각형 20"/>
          <p:cNvSpPr/>
          <p:nvPr/>
        </p:nvSpPr>
        <p:spPr>
          <a:xfrm>
            <a:off x="8607186" y="824458"/>
            <a:ext cx="3563880" cy="6033542"/>
          </a:xfrm>
          <a:prstGeom prst="rect">
            <a:avLst/>
          </a:prstGeom>
          <a:solidFill>
            <a:srgbClr val="dcb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687956" y="1033316"/>
            <a:ext cx="3487883" cy="5584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메인페이지는 상단 영역과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카테고리 영억, 하단 영역으로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이루어져 있습니다.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상단 영역은 세션에 저장된 로그인 정보 여부에 따라 사용자의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로그인 이메일 주소가 뜨거나 예약 확인 버튼이 보여집니다.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상단 영역의 프로모션 부분은 </a:t>
            </a:r>
            <a:r>
              <a:rPr lang="en-US" altLang="ko-KR"/>
              <a:t>SetTimeout</a:t>
            </a:r>
            <a:r>
              <a:rPr lang="ko-KR" altLang="en-US"/>
              <a:t>을 사용해서 슬라이드 처리를 했습니다.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카테고리 영역을 클릭 하면 </a:t>
            </a:r>
            <a:r>
              <a:rPr lang="en-US" altLang="ko-KR"/>
              <a:t>.active</a:t>
            </a:r>
            <a:r>
              <a:rPr lang="ko-KR" altLang="en-US"/>
              <a:t>를 추가하여 색을 변경시키고 선택한 카테고리에서 예매 가능한 </a:t>
            </a:r>
            <a:r>
              <a:rPr lang="en-US" altLang="ko-KR"/>
              <a:t>Count</a:t>
            </a:r>
            <a:r>
              <a:rPr lang="ko-KR" altLang="en-US"/>
              <a:t>수와 전시상품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리스트가 변경됩니다.</a:t>
            </a:r>
            <a:endParaRPr lang="ko-KR" altLang="en-US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3328028" cy="6858000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13835" y="375227"/>
            <a:ext cx="5073650" cy="1936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28710" y="198689"/>
            <a:ext cx="3183255" cy="5729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/>
              <a:t>	메인 페이지</a:t>
            </a:r>
            <a:endParaRPr lang="ko-KR" altLang="en-US" sz="3200" b="1"/>
          </a:p>
        </p:txBody>
      </p:sp>
      <p:sp>
        <p:nvSpPr>
          <p:cNvPr id="17" name="직사각형 213"/>
          <p:cNvSpPr/>
          <p:nvPr/>
        </p:nvSpPr>
        <p:spPr>
          <a:xfrm>
            <a:off x="10756678" y="0"/>
            <a:ext cx="1432217" cy="152700"/>
          </a:xfrm>
          <a:prstGeom prst="rect">
            <a:avLst/>
          </a:prstGeom>
          <a:solidFill>
            <a:srgbClr val="dcb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680200" y="1435100"/>
            <a:ext cx="5511800" cy="542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3328028" cy="6858000"/>
          </a:xfrm>
          <a:prstGeom prst="rect">
            <a:avLst/>
          </a:prstGeom>
        </p:spPr>
      </p:pic>
      <p:sp>
        <p:nvSpPr>
          <p:cNvPr id="17" name="직사각형 213"/>
          <p:cNvSpPr/>
          <p:nvPr/>
        </p:nvSpPr>
        <p:spPr>
          <a:xfrm>
            <a:off x="10756678" y="0"/>
            <a:ext cx="1432217" cy="152700"/>
          </a:xfrm>
          <a:prstGeom prst="rect">
            <a:avLst/>
          </a:prstGeom>
          <a:solidFill>
            <a:srgbClr val="dcb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3332408" cy="6857999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48181" y="0"/>
            <a:ext cx="3289436" cy="6858000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25228" y="0"/>
            <a:ext cx="3344383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28711" y="198689"/>
            <a:ext cx="3183254" cy="5729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/>
              <a:t>	상세 페이지</a:t>
            </a:r>
            <a:endParaRPr lang="ko-KR" altLang="en-US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680200" y="1435100"/>
            <a:ext cx="5511800" cy="542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직사각형 213"/>
          <p:cNvSpPr/>
          <p:nvPr/>
        </p:nvSpPr>
        <p:spPr>
          <a:xfrm>
            <a:off x="10756678" y="0"/>
            <a:ext cx="1432217" cy="152700"/>
          </a:xfrm>
          <a:prstGeom prst="rect">
            <a:avLst/>
          </a:prstGeom>
          <a:solidFill>
            <a:srgbClr val="dcb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0454" y="432954"/>
            <a:ext cx="6788150" cy="35496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28711" y="198689"/>
            <a:ext cx="3183254" cy="5729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/>
              <a:t>	상세 페이지</a:t>
            </a:r>
            <a:endParaRPr lang="ko-KR" altLang="en-US" sz="3200" b="1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7158" y="4193889"/>
            <a:ext cx="5664200" cy="2044700"/>
          </a:xfrm>
          <a:prstGeom prst="rect">
            <a:avLst/>
          </a:prstGeom>
        </p:spPr>
      </p:pic>
      <p:sp>
        <p:nvSpPr>
          <p:cNvPr id="22" name="직사각형 20"/>
          <p:cNvSpPr/>
          <p:nvPr/>
        </p:nvSpPr>
        <p:spPr>
          <a:xfrm>
            <a:off x="8607186" y="824458"/>
            <a:ext cx="3563880" cy="6033542"/>
          </a:xfrm>
          <a:prstGeom prst="rect">
            <a:avLst/>
          </a:prstGeom>
          <a:solidFill>
            <a:srgbClr val="dcb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702389" y="1291375"/>
            <a:ext cx="3386858" cy="5031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 lang="ko-KR" altLang="en-US"/>
            </a:pPr>
            <a:r>
              <a:rPr lang="ko-KR" altLang="en-US"/>
              <a:t>상세페이지는 크게 프로모션 </a:t>
            </a:r>
            <a:endParaRPr lang="ko-KR" altLang="en-US"/>
          </a:p>
          <a:p>
            <a:pPr algn="just">
              <a:defRPr lang="ko-KR" altLang="en-US"/>
            </a:pPr>
            <a:r>
              <a:rPr lang="ko-KR" altLang="en-US"/>
              <a:t>영역, 상세 설명 영역, 한줄평 영역, 탭 영역이 있습니다.</a:t>
            </a:r>
            <a:endParaRPr lang="ko-KR" altLang="en-US"/>
          </a:p>
          <a:p>
            <a:pPr algn="just">
              <a:defRPr lang="ko-KR" altLang="en-US"/>
            </a:pPr>
            <a:endParaRPr lang="ko-KR" altLang="en-US"/>
          </a:p>
          <a:p>
            <a:pPr algn="just">
              <a:defRPr lang="ko-KR" altLang="en-US"/>
            </a:pPr>
            <a:r>
              <a:rPr lang="ko-KR" altLang="en-US"/>
              <a:t>프로모션 영역의 이미지 슬라이드는 화살표 방향에 따라 이미지</a:t>
            </a:r>
            <a:r>
              <a:rPr lang="en-US" altLang="ko-KR"/>
              <a:t> Html</a:t>
            </a:r>
            <a:r>
              <a:rPr lang="ko-KR" altLang="en-US"/>
              <a:t>을 삽입하였습니다. </a:t>
            </a:r>
            <a:endParaRPr lang="ko-KR" altLang="en-US"/>
          </a:p>
          <a:p>
            <a:pPr algn="just">
              <a:defRPr lang="ko-KR" altLang="en-US"/>
            </a:pPr>
            <a:endParaRPr lang="ko-KR" altLang="en-US"/>
          </a:p>
          <a:p>
            <a:pPr algn="just">
              <a:defRPr lang="ko-KR" altLang="en-US"/>
            </a:pPr>
            <a:r>
              <a:rPr lang="ko-KR" altLang="en-US"/>
              <a:t>상품의 상세 정보는 </a:t>
            </a:r>
            <a:r>
              <a:rPr lang="en-US" altLang="ko-KR"/>
              <a:t>i</a:t>
            </a:r>
            <a:r>
              <a:rPr lang="ko-KR" altLang="en-US"/>
              <a:t>nnerHTML에 넣는 형식으로 수행하였습니다.</a:t>
            </a:r>
            <a:endParaRPr lang="ko-KR" altLang="en-US"/>
          </a:p>
          <a:p>
            <a:pPr algn="just">
              <a:defRPr lang="ko-KR" altLang="en-US"/>
            </a:pPr>
            <a:endParaRPr lang="ko-KR" altLang="en-US"/>
          </a:p>
          <a:p>
            <a:pPr algn="just">
              <a:defRPr lang="ko-KR" altLang="en-US"/>
            </a:pPr>
            <a:r>
              <a:rPr lang="en-US" altLang="ko-KR"/>
              <a:t>JavaScript</a:t>
            </a:r>
            <a:r>
              <a:rPr lang="ko-KR" altLang="en-US"/>
              <a:t>의 이벤트 등록함수를 사용했습니다.</a:t>
            </a:r>
            <a:endParaRPr lang="ko-KR" altLang="en-US"/>
          </a:p>
          <a:p>
            <a:pPr algn="just">
              <a:defRPr lang="ko-KR" altLang="en-US"/>
            </a:pPr>
            <a:endParaRPr lang="ko-KR" altLang="en-US"/>
          </a:p>
          <a:p>
            <a:pPr algn="just">
              <a:defRPr lang="ko-KR" altLang="en-US"/>
            </a:pPr>
            <a:endParaRPr lang="ko-KR" altLang="en-US"/>
          </a:p>
          <a:p>
            <a:pPr algn="just">
              <a:defRPr lang="ko-KR" altLang="en-US"/>
            </a:pPr>
            <a:endParaRPr lang="ko-KR" altLang="en-US"/>
          </a:p>
          <a:p>
            <a:pPr algn="just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20"/>
          <p:cNvSpPr/>
          <p:nvPr/>
        </p:nvSpPr>
        <p:spPr>
          <a:xfrm>
            <a:off x="0" y="824458"/>
            <a:ext cx="5527570" cy="6033542"/>
          </a:xfrm>
          <a:prstGeom prst="rect">
            <a:avLst/>
          </a:prstGeom>
          <a:solidFill>
            <a:srgbClr val="dcb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6449" y="1128296"/>
            <a:ext cx="5281759" cy="2832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전시 상품의 </a:t>
            </a:r>
            <a:r>
              <a:rPr lang="en-US" altLang="ko-KR"/>
              <a:t>type</a:t>
            </a:r>
            <a:r>
              <a:rPr lang="ko-KR" altLang="en-US"/>
              <a:t>에 따라 요금 설명을  변경하고 </a:t>
            </a:r>
            <a:r>
              <a:rPr lang="en-US" altLang="ko-KR"/>
              <a:t>template</a:t>
            </a:r>
            <a:r>
              <a:rPr lang="ko-KR" altLang="en-US"/>
              <a:t>.</a:t>
            </a:r>
            <a:r>
              <a:rPr lang="en-US" altLang="ko-KR"/>
              <a:t>js</a:t>
            </a:r>
            <a:r>
              <a:rPr lang="ko-KR" altLang="en-US"/>
              <a:t>에서 </a:t>
            </a:r>
            <a:r>
              <a:rPr lang="en-US" altLang="ko-KR"/>
              <a:t>Handlebars</a:t>
            </a:r>
            <a:r>
              <a:rPr lang="ko-KR" altLang="en-US"/>
              <a:t>를 사용하여 </a:t>
            </a:r>
            <a:r>
              <a:rPr lang="en-US" altLang="ko-KR"/>
              <a:t>html</a:t>
            </a:r>
            <a:r>
              <a:rPr lang="ko-KR" altLang="en-US"/>
              <a:t>을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삽입하였습니다.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예매자 정보는 올바른 형식인지 </a:t>
            </a:r>
            <a:r>
              <a:rPr lang="en-US" altLang="ko-KR"/>
              <a:t>JS</a:t>
            </a:r>
            <a:r>
              <a:rPr lang="ko-KR" altLang="en-US"/>
              <a:t>에서 유효성 검증을 하고 상품 수량 정보와 더해 </a:t>
            </a:r>
            <a:r>
              <a:rPr lang="en-US" altLang="ko-KR"/>
              <a:t>form</a:t>
            </a:r>
            <a:r>
              <a:rPr lang="ko-KR" altLang="en-US"/>
              <a:t>을 전송하였습니다.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이용자 약관 동의를 하면 예매하기 버튼이 활성화 되고 </a:t>
            </a:r>
            <a:r>
              <a:rPr lang="en-US" altLang="ko-KR"/>
              <a:t>form</a:t>
            </a:r>
            <a:r>
              <a:rPr lang="ko-KR" altLang="en-US"/>
              <a:t>은ㅇ </a:t>
            </a:r>
            <a:r>
              <a:rPr lang="en-US" altLang="ko-KR"/>
              <a:t>post</a:t>
            </a:r>
            <a:r>
              <a:rPr lang="ko-KR" altLang="en-US"/>
              <a:t> 설정으로 전송합니다.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213118"/>
            <a:ext cx="2720340" cy="5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/>
              <a:t>예약 페이지</a:t>
            </a:r>
            <a:endParaRPr lang="ko-KR" altLang="en-US" sz="3200" b="1"/>
          </a:p>
        </p:txBody>
      </p:sp>
      <p:sp>
        <p:nvSpPr>
          <p:cNvPr id="17" name="직사각형 213"/>
          <p:cNvSpPr/>
          <p:nvPr/>
        </p:nvSpPr>
        <p:spPr>
          <a:xfrm>
            <a:off x="0" y="0"/>
            <a:ext cx="1432217" cy="152700"/>
          </a:xfrm>
          <a:prstGeom prst="rect">
            <a:avLst/>
          </a:prstGeom>
          <a:solidFill>
            <a:srgbClr val="dcb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56249" y="0"/>
            <a:ext cx="3307691" cy="6858000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904431" y="0"/>
            <a:ext cx="3316573" cy="6858000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4518451"/>
            <a:ext cx="5559714" cy="2339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20190505">
      <a:dk1>
        <a:sysClr val="windowText" lastClr="000000"/>
      </a:dk1>
      <a:lt1>
        <a:sysClr val="window" lastClr="ffffff"/>
      </a:lt1>
      <a:dk2>
        <a:srgbClr val="8496b0"/>
      </a:dk2>
      <a:lt2>
        <a:srgbClr val="e7e6e6"/>
      </a:lt2>
      <a:accent1>
        <a:srgbClr val="9ca1cc"/>
      </a:accent1>
      <a:accent2>
        <a:srgbClr val="dcb6c7"/>
      </a:accent2>
      <a:accent3>
        <a:srgbClr val="ff8687"/>
      </a:accent3>
      <a:accent4>
        <a:srgbClr val="ffc000"/>
      </a:accent4>
      <a:accent5>
        <a:srgbClr val="feac86"/>
      </a:accent5>
      <a:accent6>
        <a:srgbClr val="7a7c8e"/>
      </a:accent6>
      <a:hlink>
        <a:srgbClr val="3c3d46"/>
      </a:hlink>
      <a:folHlink>
        <a:srgbClr val="3c3d4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443</ep:Words>
  <ep:PresentationFormat>와이드스크린</ep:PresentationFormat>
  <ep:Paragraphs>54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2019-05-05T04:26:09.000</dcterms:created>
  <dc:creator>Saebyeol Yu</dc:creator>
  <cp:lastModifiedBy>swkan</cp:lastModifiedBy>
  <dcterms:modified xsi:type="dcterms:W3CDTF">2020-10-14T08:12:19.797</dcterms:modified>
  <cp:revision>51</cp:revision>
  <dc:title>PowerPoint 프레젠테이션</dc:title>
</cp:coreProperties>
</file>