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notesSlides/notesSlide1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1" r:id="rId2"/>
    <p:sldId id="257" r:id="rId3"/>
    <p:sldId id="313" r:id="rId4"/>
    <p:sldId id="258" r:id="rId5"/>
    <p:sldId id="266" r:id="rId6"/>
    <p:sldId id="314" r:id="rId7"/>
    <p:sldId id="267" r:id="rId8"/>
    <p:sldId id="330" r:id="rId9"/>
    <p:sldId id="329" r:id="rId10"/>
    <p:sldId id="261" r:id="rId11"/>
    <p:sldId id="315" r:id="rId12"/>
    <p:sldId id="262" r:id="rId13"/>
    <p:sldId id="270" r:id="rId14"/>
    <p:sldId id="317" r:id="rId15"/>
    <p:sldId id="318" r:id="rId16"/>
    <p:sldId id="319" r:id="rId17"/>
    <p:sldId id="310" r:id="rId18"/>
    <p:sldId id="311" r:id="rId19"/>
    <p:sldId id="273" r:id="rId20"/>
    <p:sldId id="274" r:id="rId21"/>
    <p:sldId id="275" r:id="rId22"/>
    <p:sldId id="276" r:id="rId23"/>
    <p:sldId id="278" r:id="rId24"/>
    <p:sldId id="320" r:id="rId25"/>
    <p:sldId id="283" r:id="rId26"/>
    <p:sldId id="284" r:id="rId27"/>
    <p:sldId id="285" r:id="rId28"/>
    <p:sldId id="286" r:id="rId29"/>
    <p:sldId id="287" r:id="rId30"/>
    <p:sldId id="321" r:id="rId31"/>
    <p:sldId id="290" r:id="rId32"/>
    <p:sldId id="291" r:id="rId33"/>
    <p:sldId id="292" r:id="rId34"/>
    <p:sldId id="293" r:id="rId35"/>
    <p:sldId id="323" r:id="rId36"/>
    <p:sldId id="294" r:id="rId37"/>
    <p:sldId id="324" r:id="rId38"/>
    <p:sldId id="326" r:id="rId39"/>
    <p:sldId id="328" r:id="rId40"/>
    <p:sldId id="305" r:id="rId41"/>
    <p:sldId id="306" r:id="rId42"/>
    <p:sldId id="307" r:id="rId43"/>
    <p:sldId id="308" r:id="rId44"/>
    <p:sldId id="309" r:id="rId4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3" autoAdjust="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2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65.wmf"/><Relationship Id="rId7" Type="http://schemas.openxmlformats.org/officeDocument/2006/relationships/image" Target="../media/image5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57.wmf"/><Relationship Id="rId5" Type="http://schemas.openxmlformats.org/officeDocument/2006/relationships/image" Target="../media/image61.wmf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59.wmf"/><Relationship Id="rId7" Type="http://schemas.openxmlformats.org/officeDocument/2006/relationships/image" Target="../media/image68.wmf"/><Relationship Id="rId2" Type="http://schemas.openxmlformats.org/officeDocument/2006/relationships/image" Target="../media/image57.wmf"/><Relationship Id="rId1" Type="http://schemas.openxmlformats.org/officeDocument/2006/relationships/image" Target="../media/image60.wmf"/><Relationship Id="rId6" Type="http://schemas.openxmlformats.org/officeDocument/2006/relationships/image" Target="../media/image69.wmf"/><Relationship Id="rId5" Type="http://schemas.openxmlformats.org/officeDocument/2006/relationships/image" Target="../media/image61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61.wmf"/><Relationship Id="rId6" Type="http://schemas.openxmlformats.org/officeDocument/2006/relationships/image" Target="../media/image68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9.wmf"/><Relationship Id="rId1" Type="http://schemas.openxmlformats.org/officeDocument/2006/relationships/image" Target="../media/image74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5.wmf"/><Relationship Id="rId7" Type="http://schemas.openxmlformats.org/officeDocument/2006/relationships/image" Target="../media/image110.wmf"/><Relationship Id="rId2" Type="http://schemas.openxmlformats.org/officeDocument/2006/relationships/image" Target="../media/image104.wmf"/><Relationship Id="rId1" Type="http://schemas.openxmlformats.org/officeDocument/2006/relationships/image" Target="../media/image108.wmf"/><Relationship Id="rId6" Type="http://schemas.openxmlformats.org/officeDocument/2006/relationships/image" Target="../media/image109.wmf"/><Relationship Id="rId11" Type="http://schemas.openxmlformats.org/officeDocument/2006/relationships/image" Target="../media/image114.emf"/><Relationship Id="rId5" Type="http://schemas.openxmlformats.org/officeDocument/2006/relationships/image" Target="../media/image107.wmf"/><Relationship Id="rId10" Type="http://schemas.openxmlformats.org/officeDocument/2006/relationships/image" Target="../media/image113.wmf"/><Relationship Id="rId4" Type="http://schemas.openxmlformats.org/officeDocument/2006/relationships/image" Target="../media/image106.wmf"/><Relationship Id="rId9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3.wmf"/><Relationship Id="rId5" Type="http://schemas.openxmlformats.org/officeDocument/2006/relationships/image" Target="../media/image28.wmf"/><Relationship Id="rId10" Type="http://schemas.openxmlformats.org/officeDocument/2006/relationships/image" Target="../media/image32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92CF017-669A-42B0-A89B-F7D048296A75}" type="datetimeFigureOut">
              <a:rPr lang="zh-CN" altLang="en-US"/>
              <a:pPr>
                <a:defRPr/>
              </a:pPr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70B23BF-62E5-444F-88FA-FC54225004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8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8BD85F0-C472-434D-B155-B49C2FD7EF7C}" type="datetimeFigureOut">
              <a:rPr lang="zh-CN" altLang="en-US"/>
              <a:pPr>
                <a:defRPr/>
              </a:pPr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A470CA-4ABC-4973-BD9F-85DA44E9E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438AA64-5A50-4A88-B91E-CC0D8F87F955}" type="slidenum">
              <a:rPr lang="en-US" altLang="zh-CN" sz="1200" smtClean="0"/>
              <a:pPr eaLnBrk="1" hangingPunct="1"/>
              <a:t>18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615" tIns="44307" rIns="88615" bIns="4430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443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10E5-6F39-48C1-A669-D0275E1B3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3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E94ED-5832-42B2-8E70-DCEA0E929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05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82F1C-AC05-4CF1-9443-98E90DE4D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27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A5971-44C4-47EA-A53D-C7DEEAB63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0ED2C-AB04-49F8-A292-D0B699CD0F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21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FEF96-C412-4495-837F-B2B062067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1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02709-DE82-4708-A20B-7A1A13125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72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05FA3-EDCD-461F-98CE-084FABB90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7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5D69-841A-46EB-B829-94CD14758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50C01-C0C4-4101-AD7D-59A7F711B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5F53-8B7A-4017-8E35-2227ECC46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9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5587D48-7B59-486B-9B2E-9D88BF2D5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9.wmf"/><Relationship Id="rId10" Type="http://schemas.openxmlformats.org/officeDocument/2006/relationships/image" Target="../media/image18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7.png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60.wmf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17" Type="http://schemas.openxmlformats.org/officeDocument/2006/relationships/image" Target="../media/image58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2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57.wmf"/><Relationship Id="rId23" Type="http://schemas.openxmlformats.org/officeDocument/2006/relationships/image" Target="../media/image67.wmf"/><Relationship Id="rId10" Type="http://schemas.openxmlformats.org/officeDocument/2006/relationships/image" Target="../media/image66.wmf"/><Relationship Id="rId19" Type="http://schemas.openxmlformats.org/officeDocument/2006/relationships/image" Target="../media/image59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1.wmf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77.bin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7.bin"/><Relationship Id="rId7" Type="http://schemas.openxmlformats.org/officeDocument/2006/relationships/image" Target="../media/image72.wmf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7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6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86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8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8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9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0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5" Type="http://schemas.openxmlformats.org/officeDocument/2006/relationships/oleObject" Target="../embeddings/oleObject122.bin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2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0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41.bin"/><Relationship Id="rId26" Type="http://schemas.openxmlformats.org/officeDocument/2006/relationships/image" Target="../media/image114.emf"/><Relationship Id="rId3" Type="http://schemas.openxmlformats.org/officeDocument/2006/relationships/image" Target="../media/image7.png"/><Relationship Id="rId21" Type="http://schemas.openxmlformats.org/officeDocument/2006/relationships/image" Target="../media/image11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10.wmf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06.wmf"/><Relationship Id="rId24" Type="http://schemas.openxmlformats.org/officeDocument/2006/relationships/image" Target="../media/image113.wmf"/><Relationship Id="rId5" Type="http://schemas.openxmlformats.org/officeDocument/2006/relationships/image" Target="../media/image108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144.bin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15.wmf"/><Relationship Id="rId9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500166" y="2285992"/>
            <a:ext cx="579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4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光 的 偏 振</a:t>
            </a:r>
            <a:endParaRPr kumimoji="0" lang="zh-CN" altLang="en-US" sz="4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8596" y="1000108"/>
            <a:ext cx="8382000" cy="2286000"/>
            <a:chOff x="381000" y="685800"/>
            <a:chExt cx="8382000" cy="2286000"/>
          </a:xfrm>
        </p:grpSpPr>
        <p:sp>
          <p:nvSpPr>
            <p:cNvPr id="5123" name="Rectangle 2"/>
            <p:cNvSpPr>
              <a:spLocks noChangeArrowheads="1"/>
            </p:cNvSpPr>
            <p:nvPr/>
          </p:nvSpPr>
          <p:spPr bwMode="auto">
            <a:xfrm>
              <a:off x="381000" y="685800"/>
              <a:ext cx="83820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6019800" y="1752600"/>
              <a:ext cx="2286000" cy="304800"/>
              <a:chOff x="3696" y="1200"/>
              <a:chExt cx="1344" cy="192"/>
            </a:xfrm>
          </p:grpSpPr>
          <p:sp>
            <p:nvSpPr>
              <p:cNvPr id="5162" name="Line 4"/>
              <p:cNvSpPr>
                <a:spLocks noChangeShapeType="1"/>
              </p:cNvSpPr>
              <p:nvPr/>
            </p:nvSpPr>
            <p:spPr bwMode="auto">
              <a:xfrm>
                <a:off x="3696" y="1296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Line 5"/>
              <p:cNvSpPr>
                <a:spLocks noChangeShapeType="1"/>
              </p:cNvSpPr>
              <p:nvPr/>
            </p:nvSpPr>
            <p:spPr bwMode="auto">
              <a:xfrm>
                <a:off x="3744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4" name="Line 6"/>
              <p:cNvSpPr>
                <a:spLocks noChangeShapeType="1"/>
              </p:cNvSpPr>
              <p:nvPr/>
            </p:nvSpPr>
            <p:spPr bwMode="auto">
              <a:xfrm>
                <a:off x="4128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Line 7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Line 8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Line 9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8" name="Line 10"/>
              <p:cNvSpPr>
                <a:spLocks noChangeShapeType="1"/>
              </p:cNvSpPr>
              <p:nvPr/>
            </p:nvSpPr>
            <p:spPr bwMode="auto">
              <a:xfrm>
                <a:off x="3936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5" name="Group 11"/>
            <p:cNvGrpSpPr>
              <a:grpSpLocks/>
            </p:cNvGrpSpPr>
            <p:nvPr/>
          </p:nvGrpSpPr>
          <p:grpSpPr bwMode="auto">
            <a:xfrm>
              <a:off x="5410200" y="990600"/>
              <a:ext cx="1066800" cy="1676400"/>
              <a:chOff x="3408" y="624"/>
              <a:chExt cx="672" cy="1056"/>
            </a:xfrm>
          </p:grpSpPr>
          <p:sp>
            <p:nvSpPr>
              <p:cNvPr id="5160" name="Oval 12"/>
              <p:cNvSpPr>
                <a:spLocks noChangeArrowheads="1"/>
              </p:cNvSpPr>
              <p:nvPr/>
            </p:nvSpPr>
            <p:spPr bwMode="auto">
              <a:xfrm>
                <a:off x="3408" y="624"/>
                <a:ext cx="672" cy="1056"/>
              </a:xfrm>
              <a:prstGeom prst="ellipse">
                <a:avLst/>
              </a:prstGeom>
              <a:solidFill>
                <a:srgbClr val="99FF99">
                  <a:alpha val="50195"/>
                </a:srgbClr>
              </a:solidFill>
              <a:ln w="9525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1" name="Line 13"/>
              <p:cNvSpPr>
                <a:spLocks noChangeShapeType="1"/>
              </p:cNvSpPr>
              <p:nvPr/>
            </p:nvSpPr>
            <p:spPr bwMode="auto">
              <a:xfrm flipH="1" flipV="1">
                <a:off x="3744" y="1296"/>
                <a:ext cx="192" cy="2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6" name="Group 14"/>
            <p:cNvGrpSpPr>
              <a:grpSpLocks/>
            </p:cNvGrpSpPr>
            <p:nvPr/>
          </p:nvGrpSpPr>
          <p:grpSpPr bwMode="auto">
            <a:xfrm>
              <a:off x="6858000" y="2362200"/>
              <a:ext cx="1752600" cy="533400"/>
              <a:chOff x="4272" y="1632"/>
              <a:chExt cx="1104" cy="336"/>
            </a:xfrm>
          </p:grpSpPr>
          <p:sp>
            <p:nvSpPr>
              <p:cNvPr id="5158" name="AutoShape 15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816" cy="336"/>
              </a:xfrm>
              <a:prstGeom prst="wedgeRoundRectCallout">
                <a:avLst>
                  <a:gd name="adj1" fmla="val -111764"/>
                  <a:gd name="adj2" fmla="val -73514"/>
                  <a:gd name="adj3" fmla="val 16667"/>
                </a:avLst>
              </a:prstGeom>
              <a:solidFill>
                <a:srgbClr val="FFEFFF"/>
              </a:solidFill>
              <a:ln w="952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5159" name="Text Box 16"/>
              <p:cNvSpPr txBox="1">
                <a:spLocks noChangeArrowheads="1"/>
              </p:cNvSpPr>
              <p:nvPr/>
            </p:nvSpPr>
            <p:spPr bwMode="auto">
              <a:xfrm>
                <a:off x="4272" y="1632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 dirty="0">
                    <a:solidFill>
                      <a:srgbClr val="000000"/>
                    </a:solidFill>
                  </a:rPr>
                  <a:t>检偏器</a:t>
                </a:r>
              </a:p>
            </p:txBody>
          </p:sp>
        </p:grpSp>
        <p:sp>
          <p:nvSpPr>
            <p:cNvPr id="5127" name="Text Box 17"/>
            <p:cNvSpPr txBox="1">
              <a:spLocks noChangeArrowheads="1"/>
            </p:cNvSpPr>
            <p:nvPr/>
          </p:nvSpPr>
          <p:spPr bwMode="auto">
            <a:xfrm>
              <a:off x="385763" y="685800"/>
              <a:ext cx="681037" cy="2286000"/>
            </a:xfrm>
            <a:prstGeom prst="rect">
              <a:avLst/>
            </a:prstGeom>
            <a:gradFill rotWithShape="0">
              <a:gsLst>
                <a:gs pos="0">
                  <a:srgbClr val="FFEFFF"/>
                </a:gs>
                <a:gs pos="50000">
                  <a:srgbClr val="FFFFFF"/>
                </a:gs>
                <a:gs pos="100000">
                  <a:srgbClr val="FFEF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</a:rPr>
                <a:t> </a:t>
              </a:r>
              <a:r>
                <a:rPr kumimoji="0" lang="zh-CN" altLang="en-US" sz="3200" b="1">
                  <a:solidFill>
                    <a:srgbClr val="CC0000"/>
                  </a:solidFill>
                </a:rPr>
                <a:t>检  偏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429000" y="1676400"/>
              <a:ext cx="2590800" cy="457200"/>
              <a:chOff x="2112" y="1152"/>
              <a:chExt cx="1632" cy="288"/>
            </a:xfrm>
          </p:grpSpPr>
          <p:grpSp>
            <p:nvGrpSpPr>
              <p:cNvPr id="5149" name="Group 19"/>
              <p:cNvGrpSpPr>
                <a:grpSpLocks/>
              </p:cNvGrpSpPr>
              <p:nvPr/>
            </p:nvGrpSpPr>
            <p:grpSpPr bwMode="auto">
              <a:xfrm>
                <a:off x="2112" y="1152"/>
                <a:ext cx="1632" cy="288"/>
                <a:chOff x="2112" y="1152"/>
                <a:chExt cx="1632" cy="288"/>
              </a:xfrm>
            </p:grpSpPr>
            <p:sp>
              <p:nvSpPr>
                <p:cNvPr id="5152" name="Line 20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3" name="Line 21"/>
                <p:cNvSpPr>
                  <a:spLocks noChangeShapeType="1"/>
                </p:cNvSpPr>
                <p:nvPr/>
              </p:nvSpPr>
              <p:spPr bwMode="auto">
                <a:xfrm>
                  <a:off x="2315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4" name="Line 22"/>
                <p:cNvSpPr>
                  <a:spLocks noChangeShapeType="1"/>
                </p:cNvSpPr>
                <p:nvPr/>
              </p:nvSpPr>
              <p:spPr bwMode="auto">
                <a:xfrm>
                  <a:off x="2517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5" name="Line 23"/>
                <p:cNvSpPr>
                  <a:spLocks noChangeShapeType="1"/>
                </p:cNvSpPr>
                <p:nvPr/>
              </p:nvSpPr>
              <p:spPr bwMode="auto">
                <a:xfrm>
                  <a:off x="2720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6" name="Line 24"/>
                <p:cNvSpPr>
                  <a:spLocks noChangeShapeType="1"/>
                </p:cNvSpPr>
                <p:nvPr/>
              </p:nvSpPr>
              <p:spPr bwMode="auto">
                <a:xfrm>
                  <a:off x="2922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57" name="Line 25"/>
                <p:cNvSpPr>
                  <a:spLocks noChangeShapeType="1"/>
                </p:cNvSpPr>
                <p:nvPr/>
              </p:nvSpPr>
              <p:spPr bwMode="auto">
                <a:xfrm>
                  <a:off x="3125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0" name="Line 26"/>
              <p:cNvSpPr>
                <a:spLocks noChangeShapeType="1"/>
              </p:cNvSpPr>
              <p:nvPr/>
            </p:nvSpPr>
            <p:spPr bwMode="auto">
              <a:xfrm>
                <a:off x="3312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Line 27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9" name="Group 29"/>
            <p:cNvGrpSpPr>
              <a:grpSpLocks/>
            </p:cNvGrpSpPr>
            <p:nvPr/>
          </p:nvGrpSpPr>
          <p:grpSpPr bwMode="auto">
            <a:xfrm>
              <a:off x="2895600" y="990600"/>
              <a:ext cx="1066800" cy="1676400"/>
              <a:chOff x="2592" y="2976"/>
              <a:chExt cx="672" cy="1056"/>
            </a:xfrm>
          </p:grpSpPr>
          <p:sp>
            <p:nvSpPr>
              <p:cNvPr id="5147" name="Oval 30"/>
              <p:cNvSpPr>
                <a:spLocks noChangeArrowheads="1"/>
              </p:cNvSpPr>
              <p:nvPr/>
            </p:nvSpPr>
            <p:spPr bwMode="auto">
              <a:xfrm>
                <a:off x="2592" y="2976"/>
                <a:ext cx="672" cy="1056"/>
              </a:xfrm>
              <a:prstGeom prst="ellipse">
                <a:avLst/>
              </a:prstGeom>
              <a:solidFill>
                <a:srgbClr val="99FF99">
                  <a:alpha val="50195"/>
                </a:srgbClr>
              </a:solidFill>
              <a:ln w="9525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8" name="Line 31"/>
              <p:cNvSpPr>
                <a:spLocks noChangeShapeType="1"/>
              </p:cNvSpPr>
              <p:nvPr/>
            </p:nvSpPr>
            <p:spPr bwMode="auto">
              <a:xfrm flipV="1">
                <a:off x="3072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295400" y="1676400"/>
              <a:ext cx="2133600" cy="457200"/>
              <a:chOff x="1104" y="3408"/>
              <a:chExt cx="1488" cy="288"/>
            </a:xfrm>
          </p:grpSpPr>
          <p:sp>
            <p:nvSpPr>
              <p:cNvPr id="5136" name="Line 33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14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7" name="Line 34"/>
              <p:cNvSpPr>
                <a:spLocks noChangeShapeType="1"/>
              </p:cNvSpPr>
              <p:nvPr/>
            </p:nvSpPr>
            <p:spPr bwMode="auto">
              <a:xfrm>
                <a:off x="1426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8" name="Line 35"/>
              <p:cNvSpPr>
                <a:spLocks noChangeShapeType="1"/>
              </p:cNvSpPr>
              <p:nvPr/>
            </p:nvSpPr>
            <p:spPr bwMode="auto">
              <a:xfrm>
                <a:off x="1667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9" name="Line 36"/>
              <p:cNvSpPr>
                <a:spLocks noChangeShapeType="1"/>
              </p:cNvSpPr>
              <p:nvPr/>
            </p:nvSpPr>
            <p:spPr bwMode="auto">
              <a:xfrm>
                <a:off x="1908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" name="Line 37"/>
              <p:cNvSpPr>
                <a:spLocks noChangeShapeType="1"/>
              </p:cNvSpPr>
              <p:nvPr/>
            </p:nvSpPr>
            <p:spPr bwMode="auto">
              <a:xfrm>
                <a:off x="2150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1" name="Line 38"/>
              <p:cNvSpPr>
                <a:spLocks noChangeShapeType="1"/>
              </p:cNvSpPr>
              <p:nvPr/>
            </p:nvSpPr>
            <p:spPr bwMode="auto">
              <a:xfrm>
                <a:off x="2391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2" name="Oval 39"/>
              <p:cNvSpPr>
                <a:spLocks noChangeArrowheads="1"/>
              </p:cNvSpPr>
              <p:nvPr/>
            </p:nvSpPr>
            <p:spPr bwMode="auto">
              <a:xfrm>
                <a:off x="1265" y="3516"/>
                <a:ext cx="80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3" name="Oval 40"/>
              <p:cNvSpPr>
                <a:spLocks noChangeArrowheads="1"/>
              </p:cNvSpPr>
              <p:nvPr/>
            </p:nvSpPr>
            <p:spPr bwMode="auto">
              <a:xfrm>
                <a:off x="1506" y="3516"/>
                <a:ext cx="81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4" name="Oval 41"/>
              <p:cNvSpPr>
                <a:spLocks noChangeArrowheads="1"/>
              </p:cNvSpPr>
              <p:nvPr/>
            </p:nvSpPr>
            <p:spPr bwMode="auto">
              <a:xfrm>
                <a:off x="1747" y="3516"/>
                <a:ext cx="81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5" name="Oval 42"/>
              <p:cNvSpPr>
                <a:spLocks noChangeArrowheads="1"/>
              </p:cNvSpPr>
              <p:nvPr/>
            </p:nvSpPr>
            <p:spPr bwMode="auto">
              <a:xfrm>
                <a:off x="1989" y="3516"/>
                <a:ext cx="80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6" name="Oval 43"/>
              <p:cNvSpPr>
                <a:spLocks noChangeArrowheads="1"/>
              </p:cNvSpPr>
              <p:nvPr/>
            </p:nvSpPr>
            <p:spPr bwMode="auto">
              <a:xfrm>
                <a:off x="2230" y="3516"/>
                <a:ext cx="80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31" name="Group 44"/>
            <p:cNvGrpSpPr>
              <a:grpSpLocks/>
            </p:cNvGrpSpPr>
            <p:nvPr/>
          </p:nvGrpSpPr>
          <p:grpSpPr bwMode="auto">
            <a:xfrm>
              <a:off x="1371600" y="2362200"/>
              <a:ext cx="1752600" cy="533400"/>
              <a:chOff x="1296" y="1392"/>
              <a:chExt cx="1104" cy="336"/>
            </a:xfrm>
          </p:grpSpPr>
          <p:sp>
            <p:nvSpPr>
              <p:cNvPr id="5134" name="AutoShape 4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768" cy="336"/>
              </a:xfrm>
              <a:prstGeom prst="wedgeRoundRectCallout">
                <a:avLst>
                  <a:gd name="adj1" fmla="val 104426"/>
                  <a:gd name="adj2" fmla="val -56250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5135" name="Text Box 46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000000"/>
                    </a:solidFill>
                  </a:rPr>
                  <a:t>起偏器</a:t>
                </a:r>
              </a:p>
            </p:txBody>
          </p:sp>
        </p:grpSp>
      </p:grpSp>
      <p:sp>
        <p:nvSpPr>
          <p:cNvPr id="5133" name="Rectangle 48"/>
          <p:cNvSpPr>
            <a:spLocks noChangeArrowheads="1"/>
          </p:cNvSpPr>
          <p:nvPr/>
        </p:nvSpPr>
        <p:spPr bwMode="auto">
          <a:xfrm>
            <a:off x="214282" y="285728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检偏：</a:t>
            </a:r>
            <a:r>
              <a:rPr lang="zh-CN" altLang="en-US" b="1" dirty="0"/>
              <a:t>用偏振器件检验光束的偏振状态称检</a:t>
            </a:r>
            <a:r>
              <a:rPr lang="zh-CN" altLang="en-US" b="1" dirty="0" smtClean="0"/>
              <a:t>偏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6" name="ShockwaveFlash1" r:id="rId2" imgW="1828800" imgH="1828800"/>
        </mc:Choice>
        <mc:Fallback>
          <p:control name="ShockwaveFlash1" r:id="rId2" imgW="1828800" imgH="182880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750" y="3644900"/>
                  <a:ext cx="8207375" cy="284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565448"/>
              </p:ext>
            </p:extLst>
          </p:nvPr>
        </p:nvGraphicFramePr>
        <p:xfrm>
          <a:off x="5148064" y="3399629"/>
          <a:ext cx="18415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3" imgW="901309" imgH="228501" progId="Equation.DSMT4">
                  <p:embed/>
                </p:oleObj>
              </mc:Choice>
              <mc:Fallback>
                <p:oleObj name="Equation" r:id="rId3" imgW="901309" imgH="228501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399629"/>
                        <a:ext cx="18415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353300" y="3421854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楷体_GB2312" pitchFamily="49" charset="-122"/>
              </a:rPr>
              <a:t>消光</a:t>
            </a:r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5214938" y="5562600"/>
          <a:ext cx="1533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Equation" r:id="rId5" imgW="1105560" imgH="367920" progId="Equation.DSMT4">
                  <p:embed/>
                </p:oleObj>
              </mc:Choice>
              <mc:Fallback>
                <p:oleObj name="Equation" r:id="rId5" imgW="1105560" imgH="36792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562600"/>
                        <a:ext cx="15335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6705600" y="5562600"/>
          <a:ext cx="7286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公式" r:id="rId7" imgW="393840" imgH="279000" progId="Equation.3">
                  <p:embed/>
                </p:oleObj>
              </mc:Choice>
              <mc:Fallback>
                <p:oleObj name="公式" r:id="rId7" imgW="393840" imgH="279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62600"/>
                        <a:ext cx="72866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5257800" y="4495800"/>
          <a:ext cx="398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公式" r:id="rId9" imgW="203400" imgH="266400" progId="Equation.3">
                  <p:embed/>
                </p:oleObj>
              </mc:Choice>
              <mc:Fallback>
                <p:oleObj name="公式" r:id="rId9" imgW="203400" imgH="266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398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867400" y="4495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不变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57200" y="3048000"/>
            <a:ext cx="3352800" cy="914400"/>
            <a:chOff x="336" y="1968"/>
            <a:chExt cx="2112" cy="576"/>
          </a:xfrm>
        </p:grpSpPr>
        <p:pic>
          <p:nvPicPr>
            <p:cNvPr id="5156" name="Picture 2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256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7" name="Text Box 27"/>
            <p:cNvSpPr txBox="1">
              <a:spLocks noChangeArrowheads="1"/>
            </p:cNvSpPr>
            <p:nvPr/>
          </p:nvSpPr>
          <p:spPr bwMode="auto">
            <a:xfrm>
              <a:off x="864" y="1968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入射光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" y="4191000"/>
            <a:ext cx="3352800" cy="914400"/>
            <a:chOff x="288" y="2688"/>
            <a:chExt cx="2112" cy="576"/>
          </a:xfrm>
        </p:grpSpPr>
        <p:pic>
          <p:nvPicPr>
            <p:cNvPr id="5154" name="Picture 2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928"/>
              <a:ext cx="21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5" name="Text Box 30"/>
            <p:cNvSpPr txBox="1">
              <a:spLocks noChangeArrowheads="1"/>
            </p:cNvSpPr>
            <p:nvPr/>
          </p:nvSpPr>
          <p:spPr bwMode="auto">
            <a:xfrm>
              <a:off x="864" y="26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入射光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3400" y="5334000"/>
            <a:ext cx="3200400" cy="814388"/>
            <a:chOff x="336" y="3312"/>
            <a:chExt cx="2016" cy="513"/>
          </a:xfrm>
        </p:grpSpPr>
        <p:sp>
          <p:nvSpPr>
            <p:cNvPr id="5152" name="Text Box 32"/>
            <p:cNvSpPr txBox="1">
              <a:spLocks noChangeArrowheads="1"/>
            </p:cNvSpPr>
            <p:nvPr/>
          </p:nvSpPr>
          <p:spPr bwMode="auto">
            <a:xfrm>
              <a:off x="864" y="3312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入射光</a:t>
              </a:r>
            </a:p>
          </p:txBody>
        </p:sp>
        <p:pic>
          <p:nvPicPr>
            <p:cNvPr id="5153" name="Picture 3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552"/>
              <a:ext cx="201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819400" y="30480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线偏振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2819400" y="4191000"/>
            <a:ext cx="153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自然光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2743200" y="52578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部分偏振</a:t>
            </a:r>
          </a:p>
        </p:txBody>
      </p:sp>
      <p:sp>
        <p:nvSpPr>
          <p:cNvPr id="5137" name="Line 37"/>
          <p:cNvSpPr>
            <a:spLocks noChangeShapeType="1"/>
          </p:cNvSpPr>
          <p:nvPr/>
        </p:nvSpPr>
        <p:spPr bwMode="auto">
          <a:xfrm flipH="1">
            <a:off x="4932363" y="2276475"/>
            <a:ext cx="0" cy="4267200"/>
          </a:xfrm>
          <a:prstGeom prst="line">
            <a:avLst/>
          </a:prstGeom>
          <a:noFill/>
          <a:ln w="25400">
            <a:solidFill>
              <a:srgbClr val="FF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676900" y="2675866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2"/>
                </a:solidFill>
                <a:ea typeface="楷体_GB2312" pitchFamily="49" charset="-122"/>
              </a:rPr>
              <a:t>出射光强</a:t>
            </a:r>
            <a:r>
              <a:rPr lang="zh-CN" altLang="en-US" b="1" dirty="0">
                <a:solidFill>
                  <a:schemeClr val="accent2"/>
                </a:solidFill>
                <a:ea typeface="楷体_GB2312" pitchFamily="49" charset="-122"/>
              </a:rPr>
              <a:t>变化</a:t>
            </a:r>
          </a:p>
        </p:txBody>
      </p:sp>
      <p:grpSp>
        <p:nvGrpSpPr>
          <p:cNvPr id="5139" name="Group 40"/>
          <p:cNvGrpSpPr>
            <a:grpSpLocks/>
          </p:cNvGrpSpPr>
          <p:nvPr/>
        </p:nvGrpSpPr>
        <p:grpSpPr bwMode="auto">
          <a:xfrm>
            <a:off x="609600" y="304800"/>
            <a:ext cx="8420100" cy="1905000"/>
            <a:chOff x="384" y="192"/>
            <a:chExt cx="5304" cy="1200"/>
          </a:xfrm>
        </p:grpSpPr>
        <p:grpSp>
          <p:nvGrpSpPr>
            <p:cNvPr id="5140" name="Group 3"/>
            <p:cNvGrpSpPr>
              <a:grpSpLocks/>
            </p:cNvGrpSpPr>
            <p:nvPr/>
          </p:nvGrpSpPr>
          <p:grpSpPr bwMode="auto">
            <a:xfrm>
              <a:off x="384" y="528"/>
              <a:ext cx="1440" cy="423"/>
              <a:chOff x="432" y="1680"/>
              <a:chExt cx="1440" cy="423"/>
            </a:xfrm>
          </p:grpSpPr>
          <p:sp>
            <p:nvSpPr>
              <p:cNvPr id="5150" name="Line 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Text Box 5"/>
              <p:cNvSpPr txBox="1">
                <a:spLocks noChangeArrowheads="1"/>
              </p:cNvSpPr>
              <p:nvPr/>
            </p:nvSpPr>
            <p:spPr bwMode="auto">
              <a:xfrm>
                <a:off x="432" y="177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ea typeface="楷体_GB2312" pitchFamily="49" charset="-122"/>
                  </a:rPr>
                  <a:t>入射光</a:t>
                </a:r>
              </a:p>
            </p:txBody>
          </p:sp>
        </p:grpSp>
        <p:grpSp>
          <p:nvGrpSpPr>
            <p:cNvPr id="5141" name="Group 6"/>
            <p:cNvGrpSpPr>
              <a:grpSpLocks/>
            </p:cNvGrpSpPr>
            <p:nvPr/>
          </p:nvGrpSpPr>
          <p:grpSpPr bwMode="auto">
            <a:xfrm>
              <a:off x="1824" y="192"/>
              <a:ext cx="192" cy="672"/>
              <a:chOff x="1968" y="1344"/>
              <a:chExt cx="192" cy="672"/>
            </a:xfrm>
          </p:grpSpPr>
          <p:sp>
            <p:nvSpPr>
              <p:cNvPr id="5148" name="Oval 7"/>
              <p:cNvSpPr>
                <a:spLocks noChangeArrowheads="1"/>
              </p:cNvSpPr>
              <p:nvPr/>
            </p:nvSpPr>
            <p:spPr bwMode="auto">
              <a:xfrm>
                <a:off x="1968" y="1344"/>
                <a:ext cx="192" cy="67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49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2" name="Group 9"/>
            <p:cNvGrpSpPr>
              <a:grpSpLocks/>
            </p:cNvGrpSpPr>
            <p:nvPr/>
          </p:nvGrpSpPr>
          <p:grpSpPr bwMode="auto">
            <a:xfrm>
              <a:off x="1968" y="288"/>
              <a:ext cx="1520" cy="816"/>
              <a:chOff x="2016" y="1440"/>
              <a:chExt cx="1520" cy="816"/>
            </a:xfrm>
          </p:grpSpPr>
          <p:grpSp>
            <p:nvGrpSpPr>
              <p:cNvPr id="5145" name="Group 10"/>
              <p:cNvGrpSpPr>
                <a:grpSpLocks/>
              </p:cNvGrpSpPr>
              <p:nvPr/>
            </p:nvGrpSpPr>
            <p:grpSpPr bwMode="auto">
              <a:xfrm>
                <a:off x="2016" y="1680"/>
                <a:ext cx="1104" cy="471"/>
                <a:chOff x="1968" y="1680"/>
                <a:chExt cx="1104" cy="471"/>
              </a:xfrm>
            </p:grpSpPr>
            <p:sp>
              <p:nvSpPr>
                <p:cNvPr id="5146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68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4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56" y="1824"/>
                  <a:ext cx="81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>
                      <a:ea typeface="楷体_GB2312" pitchFamily="49" charset="-122"/>
                    </a:rPr>
                    <a:t>出射光</a:t>
                  </a:r>
                </a:p>
              </p:txBody>
            </p:sp>
          </p:grpSp>
          <p:graphicFrame>
            <p:nvGraphicFramePr>
              <p:cNvPr id="5128" name="Object 13"/>
              <p:cNvGraphicFramePr>
                <a:graphicFrameLocks noChangeAspect="1"/>
              </p:cNvGraphicFramePr>
              <p:nvPr/>
            </p:nvGraphicFramePr>
            <p:xfrm>
              <a:off x="3120" y="1440"/>
              <a:ext cx="416" cy="8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4" name="剪辑" r:id="rId14" imgW="1622066" imgH="3934305" progId="">
                      <p:embed/>
                    </p:oleObj>
                  </mc:Choice>
                  <mc:Fallback>
                    <p:oleObj name="剪辑" r:id="rId14" imgW="1622066" imgH="3934305" progId="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440"/>
                            <a:ext cx="416" cy="8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43" name="Text Box 15"/>
            <p:cNvSpPr txBox="1">
              <a:spLocks noChangeArrowheads="1"/>
            </p:cNvSpPr>
            <p:nvPr/>
          </p:nvSpPr>
          <p:spPr bwMode="auto">
            <a:xfrm>
              <a:off x="3600" y="466"/>
              <a:ext cx="20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ea typeface="楷体_GB2312" pitchFamily="49" charset="-122"/>
                </a:rPr>
                <a:t>观察出射</a:t>
              </a:r>
              <a:r>
                <a:rPr lang="zh-CN" altLang="en-US" b="1" dirty="0" smtClean="0">
                  <a:solidFill>
                    <a:schemeClr val="accent2"/>
                  </a:solidFill>
                  <a:ea typeface="楷体_GB2312" pitchFamily="49" charset="-122"/>
                </a:rPr>
                <a:t>光强变化</a:t>
              </a:r>
              <a:endParaRPr lang="zh-CN" altLang="en-US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127" name="Object 16"/>
            <p:cNvGraphicFramePr>
              <a:graphicFrameLocks noChangeAspect="1"/>
            </p:cNvGraphicFramePr>
            <p:nvPr/>
          </p:nvGraphicFramePr>
          <p:xfrm>
            <a:off x="1824" y="1104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5" name="公式" r:id="rId16" imgW="241560" imgH="266400" progId="Equation.3">
                    <p:embed/>
                  </p:oleObj>
                </mc:Choice>
                <mc:Fallback>
                  <p:oleObj name="公式" r:id="rId16" imgW="241560" imgH="2664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04"/>
                          <a:ext cx="2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AutoShape 39"/>
            <p:cNvSpPr>
              <a:spLocks noChangeArrowheads="1"/>
            </p:cNvSpPr>
            <p:nvPr/>
          </p:nvSpPr>
          <p:spPr bwMode="auto">
            <a:xfrm rot="8420825">
              <a:off x="1801" y="841"/>
              <a:ext cx="454" cy="150"/>
            </a:xfrm>
            <a:prstGeom prst="curvedDownArrow">
              <a:avLst>
                <a:gd name="adj1" fmla="val 60533"/>
                <a:gd name="adj2" fmla="val 1210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" name="右箭头 4"/>
          <p:cNvSpPr/>
          <p:nvPr/>
        </p:nvSpPr>
        <p:spPr bwMode="auto">
          <a:xfrm>
            <a:off x="4067944" y="3536155"/>
            <a:ext cx="1008112" cy="2905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右箭头 38"/>
          <p:cNvSpPr/>
          <p:nvPr/>
        </p:nvSpPr>
        <p:spPr bwMode="auto">
          <a:xfrm>
            <a:off x="4048693" y="4563251"/>
            <a:ext cx="1008112" cy="2905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>
            <a:off x="4048693" y="5786437"/>
            <a:ext cx="1008112" cy="2905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4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utoUpdateAnimBg="0"/>
      <p:bldP spid="57368" grpId="0" autoUpdateAnimBg="0"/>
      <p:bldP spid="57378" grpId="0" autoUpdateAnimBg="0"/>
      <p:bldP spid="57379" grpId="0" autoUpdateAnimBg="0"/>
      <p:bldP spid="57380" grpId="0" autoUpdateAnimBg="0"/>
      <p:bldP spid="573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11"/>
          <p:cNvSpPr txBox="1">
            <a:spLocks noChangeArrowheads="1"/>
          </p:cNvSpPr>
          <p:nvPr/>
        </p:nvSpPr>
        <p:spPr bwMode="auto">
          <a:xfrm>
            <a:off x="76200" y="331604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三、</a:t>
            </a:r>
            <a:r>
              <a:rPr kumimoji="0" lang="zh-CN" altLang="en-US" sz="2800" b="1">
                <a:solidFill>
                  <a:srgbClr val="FF0000"/>
                </a:solidFill>
              </a:rPr>
              <a:t>马吕斯定律</a:t>
            </a:r>
            <a:r>
              <a:rPr kumimoji="0" lang="zh-CN" altLang="en-US" sz="2800" b="1">
                <a:solidFill>
                  <a:srgbClr val="000000"/>
                </a:solidFill>
              </a:rPr>
              <a:t>（</a:t>
            </a:r>
            <a:r>
              <a:rPr kumimoji="0" lang="en-US" altLang="zh-CN" sz="2800" b="1">
                <a:solidFill>
                  <a:srgbClr val="000000"/>
                </a:solidFill>
              </a:rPr>
              <a:t>1880 </a:t>
            </a:r>
            <a:r>
              <a:rPr kumimoji="0" lang="zh-CN" altLang="en-US" sz="2800" b="1">
                <a:solidFill>
                  <a:srgbClr val="000000"/>
                </a:solidFill>
              </a:rPr>
              <a:t>年）</a:t>
            </a:r>
            <a:endParaRPr kumimoji="0" lang="zh-CN" altLang="en-US" b="1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3717032"/>
            <a:ext cx="2362200" cy="2743200"/>
            <a:chOff x="457200" y="3573016"/>
            <a:chExt cx="2362200" cy="27432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457200" y="3573016"/>
              <a:ext cx="2362200" cy="2743200"/>
              <a:chOff x="432" y="2256"/>
              <a:chExt cx="1488" cy="1728"/>
            </a:xfrm>
          </p:grpSpPr>
          <p:sp>
            <p:nvSpPr>
              <p:cNvPr id="6215" name="Rectangle 3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488" cy="17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16" name="Line 4"/>
              <p:cNvSpPr>
                <a:spLocks noChangeShapeType="1"/>
              </p:cNvSpPr>
              <p:nvPr/>
            </p:nvSpPr>
            <p:spPr bwMode="auto">
              <a:xfrm flipH="1">
                <a:off x="1487" y="2448"/>
                <a:ext cx="1" cy="14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Line 5"/>
              <p:cNvSpPr>
                <a:spLocks noChangeShapeType="1"/>
              </p:cNvSpPr>
              <p:nvPr/>
            </p:nvSpPr>
            <p:spPr bwMode="auto">
              <a:xfrm>
                <a:off x="863" y="2784"/>
                <a:ext cx="912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18" name="Group 6"/>
              <p:cNvGrpSpPr>
                <a:grpSpLocks/>
              </p:cNvGrpSpPr>
              <p:nvPr/>
            </p:nvGrpSpPr>
            <p:grpSpPr bwMode="auto">
              <a:xfrm>
                <a:off x="1248" y="2976"/>
                <a:ext cx="240" cy="288"/>
                <a:chOff x="1295" y="2208"/>
                <a:chExt cx="240" cy="288"/>
              </a:xfrm>
            </p:grpSpPr>
            <p:sp>
              <p:nvSpPr>
                <p:cNvPr id="6221" name="Arc 7"/>
                <p:cNvSpPr>
                  <a:spLocks/>
                </p:cNvSpPr>
                <p:nvPr/>
              </p:nvSpPr>
              <p:spPr bwMode="auto">
                <a:xfrm flipH="1">
                  <a:off x="1343" y="2400"/>
                  <a:ext cx="192" cy="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57" name="Object 8"/>
                <p:cNvGraphicFramePr>
                  <a:graphicFrameLocks noChangeAspect="1"/>
                </p:cNvGraphicFramePr>
                <p:nvPr/>
              </p:nvGraphicFramePr>
              <p:xfrm>
                <a:off x="1295" y="2208"/>
                <a:ext cx="215" cy="2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30" name="公式" r:id="rId3" imgW="203112" imgH="190417" progId="Equation.3">
                        <p:embed/>
                      </p:oleObj>
                    </mc:Choice>
                    <mc:Fallback>
                      <p:oleObj name="公式" r:id="rId3" imgW="203112" imgH="190417" progId="Equation.3">
                        <p:embed/>
                        <p:pic>
                          <p:nvPicPr>
                            <p:cNvPr id="0" name="Picture 1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5" y="2208"/>
                              <a:ext cx="215" cy="20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219" name="Text Box 9"/>
              <p:cNvSpPr txBox="1">
                <a:spLocks noChangeArrowheads="1"/>
              </p:cNvSpPr>
              <p:nvPr/>
            </p:nvSpPr>
            <p:spPr bwMode="auto">
              <a:xfrm>
                <a:off x="1488" y="230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800">
                    <a:solidFill>
                      <a:srgbClr val="1C1C1C"/>
                    </a:solidFill>
                  </a:rPr>
                  <a:t>N</a:t>
                </a:r>
              </a:p>
            </p:txBody>
          </p:sp>
          <p:sp>
            <p:nvSpPr>
              <p:cNvPr id="6220" name="Text Box 10"/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800">
                    <a:solidFill>
                      <a:srgbClr val="1C1C1C"/>
                    </a:solidFill>
                  </a:rPr>
                  <a:t>M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066800" y="4191000"/>
              <a:ext cx="1600200" cy="1382713"/>
              <a:chOff x="2290" y="1673"/>
              <a:chExt cx="1032" cy="871"/>
            </a:xfrm>
          </p:grpSpPr>
          <p:grpSp>
            <p:nvGrpSpPr>
              <p:cNvPr id="6211" name="Group 13"/>
              <p:cNvGrpSpPr>
                <a:grpSpLocks/>
              </p:cNvGrpSpPr>
              <p:nvPr/>
            </p:nvGrpSpPr>
            <p:grpSpPr bwMode="auto">
              <a:xfrm>
                <a:off x="2592" y="1872"/>
                <a:ext cx="384" cy="672"/>
                <a:chOff x="3360" y="2112"/>
                <a:chExt cx="384" cy="672"/>
              </a:xfrm>
            </p:grpSpPr>
            <p:sp>
              <p:nvSpPr>
                <p:cNvPr id="621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44" y="2112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360" y="2112"/>
                  <a:ext cx="384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4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3360" y="2352"/>
                  <a:ext cx="384" cy="4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155" name="Object 17"/>
              <p:cNvGraphicFramePr>
                <a:graphicFrameLocks noChangeAspect="1"/>
              </p:cNvGraphicFramePr>
              <p:nvPr/>
            </p:nvGraphicFramePr>
            <p:xfrm>
              <a:off x="2290" y="1966"/>
              <a:ext cx="22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1" name="公式" r:id="rId5" imgW="215806" imgH="228501" progId="Equation.3">
                      <p:embed/>
                    </p:oleObj>
                  </mc:Choice>
                  <mc:Fallback>
                    <p:oleObj name="公式" r:id="rId5" imgW="215806" imgH="228501" progId="Equation.3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966"/>
                            <a:ext cx="229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6" name="Object 18"/>
              <p:cNvGraphicFramePr>
                <a:graphicFrameLocks noChangeAspect="1"/>
              </p:cNvGraphicFramePr>
              <p:nvPr/>
            </p:nvGraphicFramePr>
            <p:xfrm>
              <a:off x="3024" y="1673"/>
              <a:ext cx="298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2" name="公式" r:id="rId7" imgW="279400" imgH="330200" progId="Equation.3">
                      <p:embed/>
                    </p:oleObj>
                  </mc:Choice>
                  <mc:Fallback>
                    <p:oleObj name="公式" r:id="rId7" imgW="279400" imgH="330200" progId="Equation.3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673"/>
                            <a:ext cx="298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448861"/>
              </p:ext>
            </p:extLst>
          </p:nvPr>
        </p:nvGraphicFramePr>
        <p:xfrm>
          <a:off x="3963794" y="3952321"/>
          <a:ext cx="1689487" cy="46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公式" r:id="rId9" imgW="1282700" imgH="330200" progId="Equation.3">
                  <p:embed/>
                </p:oleObj>
              </mc:Choice>
              <mc:Fallback>
                <p:oleObj name="公式" r:id="rId9" imgW="1282700" imgH="3302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794" y="3952321"/>
                        <a:ext cx="1689487" cy="467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65562"/>
              </p:ext>
            </p:extLst>
          </p:nvPr>
        </p:nvGraphicFramePr>
        <p:xfrm>
          <a:off x="6129094" y="3657600"/>
          <a:ext cx="1121229" cy="101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公式" r:id="rId11" imgW="876300" imgH="762000" progId="Equation.3">
                  <p:embed/>
                </p:oleObj>
              </mc:Choice>
              <mc:Fallback>
                <p:oleObj name="公式" r:id="rId11" imgW="876300" imgH="7620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094" y="3657600"/>
                        <a:ext cx="1121229" cy="1013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1" name="Group 21"/>
          <p:cNvGrpSpPr>
            <a:grpSpLocks/>
          </p:cNvGrpSpPr>
          <p:nvPr/>
        </p:nvGrpSpPr>
        <p:grpSpPr bwMode="auto">
          <a:xfrm>
            <a:off x="838200" y="1295400"/>
            <a:ext cx="7543800" cy="2057400"/>
            <a:chOff x="528" y="816"/>
            <a:chExt cx="4752" cy="1296"/>
          </a:xfrm>
        </p:grpSpPr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528" y="816"/>
              <a:ext cx="4704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67" name="Group 23"/>
            <p:cNvGrpSpPr>
              <a:grpSpLocks/>
            </p:cNvGrpSpPr>
            <p:nvPr/>
          </p:nvGrpSpPr>
          <p:grpSpPr bwMode="auto">
            <a:xfrm>
              <a:off x="3648" y="1344"/>
              <a:ext cx="1440" cy="192"/>
              <a:chOff x="3696" y="1200"/>
              <a:chExt cx="1344" cy="192"/>
            </a:xfrm>
          </p:grpSpPr>
          <p:sp>
            <p:nvSpPr>
              <p:cNvPr id="6204" name="Line 24"/>
              <p:cNvSpPr>
                <a:spLocks noChangeShapeType="1"/>
              </p:cNvSpPr>
              <p:nvPr/>
            </p:nvSpPr>
            <p:spPr bwMode="auto">
              <a:xfrm>
                <a:off x="3696" y="1296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Line 25"/>
              <p:cNvSpPr>
                <a:spLocks noChangeShapeType="1"/>
              </p:cNvSpPr>
              <p:nvPr/>
            </p:nvSpPr>
            <p:spPr bwMode="auto">
              <a:xfrm>
                <a:off x="3744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Line 26"/>
              <p:cNvSpPr>
                <a:spLocks noChangeShapeType="1"/>
              </p:cNvSpPr>
              <p:nvPr/>
            </p:nvSpPr>
            <p:spPr bwMode="auto">
              <a:xfrm>
                <a:off x="4128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Line 27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8" name="Line 28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Line 29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Line 30"/>
              <p:cNvSpPr>
                <a:spLocks noChangeShapeType="1"/>
              </p:cNvSpPr>
              <p:nvPr/>
            </p:nvSpPr>
            <p:spPr bwMode="auto">
              <a:xfrm>
                <a:off x="3936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68" name="Group 31"/>
            <p:cNvGrpSpPr>
              <a:grpSpLocks/>
            </p:cNvGrpSpPr>
            <p:nvPr/>
          </p:nvGrpSpPr>
          <p:grpSpPr bwMode="auto">
            <a:xfrm>
              <a:off x="3303" y="920"/>
              <a:ext cx="685" cy="1000"/>
              <a:chOff x="2967" y="725"/>
              <a:chExt cx="685" cy="1000"/>
            </a:xfrm>
          </p:grpSpPr>
          <p:sp>
            <p:nvSpPr>
              <p:cNvPr id="6202" name="AutoShape 32"/>
              <p:cNvSpPr>
                <a:spLocks noChangeArrowheads="1"/>
              </p:cNvSpPr>
              <p:nvPr/>
            </p:nvSpPr>
            <p:spPr bwMode="auto">
              <a:xfrm rot="3289616">
                <a:off x="2810" y="882"/>
                <a:ext cx="1000" cy="685"/>
              </a:xfrm>
              <a:prstGeom prst="parallelogram">
                <a:avLst>
                  <a:gd name="adj" fmla="val 36496"/>
                </a:avLst>
              </a:prstGeom>
              <a:solidFill>
                <a:srgbClr val="CFF1AD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03" name="Line 33"/>
              <p:cNvSpPr>
                <a:spLocks noChangeShapeType="1"/>
              </p:cNvSpPr>
              <p:nvPr/>
            </p:nvSpPr>
            <p:spPr bwMode="auto">
              <a:xfrm rot="-2052929">
                <a:off x="3600" y="1152"/>
                <a:ext cx="48" cy="33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69" name="Group 34"/>
            <p:cNvGrpSpPr>
              <a:grpSpLocks/>
            </p:cNvGrpSpPr>
            <p:nvPr/>
          </p:nvGrpSpPr>
          <p:grpSpPr bwMode="auto">
            <a:xfrm>
              <a:off x="4176" y="1728"/>
              <a:ext cx="1104" cy="336"/>
              <a:chOff x="4272" y="1632"/>
              <a:chExt cx="1104" cy="336"/>
            </a:xfrm>
          </p:grpSpPr>
          <p:sp>
            <p:nvSpPr>
              <p:cNvPr id="6200" name="AutoShape 35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816" cy="336"/>
              </a:xfrm>
              <a:prstGeom prst="wedgeRoundRectCallout">
                <a:avLst>
                  <a:gd name="adj1" fmla="val -111764"/>
                  <a:gd name="adj2" fmla="val -73514"/>
                  <a:gd name="adj3" fmla="val 16667"/>
                </a:avLst>
              </a:prstGeom>
              <a:solidFill>
                <a:srgbClr val="FFEFFF"/>
              </a:solidFill>
              <a:ln w="952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6201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632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000000"/>
                    </a:solidFill>
                  </a:rPr>
                  <a:t>检偏器</a:t>
                </a:r>
              </a:p>
            </p:txBody>
          </p:sp>
        </p:grp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1680" y="912"/>
              <a:ext cx="722" cy="1056"/>
              <a:chOff x="1776" y="768"/>
              <a:chExt cx="722" cy="1056"/>
            </a:xfrm>
          </p:grpSpPr>
          <p:sp>
            <p:nvSpPr>
              <p:cNvPr id="6198" name="AutoShape 38"/>
              <p:cNvSpPr>
                <a:spLocks noChangeArrowheads="1"/>
              </p:cNvSpPr>
              <p:nvPr/>
            </p:nvSpPr>
            <p:spPr bwMode="auto">
              <a:xfrm rot="-5439597">
                <a:off x="1609" y="935"/>
                <a:ext cx="1056" cy="722"/>
              </a:xfrm>
              <a:prstGeom prst="parallelogram">
                <a:avLst>
                  <a:gd name="adj" fmla="val 36565"/>
                </a:avLst>
              </a:prstGeom>
              <a:solidFill>
                <a:srgbClr val="E4F8BC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9" name="Line 39"/>
              <p:cNvSpPr>
                <a:spLocks noChangeShapeType="1"/>
              </p:cNvSpPr>
              <p:nvPr/>
            </p:nvSpPr>
            <p:spPr bwMode="auto">
              <a:xfrm flipV="1">
                <a:off x="2352" y="1392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71" name="Group 40"/>
            <p:cNvGrpSpPr>
              <a:grpSpLocks/>
            </p:cNvGrpSpPr>
            <p:nvPr/>
          </p:nvGrpSpPr>
          <p:grpSpPr bwMode="auto">
            <a:xfrm>
              <a:off x="720" y="1296"/>
              <a:ext cx="1344" cy="288"/>
              <a:chOff x="1104" y="3408"/>
              <a:chExt cx="1488" cy="288"/>
            </a:xfrm>
          </p:grpSpPr>
          <p:sp>
            <p:nvSpPr>
              <p:cNvPr id="6187" name="Line 41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14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8" name="Line 42"/>
              <p:cNvSpPr>
                <a:spLocks noChangeShapeType="1"/>
              </p:cNvSpPr>
              <p:nvPr/>
            </p:nvSpPr>
            <p:spPr bwMode="auto">
              <a:xfrm>
                <a:off x="1426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Line 43"/>
              <p:cNvSpPr>
                <a:spLocks noChangeShapeType="1"/>
              </p:cNvSpPr>
              <p:nvPr/>
            </p:nvSpPr>
            <p:spPr bwMode="auto">
              <a:xfrm>
                <a:off x="1667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Line 44"/>
              <p:cNvSpPr>
                <a:spLocks noChangeShapeType="1"/>
              </p:cNvSpPr>
              <p:nvPr/>
            </p:nvSpPr>
            <p:spPr bwMode="auto">
              <a:xfrm>
                <a:off x="1908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Line 45"/>
              <p:cNvSpPr>
                <a:spLocks noChangeShapeType="1"/>
              </p:cNvSpPr>
              <p:nvPr/>
            </p:nvSpPr>
            <p:spPr bwMode="auto">
              <a:xfrm>
                <a:off x="2150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2" name="Line 46"/>
              <p:cNvSpPr>
                <a:spLocks noChangeShapeType="1"/>
              </p:cNvSpPr>
              <p:nvPr/>
            </p:nvSpPr>
            <p:spPr bwMode="auto">
              <a:xfrm>
                <a:off x="2391" y="340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Oval 47"/>
              <p:cNvSpPr>
                <a:spLocks noChangeArrowheads="1"/>
              </p:cNvSpPr>
              <p:nvPr/>
            </p:nvSpPr>
            <p:spPr bwMode="auto">
              <a:xfrm>
                <a:off x="1265" y="3516"/>
                <a:ext cx="80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4" name="Oval 48"/>
              <p:cNvSpPr>
                <a:spLocks noChangeArrowheads="1"/>
              </p:cNvSpPr>
              <p:nvPr/>
            </p:nvSpPr>
            <p:spPr bwMode="auto">
              <a:xfrm>
                <a:off x="1506" y="3516"/>
                <a:ext cx="81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5" name="Oval 49"/>
              <p:cNvSpPr>
                <a:spLocks noChangeArrowheads="1"/>
              </p:cNvSpPr>
              <p:nvPr/>
            </p:nvSpPr>
            <p:spPr bwMode="auto">
              <a:xfrm>
                <a:off x="1747" y="3516"/>
                <a:ext cx="81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6" name="Oval 50"/>
              <p:cNvSpPr>
                <a:spLocks noChangeArrowheads="1"/>
              </p:cNvSpPr>
              <p:nvPr/>
            </p:nvSpPr>
            <p:spPr bwMode="auto">
              <a:xfrm>
                <a:off x="1989" y="3516"/>
                <a:ext cx="80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97" name="Oval 51"/>
              <p:cNvSpPr>
                <a:spLocks noChangeArrowheads="1"/>
              </p:cNvSpPr>
              <p:nvPr/>
            </p:nvSpPr>
            <p:spPr bwMode="auto">
              <a:xfrm>
                <a:off x="2230" y="3516"/>
                <a:ext cx="80" cy="7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172" name="Group 52"/>
            <p:cNvGrpSpPr>
              <a:grpSpLocks/>
            </p:cNvGrpSpPr>
            <p:nvPr/>
          </p:nvGrpSpPr>
          <p:grpSpPr bwMode="auto">
            <a:xfrm>
              <a:off x="720" y="1728"/>
              <a:ext cx="1104" cy="336"/>
              <a:chOff x="1296" y="1392"/>
              <a:chExt cx="1104" cy="336"/>
            </a:xfrm>
          </p:grpSpPr>
          <p:sp>
            <p:nvSpPr>
              <p:cNvPr id="6185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768" cy="336"/>
              </a:xfrm>
              <a:prstGeom prst="wedgeRoundRectCallout">
                <a:avLst>
                  <a:gd name="adj1" fmla="val 104426"/>
                  <a:gd name="adj2" fmla="val -56250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6186" name="Text Box 54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000000"/>
                    </a:solidFill>
                  </a:rPr>
                  <a:t>起偏器</a:t>
                </a:r>
              </a:p>
            </p:txBody>
          </p:sp>
        </p:grpSp>
        <p:grpSp>
          <p:nvGrpSpPr>
            <p:cNvPr id="6173" name="Group 55"/>
            <p:cNvGrpSpPr>
              <a:grpSpLocks/>
            </p:cNvGrpSpPr>
            <p:nvPr/>
          </p:nvGrpSpPr>
          <p:grpSpPr bwMode="auto">
            <a:xfrm>
              <a:off x="2016" y="1296"/>
              <a:ext cx="1632" cy="288"/>
              <a:chOff x="2112" y="1152"/>
              <a:chExt cx="1632" cy="288"/>
            </a:xfrm>
          </p:grpSpPr>
          <p:grpSp>
            <p:nvGrpSpPr>
              <p:cNvPr id="6176" name="Group 56"/>
              <p:cNvGrpSpPr>
                <a:grpSpLocks/>
              </p:cNvGrpSpPr>
              <p:nvPr/>
            </p:nvGrpSpPr>
            <p:grpSpPr bwMode="auto">
              <a:xfrm>
                <a:off x="2112" y="1152"/>
                <a:ext cx="1632" cy="288"/>
                <a:chOff x="2112" y="1152"/>
                <a:chExt cx="1632" cy="288"/>
              </a:xfrm>
            </p:grpSpPr>
            <p:sp>
              <p:nvSpPr>
                <p:cNvPr id="6179" name="Line 57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0" name="Line 58"/>
                <p:cNvSpPr>
                  <a:spLocks noChangeShapeType="1"/>
                </p:cNvSpPr>
                <p:nvPr/>
              </p:nvSpPr>
              <p:spPr bwMode="auto">
                <a:xfrm>
                  <a:off x="2315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1" name="Line 59"/>
                <p:cNvSpPr>
                  <a:spLocks noChangeShapeType="1"/>
                </p:cNvSpPr>
                <p:nvPr/>
              </p:nvSpPr>
              <p:spPr bwMode="auto">
                <a:xfrm>
                  <a:off x="2517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2" name="Line 60"/>
                <p:cNvSpPr>
                  <a:spLocks noChangeShapeType="1"/>
                </p:cNvSpPr>
                <p:nvPr/>
              </p:nvSpPr>
              <p:spPr bwMode="auto">
                <a:xfrm>
                  <a:off x="2720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3" name="Line 61"/>
                <p:cNvSpPr>
                  <a:spLocks noChangeShapeType="1"/>
                </p:cNvSpPr>
                <p:nvPr/>
              </p:nvSpPr>
              <p:spPr bwMode="auto">
                <a:xfrm>
                  <a:off x="2922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4" name="Line 62"/>
                <p:cNvSpPr>
                  <a:spLocks noChangeShapeType="1"/>
                </p:cNvSpPr>
                <p:nvPr/>
              </p:nvSpPr>
              <p:spPr bwMode="auto">
                <a:xfrm>
                  <a:off x="3125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77" name="Line 63"/>
              <p:cNvSpPr>
                <a:spLocks noChangeShapeType="1"/>
              </p:cNvSpPr>
              <p:nvPr/>
            </p:nvSpPr>
            <p:spPr bwMode="auto">
              <a:xfrm>
                <a:off x="3312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Line 64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51" name="Object 65"/>
            <p:cNvGraphicFramePr>
              <a:graphicFrameLocks noChangeAspect="1"/>
            </p:cNvGraphicFramePr>
            <p:nvPr/>
          </p:nvGraphicFramePr>
          <p:xfrm>
            <a:off x="2592" y="864"/>
            <a:ext cx="25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5" name="公式" r:id="rId13" imgW="215806" imgH="330057" progId="Equation.3">
                    <p:embed/>
                  </p:oleObj>
                </mc:Choice>
                <mc:Fallback>
                  <p:oleObj name="公式" r:id="rId13" imgW="215806" imgH="330057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864"/>
                          <a:ext cx="250" cy="384"/>
                        </a:xfrm>
                        <a:prstGeom prst="rect">
                          <a:avLst/>
                        </a:prstGeom>
                        <a:solidFill>
                          <a:srgbClr val="FFEFFF"/>
                        </a:solidFill>
                        <a:ln w="9525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66"/>
            <p:cNvGraphicFramePr>
              <a:graphicFrameLocks noChangeAspect="1"/>
            </p:cNvGraphicFramePr>
            <p:nvPr/>
          </p:nvGraphicFramePr>
          <p:xfrm>
            <a:off x="4896" y="1056"/>
            <a:ext cx="19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公式" r:id="rId15" imgW="165028" imgH="228501" progId="Equation.3">
                    <p:embed/>
                  </p:oleObj>
                </mc:Choice>
                <mc:Fallback>
                  <p:oleObj name="公式" r:id="rId15" imgW="165028" imgH="228501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56"/>
                          <a:ext cx="191" cy="26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67"/>
            <p:cNvGraphicFramePr>
              <a:graphicFrameLocks noChangeAspect="1"/>
            </p:cNvGraphicFramePr>
            <p:nvPr/>
          </p:nvGraphicFramePr>
          <p:xfrm>
            <a:off x="4272" y="1008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7" name="公式" r:id="rId17" imgW="215806" imgH="228501" progId="Equation.3">
                    <p:embed/>
                  </p:oleObj>
                </mc:Choice>
                <mc:Fallback>
                  <p:oleObj name="公式" r:id="rId17" imgW="215806" imgH="228501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8"/>
                          <a:ext cx="27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68"/>
            <p:cNvGraphicFramePr>
              <a:graphicFrameLocks noChangeAspect="1"/>
            </p:cNvGraphicFramePr>
            <p:nvPr/>
          </p:nvGraphicFramePr>
          <p:xfrm>
            <a:off x="2592" y="1632"/>
            <a:ext cx="3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8" name="公式" r:id="rId19" imgW="279400" imgH="330200" progId="Equation.3">
                    <p:embed/>
                  </p:oleObj>
                </mc:Choice>
                <mc:Fallback>
                  <p:oleObj name="公式" r:id="rId19" imgW="279400" imgH="33020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632"/>
                          <a:ext cx="32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Text Box 69"/>
            <p:cNvSpPr txBox="1">
              <a:spLocks noChangeArrowheads="1"/>
            </p:cNvSpPr>
            <p:nvPr/>
          </p:nvSpPr>
          <p:spPr bwMode="auto">
            <a:xfrm>
              <a:off x="1632" y="9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6175" name="Text Box 70"/>
            <p:cNvSpPr txBox="1">
              <a:spLocks noChangeArrowheads="1"/>
            </p:cNvSpPr>
            <p:nvPr/>
          </p:nvSpPr>
          <p:spPr bwMode="auto">
            <a:xfrm>
              <a:off x="3552" y="10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>
                  <a:solidFill>
                    <a:srgbClr val="0000FF"/>
                  </a:solidFill>
                </a:rPr>
                <a:t>M</a:t>
              </a:r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2872249" y="4726582"/>
            <a:ext cx="5943600" cy="1582738"/>
            <a:chOff x="1872" y="3004"/>
            <a:chExt cx="3744" cy="997"/>
          </a:xfrm>
        </p:grpSpPr>
        <p:graphicFrame>
          <p:nvGraphicFramePr>
            <p:cNvPr id="6149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04882"/>
                </p:ext>
              </p:extLst>
            </p:nvPr>
          </p:nvGraphicFramePr>
          <p:xfrm>
            <a:off x="2982" y="3645"/>
            <a:ext cx="114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9" name="公式" r:id="rId20" imgW="1320227" imgH="380835" progId="Equation.3">
                    <p:embed/>
                  </p:oleObj>
                </mc:Choice>
                <mc:Fallback>
                  <p:oleObj name="公式" r:id="rId20" imgW="1320227" imgH="380835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3645"/>
                          <a:ext cx="1148" cy="35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EFFF"/>
                            </a:gs>
                            <a:gs pos="50000">
                              <a:srgbClr val="FFFFFF"/>
                            </a:gs>
                            <a:gs pos="100000">
                              <a:srgbClr val="FFEFFF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73"/>
            <p:cNvSpPr>
              <a:spLocks noChangeArrowheads="1"/>
            </p:cNvSpPr>
            <p:nvPr/>
          </p:nvSpPr>
          <p:spPr bwMode="auto">
            <a:xfrm>
              <a:off x="1872" y="3004"/>
              <a:ext cx="374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 smtClean="0">
                  <a:solidFill>
                    <a:srgbClr val="CC0000"/>
                  </a:solidFill>
                </a:rPr>
                <a:t>马吕斯定律    </a:t>
              </a:r>
              <a:r>
                <a:rPr kumimoji="0" lang="zh-CN" altLang="en-US" b="1" dirty="0">
                  <a:solidFill>
                    <a:srgbClr val="000000"/>
                  </a:solidFill>
                </a:rPr>
                <a:t>强度为     </a:t>
              </a:r>
              <a:r>
                <a:rPr kumimoji="0" lang="zh-CN" altLang="en-US" b="1" dirty="0" smtClean="0">
                  <a:solidFill>
                    <a:srgbClr val="000000"/>
                  </a:solidFill>
                </a:rPr>
                <a:t>的</a:t>
              </a:r>
              <a:r>
                <a:rPr kumimoji="0" lang="zh-CN" altLang="en-US" b="1" dirty="0">
                  <a:solidFill>
                    <a:srgbClr val="FF0000"/>
                  </a:solidFill>
                </a:rPr>
                <a:t>偏振光</a:t>
              </a:r>
              <a:r>
                <a:rPr kumimoji="0" lang="zh-CN" altLang="en-US" b="1" dirty="0">
                  <a:solidFill>
                    <a:srgbClr val="000000"/>
                  </a:solidFill>
                </a:rPr>
                <a:t>通过检偏振器后</a:t>
              </a:r>
              <a:r>
                <a:rPr kumimoji="0" lang="en-US" altLang="zh-CN" b="1" dirty="0">
                  <a:solidFill>
                    <a:srgbClr val="000000"/>
                  </a:solidFill>
                </a:rPr>
                <a:t>,  </a:t>
              </a:r>
              <a:r>
                <a:rPr kumimoji="0" lang="zh-CN" altLang="en-US" b="1" dirty="0">
                  <a:solidFill>
                    <a:srgbClr val="000000"/>
                  </a:solidFill>
                </a:rPr>
                <a:t>出射光的强度为</a:t>
              </a:r>
            </a:p>
          </p:txBody>
        </p:sp>
        <p:graphicFrame>
          <p:nvGraphicFramePr>
            <p:cNvPr id="6150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574595"/>
                </p:ext>
              </p:extLst>
            </p:nvPr>
          </p:nvGraphicFramePr>
          <p:xfrm>
            <a:off x="3720" y="3051"/>
            <a:ext cx="16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0" name="公式" r:id="rId22" imgW="215806" imgH="330057" progId="Equation.3">
                    <p:embed/>
                  </p:oleObj>
                </mc:Choice>
                <mc:Fallback>
                  <p:oleObj name="公式" r:id="rId22" imgW="215806" imgH="330057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051"/>
                          <a:ext cx="16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3" name="Rectangle 76"/>
          <p:cNvSpPr>
            <a:spLocks noChangeArrowheads="1"/>
          </p:cNvSpPr>
          <p:nvPr/>
        </p:nvSpPr>
        <p:spPr bwMode="auto">
          <a:xfrm>
            <a:off x="5905500" y="772311"/>
            <a:ext cx="252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FF0000"/>
                </a:solidFill>
              </a:rPr>
              <a:t>仍为偏振光</a:t>
            </a:r>
          </a:p>
        </p:txBody>
      </p:sp>
      <p:sp>
        <p:nvSpPr>
          <p:cNvPr id="6164" name="Rectangle 77"/>
          <p:cNvSpPr>
            <a:spLocks noChangeArrowheads="1"/>
          </p:cNvSpPr>
          <p:nvPr/>
        </p:nvSpPr>
        <p:spPr bwMode="auto">
          <a:xfrm>
            <a:off x="971550" y="1412875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0000"/>
                </a:solidFill>
              </a:rPr>
              <a:t>自然光</a:t>
            </a:r>
          </a:p>
        </p:txBody>
      </p:sp>
      <p:graphicFrame>
        <p:nvGraphicFramePr>
          <p:cNvPr id="6148" name="Object 78"/>
          <p:cNvGraphicFramePr>
            <a:graphicFrameLocks noChangeAspect="1"/>
          </p:cNvGraphicFramePr>
          <p:nvPr/>
        </p:nvGraphicFramePr>
        <p:xfrm>
          <a:off x="8172450" y="1628775"/>
          <a:ext cx="647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公式" r:id="rId23" imgW="228402" imgH="177646" progId="Equation.3">
                  <p:embed/>
                </p:oleObj>
              </mc:Choice>
              <mc:Fallback>
                <p:oleObj name="公式" r:id="rId23" imgW="228402" imgH="177646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628775"/>
                        <a:ext cx="6477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411413" y="1484313"/>
          <a:ext cx="30337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1231366" imgH="228501" progId="Equation.DSMT4">
                  <p:embed/>
                </p:oleObj>
              </mc:Choice>
              <mc:Fallback>
                <p:oleObj name="Equation" r:id="rId3" imgW="1231366" imgH="228501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0337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93950" y="2759075"/>
          <a:ext cx="21447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875920" imgH="393529" progId="Equation.DSMT4">
                  <p:embed/>
                </p:oleObj>
              </mc:Choice>
              <mc:Fallback>
                <p:oleObj name="Equation" r:id="rId5" imgW="875920" imgH="393529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759075"/>
                        <a:ext cx="21447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876800" y="2895600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2"/>
                </a:solidFill>
                <a:latin typeface="方正书宋简体"/>
              </a:rPr>
              <a:t>——  </a:t>
            </a:r>
            <a:r>
              <a:rPr lang="zh-CN" altLang="en-US" sz="3200" b="1">
                <a:solidFill>
                  <a:schemeClr val="accent2"/>
                </a:solidFill>
                <a:latin typeface="方正书宋简体"/>
              </a:rPr>
              <a:t>消光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2"/>
          <p:cNvSpPr txBox="1">
            <a:spLocks noChangeArrowheads="1"/>
          </p:cNvSpPr>
          <p:nvPr/>
        </p:nvSpPr>
        <p:spPr bwMode="auto">
          <a:xfrm>
            <a:off x="107504" y="219310"/>
            <a:ext cx="872375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一束光是线偏振光与自然光的混合，合光强为 </a:t>
            </a:r>
            <a:r>
              <a:rPr lang="en-US" altLang="zh-CN" sz="2400" b="1" i="1" dirty="0"/>
              <a:t>I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，当它通过一块偏振片时，发现透射光强随偏振片的取向可变化 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倍，不计吸收，求入射光束中这两 个成分所占的比例。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66700" y="1643481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/>
              <a:t>解</a:t>
            </a:r>
            <a:r>
              <a:rPr lang="zh-CN" altLang="en-US" sz="2400" b="1" dirty="0"/>
              <a:t>：设该光束中线偏振光的强度为</a:t>
            </a:r>
            <a:r>
              <a:rPr lang="en-US" altLang="zh-CN" sz="2400" b="1" i="1" dirty="0"/>
              <a:t>I</a:t>
            </a:r>
            <a:r>
              <a:rPr lang="en-US" altLang="zh-CN" sz="2400" b="1" baseline="-25000" dirty="0"/>
              <a:t>01</a:t>
            </a:r>
            <a:r>
              <a:rPr lang="zh-CN" altLang="en-US" sz="2400" b="1" dirty="0"/>
              <a:t>，自然光的强度为</a:t>
            </a:r>
            <a:r>
              <a:rPr lang="en-US" altLang="zh-CN" sz="2400" b="1" i="1" dirty="0"/>
              <a:t>I</a:t>
            </a:r>
            <a:r>
              <a:rPr lang="en-US" altLang="zh-CN" sz="2400" b="1" baseline="-25000" dirty="0"/>
              <a:t>02</a:t>
            </a:r>
            <a:r>
              <a:rPr lang="zh-CN" altLang="en-US" sz="2400" b="1" dirty="0"/>
              <a:t>，则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13220"/>
              </p:ext>
            </p:extLst>
          </p:nvPr>
        </p:nvGraphicFramePr>
        <p:xfrm>
          <a:off x="2915816" y="2116556"/>
          <a:ext cx="1800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公式" r:id="rId3" imgW="761669" imgH="228501" progId="Equation.3">
                  <p:embed/>
                </p:oleObj>
              </mc:Choice>
              <mc:Fallback>
                <p:oleObj name="公式" r:id="rId3" imgW="761669" imgH="228501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116556"/>
                        <a:ext cx="18002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2583011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由马吕斯定律，该光束通过偏振片后光强为：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70245"/>
              </p:ext>
            </p:extLst>
          </p:nvPr>
        </p:nvGraphicFramePr>
        <p:xfrm>
          <a:off x="2676525" y="3069341"/>
          <a:ext cx="2543547" cy="810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公式" r:id="rId5" imgW="1231366" imgH="393529" progId="Equation.3">
                  <p:embed/>
                </p:oleObj>
              </mc:Choice>
              <mc:Fallback>
                <p:oleObj name="公式" r:id="rId5" imgW="1231366" imgH="393529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069341"/>
                        <a:ext cx="2543547" cy="810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72695"/>
              </p:ext>
            </p:extLst>
          </p:nvPr>
        </p:nvGraphicFramePr>
        <p:xfrm>
          <a:off x="2411760" y="3933056"/>
          <a:ext cx="394227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公式" r:id="rId7" imgW="1155700" imgH="254000" progId="Equation.3">
                  <p:embed/>
                </p:oleObj>
              </mc:Choice>
              <mc:Fallback>
                <p:oleObj name="公式" r:id="rId7" imgW="1155700" imgH="254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33056"/>
                        <a:ext cx="3942279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40348"/>
              </p:ext>
            </p:extLst>
          </p:nvPr>
        </p:nvGraphicFramePr>
        <p:xfrm>
          <a:off x="3924183" y="4797152"/>
          <a:ext cx="44578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公式" r:id="rId9" imgW="1307532" imgH="253890" progId="Equation.3">
                  <p:embed/>
                </p:oleObj>
              </mc:Choice>
              <mc:Fallback>
                <p:oleObj name="公式" r:id="rId9" imgW="1307532" imgH="25389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83" y="4797152"/>
                        <a:ext cx="4457817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14943"/>
              </p:ext>
            </p:extLst>
          </p:nvPr>
        </p:nvGraphicFramePr>
        <p:xfrm>
          <a:off x="2339752" y="5733256"/>
          <a:ext cx="312768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公式" r:id="rId11" imgW="1435100" imgH="431800" progId="Equation.3">
                  <p:embed/>
                </p:oleObj>
              </mc:Choice>
              <mc:Fallback>
                <p:oleObj name="公式" r:id="rId11" imgW="1435100" imgH="431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733256"/>
                        <a:ext cx="3127689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98389"/>
              </p:ext>
            </p:extLst>
          </p:nvPr>
        </p:nvGraphicFramePr>
        <p:xfrm>
          <a:off x="1475656" y="4941168"/>
          <a:ext cx="2160240" cy="52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公式" r:id="rId13" imgW="622030" imgH="152334" progId="Equation.3">
                  <p:embed/>
                </p:oleObj>
              </mc:Choice>
              <mc:Fallback>
                <p:oleObj name="公式" r:id="rId13" imgW="622030" imgH="15233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1168"/>
                        <a:ext cx="2160240" cy="527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3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107058" y="260772"/>
            <a:ext cx="8713788" cy="314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2600" b="1" dirty="0" smtClean="0">
                <a:solidFill>
                  <a:srgbClr val="CC0000"/>
                </a:solidFill>
              </a:rPr>
              <a:t>例</a:t>
            </a:r>
            <a:r>
              <a:rPr kumimoji="0" lang="en-US" altLang="zh-CN" sz="2600" dirty="0" smtClean="0">
                <a:solidFill>
                  <a:srgbClr val="CC0000"/>
                </a:solidFill>
              </a:rPr>
              <a:t>2</a:t>
            </a:r>
            <a:r>
              <a:rPr kumimoji="0" lang="en-US" altLang="zh-CN" sz="2600" b="1" dirty="0" smtClean="0">
                <a:solidFill>
                  <a:srgbClr val="1C1C1C"/>
                </a:solidFill>
              </a:rPr>
              <a:t> 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有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两个偏振片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,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一个用作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起偏器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, 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一个用作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检偏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器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.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当它们偏振化方向间的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夹角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为      </a:t>
            </a:r>
            <a:r>
              <a:rPr kumimoji="0" lang="en-US" altLang="zh-CN" sz="2600" b="1" dirty="0" smtClean="0">
                <a:solidFill>
                  <a:srgbClr val="1C1C1C"/>
                </a:solidFill>
              </a:rPr>
              <a:t>, 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一束单色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自然光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穿过它们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,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出射光强为     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;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当它们偏振化方向间的夹角为       时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,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另一束单色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自然光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穿过它们 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,  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出射光强为     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, 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且             。</a:t>
            </a:r>
            <a:r>
              <a:rPr kumimoji="0" lang="en-US" altLang="zh-CN" sz="2600" b="1" dirty="0" smtClean="0">
                <a:solidFill>
                  <a:srgbClr val="1C1C1C"/>
                </a:solidFill>
              </a:rPr>
              <a:t> </a:t>
            </a:r>
            <a:r>
              <a:rPr kumimoji="0" lang="zh-CN" altLang="en-US" sz="2600" b="1" dirty="0" smtClean="0">
                <a:solidFill>
                  <a:srgbClr val="1C1C1C"/>
                </a:solidFill>
              </a:rPr>
              <a:t>求</a:t>
            </a:r>
            <a:r>
              <a:rPr kumimoji="0" lang="zh-CN" altLang="en-US" sz="2600" b="1" dirty="0">
                <a:solidFill>
                  <a:srgbClr val="1C1C1C"/>
                </a:solidFill>
              </a:rPr>
              <a:t>两束单色自然光的强度之比 </a:t>
            </a:r>
            <a:r>
              <a:rPr kumimoji="0" lang="en-US" altLang="zh-CN" sz="2600" b="1" dirty="0">
                <a:solidFill>
                  <a:srgbClr val="1C1C1C"/>
                </a:solidFill>
              </a:rPr>
              <a:t>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59801"/>
              </p:ext>
            </p:extLst>
          </p:nvPr>
        </p:nvGraphicFramePr>
        <p:xfrm>
          <a:off x="3923928" y="980728"/>
          <a:ext cx="540024" cy="46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公式" r:id="rId3" imgW="368140" imgH="317362" progId="Equation.3">
                  <p:embed/>
                </p:oleObj>
              </mc:Choice>
              <mc:Fallback>
                <p:oleObj name="公式" r:id="rId3" imgW="368140" imgH="317362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980728"/>
                        <a:ext cx="540024" cy="465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39401"/>
              </p:ext>
            </p:extLst>
          </p:nvPr>
        </p:nvGraphicFramePr>
        <p:xfrm>
          <a:off x="6948264" y="1587128"/>
          <a:ext cx="565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公式" r:id="rId5" imgW="368140" imgH="317362" progId="Equation.3">
                  <p:embed/>
                </p:oleObj>
              </mc:Choice>
              <mc:Fallback>
                <p:oleObj name="公式" r:id="rId5" imgW="368140" imgH="31736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587128"/>
                        <a:ext cx="5651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30335"/>
              </p:ext>
            </p:extLst>
          </p:nvPr>
        </p:nvGraphicFramePr>
        <p:xfrm>
          <a:off x="1907283" y="1677951"/>
          <a:ext cx="288453" cy="42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公式" r:id="rId7" imgW="215619" imgH="317087" progId="Equation.3">
                  <p:embed/>
                </p:oleObj>
              </mc:Choice>
              <mc:Fallback>
                <p:oleObj name="公式" r:id="rId7" imgW="215619" imgH="31708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83" y="1677951"/>
                        <a:ext cx="288453" cy="422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0543"/>
              </p:ext>
            </p:extLst>
          </p:nvPr>
        </p:nvGraphicFramePr>
        <p:xfrm>
          <a:off x="5580112" y="2276872"/>
          <a:ext cx="301457" cy="39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公式" r:id="rId9" imgW="241091" imgH="317225" progId="Equation.3">
                  <p:embed/>
                </p:oleObj>
              </mc:Choice>
              <mc:Fallback>
                <p:oleObj name="公式" r:id="rId9" imgW="241091" imgH="31722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276872"/>
                        <a:ext cx="301457" cy="395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83264"/>
              </p:ext>
            </p:extLst>
          </p:nvPr>
        </p:nvGraphicFramePr>
        <p:xfrm>
          <a:off x="6588224" y="2204864"/>
          <a:ext cx="1013900" cy="46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公式" r:id="rId11" imgW="685502" imgH="317362" progId="Equation.3">
                  <p:embed/>
                </p:oleObj>
              </mc:Choice>
              <mc:Fallback>
                <p:oleObj name="公式" r:id="rId11" imgW="685502" imgH="31736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204864"/>
                        <a:ext cx="1013900" cy="467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8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7504" y="442296"/>
            <a:ext cx="8077200" cy="588963"/>
            <a:chOff x="288" y="2047"/>
            <a:chExt cx="5088" cy="371"/>
          </a:xfrm>
        </p:grpSpPr>
        <p:graphicFrame>
          <p:nvGraphicFramePr>
            <p:cNvPr id="9223" name="Object 10"/>
            <p:cNvGraphicFramePr>
              <a:graphicFrameLocks noChangeAspect="1"/>
            </p:cNvGraphicFramePr>
            <p:nvPr/>
          </p:nvGraphicFramePr>
          <p:xfrm>
            <a:off x="3888" y="2064"/>
            <a:ext cx="34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9" name="公式" r:id="rId3" imgW="317362" imgH="330057" progId="Equation.3">
                    <p:embed/>
                  </p:oleObj>
                </mc:Choice>
                <mc:Fallback>
                  <p:oleObj name="公式" r:id="rId3" imgW="317362" imgH="330057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64"/>
                          <a:ext cx="341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1"/>
            <p:cNvGraphicFramePr>
              <a:graphicFrameLocks noChangeAspect="1"/>
            </p:cNvGraphicFramePr>
            <p:nvPr/>
          </p:nvGraphicFramePr>
          <p:xfrm>
            <a:off x="4512" y="2047"/>
            <a:ext cx="3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0" name="公式" r:id="rId5" imgW="330057" imgH="330057" progId="Equation.3">
                    <p:embed/>
                  </p:oleObj>
                </mc:Choice>
                <mc:Fallback>
                  <p:oleObj name="公式" r:id="rId5" imgW="330057" imgH="330057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047"/>
                          <a:ext cx="354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Text Box 12"/>
            <p:cNvSpPr txBox="1">
              <a:spLocks noChangeArrowheads="1"/>
            </p:cNvSpPr>
            <p:nvPr/>
          </p:nvSpPr>
          <p:spPr bwMode="auto">
            <a:xfrm>
              <a:off x="288" y="2064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CC0000"/>
                  </a:solidFill>
                </a:rPr>
                <a:t>解</a:t>
              </a:r>
              <a:r>
                <a:rPr kumimoji="0" lang="zh-CN" altLang="en-US" sz="2800" b="1" dirty="0">
                  <a:solidFill>
                    <a:srgbClr val="1C1C1C"/>
                  </a:solidFill>
                </a:rPr>
                <a:t>   设两束单色</a:t>
              </a:r>
              <a:r>
                <a:rPr kumimoji="0" lang="zh-CN" altLang="en-US" sz="2800" b="1" dirty="0">
                  <a:solidFill>
                    <a:srgbClr val="FF0000"/>
                  </a:solidFill>
                </a:rPr>
                <a:t>自然光</a:t>
              </a:r>
              <a:r>
                <a:rPr kumimoji="0" lang="zh-CN" altLang="en-US" sz="2800" b="1" dirty="0">
                  <a:solidFill>
                    <a:srgbClr val="1C1C1C"/>
                  </a:solidFill>
                </a:rPr>
                <a:t>的强度分别为       和         </a:t>
              </a:r>
              <a:r>
                <a:rPr kumimoji="0" lang="en-US" altLang="zh-CN" sz="2800" b="1" dirty="0" smtClean="0">
                  <a:solidFill>
                    <a:srgbClr val="1C1C1C"/>
                  </a:solidFill>
                </a:rPr>
                <a:t>  </a:t>
              </a:r>
              <a:endParaRPr kumimoji="0" lang="en-US" altLang="zh-CN" sz="2800" b="1" dirty="0">
                <a:solidFill>
                  <a:srgbClr val="1C1C1C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55650" y="1455423"/>
            <a:ext cx="7086600" cy="915988"/>
            <a:chOff x="336" y="2236"/>
            <a:chExt cx="4464" cy="577"/>
          </a:xfrm>
        </p:grpSpPr>
        <p:sp>
          <p:nvSpPr>
            <p:cNvPr id="9229" name="Text Box 14"/>
            <p:cNvSpPr txBox="1">
              <a:spLocks noChangeArrowheads="1"/>
            </p:cNvSpPr>
            <p:nvPr/>
          </p:nvSpPr>
          <p:spPr bwMode="auto">
            <a:xfrm>
              <a:off x="336" y="2352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1C1C1C"/>
                  </a:solidFill>
                </a:rPr>
                <a:t>经过</a:t>
              </a:r>
              <a:r>
                <a:rPr kumimoji="0" lang="zh-CN" altLang="en-US" sz="2800" b="1" dirty="0">
                  <a:solidFill>
                    <a:srgbClr val="0000FF"/>
                  </a:solidFill>
                </a:rPr>
                <a:t>起偏器</a:t>
              </a:r>
              <a:r>
                <a:rPr kumimoji="0" lang="zh-CN" altLang="en-US" sz="2800" b="1" dirty="0">
                  <a:solidFill>
                    <a:srgbClr val="1C1C1C"/>
                  </a:solidFill>
                </a:rPr>
                <a:t>后光强分别为         和           </a:t>
              </a:r>
              <a:endParaRPr kumimoji="0" lang="en-US" altLang="zh-CN" sz="28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9230" name="Group 15"/>
            <p:cNvGrpSpPr>
              <a:grpSpLocks/>
            </p:cNvGrpSpPr>
            <p:nvPr/>
          </p:nvGrpSpPr>
          <p:grpSpPr bwMode="auto">
            <a:xfrm>
              <a:off x="2928" y="2236"/>
              <a:ext cx="1115" cy="577"/>
              <a:chOff x="2917" y="2332"/>
              <a:chExt cx="1115" cy="577"/>
            </a:xfrm>
          </p:grpSpPr>
          <p:graphicFrame>
            <p:nvGraphicFramePr>
              <p:cNvPr id="9221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3190333"/>
                  </p:ext>
                </p:extLst>
              </p:nvPr>
            </p:nvGraphicFramePr>
            <p:xfrm>
              <a:off x="3682" y="2332"/>
              <a:ext cx="350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41" name="公式" r:id="rId7" imgW="380835" imgH="609336" progId="Equation.3">
                      <p:embed/>
                    </p:oleObj>
                  </mc:Choice>
                  <mc:Fallback>
                    <p:oleObj name="公式" r:id="rId7" imgW="380835" imgH="609336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2" y="2332"/>
                            <a:ext cx="350" cy="5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1768452"/>
                  </p:ext>
                </p:extLst>
              </p:nvPr>
            </p:nvGraphicFramePr>
            <p:xfrm>
              <a:off x="2917" y="2350"/>
              <a:ext cx="338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42" name="公式" r:id="rId9" imgW="368300" imgH="609600" progId="Equation.3">
                      <p:embed/>
                    </p:oleObj>
                  </mc:Choice>
                  <mc:Fallback>
                    <p:oleObj name="公式" r:id="rId9" imgW="368300" imgH="60960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7" y="2350"/>
                            <a:ext cx="338" cy="5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9750" y="2949300"/>
            <a:ext cx="7488238" cy="892175"/>
            <a:chOff x="288" y="2816"/>
            <a:chExt cx="4717" cy="562"/>
          </a:xfrm>
        </p:grpSpPr>
        <p:sp>
          <p:nvSpPr>
            <p:cNvPr id="9228" name="Rectangle 19"/>
            <p:cNvSpPr>
              <a:spLocks noChangeArrowheads="1"/>
            </p:cNvSpPr>
            <p:nvPr/>
          </p:nvSpPr>
          <p:spPr bwMode="auto">
            <a:xfrm>
              <a:off x="288" y="2928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经过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检偏器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后</a:t>
              </a:r>
            </a:p>
          </p:txBody>
        </p:sp>
        <p:graphicFrame>
          <p:nvGraphicFramePr>
            <p:cNvPr id="921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804581"/>
                </p:ext>
              </p:extLst>
            </p:nvPr>
          </p:nvGraphicFramePr>
          <p:xfrm>
            <a:off x="1855" y="2816"/>
            <a:ext cx="141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3" name="公式" r:id="rId11" imgW="1651000" imgH="609600" progId="Equation.3">
                    <p:embed/>
                  </p:oleObj>
                </mc:Choice>
                <mc:Fallback>
                  <p:oleObj name="公式" r:id="rId11" imgW="1651000" imgH="6096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2816"/>
                          <a:ext cx="1410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521372"/>
                </p:ext>
              </p:extLst>
            </p:nvPr>
          </p:nvGraphicFramePr>
          <p:xfrm>
            <a:off x="3644" y="2829"/>
            <a:ext cx="1361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4" name="公式" r:id="rId13" imgW="1714500" imgH="609600" progId="Equation.3">
                    <p:embed/>
                  </p:oleObj>
                </mc:Choice>
                <mc:Fallback>
                  <p:oleObj name="公式" r:id="rId13" imgW="1714500" imgH="609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2829"/>
                          <a:ext cx="1361" cy="5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38653"/>
              </p:ext>
            </p:extLst>
          </p:nvPr>
        </p:nvGraphicFramePr>
        <p:xfrm>
          <a:off x="1733836" y="4221088"/>
          <a:ext cx="4824536" cy="113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公式" r:id="rId15" imgW="1917700" imgH="457200" progId="Equation.3">
                  <p:embed/>
                </p:oleObj>
              </mc:Choice>
              <mc:Fallback>
                <p:oleObj name="公式" r:id="rId15" imgW="1917700" imgH="457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36" y="4221088"/>
                        <a:ext cx="4824536" cy="113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F4E30C-C651-49A3-972D-FF38D3CEA660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743426" name="Text Box 2"/>
          <p:cNvSpPr txBox="1">
            <a:spLocks noChangeArrowheads="1"/>
          </p:cNvSpPr>
          <p:nvPr/>
        </p:nvSpPr>
        <p:spPr bwMode="auto">
          <a:xfrm>
            <a:off x="323850" y="388938"/>
            <a:ext cx="433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四、偏振片的应用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1187450" y="1182688"/>
            <a:ext cx="545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偏振片的应用很多，例如：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477838" y="2765577"/>
            <a:ext cx="8486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800" b="1" dirty="0"/>
              <a:t>  </a:t>
            </a:r>
            <a:r>
              <a:rPr lang="zh-CN" altLang="en-US" sz="2800" b="1" dirty="0">
                <a:solidFill>
                  <a:srgbClr val="0000FF"/>
                </a:solidFill>
              </a:rPr>
              <a:t>作为照相机的滤光镜，可以滤掉不必要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的反射光。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69938" y="3271838"/>
            <a:ext cx="241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497623" y="3645024"/>
            <a:ext cx="698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0000CC"/>
                </a:solidFill>
              </a:rPr>
              <a:t>  </a:t>
            </a:r>
            <a:r>
              <a:rPr lang="zh-CN" altLang="en-US" sz="2800" b="1" dirty="0">
                <a:solidFill>
                  <a:srgbClr val="0000CC"/>
                </a:solidFill>
              </a:rPr>
              <a:t>制成偏光眼镜，可观看立体电影。</a:t>
            </a:r>
          </a:p>
        </p:txBody>
      </p:sp>
      <p:sp>
        <p:nvSpPr>
          <p:cNvPr id="743432" name="Text Box 8"/>
          <p:cNvSpPr txBox="1">
            <a:spLocks noChangeArrowheads="1"/>
          </p:cNvSpPr>
          <p:nvPr/>
        </p:nvSpPr>
        <p:spPr bwMode="auto">
          <a:xfrm>
            <a:off x="490538" y="1901825"/>
            <a:ext cx="789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0000CC"/>
                </a:solidFill>
              </a:rPr>
              <a:t>  </a:t>
            </a:r>
            <a:r>
              <a:rPr lang="zh-CN" altLang="en-US" sz="2800" b="1" dirty="0">
                <a:solidFill>
                  <a:srgbClr val="0000CC"/>
                </a:solidFill>
              </a:rPr>
              <a:t>作为许多光学仪器中的起偏和检偏装置。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 autoUpdateAnimBg="0"/>
      <p:bldP spid="743427" grpId="0" autoUpdateAnimBg="0"/>
      <p:bldP spid="743428" grpId="0" autoUpdateAnimBg="0"/>
      <p:bldP spid="743429" grpId="0" autoUpdateAnimBg="0"/>
      <p:bldP spid="743430" grpId="0" autoUpdateAnimBg="0"/>
      <p:bldP spid="7434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pz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7502"/>
            <a:ext cx="2468563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1" name="Picture 3" descr="pz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89012"/>
            <a:ext cx="2466975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2" name="Picture 4" descr="pz-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42" y="1012713"/>
            <a:ext cx="2576264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6279232" y="4736372"/>
            <a:ext cx="2362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</a:rPr>
              <a:t>用偏光镜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几乎消除</a:t>
            </a:r>
            <a:r>
              <a:rPr lang="zh-CN" altLang="en-US" b="1" dirty="0">
                <a:latin typeface="楷体_GB2312" pitchFamily="49" charset="-122"/>
              </a:rPr>
              <a:t>了反射偏振光 使玻璃门内的人物清晰可见</a:t>
            </a: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685800" y="4878388"/>
            <a:ext cx="22860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玻璃门</a:t>
            </a:r>
            <a:r>
              <a:rPr lang="zh-CN" altLang="en-US" b="1">
                <a:latin typeface="楷体_GB2312" pitchFamily="49" charset="-122"/>
              </a:rPr>
              <a:t>表面的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反光很强</a:t>
            </a: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3429000" y="4800600"/>
            <a:ext cx="2286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</a:rPr>
              <a:t>B</a:t>
            </a:r>
            <a:r>
              <a:rPr lang="zh-CN" altLang="en-US" b="1">
                <a:latin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用偏光镜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减弱</a:t>
            </a:r>
            <a:r>
              <a:rPr lang="zh-CN" altLang="en-US" b="1">
                <a:latin typeface="楷体_GB2312" pitchFamily="49" charset="-122"/>
              </a:rPr>
              <a:t>了反射偏振光</a:t>
            </a:r>
          </a:p>
        </p:txBody>
      </p:sp>
    </p:spTree>
  </p:cSld>
  <p:clrMapOvr>
    <a:masterClrMapping/>
  </p:clrMapOvr>
  <p:transition>
    <p:split orient="vert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3" grpId="0" autoUpdateAnimBg="0"/>
      <p:bldP spid="744454" grpId="0" autoUpdateAnimBg="0"/>
      <p:bldP spid="74445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5" name="Group 2"/>
          <p:cNvGrpSpPr>
            <a:grpSpLocks/>
          </p:cNvGrpSpPr>
          <p:nvPr/>
        </p:nvGrpSpPr>
        <p:grpSpPr bwMode="auto">
          <a:xfrm>
            <a:off x="428596" y="1000108"/>
            <a:ext cx="3643338" cy="3240104"/>
            <a:chOff x="288" y="604"/>
            <a:chExt cx="2304" cy="2112"/>
          </a:xfrm>
        </p:grpSpPr>
        <p:sp>
          <p:nvSpPr>
            <p:cNvPr id="12342" name="Rectangle 3"/>
            <p:cNvSpPr>
              <a:spLocks noChangeArrowheads="1"/>
            </p:cNvSpPr>
            <p:nvPr/>
          </p:nvSpPr>
          <p:spPr bwMode="auto">
            <a:xfrm>
              <a:off x="288" y="604"/>
              <a:ext cx="2304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3" name="Text Box 4"/>
            <p:cNvSpPr txBox="1">
              <a:spLocks noChangeArrowheads="1"/>
            </p:cNvSpPr>
            <p:nvPr/>
          </p:nvSpPr>
          <p:spPr bwMode="auto">
            <a:xfrm>
              <a:off x="1980" y="1350"/>
              <a:ext cx="5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rgbClr val="1C1C1C"/>
                  </a:solidFill>
                </a:rPr>
                <a:t>空气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135188" y="1635125"/>
            <a:ext cx="2058987" cy="955675"/>
            <a:chOff x="1345" y="988"/>
            <a:chExt cx="1297" cy="602"/>
          </a:xfrm>
        </p:grpSpPr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 rot="-2153489">
              <a:off x="1345" y="1275"/>
              <a:ext cx="1297" cy="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7"/>
            <p:cNvSpPr>
              <a:spLocks noChangeShapeType="1"/>
            </p:cNvSpPr>
            <p:nvPr/>
          </p:nvSpPr>
          <p:spPr bwMode="auto">
            <a:xfrm rot="-2153489">
              <a:off x="1827" y="1264"/>
              <a:ext cx="0" cy="25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8"/>
            <p:cNvSpPr>
              <a:spLocks noChangeShapeType="1"/>
            </p:cNvSpPr>
            <p:nvPr/>
          </p:nvSpPr>
          <p:spPr bwMode="auto">
            <a:xfrm rot="-2153489">
              <a:off x="2138" y="1039"/>
              <a:ext cx="0" cy="25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 rot="-2153489">
              <a:off x="1561" y="1527"/>
              <a:ext cx="64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 rot="-2153489">
              <a:off x="1717" y="1414"/>
              <a:ext cx="64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7" name="Oval 11"/>
            <p:cNvSpPr>
              <a:spLocks noChangeArrowheads="1"/>
            </p:cNvSpPr>
            <p:nvPr/>
          </p:nvSpPr>
          <p:spPr bwMode="auto">
            <a:xfrm rot="-2153489">
              <a:off x="1873" y="1302"/>
              <a:ext cx="64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8" name="Oval 12"/>
            <p:cNvSpPr>
              <a:spLocks noChangeArrowheads="1"/>
            </p:cNvSpPr>
            <p:nvPr/>
          </p:nvSpPr>
          <p:spPr bwMode="auto">
            <a:xfrm rot="-2153489">
              <a:off x="2028" y="1189"/>
              <a:ext cx="64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 rot="-2153489">
              <a:off x="2185" y="1076"/>
              <a:ext cx="64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 rot="-2153489">
              <a:off x="2311" y="988"/>
              <a:ext cx="64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1" name="Arc 15"/>
            <p:cNvSpPr>
              <a:spLocks/>
            </p:cNvSpPr>
            <p:nvPr/>
          </p:nvSpPr>
          <p:spPr bwMode="auto">
            <a:xfrm rot="9220608" flipH="1" flipV="1">
              <a:off x="1506" y="1244"/>
              <a:ext cx="171" cy="295"/>
            </a:xfrm>
            <a:custGeom>
              <a:avLst/>
              <a:gdLst>
                <a:gd name="T0" fmla="*/ 0 w 28807"/>
                <a:gd name="T1" fmla="*/ 0 h 28693"/>
                <a:gd name="T2" fmla="*/ 0 w 28807"/>
                <a:gd name="T3" fmla="*/ 0 h 28693"/>
                <a:gd name="T4" fmla="*/ 0 w 28807"/>
                <a:gd name="T5" fmla="*/ 0 h 28693"/>
                <a:gd name="T6" fmla="*/ 0 60000 65536"/>
                <a:gd name="T7" fmla="*/ 0 60000 65536"/>
                <a:gd name="T8" fmla="*/ 0 60000 65536"/>
                <a:gd name="T9" fmla="*/ 0 w 28807"/>
                <a:gd name="T10" fmla="*/ 0 h 28693"/>
                <a:gd name="T11" fmla="*/ 28807 w 28807"/>
                <a:gd name="T12" fmla="*/ 28693 h 286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07" h="28693" fill="none" extrusionOk="0">
                  <a:moveTo>
                    <a:pt x="-1" y="1237"/>
                  </a:moveTo>
                  <a:cubicBezTo>
                    <a:pt x="2314" y="418"/>
                    <a:pt x="4751" y="-1"/>
                    <a:pt x="7207" y="0"/>
                  </a:cubicBezTo>
                  <a:cubicBezTo>
                    <a:pt x="19136" y="0"/>
                    <a:pt x="28807" y="9670"/>
                    <a:pt x="28807" y="21600"/>
                  </a:cubicBezTo>
                  <a:cubicBezTo>
                    <a:pt x="28807" y="24014"/>
                    <a:pt x="28402" y="26412"/>
                    <a:pt x="27609" y="28693"/>
                  </a:cubicBezTo>
                </a:path>
                <a:path w="28807" h="28693" stroke="0" extrusionOk="0">
                  <a:moveTo>
                    <a:pt x="-1" y="1237"/>
                  </a:moveTo>
                  <a:cubicBezTo>
                    <a:pt x="2314" y="418"/>
                    <a:pt x="4751" y="-1"/>
                    <a:pt x="7207" y="0"/>
                  </a:cubicBezTo>
                  <a:cubicBezTo>
                    <a:pt x="19136" y="0"/>
                    <a:pt x="28807" y="9670"/>
                    <a:pt x="28807" y="21600"/>
                  </a:cubicBezTo>
                  <a:cubicBezTo>
                    <a:pt x="28807" y="24014"/>
                    <a:pt x="28402" y="26412"/>
                    <a:pt x="27609" y="28693"/>
                  </a:cubicBezTo>
                  <a:lnTo>
                    <a:pt x="7207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1536" y="988"/>
            <a:ext cx="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9" name="公式" r:id="rId3" imgW="114250" imgH="228501" progId="Equation.3">
                    <p:embed/>
                  </p:oleObj>
                </mc:Choice>
                <mc:Fallback>
                  <p:oleObj name="公式" r:id="rId3" imgW="114250" imgH="228501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88"/>
                          <a:ext cx="16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Line 17"/>
          <p:cNvSpPr>
            <a:spLocks noChangeShapeType="1"/>
          </p:cNvSpPr>
          <p:nvPr/>
        </p:nvSpPr>
        <p:spPr bwMode="auto">
          <a:xfrm flipH="1">
            <a:off x="2286000" y="1416050"/>
            <a:ext cx="11113" cy="2438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79488" y="2057400"/>
          <a:ext cx="4397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公式" r:id="rId5" imgW="228501" imgH="317362" progId="Equation.3">
                  <p:embed/>
                </p:oleObj>
              </mc:Choice>
              <mc:Fallback>
                <p:oleObj name="公式" r:id="rId5" imgW="228501" imgH="317362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057400"/>
                        <a:ext cx="43973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286248" y="2143116"/>
            <a:ext cx="4495800" cy="17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Blip>
                <a:blip r:embed="rId7"/>
              </a:buBlip>
            </a:pPr>
            <a:r>
              <a:rPr kumimoji="0" lang="zh-CN" altLang="en-US" sz="2800" b="1" dirty="0" smtClean="0">
                <a:solidFill>
                  <a:srgbClr val="CC0000"/>
                </a:solidFill>
              </a:rPr>
              <a:t> 反射光：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部分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偏振光，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垂直于入射面的振动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大于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平行于入射面的振动 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。</a:t>
            </a:r>
            <a:endParaRPr kumimoji="0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57158" y="4429132"/>
            <a:ext cx="8570912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Blip>
                <a:blip r:embed="rId7"/>
              </a:buBlip>
            </a:pPr>
            <a:r>
              <a:rPr kumimoji="0" lang="zh-CN" altLang="en-US" sz="2800" b="1" dirty="0" smtClean="0">
                <a:solidFill>
                  <a:srgbClr val="CC0000"/>
                </a:solidFill>
              </a:rPr>
              <a:t> 折射光：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部分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偏振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光，平行于入射面的振动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大于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垂直于入射面的振动 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。</a:t>
            </a:r>
            <a:endParaRPr kumimoji="0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50825" y="5691211"/>
            <a:ext cx="8893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CC0000"/>
                </a:solidFill>
              </a:rPr>
              <a:t>理论和实验证明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：反射光和折射光的</a:t>
            </a:r>
            <a:r>
              <a:rPr kumimoji="0" lang="zh-CN" altLang="en-US" sz="2800" b="1" dirty="0">
                <a:solidFill>
                  <a:srgbClr val="0000FF"/>
                </a:solidFill>
              </a:rPr>
              <a:t>偏振化程度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与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入射角</a:t>
            </a:r>
            <a:r>
              <a:rPr kumimoji="0"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kumimoji="0"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有关 </a:t>
            </a:r>
            <a:endParaRPr kumimoji="0"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7200" y="1568450"/>
            <a:ext cx="1984375" cy="1131888"/>
            <a:chOff x="432" y="864"/>
            <a:chExt cx="1250" cy="713"/>
          </a:xfrm>
        </p:grpSpPr>
        <p:sp>
          <p:nvSpPr>
            <p:cNvPr id="12320" name="Line 24"/>
            <p:cNvSpPr>
              <a:spLocks noChangeShapeType="1"/>
            </p:cNvSpPr>
            <p:nvPr/>
          </p:nvSpPr>
          <p:spPr bwMode="auto">
            <a:xfrm rot="2031746">
              <a:off x="432" y="1198"/>
              <a:ext cx="12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5"/>
            <p:cNvSpPr>
              <a:spLocks noChangeShapeType="1"/>
            </p:cNvSpPr>
            <p:nvPr/>
          </p:nvSpPr>
          <p:spPr bwMode="auto">
            <a:xfrm rot="2031746">
              <a:off x="762" y="874"/>
              <a:ext cx="0" cy="2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26"/>
            <p:cNvSpPr>
              <a:spLocks noChangeShapeType="1"/>
            </p:cNvSpPr>
            <p:nvPr/>
          </p:nvSpPr>
          <p:spPr bwMode="auto">
            <a:xfrm rot="2031746">
              <a:off x="930" y="987"/>
              <a:ext cx="0" cy="2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27"/>
            <p:cNvSpPr>
              <a:spLocks noChangeShapeType="1"/>
            </p:cNvSpPr>
            <p:nvPr/>
          </p:nvSpPr>
          <p:spPr bwMode="auto">
            <a:xfrm rot="2031746">
              <a:off x="1099" y="1100"/>
              <a:ext cx="0" cy="2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28"/>
            <p:cNvSpPr>
              <a:spLocks noChangeShapeType="1"/>
            </p:cNvSpPr>
            <p:nvPr/>
          </p:nvSpPr>
          <p:spPr bwMode="auto">
            <a:xfrm rot="2031746">
              <a:off x="1267" y="1212"/>
              <a:ext cx="0" cy="2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29"/>
            <p:cNvSpPr>
              <a:spLocks noChangeShapeType="1"/>
            </p:cNvSpPr>
            <p:nvPr/>
          </p:nvSpPr>
          <p:spPr bwMode="auto">
            <a:xfrm rot="2031746">
              <a:off x="1435" y="1326"/>
              <a:ext cx="0" cy="2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Oval 30"/>
            <p:cNvSpPr>
              <a:spLocks noChangeArrowheads="1"/>
            </p:cNvSpPr>
            <p:nvPr/>
          </p:nvSpPr>
          <p:spPr bwMode="auto">
            <a:xfrm rot="2031746">
              <a:off x="644" y="911"/>
              <a:ext cx="68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7" name="Oval 31"/>
            <p:cNvSpPr>
              <a:spLocks noChangeArrowheads="1"/>
            </p:cNvSpPr>
            <p:nvPr/>
          </p:nvSpPr>
          <p:spPr bwMode="auto">
            <a:xfrm rot="2031746">
              <a:off x="812" y="1025"/>
              <a:ext cx="67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8" name="Oval 32"/>
            <p:cNvSpPr>
              <a:spLocks noChangeArrowheads="1"/>
            </p:cNvSpPr>
            <p:nvPr/>
          </p:nvSpPr>
          <p:spPr bwMode="auto">
            <a:xfrm rot="2031746">
              <a:off x="981" y="1138"/>
              <a:ext cx="67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9" name="Oval 33"/>
            <p:cNvSpPr>
              <a:spLocks noChangeArrowheads="1"/>
            </p:cNvSpPr>
            <p:nvPr/>
          </p:nvSpPr>
          <p:spPr bwMode="auto">
            <a:xfrm rot="2031746">
              <a:off x="1149" y="1250"/>
              <a:ext cx="68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0" name="Oval 34"/>
            <p:cNvSpPr>
              <a:spLocks noChangeArrowheads="1"/>
            </p:cNvSpPr>
            <p:nvPr/>
          </p:nvSpPr>
          <p:spPr bwMode="auto">
            <a:xfrm rot="2031746">
              <a:off x="1317" y="1363"/>
              <a:ext cx="68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1351" y="864"/>
            <a:ext cx="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1" name="公式" r:id="rId8" imgW="114250" imgH="228501" progId="Equation.3">
                    <p:embed/>
                  </p:oleObj>
                </mc:Choice>
                <mc:Fallback>
                  <p:oleObj name="公式" r:id="rId8" imgW="114250" imgH="228501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864"/>
                          <a:ext cx="1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Arc 36"/>
            <p:cNvSpPr>
              <a:spLocks/>
            </p:cNvSpPr>
            <p:nvPr/>
          </p:nvSpPr>
          <p:spPr bwMode="auto">
            <a:xfrm rot="11107907" flipV="1">
              <a:off x="1344" y="1152"/>
              <a:ext cx="252" cy="240"/>
            </a:xfrm>
            <a:custGeom>
              <a:avLst/>
              <a:gdLst>
                <a:gd name="T0" fmla="*/ 0 w 28807"/>
                <a:gd name="T1" fmla="*/ 0 h 27893"/>
                <a:gd name="T2" fmla="*/ 0 w 28807"/>
                <a:gd name="T3" fmla="*/ 0 h 27893"/>
                <a:gd name="T4" fmla="*/ 0 w 28807"/>
                <a:gd name="T5" fmla="*/ 0 h 27893"/>
                <a:gd name="T6" fmla="*/ 0 60000 65536"/>
                <a:gd name="T7" fmla="*/ 0 60000 65536"/>
                <a:gd name="T8" fmla="*/ 0 60000 65536"/>
                <a:gd name="T9" fmla="*/ 0 w 28807"/>
                <a:gd name="T10" fmla="*/ 0 h 27893"/>
                <a:gd name="T11" fmla="*/ 28807 w 28807"/>
                <a:gd name="T12" fmla="*/ 27893 h 27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07" h="27893" fill="none" extrusionOk="0">
                  <a:moveTo>
                    <a:pt x="-1" y="1237"/>
                  </a:moveTo>
                  <a:cubicBezTo>
                    <a:pt x="2314" y="418"/>
                    <a:pt x="4751" y="-1"/>
                    <a:pt x="7207" y="0"/>
                  </a:cubicBezTo>
                  <a:cubicBezTo>
                    <a:pt x="19136" y="0"/>
                    <a:pt x="28807" y="9670"/>
                    <a:pt x="28807" y="21600"/>
                  </a:cubicBezTo>
                  <a:cubicBezTo>
                    <a:pt x="28807" y="23732"/>
                    <a:pt x="28491" y="25853"/>
                    <a:pt x="27869" y="27892"/>
                  </a:cubicBezTo>
                </a:path>
                <a:path w="28807" h="27893" stroke="0" extrusionOk="0">
                  <a:moveTo>
                    <a:pt x="-1" y="1237"/>
                  </a:moveTo>
                  <a:cubicBezTo>
                    <a:pt x="2314" y="418"/>
                    <a:pt x="4751" y="-1"/>
                    <a:pt x="7207" y="0"/>
                  </a:cubicBezTo>
                  <a:cubicBezTo>
                    <a:pt x="19136" y="0"/>
                    <a:pt x="28807" y="9670"/>
                    <a:pt x="28807" y="21600"/>
                  </a:cubicBezTo>
                  <a:cubicBezTo>
                    <a:pt x="28807" y="23732"/>
                    <a:pt x="28491" y="25853"/>
                    <a:pt x="27869" y="27892"/>
                  </a:cubicBezTo>
                  <a:lnTo>
                    <a:pt x="7207" y="21600"/>
                  </a:lnTo>
                  <a:close/>
                </a:path>
              </a:pathLst>
            </a:custGeom>
            <a:noFill/>
            <a:ln w="28575">
              <a:solidFill>
                <a:srgbClr val="9966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362200" y="2462213"/>
            <a:ext cx="785813" cy="1730375"/>
            <a:chOff x="1488" y="1551"/>
            <a:chExt cx="495" cy="1090"/>
          </a:xfrm>
        </p:grpSpPr>
        <p:sp>
          <p:nvSpPr>
            <p:cNvPr id="12312" name="Line 38"/>
            <p:cNvSpPr>
              <a:spLocks noChangeShapeType="1"/>
            </p:cNvSpPr>
            <p:nvPr/>
          </p:nvSpPr>
          <p:spPr bwMode="auto">
            <a:xfrm rot="2782562">
              <a:off x="1231" y="2043"/>
              <a:ext cx="1090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39"/>
            <p:cNvSpPr>
              <a:spLocks noChangeShapeType="1"/>
            </p:cNvSpPr>
            <p:nvPr/>
          </p:nvSpPr>
          <p:spPr bwMode="auto">
            <a:xfrm rot="2782562" flipV="1">
              <a:off x="1602" y="1808"/>
              <a:ext cx="1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40"/>
            <p:cNvSpPr>
              <a:spLocks noChangeShapeType="1"/>
            </p:cNvSpPr>
            <p:nvPr/>
          </p:nvSpPr>
          <p:spPr bwMode="auto">
            <a:xfrm rot="2782562">
              <a:off x="1717" y="1930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41"/>
            <p:cNvSpPr>
              <a:spLocks noChangeShapeType="1"/>
            </p:cNvSpPr>
            <p:nvPr/>
          </p:nvSpPr>
          <p:spPr bwMode="auto">
            <a:xfrm rot="2782562" flipV="1">
              <a:off x="1831" y="2093"/>
              <a:ext cx="8" cy="1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Oval 42"/>
            <p:cNvSpPr>
              <a:spLocks noChangeArrowheads="1"/>
            </p:cNvSpPr>
            <p:nvPr/>
          </p:nvSpPr>
          <p:spPr bwMode="auto">
            <a:xfrm rot="2782562">
              <a:off x="1488" y="1756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7" name="Oval 43"/>
            <p:cNvSpPr>
              <a:spLocks noChangeArrowheads="1"/>
            </p:cNvSpPr>
            <p:nvPr/>
          </p:nvSpPr>
          <p:spPr bwMode="auto">
            <a:xfrm rot="2782562">
              <a:off x="1728" y="2044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44"/>
            <p:cNvSpPr>
              <a:spLocks noChangeArrowheads="1"/>
            </p:cNvSpPr>
            <p:nvPr/>
          </p:nvSpPr>
          <p:spPr bwMode="auto">
            <a:xfrm rot="2782562">
              <a:off x="1920" y="2284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9" name="Line 45"/>
            <p:cNvSpPr>
              <a:spLocks noChangeShapeType="1"/>
            </p:cNvSpPr>
            <p:nvPr/>
          </p:nvSpPr>
          <p:spPr bwMode="auto">
            <a:xfrm rot="2782562" flipV="1">
              <a:off x="1894" y="2166"/>
              <a:ext cx="8" cy="1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284662" y="1341438"/>
            <a:ext cx="4573617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1" dirty="0" smtClean="0">
                <a:solidFill>
                  <a:srgbClr val="FF0000"/>
                </a:solidFill>
              </a:rPr>
              <a:t>一、光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反射与折射时的偏振</a:t>
            </a:r>
          </a:p>
        </p:txBody>
      </p:sp>
      <p:grpSp>
        <p:nvGrpSpPr>
          <p:cNvPr id="12304" name="Group 47"/>
          <p:cNvGrpSpPr>
            <a:grpSpLocks/>
          </p:cNvGrpSpPr>
          <p:nvPr/>
        </p:nvGrpSpPr>
        <p:grpSpPr bwMode="auto">
          <a:xfrm>
            <a:off x="914400" y="2667000"/>
            <a:ext cx="2819400" cy="1447800"/>
            <a:chOff x="576" y="1680"/>
            <a:chExt cx="1776" cy="912"/>
          </a:xfrm>
        </p:grpSpPr>
        <p:sp>
          <p:nvSpPr>
            <p:cNvPr id="12310" name="Rectangle 48"/>
            <p:cNvSpPr>
              <a:spLocks noChangeArrowheads="1"/>
            </p:cNvSpPr>
            <p:nvPr/>
          </p:nvSpPr>
          <p:spPr bwMode="auto">
            <a:xfrm>
              <a:off x="576" y="1680"/>
              <a:ext cx="1776" cy="912"/>
            </a:xfrm>
            <a:prstGeom prst="rect">
              <a:avLst/>
            </a:prstGeom>
            <a:solidFill>
              <a:srgbClr val="C5FFFF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  <a:p>
              <a:pPr algn="ctr" eaLnBrk="1" hangingPunct="1"/>
              <a:endParaRPr kumimoji="0" lang="en-US" altLang="zh-CN" sz="2800" b="1">
                <a:solidFill>
                  <a:srgbClr val="1C1C1C"/>
                </a:solidFill>
              </a:endParaRPr>
            </a:p>
          </p:txBody>
        </p:sp>
        <p:sp>
          <p:nvSpPr>
            <p:cNvPr id="12311" name="Text Box 49"/>
            <p:cNvSpPr txBox="1">
              <a:spLocks noChangeArrowheads="1"/>
            </p:cNvSpPr>
            <p:nvPr/>
          </p:nvSpPr>
          <p:spPr bwMode="auto">
            <a:xfrm>
              <a:off x="576" y="2256"/>
              <a:ext cx="8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rgbClr val="0000FF"/>
                  </a:solidFill>
                </a:rPr>
                <a:t>玻璃</a:t>
              </a: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617" y="1728"/>
            <a:ext cx="30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" name="公式" r:id="rId9" imgW="253780" imgH="317225" progId="Equation.3">
                    <p:embed/>
                  </p:oleObj>
                </mc:Choice>
                <mc:Fallback>
                  <p:oleObj name="公式" r:id="rId9" imgW="253780" imgH="317225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728"/>
                          <a:ext cx="309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286000" y="2940050"/>
            <a:ext cx="376238" cy="722313"/>
            <a:chOff x="1440" y="1852"/>
            <a:chExt cx="237" cy="455"/>
          </a:xfrm>
        </p:grpSpPr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1488" y="2044"/>
            <a:ext cx="18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" name="公式" r:id="rId11" imgW="177646" imgH="241091" progId="Equation.3">
                    <p:embed/>
                  </p:oleObj>
                </mc:Choice>
                <mc:Fallback>
                  <p:oleObj name="公式" r:id="rId11" imgW="177646" imgH="241091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44"/>
                          <a:ext cx="189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Arc 53"/>
            <p:cNvSpPr>
              <a:spLocks/>
            </p:cNvSpPr>
            <p:nvPr/>
          </p:nvSpPr>
          <p:spPr bwMode="auto">
            <a:xfrm rot="11414303" flipH="1">
              <a:off x="1440" y="1852"/>
              <a:ext cx="184" cy="144"/>
            </a:xfrm>
            <a:custGeom>
              <a:avLst/>
              <a:gdLst>
                <a:gd name="T0" fmla="*/ 0 w 25732"/>
                <a:gd name="T1" fmla="*/ 0 h 21600"/>
                <a:gd name="T2" fmla="*/ 0 w 25732"/>
                <a:gd name="T3" fmla="*/ 0 h 21600"/>
                <a:gd name="T4" fmla="*/ 0 w 25732"/>
                <a:gd name="T5" fmla="*/ 0 h 21600"/>
                <a:gd name="T6" fmla="*/ 0 60000 65536"/>
                <a:gd name="T7" fmla="*/ 0 60000 65536"/>
                <a:gd name="T8" fmla="*/ 0 60000 65536"/>
                <a:gd name="T9" fmla="*/ 0 w 25732"/>
                <a:gd name="T10" fmla="*/ 0 h 21600"/>
                <a:gd name="T11" fmla="*/ 25732 w 257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32" h="21600" fill="none" extrusionOk="0">
                  <a:moveTo>
                    <a:pt x="-1" y="459"/>
                  </a:moveTo>
                  <a:cubicBezTo>
                    <a:pt x="1457" y="154"/>
                    <a:pt x="2943" y="-1"/>
                    <a:pt x="4433" y="0"/>
                  </a:cubicBezTo>
                  <a:cubicBezTo>
                    <a:pt x="14976" y="0"/>
                    <a:pt x="23978" y="7611"/>
                    <a:pt x="25732" y="18007"/>
                  </a:cubicBezTo>
                </a:path>
                <a:path w="25732" h="21600" stroke="0" extrusionOk="0">
                  <a:moveTo>
                    <a:pt x="-1" y="459"/>
                  </a:moveTo>
                  <a:cubicBezTo>
                    <a:pt x="1457" y="154"/>
                    <a:pt x="2943" y="-1"/>
                    <a:pt x="4433" y="0"/>
                  </a:cubicBezTo>
                  <a:cubicBezTo>
                    <a:pt x="14976" y="0"/>
                    <a:pt x="23978" y="7611"/>
                    <a:pt x="25732" y="18007"/>
                  </a:cubicBezTo>
                  <a:lnTo>
                    <a:pt x="4433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6" name="Rectangle 54"/>
          <p:cNvSpPr>
            <a:spLocks noChangeArrowheads="1"/>
          </p:cNvSpPr>
          <p:nvPr/>
        </p:nvSpPr>
        <p:spPr bwMode="auto">
          <a:xfrm>
            <a:off x="468313" y="228600"/>
            <a:ext cx="822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600" b="1">
                <a:solidFill>
                  <a:srgbClr val="FF0000"/>
                </a:solidFill>
              </a:rPr>
              <a:t>第二节   光反射与折射时的偏振</a:t>
            </a:r>
          </a:p>
        </p:txBody>
      </p:sp>
      <p:sp>
        <p:nvSpPr>
          <p:cNvPr id="12307" name="Rectangle 55"/>
          <p:cNvSpPr>
            <a:spLocks noChangeArrowheads="1"/>
          </p:cNvSpPr>
          <p:nvPr/>
        </p:nvSpPr>
        <p:spPr bwMode="auto">
          <a:xfrm>
            <a:off x="500034" y="1071546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0000FF"/>
                </a:solidFill>
              </a:rPr>
              <a:t>自然光入射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  <p:bldP spid="3093" grpId="0" autoUpdateAnimBg="0"/>
      <p:bldP spid="309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1611313" y="2743200"/>
            <a:ext cx="5932487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AutoShape 8" descr="浅色竖线"/>
          <p:cNvSpPr>
            <a:spLocks noChangeArrowheads="1"/>
          </p:cNvSpPr>
          <p:nvPr/>
        </p:nvSpPr>
        <p:spPr bwMode="auto">
          <a:xfrm rot="5425004">
            <a:off x="2743200" y="5105400"/>
            <a:ext cx="990600" cy="533400"/>
          </a:xfrm>
          <a:prstGeom prst="parallelogram">
            <a:avLst>
              <a:gd name="adj" fmla="val 40986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20006097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AutoShape 9" descr="浅色竖线"/>
          <p:cNvSpPr>
            <a:spLocks noChangeArrowheads="1"/>
          </p:cNvSpPr>
          <p:nvPr/>
        </p:nvSpPr>
        <p:spPr bwMode="auto">
          <a:xfrm rot="5425004">
            <a:off x="5943600" y="3733800"/>
            <a:ext cx="685800" cy="685800"/>
          </a:xfrm>
          <a:prstGeom prst="parallelogram">
            <a:avLst>
              <a:gd name="adj" fmla="val 10481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2" name="AutoShape 10" descr="浅色竖线"/>
          <p:cNvSpPr>
            <a:spLocks noChangeArrowheads="1"/>
          </p:cNvSpPr>
          <p:nvPr/>
        </p:nvSpPr>
        <p:spPr bwMode="auto">
          <a:xfrm rot="5425004">
            <a:off x="2667000" y="3429000"/>
            <a:ext cx="990600" cy="533400"/>
          </a:xfrm>
          <a:prstGeom prst="parallelogram">
            <a:avLst>
              <a:gd name="adj" fmla="val 40986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6796" dir="20006097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38400" y="3222625"/>
            <a:ext cx="2438400" cy="1044575"/>
            <a:chOff x="2880" y="2256"/>
            <a:chExt cx="1536" cy="658"/>
          </a:xfrm>
        </p:grpSpPr>
        <p:sp>
          <p:nvSpPr>
            <p:cNvPr id="34847" name="Freeform 12" descr="浅色竖线"/>
            <p:cNvSpPr>
              <a:spLocks/>
            </p:cNvSpPr>
            <p:nvPr/>
          </p:nvSpPr>
          <p:spPr bwMode="auto">
            <a:xfrm>
              <a:off x="2880" y="2256"/>
              <a:ext cx="1344" cy="658"/>
            </a:xfrm>
            <a:custGeom>
              <a:avLst/>
              <a:gdLst>
                <a:gd name="T0" fmla="*/ 0 w 1344"/>
                <a:gd name="T1" fmla="*/ 628 h 658"/>
                <a:gd name="T2" fmla="*/ 42 w 1344"/>
                <a:gd name="T3" fmla="*/ 514 h 658"/>
                <a:gd name="T4" fmla="*/ 93 w 1344"/>
                <a:gd name="T5" fmla="*/ 454 h 658"/>
                <a:gd name="T6" fmla="*/ 135 w 1344"/>
                <a:gd name="T7" fmla="*/ 478 h 658"/>
                <a:gd name="T8" fmla="*/ 188 w 1344"/>
                <a:gd name="T9" fmla="*/ 544 h 658"/>
                <a:gd name="T10" fmla="*/ 240 w 1344"/>
                <a:gd name="T11" fmla="*/ 631 h 658"/>
                <a:gd name="T12" fmla="*/ 288 w 1344"/>
                <a:gd name="T13" fmla="*/ 652 h 658"/>
                <a:gd name="T14" fmla="*/ 327 w 1344"/>
                <a:gd name="T15" fmla="*/ 592 h 658"/>
                <a:gd name="T16" fmla="*/ 381 w 1344"/>
                <a:gd name="T17" fmla="*/ 475 h 658"/>
                <a:gd name="T18" fmla="*/ 423 w 1344"/>
                <a:gd name="T19" fmla="*/ 364 h 658"/>
                <a:gd name="T20" fmla="*/ 480 w 1344"/>
                <a:gd name="T21" fmla="*/ 298 h 658"/>
                <a:gd name="T22" fmla="*/ 522 w 1344"/>
                <a:gd name="T23" fmla="*/ 325 h 658"/>
                <a:gd name="T24" fmla="*/ 573 w 1344"/>
                <a:gd name="T25" fmla="*/ 394 h 658"/>
                <a:gd name="T26" fmla="*/ 618 w 1344"/>
                <a:gd name="T27" fmla="*/ 472 h 658"/>
                <a:gd name="T28" fmla="*/ 672 w 1344"/>
                <a:gd name="T29" fmla="*/ 499 h 658"/>
                <a:gd name="T30" fmla="*/ 714 w 1344"/>
                <a:gd name="T31" fmla="*/ 439 h 658"/>
                <a:gd name="T32" fmla="*/ 765 w 1344"/>
                <a:gd name="T33" fmla="*/ 325 h 658"/>
                <a:gd name="T34" fmla="*/ 813 w 1344"/>
                <a:gd name="T35" fmla="*/ 199 h 658"/>
                <a:gd name="T36" fmla="*/ 864 w 1344"/>
                <a:gd name="T37" fmla="*/ 148 h 658"/>
                <a:gd name="T38" fmla="*/ 903 w 1344"/>
                <a:gd name="T39" fmla="*/ 172 h 658"/>
                <a:gd name="T40" fmla="*/ 960 w 1344"/>
                <a:gd name="T41" fmla="*/ 244 h 658"/>
                <a:gd name="T42" fmla="*/ 1002 w 1344"/>
                <a:gd name="T43" fmla="*/ 325 h 658"/>
                <a:gd name="T44" fmla="*/ 1050 w 1344"/>
                <a:gd name="T45" fmla="*/ 349 h 658"/>
                <a:gd name="T46" fmla="*/ 1095 w 1344"/>
                <a:gd name="T47" fmla="*/ 286 h 658"/>
                <a:gd name="T48" fmla="*/ 1155 w 1344"/>
                <a:gd name="T49" fmla="*/ 163 h 658"/>
                <a:gd name="T50" fmla="*/ 1203 w 1344"/>
                <a:gd name="T51" fmla="*/ 49 h 658"/>
                <a:gd name="T52" fmla="*/ 1248 w 1344"/>
                <a:gd name="T53" fmla="*/ 4 h 658"/>
                <a:gd name="T54" fmla="*/ 1287 w 1344"/>
                <a:gd name="T55" fmla="*/ 22 h 658"/>
                <a:gd name="T56" fmla="*/ 1344 w 1344"/>
                <a:gd name="T57" fmla="*/ 100 h 6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44"/>
                <a:gd name="T88" fmla="*/ 0 h 658"/>
                <a:gd name="T89" fmla="*/ 1344 w 1344"/>
                <a:gd name="T90" fmla="*/ 658 h 6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44" h="658">
                  <a:moveTo>
                    <a:pt x="0" y="628"/>
                  </a:moveTo>
                  <a:cubicBezTo>
                    <a:pt x="7" y="609"/>
                    <a:pt x="27" y="543"/>
                    <a:pt x="42" y="514"/>
                  </a:cubicBezTo>
                  <a:cubicBezTo>
                    <a:pt x="57" y="485"/>
                    <a:pt x="78" y="460"/>
                    <a:pt x="93" y="454"/>
                  </a:cubicBezTo>
                  <a:cubicBezTo>
                    <a:pt x="108" y="448"/>
                    <a:pt x="119" y="463"/>
                    <a:pt x="135" y="478"/>
                  </a:cubicBezTo>
                  <a:cubicBezTo>
                    <a:pt x="151" y="493"/>
                    <a:pt x="171" y="519"/>
                    <a:pt x="188" y="544"/>
                  </a:cubicBezTo>
                  <a:cubicBezTo>
                    <a:pt x="205" y="569"/>
                    <a:pt x="223" y="613"/>
                    <a:pt x="240" y="631"/>
                  </a:cubicBezTo>
                  <a:cubicBezTo>
                    <a:pt x="257" y="649"/>
                    <a:pt x="274" y="658"/>
                    <a:pt x="288" y="652"/>
                  </a:cubicBezTo>
                  <a:cubicBezTo>
                    <a:pt x="302" y="646"/>
                    <a:pt x="312" y="621"/>
                    <a:pt x="327" y="592"/>
                  </a:cubicBezTo>
                  <a:cubicBezTo>
                    <a:pt x="342" y="563"/>
                    <a:pt x="365" y="513"/>
                    <a:pt x="381" y="475"/>
                  </a:cubicBezTo>
                  <a:cubicBezTo>
                    <a:pt x="397" y="437"/>
                    <a:pt x="407" y="393"/>
                    <a:pt x="423" y="364"/>
                  </a:cubicBezTo>
                  <a:cubicBezTo>
                    <a:pt x="439" y="335"/>
                    <a:pt x="464" y="304"/>
                    <a:pt x="480" y="298"/>
                  </a:cubicBezTo>
                  <a:cubicBezTo>
                    <a:pt x="496" y="292"/>
                    <a:pt x="507" y="309"/>
                    <a:pt x="522" y="325"/>
                  </a:cubicBezTo>
                  <a:cubicBezTo>
                    <a:pt x="537" y="341"/>
                    <a:pt x="557" y="370"/>
                    <a:pt x="573" y="394"/>
                  </a:cubicBezTo>
                  <a:cubicBezTo>
                    <a:pt x="589" y="418"/>
                    <a:pt x="602" y="454"/>
                    <a:pt x="618" y="472"/>
                  </a:cubicBezTo>
                  <a:cubicBezTo>
                    <a:pt x="634" y="490"/>
                    <a:pt x="656" y="504"/>
                    <a:pt x="672" y="499"/>
                  </a:cubicBezTo>
                  <a:cubicBezTo>
                    <a:pt x="688" y="494"/>
                    <a:pt x="699" y="468"/>
                    <a:pt x="714" y="439"/>
                  </a:cubicBezTo>
                  <a:cubicBezTo>
                    <a:pt x="729" y="410"/>
                    <a:pt x="748" y="365"/>
                    <a:pt x="765" y="325"/>
                  </a:cubicBezTo>
                  <a:cubicBezTo>
                    <a:pt x="782" y="285"/>
                    <a:pt x="797" y="228"/>
                    <a:pt x="813" y="199"/>
                  </a:cubicBezTo>
                  <a:cubicBezTo>
                    <a:pt x="829" y="170"/>
                    <a:pt x="849" y="152"/>
                    <a:pt x="864" y="148"/>
                  </a:cubicBezTo>
                  <a:cubicBezTo>
                    <a:pt x="879" y="144"/>
                    <a:pt x="887" y="156"/>
                    <a:pt x="903" y="172"/>
                  </a:cubicBezTo>
                  <a:cubicBezTo>
                    <a:pt x="919" y="188"/>
                    <a:pt x="944" y="219"/>
                    <a:pt x="960" y="244"/>
                  </a:cubicBezTo>
                  <a:cubicBezTo>
                    <a:pt x="976" y="269"/>
                    <a:pt x="987" y="308"/>
                    <a:pt x="1002" y="325"/>
                  </a:cubicBezTo>
                  <a:cubicBezTo>
                    <a:pt x="1017" y="342"/>
                    <a:pt x="1035" y="355"/>
                    <a:pt x="1050" y="349"/>
                  </a:cubicBezTo>
                  <a:cubicBezTo>
                    <a:pt x="1065" y="343"/>
                    <a:pt x="1078" y="317"/>
                    <a:pt x="1095" y="286"/>
                  </a:cubicBezTo>
                  <a:cubicBezTo>
                    <a:pt x="1112" y="255"/>
                    <a:pt x="1137" y="202"/>
                    <a:pt x="1155" y="163"/>
                  </a:cubicBezTo>
                  <a:cubicBezTo>
                    <a:pt x="1173" y="124"/>
                    <a:pt x="1188" y="75"/>
                    <a:pt x="1203" y="49"/>
                  </a:cubicBezTo>
                  <a:cubicBezTo>
                    <a:pt x="1218" y="23"/>
                    <a:pt x="1234" y="8"/>
                    <a:pt x="1248" y="4"/>
                  </a:cubicBezTo>
                  <a:cubicBezTo>
                    <a:pt x="1262" y="0"/>
                    <a:pt x="1271" y="6"/>
                    <a:pt x="1287" y="22"/>
                  </a:cubicBezTo>
                  <a:cubicBezTo>
                    <a:pt x="1303" y="38"/>
                    <a:pt x="1332" y="84"/>
                    <a:pt x="1344" y="100"/>
                  </a:cubicBezTo>
                </a:path>
              </a:pathLst>
            </a:custGeom>
            <a:pattFill prst="ltVert">
              <a:fgClr>
                <a:srgbClr val="FF0000"/>
              </a:fgClr>
              <a:bgClr>
                <a:srgbClr val="FFEBFF"/>
              </a:bgClr>
            </a:pattFill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13"/>
            <p:cNvSpPr>
              <a:spLocks noChangeShapeType="1"/>
            </p:cNvSpPr>
            <p:nvPr/>
          </p:nvSpPr>
          <p:spPr bwMode="auto">
            <a:xfrm flipV="1">
              <a:off x="3600" y="2260"/>
              <a:ext cx="816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Line 14"/>
            <p:cNvSpPr>
              <a:spLocks noChangeShapeType="1"/>
            </p:cNvSpPr>
            <p:nvPr/>
          </p:nvSpPr>
          <p:spPr bwMode="auto">
            <a:xfrm flipV="1">
              <a:off x="2880" y="2596"/>
              <a:ext cx="72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7" name="AutoShape 15" descr="浅色竖线"/>
          <p:cNvSpPr>
            <a:spLocks noChangeArrowheads="1"/>
          </p:cNvSpPr>
          <p:nvPr/>
        </p:nvSpPr>
        <p:spPr bwMode="auto">
          <a:xfrm rot="5425004">
            <a:off x="3276600" y="3733800"/>
            <a:ext cx="990600" cy="533400"/>
          </a:xfrm>
          <a:prstGeom prst="parallelogram">
            <a:avLst>
              <a:gd name="adj" fmla="val 39464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29200" y="3200400"/>
            <a:ext cx="2438400" cy="1044575"/>
            <a:chOff x="2880" y="2256"/>
            <a:chExt cx="1536" cy="658"/>
          </a:xfrm>
        </p:grpSpPr>
        <p:sp>
          <p:nvSpPr>
            <p:cNvPr id="34844" name="Freeform 17" descr="浅色竖线"/>
            <p:cNvSpPr>
              <a:spLocks/>
            </p:cNvSpPr>
            <p:nvPr/>
          </p:nvSpPr>
          <p:spPr bwMode="auto">
            <a:xfrm>
              <a:off x="2880" y="2256"/>
              <a:ext cx="1344" cy="658"/>
            </a:xfrm>
            <a:custGeom>
              <a:avLst/>
              <a:gdLst>
                <a:gd name="T0" fmla="*/ 0 w 1344"/>
                <a:gd name="T1" fmla="*/ 628 h 658"/>
                <a:gd name="T2" fmla="*/ 42 w 1344"/>
                <a:gd name="T3" fmla="*/ 514 h 658"/>
                <a:gd name="T4" fmla="*/ 93 w 1344"/>
                <a:gd name="T5" fmla="*/ 454 h 658"/>
                <a:gd name="T6" fmla="*/ 135 w 1344"/>
                <a:gd name="T7" fmla="*/ 478 h 658"/>
                <a:gd name="T8" fmla="*/ 188 w 1344"/>
                <a:gd name="T9" fmla="*/ 544 h 658"/>
                <a:gd name="T10" fmla="*/ 240 w 1344"/>
                <a:gd name="T11" fmla="*/ 631 h 658"/>
                <a:gd name="T12" fmla="*/ 288 w 1344"/>
                <a:gd name="T13" fmla="*/ 652 h 658"/>
                <a:gd name="T14" fmla="*/ 327 w 1344"/>
                <a:gd name="T15" fmla="*/ 592 h 658"/>
                <a:gd name="T16" fmla="*/ 381 w 1344"/>
                <a:gd name="T17" fmla="*/ 475 h 658"/>
                <a:gd name="T18" fmla="*/ 423 w 1344"/>
                <a:gd name="T19" fmla="*/ 364 h 658"/>
                <a:gd name="T20" fmla="*/ 480 w 1344"/>
                <a:gd name="T21" fmla="*/ 298 h 658"/>
                <a:gd name="T22" fmla="*/ 522 w 1344"/>
                <a:gd name="T23" fmla="*/ 325 h 658"/>
                <a:gd name="T24" fmla="*/ 573 w 1344"/>
                <a:gd name="T25" fmla="*/ 394 h 658"/>
                <a:gd name="T26" fmla="*/ 618 w 1344"/>
                <a:gd name="T27" fmla="*/ 472 h 658"/>
                <a:gd name="T28" fmla="*/ 672 w 1344"/>
                <a:gd name="T29" fmla="*/ 499 h 658"/>
                <a:gd name="T30" fmla="*/ 714 w 1344"/>
                <a:gd name="T31" fmla="*/ 439 h 658"/>
                <a:gd name="T32" fmla="*/ 765 w 1344"/>
                <a:gd name="T33" fmla="*/ 325 h 658"/>
                <a:gd name="T34" fmla="*/ 813 w 1344"/>
                <a:gd name="T35" fmla="*/ 199 h 658"/>
                <a:gd name="T36" fmla="*/ 864 w 1344"/>
                <a:gd name="T37" fmla="*/ 148 h 658"/>
                <a:gd name="T38" fmla="*/ 903 w 1344"/>
                <a:gd name="T39" fmla="*/ 172 h 658"/>
                <a:gd name="T40" fmla="*/ 960 w 1344"/>
                <a:gd name="T41" fmla="*/ 244 h 658"/>
                <a:gd name="T42" fmla="*/ 1002 w 1344"/>
                <a:gd name="T43" fmla="*/ 325 h 658"/>
                <a:gd name="T44" fmla="*/ 1050 w 1344"/>
                <a:gd name="T45" fmla="*/ 349 h 658"/>
                <a:gd name="T46" fmla="*/ 1095 w 1344"/>
                <a:gd name="T47" fmla="*/ 286 h 658"/>
                <a:gd name="T48" fmla="*/ 1155 w 1344"/>
                <a:gd name="T49" fmla="*/ 163 h 658"/>
                <a:gd name="T50" fmla="*/ 1203 w 1344"/>
                <a:gd name="T51" fmla="*/ 49 h 658"/>
                <a:gd name="T52" fmla="*/ 1248 w 1344"/>
                <a:gd name="T53" fmla="*/ 4 h 658"/>
                <a:gd name="T54" fmla="*/ 1287 w 1344"/>
                <a:gd name="T55" fmla="*/ 22 h 658"/>
                <a:gd name="T56" fmla="*/ 1344 w 1344"/>
                <a:gd name="T57" fmla="*/ 100 h 6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44"/>
                <a:gd name="T88" fmla="*/ 0 h 658"/>
                <a:gd name="T89" fmla="*/ 1344 w 1344"/>
                <a:gd name="T90" fmla="*/ 658 h 6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44" h="658">
                  <a:moveTo>
                    <a:pt x="0" y="628"/>
                  </a:moveTo>
                  <a:cubicBezTo>
                    <a:pt x="7" y="609"/>
                    <a:pt x="27" y="543"/>
                    <a:pt x="42" y="514"/>
                  </a:cubicBezTo>
                  <a:cubicBezTo>
                    <a:pt x="57" y="485"/>
                    <a:pt x="78" y="460"/>
                    <a:pt x="93" y="454"/>
                  </a:cubicBezTo>
                  <a:cubicBezTo>
                    <a:pt x="108" y="448"/>
                    <a:pt x="119" y="463"/>
                    <a:pt x="135" y="478"/>
                  </a:cubicBezTo>
                  <a:cubicBezTo>
                    <a:pt x="151" y="493"/>
                    <a:pt x="171" y="519"/>
                    <a:pt x="188" y="544"/>
                  </a:cubicBezTo>
                  <a:cubicBezTo>
                    <a:pt x="205" y="569"/>
                    <a:pt x="223" y="613"/>
                    <a:pt x="240" y="631"/>
                  </a:cubicBezTo>
                  <a:cubicBezTo>
                    <a:pt x="257" y="649"/>
                    <a:pt x="274" y="658"/>
                    <a:pt x="288" y="652"/>
                  </a:cubicBezTo>
                  <a:cubicBezTo>
                    <a:pt x="302" y="646"/>
                    <a:pt x="312" y="621"/>
                    <a:pt x="327" y="592"/>
                  </a:cubicBezTo>
                  <a:cubicBezTo>
                    <a:pt x="342" y="563"/>
                    <a:pt x="365" y="513"/>
                    <a:pt x="381" y="475"/>
                  </a:cubicBezTo>
                  <a:cubicBezTo>
                    <a:pt x="397" y="437"/>
                    <a:pt x="407" y="393"/>
                    <a:pt x="423" y="364"/>
                  </a:cubicBezTo>
                  <a:cubicBezTo>
                    <a:pt x="439" y="335"/>
                    <a:pt x="464" y="304"/>
                    <a:pt x="480" y="298"/>
                  </a:cubicBezTo>
                  <a:cubicBezTo>
                    <a:pt x="496" y="292"/>
                    <a:pt x="507" y="309"/>
                    <a:pt x="522" y="325"/>
                  </a:cubicBezTo>
                  <a:cubicBezTo>
                    <a:pt x="537" y="341"/>
                    <a:pt x="557" y="370"/>
                    <a:pt x="573" y="394"/>
                  </a:cubicBezTo>
                  <a:cubicBezTo>
                    <a:pt x="589" y="418"/>
                    <a:pt x="602" y="454"/>
                    <a:pt x="618" y="472"/>
                  </a:cubicBezTo>
                  <a:cubicBezTo>
                    <a:pt x="634" y="490"/>
                    <a:pt x="656" y="504"/>
                    <a:pt x="672" y="499"/>
                  </a:cubicBezTo>
                  <a:cubicBezTo>
                    <a:pt x="688" y="494"/>
                    <a:pt x="699" y="468"/>
                    <a:pt x="714" y="439"/>
                  </a:cubicBezTo>
                  <a:cubicBezTo>
                    <a:pt x="729" y="410"/>
                    <a:pt x="748" y="365"/>
                    <a:pt x="765" y="325"/>
                  </a:cubicBezTo>
                  <a:cubicBezTo>
                    <a:pt x="782" y="285"/>
                    <a:pt x="797" y="228"/>
                    <a:pt x="813" y="199"/>
                  </a:cubicBezTo>
                  <a:cubicBezTo>
                    <a:pt x="829" y="170"/>
                    <a:pt x="849" y="152"/>
                    <a:pt x="864" y="148"/>
                  </a:cubicBezTo>
                  <a:cubicBezTo>
                    <a:pt x="879" y="144"/>
                    <a:pt x="887" y="156"/>
                    <a:pt x="903" y="172"/>
                  </a:cubicBezTo>
                  <a:cubicBezTo>
                    <a:pt x="919" y="188"/>
                    <a:pt x="944" y="219"/>
                    <a:pt x="960" y="244"/>
                  </a:cubicBezTo>
                  <a:cubicBezTo>
                    <a:pt x="976" y="269"/>
                    <a:pt x="987" y="308"/>
                    <a:pt x="1002" y="325"/>
                  </a:cubicBezTo>
                  <a:cubicBezTo>
                    <a:pt x="1017" y="342"/>
                    <a:pt x="1035" y="355"/>
                    <a:pt x="1050" y="349"/>
                  </a:cubicBezTo>
                  <a:cubicBezTo>
                    <a:pt x="1065" y="343"/>
                    <a:pt x="1078" y="317"/>
                    <a:pt x="1095" y="286"/>
                  </a:cubicBezTo>
                  <a:cubicBezTo>
                    <a:pt x="1112" y="255"/>
                    <a:pt x="1137" y="202"/>
                    <a:pt x="1155" y="163"/>
                  </a:cubicBezTo>
                  <a:cubicBezTo>
                    <a:pt x="1173" y="124"/>
                    <a:pt x="1188" y="75"/>
                    <a:pt x="1203" y="49"/>
                  </a:cubicBezTo>
                  <a:cubicBezTo>
                    <a:pt x="1218" y="23"/>
                    <a:pt x="1234" y="8"/>
                    <a:pt x="1248" y="4"/>
                  </a:cubicBezTo>
                  <a:cubicBezTo>
                    <a:pt x="1262" y="0"/>
                    <a:pt x="1271" y="6"/>
                    <a:pt x="1287" y="22"/>
                  </a:cubicBezTo>
                  <a:cubicBezTo>
                    <a:pt x="1303" y="38"/>
                    <a:pt x="1332" y="84"/>
                    <a:pt x="1344" y="100"/>
                  </a:cubicBezTo>
                </a:path>
              </a:pathLst>
            </a:custGeom>
            <a:pattFill prst="ltVert">
              <a:fgClr>
                <a:srgbClr val="FF0000"/>
              </a:fgClr>
              <a:bgClr>
                <a:srgbClr val="FFEBFF"/>
              </a:bgClr>
            </a:pattFill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5" name="Line 18"/>
            <p:cNvSpPr>
              <a:spLocks noChangeShapeType="1"/>
            </p:cNvSpPr>
            <p:nvPr/>
          </p:nvSpPr>
          <p:spPr bwMode="auto">
            <a:xfrm flipV="1">
              <a:off x="3600" y="2260"/>
              <a:ext cx="816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Line 19"/>
            <p:cNvSpPr>
              <a:spLocks noChangeShapeType="1"/>
            </p:cNvSpPr>
            <p:nvPr/>
          </p:nvSpPr>
          <p:spPr bwMode="auto">
            <a:xfrm flipV="1">
              <a:off x="2880" y="2596"/>
              <a:ext cx="72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26" name="Rectangle 20"/>
          <p:cNvSpPr>
            <a:spLocks noChangeArrowheads="1"/>
          </p:cNvSpPr>
          <p:nvPr/>
        </p:nvSpPr>
        <p:spPr bwMode="auto">
          <a:xfrm>
            <a:off x="6629400" y="3124200"/>
            <a:ext cx="914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3" name="AutoShape 21" descr="浅色竖线"/>
          <p:cNvSpPr>
            <a:spLocks noChangeArrowheads="1"/>
          </p:cNvSpPr>
          <p:nvPr/>
        </p:nvSpPr>
        <p:spPr bwMode="auto">
          <a:xfrm rot="5425004">
            <a:off x="5943600" y="3048000"/>
            <a:ext cx="685800" cy="685800"/>
          </a:xfrm>
          <a:prstGeom prst="parallelogram">
            <a:avLst>
              <a:gd name="adj" fmla="val 10481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V="1">
            <a:off x="6629400" y="3276600"/>
            <a:ext cx="762000" cy="304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14600" y="4953000"/>
            <a:ext cx="2286000" cy="914400"/>
            <a:chOff x="960" y="3072"/>
            <a:chExt cx="1440" cy="576"/>
          </a:xfrm>
        </p:grpSpPr>
        <p:sp>
          <p:nvSpPr>
            <p:cNvPr id="34841" name="Line 24"/>
            <p:cNvSpPr>
              <a:spLocks noChangeShapeType="1"/>
            </p:cNvSpPr>
            <p:nvPr/>
          </p:nvSpPr>
          <p:spPr bwMode="auto">
            <a:xfrm flipV="1">
              <a:off x="1680" y="3072"/>
              <a:ext cx="72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Line 25"/>
            <p:cNvSpPr>
              <a:spLocks noChangeShapeType="1"/>
            </p:cNvSpPr>
            <p:nvPr/>
          </p:nvSpPr>
          <p:spPr bwMode="auto">
            <a:xfrm flipV="1">
              <a:off x="960" y="3360"/>
              <a:ext cx="72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3" name="Line 26"/>
            <p:cNvSpPr>
              <a:spLocks noChangeShapeType="1"/>
            </p:cNvSpPr>
            <p:nvPr/>
          </p:nvSpPr>
          <p:spPr bwMode="auto">
            <a:xfrm flipV="1">
              <a:off x="1104" y="3432"/>
              <a:ext cx="38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99" name="AutoShape 27" descr="浅色竖线"/>
          <p:cNvSpPr>
            <a:spLocks noChangeArrowheads="1"/>
          </p:cNvSpPr>
          <p:nvPr/>
        </p:nvSpPr>
        <p:spPr bwMode="auto">
          <a:xfrm rot="5425004">
            <a:off x="3352800" y="5410200"/>
            <a:ext cx="990600" cy="533400"/>
          </a:xfrm>
          <a:prstGeom prst="parallelogram">
            <a:avLst>
              <a:gd name="adj" fmla="val 39464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00" name="AutoShape 28" descr="浅色竖线"/>
          <p:cNvSpPr>
            <a:spLocks noChangeArrowheads="1"/>
          </p:cNvSpPr>
          <p:nvPr/>
        </p:nvSpPr>
        <p:spPr bwMode="auto">
          <a:xfrm rot="5425004">
            <a:off x="5943600" y="5486400"/>
            <a:ext cx="685800" cy="685800"/>
          </a:xfrm>
          <a:prstGeom prst="parallelogram">
            <a:avLst>
              <a:gd name="adj" fmla="val 10481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105400" y="5029200"/>
            <a:ext cx="2286000" cy="914400"/>
            <a:chOff x="960" y="3072"/>
            <a:chExt cx="1440" cy="576"/>
          </a:xfrm>
        </p:grpSpPr>
        <p:sp>
          <p:nvSpPr>
            <p:cNvPr id="34838" name="Line 30"/>
            <p:cNvSpPr>
              <a:spLocks noChangeShapeType="1"/>
            </p:cNvSpPr>
            <p:nvPr/>
          </p:nvSpPr>
          <p:spPr bwMode="auto">
            <a:xfrm flipV="1">
              <a:off x="1680" y="3072"/>
              <a:ext cx="72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9" name="Line 31"/>
            <p:cNvSpPr>
              <a:spLocks noChangeShapeType="1"/>
            </p:cNvSpPr>
            <p:nvPr/>
          </p:nvSpPr>
          <p:spPr bwMode="auto">
            <a:xfrm flipV="1">
              <a:off x="960" y="3360"/>
              <a:ext cx="72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0" name="Line 32"/>
            <p:cNvSpPr>
              <a:spLocks noChangeShapeType="1"/>
            </p:cNvSpPr>
            <p:nvPr/>
          </p:nvSpPr>
          <p:spPr bwMode="auto">
            <a:xfrm flipV="1">
              <a:off x="1104" y="3432"/>
              <a:ext cx="38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05" name="AutoShape 33" descr="浅色竖线"/>
          <p:cNvSpPr>
            <a:spLocks noChangeArrowheads="1"/>
          </p:cNvSpPr>
          <p:nvPr/>
        </p:nvSpPr>
        <p:spPr bwMode="auto">
          <a:xfrm rot="5425004">
            <a:off x="5943600" y="4800600"/>
            <a:ext cx="685800" cy="685800"/>
          </a:xfrm>
          <a:prstGeom prst="parallelogram">
            <a:avLst>
              <a:gd name="adj" fmla="val 10481"/>
            </a:avLst>
          </a:prstGeom>
          <a:pattFill prst="ltVert">
            <a:fgClr>
              <a:schemeClr val="tx2"/>
            </a:fgClr>
            <a:bgClr>
              <a:schemeClr val="accent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1600200" y="2743200"/>
            <a:ext cx="620713" cy="3657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FF0000"/>
                </a:solidFill>
              </a:rPr>
              <a:t>机械波</a:t>
            </a:r>
            <a:r>
              <a:rPr kumimoji="0" lang="zh-CN" altLang="en-US" sz="2800" b="1">
                <a:solidFill>
                  <a:srgbClr val="1C1C1C"/>
                </a:solidFill>
              </a:rPr>
              <a:t>穿过狭缝</a:t>
            </a:r>
          </a:p>
        </p:txBody>
      </p:sp>
      <p:sp>
        <p:nvSpPr>
          <p:cNvPr id="34835" name="Rectangle 37"/>
          <p:cNvSpPr>
            <a:spLocks noChangeArrowheads="1"/>
          </p:cNvSpPr>
          <p:nvPr/>
        </p:nvSpPr>
        <p:spPr bwMode="auto">
          <a:xfrm>
            <a:off x="2268538" y="2708275"/>
            <a:ext cx="1274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FF0000"/>
                </a:solidFill>
              </a:rPr>
              <a:t>横波</a:t>
            </a:r>
          </a:p>
        </p:txBody>
      </p:sp>
      <p:sp>
        <p:nvSpPr>
          <p:cNvPr id="34836" name="Rectangle 39"/>
          <p:cNvSpPr>
            <a:spLocks noChangeArrowheads="1"/>
          </p:cNvSpPr>
          <p:nvPr/>
        </p:nvSpPr>
        <p:spPr bwMode="auto">
          <a:xfrm>
            <a:off x="2195513" y="5876925"/>
            <a:ext cx="164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FF"/>
                </a:solidFill>
              </a:rPr>
              <a:t>纵波</a:t>
            </a:r>
          </a:p>
        </p:txBody>
      </p:sp>
      <p:sp>
        <p:nvSpPr>
          <p:cNvPr id="34837" name="Rectangle 41"/>
          <p:cNvSpPr>
            <a:spLocks noChangeArrowheads="1"/>
          </p:cNvSpPr>
          <p:nvPr/>
        </p:nvSpPr>
        <p:spPr bwMode="auto">
          <a:xfrm>
            <a:off x="1258888" y="260350"/>
            <a:ext cx="6408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600" b="1">
                <a:solidFill>
                  <a:srgbClr val="FF0000"/>
                </a:solidFill>
              </a:rPr>
              <a:t>第一节    光的偏振状态</a:t>
            </a: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539552" y="1192129"/>
            <a:ext cx="7632700" cy="455612"/>
            <a:chOff x="431" y="663"/>
            <a:chExt cx="4808" cy="287"/>
          </a:xfrm>
        </p:grpSpPr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31" y="663"/>
              <a:ext cx="480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rgbClr val="FF0066"/>
                  </a:solidFill>
                  <a:latin typeface="宋体" pitchFamily="2" charset="-122"/>
                </a:rPr>
                <a:t>   </a:t>
              </a:r>
              <a:r>
                <a:rPr kumimoji="0" lang="zh-CN" altLang="en-US" b="1" dirty="0">
                  <a:solidFill>
                    <a:srgbClr val="FF0066"/>
                  </a:solidFill>
                  <a:latin typeface="宋体" pitchFamily="2" charset="-122"/>
                </a:rPr>
                <a:t>干涉、衍射              </a:t>
              </a:r>
              <a:r>
                <a:rPr kumimoji="0" lang="zh-CN" altLang="en-US" b="1" dirty="0" smtClean="0">
                  <a:solidFill>
                    <a:srgbClr val="0000FF"/>
                  </a:solidFill>
                  <a:latin typeface="宋体" pitchFamily="2" charset="-122"/>
                </a:rPr>
                <a:t>光</a:t>
              </a:r>
              <a:r>
                <a:rPr kumimoji="0" lang="zh-CN" altLang="en-US" b="1" dirty="0">
                  <a:solidFill>
                    <a:srgbClr val="0000FF"/>
                  </a:solidFill>
                  <a:latin typeface="宋体" pitchFamily="2" charset="-122"/>
                </a:rPr>
                <a:t>的波动性</a:t>
              </a:r>
            </a:p>
          </p:txBody>
        </p:sp>
        <p:sp>
          <p:nvSpPr>
            <p:cNvPr id="39" name="AutoShape 42"/>
            <p:cNvSpPr>
              <a:spLocks noChangeArrowheads="1"/>
            </p:cNvSpPr>
            <p:nvPr/>
          </p:nvSpPr>
          <p:spPr bwMode="auto">
            <a:xfrm>
              <a:off x="2381" y="754"/>
              <a:ext cx="765" cy="91"/>
            </a:xfrm>
            <a:prstGeom prst="leftRightArrow">
              <a:avLst>
                <a:gd name="adj1" fmla="val 50000"/>
                <a:gd name="adj2" fmla="val 168132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547614" y="1696954"/>
            <a:ext cx="669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0066"/>
                </a:solidFill>
                <a:latin typeface="宋体" pitchFamily="2" charset="-122"/>
              </a:rPr>
              <a:t>光的偏振</a:t>
            </a:r>
            <a:r>
              <a:rPr kumimoji="0" lang="zh-CN" altLang="en-US" b="1" dirty="0">
                <a:solidFill>
                  <a:srgbClr val="080808"/>
                </a:solidFill>
                <a:latin typeface="宋体" pitchFamily="2" charset="-122"/>
              </a:rPr>
              <a:t>             </a:t>
            </a:r>
            <a:r>
              <a:rPr kumimoji="0"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光波</a:t>
            </a:r>
            <a:r>
              <a:rPr kumimoji="0" lang="zh-CN" altLang="en-US" b="1" dirty="0">
                <a:solidFill>
                  <a:srgbClr val="0000FF"/>
                </a:solidFill>
                <a:latin typeface="宋体" pitchFamily="2" charset="-122"/>
              </a:rPr>
              <a:t>是横波</a:t>
            </a:r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3586162" y="1884279"/>
            <a:ext cx="1290638" cy="144462"/>
          </a:xfrm>
          <a:prstGeom prst="leftRightArrow">
            <a:avLst>
              <a:gd name="adj1" fmla="val 50000"/>
              <a:gd name="adj2" fmla="val 16813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2"/>
          <p:cNvGrpSpPr>
            <a:grpSpLocks/>
          </p:cNvGrpSpPr>
          <p:nvPr/>
        </p:nvGrpSpPr>
        <p:grpSpPr bwMode="auto">
          <a:xfrm>
            <a:off x="4356100" y="333375"/>
            <a:ext cx="4724400" cy="3125788"/>
            <a:chOff x="2784" y="432"/>
            <a:chExt cx="2976" cy="1969"/>
          </a:xfrm>
        </p:grpSpPr>
        <p:sp>
          <p:nvSpPr>
            <p:cNvPr id="13365" name="Text Box 3"/>
            <p:cNvSpPr txBox="1">
              <a:spLocks noChangeArrowheads="1"/>
            </p:cNvSpPr>
            <p:nvPr/>
          </p:nvSpPr>
          <p:spPr bwMode="auto">
            <a:xfrm>
              <a:off x="2784" y="43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CN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3366" name="Text Box 4"/>
            <p:cNvSpPr txBox="1">
              <a:spLocks noChangeArrowheads="1"/>
            </p:cNvSpPr>
            <p:nvPr/>
          </p:nvSpPr>
          <p:spPr bwMode="auto">
            <a:xfrm>
              <a:off x="2832" y="1536"/>
              <a:ext cx="278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F0000"/>
                  </a:solidFill>
                </a:rPr>
                <a:t>反射光</a:t>
              </a:r>
              <a:r>
                <a:rPr kumimoji="0" lang="zh-CN" altLang="en-US" sz="2800" b="1">
                  <a:solidFill>
                    <a:srgbClr val="000000"/>
                  </a:solidFill>
                </a:rPr>
                <a:t>为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完全偏振光</a:t>
              </a:r>
              <a:r>
                <a:rPr kumimoji="0" lang="zh-CN" altLang="en-US" sz="2800" b="1">
                  <a:solidFill>
                    <a:srgbClr val="000000"/>
                  </a:solidFill>
                </a:rPr>
                <a:t>，且振动面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垂直入射面</a:t>
              </a:r>
              <a:r>
                <a:rPr kumimoji="0" lang="zh-CN" altLang="en-US" sz="2800" b="1">
                  <a:solidFill>
                    <a:srgbClr val="000000"/>
                  </a:solidFill>
                </a:rPr>
                <a:t>，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折射光</a:t>
              </a:r>
              <a:r>
                <a:rPr kumimoji="0" lang="zh-CN" altLang="en-US" sz="2800" b="1">
                  <a:solidFill>
                    <a:srgbClr val="000000"/>
                  </a:solidFill>
                </a:rPr>
                <a:t>仍为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部分偏振光</a:t>
              </a:r>
              <a:r>
                <a:rPr kumimoji="0" lang="zh-CN" altLang="en-US" sz="2800" b="1">
                  <a:solidFill>
                    <a:srgbClr val="000000"/>
                  </a:solidFill>
                </a:rPr>
                <a:t>。</a:t>
              </a:r>
            </a:p>
          </p:txBody>
        </p:sp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3792" y="816"/>
            <a:ext cx="124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" name="公式" r:id="rId3" imgW="1091726" imgH="672808" progId="Equation.3">
                    <p:embed/>
                  </p:oleObj>
                </mc:Choice>
                <mc:Fallback>
                  <p:oleObj name="公式" r:id="rId3" imgW="1091726" imgH="672808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16"/>
                          <a:ext cx="1248" cy="72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7" name="Text Box 6"/>
            <p:cNvSpPr txBox="1">
              <a:spLocks noChangeArrowheads="1"/>
            </p:cNvSpPr>
            <p:nvPr/>
          </p:nvSpPr>
          <p:spPr bwMode="auto">
            <a:xfrm>
              <a:off x="3456" y="1008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00000"/>
                  </a:solidFill>
                </a:rPr>
                <a:t>当                        时，</a:t>
              </a:r>
            </a:p>
          </p:txBody>
        </p:sp>
      </p:grpSp>
      <p:grpSp>
        <p:nvGrpSpPr>
          <p:cNvPr id="13322" name="Group 15"/>
          <p:cNvGrpSpPr>
            <a:grpSpLocks/>
          </p:cNvGrpSpPr>
          <p:nvPr/>
        </p:nvGrpSpPr>
        <p:grpSpPr bwMode="auto">
          <a:xfrm>
            <a:off x="323850" y="1989138"/>
            <a:ext cx="3810000" cy="3200400"/>
            <a:chOff x="288" y="480"/>
            <a:chExt cx="2400" cy="2016"/>
          </a:xfrm>
        </p:grpSpPr>
        <p:grpSp>
          <p:nvGrpSpPr>
            <p:cNvPr id="13327" name="Group 16"/>
            <p:cNvGrpSpPr>
              <a:grpSpLocks/>
            </p:cNvGrpSpPr>
            <p:nvPr/>
          </p:nvGrpSpPr>
          <p:grpSpPr bwMode="auto">
            <a:xfrm>
              <a:off x="288" y="480"/>
              <a:ext cx="2400" cy="2016"/>
              <a:chOff x="288" y="480"/>
              <a:chExt cx="2400" cy="2016"/>
            </a:xfrm>
          </p:grpSpPr>
          <p:sp>
            <p:nvSpPr>
              <p:cNvPr id="13329" name="Rectangle 17"/>
              <p:cNvSpPr>
                <a:spLocks noChangeArrowheads="1"/>
              </p:cNvSpPr>
              <p:nvPr/>
            </p:nvSpPr>
            <p:spPr bwMode="auto">
              <a:xfrm>
                <a:off x="288" y="480"/>
                <a:ext cx="2400" cy="20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3330" name="Group 18"/>
              <p:cNvGrpSpPr>
                <a:grpSpLocks/>
              </p:cNvGrpSpPr>
              <p:nvPr/>
            </p:nvGrpSpPr>
            <p:grpSpPr bwMode="auto">
              <a:xfrm>
                <a:off x="341" y="731"/>
                <a:ext cx="1195" cy="597"/>
                <a:chOff x="341" y="731"/>
                <a:chExt cx="1195" cy="597"/>
              </a:xfrm>
            </p:grpSpPr>
            <p:sp>
              <p:nvSpPr>
                <p:cNvPr id="13354" name="Line 19"/>
                <p:cNvSpPr>
                  <a:spLocks noChangeShapeType="1"/>
                </p:cNvSpPr>
                <p:nvPr/>
              </p:nvSpPr>
              <p:spPr bwMode="auto">
                <a:xfrm rot="1813361">
                  <a:off x="341" y="1040"/>
                  <a:ext cx="1195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5" name="Line 20"/>
                <p:cNvSpPr>
                  <a:spLocks noChangeShapeType="1"/>
                </p:cNvSpPr>
                <p:nvPr/>
              </p:nvSpPr>
              <p:spPr bwMode="auto">
                <a:xfrm rot="1813361">
                  <a:off x="596" y="731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6" name="Line 21"/>
                <p:cNvSpPr>
                  <a:spLocks noChangeShapeType="1"/>
                </p:cNvSpPr>
                <p:nvPr/>
              </p:nvSpPr>
              <p:spPr bwMode="auto">
                <a:xfrm rot="1813361">
                  <a:off x="763" y="829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7" name="Line 22"/>
                <p:cNvSpPr>
                  <a:spLocks noChangeShapeType="1"/>
                </p:cNvSpPr>
                <p:nvPr/>
              </p:nvSpPr>
              <p:spPr bwMode="auto">
                <a:xfrm rot="1813361">
                  <a:off x="931" y="927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8" name="Line 23"/>
                <p:cNvSpPr>
                  <a:spLocks noChangeShapeType="1"/>
                </p:cNvSpPr>
                <p:nvPr/>
              </p:nvSpPr>
              <p:spPr bwMode="auto">
                <a:xfrm rot="1813361">
                  <a:off x="1099" y="1024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9" name="Line 24"/>
                <p:cNvSpPr>
                  <a:spLocks noChangeShapeType="1"/>
                </p:cNvSpPr>
                <p:nvPr/>
              </p:nvSpPr>
              <p:spPr bwMode="auto">
                <a:xfrm rot="1813361">
                  <a:off x="1296" y="1104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0" name="Oval 25"/>
                <p:cNvSpPr>
                  <a:spLocks noChangeArrowheads="1"/>
                </p:cNvSpPr>
                <p:nvPr/>
              </p:nvSpPr>
              <p:spPr bwMode="auto">
                <a:xfrm rot="1813361">
                  <a:off x="480" y="767"/>
                  <a:ext cx="65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61" name="Oval 26"/>
                <p:cNvSpPr>
                  <a:spLocks noChangeArrowheads="1"/>
                </p:cNvSpPr>
                <p:nvPr/>
              </p:nvSpPr>
              <p:spPr bwMode="auto">
                <a:xfrm rot="1813361">
                  <a:off x="647" y="865"/>
                  <a:ext cx="65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62" name="Oval 27"/>
                <p:cNvSpPr>
                  <a:spLocks noChangeArrowheads="1"/>
                </p:cNvSpPr>
                <p:nvPr/>
              </p:nvSpPr>
              <p:spPr bwMode="auto">
                <a:xfrm rot="1813361">
                  <a:off x="815" y="962"/>
                  <a:ext cx="64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63" name="Oval 28"/>
                <p:cNvSpPr>
                  <a:spLocks noChangeArrowheads="1"/>
                </p:cNvSpPr>
                <p:nvPr/>
              </p:nvSpPr>
              <p:spPr bwMode="auto">
                <a:xfrm rot="1813361">
                  <a:off x="983" y="1059"/>
                  <a:ext cx="64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64" name="Oval 29"/>
                <p:cNvSpPr>
                  <a:spLocks noChangeArrowheads="1"/>
                </p:cNvSpPr>
                <p:nvPr/>
              </p:nvSpPr>
              <p:spPr bwMode="auto">
                <a:xfrm rot="1813361">
                  <a:off x="1149" y="1157"/>
                  <a:ext cx="65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3331" name="Line 30"/>
              <p:cNvSpPr>
                <a:spLocks noChangeShapeType="1"/>
              </p:cNvSpPr>
              <p:nvPr/>
            </p:nvSpPr>
            <p:spPr bwMode="auto">
              <a:xfrm rot="-1745951">
                <a:off x="1337" y="1041"/>
                <a:ext cx="1344" cy="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Oval 31"/>
              <p:cNvSpPr>
                <a:spLocks noChangeArrowheads="1"/>
              </p:cNvSpPr>
              <p:nvPr/>
            </p:nvSpPr>
            <p:spPr bwMode="auto">
              <a:xfrm rot="-1745951">
                <a:off x="1530" y="1254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3" name="Oval 32"/>
              <p:cNvSpPr>
                <a:spLocks noChangeArrowheads="1"/>
              </p:cNvSpPr>
              <p:nvPr/>
            </p:nvSpPr>
            <p:spPr bwMode="auto">
              <a:xfrm rot="-1745951">
                <a:off x="1760" y="1116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4" name="Oval 33"/>
              <p:cNvSpPr>
                <a:spLocks noChangeArrowheads="1"/>
              </p:cNvSpPr>
              <p:nvPr/>
            </p:nvSpPr>
            <p:spPr bwMode="auto">
              <a:xfrm rot="-1745951">
                <a:off x="1952" y="1020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5" name="Oval 34"/>
              <p:cNvSpPr>
                <a:spLocks noChangeArrowheads="1"/>
              </p:cNvSpPr>
              <p:nvPr/>
            </p:nvSpPr>
            <p:spPr bwMode="auto">
              <a:xfrm rot="-1745951">
                <a:off x="2144" y="909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6" name="Oval 35"/>
              <p:cNvSpPr>
                <a:spLocks noChangeArrowheads="1"/>
              </p:cNvSpPr>
              <p:nvPr/>
            </p:nvSpPr>
            <p:spPr bwMode="auto">
              <a:xfrm rot="-1745951">
                <a:off x="2304" y="813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3315" name="Object 3"/>
              <p:cNvGraphicFramePr>
                <a:graphicFrameLocks noChangeAspect="1"/>
              </p:cNvGraphicFramePr>
              <p:nvPr/>
            </p:nvGraphicFramePr>
            <p:xfrm>
              <a:off x="1152" y="672"/>
              <a:ext cx="197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2" name="公式" r:id="rId5" imgW="165028" imgH="330057" progId="Equation.3">
                      <p:embed/>
                    </p:oleObj>
                  </mc:Choice>
                  <mc:Fallback>
                    <p:oleObj name="公式" r:id="rId5" imgW="165028" imgH="330057" progId="Equation.3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672"/>
                            <a:ext cx="197" cy="4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16" name="Object 4"/>
              <p:cNvGraphicFramePr>
                <a:graphicFrameLocks noChangeAspect="1"/>
              </p:cNvGraphicFramePr>
              <p:nvPr/>
            </p:nvGraphicFramePr>
            <p:xfrm>
              <a:off x="1584" y="672"/>
              <a:ext cx="196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3" name="公式" r:id="rId7" imgW="165028" imgH="330057" progId="Equation.3">
                      <p:embed/>
                    </p:oleObj>
                  </mc:Choice>
                  <mc:Fallback>
                    <p:oleObj name="公式" r:id="rId7" imgW="165028" imgH="330057" progId="Equation.3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672"/>
                            <a:ext cx="196" cy="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7" name="Arc 38"/>
              <p:cNvSpPr>
                <a:spLocks/>
              </p:cNvSpPr>
              <p:nvPr/>
            </p:nvSpPr>
            <p:spPr bwMode="auto">
              <a:xfrm rot="9220608" flipH="1" flipV="1">
                <a:off x="1475" y="1007"/>
                <a:ext cx="207" cy="249"/>
              </a:xfrm>
              <a:custGeom>
                <a:avLst/>
                <a:gdLst>
                  <a:gd name="T0" fmla="*/ 0 w 24985"/>
                  <a:gd name="T1" fmla="*/ 0 h 21600"/>
                  <a:gd name="T2" fmla="*/ 0 w 24985"/>
                  <a:gd name="T3" fmla="*/ 0 h 21600"/>
                  <a:gd name="T4" fmla="*/ 0 w 24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4985"/>
                  <a:gd name="T10" fmla="*/ 0 h 21600"/>
                  <a:gd name="T11" fmla="*/ 24985 w 24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985" h="21600" fill="none" extrusionOk="0">
                    <a:moveTo>
                      <a:pt x="-1" y="266"/>
                    </a:moveTo>
                    <a:cubicBezTo>
                      <a:pt x="1119" y="89"/>
                      <a:pt x="2251" y="-1"/>
                      <a:pt x="3385" y="0"/>
                    </a:cubicBezTo>
                    <a:cubicBezTo>
                      <a:pt x="15314" y="0"/>
                      <a:pt x="24985" y="9670"/>
                      <a:pt x="24985" y="21600"/>
                    </a:cubicBezTo>
                  </a:path>
                  <a:path w="24985" h="21600" stroke="0" extrusionOk="0">
                    <a:moveTo>
                      <a:pt x="-1" y="266"/>
                    </a:moveTo>
                    <a:cubicBezTo>
                      <a:pt x="1119" y="89"/>
                      <a:pt x="2251" y="-1"/>
                      <a:pt x="3385" y="0"/>
                    </a:cubicBezTo>
                    <a:cubicBezTo>
                      <a:pt x="15314" y="0"/>
                      <a:pt x="24985" y="9670"/>
                      <a:pt x="24985" y="21600"/>
                    </a:cubicBezTo>
                    <a:lnTo>
                      <a:pt x="338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39"/>
              <p:cNvSpPr>
                <a:spLocks noChangeShapeType="1"/>
              </p:cNvSpPr>
              <p:nvPr/>
            </p:nvSpPr>
            <p:spPr bwMode="auto">
              <a:xfrm>
                <a:off x="1440" y="624"/>
                <a:ext cx="0" cy="16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17" name="Object 5"/>
              <p:cNvGraphicFramePr>
                <a:graphicFrameLocks noChangeAspect="1"/>
              </p:cNvGraphicFramePr>
              <p:nvPr/>
            </p:nvGraphicFramePr>
            <p:xfrm>
              <a:off x="2105" y="957"/>
              <a:ext cx="277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4" name="公式" r:id="rId8" imgW="228501" imgH="317362" progId="Equation.3">
                      <p:embed/>
                    </p:oleObj>
                  </mc:Choice>
                  <mc:Fallback>
                    <p:oleObj name="公式" r:id="rId8" imgW="228501" imgH="317362" progId="Equation.3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5" y="957"/>
                            <a:ext cx="277" cy="3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339" name="Group 41"/>
              <p:cNvGrpSpPr>
                <a:grpSpLocks/>
              </p:cNvGrpSpPr>
              <p:nvPr/>
            </p:nvGrpSpPr>
            <p:grpSpPr bwMode="auto">
              <a:xfrm>
                <a:off x="1488" y="1295"/>
                <a:ext cx="470" cy="1152"/>
                <a:chOff x="1488" y="1295"/>
                <a:chExt cx="470" cy="1152"/>
              </a:xfrm>
            </p:grpSpPr>
            <p:sp>
              <p:nvSpPr>
                <p:cNvPr id="13346" name="Line 42"/>
                <p:cNvSpPr>
                  <a:spLocks noChangeShapeType="1"/>
                </p:cNvSpPr>
                <p:nvPr/>
              </p:nvSpPr>
              <p:spPr bwMode="auto">
                <a:xfrm rot="3581093" flipH="1">
                  <a:off x="1175" y="1863"/>
                  <a:ext cx="1152" cy="1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Line 43"/>
                <p:cNvSpPr>
                  <a:spLocks noChangeShapeType="1"/>
                </p:cNvSpPr>
                <p:nvPr/>
              </p:nvSpPr>
              <p:spPr bwMode="auto">
                <a:xfrm rot="3581093" flipV="1">
                  <a:off x="1584" y="148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8" name="Line 44"/>
                <p:cNvSpPr>
                  <a:spLocks noChangeShapeType="1"/>
                </p:cNvSpPr>
                <p:nvPr/>
              </p:nvSpPr>
              <p:spPr bwMode="auto">
                <a:xfrm rot="3581093">
                  <a:off x="1856" y="1935"/>
                  <a:ext cx="18" cy="18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9" name="Oval 45"/>
                <p:cNvSpPr>
                  <a:spLocks noChangeArrowheads="1"/>
                </p:cNvSpPr>
                <p:nvPr/>
              </p:nvSpPr>
              <p:spPr bwMode="auto">
                <a:xfrm rot="3581093">
                  <a:off x="1488" y="1449"/>
                  <a:ext cx="64" cy="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50" name="Oval 46"/>
                <p:cNvSpPr>
                  <a:spLocks noChangeArrowheads="1"/>
                </p:cNvSpPr>
                <p:nvPr/>
              </p:nvSpPr>
              <p:spPr bwMode="auto">
                <a:xfrm rot="3581093">
                  <a:off x="1699" y="1781"/>
                  <a:ext cx="64" cy="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51" name="Oval 47"/>
                <p:cNvSpPr>
                  <a:spLocks noChangeArrowheads="1"/>
                </p:cNvSpPr>
                <p:nvPr/>
              </p:nvSpPr>
              <p:spPr bwMode="auto">
                <a:xfrm rot="3581093">
                  <a:off x="1890" y="2097"/>
                  <a:ext cx="64" cy="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52" name="Line 48"/>
                <p:cNvSpPr>
                  <a:spLocks noChangeShapeType="1"/>
                </p:cNvSpPr>
                <p:nvPr/>
              </p:nvSpPr>
              <p:spPr bwMode="auto">
                <a:xfrm rot="3581093">
                  <a:off x="1770" y="1817"/>
                  <a:ext cx="18" cy="18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3" name="Line 49"/>
                <p:cNvSpPr>
                  <a:spLocks noChangeShapeType="1"/>
                </p:cNvSpPr>
                <p:nvPr/>
              </p:nvSpPr>
              <p:spPr bwMode="auto">
                <a:xfrm rot="3581093">
                  <a:off x="1674" y="1625"/>
                  <a:ext cx="18" cy="18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0" name="Group 50"/>
              <p:cNvGrpSpPr>
                <a:grpSpLocks/>
              </p:cNvGrpSpPr>
              <p:nvPr/>
            </p:nvGrpSpPr>
            <p:grpSpPr bwMode="auto">
              <a:xfrm>
                <a:off x="528" y="1344"/>
                <a:ext cx="1934" cy="1056"/>
                <a:chOff x="528" y="1344"/>
                <a:chExt cx="1934" cy="1056"/>
              </a:xfrm>
            </p:grpSpPr>
            <p:sp>
              <p:nvSpPr>
                <p:cNvPr id="13344" name="Rectangle 51"/>
                <p:cNvSpPr>
                  <a:spLocks noChangeArrowheads="1"/>
                </p:cNvSpPr>
                <p:nvPr/>
              </p:nvSpPr>
              <p:spPr bwMode="auto">
                <a:xfrm>
                  <a:off x="528" y="1344"/>
                  <a:ext cx="1920" cy="1056"/>
                </a:xfrm>
                <a:prstGeom prst="rect">
                  <a:avLst/>
                </a:prstGeom>
                <a:solidFill>
                  <a:srgbClr val="C5FFFF">
                    <a:alpha val="50195"/>
                  </a:srgbClr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45" name="Rectangle 52"/>
                <p:cNvSpPr>
                  <a:spLocks noChangeArrowheads="1"/>
                </p:cNvSpPr>
                <p:nvPr/>
              </p:nvSpPr>
              <p:spPr bwMode="auto">
                <a:xfrm>
                  <a:off x="528" y="2064"/>
                  <a:ext cx="100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0" lang="zh-CN" altLang="en-US" sz="2800" b="1">
                      <a:solidFill>
                        <a:srgbClr val="0000FF"/>
                      </a:solidFill>
                    </a:rPr>
                    <a:t>玻璃</a:t>
                  </a:r>
                </a:p>
              </p:txBody>
            </p:sp>
            <p:graphicFrame>
              <p:nvGraphicFramePr>
                <p:cNvPr id="13319" name="Object 7"/>
                <p:cNvGraphicFramePr>
                  <a:graphicFrameLocks noChangeAspect="1"/>
                </p:cNvGraphicFramePr>
                <p:nvPr/>
              </p:nvGraphicFramePr>
              <p:xfrm>
                <a:off x="2153" y="1392"/>
                <a:ext cx="309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35" name="公式" r:id="rId10" imgW="253780" imgH="317225" progId="Equation.3">
                        <p:embed/>
                      </p:oleObj>
                    </mc:Choice>
                    <mc:Fallback>
                      <p:oleObj name="公式" r:id="rId10" imgW="253780" imgH="317225" progId="Equation.3">
                        <p:embed/>
                        <p:pic>
                          <p:nvPicPr>
                            <p:cNvPr id="0" name="Picture 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3" y="1392"/>
                              <a:ext cx="309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41" name="Arc 54"/>
              <p:cNvSpPr>
                <a:spLocks/>
              </p:cNvSpPr>
              <p:nvPr/>
            </p:nvSpPr>
            <p:spPr bwMode="auto">
              <a:xfrm rot="6572052" flipH="1" flipV="1">
                <a:off x="1187" y="976"/>
                <a:ext cx="182" cy="249"/>
              </a:xfrm>
              <a:custGeom>
                <a:avLst/>
                <a:gdLst>
                  <a:gd name="T0" fmla="*/ 0 w 21960"/>
                  <a:gd name="T1" fmla="*/ 0 h 21600"/>
                  <a:gd name="T2" fmla="*/ 0 w 21960"/>
                  <a:gd name="T3" fmla="*/ 0 h 21600"/>
                  <a:gd name="T4" fmla="*/ 0 w 2196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60"/>
                  <a:gd name="T10" fmla="*/ 0 h 21600"/>
                  <a:gd name="T11" fmla="*/ 21960 w 2196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60" h="21600" fill="none" extrusionOk="0">
                    <a:moveTo>
                      <a:pt x="0" y="3"/>
                    </a:moveTo>
                    <a:cubicBezTo>
                      <a:pt x="119" y="1"/>
                      <a:pt x="239" y="-1"/>
                      <a:pt x="360" y="0"/>
                    </a:cubicBezTo>
                    <a:cubicBezTo>
                      <a:pt x="12289" y="0"/>
                      <a:pt x="21960" y="9670"/>
                      <a:pt x="21960" y="21600"/>
                    </a:cubicBezTo>
                  </a:path>
                  <a:path w="21960" h="21600" stroke="0" extrusionOk="0">
                    <a:moveTo>
                      <a:pt x="0" y="3"/>
                    </a:moveTo>
                    <a:cubicBezTo>
                      <a:pt x="119" y="1"/>
                      <a:pt x="239" y="-1"/>
                      <a:pt x="360" y="0"/>
                    </a:cubicBezTo>
                    <a:cubicBezTo>
                      <a:pt x="12289" y="0"/>
                      <a:pt x="21960" y="9670"/>
                      <a:pt x="21960" y="21600"/>
                    </a:cubicBezTo>
                    <a:lnTo>
                      <a:pt x="36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CC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42" name="Group 55"/>
              <p:cNvGrpSpPr>
                <a:grpSpLocks/>
              </p:cNvGrpSpPr>
              <p:nvPr/>
            </p:nvGrpSpPr>
            <p:grpSpPr bwMode="auto">
              <a:xfrm>
                <a:off x="1457" y="1584"/>
                <a:ext cx="223" cy="480"/>
                <a:chOff x="1457" y="1584"/>
                <a:chExt cx="223" cy="480"/>
              </a:xfrm>
            </p:grpSpPr>
            <p:sp>
              <p:nvSpPr>
                <p:cNvPr id="13343" name="Arc 56"/>
                <p:cNvSpPr>
                  <a:spLocks/>
                </p:cNvSpPr>
                <p:nvPr/>
              </p:nvSpPr>
              <p:spPr bwMode="auto">
                <a:xfrm rot="13267117" flipH="1">
                  <a:off x="1488" y="1584"/>
                  <a:ext cx="95" cy="191"/>
                </a:xfrm>
                <a:custGeom>
                  <a:avLst/>
                  <a:gdLst>
                    <a:gd name="T0" fmla="*/ 0 w 21403"/>
                    <a:gd name="T1" fmla="*/ 0 h 21600"/>
                    <a:gd name="T2" fmla="*/ 0 w 21403"/>
                    <a:gd name="T3" fmla="*/ 0 h 21600"/>
                    <a:gd name="T4" fmla="*/ 0 w 2140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403"/>
                    <a:gd name="T10" fmla="*/ 0 h 21600"/>
                    <a:gd name="T11" fmla="*/ 21403 w 2140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03" h="21600" fill="none" extrusionOk="0">
                      <a:moveTo>
                        <a:pt x="-1" y="0"/>
                      </a:moveTo>
                      <a:cubicBezTo>
                        <a:pt x="10805" y="0"/>
                        <a:pt x="19948" y="7984"/>
                        <a:pt x="21403" y="18690"/>
                      </a:cubicBezTo>
                    </a:path>
                    <a:path w="21403" h="21600" stroke="0" extrusionOk="0">
                      <a:moveTo>
                        <a:pt x="-1" y="0"/>
                      </a:moveTo>
                      <a:cubicBezTo>
                        <a:pt x="10805" y="0"/>
                        <a:pt x="19948" y="7984"/>
                        <a:pt x="21403" y="1869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CC66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18" name="Object 6"/>
                <p:cNvGraphicFramePr>
                  <a:graphicFrameLocks noChangeAspect="1"/>
                </p:cNvGraphicFramePr>
                <p:nvPr/>
              </p:nvGraphicFramePr>
              <p:xfrm>
                <a:off x="1457" y="1753"/>
                <a:ext cx="223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36" name="公式" r:id="rId12" imgW="177646" imgH="241091" progId="Equation.3">
                        <p:embed/>
                      </p:oleObj>
                    </mc:Choice>
                    <mc:Fallback>
                      <p:oleObj name="公式" r:id="rId12" imgW="177646" imgH="241091" progId="Equation.3">
                        <p:embed/>
                        <p:pic>
                          <p:nvPicPr>
                            <p:cNvPr id="0" name="Picture 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7" y="1753"/>
                              <a:ext cx="223" cy="31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3328" name="Rectangle 58"/>
            <p:cNvSpPr>
              <a:spLocks noChangeArrowheads="1"/>
            </p:cNvSpPr>
            <p:nvPr/>
          </p:nvSpPr>
          <p:spPr bwMode="auto">
            <a:xfrm>
              <a:off x="384" y="1056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1C1C1C"/>
                  </a:solidFill>
                </a:rPr>
                <a:t>空气</a:t>
              </a:r>
            </a:p>
          </p:txBody>
        </p:sp>
      </p:grpSp>
      <p:sp>
        <p:nvSpPr>
          <p:cNvPr id="13323" name="Rectangle 61"/>
          <p:cNvSpPr>
            <a:spLocks noChangeArrowheads="1"/>
          </p:cNvSpPr>
          <p:nvPr/>
        </p:nvSpPr>
        <p:spPr bwMode="auto">
          <a:xfrm>
            <a:off x="214282" y="285728"/>
            <a:ext cx="55370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 dirty="0" smtClean="0">
                <a:solidFill>
                  <a:srgbClr val="CC0000"/>
                </a:solidFill>
              </a:rPr>
              <a:t>二、布儒斯特定律</a:t>
            </a:r>
            <a:r>
              <a:rPr kumimoji="0" lang="zh-CN" altLang="en-US" sz="3200" b="1" dirty="0">
                <a:solidFill>
                  <a:srgbClr val="000000"/>
                </a:solidFill>
              </a:rPr>
              <a:t>（</a:t>
            </a:r>
            <a:r>
              <a:rPr kumimoji="0" lang="en-US" altLang="zh-CN" sz="3200" dirty="0">
                <a:solidFill>
                  <a:srgbClr val="000000"/>
                </a:solidFill>
              </a:rPr>
              <a:t>1812</a:t>
            </a:r>
            <a:r>
              <a:rPr kumimoji="0" lang="zh-CN" altLang="en-US" sz="3200" b="1" dirty="0">
                <a:solidFill>
                  <a:srgbClr val="000000"/>
                </a:solidFill>
              </a:rPr>
              <a:t>年）</a:t>
            </a:r>
          </a:p>
        </p:txBody>
      </p:sp>
      <p:sp>
        <p:nvSpPr>
          <p:cNvPr id="13324" name="Rectangle 64"/>
          <p:cNvSpPr>
            <a:spLocks noChangeArrowheads="1"/>
          </p:cNvSpPr>
          <p:nvPr/>
        </p:nvSpPr>
        <p:spPr bwMode="auto">
          <a:xfrm>
            <a:off x="1214414" y="857232"/>
            <a:ext cx="2752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( Brewster Law)</a:t>
            </a:r>
            <a:r>
              <a:rPr lang="en-US" altLang="zh-CN" sz="2800" dirty="0"/>
              <a:t> 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427538" y="4365625"/>
          <a:ext cx="4635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公式" r:id="rId14" imgW="126890" imgH="228402" progId="Equation.3">
                  <p:embed/>
                </p:oleObj>
              </mc:Choice>
              <mc:Fallback>
                <p:oleObj name="公式" r:id="rId14" imgW="126890" imgH="228402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65625"/>
                        <a:ext cx="4635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67"/>
          <p:cNvSpPr>
            <a:spLocks noChangeArrowheads="1"/>
          </p:cNvSpPr>
          <p:nvPr/>
        </p:nvSpPr>
        <p:spPr bwMode="auto">
          <a:xfrm>
            <a:off x="4932363" y="3860800"/>
            <a:ext cx="30972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>
                <a:solidFill>
                  <a:srgbClr val="CC0000"/>
                </a:solidFill>
              </a:rPr>
              <a:t>布儒斯特角</a:t>
            </a:r>
            <a:r>
              <a:rPr kumimoji="0" lang="en-US" altLang="zh-CN" b="1"/>
              <a:t>(Brewster angle)</a:t>
            </a:r>
            <a:r>
              <a:rPr kumimoji="0" lang="en-US" altLang="zh-CN"/>
              <a:t> </a:t>
            </a:r>
          </a:p>
        </p:txBody>
      </p:sp>
      <p:sp>
        <p:nvSpPr>
          <p:cNvPr id="13326" name="Rectangle 69"/>
          <p:cNvSpPr>
            <a:spLocks noChangeArrowheads="1"/>
          </p:cNvSpPr>
          <p:nvPr/>
        </p:nvSpPr>
        <p:spPr bwMode="auto">
          <a:xfrm>
            <a:off x="4787900" y="5084763"/>
            <a:ext cx="3624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u="sng">
                <a:solidFill>
                  <a:srgbClr val="800080"/>
                </a:solidFill>
              </a:rPr>
              <a:t>起偏角</a:t>
            </a:r>
            <a:r>
              <a:rPr lang="zh-CN" altLang="en-US" sz="3200" b="1">
                <a:solidFill>
                  <a:srgbClr val="800080"/>
                </a:solidFill>
              </a:rPr>
              <a:t>  </a:t>
            </a:r>
          </a:p>
          <a:p>
            <a:pPr algn="ctr" eaLnBrk="1" hangingPunct="1"/>
            <a:r>
              <a:rPr lang="zh-CN" altLang="en-US" sz="3200" b="1">
                <a:solidFill>
                  <a:srgbClr val="80008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(polarizing angle)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42844" y="1071546"/>
            <a:ext cx="46434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600" b="1" dirty="0">
                <a:solidFill>
                  <a:srgbClr val="CC0000"/>
                </a:solidFill>
              </a:rPr>
              <a:t>1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）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反射光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和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折射光</a:t>
            </a:r>
            <a:r>
              <a:rPr kumimoji="0" lang="zh-CN" altLang="en-US" sz="2600" b="1" dirty="0">
                <a:solidFill>
                  <a:srgbClr val="0000FF"/>
                </a:solidFill>
              </a:rPr>
              <a:t>互相</a:t>
            </a:r>
            <a:r>
              <a:rPr kumimoji="0" lang="zh-CN" altLang="en-US" sz="2600" b="1" dirty="0" smtClean="0">
                <a:solidFill>
                  <a:srgbClr val="0000FF"/>
                </a:solidFill>
              </a:rPr>
              <a:t>垂直</a:t>
            </a:r>
            <a:endParaRPr kumimoji="0" lang="en-US" altLang="zh-CN" sz="2600" b="1" dirty="0">
              <a:solidFill>
                <a:srgbClr val="000000"/>
              </a:solidFill>
            </a:endParaRPr>
          </a:p>
        </p:txBody>
      </p:sp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2071670" y="1571612"/>
          <a:ext cx="1428760" cy="87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公式" r:id="rId3" imgW="1091726" imgH="672808" progId="Equation.3">
                  <p:embed/>
                </p:oleObj>
              </mc:Choice>
              <mc:Fallback>
                <p:oleObj name="公式" r:id="rId3" imgW="1091726" imgH="672808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571612"/>
                        <a:ext cx="1428760" cy="878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3"/>
          <p:cNvGraphicFramePr>
            <a:graphicFrameLocks noChangeAspect="1"/>
          </p:cNvGraphicFramePr>
          <p:nvPr/>
        </p:nvGraphicFramePr>
        <p:xfrm>
          <a:off x="1214414" y="2500306"/>
          <a:ext cx="2500330" cy="88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公式" r:id="rId5" imgW="1905000" imgH="673100" progId="Equation.3">
                  <p:embed/>
                </p:oleObj>
              </mc:Choice>
              <mc:Fallback>
                <p:oleObj name="公式" r:id="rId5" imgW="1905000" imgH="6731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2500330" cy="881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4"/>
          <p:cNvGraphicFramePr>
            <a:graphicFrameLocks noChangeAspect="1"/>
          </p:cNvGraphicFramePr>
          <p:nvPr/>
        </p:nvGraphicFramePr>
        <p:xfrm>
          <a:off x="1000100" y="3357562"/>
          <a:ext cx="309755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7562"/>
                        <a:ext cx="309755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5"/>
          <p:cNvGraphicFramePr>
            <a:graphicFrameLocks noChangeAspect="1"/>
          </p:cNvGraphicFramePr>
          <p:nvPr/>
        </p:nvGraphicFramePr>
        <p:xfrm>
          <a:off x="4786314" y="3214686"/>
          <a:ext cx="16891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公式" r:id="rId9" imgW="1016000" imgH="609600" progId="Equation.3">
                  <p:embed/>
                </p:oleObj>
              </mc:Choice>
              <mc:Fallback>
                <p:oleObj name="公式" r:id="rId9" imgW="1016000" imgH="609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214686"/>
                        <a:ext cx="1689100" cy="9937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2844" y="142852"/>
            <a:ext cx="1447800" cy="685800"/>
            <a:chOff x="240" y="2544"/>
            <a:chExt cx="912" cy="432"/>
          </a:xfrm>
        </p:grpSpPr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>
              <a:off x="240" y="2544"/>
              <a:ext cx="672" cy="432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93" name="Text Box 14"/>
            <p:cNvSpPr txBox="1">
              <a:spLocks noChangeArrowheads="1"/>
            </p:cNvSpPr>
            <p:nvPr/>
          </p:nvSpPr>
          <p:spPr bwMode="auto">
            <a:xfrm>
              <a:off x="288" y="259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5357818" y="285728"/>
            <a:ext cx="3281389" cy="2532080"/>
            <a:chOff x="288" y="480"/>
            <a:chExt cx="2400" cy="2016"/>
          </a:xfrm>
        </p:grpSpPr>
        <p:grpSp>
          <p:nvGrpSpPr>
            <p:cNvPr id="14354" name="Group 16"/>
            <p:cNvGrpSpPr>
              <a:grpSpLocks/>
            </p:cNvGrpSpPr>
            <p:nvPr/>
          </p:nvGrpSpPr>
          <p:grpSpPr bwMode="auto">
            <a:xfrm>
              <a:off x="288" y="480"/>
              <a:ext cx="2400" cy="2016"/>
              <a:chOff x="288" y="480"/>
              <a:chExt cx="2400" cy="2016"/>
            </a:xfrm>
          </p:grpSpPr>
          <p:sp>
            <p:nvSpPr>
              <p:cNvPr id="14356" name="Rectangle 17"/>
              <p:cNvSpPr>
                <a:spLocks noChangeArrowheads="1"/>
              </p:cNvSpPr>
              <p:nvPr/>
            </p:nvSpPr>
            <p:spPr bwMode="auto">
              <a:xfrm>
                <a:off x="288" y="480"/>
                <a:ext cx="2400" cy="20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4357" name="Group 18"/>
              <p:cNvGrpSpPr>
                <a:grpSpLocks/>
              </p:cNvGrpSpPr>
              <p:nvPr/>
            </p:nvGrpSpPr>
            <p:grpSpPr bwMode="auto">
              <a:xfrm>
                <a:off x="341" y="731"/>
                <a:ext cx="1195" cy="597"/>
                <a:chOff x="341" y="731"/>
                <a:chExt cx="1195" cy="597"/>
              </a:xfrm>
            </p:grpSpPr>
            <p:sp>
              <p:nvSpPr>
                <p:cNvPr id="14381" name="Line 19"/>
                <p:cNvSpPr>
                  <a:spLocks noChangeShapeType="1"/>
                </p:cNvSpPr>
                <p:nvPr/>
              </p:nvSpPr>
              <p:spPr bwMode="auto">
                <a:xfrm rot="1813361">
                  <a:off x="341" y="1040"/>
                  <a:ext cx="1195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2" name="Line 20"/>
                <p:cNvSpPr>
                  <a:spLocks noChangeShapeType="1"/>
                </p:cNvSpPr>
                <p:nvPr/>
              </p:nvSpPr>
              <p:spPr bwMode="auto">
                <a:xfrm rot="1813361">
                  <a:off x="596" y="731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3" name="Line 21"/>
                <p:cNvSpPr>
                  <a:spLocks noChangeShapeType="1"/>
                </p:cNvSpPr>
                <p:nvPr/>
              </p:nvSpPr>
              <p:spPr bwMode="auto">
                <a:xfrm rot="1813361">
                  <a:off x="763" y="829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4" name="Line 22"/>
                <p:cNvSpPr>
                  <a:spLocks noChangeShapeType="1"/>
                </p:cNvSpPr>
                <p:nvPr/>
              </p:nvSpPr>
              <p:spPr bwMode="auto">
                <a:xfrm rot="1813361">
                  <a:off x="931" y="927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5" name="Line 23"/>
                <p:cNvSpPr>
                  <a:spLocks noChangeShapeType="1"/>
                </p:cNvSpPr>
                <p:nvPr/>
              </p:nvSpPr>
              <p:spPr bwMode="auto">
                <a:xfrm rot="1813361">
                  <a:off x="1099" y="1024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6" name="Line 24"/>
                <p:cNvSpPr>
                  <a:spLocks noChangeShapeType="1"/>
                </p:cNvSpPr>
                <p:nvPr/>
              </p:nvSpPr>
              <p:spPr bwMode="auto">
                <a:xfrm rot="1813361">
                  <a:off x="1296" y="1104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7" name="Oval 25"/>
                <p:cNvSpPr>
                  <a:spLocks noChangeArrowheads="1"/>
                </p:cNvSpPr>
                <p:nvPr/>
              </p:nvSpPr>
              <p:spPr bwMode="auto">
                <a:xfrm rot="1813361">
                  <a:off x="480" y="767"/>
                  <a:ext cx="65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8" name="Oval 26"/>
                <p:cNvSpPr>
                  <a:spLocks noChangeArrowheads="1"/>
                </p:cNvSpPr>
                <p:nvPr/>
              </p:nvSpPr>
              <p:spPr bwMode="auto">
                <a:xfrm rot="1813361">
                  <a:off x="647" y="865"/>
                  <a:ext cx="65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89" name="Oval 27"/>
                <p:cNvSpPr>
                  <a:spLocks noChangeArrowheads="1"/>
                </p:cNvSpPr>
                <p:nvPr/>
              </p:nvSpPr>
              <p:spPr bwMode="auto">
                <a:xfrm rot="1813361">
                  <a:off x="815" y="962"/>
                  <a:ext cx="64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90" name="Oval 28"/>
                <p:cNvSpPr>
                  <a:spLocks noChangeArrowheads="1"/>
                </p:cNvSpPr>
                <p:nvPr/>
              </p:nvSpPr>
              <p:spPr bwMode="auto">
                <a:xfrm rot="1813361">
                  <a:off x="983" y="1059"/>
                  <a:ext cx="64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91" name="Oval 29"/>
                <p:cNvSpPr>
                  <a:spLocks noChangeArrowheads="1"/>
                </p:cNvSpPr>
                <p:nvPr/>
              </p:nvSpPr>
              <p:spPr bwMode="auto">
                <a:xfrm rot="1813361">
                  <a:off x="1149" y="1157"/>
                  <a:ext cx="65" cy="5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358" name="Line 30"/>
              <p:cNvSpPr>
                <a:spLocks noChangeShapeType="1"/>
              </p:cNvSpPr>
              <p:nvPr/>
            </p:nvSpPr>
            <p:spPr bwMode="auto">
              <a:xfrm rot="-1745951">
                <a:off x="1337" y="1041"/>
                <a:ext cx="1344" cy="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9" name="Oval 31"/>
              <p:cNvSpPr>
                <a:spLocks noChangeArrowheads="1"/>
              </p:cNvSpPr>
              <p:nvPr/>
            </p:nvSpPr>
            <p:spPr bwMode="auto">
              <a:xfrm rot="-1745951">
                <a:off x="1530" y="1254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0" name="Oval 32"/>
              <p:cNvSpPr>
                <a:spLocks noChangeArrowheads="1"/>
              </p:cNvSpPr>
              <p:nvPr/>
            </p:nvSpPr>
            <p:spPr bwMode="auto">
              <a:xfrm rot="-1745951">
                <a:off x="1760" y="1116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1" name="Oval 33"/>
              <p:cNvSpPr>
                <a:spLocks noChangeArrowheads="1"/>
              </p:cNvSpPr>
              <p:nvPr/>
            </p:nvSpPr>
            <p:spPr bwMode="auto">
              <a:xfrm rot="-1745951">
                <a:off x="1952" y="1020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2" name="Oval 34"/>
              <p:cNvSpPr>
                <a:spLocks noChangeArrowheads="1"/>
              </p:cNvSpPr>
              <p:nvPr/>
            </p:nvSpPr>
            <p:spPr bwMode="auto">
              <a:xfrm rot="-1745951">
                <a:off x="2144" y="909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3" name="Oval 35"/>
              <p:cNvSpPr>
                <a:spLocks noChangeArrowheads="1"/>
              </p:cNvSpPr>
              <p:nvPr/>
            </p:nvSpPr>
            <p:spPr bwMode="auto">
              <a:xfrm rot="-1745951">
                <a:off x="2304" y="813"/>
                <a:ext cx="64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4342" name="Object 6"/>
              <p:cNvGraphicFramePr>
                <a:graphicFrameLocks noChangeAspect="1"/>
              </p:cNvGraphicFramePr>
              <p:nvPr/>
            </p:nvGraphicFramePr>
            <p:xfrm>
              <a:off x="1152" y="672"/>
              <a:ext cx="197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4" name="公式" r:id="rId11" imgW="165028" imgH="330057" progId="Equation.3">
                      <p:embed/>
                    </p:oleObj>
                  </mc:Choice>
                  <mc:Fallback>
                    <p:oleObj name="公式" r:id="rId11" imgW="165028" imgH="330057" progId="Equation.3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672"/>
                            <a:ext cx="197" cy="4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3" name="Object 7"/>
              <p:cNvGraphicFramePr>
                <a:graphicFrameLocks noChangeAspect="1"/>
              </p:cNvGraphicFramePr>
              <p:nvPr/>
            </p:nvGraphicFramePr>
            <p:xfrm>
              <a:off x="1584" y="672"/>
              <a:ext cx="196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5" name="公式" r:id="rId13" imgW="165028" imgH="330057" progId="Equation.3">
                      <p:embed/>
                    </p:oleObj>
                  </mc:Choice>
                  <mc:Fallback>
                    <p:oleObj name="公式" r:id="rId13" imgW="165028" imgH="330057" progId="Equation.3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672"/>
                            <a:ext cx="196" cy="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4" name="Arc 38"/>
              <p:cNvSpPr>
                <a:spLocks/>
              </p:cNvSpPr>
              <p:nvPr/>
            </p:nvSpPr>
            <p:spPr bwMode="auto">
              <a:xfrm rot="9220608" flipH="1" flipV="1">
                <a:off x="1475" y="1007"/>
                <a:ext cx="207" cy="249"/>
              </a:xfrm>
              <a:custGeom>
                <a:avLst/>
                <a:gdLst>
                  <a:gd name="T0" fmla="*/ 0 w 24985"/>
                  <a:gd name="T1" fmla="*/ 0 h 21600"/>
                  <a:gd name="T2" fmla="*/ 0 w 24985"/>
                  <a:gd name="T3" fmla="*/ 0 h 21600"/>
                  <a:gd name="T4" fmla="*/ 0 w 249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4985"/>
                  <a:gd name="T10" fmla="*/ 0 h 21600"/>
                  <a:gd name="T11" fmla="*/ 24985 w 249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985" h="21600" fill="none" extrusionOk="0">
                    <a:moveTo>
                      <a:pt x="-1" y="266"/>
                    </a:moveTo>
                    <a:cubicBezTo>
                      <a:pt x="1119" y="89"/>
                      <a:pt x="2251" y="-1"/>
                      <a:pt x="3385" y="0"/>
                    </a:cubicBezTo>
                    <a:cubicBezTo>
                      <a:pt x="15314" y="0"/>
                      <a:pt x="24985" y="9670"/>
                      <a:pt x="24985" y="21600"/>
                    </a:cubicBezTo>
                  </a:path>
                  <a:path w="24985" h="21600" stroke="0" extrusionOk="0">
                    <a:moveTo>
                      <a:pt x="-1" y="266"/>
                    </a:moveTo>
                    <a:cubicBezTo>
                      <a:pt x="1119" y="89"/>
                      <a:pt x="2251" y="-1"/>
                      <a:pt x="3385" y="0"/>
                    </a:cubicBezTo>
                    <a:cubicBezTo>
                      <a:pt x="15314" y="0"/>
                      <a:pt x="24985" y="9670"/>
                      <a:pt x="24985" y="21600"/>
                    </a:cubicBezTo>
                    <a:lnTo>
                      <a:pt x="338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39"/>
              <p:cNvSpPr>
                <a:spLocks noChangeShapeType="1"/>
              </p:cNvSpPr>
              <p:nvPr/>
            </p:nvSpPr>
            <p:spPr bwMode="auto">
              <a:xfrm>
                <a:off x="1440" y="624"/>
                <a:ext cx="0" cy="16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4" name="Object 8"/>
              <p:cNvGraphicFramePr>
                <a:graphicFrameLocks noChangeAspect="1"/>
              </p:cNvGraphicFramePr>
              <p:nvPr/>
            </p:nvGraphicFramePr>
            <p:xfrm>
              <a:off x="2105" y="957"/>
              <a:ext cx="277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6" name="公式" r:id="rId14" imgW="228501" imgH="317362" progId="Equation.3">
                      <p:embed/>
                    </p:oleObj>
                  </mc:Choice>
                  <mc:Fallback>
                    <p:oleObj name="公式" r:id="rId14" imgW="228501" imgH="317362" progId="Equation.3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5" y="957"/>
                            <a:ext cx="277" cy="3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66" name="Group 41"/>
              <p:cNvGrpSpPr>
                <a:grpSpLocks/>
              </p:cNvGrpSpPr>
              <p:nvPr/>
            </p:nvGrpSpPr>
            <p:grpSpPr bwMode="auto">
              <a:xfrm>
                <a:off x="1488" y="1295"/>
                <a:ext cx="470" cy="1152"/>
                <a:chOff x="1488" y="1295"/>
                <a:chExt cx="470" cy="1152"/>
              </a:xfrm>
            </p:grpSpPr>
            <p:sp>
              <p:nvSpPr>
                <p:cNvPr id="14373" name="Line 42"/>
                <p:cNvSpPr>
                  <a:spLocks noChangeShapeType="1"/>
                </p:cNvSpPr>
                <p:nvPr/>
              </p:nvSpPr>
              <p:spPr bwMode="auto">
                <a:xfrm rot="3581093" flipH="1">
                  <a:off x="1175" y="1863"/>
                  <a:ext cx="1152" cy="1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4" name="Line 43"/>
                <p:cNvSpPr>
                  <a:spLocks noChangeShapeType="1"/>
                </p:cNvSpPr>
                <p:nvPr/>
              </p:nvSpPr>
              <p:spPr bwMode="auto">
                <a:xfrm rot="3581093" flipV="1">
                  <a:off x="1584" y="148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5" name="Line 44"/>
                <p:cNvSpPr>
                  <a:spLocks noChangeShapeType="1"/>
                </p:cNvSpPr>
                <p:nvPr/>
              </p:nvSpPr>
              <p:spPr bwMode="auto">
                <a:xfrm rot="3581093">
                  <a:off x="1856" y="1935"/>
                  <a:ext cx="18" cy="18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6" name="Oval 45"/>
                <p:cNvSpPr>
                  <a:spLocks noChangeArrowheads="1"/>
                </p:cNvSpPr>
                <p:nvPr/>
              </p:nvSpPr>
              <p:spPr bwMode="auto">
                <a:xfrm rot="3581093">
                  <a:off x="1488" y="1449"/>
                  <a:ext cx="64" cy="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77" name="Oval 46"/>
                <p:cNvSpPr>
                  <a:spLocks noChangeArrowheads="1"/>
                </p:cNvSpPr>
                <p:nvPr/>
              </p:nvSpPr>
              <p:spPr bwMode="auto">
                <a:xfrm rot="3581093">
                  <a:off x="1699" y="1781"/>
                  <a:ext cx="64" cy="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78" name="Oval 47"/>
                <p:cNvSpPr>
                  <a:spLocks noChangeArrowheads="1"/>
                </p:cNvSpPr>
                <p:nvPr/>
              </p:nvSpPr>
              <p:spPr bwMode="auto">
                <a:xfrm rot="3581093">
                  <a:off x="1890" y="2097"/>
                  <a:ext cx="64" cy="63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79" name="Line 48"/>
                <p:cNvSpPr>
                  <a:spLocks noChangeShapeType="1"/>
                </p:cNvSpPr>
                <p:nvPr/>
              </p:nvSpPr>
              <p:spPr bwMode="auto">
                <a:xfrm rot="3581093">
                  <a:off x="1770" y="1817"/>
                  <a:ext cx="18" cy="18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0" name="Line 49"/>
                <p:cNvSpPr>
                  <a:spLocks noChangeShapeType="1"/>
                </p:cNvSpPr>
                <p:nvPr/>
              </p:nvSpPr>
              <p:spPr bwMode="auto">
                <a:xfrm rot="3581093">
                  <a:off x="1674" y="1625"/>
                  <a:ext cx="18" cy="18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67" name="Group 50"/>
              <p:cNvGrpSpPr>
                <a:grpSpLocks/>
              </p:cNvGrpSpPr>
              <p:nvPr/>
            </p:nvGrpSpPr>
            <p:grpSpPr bwMode="auto">
              <a:xfrm>
                <a:off x="528" y="1344"/>
                <a:ext cx="1934" cy="1056"/>
                <a:chOff x="528" y="1344"/>
                <a:chExt cx="1934" cy="1056"/>
              </a:xfrm>
            </p:grpSpPr>
            <p:sp>
              <p:nvSpPr>
                <p:cNvPr id="14371" name="Rectangle 51"/>
                <p:cNvSpPr>
                  <a:spLocks noChangeArrowheads="1"/>
                </p:cNvSpPr>
                <p:nvPr/>
              </p:nvSpPr>
              <p:spPr bwMode="auto">
                <a:xfrm>
                  <a:off x="528" y="1344"/>
                  <a:ext cx="1920" cy="1056"/>
                </a:xfrm>
                <a:prstGeom prst="rect">
                  <a:avLst/>
                </a:prstGeom>
                <a:solidFill>
                  <a:srgbClr val="C5FFFF">
                    <a:alpha val="50195"/>
                  </a:srgbClr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72" name="Rectangle 52"/>
                <p:cNvSpPr>
                  <a:spLocks noChangeArrowheads="1"/>
                </p:cNvSpPr>
                <p:nvPr/>
              </p:nvSpPr>
              <p:spPr bwMode="auto">
                <a:xfrm>
                  <a:off x="601" y="1902"/>
                  <a:ext cx="1008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0" lang="zh-CN" altLang="en-US" b="1" dirty="0">
                      <a:solidFill>
                        <a:srgbClr val="0000FF"/>
                      </a:solidFill>
                    </a:rPr>
                    <a:t>玻璃</a:t>
                  </a:r>
                </a:p>
              </p:txBody>
            </p:sp>
            <p:graphicFrame>
              <p:nvGraphicFramePr>
                <p:cNvPr id="14346" name="Object 10"/>
                <p:cNvGraphicFramePr>
                  <a:graphicFrameLocks noChangeAspect="1"/>
                </p:cNvGraphicFramePr>
                <p:nvPr/>
              </p:nvGraphicFramePr>
              <p:xfrm>
                <a:off x="2153" y="1392"/>
                <a:ext cx="309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07" name="公式" r:id="rId16" imgW="253780" imgH="317225" progId="Equation.3">
                        <p:embed/>
                      </p:oleObj>
                    </mc:Choice>
                    <mc:Fallback>
                      <p:oleObj name="公式" r:id="rId16" imgW="253780" imgH="317225" progId="Equation.3">
                        <p:embed/>
                        <p:pic>
                          <p:nvPicPr>
                            <p:cNvPr id="0" name="Picture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3" y="1392"/>
                              <a:ext cx="309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368" name="Arc 54"/>
              <p:cNvSpPr>
                <a:spLocks/>
              </p:cNvSpPr>
              <p:nvPr/>
            </p:nvSpPr>
            <p:spPr bwMode="auto">
              <a:xfrm rot="6572052" flipH="1" flipV="1">
                <a:off x="1187" y="976"/>
                <a:ext cx="182" cy="249"/>
              </a:xfrm>
              <a:custGeom>
                <a:avLst/>
                <a:gdLst>
                  <a:gd name="T0" fmla="*/ 0 w 21960"/>
                  <a:gd name="T1" fmla="*/ 0 h 21600"/>
                  <a:gd name="T2" fmla="*/ 0 w 21960"/>
                  <a:gd name="T3" fmla="*/ 0 h 21600"/>
                  <a:gd name="T4" fmla="*/ 0 w 2196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60"/>
                  <a:gd name="T10" fmla="*/ 0 h 21600"/>
                  <a:gd name="T11" fmla="*/ 21960 w 2196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60" h="21600" fill="none" extrusionOk="0">
                    <a:moveTo>
                      <a:pt x="0" y="3"/>
                    </a:moveTo>
                    <a:cubicBezTo>
                      <a:pt x="119" y="1"/>
                      <a:pt x="239" y="-1"/>
                      <a:pt x="360" y="0"/>
                    </a:cubicBezTo>
                    <a:cubicBezTo>
                      <a:pt x="12289" y="0"/>
                      <a:pt x="21960" y="9670"/>
                      <a:pt x="21960" y="21600"/>
                    </a:cubicBezTo>
                  </a:path>
                  <a:path w="21960" h="21600" stroke="0" extrusionOk="0">
                    <a:moveTo>
                      <a:pt x="0" y="3"/>
                    </a:moveTo>
                    <a:cubicBezTo>
                      <a:pt x="119" y="1"/>
                      <a:pt x="239" y="-1"/>
                      <a:pt x="360" y="0"/>
                    </a:cubicBezTo>
                    <a:cubicBezTo>
                      <a:pt x="12289" y="0"/>
                      <a:pt x="21960" y="9670"/>
                      <a:pt x="21960" y="21600"/>
                    </a:cubicBezTo>
                    <a:lnTo>
                      <a:pt x="36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CC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9" name="Group 55"/>
              <p:cNvGrpSpPr>
                <a:grpSpLocks/>
              </p:cNvGrpSpPr>
              <p:nvPr/>
            </p:nvGrpSpPr>
            <p:grpSpPr bwMode="auto">
              <a:xfrm>
                <a:off x="1457" y="1584"/>
                <a:ext cx="223" cy="480"/>
                <a:chOff x="1457" y="1584"/>
                <a:chExt cx="223" cy="480"/>
              </a:xfrm>
            </p:grpSpPr>
            <p:sp>
              <p:nvSpPr>
                <p:cNvPr id="14370" name="Arc 56"/>
                <p:cNvSpPr>
                  <a:spLocks/>
                </p:cNvSpPr>
                <p:nvPr/>
              </p:nvSpPr>
              <p:spPr bwMode="auto">
                <a:xfrm rot="13267117" flipH="1">
                  <a:off x="1488" y="1584"/>
                  <a:ext cx="95" cy="191"/>
                </a:xfrm>
                <a:custGeom>
                  <a:avLst/>
                  <a:gdLst>
                    <a:gd name="T0" fmla="*/ 0 w 21403"/>
                    <a:gd name="T1" fmla="*/ 0 h 21600"/>
                    <a:gd name="T2" fmla="*/ 0 w 21403"/>
                    <a:gd name="T3" fmla="*/ 0 h 21600"/>
                    <a:gd name="T4" fmla="*/ 0 w 2140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403"/>
                    <a:gd name="T10" fmla="*/ 0 h 21600"/>
                    <a:gd name="T11" fmla="*/ 21403 w 2140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03" h="21600" fill="none" extrusionOk="0">
                      <a:moveTo>
                        <a:pt x="-1" y="0"/>
                      </a:moveTo>
                      <a:cubicBezTo>
                        <a:pt x="10805" y="0"/>
                        <a:pt x="19948" y="7984"/>
                        <a:pt x="21403" y="18690"/>
                      </a:cubicBezTo>
                    </a:path>
                    <a:path w="21403" h="21600" stroke="0" extrusionOk="0">
                      <a:moveTo>
                        <a:pt x="-1" y="0"/>
                      </a:moveTo>
                      <a:cubicBezTo>
                        <a:pt x="10805" y="0"/>
                        <a:pt x="19948" y="7984"/>
                        <a:pt x="21403" y="1869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CC66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45" name="Object 9"/>
                <p:cNvGraphicFramePr>
                  <a:graphicFrameLocks noChangeAspect="1"/>
                </p:cNvGraphicFramePr>
                <p:nvPr/>
              </p:nvGraphicFramePr>
              <p:xfrm>
                <a:off x="1457" y="1753"/>
                <a:ext cx="223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08" name="公式" r:id="rId18" imgW="177646" imgH="241091" progId="Equation.3">
                        <p:embed/>
                      </p:oleObj>
                    </mc:Choice>
                    <mc:Fallback>
                      <p:oleObj name="公式" r:id="rId18" imgW="177646" imgH="241091" progId="Equation.3">
                        <p:embed/>
                        <p:pic>
                          <p:nvPicPr>
                            <p:cNvPr id="0" name="Picture 1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7" y="1753"/>
                              <a:ext cx="223" cy="31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4355" name="Rectangle 58"/>
            <p:cNvSpPr>
              <a:spLocks noChangeArrowheads="1"/>
            </p:cNvSpPr>
            <p:nvPr/>
          </p:nvSpPr>
          <p:spPr bwMode="auto">
            <a:xfrm>
              <a:off x="340" y="992"/>
              <a:ext cx="7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>
                  <a:solidFill>
                    <a:srgbClr val="1C1C1C"/>
                  </a:solidFill>
                </a:rPr>
                <a:t>空气</a:t>
              </a:r>
            </a:p>
          </p:txBody>
        </p:sp>
      </p:grpSp>
      <p:sp>
        <p:nvSpPr>
          <p:cNvPr id="14352" name="AutoShape 59"/>
          <p:cNvSpPr>
            <a:spLocks noChangeArrowheads="1"/>
          </p:cNvSpPr>
          <p:nvPr/>
        </p:nvSpPr>
        <p:spPr bwMode="auto">
          <a:xfrm>
            <a:off x="4071934" y="3571876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Rectangle 61"/>
          <p:cNvSpPr>
            <a:spLocks noChangeArrowheads="1"/>
          </p:cNvSpPr>
          <p:nvPr/>
        </p:nvSpPr>
        <p:spPr bwMode="auto">
          <a:xfrm>
            <a:off x="571472" y="17144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折射定律</a:t>
            </a:r>
            <a:r>
              <a:rPr lang="zh-CN" altLang="en-US" dirty="0"/>
              <a:t> </a:t>
            </a: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214282" y="4429132"/>
            <a:ext cx="878687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0" lang="en-US" altLang="zh-CN" sz="2600" b="1" dirty="0" smtClean="0">
                <a:solidFill>
                  <a:srgbClr val="CC0000"/>
                </a:solidFill>
              </a:rPr>
              <a:t>2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）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根据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光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的</a:t>
            </a:r>
            <a:r>
              <a:rPr kumimoji="0" lang="zh-CN" altLang="en-US" sz="2600" b="1" dirty="0">
                <a:solidFill>
                  <a:srgbClr val="CC0000"/>
                </a:solidFill>
              </a:rPr>
              <a:t>可逆性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，当</a:t>
            </a:r>
            <a:r>
              <a:rPr kumimoji="0" lang="zh-CN" altLang="en-US" sz="2600" b="1" dirty="0">
                <a:solidFill>
                  <a:srgbClr val="FF0000"/>
                </a:solidFill>
              </a:rPr>
              <a:t>自然光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以  </a:t>
            </a:r>
            <a:r>
              <a:rPr kumimoji="0" lang="zh-CN" altLang="en-US" sz="2600" b="1" dirty="0" smtClean="0">
                <a:solidFill>
                  <a:srgbClr val="000000"/>
                </a:solidFill>
              </a:rPr>
              <a:t> 角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从  </a:t>
            </a:r>
            <a:r>
              <a:rPr kumimoji="0" lang="zh-CN" altLang="en-US" sz="2600" b="1" dirty="0" smtClean="0">
                <a:solidFill>
                  <a:srgbClr val="000000"/>
                </a:solidFill>
              </a:rPr>
              <a:t> 介质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入射于界面时，</a:t>
            </a:r>
            <a:r>
              <a:rPr kumimoji="0" lang="zh-CN" altLang="en-US" sz="2600" b="1" dirty="0" smtClean="0">
                <a:solidFill>
                  <a:srgbClr val="000000"/>
                </a:solidFill>
              </a:rPr>
              <a:t>此入射角</a:t>
            </a:r>
            <a:r>
              <a:rPr kumimoji="0" lang="zh-CN" altLang="en-US" sz="2600" b="1" dirty="0">
                <a:solidFill>
                  <a:srgbClr val="000000"/>
                </a:solidFill>
              </a:rPr>
              <a:t>即为</a:t>
            </a:r>
            <a:r>
              <a:rPr kumimoji="0" lang="zh-CN" altLang="en-US" sz="2600" b="1" dirty="0" smtClean="0">
                <a:solidFill>
                  <a:srgbClr val="FF0000"/>
                </a:solidFill>
              </a:rPr>
              <a:t>布儒斯特角</a:t>
            </a:r>
            <a:r>
              <a:rPr kumimoji="0" lang="zh-CN" altLang="en-US" sz="2600" b="1" dirty="0" smtClean="0">
                <a:solidFill>
                  <a:srgbClr val="000000"/>
                </a:solidFill>
              </a:rPr>
              <a:t>。</a:t>
            </a:r>
            <a:endParaRPr kumimoji="0" lang="en-US" altLang="zh-CN" sz="2600" b="1" dirty="0">
              <a:solidFill>
                <a:srgbClr val="000000"/>
              </a:solidFill>
            </a:endParaRPr>
          </a:p>
        </p:txBody>
      </p:sp>
      <p:graphicFrame>
        <p:nvGraphicFramePr>
          <p:cNvPr id="14444" name="Object 108"/>
          <p:cNvGraphicFramePr>
            <a:graphicFrameLocks noChangeAspect="1"/>
          </p:cNvGraphicFramePr>
          <p:nvPr/>
        </p:nvGraphicFramePr>
        <p:xfrm>
          <a:off x="5143504" y="4500570"/>
          <a:ext cx="247283" cy="35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公式" r:id="rId20" imgW="177646" imgH="241091" progId="Equation.3">
                  <p:embed/>
                </p:oleObj>
              </mc:Choice>
              <mc:Fallback>
                <p:oleObj name="公式" r:id="rId20" imgW="177646" imgH="241091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500570"/>
                        <a:ext cx="247283" cy="357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" name="Object 109"/>
          <p:cNvGraphicFramePr>
            <a:graphicFrameLocks noChangeAspect="1"/>
          </p:cNvGraphicFramePr>
          <p:nvPr/>
        </p:nvGraphicFramePr>
        <p:xfrm>
          <a:off x="6215074" y="4429132"/>
          <a:ext cx="35004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公式" r:id="rId21" imgW="253780" imgH="317225" progId="Equation.3">
                  <p:embed/>
                </p:oleObj>
              </mc:Choice>
              <mc:Fallback>
                <p:oleObj name="公式" r:id="rId21" imgW="253780" imgH="317225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4429132"/>
                        <a:ext cx="350044" cy="466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3"/>
          <p:cNvGraphicFramePr>
            <a:graphicFrameLocks noChangeAspect="1"/>
          </p:cNvGraphicFramePr>
          <p:nvPr/>
        </p:nvGraphicFramePr>
        <p:xfrm>
          <a:off x="1071538" y="5317280"/>
          <a:ext cx="4500594" cy="104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22" imgW="1892300" imgH="431800" progId="Equation.DSMT4">
                  <p:embed/>
                </p:oleObj>
              </mc:Choice>
              <mc:Fallback>
                <p:oleObj name="Equation" r:id="rId22" imgW="1892300" imgH="4318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317280"/>
                        <a:ext cx="4500594" cy="1040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8"/>
          <p:cNvGraphicFramePr>
            <a:graphicFrameLocks noChangeAspect="1"/>
          </p:cNvGraphicFramePr>
          <p:nvPr/>
        </p:nvGraphicFramePr>
        <p:xfrm>
          <a:off x="6429388" y="5245842"/>
          <a:ext cx="16573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公式" r:id="rId24" imgW="660113" imgH="431613" progId="Equation.3">
                  <p:embed/>
                </p:oleObj>
              </mc:Choice>
              <mc:Fallback>
                <p:oleObj name="公式" r:id="rId24" imgW="660113" imgH="431613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5245842"/>
                        <a:ext cx="165735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utoShape 93"/>
          <p:cNvSpPr>
            <a:spLocks noChangeArrowheads="1"/>
          </p:cNvSpPr>
          <p:nvPr/>
        </p:nvSpPr>
        <p:spPr bwMode="auto">
          <a:xfrm>
            <a:off x="5643570" y="5674470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Rectangle 2"/>
          <p:cNvSpPr>
            <a:spLocks noChangeArrowheads="1"/>
          </p:cNvSpPr>
          <p:nvPr/>
        </p:nvSpPr>
        <p:spPr bwMode="auto">
          <a:xfrm>
            <a:off x="4786314" y="857232"/>
            <a:ext cx="3638576" cy="2925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1714480" y="0"/>
          <a:ext cx="1368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公式" r:id="rId3" imgW="1091726" imgH="672808" progId="Equation.3">
                  <p:embed/>
                </p:oleObj>
              </mc:Choice>
              <mc:Fallback>
                <p:oleObj name="公式" r:id="rId3" imgW="1091726" imgH="672808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0"/>
                        <a:ext cx="136842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7620000" y="1492249"/>
          <a:ext cx="4413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公式" r:id="rId5" imgW="228501" imgH="317362" progId="Equation.3">
                  <p:embed/>
                </p:oleObj>
              </mc:Choice>
              <mc:Fallback>
                <p:oleObj name="公式" r:id="rId5" imgW="228501" imgH="317362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92249"/>
                        <a:ext cx="44132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867400" y="1949449"/>
            <a:ext cx="762000" cy="1752600"/>
            <a:chOff x="3696" y="1363"/>
            <a:chExt cx="480" cy="1104"/>
          </a:xfrm>
        </p:grpSpPr>
        <p:sp>
          <p:nvSpPr>
            <p:cNvPr id="15447" name="Line 12"/>
            <p:cNvSpPr>
              <a:spLocks noChangeShapeType="1"/>
            </p:cNvSpPr>
            <p:nvPr/>
          </p:nvSpPr>
          <p:spPr bwMode="auto">
            <a:xfrm rot="7200778">
              <a:off x="3312" y="1891"/>
              <a:ext cx="1104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8" name="Oval 13"/>
            <p:cNvSpPr>
              <a:spLocks noChangeArrowheads="1"/>
            </p:cNvSpPr>
            <p:nvPr/>
          </p:nvSpPr>
          <p:spPr bwMode="auto">
            <a:xfrm rot="7200778">
              <a:off x="3984" y="1635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9" name="Oval 14"/>
            <p:cNvSpPr>
              <a:spLocks noChangeArrowheads="1"/>
            </p:cNvSpPr>
            <p:nvPr/>
          </p:nvSpPr>
          <p:spPr bwMode="auto">
            <a:xfrm rot="7200778">
              <a:off x="3888" y="1779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0" name="Oval 15"/>
            <p:cNvSpPr>
              <a:spLocks noChangeArrowheads="1"/>
            </p:cNvSpPr>
            <p:nvPr/>
          </p:nvSpPr>
          <p:spPr bwMode="auto">
            <a:xfrm rot="7200778">
              <a:off x="3792" y="1939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51" name="Oval 16"/>
            <p:cNvSpPr>
              <a:spLocks noChangeArrowheads="1"/>
            </p:cNvSpPr>
            <p:nvPr/>
          </p:nvSpPr>
          <p:spPr bwMode="auto">
            <a:xfrm rot="7200778">
              <a:off x="3696" y="2082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3936" y="1843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4" name="公式" r:id="rId7" imgW="177646" imgH="241091" progId="Equation.3">
                    <p:embed/>
                  </p:oleObj>
                </mc:Choice>
                <mc:Fallback>
                  <p:oleObj name="公式" r:id="rId7" imgW="177646" imgH="241091" progId="Equation.3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43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52" name="Freeform 18"/>
            <p:cNvSpPr>
              <a:spLocks/>
            </p:cNvSpPr>
            <p:nvPr/>
          </p:nvSpPr>
          <p:spPr bwMode="auto">
            <a:xfrm>
              <a:off x="3963" y="1747"/>
              <a:ext cx="213" cy="43"/>
            </a:xfrm>
            <a:custGeom>
              <a:avLst/>
              <a:gdLst>
                <a:gd name="T0" fmla="*/ 0 w 213"/>
                <a:gd name="T1" fmla="*/ 0 h 43"/>
                <a:gd name="T2" fmla="*/ 103 w 213"/>
                <a:gd name="T3" fmla="*/ 41 h 43"/>
                <a:gd name="T4" fmla="*/ 213 w 213"/>
                <a:gd name="T5" fmla="*/ 13 h 43"/>
                <a:gd name="T6" fmla="*/ 0 60000 65536"/>
                <a:gd name="T7" fmla="*/ 0 60000 65536"/>
                <a:gd name="T8" fmla="*/ 0 60000 65536"/>
                <a:gd name="T9" fmla="*/ 0 w 213"/>
                <a:gd name="T10" fmla="*/ 0 h 43"/>
                <a:gd name="T11" fmla="*/ 213 w 213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43">
                  <a:moveTo>
                    <a:pt x="0" y="0"/>
                  </a:moveTo>
                  <a:cubicBezTo>
                    <a:pt x="17" y="7"/>
                    <a:pt x="68" y="39"/>
                    <a:pt x="103" y="41"/>
                  </a:cubicBezTo>
                  <a:cubicBezTo>
                    <a:pt x="138" y="43"/>
                    <a:pt x="190" y="19"/>
                    <a:pt x="213" y="13"/>
                  </a:cubicBezTo>
                </a:path>
              </a:pathLst>
            </a:custGeom>
            <a:noFill/>
            <a:ln w="28575" cmpd="sng">
              <a:solidFill>
                <a:srgbClr val="33CC33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629400" y="1873249"/>
            <a:ext cx="1143000" cy="1828800"/>
            <a:chOff x="4176" y="1315"/>
            <a:chExt cx="720" cy="1152"/>
          </a:xfrm>
        </p:grpSpPr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4224" y="1843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公式" r:id="rId9" imgW="177646" imgH="241091" progId="Equation.3">
                    <p:embed/>
                  </p:oleObj>
                </mc:Choice>
                <mc:Fallback>
                  <p:oleObj name="公式" r:id="rId9" imgW="177646" imgH="241091" progId="Equation.3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43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6" name="Line 21"/>
            <p:cNvSpPr>
              <a:spLocks noChangeShapeType="1"/>
            </p:cNvSpPr>
            <p:nvPr/>
          </p:nvSpPr>
          <p:spPr bwMode="auto">
            <a:xfrm rot="3142311">
              <a:off x="3952" y="1891"/>
              <a:ext cx="1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7" name="Line 22"/>
            <p:cNvSpPr>
              <a:spLocks noChangeShapeType="1"/>
            </p:cNvSpPr>
            <p:nvPr/>
          </p:nvSpPr>
          <p:spPr bwMode="auto">
            <a:xfrm rot="3142311">
              <a:off x="4328" y="1520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8" name="Line 23"/>
            <p:cNvSpPr>
              <a:spLocks noChangeShapeType="1"/>
            </p:cNvSpPr>
            <p:nvPr/>
          </p:nvSpPr>
          <p:spPr bwMode="auto">
            <a:xfrm rot="3142311">
              <a:off x="4442" y="1668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39" name="Line 24"/>
            <p:cNvSpPr>
              <a:spLocks noChangeShapeType="1"/>
            </p:cNvSpPr>
            <p:nvPr/>
          </p:nvSpPr>
          <p:spPr bwMode="auto">
            <a:xfrm rot="3142311">
              <a:off x="4556" y="1816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0" name="Line 25"/>
            <p:cNvSpPr>
              <a:spLocks noChangeShapeType="1"/>
            </p:cNvSpPr>
            <p:nvPr/>
          </p:nvSpPr>
          <p:spPr bwMode="auto">
            <a:xfrm rot="3142311">
              <a:off x="4670" y="1964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1" name="Line 26"/>
            <p:cNvSpPr>
              <a:spLocks noChangeShapeType="1"/>
            </p:cNvSpPr>
            <p:nvPr/>
          </p:nvSpPr>
          <p:spPr bwMode="auto">
            <a:xfrm rot="3142311">
              <a:off x="4784" y="2111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Oval 27"/>
            <p:cNvSpPr>
              <a:spLocks noChangeArrowheads="1"/>
            </p:cNvSpPr>
            <p:nvPr/>
          </p:nvSpPr>
          <p:spPr bwMode="auto">
            <a:xfrm rot="3142311">
              <a:off x="4353" y="1678"/>
              <a:ext cx="63" cy="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3" name="Oval 28"/>
            <p:cNvSpPr>
              <a:spLocks noChangeArrowheads="1"/>
            </p:cNvSpPr>
            <p:nvPr/>
          </p:nvSpPr>
          <p:spPr bwMode="auto">
            <a:xfrm rot="3142311">
              <a:off x="4468" y="1825"/>
              <a:ext cx="62" cy="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4" name="Oval 29"/>
            <p:cNvSpPr>
              <a:spLocks noChangeArrowheads="1"/>
            </p:cNvSpPr>
            <p:nvPr/>
          </p:nvSpPr>
          <p:spPr bwMode="auto">
            <a:xfrm rot="3142311">
              <a:off x="4582" y="1973"/>
              <a:ext cx="62" cy="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5" name="Oval 30"/>
            <p:cNvSpPr>
              <a:spLocks noChangeArrowheads="1"/>
            </p:cNvSpPr>
            <p:nvPr/>
          </p:nvSpPr>
          <p:spPr bwMode="auto">
            <a:xfrm rot="3142311">
              <a:off x="4696" y="2121"/>
              <a:ext cx="62" cy="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6" name="Freeform 31"/>
            <p:cNvSpPr>
              <a:spLocks/>
            </p:cNvSpPr>
            <p:nvPr/>
          </p:nvSpPr>
          <p:spPr bwMode="auto">
            <a:xfrm>
              <a:off x="4176" y="1740"/>
              <a:ext cx="226" cy="55"/>
            </a:xfrm>
            <a:custGeom>
              <a:avLst/>
              <a:gdLst>
                <a:gd name="T0" fmla="*/ 0 w 226"/>
                <a:gd name="T1" fmla="*/ 41 h 55"/>
                <a:gd name="T2" fmla="*/ 117 w 226"/>
                <a:gd name="T3" fmla="*/ 48 h 55"/>
                <a:gd name="T4" fmla="*/ 226 w 226"/>
                <a:gd name="T5" fmla="*/ 0 h 55"/>
                <a:gd name="T6" fmla="*/ 0 60000 65536"/>
                <a:gd name="T7" fmla="*/ 0 60000 65536"/>
                <a:gd name="T8" fmla="*/ 0 60000 65536"/>
                <a:gd name="T9" fmla="*/ 0 w 226"/>
                <a:gd name="T10" fmla="*/ 0 h 55"/>
                <a:gd name="T11" fmla="*/ 226 w 22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55">
                  <a:moveTo>
                    <a:pt x="0" y="41"/>
                  </a:moveTo>
                  <a:cubicBezTo>
                    <a:pt x="19" y="42"/>
                    <a:pt x="79" y="55"/>
                    <a:pt x="117" y="48"/>
                  </a:cubicBezTo>
                  <a:cubicBezTo>
                    <a:pt x="155" y="41"/>
                    <a:pt x="203" y="10"/>
                    <a:pt x="226" y="0"/>
                  </a:cubicBezTo>
                </a:path>
              </a:pathLst>
            </a:custGeom>
            <a:noFill/>
            <a:ln w="28575" cmpd="sng">
              <a:solidFill>
                <a:srgbClr val="33CC33"/>
              </a:solidFill>
              <a:round/>
              <a:headEnd type="non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83" name="Group 32"/>
          <p:cNvGrpSpPr>
            <a:grpSpLocks/>
          </p:cNvGrpSpPr>
          <p:nvPr/>
        </p:nvGrpSpPr>
        <p:grpSpPr bwMode="auto">
          <a:xfrm>
            <a:off x="5029200" y="2071686"/>
            <a:ext cx="3124200" cy="1600200"/>
            <a:chOff x="3168" y="1440"/>
            <a:chExt cx="1968" cy="1008"/>
          </a:xfrm>
        </p:grpSpPr>
        <p:sp>
          <p:nvSpPr>
            <p:cNvPr id="15434" name="Rectangle 33"/>
            <p:cNvSpPr>
              <a:spLocks noChangeArrowheads="1"/>
            </p:cNvSpPr>
            <p:nvPr/>
          </p:nvSpPr>
          <p:spPr bwMode="auto">
            <a:xfrm>
              <a:off x="3168" y="1440"/>
              <a:ext cx="1968" cy="1008"/>
            </a:xfrm>
            <a:prstGeom prst="rect">
              <a:avLst/>
            </a:prstGeom>
            <a:solidFill>
              <a:srgbClr val="C5FFFF">
                <a:alpha val="50195"/>
              </a:srgb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4800" y="1459"/>
            <a:ext cx="32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6" name="公式" r:id="rId10" imgW="253780" imgH="317225" progId="Equation.3">
                    <p:embed/>
                  </p:oleObj>
                </mc:Choice>
                <mc:Fallback>
                  <p:oleObj name="公式" r:id="rId10" imgW="253780" imgH="317225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59"/>
                          <a:ext cx="325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5" name="Rectangle 35"/>
            <p:cNvSpPr>
              <a:spLocks noChangeArrowheads="1"/>
            </p:cNvSpPr>
            <p:nvPr/>
          </p:nvSpPr>
          <p:spPr bwMode="auto">
            <a:xfrm>
              <a:off x="3312" y="145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 dirty="0">
                  <a:solidFill>
                    <a:srgbClr val="0000FF"/>
                  </a:solidFill>
                </a:rPr>
                <a:t>玻璃</a:t>
              </a:r>
            </a:p>
          </p:txBody>
        </p:sp>
      </p:grpSp>
      <p:sp>
        <p:nvSpPr>
          <p:cNvPr id="15384" name="Line 36"/>
          <p:cNvSpPr>
            <a:spLocks noChangeShapeType="1"/>
          </p:cNvSpPr>
          <p:nvPr/>
        </p:nvSpPr>
        <p:spPr bwMode="auto">
          <a:xfrm>
            <a:off x="6629400" y="1035049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Rectangle 37"/>
          <p:cNvSpPr>
            <a:spLocks noChangeArrowheads="1"/>
          </p:cNvSpPr>
          <p:nvPr/>
        </p:nvSpPr>
        <p:spPr bwMode="auto">
          <a:xfrm>
            <a:off x="642910" y="885812"/>
            <a:ext cx="3614734" cy="29718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386" name="Group 38"/>
          <p:cNvGrpSpPr>
            <a:grpSpLocks/>
          </p:cNvGrpSpPr>
          <p:nvPr/>
        </p:nvGrpSpPr>
        <p:grpSpPr bwMode="auto">
          <a:xfrm>
            <a:off x="541338" y="1138236"/>
            <a:ext cx="1897062" cy="933450"/>
            <a:chOff x="341" y="756"/>
            <a:chExt cx="1195" cy="588"/>
          </a:xfrm>
        </p:grpSpPr>
        <p:sp>
          <p:nvSpPr>
            <p:cNvPr id="15423" name="Line 39"/>
            <p:cNvSpPr>
              <a:spLocks noChangeShapeType="1"/>
            </p:cNvSpPr>
            <p:nvPr/>
          </p:nvSpPr>
          <p:spPr bwMode="auto">
            <a:xfrm rot="1813361">
              <a:off x="341" y="1040"/>
              <a:ext cx="11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Line 40"/>
            <p:cNvSpPr>
              <a:spLocks noChangeShapeType="1"/>
            </p:cNvSpPr>
            <p:nvPr/>
          </p:nvSpPr>
          <p:spPr bwMode="auto">
            <a:xfrm rot="1813361">
              <a:off x="645" y="756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41"/>
            <p:cNvSpPr>
              <a:spLocks noChangeShapeType="1"/>
            </p:cNvSpPr>
            <p:nvPr/>
          </p:nvSpPr>
          <p:spPr bwMode="auto">
            <a:xfrm rot="1813361">
              <a:off x="812" y="854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42"/>
            <p:cNvSpPr>
              <a:spLocks noChangeShapeType="1"/>
            </p:cNvSpPr>
            <p:nvPr/>
          </p:nvSpPr>
          <p:spPr bwMode="auto">
            <a:xfrm rot="1813361">
              <a:off x="980" y="952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7" name="Line 43"/>
            <p:cNvSpPr>
              <a:spLocks noChangeShapeType="1"/>
            </p:cNvSpPr>
            <p:nvPr/>
          </p:nvSpPr>
          <p:spPr bwMode="auto">
            <a:xfrm rot="1813361">
              <a:off x="1148" y="1049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44"/>
            <p:cNvSpPr>
              <a:spLocks noChangeShapeType="1"/>
            </p:cNvSpPr>
            <p:nvPr/>
          </p:nvSpPr>
          <p:spPr bwMode="auto">
            <a:xfrm rot="1813361">
              <a:off x="1296" y="1120"/>
              <a:ext cx="0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9" name="Oval 45"/>
            <p:cNvSpPr>
              <a:spLocks noChangeArrowheads="1"/>
            </p:cNvSpPr>
            <p:nvPr/>
          </p:nvSpPr>
          <p:spPr bwMode="auto">
            <a:xfrm rot="1813361">
              <a:off x="529" y="792"/>
              <a:ext cx="65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0" name="Oval 46"/>
            <p:cNvSpPr>
              <a:spLocks noChangeArrowheads="1"/>
            </p:cNvSpPr>
            <p:nvPr/>
          </p:nvSpPr>
          <p:spPr bwMode="auto">
            <a:xfrm rot="1813361">
              <a:off x="696" y="890"/>
              <a:ext cx="65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1" name="Oval 47"/>
            <p:cNvSpPr>
              <a:spLocks noChangeArrowheads="1"/>
            </p:cNvSpPr>
            <p:nvPr/>
          </p:nvSpPr>
          <p:spPr bwMode="auto">
            <a:xfrm rot="1813361">
              <a:off x="864" y="987"/>
              <a:ext cx="64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2" name="Oval 48"/>
            <p:cNvSpPr>
              <a:spLocks noChangeArrowheads="1"/>
            </p:cNvSpPr>
            <p:nvPr/>
          </p:nvSpPr>
          <p:spPr bwMode="auto">
            <a:xfrm rot="1813361">
              <a:off x="1032" y="1084"/>
              <a:ext cx="64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3" name="Oval 49"/>
            <p:cNvSpPr>
              <a:spLocks noChangeArrowheads="1"/>
            </p:cNvSpPr>
            <p:nvPr/>
          </p:nvSpPr>
          <p:spPr bwMode="auto">
            <a:xfrm rot="1813361">
              <a:off x="1198" y="1182"/>
              <a:ext cx="65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387" name="Line 50"/>
          <p:cNvSpPr>
            <a:spLocks noChangeShapeType="1"/>
          </p:cNvSpPr>
          <p:nvPr/>
        </p:nvSpPr>
        <p:spPr bwMode="auto">
          <a:xfrm rot="-1745951">
            <a:off x="2122488" y="1590674"/>
            <a:ext cx="213360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8" name="Oval 51"/>
          <p:cNvSpPr>
            <a:spLocks noChangeArrowheads="1"/>
          </p:cNvSpPr>
          <p:nvPr/>
        </p:nvSpPr>
        <p:spPr bwMode="auto">
          <a:xfrm rot="-1745951">
            <a:off x="2428875" y="1928811"/>
            <a:ext cx="101600" cy="1000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Oval 52"/>
          <p:cNvSpPr>
            <a:spLocks noChangeArrowheads="1"/>
          </p:cNvSpPr>
          <p:nvPr/>
        </p:nvSpPr>
        <p:spPr bwMode="auto">
          <a:xfrm rot="-1745951">
            <a:off x="2794000" y="1709736"/>
            <a:ext cx="101600" cy="1000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0" name="Oval 53"/>
          <p:cNvSpPr>
            <a:spLocks noChangeArrowheads="1"/>
          </p:cNvSpPr>
          <p:nvPr/>
        </p:nvSpPr>
        <p:spPr bwMode="auto">
          <a:xfrm rot="-1745951">
            <a:off x="3098800" y="1557336"/>
            <a:ext cx="101600" cy="1000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1" name="Oval 54"/>
          <p:cNvSpPr>
            <a:spLocks noChangeArrowheads="1"/>
          </p:cNvSpPr>
          <p:nvPr/>
        </p:nvSpPr>
        <p:spPr bwMode="auto">
          <a:xfrm rot="-1745951">
            <a:off x="3403600" y="1381124"/>
            <a:ext cx="101600" cy="1000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2" name="Oval 55"/>
          <p:cNvSpPr>
            <a:spLocks noChangeArrowheads="1"/>
          </p:cNvSpPr>
          <p:nvPr/>
        </p:nvSpPr>
        <p:spPr bwMode="auto">
          <a:xfrm rot="-1745951">
            <a:off x="3657600" y="1228724"/>
            <a:ext cx="101600" cy="1000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828800" y="1004886"/>
          <a:ext cx="3127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公式" r:id="rId12" imgW="165028" imgH="330057" progId="Equation.3">
                  <p:embed/>
                </p:oleObj>
              </mc:Choice>
              <mc:Fallback>
                <p:oleObj name="公式" r:id="rId12" imgW="165028" imgH="330057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04886"/>
                        <a:ext cx="31273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514600" y="1004886"/>
          <a:ext cx="3111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公式" r:id="rId14" imgW="165028" imgH="330057" progId="Equation.3">
                  <p:embed/>
                </p:oleObj>
              </mc:Choice>
              <mc:Fallback>
                <p:oleObj name="公式" r:id="rId14" imgW="165028" imgH="330057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04886"/>
                        <a:ext cx="3111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Arc 58"/>
          <p:cNvSpPr>
            <a:spLocks/>
          </p:cNvSpPr>
          <p:nvPr/>
        </p:nvSpPr>
        <p:spPr bwMode="auto">
          <a:xfrm rot="9220608" flipH="1" flipV="1">
            <a:off x="2341563" y="1536699"/>
            <a:ext cx="328612" cy="395287"/>
          </a:xfrm>
          <a:custGeom>
            <a:avLst/>
            <a:gdLst>
              <a:gd name="T0" fmla="*/ 0 w 24985"/>
              <a:gd name="T1" fmla="*/ 29945240 h 21600"/>
              <a:gd name="T2" fmla="*/ 747644741 w 24985"/>
              <a:gd name="T3" fmla="*/ 2147483647 h 21600"/>
              <a:gd name="T4" fmla="*/ 101292510 w 24985"/>
              <a:gd name="T5" fmla="*/ 2147483647 h 21600"/>
              <a:gd name="T6" fmla="*/ 0 60000 65536"/>
              <a:gd name="T7" fmla="*/ 0 60000 65536"/>
              <a:gd name="T8" fmla="*/ 0 60000 65536"/>
              <a:gd name="T9" fmla="*/ 0 w 24985"/>
              <a:gd name="T10" fmla="*/ 0 h 21600"/>
              <a:gd name="T11" fmla="*/ 24985 w 249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85" h="21600" fill="none" extrusionOk="0">
                <a:moveTo>
                  <a:pt x="-1" y="266"/>
                </a:moveTo>
                <a:cubicBezTo>
                  <a:pt x="1119" y="89"/>
                  <a:pt x="2251" y="-1"/>
                  <a:pt x="3385" y="0"/>
                </a:cubicBezTo>
                <a:cubicBezTo>
                  <a:pt x="15314" y="0"/>
                  <a:pt x="24985" y="9670"/>
                  <a:pt x="24985" y="21600"/>
                </a:cubicBezTo>
              </a:path>
              <a:path w="24985" h="21600" stroke="0" extrusionOk="0">
                <a:moveTo>
                  <a:pt x="-1" y="266"/>
                </a:moveTo>
                <a:cubicBezTo>
                  <a:pt x="1119" y="89"/>
                  <a:pt x="2251" y="-1"/>
                  <a:pt x="3385" y="0"/>
                </a:cubicBezTo>
                <a:cubicBezTo>
                  <a:pt x="15314" y="0"/>
                  <a:pt x="24985" y="9670"/>
                  <a:pt x="24985" y="21600"/>
                </a:cubicBezTo>
                <a:lnTo>
                  <a:pt x="3385" y="2160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4" name="Line 59"/>
          <p:cNvSpPr>
            <a:spLocks noChangeShapeType="1"/>
          </p:cNvSpPr>
          <p:nvPr/>
        </p:nvSpPr>
        <p:spPr bwMode="auto">
          <a:xfrm>
            <a:off x="2286000" y="928686"/>
            <a:ext cx="0" cy="2590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41688" y="1457324"/>
          <a:ext cx="4397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公式" r:id="rId15" imgW="228501" imgH="317362" progId="Equation.3">
                  <p:embed/>
                </p:oleObj>
              </mc:Choice>
              <mc:Fallback>
                <p:oleObj name="公式" r:id="rId15" imgW="228501" imgH="317362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1457324"/>
                        <a:ext cx="439737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5" name="Group 61"/>
          <p:cNvGrpSpPr>
            <a:grpSpLocks/>
          </p:cNvGrpSpPr>
          <p:nvPr/>
        </p:nvGrpSpPr>
        <p:grpSpPr bwMode="auto">
          <a:xfrm>
            <a:off x="2362200" y="1993899"/>
            <a:ext cx="746125" cy="1828800"/>
            <a:chOff x="1488" y="1391"/>
            <a:chExt cx="470" cy="1152"/>
          </a:xfrm>
        </p:grpSpPr>
        <p:sp>
          <p:nvSpPr>
            <p:cNvPr id="15415" name="Line 62"/>
            <p:cNvSpPr>
              <a:spLocks noChangeShapeType="1"/>
            </p:cNvSpPr>
            <p:nvPr/>
          </p:nvSpPr>
          <p:spPr bwMode="auto">
            <a:xfrm rot="3581093" flipH="1">
              <a:off x="1175" y="1959"/>
              <a:ext cx="1152" cy="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63"/>
            <p:cNvSpPr>
              <a:spLocks noChangeShapeType="1"/>
            </p:cNvSpPr>
            <p:nvPr/>
          </p:nvSpPr>
          <p:spPr bwMode="auto">
            <a:xfrm rot="3581093" flipV="1">
              <a:off x="1584" y="158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64"/>
            <p:cNvSpPr>
              <a:spLocks noChangeShapeType="1"/>
            </p:cNvSpPr>
            <p:nvPr/>
          </p:nvSpPr>
          <p:spPr bwMode="auto">
            <a:xfrm rot="3581093">
              <a:off x="1856" y="2031"/>
              <a:ext cx="18" cy="1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Oval 65"/>
            <p:cNvSpPr>
              <a:spLocks noChangeArrowheads="1"/>
            </p:cNvSpPr>
            <p:nvPr/>
          </p:nvSpPr>
          <p:spPr bwMode="auto">
            <a:xfrm rot="3581093">
              <a:off x="1488" y="1545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9" name="Oval 66"/>
            <p:cNvSpPr>
              <a:spLocks noChangeArrowheads="1"/>
            </p:cNvSpPr>
            <p:nvPr/>
          </p:nvSpPr>
          <p:spPr bwMode="auto">
            <a:xfrm rot="3581093">
              <a:off x="1699" y="1877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0" name="Oval 67"/>
            <p:cNvSpPr>
              <a:spLocks noChangeArrowheads="1"/>
            </p:cNvSpPr>
            <p:nvPr/>
          </p:nvSpPr>
          <p:spPr bwMode="auto">
            <a:xfrm rot="3581093">
              <a:off x="1890" y="2193"/>
              <a:ext cx="64" cy="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1" name="Line 68"/>
            <p:cNvSpPr>
              <a:spLocks noChangeShapeType="1"/>
            </p:cNvSpPr>
            <p:nvPr/>
          </p:nvSpPr>
          <p:spPr bwMode="auto">
            <a:xfrm rot="3581093">
              <a:off x="1770" y="1913"/>
              <a:ext cx="18" cy="1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69"/>
            <p:cNvSpPr>
              <a:spLocks noChangeShapeType="1"/>
            </p:cNvSpPr>
            <p:nvPr/>
          </p:nvSpPr>
          <p:spPr bwMode="auto">
            <a:xfrm rot="3581093">
              <a:off x="1674" y="1721"/>
              <a:ext cx="18" cy="1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6" name="Group 70"/>
          <p:cNvGrpSpPr>
            <a:grpSpLocks/>
          </p:cNvGrpSpPr>
          <p:nvPr/>
        </p:nvGrpSpPr>
        <p:grpSpPr bwMode="auto">
          <a:xfrm>
            <a:off x="838200" y="2071686"/>
            <a:ext cx="3070225" cy="1676400"/>
            <a:chOff x="528" y="1440"/>
            <a:chExt cx="1934" cy="1056"/>
          </a:xfrm>
        </p:grpSpPr>
        <p:sp>
          <p:nvSpPr>
            <p:cNvPr id="15413" name="Rectangle 71"/>
            <p:cNvSpPr>
              <a:spLocks noChangeArrowheads="1"/>
            </p:cNvSpPr>
            <p:nvPr/>
          </p:nvSpPr>
          <p:spPr bwMode="auto">
            <a:xfrm>
              <a:off x="528" y="1440"/>
              <a:ext cx="1920" cy="1056"/>
            </a:xfrm>
            <a:prstGeom prst="rect">
              <a:avLst/>
            </a:prstGeom>
            <a:solidFill>
              <a:srgbClr val="C5FFFF">
                <a:alpha val="50195"/>
              </a:srgb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4" name="Rectangle 72"/>
            <p:cNvSpPr>
              <a:spLocks noChangeArrowheads="1"/>
            </p:cNvSpPr>
            <p:nvPr/>
          </p:nvSpPr>
          <p:spPr bwMode="auto">
            <a:xfrm>
              <a:off x="624" y="201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0000FF"/>
                  </a:solidFill>
                </a:rPr>
                <a:t>玻璃</a:t>
              </a:r>
            </a:p>
          </p:txBody>
        </p:sp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2153" y="1488"/>
            <a:ext cx="30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0" name="公式" r:id="rId16" imgW="253780" imgH="317225" progId="Equation.3">
                    <p:embed/>
                  </p:oleObj>
                </mc:Choice>
                <mc:Fallback>
                  <p:oleObj name="公式" r:id="rId16" imgW="253780" imgH="317225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1488"/>
                          <a:ext cx="309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7" name="Arc 74"/>
          <p:cNvSpPr>
            <a:spLocks/>
          </p:cNvSpPr>
          <p:nvPr/>
        </p:nvSpPr>
        <p:spPr bwMode="auto">
          <a:xfrm rot="6572052" flipH="1" flipV="1">
            <a:off x="1884363" y="1490661"/>
            <a:ext cx="284162" cy="395288"/>
          </a:xfrm>
          <a:custGeom>
            <a:avLst/>
            <a:gdLst>
              <a:gd name="T0" fmla="*/ 27827751 w 21600"/>
              <a:gd name="T1" fmla="*/ 0 h 21580"/>
              <a:gd name="T2" fmla="*/ 646997699 w 21600"/>
              <a:gd name="T3" fmla="*/ 2147483647 h 21580"/>
              <a:gd name="T4" fmla="*/ 0 w 21600"/>
              <a:gd name="T5" fmla="*/ 2147483647 h 21580"/>
              <a:gd name="T6" fmla="*/ 0 60000 65536"/>
              <a:gd name="T7" fmla="*/ 0 60000 65536"/>
              <a:gd name="T8" fmla="*/ 0 60000 65536"/>
              <a:gd name="T9" fmla="*/ 0 w 21600"/>
              <a:gd name="T10" fmla="*/ 0 h 21580"/>
              <a:gd name="T11" fmla="*/ 21600 w 21600"/>
              <a:gd name="T12" fmla="*/ 21580 h 215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80" fill="none" extrusionOk="0">
                <a:moveTo>
                  <a:pt x="929" y="-1"/>
                </a:moveTo>
                <a:cubicBezTo>
                  <a:pt x="12486" y="497"/>
                  <a:pt x="21600" y="10011"/>
                  <a:pt x="21600" y="21580"/>
                </a:cubicBezTo>
              </a:path>
              <a:path w="21600" h="21580" stroke="0" extrusionOk="0">
                <a:moveTo>
                  <a:pt x="929" y="-1"/>
                </a:moveTo>
                <a:cubicBezTo>
                  <a:pt x="12486" y="497"/>
                  <a:pt x="21600" y="10011"/>
                  <a:pt x="21600" y="21580"/>
                </a:cubicBezTo>
                <a:lnTo>
                  <a:pt x="0" y="21580"/>
                </a:lnTo>
                <a:close/>
              </a:path>
            </a:pathLst>
          </a:custGeom>
          <a:noFill/>
          <a:ln w="28575">
            <a:solidFill>
              <a:srgbClr val="FFCC66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4800600" y="958849"/>
            <a:ext cx="1973263" cy="1112837"/>
            <a:chOff x="3024" y="576"/>
            <a:chExt cx="1243" cy="701"/>
          </a:xfrm>
        </p:grpSpPr>
        <p:grpSp>
          <p:nvGrpSpPr>
            <p:cNvPr id="15402" name="Group 76"/>
            <p:cNvGrpSpPr>
              <a:grpSpLocks/>
            </p:cNvGrpSpPr>
            <p:nvPr/>
          </p:nvGrpSpPr>
          <p:grpSpPr bwMode="auto">
            <a:xfrm>
              <a:off x="3024" y="576"/>
              <a:ext cx="1243" cy="701"/>
              <a:chOff x="3024" y="576"/>
              <a:chExt cx="1243" cy="701"/>
            </a:xfrm>
          </p:grpSpPr>
          <p:sp>
            <p:nvSpPr>
              <p:cNvPr id="15404" name="Line 77"/>
              <p:cNvSpPr>
                <a:spLocks noChangeShapeType="1"/>
              </p:cNvSpPr>
              <p:nvPr/>
            </p:nvSpPr>
            <p:spPr bwMode="auto">
              <a:xfrm rot="1579369">
                <a:off x="3024" y="1024"/>
                <a:ext cx="124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Line 78"/>
              <p:cNvSpPr>
                <a:spLocks noChangeShapeType="1"/>
              </p:cNvSpPr>
              <p:nvPr/>
            </p:nvSpPr>
            <p:spPr bwMode="auto">
              <a:xfrm rot="1579369">
                <a:off x="3397" y="813"/>
                <a:ext cx="0" cy="1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6" name="Line 79"/>
              <p:cNvSpPr>
                <a:spLocks noChangeShapeType="1"/>
              </p:cNvSpPr>
              <p:nvPr/>
            </p:nvSpPr>
            <p:spPr bwMode="auto">
              <a:xfrm rot="1579369" flipH="1">
                <a:off x="3589" y="904"/>
                <a:ext cx="14" cy="1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Line 80"/>
              <p:cNvSpPr>
                <a:spLocks noChangeShapeType="1"/>
              </p:cNvSpPr>
              <p:nvPr/>
            </p:nvSpPr>
            <p:spPr bwMode="auto">
              <a:xfrm rot="1579369" flipH="1">
                <a:off x="3686" y="958"/>
                <a:ext cx="8" cy="1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8" name="Line 81"/>
              <p:cNvSpPr>
                <a:spLocks noChangeShapeType="1"/>
              </p:cNvSpPr>
              <p:nvPr/>
            </p:nvSpPr>
            <p:spPr bwMode="auto">
              <a:xfrm rot="1579369">
                <a:off x="3877" y="1053"/>
                <a:ext cx="0" cy="1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9" name="Line 82"/>
              <p:cNvSpPr>
                <a:spLocks noChangeShapeType="1"/>
              </p:cNvSpPr>
              <p:nvPr/>
            </p:nvSpPr>
            <p:spPr bwMode="auto">
              <a:xfrm rot="1579369">
                <a:off x="3973" y="1101"/>
                <a:ext cx="0" cy="1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0" name="Oval 83"/>
              <p:cNvSpPr>
                <a:spLocks noChangeArrowheads="1"/>
              </p:cNvSpPr>
              <p:nvPr/>
            </p:nvSpPr>
            <p:spPr bwMode="auto">
              <a:xfrm rot="1579369">
                <a:off x="3456" y="912"/>
                <a:ext cx="67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Oval 84"/>
              <p:cNvSpPr>
                <a:spLocks noChangeArrowheads="1"/>
              </p:cNvSpPr>
              <p:nvPr/>
            </p:nvSpPr>
            <p:spPr bwMode="auto">
              <a:xfrm rot="1579369">
                <a:off x="3747" y="1062"/>
                <a:ext cx="67" cy="5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5371" name="Object 11"/>
              <p:cNvGraphicFramePr>
                <a:graphicFrameLocks noChangeAspect="1"/>
              </p:cNvGraphicFramePr>
              <p:nvPr/>
            </p:nvGraphicFramePr>
            <p:xfrm>
              <a:off x="3897" y="576"/>
              <a:ext cx="226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01" name="公式" r:id="rId17" imgW="190417" imgH="330057" progId="Equation.3">
                      <p:embed/>
                    </p:oleObj>
                  </mc:Choice>
                  <mc:Fallback>
                    <p:oleObj name="公式" r:id="rId17" imgW="190417" imgH="330057" progId="Equation.3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7" y="576"/>
                            <a:ext cx="226" cy="4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12" name="Line 86"/>
              <p:cNvSpPr>
                <a:spLocks noChangeShapeType="1"/>
              </p:cNvSpPr>
              <p:nvPr/>
            </p:nvSpPr>
            <p:spPr bwMode="auto">
              <a:xfrm rot="1579369">
                <a:off x="3301" y="765"/>
                <a:ext cx="0" cy="1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03" name="Freeform 87"/>
            <p:cNvSpPr>
              <a:spLocks/>
            </p:cNvSpPr>
            <p:nvPr/>
          </p:nvSpPr>
          <p:spPr bwMode="auto">
            <a:xfrm>
              <a:off x="3840" y="957"/>
              <a:ext cx="336" cy="174"/>
            </a:xfrm>
            <a:custGeom>
              <a:avLst/>
              <a:gdLst>
                <a:gd name="T0" fmla="*/ 0 w 336"/>
                <a:gd name="T1" fmla="*/ 174 h 174"/>
                <a:gd name="T2" fmla="*/ 75 w 336"/>
                <a:gd name="T3" fmla="*/ 85 h 174"/>
                <a:gd name="T4" fmla="*/ 151 w 336"/>
                <a:gd name="T5" fmla="*/ 24 h 174"/>
                <a:gd name="T6" fmla="*/ 254 w 336"/>
                <a:gd name="T7" fmla="*/ 3 h 174"/>
                <a:gd name="T8" fmla="*/ 336 w 336"/>
                <a:gd name="T9" fmla="*/ 3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74"/>
                <a:gd name="T17" fmla="*/ 336 w 336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74">
                  <a:moveTo>
                    <a:pt x="0" y="174"/>
                  </a:moveTo>
                  <a:cubicBezTo>
                    <a:pt x="12" y="159"/>
                    <a:pt x="50" y="110"/>
                    <a:pt x="75" y="85"/>
                  </a:cubicBezTo>
                  <a:cubicBezTo>
                    <a:pt x="100" y="60"/>
                    <a:pt x="121" y="38"/>
                    <a:pt x="151" y="24"/>
                  </a:cubicBezTo>
                  <a:cubicBezTo>
                    <a:pt x="181" y="10"/>
                    <a:pt x="223" y="6"/>
                    <a:pt x="254" y="3"/>
                  </a:cubicBezTo>
                  <a:cubicBezTo>
                    <a:pt x="285" y="0"/>
                    <a:pt x="319" y="3"/>
                    <a:pt x="336" y="3"/>
                  </a:cubicBezTo>
                </a:path>
              </a:pathLst>
            </a:custGeom>
            <a:noFill/>
            <a:ln w="19050" cap="flat" cmpd="sng">
              <a:solidFill>
                <a:srgbClr val="33CC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99" name="Group 88"/>
          <p:cNvGrpSpPr>
            <a:grpSpLocks/>
          </p:cNvGrpSpPr>
          <p:nvPr/>
        </p:nvGrpSpPr>
        <p:grpSpPr bwMode="auto">
          <a:xfrm>
            <a:off x="2312988" y="2452686"/>
            <a:ext cx="354012" cy="762000"/>
            <a:chOff x="1457" y="1680"/>
            <a:chExt cx="223" cy="480"/>
          </a:xfrm>
        </p:grpSpPr>
        <p:sp>
          <p:nvSpPr>
            <p:cNvPr id="15401" name="Arc 89"/>
            <p:cNvSpPr>
              <a:spLocks/>
            </p:cNvSpPr>
            <p:nvPr/>
          </p:nvSpPr>
          <p:spPr bwMode="auto">
            <a:xfrm rot="13267117" flipH="1">
              <a:off x="1488" y="1680"/>
              <a:ext cx="95" cy="191"/>
            </a:xfrm>
            <a:custGeom>
              <a:avLst/>
              <a:gdLst>
                <a:gd name="T0" fmla="*/ 0 w 21403"/>
                <a:gd name="T1" fmla="*/ 0 h 21600"/>
                <a:gd name="T2" fmla="*/ 0 w 21403"/>
                <a:gd name="T3" fmla="*/ 0 h 21600"/>
                <a:gd name="T4" fmla="*/ 0 w 214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03"/>
                <a:gd name="T10" fmla="*/ 0 h 21600"/>
                <a:gd name="T11" fmla="*/ 21403 w 214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03" h="21600" fill="none" extrusionOk="0">
                  <a:moveTo>
                    <a:pt x="-1" y="0"/>
                  </a:moveTo>
                  <a:cubicBezTo>
                    <a:pt x="10805" y="0"/>
                    <a:pt x="19948" y="7984"/>
                    <a:pt x="21403" y="18690"/>
                  </a:cubicBezTo>
                </a:path>
                <a:path w="21403" h="21600" stroke="0" extrusionOk="0">
                  <a:moveTo>
                    <a:pt x="-1" y="0"/>
                  </a:moveTo>
                  <a:cubicBezTo>
                    <a:pt x="10805" y="0"/>
                    <a:pt x="19948" y="7984"/>
                    <a:pt x="21403" y="186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CC66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1457" y="1849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2" name="公式" r:id="rId19" imgW="177646" imgH="241091" progId="Equation.3">
                    <p:embed/>
                  </p:oleObj>
                </mc:Choice>
                <mc:Fallback>
                  <p:oleObj name="公式" r:id="rId19" imgW="177646" imgH="241091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1849"/>
                          <a:ext cx="22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6000760" y="0"/>
          <a:ext cx="1296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公式" r:id="rId20" imgW="660113" imgH="431613" progId="Equation.3">
                  <p:embed/>
                </p:oleObj>
              </mc:Choice>
              <mc:Fallback>
                <p:oleObj name="公式" r:id="rId20" imgW="660113" imgH="431613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0"/>
                        <a:ext cx="12969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2"/>
          <p:cNvGraphicFramePr>
            <a:graphicFrameLocks noChangeAspect="1"/>
          </p:cNvGraphicFramePr>
          <p:nvPr/>
        </p:nvGraphicFramePr>
        <p:xfrm>
          <a:off x="1071538" y="4786322"/>
          <a:ext cx="6572296" cy="181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公式" r:id="rId22" imgW="2755900" imgH="838200" progId="Equation.3">
                  <p:embed/>
                </p:oleObj>
              </mc:Choice>
              <mc:Fallback>
                <p:oleObj name="公式" r:id="rId22" imgW="2755900" imgH="8382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786322"/>
                        <a:ext cx="6572296" cy="1813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428596" y="4214818"/>
            <a:ext cx="8062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若 </a:t>
            </a:r>
            <a:r>
              <a:rPr lang="en-US" altLang="zh-CN" sz="2800" b="1" i="1" dirty="0">
                <a:solidFill>
                  <a:schemeClr val="accent2"/>
                </a:solidFill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b="1" i="1" baseline="-25000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= 1.00 (</a:t>
            </a:r>
            <a:r>
              <a:rPr lang="zh-CN" altLang="en-US" sz="2800" b="1" dirty="0">
                <a:solidFill>
                  <a:schemeClr val="accent2"/>
                </a:solidFill>
              </a:rPr>
              <a:t>空气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</a:rPr>
              <a:t>，</a:t>
            </a:r>
            <a:r>
              <a:rPr lang="en-US" altLang="zh-CN" sz="2800" b="1" i="1" dirty="0">
                <a:solidFill>
                  <a:schemeClr val="accent2"/>
                </a:solidFill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2 </a:t>
            </a:r>
            <a:r>
              <a:rPr lang="en-US" altLang="zh-CN" sz="2800" b="1" dirty="0">
                <a:solidFill>
                  <a:schemeClr val="accent2"/>
                </a:solidFill>
              </a:rPr>
              <a:t>= 1.50 (</a:t>
            </a:r>
            <a:r>
              <a:rPr lang="zh-CN" altLang="en-US" sz="2800" b="1" dirty="0">
                <a:solidFill>
                  <a:schemeClr val="accent2"/>
                </a:solidFill>
              </a:rPr>
              <a:t>玻璃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</a:rPr>
              <a:t>，则</a:t>
            </a:r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457200" y="304800"/>
            <a:ext cx="2286000" cy="1066800"/>
            <a:chOff x="288" y="528"/>
            <a:chExt cx="1440" cy="672"/>
          </a:xfrm>
        </p:grpSpPr>
        <p:sp>
          <p:nvSpPr>
            <p:cNvPr id="17497" name="AutoShape 3"/>
            <p:cNvSpPr>
              <a:spLocks noChangeArrowheads="1"/>
            </p:cNvSpPr>
            <p:nvPr/>
          </p:nvSpPr>
          <p:spPr bwMode="auto">
            <a:xfrm>
              <a:off x="288" y="528"/>
              <a:ext cx="1056" cy="672"/>
            </a:xfrm>
            <a:prstGeom prst="irregularSeal1">
              <a:avLst/>
            </a:prstGeom>
            <a:solidFill>
              <a:srgbClr val="FFE1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98" name="Text Box 4"/>
            <p:cNvSpPr txBox="1">
              <a:spLocks noChangeArrowheads="1"/>
            </p:cNvSpPr>
            <p:nvPr/>
          </p:nvSpPr>
          <p:spPr bwMode="auto">
            <a:xfrm>
              <a:off x="528" y="672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注意</a:t>
              </a:r>
            </a:p>
          </p:txBody>
        </p:sp>
      </p:grp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8278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1C1C1C"/>
                </a:solidFill>
              </a:rPr>
              <a:t>                 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对一般光学玻璃 </a:t>
            </a:r>
            <a:r>
              <a:rPr kumimoji="0" lang="en-US" altLang="zh-CN" sz="2800" b="1" dirty="0">
                <a:solidFill>
                  <a:srgbClr val="1C1C1C"/>
                </a:solidFill>
              </a:rPr>
              <a:t>,  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反射光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的强度约占入射光强度的 </a:t>
            </a:r>
            <a:r>
              <a:rPr kumimoji="0" lang="en-US" altLang="zh-CN" sz="2800" dirty="0">
                <a:solidFill>
                  <a:srgbClr val="1C1C1C"/>
                </a:solidFill>
              </a:rPr>
              <a:t>5 %</a:t>
            </a:r>
            <a:r>
              <a:rPr kumimoji="0" lang="en-US" altLang="zh-CN" sz="2800" b="1" dirty="0">
                <a:solidFill>
                  <a:srgbClr val="1C1C1C"/>
                </a:solidFill>
              </a:rPr>
              <a:t> </a:t>
            </a:r>
            <a:r>
              <a:rPr kumimoji="0" lang="zh-CN" altLang="en-US" sz="2800" b="1" dirty="0">
                <a:solidFill>
                  <a:srgbClr val="1C1C1C"/>
                </a:solidFill>
              </a:rPr>
              <a:t>，大部分光将透过</a:t>
            </a:r>
            <a:r>
              <a:rPr kumimoji="0" lang="zh-CN" altLang="en-US" sz="2800" b="1" dirty="0" smtClean="0">
                <a:solidFill>
                  <a:srgbClr val="1C1C1C"/>
                </a:solidFill>
              </a:rPr>
              <a:t>玻璃。</a:t>
            </a:r>
            <a:endParaRPr kumimoji="0" lang="en-US" altLang="zh-CN" sz="2800" b="1" dirty="0">
              <a:solidFill>
                <a:srgbClr val="1C1C1C"/>
              </a:solidFill>
            </a:endParaRPr>
          </a:p>
        </p:txBody>
      </p:sp>
      <p:grpSp>
        <p:nvGrpSpPr>
          <p:cNvPr id="17413" name="Group 6"/>
          <p:cNvGrpSpPr>
            <a:grpSpLocks/>
          </p:cNvGrpSpPr>
          <p:nvPr/>
        </p:nvGrpSpPr>
        <p:grpSpPr bwMode="auto">
          <a:xfrm>
            <a:off x="762000" y="2286000"/>
            <a:ext cx="7620000" cy="3810000"/>
            <a:chOff x="480" y="1584"/>
            <a:chExt cx="4800" cy="2400"/>
          </a:xfrm>
        </p:grpSpPr>
        <p:grpSp>
          <p:nvGrpSpPr>
            <p:cNvPr id="17416" name="Group 7"/>
            <p:cNvGrpSpPr>
              <a:grpSpLocks/>
            </p:cNvGrpSpPr>
            <p:nvPr/>
          </p:nvGrpSpPr>
          <p:grpSpPr bwMode="auto">
            <a:xfrm>
              <a:off x="480" y="1584"/>
              <a:ext cx="4800" cy="2400"/>
              <a:chOff x="480" y="1584"/>
              <a:chExt cx="4800" cy="2400"/>
            </a:xfrm>
          </p:grpSpPr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480" y="1584"/>
                <a:ext cx="4800" cy="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53" name="Text Box 9"/>
              <p:cNvSpPr txBox="1">
                <a:spLocks noChangeArrowheads="1"/>
              </p:cNvSpPr>
              <p:nvPr/>
            </p:nvSpPr>
            <p:spPr bwMode="auto">
              <a:xfrm>
                <a:off x="960" y="1584"/>
                <a:ext cx="3840" cy="371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0" lang="zh-CN" altLang="en-US" sz="3200" b="1">
                    <a:solidFill>
                      <a:srgbClr val="1C1C1C"/>
                    </a:solidFill>
                  </a:rPr>
                  <a:t>利用</a:t>
                </a:r>
                <a:r>
                  <a:rPr kumimoji="0" lang="zh-CN" altLang="en-US" sz="3200" b="1">
                    <a:solidFill>
                      <a:srgbClr val="0000FF"/>
                    </a:solidFill>
                  </a:rPr>
                  <a:t>玻璃片堆</a:t>
                </a:r>
                <a:r>
                  <a:rPr kumimoji="0" lang="zh-CN" altLang="en-US" sz="3200" b="1">
                    <a:solidFill>
                      <a:srgbClr val="1C1C1C"/>
                    </a:solidFill>
                  </a:rPr>
                  <a:t>产生</a:t>
                </a:r>
                <a:r>
                  <a:rPr kumimoji="0" lang="zh-CN" altLang="en-US" sz="3200" b="1">
                    <a:solidFill>
                      <a:srgbClr val="CC0000"/>
                    </a:solidFill>
                  </a:rPr>
                  <a:t>线</a:t>
                </a:r>
                <a:r>
                  <a:rPr kumimoji="0" lang="zh-CN" altLang="en-US" sz="3200" b="1">
                    <a:solidFill>
                      <a:srgbClr val="1C1C1C"/>
                    </a:solidFill>
                  </a:rPr>
                  <a:t>偏振光</a:t>
                </a:r>
              </a:p>
            </p:txBody>
          </p:sp>
          <p:sp>
            <p:nvSpPr>
              <p:cNvPr id="17420" name="Line 10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864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1" name="Line 11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2" name="Line 12"/>
              <p:cNvSpPr>
                <a:spLocks noChangeShapeType="1"/>
              </p:cNvSpPr>
              <p:nvPr/>
            </p:nvSpPr>
            <p:spPr bwMode="auto">
              <a:xfrm flipH="1">
                <a:off x="1248" y="2256"/>
                <a:ext cx="96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3" name="Line 13"/>
              <p:cNvSpPr>
                <a:spLocks noChangeShapeType="1"/>
              </p:cNvSpPr>
              <p:nvPr/>
            </p:nvSpPr>
            <p:spPr bwMode="auto">
              <a:xfrm flipH="1">
                <a:off x="1440" y="2352"/>
                <a:ext cx="96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4" name="Line 14"/>
              <p:cNvSpPr>
                <a:spLocks noChangeShapeType="1"/>
              </p:cNvSpPr>
              <p:nvPr/>
            </p:nvSpPr>
            <p:spPr bwMode="auto">
              <a:xfrm flipH="1">
                <a:off x="1895" y="268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5" name="Line 15"/>
              <p:cNvSpPr>
                <a:spLocks noChangeShapeType="1"/>
              </p:cNvSpPr>
              <p:nvPr/>
            </p:nvSpPr>
            <p:spPr bwMode="auto">
              <a:xfrm flipH="1">
                <a:off x="1632" y="2448"/>
                <a:ext cx="96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6" name="Oval 16"/>
              <p:cNvSpPr>
                <a:spLocks noChangeArrowheads="1"/>
              </p:cNvSpPr>
              <p:nvPr/>
            </p:nvSpPr>
            <p:spPr bwMode="auto">
              <a:xfrm>
                <a:off x="1344" y="235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7" name="Oval 17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8" name="Oval 18"/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7429" name="Group 19"/>
              <p:cNvGrpSpPr>
                <a:grpSpLocks/>
              </p:cNvGrpSpPr>
              <p:nvPr/>
            </p:nvGrpSpPr>
            <p:grpSpPr bwMode="auto">
              <a:xfrm>
                <a:off x="1920" y="2256"/>
                <a:ext cx="816" cy="384"/>
                <a:chOff x="3312" y="1296"/>
                <a:chExt cx="816" cy="384"/>
              </a:xfrm>
            </p:grpSpPr>
            <p:sp>
              <p:nvSpPr>
                <p:cNvPr id="1749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12" y="1296"/>
                  <a:ext cx="816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4" name="Oval 21"/>
                <p:cNvSpPr>
                  <a:spLocks noChangeArrowheads="1"/>
                </p:cNvSpPr>
                <p:nvPr/>
              </p:nvSpPr>
              <p:spPr bwMode="auto">
                <a:xfrm>
                  <a:off x="3648" y="148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95" name="Oval 22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96" name="Oval 23"/>
                <p:cNvSpPr>
                  <a:spLocks noChangeArrowheads="1"/>
                </p:cNvSpPr>
                <p:nvPr/>
              </p:nvSpPr>
              <p:spPr bwMode="auto">
                <a:xfrm>
                  <a:off x="3840" y="1392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7430" name="Line 24"/>
              <p:cNvSpPr>
                <a:spLocks noChangeShapeType="1"/>
              </p:cNvSpPr>
              <p:nvPr/>
            </p:nvSpPr>
            <p:spPr bwMode="auto">
              <a:xfrm>
                <a:off x="1920" y="2640"/>
                <a:ext cx="192" cy="384"/>
              </a:xfrm>
              <a:prstGeom prst="line">
                <a:avLst/>
              </a:prstGeom>
              <a:noFill/>
              <a:ln w="2984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1" name="Line 25"/>
              <p:cNvSpPr>
                <a:spLocks noChangeShapeType="1"/>
              </p:cNvSpPr>
              <p:nvPr/>
            </p:nvSpPr>
            <p:spPr bwMode="auto">
              <a:xfrm flipH="1">
                <a:off x="1968" y="2832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432" name="Group 26"/>
              <p:cNvGrpSpPr>
                <a:grpSpLocks/>
              </p:cNvGrpSpPr>
              <p:nvPr/>
            </p:nvGrpSpPr>
            <p:grpSpPr bwMode="auto">
              <a:xfrm>
                <a:off x="2304" y="2256"/>
                <a:ext cx="816" cy="384"/>
                <a:chOff x="3312" y="1296"/>
                <a:chExt cx="816" cy="384"/>
              </a:xfrm>
            </p:grpSpPr>
            <p:sp>
              <p:nvSpPr>
                <p:cNvPr id="174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312" y="1296"/>
                  <a:ext cx="816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90" name="Oval 28"/>
                <p:cNvSpPr>
                  <a:spLocks noChangeArrowheads="1"/>
                </p:cNvSpPr>
                <p:nvPr/>
              </p:nvSpPr>
              <p:spPr bwMode="auto">
                <a:xfrm>
                  <a:off x="3648" y="148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91" name="Oval 29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92" name="Oval 30"/>
                <p:cNvSpPr>
                  <a:spLocks noChangeArrowheads="1"/>
                </p:cNvSpPr>
                <p:nvPr/>
              </p:nvSpPr>
              <p:spPr bwMode="auto">
                <a:xfrm>
                  <a:off x="3840" y="1392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7433" name="Line 31"/>
              <p:cNvSpPr>
                <a:spLocks noChangeShapeType="1"/>
              </p:cNvSpPr>
              <p:nvPr/>
            </p:nvSpPr>
            <p:spPr bwMode="auto">
              <a:xfrm flipV="1">
                <a:off x="2544" y="3024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434" name="Group 32"/>
              <p:cNvGrpSpPr>
                <a:grpSpLocks/>
              </p:cNvGrpSpPr>
              <p:nvPr/>
            </p:nvGrpSpPr>
            <p:grpSpPr bwMode="auto">
              <a:xfrm>
                <a:off x="3168" y="2256"/>
                <a:ext cx="816" cy="384"/>
                <a:chOff x="3312" y="1296"/>
                <a:chExt cx="816" cy="384"/>
              </a:xfrm>
            </p:grpSpPr>
            <p:sp>
              <p:nvSpPr>
                <p:cNvPr id="1748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312" y="1296"/>
                  <a:ext cx="816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86" name="Oval 34"/>
                <p:cNvSpPr>
                  <a:spLocks noChangeArrowheads="1"/>
                </p:cNvSpPr>
                <p:nvPr/>
              </p:nvSpPr>
              <p:spPr bwMode="auto">
                <a:xfrm>
                  <a:off x="3648" y="148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87" name="Oval 35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88" name="Oval 36"/>
                <p:cNvSpPr>
                  <a:spLocks noChangeArrowheads="1"/>
                </p:cNvSpPr>
                <p:nvPr/>
              </p:nvSpPr>
              <p:spPr bwMode="auto">
                <a:xfrm>
                  <a:off x="3840" y="1392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7435" name="Line 37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192" cy="384"/>
              </a:xfrm>
              <a:prstGeom prst="line">
                <a:avLst/>
              </a:prstGeom>
              <a:noFill/>
              <a:ln w="2984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6" name="Line 38"/>
              <p:cNvSpPr>
                <a:spLocks noChangeShapeType="1"/>
              </p:cNvSpPr>
              <p:nvPr/>
            </p:nvSpPr>
            <p:spPr bwMode="auto">
              <a:xfrm flipV="1">
                <a:off x="2736" y="3216"/>
                <a:ext cx="192" cy="384"/>
              </a:xfrm>
              <a:prstGeom prst="line">
                <a:avLst/>
              </a:prstGeom>
              <a:noFill/>
              <a:ln w="2984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7" name="Oval 39"/>
              <p:cNvSpPr>
                <a:spLocks noChangeArrowheads="1"/>
              </p:cNvSpPr>
              <p:nvPr/>
            </p:nvSpPr>
            <p:spPr bwMode="auto">
              <a:xfrm>
                <a:off x="1968" y="2777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8" name="Oval 40"/>
              <p:cNvSpPr>
                <a:spLocks noChangeArrowheads="1"/>
              </p:cNvSpPr>
              <p:nvPr/>
            </p:nvSpPr>
            <p:spPr bwMode="auto">
              <a:xfrm>
                <a:off x="2840" y="3293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9" name="Line 41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440" name="Group 42"/>
              <p:cNvGrpSpPr>
                <a:grpSpLocks/>
              </p:cNvGrpSpPr>
              <p:nvPr/>
            </p:nvGrpSpPr>
            <p:grpSpPr bwMode="auto">
              <a:xfrm>
                <a:off x="3552" y="2256"/>
                <a:ext cx="816" cy="384"/>
                <a:chOff x="3312" y="1296"/>
                <a:chExt cx="816" cy="384"/>
              </a:xfrm>
            </p:grpSpPr>
            <p:sp>
              <p:nvSpPr>
                <p:cNvPr id="1748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312" y="1296"/>
                  <a:ext cx="816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82" name="Oval 44"/>
                <p:cNvSpPr>
                  <a:spLocks noChangeArrowheads="1"/>
                </p:cNvSpPr>
                <p:nvPr/>
              </p:nvSpPr>
              <p:spPr bwMode="auto">
                <a:xfrm>
                  <a:off x="3648" y="148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83" name="Oval 45"/>
                <p:cNvSpPr>
                  <a:spLocks noChangeArrowheads="1"/>
                </p:cNvSpPr>
                <p:nvPr/>
              </p:nvSpPr>
              <p:spPr bwMode="auto">
                <a:xfrm>
                  <a:off x="3456" y="1584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84" name="Oval 46"/>
                <p:cNvSpPr>
                  <a:spLocks noChangeArrowheads="1"/>
                </p:cNvSpPr>
                <p:nvPr/>
              </p:nvSpPr>
              <p:spPr bwMode="auto">
                <a:xfrm>
                  <a:off x="3840" y="1392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7441" name="Line 47"/>
              <p:cNvSpPr>
                <a:spLocks noChangeShapeType="1"/>
              </p:cNvSpPr>
              <p:nvPr/>
            </p:nvSpPr>
            <p:spPr bwMode="auto">
              <a:xfrm>
                <a:off x="2976" y="3024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442" name="Group 48"/>
              <p:cNvGrpSpPr>
                <a:grpSpLocks/>
              </p:cNvGrpSpPr>
              <p:nvPr/>
            </p:nvGrpSpPr>
            <p:grpSpPr bwMode="auto">
              <a:xfrm>
                <a:off x="2976" y="2640"/>
                <a:ext cx="192" cy="384"/>
                <a:chOff x="2976" y="2640"/>
                <a:chExt cx="192" cy="384"/>
              </a:xfrm>
            </p:grpSpPr>
            <p:sp>
              <p:nvSpPr>
                <p:cNvPr id="1747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976" y="2640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79" name="Oval 50"/>
                <p:cNvSpPr>
                  <a:spLocks noChangeArrowheads="1"/>
                </p:cNvSpPr>
                <p:nvPr/>
              </p:nvSpPr>
              <p:spPr bwMode="auto">
                <a:xfrm>
                  <a:off x="3072" y="2729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80" name="Oval 51"/>
                <p:cNvSpPr>
                  <a:spLocks noChangeArrowheads="1"/>
                </p:cNvSpPr>
                <p:nvPr/>
              </p:nvSpPr>
              <p:spPr bwMode="auto">
                <a:xfrm>
                  <a:off x="3008" y="2880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43" name="Group 52"/>
              <p:cNvGrpSpPr>
                <a:grpSpLocks/>
              </p:cNvGrpSpPr>
              <p:nvPr/>
            </p:nvGrpSpPr>
            <p:grpSpPr bwMode="auto">
              <a:xfrm>
                <a:off x="3360" y="2640"/>
                <a:ext cx="192" cy="384"/>
                <a:chOff x="2976" y="2640"/>
                <a:chExt cx="192" cy="384"/>
              </a:xfrm>
            </p:grpSpPr>
            <p:sp>
              <p:nvSpPr>
                <p:cNvPr id="1747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976" y="2640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76" name="Oval 54"/>
                <p:cNvSpPr>
                  <a:spLocks noChangeArrowheads="1"/>
                </p:cNvSpPr>
                <p:nvPr/>
              </p:nvSpPr>
              <p:spPr bwMode="auto">
                <a:xfrm>
                  <a:off x="3072" y="2729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7" name="Oval 55"/>
                <p:cNvSpPr>
                  <a:spLocks noChangeArrowheads="1"/>
                </p:cNvSpPr>
                <p:nvPr/>
              </p:nvSpPr>
              <p:spPr bwMode="auto">
                <a:xfrm>
                  <a:off x="3008" y="2880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444" name="Group 56"/>
              <p:cNvGrpSpPr>
                <a:grpSpLocks/>
              </p:cNvGrpSpPr>
              <p:nvPr/>
            </p:nvGrpSpPr>
            <p:grpSpPr bwMode="auto">
              <a:xfrm>
                <a:off x="2112" y="2640"/>
                <a:ext cx="192" cy="384"/>
                <a:chOff x="2976" y="2640"/>
                <a:chExt cx="192" cy="384"/>
              </a:xfrm>
            </p:grpSpPr>
            <p:sp>
              <p:nvSpPr>
                <p:cNvPr id="1747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976" y="2640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73" name="Oval 58"/>
                <p:cNvSpPr>
                  <a:spLocks noChangeArrowheads="1"/>
                </p:cNvSpPr>
                <p:nvPr/>
              </p:nvSpPr>
              <p:spPr bwMode="auto">
                <a:xfrm>
                  <a:off x="3072" y="2729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4" name="Oval 59"/>
                <p:cNvSpPr>
                  <a:spLocks noChangeArrowheads="1"/>
                </p:cNvSpPr>
                <p:nvPr/>
              </p:nvSpPr>
              <p:spPr bwMode="auto">
                <a:xfrm>
                  <a:off x="3008" y="2880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7445" name="Oval 60"/>
              <p:cNvSpPr>
                <a:spLocks noChangeArrowheads="1"/>
              </p:cNvSpPr>
              <p:nvPr/>
            </p:nvSpPr>
            <p:spPr bwMode="auto">
              <a:xfrm>
                <a:off x="2771" y="3435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46" name="Oval 6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47" name="Oval 62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48" name="Oval 63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49" name="Oval 64"/>
              <p:cNvSpPr>
                <a:spLocks noChangeArrowheads="1"/>
              </p:cNvSpPr>
              <p:nvPr/>
            </p:nvSpPr>
            <p:spPr bwMode="auto">
              <a:xfrm>
                <a:off x="3056" y="3120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0" name="Line 6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Line 6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14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Line 67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4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Oval 68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64" cy="5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7454" name="Group 69"/>
              <p:cNvGrpSpPr>
                <a:grpSpLocks/>
              </p:cNvGrpSpPr>
              <p:nvPr/>
            </p:nvGrpSpPr>
            <p:grpSpPr bwMode="auto">
              <a:xfrm>
                <a:off x="2112" y="3024"/>
                <a:ext cx="432" cy="192"/>
                <a:chOff x="2112" y="3024"/>
                <a:chExt cx="432" cy="192"/>
              </a:xfrm>
            </p:grpSpPr>
            <p:sp>
              <p:nvSpPr>
                <p:cNvPr id="17468" name="Line 70"/>
                <p:cNvSpPr>
                  <a:spLocks noChangeShapeType="1"/>
                </p:cNvSpPr>
                <p:nvPr/>
              </p:nvSpPr>
              <p:spPr bwMode="auto">
                <a:xfrm>
                  <a:off x="2112" y="3024"/>
                  <a:ext cx="432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9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142"/>
                  <a:ext cx="64" cy="55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7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304" y="3049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7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208" y="3024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55" name="Group 74"/>
              <p:cNvGrpSpPr>
                <a:grpSpLocks/>
              </p:cNvGrpSpPr>
              <p:nvPr/>
            </p:nvGrpSpPr>
            <p:grpSpPr bwMode="auto">
              <a:xfrm>
                <a:off x="2736" y="3600"/>
                <a:ext cx="720" cy="336"/>
                <a:chOff x="2736" y="3600"/>
                <a:chExt cx="720" cy="336"/>
              </a:xfrm>
            </p:grpSpPr>
            <p:sp>
              <p:nvSpPr>
                <p:cNvPr id="17463" name="Line 75"/>
                <p:cNvSpPr>
                  <a:spLocks noChangeShapeType="1"/>
                </p:cNvSpPr>
                <p:nvPr/>
              </p:nvSpPr>
              <p:spPr bwMode="auto">
                <a:xfrm>
                  <a:off x="2736" y="3600"/>
                  <a:ext cx="720" cy="33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976" y="3670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5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880" y="3623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3168" y="3744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7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3072" y="3717"/>
                  <a:ext cx="9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56" name="Line 80"/>
              <p:cNvSpPr>
                <a:spLocks noChangeShapeType="1"/>
              </p:cNvSpPr>
              <p:nvPr/>
            </p:nvSpPr>
            <p:spPr bwMode="auto">
              <a:xfrm flipV="1">
                <a:off x="2495" y="3264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7" name="Line 81"/>
              <p:cNvSpPr>
                <a:spLocks noChangeShapeType="1"/>
              </p:cNvSpPr>
              <p:nvPr/>
            </p:nvSpPr>
            <p:spPr bwMode="auto">
              <a:xfrm flipV="1">
                <a:off x="2568" y="3384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8" name="Line 82"/>
              <p:cNvSpPr>
                <a:spLocks noChangeShapeType="1"/>
              </p:cNvSpPr>
              <p:nvPr/>
            </p:nvSpPr>
            <p:spPr bwMode="auto">
              <a:xfrm flipV="1">
                <a:off x="2543" y="3334"/>
                <a:ext cx="144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Line 83"/>
              <p:cNvSpPr>
                <a:spLocks noChangeShapeType="1"/>
              </p:cNvSpPr>
              <p:nvPr/>
            </p:nvSpPr>
            <p:spPr bwMode="auto">
              <a:xfrm>
                <a:off x="3360" y="3024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0" name="Line 84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4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1" name="Rectangle 85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3600" cy="384"/>
              </a:xfrm>
              <a:prstGeom prst="rect">
                <a:avLst/>
              </a:prstGeom>
              <a:solidFill>
                <a:srgbClr val="C5FFFF">
                  <a:alpha val="50195"/>
                </a:srgb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2" name="Rectangle 86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3600" cy="384"/>
              </a:xfrm>
              <a:prstGeom prst="rect">
                <a:avLst/>
              </a:prstGeom>
              <a:solidFill>
                <a:srgbClr val="C5FFFF">
                  <a:alpha val="50195"/>
                </a:srgb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17" name="Freeform 87"/>
            <p:cNvSpPr>
              <a:spLocks/>
            </p:cNvSpPr>
            <p:nvPr/>
          </p:nvSpPr>
          <p:spPr bwMode="auto">
            <a:xfrm>
              <a:off x="1632" y="2304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59 w 288"/>
                <a:gd name="T3" fmla="*/ 82 h 192"/>
                <a:gd name="T4" fmla="*/ 178 w 288"/>
                <a:gd name="T5" fmla="*/ 15 h 192"/>
                <a:gd name="T6" fmla="*/ 288 w 288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92"/>
                <a:gd name="T14" fmla="*/ 288 w 2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92">
                  <a:moveTo>
                    <a:pt x="0" y="192"/>
                  </a:moveTo>
                  <a:cubicBezTo>
                    <a:pt x="10" y="174"/>
                    <a:pt x="29" y="111"/>
                    <a:pt x="59" y="82"/>
                  </a:cubicBezTo>
                  <a:cubicBezTo>
                    <a:pt x="89" y="53"/>
                    <a:pt x="140" y="29"/>
                    <a:pt x="178" y="15"/>
                  </a:cubicBezTo>
                  <a:cubicBezTo>
                    <a:pt x="216" y="1"/>
                    <a:pt x="265" y="3"/>
                    <a:pt x="288" y="0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1536" y="2016"/>
            <a:ext cx="22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8" name="公式" r:id="rId3" imgW="190417" imgH="330057" progId="Equation.3">
                    <p:embed/>
                  </p:oleObj>
                </mc:Choice>
                <mc:Fallback>
                  <p:oleObj name="公式" r:id="rId3" imgW="190417" imgH="330057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16"/>
                          <a:ext cx="226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4" name="Rectangle 89"/>
          <p:cNvSpPr>
            <a:spLocks noChangeArrowheads="1"/>
          </p:cNvSpPr>
          <p:nvPr/>
        </p:nvSpPr>
        <p:spPr bwMode="auto">
          <a:xfrm>
            <a:off x="4343400" y="6143625"/>
            <a:ext cx="418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接近</a:t>
            </a:r>
            <a:r>
              <a:rPr lang="zh-CN" altLang="en-US" sz="2800" b="1" dirty="0">
                <a:solidFill>
                  <a:srgbClr val="FF0000"/>
                </a:solidFill>
              </a:rPr>
              <a:t>线偏振光  </a:t>
            </a:r>
            <a:endParaRPr kumimoji="0" lang="en-US" altLang="zh-CN" sz="2800" b="1" dirty="0">
              <a:solidFill>
                <a:srgbClr val="1C1C1C"/>
              </a:solidFill>
            </a:endParaRPr>
          </a:p>
        </p:txBody>
      </p:sp>
      <p:sp>
        <p:nvSpPr>
          <p:cNvPr id="17415" name="Rectangle 91"/>
          <p:cNvSpPr>
            <a:spLocks noChangeArrowheads="1"/>
          </p:cNvSpPr>
          <p:nvPr/>
        </p:nvSpPr>
        <p:spPr bwMode="auto">
          <a:xfrm>
            <a:off x="1116013" y="2997200"/>
            <a:ext cx="531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1C1C1C"/>
                </a:solidFill>
              </a:rPr>
              <a:t> I</a:t>
            </a:r>
            <a:r>
              <a:rPr kumimoji="0" lang="en-US" altLang="zh-CN" sz="2800" b="1" baseline="-25000">
                <a:solidFill>
                  <a:srgbClr val="1C1C1C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85958" y="1800244"/>
            <a:ext cx="5715000" cy="4343400"/>
            <a:chOff x="240" y="1248"/>
            <a:chExt cx="3600" cy="273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248"/>
              <a:ext cx="3408" cy="2736"/>
              <a:chOff x="144" y="1200"/>
              <a:chExt cx="3408" cy="2736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144" y="1200"/>
                <a:ext cx="3408" cy="2736"/>
                <a:chOff x="144" y="1200"/>
                <a:chExt cx="3408" cy="2736"/>
              </a:xfrm>
            </p:grpSpPr>
            <p:sp>
              <p:nvSpPr>
                <p:cNvPr id="18489" name="Rectangle 5"/>
                <p:cNvSpPr>
                  <a:spLocks noChangeArrowheads="1"/>
                </p:cNvSpPr>
                <p:nvPr/>
              </p:nvSpPr>
              <p:spPr bwMode="auto">
                <a:xfrm>
                  <a:off x="144" y="1200"/>
                  <a:ext cx="3408" cy="27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144" y="1512"/>
                  <a:ext cx="2400" cy="1774"/>
                  <a:chOff x="144" y="1512"/>
                  <a:chExt cx="2400" cy="1774"/>
                </a:xfrm>
              </p:grpSpPr>
              <p:grpSp>
                <p:nvGrpSpPr>
                  <p:cNvPr id="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44" y="1694"/>
                    <a:ext cx="1243" cy="574"/>
                    <a:chOff x="144" y="1694"/>
                    <a:chExt cx="1243" cy="574"/>
                  </a:xfrm>
                </p:grpSpPr>
                <p:sp>
                  <p:nvSpPr>
                    <p:cNvPr id="18510" name="Line 8"/>
                    <p:cNvSpPr>
                      <a:spLocks noChangeShapeType="1"/>
                    </p:cNvSpPr>
                    <p:nvPr/>
                  </p:nvSpPr>
                  <p:spPr bwMode="auto">
                    <a:xfrm rot="1541964">
                      <a:off x="144" y="1960"/>
                      <a:ext cx="124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11" name="Line 9"/>
                    <p:cNvSpPr>
                      <a:spLocks noChangeShapeType="1"/>
                    </p:cNvSpPr>
                    <p:nvPr/>
                  </p:nvSpPr>
                  <p:spPr bwMode="auto">
                    <a:xfrm rot="1541964">
                      <a:off x="447" y="1694"/>
                      <a:ext cx="0" cy="2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12" name="Line 10"/>
                    <p:cNvSpPr>
                      <a:spLocks noChangeShapeType="1"/>
                    </p:cNvSpPr>
                    <p:nvPr/>
                  </p:nvSpPr>
                  <p:spPr bwMode="auto">
                    <a:xfrm rot="1541964">
                      <a:off x="629" y="1782"/>
                      <a:ext cx="0" cy="2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13" name="Line 11"/>
                    <p:cNvSpPr>
                      <a:spLocks noChangeShapeType="1"/>
                    </p:cNvSpPr>
                    <p:nvPr/>
                  </p:nvSpPr>
                  <p:spPr bwMode="auto">
                    <a:xfrm rot="1541964">
                      <a:off x="811" y="1869"/>
                      <a:ext cx="0" cy="2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14" name="Line 12"/>
                    <p:cNvSpPr>
                      <a:spLocks noChangeShapeType="1"/>
                    </p:cNvSpPr>
                    <p:nvPr/>
                  </p:nvSpPr>
                  <p:spPr bwMode="auto">
                    <a:xfrm rot="1541964">
                      <a:off x="992" y="1956"/>
                      <a:ext cx="0" cy="2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15" name="Line 13"/>
                    <p:cNvSpPr>
                      <a:spLocks noChangeShapeType="1"/>
                    </p:cNvSpPr>
                    <p:nvPr/>
                  </p:nvSpPr>
                  <p:spPr bwMode="auto">
                    <a:xfrm rot="1541964">
                      <a:off x="1174" y="2044"/>
                      <a:ext cx="0" cy="2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16" name="Oval 14"/>
                    <p:cNvSpPr>
                      <a:spLocks noChangeArrowheads="1"/>
                    </p:cNvSpPr>
                    <p:nvPr/>
                  </p:nvSpPr>
                  <p:spPr bwMode="auto">
                    <a:xfrm rot="1541964">
                      <a:off x="322" y="1735"/>
                      <a:ext cx="68" cy="5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17" name="Oval 15"/>
                    <p:cNvSpPr>
                      <a:spLocks noChangeArrowheads="1"/>
                    </p:cNvSpPr>
                    <p:nvPr/>
                  </p:nvSpPr>
                  <p:spPr bwMode="auto">
                    <a:xfrm rot="1541964">
                      <a:off x="504" y="1822"/>
                      <a:ext cx="67" cy="5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18" name="Oval 16"/>
                    <p:cNvSpPr>
                      <a:spLocks noChangeArrowheads="1"/>
                    </p:cNvSpPr>
                    <p:nvPr/>
                  </p:nvSpPr>
                  <p:spPr bwMode="auto">
                    <a:xfrm rot="1541964">
                      <a:off x="686" y="1910"/>
                      <a:ext cx="67" cy="5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19" name="Oval 17"/>
                    <p:cNvSpPr>
                      <a:spLocks noChangeArrowheads="1"/>
                    </p:cNvSpPr>
                    <p:nvPr/>
                  </p:nvSpPr>
                  <p:spPr bwMode="auto">
                    <a:xfrm rot="1541964">
                      <a:off x="868" y="1997"/>
                      <a:ext cx="67" cy="5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20" name="Oval 18"/>
                    <p:cNvSpPr>
                      <a:spLocks noChangeArrowheads="1"/>
                    </p:cNvSpPr>
                    <p:nvPr/>
                  </p:nvSpPr>
                  <p:spPr bwMode="auto">
                    <a:xfrm rot="1541964">
                      <a:off x="1050" y="2085"/>
                      <a:ext cx="67" cy="5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392" y="2134"/>
                    <a:ext cx="445" cy="1152"/>
                    <a:chOff x="1392" y="2134"/>
                    <a:chExt cx="445" cy="1152"/>
                  </a:xfrm>
                </p:grpSpPr>
                <p:sp>
                  <p:nvSpPr>
                    <p:cNvPr id="18503" name="Line 20"/>
                    <p:cNvSpPr>
                      <a:spLocks noChangeShapeType="1"/>
                    </p:cNvSpPr>
                    <p:nvPr/>
                  </p:nvSpPr>
                  <p:spPr bwMode="auto">
                    <a:xfrm rot="3581093">
                      <a:off x="1028" y="2710"/>
                      <a:ext cx="115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04" name="Line 21"/>
                    <p:cNvSpPr>
                      <a:spLocks noChangeShapeType="1"/>
                    </p:cNvSpPr>
                    <p:nvPr/>
                  </p:nvSpPr>
                  <p:spPr bwMode="auto">
                    <a:xfrm rot="3581093" flipV="1">
                      <a:off x="1492" y="2451"/>
                      <a:ext cx="0" cy="18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05" name="Line 22"/>
                    <p:cNvSpPr>
                      <a:spLocks noChangeShapeType="1"/>
                    </p:cNvSpPr>
                    <p:nvPr/>
                  </p:nvSpPr>
                  <p:spPr bwMode="auto">
                    <a:xfrm rot="3581093">
                      <a:off x="1545" y="2520"/>
                      <a:ext cx="0" cy="18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06" name="Line 23"/>
                    <p:cNvSpPr>
                      <a:spLocks noChangeShapeType="1"/>
                    </p:cNvSpPr>
                    <p:nvPr/>
                  </p:nvSpPr>
                  <p:spPr bwMode="auto">
                    <a:xfrm rot="3581093">
                      <a:off x="1685" y="2776"/>
                      <a:ext cx="3" cy="19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07" name="Line 24"/>
                    <p:cNvSpPr>
                      <a:spLocks noChangeShapeType="1"/>
                    </p:cNvSpPr>
                    <p:nvPr/>
                  </p:nvSpPr>
                  <p:spPr bwMode="auto">
                    <a:xfrm rot="3581093">
                      <a:off x="1737" y="2869"/>
                      <a:ext cx="19" cy="1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08" name="Oval 25"/>
                    <p:cNvSpPr>
                      <a:spLocks noChangeArrowheads="1"/>
                    </p:cNvSpPr>
                    <p:nvPr/>
                  </p:nvSpPr>
                  <p:spPr bwMode="auto">
                    <a:xfrm rot="3581093">
                      <a:off x="1388" y="2385"/>
                      <a:ext cx="67" cy="60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09" name="Oval 26"/>
                    <p:cNvSpPr>
                      <a:spLocks noChangeArrowheads="1"/>
                    </p:cNvSpPr>
                    <p:nvPr/>
                  </p:nvSpPr>
                  <p:spPr bwMode="auto">
                    <a:xfrm rot="3581093">
                      <a:off x="1581" y="2719"/>
                      <a:ext cx="68" cy="61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8493" name="Line 27"/>
                  <p:cNvSpPr>
                    <a:spLocks noChangeShapeType="1"/>
                  </p:cNvSpPr>
                  <p:nvPr/>
                </p:nvSpPr>
                <p:spPr bwMode="auto">
                  <a:xfrm rot="-1745951">
                    <a:off x="1248" y="1940"/>
                    <a:ext cx="1296" cy="1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4" name="Oval 28"/>
                  <p:cNvSpPr>
                    <a:spLocks noChangeArrowheads="1"/>
                  </p:cNvSpPr>
                  <p:nvPr/>
                </p:nvSpPr>
                <p:spPr bwMode="auto">
                  <a:xfrm rot="-1745951">
                    <a:off x="1434" y="2145"/>
                    <a:ext cx="64" cy="63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8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600" y="1696"/>
                    <a:ext cx="704" cy="416"/>
                    <a:chOff x="1600" y="1696"/>
                    <a:chExt cx="704" cy="416"/>
                  </a:xfrm>
                </p:grpSpPr>
                <p:sp>
                  <p:nvSpPr>
                    <p:cNvPr id="18498" name="Oval 30"/>
                    <p:cNvSpPr>
                      <a:spLocks noChangeArrowheads="1"/>
                    </p:cNvSpPr>
                    <p:nvPr/>
                  </p:nvSpPr>
                  <p:spPr bwMode="auto">
                    <a:xfrm rot="-1745951">
                      <a:off x="1600" y="2049"/>
                      <a:ext cx="64" cy="63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499" name="Oval 31"/>
                    <p:cNvSpPr>
                      <a:spLocks noChangeArrowheads="1"/>
                    </p:cNvSpPr>
                    <p:nvPr/>
                  </p:nvSpPr>
                  <p:spPr bwMode="auto">
                    <a:xfrm rot="-1745951">
                      <a:off x="1768" y="1956"/>
                      <a:ext cx="64" cy="63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00" name="Oval 32"/>
                    <p:cNvSpPr>
                      <a:spLocks noChangeArrowheads="1"/>
                    </p:cNvSpPr>
                    <p:nvPr/>
                  </p:nvSpPr>
                  <p:spPr bwMode="auto">
                    <a:xfrm rot="-1745951">
                      <a:off x="1935" y="1862"/>
                      <a:ext cx="64" cy="63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01" name="Oval 33"/>
                    <p:cNvSpPr>
                      <a:spLocks noChangeArrowheads="1"/>
                    </p:cNvSpPr>
                    <p:nvPr/>
                  </p:nvSpPr>
                  <p:spPr bwMode="auto">
                    <a:xfrm rot="-1745951">
                      <a:off x="2104" y="1768"/>
                      <a:ext cx="64" cy="63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8502" name="Oval 34"/>
                    <p:cNvSpPr>
                      <a:spLocks noChangeArrowheads="1"/>
                    </p:cNvSpPr>
                    <p:nvPr/>
                  </p:nvSpPr>
                  <p:spPr bwMode="auto">
                    <a:xfrm rot="-1745951">
                      <a:off x="2240" y="1696"/>
                      <a:ext cx="64" cy="63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aphicFrame>
                <p:nvGraphicFramePr>
                  <p:cNvPr id="18439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1029" y="1648"/>
                  <a:ext cx="174" cy="3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050" name="公式" r:id="rId3" imgW="165028" imgH="330057" progId="Equation.3">
                          <p:embed/>
                        </p:oleObj>
                      </mc:Choice>
                      <mc:Fallback>
                        <p:oleObj name="公式" r:id="rId3" imgW="165028" imgH="330057" progId="Equation.3">
                          <p:embed/>
                          <p:pic>
                            <p:nvPicPr>
                              <p:cNvPr id="0" name="Picture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9" y="1648"/>
                                <a:ext cx="174" cy="36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40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1440" y="1656"/>
                  <a:ext cx="174" cy="3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051" name="公式" r:id="rId5" imgW="165028" imgH="330057" progId="Equation.3">
                          <p:embed/>
                        </p:oleObj>
                      </mc:Choice>
                      <mc:Fallback>
                        <p:oleObj name="公式" r:id="rId5" imgW="165028" imgH="330057" progId="Equation.3">
                          <p:embed/>
                          <p:pic>
                            <p:nvPicPr>
                              <p:cNvPr id="0" name="Picture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0" y="1656"/>
                                <a:ext cx="174" cy="36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496" name="Arc 37"/>
                  <p:cNvSpPr>
                    <a:spLocks/>
                  </p:cNvSpPr>
                  <p:nvPr/>
                </p:nvSpPr>
                <p:spPr bwMode="auto">
                  <a:xfrm rot="9220608" flipH="1" flipV="1">
                    <a:off x="1104" y="1944"/>
                    <a:ext cx="500" cy="288"/>
                  </a:xfrm>
                  <a:custGeom>
                    <a:avLst/>
                    <a:gdLst>
                      <a:gd name="T0" fmla="*/ 0 w 24985"/>
                      <a:gd name="T1" fmla="*/ 0 h 21600"/>
                      <a:gd name="T2" fmla="*/ 0 w 24985"/>
                      <a:gd name="T3" fmla="*/ 0 h 21600"/>
                      <a:gd name="T4" fmla="*/ 0 w 24985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4985"/>
                      <a:gd name="T10" fmla="*/ 0 h 21600"/>
                      <a:gd name="T11" fmla="*/ 24985 w 24985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985" h="21600" fill="none" extrusionOk="0">
                        <a:moveTo>
                          <a:pt x="-1" y="266"/>
                        </a:moveTo>
                        <a:cubicBezTo>
                          <a:pt x="1119" y="89"/>
                          <a:pt x="2251" y="-1"/>
                          <a:pt x="3385" y="0"/>
                        </a:cubicBezTo>
                        <a:cubicBezTo>
                          <a:pt x="15314" y="0"/>
                          <a:pt x="24985" y="9670"/>
                          <a:pt x="24985" y="21600"/>
                        </a:cubicBezTo>
                      </a:path>
                      <a:path w="24985" h="21600" stroke="0" extrusionOk="0">
                        <a:moveTo>
                          <a:pt x="-1" y="266"/>
                        </a:moveTo>
                        <a:cubicBezTo>
                          <a:pt x="1119" y="89"/>
                          <a:pt x="2251" y="-1"/>
                          <a:pt x="3385" y="0"/>
                        </a:cubicBezTo>
                        <a:cubicBezTo>
                          <a:pt x="15314" y="0"/>
                          <a:pt x="24985" y="9670"/>
                          <a:pt x="24985" y="21600"/>
                        </a:cubicBezTo>
                        <a:lnTo>
                          <a:pt x="3385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FFCC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512"/>
                    <a:ext cx="0" cy="13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8441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264" y="1875"/>
                  <a:ext cx="262" cy="3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5052" name="公式" r:id="rId6" imgW="215619" imgH="317087" progId="Equation.3">
                          <p:embed/>
                        </p:oleObj>
                      </mc:Choice>
                      <mc:Fallback>
                        <p:oleObj name="公式" r:id="rId6" imgW="215619" imgH="317087" progId="Equation.3">
                          <p:embed/>
                          <p:pic>
                            <p:nvPicPr>
                              <p:cNvPr id="0" name="Picture 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4" y="1875"/>
                                <a:ext cx="262" cy="3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8488" name="Text Box 40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8486" name="Text Box 41"/>
            <p:cNvSpPr txBox="1">
              <a:spLocks noChangeArrowheads="1"/>
            </p:cNvSpPr>
            <p:nvPr/>
          </p:nvSpPr>
          <p:spPr bwMode="auto">
            <a:xfrm>
              <a:off x="3024" y="129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1C1C1C"/>
                  </a:solidFill>
                </a:rPr>
                <a:t>空气</a:t>
              </a: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5138758" y="2614642"/>
            <a:ext cx="2057400" cy="1920875"/>
            <a:chOff x="2592" y="1152"/>
            <a:chExt cx="1296" cy="1210"/>
          </a:xfrm>
        </p:grpSpPr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2592" y="1152"/>
              <a:ext cx="1296" cy="509"/>
              <a:chOff x="2880" y="1055"/>
              <a:chExt cx="1296" cy="509"/>
            </a:xfrm>
          </p:grpSpPr>
          <p:sp>
            <p:nvSpPr>
              <p:cNvPr id="18460" name="Line 63"/>
              <p:cNvSpPr>
                <a:spLocks noChangeShapeType="1"/>
              </p:cNvSpPr>
              <p:nvPr/>
            </p:nvSpPr>
            <p:spPr bwMode="auto">
              <a:xfrm rot="-1745951">
                <a:off x="2880" y="1296"/>
                <a:ext cx="1296" cy="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Oval 64"/>
              <p:cNvSpPr>
                <a:spLocks noChangeArrowheads="1"/>
              </p:cNvSpPr>
              <p:nvPr/>
            </p:nvSpPr>
            <p:spPr bwMode="auto">
              <a:xfrm rot="-1745951">
                <a:off x="3066" y="1501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2" name="Oval 65"/>
              <p:cNvSpPr>
                <a:spLocks noChangeArrowheads="1"/>
              </p:cNvSpPr>
              <p:nvPr/>
            </p:nvSpPr>
            <p:spPr bwMode="auto">
              <a:xfrm rot="-1745951">
                <a:off x="3235" y="1408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3" name="Oval 66"/>
              <p:cNvSpPr>
                <a:spLocks noChangeArrowheads="1"/>
              </p:cNvSpPr>
              <p:nvPr/>
            </p:nvSpPr>
            <p:spPr bwMode="auto">
              <a:xfrm rot="-1745951">
                <a:off x="3403" y="1315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4" name="Oval 67"/>
              <p:cNvSpPr>
                <a:spLocks noChangeArrowheads="1"/>
              </p:cNvSpPr>
              <p:nvPr/>
            </p:nvSpPr>
            <p:spPr bwMode="auto">
              <a:xfrm rot="-1745951">
                <a:off x="3570" y="1221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5" name="Oval 68"/>
              <p:cNvSpPr>
                <a:spLocks noChangeArrowheads="1"/>
              </p:cNvSpPr>
              <p:nvPr/>
            </p:nvSpPr>
            <p:spPr bwMode="auto">
              <a:xfrm rot="-1745951">
                <a:off x="3739" y="1127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6" name="Oval 69"/>
              <p:cNvSpPr>
                <a:spLocks noChangeArrowheads="1"/>
              </p:cNvSpPr>
              <p:nvPr/>
            </p:nvSpPr>
            <p:spPr bwMode="auto">
              <a:xfrm rot="-1745951">
                <a:off x="3875" y="1055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" name="Group 70"/>
            <p:cNvGrpSpPr>
              <a:grpSpLocks/>
            </p:cNvGrpSpPr>
            <p:nvPr/>
          </p:nvGrpSpPr>
          <p:grpSpPr bwMode="auto">
            <a:xfrm rot="83576">
              <a:off x="2736" y="1632"/>
              <a:ext cx="277" cy="730"/>
              <a:chOff x="4149" y="1421"/>
              <a:chExt cx="277" cy="730"/>
            </a:xfrm>
          </p:grpSpPr>
          <p:sp>
            <p:nvSpPr>
              <p:cNvPr id="18456" name="Line 71"/>
              <p:cNvSpPr>
                <a:spLocks noChangeShapeType="1"/>
              </p:cNvSpPr>
              <p:nvPr/>
            </p:nvSpPr>
            <p:spPr bwMode="auto">
              <a:xfrm rot="3361829" flipH="1">
                <a:off x="3933" y="1780"/>
                <a:ext cx="730" cy="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7" name="Oval 72"/>
              <p:cNvSpPr>
                <a:spLocks noChangeArrowheads="1"/>
              </p:cNvSpPr>
              <p:nvPr/>
            </p:nvSpPr>
            <p:spPr bwMode="auto">
              <a:xfrm rot="3361829">
                <a:off x="4149" y="1589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8" name="Oval 73"/>
              <p:cNvSpPr>
                <a:spLocks noChangeArrowheads="1"/>
              </p:cNvSpPr>
              <p:nvPr/>
            </p:nvSpPr>
            <p:spPr bwMode="auto">
              <a:xfrm rot="3361829">
                <a:off x="4256" y="1749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9" name="Oval 74"/>
              <p:cNvSpPr>
                <a:spLocks noChangeArrowheads="1"/>
              </p:cNvSpPr>
              <p:nvPr/>
            </p:nvSpPr>
            <p:spPr bwMode="auto">
              <a:xfrm rot="3361829">
                <a:off x="4363" y="1909"/>
                <a:ext cx="64" cy="6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42844" y="428604"/>
            <a:ext cx="8686800" cy="971551"/>
            <a:chOff x="76" y="477"/>
            <a:chExt cx="5472" cy="612"/>
          </a:xfrm>
        </p:grpSpPr>
        <p:sp>
          <p:nvSpPr>
            <p:cNvPr id="18453" name="Text Box 76"/>
            <p:cNvSpPr txBox="1">
              <a:spLocks noChangeArrowheads="1"/>
            </p:cNvSpPr>
            <p:nvPr/>
          </p:nvSpPr>
          <p:spPr bwMode="auto">
            <a:xfrm>
              <a:off x="76" y="477"/>
              <a:ext cx="547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例</a:t>
              </a:r>
              <a:r>
                <a:rPr kumimoji="0" lang="en-US" altLang="zh-CN" sz="2800" b="1" dirty="0" smtClean="0">
                  <a:solidFill>
                    <a:srgbClr val="CC0000"/>
                  </a:solidFill>
                </a:rPr>
                <a:t>1</a:t>
              </a:r>
              <a:r>
                <a:rPr kumimoji="0" lang="zh-CN" altLang="en-US" sz="2800" b="1" dirty="0" smtClean="0">
                  <a:solidFill>
                    <a:srgbClr val="CC0000"/>
                  </a:solidFill>
                </a:rPr>
                <a:t>、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</a:rPr>
                <a:t>一</a:t>
              </a:r>
              <a:r>
                <a:rPr kumimoji="0" lang="zh-CN" altLang="en-US" sz="2800" b="1" dirty="0">
                  <a:solidFill>
                    <a:srgbClr val="000000"/>
                  </a:solidFill>
                </a:rPr>
                <a:t>自然光自空气射向一块平板玻璃，入射角为布儒斯特角    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</a:rPr>
                <a:t>，</a:t>
              </a:r>
              <a:r>
                <a:rPr kumimoji="0" lang="zh-CN" altLang="en-US" sz="2800" b="1" dirty="0">
                  <a:solidFill>
                    <a:srgbClr val="000000"/>
                  </a:solidFill>
                </a:rPr>
                <a:t>问 在界面 </a:t>
              </a:r>
              <a:r>
                <a:rPr kumimoji="0" lang="en-US" altLang="zh-CN" sz="2800" b="1" dirty="0">
                  <a:solidFill>
                    <a:srgbClr val="000000"/>
                  </a:solidFill>
                </a:rPr>
                <a:t>2 </a:t>
              </a:r>
              <a:r>
                <a:rPr kumimoji="0" lang="zh-CN" altLang="en-US" sz="2800" b="1" dirty="0">
                  <a:solidFill>
                    <a:srgbClr val="000000"/>
                  </a:solidFill>
                </a:rPr>
                <a:t>的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</a:rPr>
                <a:t>反射光和折射光是</a:t>
              </a:r>
              <a:r>
                <a:rPr kumimoji="0" lang="zh-CN" altLang="en-US" sz="2800" b="1" dirty="0">
                  <a:solidFill>
                    <a:srgbClr val="000000"/>
                  </a:solidFill>
                </a:rPr>
                <a:t>什么光？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1066" y="792"/>
            <a:ext cx="14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3" name="公式" r:id="rId8" imgW="165028" imgH="330057" progId="Equation.3">
                    <p:embed/>
                  </p:oleObj>
                </mc:Choice>
                <mc:Fallback>
                  <p:oleObj name="公式" r:id="rId8" imgW="165028" imgH="330057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92"/>
                          <a:ext cx="14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合 88"/>
          <p:cNvGrpSpPr/>
          <p:nvPr/>
        </p:nvGrpSpPr>
        <p:grpSpPr>
          <a:xfrm>
            <a:off x="2016146" y="1787555"/>
            <a:ext cx="4799012" cy="4078287"/>
            <a:chOff x="611188" y="1916113"/>
            <a:chExt cx="4799012" cy="4078287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009900" y="3505200"/>
              <a:ext cx="2171700" cy="2489200"/>
              <a:chOff x="1800" y="2178"/>
              <a:chExt cx="1368" cy="1568"/>
            </a:xfrm>
          </p:grpSpPr>
          <p:sp>
            <p:nvSpPr>
              <p:cNvPr id="18467" name="Line 43"/>
              <p:cNvSpPr>
                <a:spLocks noChangeShapeType="1"/>
              </p:cNvSpPr>
              <p:nvPr/>
            </p:nvSpPr>
            <p:spPr bwMode="auto">
              <a:xfrm>
                <a:off x="1872" y="2592"/>
                <a:ext cx="0" cy="115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1922" y="2178"/>
                <a:ext cx="296" cy="1093"/>
                <a:chOff x="1922" y="2178"/>
                <a:chExt cx="296" cy="1093"/>
              </a:xfrm>
            </p:grpSpPr>
            <p:sp>
              <p:nvSpPr>
                <p:cNvPr id="18479" name="Line 45"/>
                <p:cNvSpPr>
                  <a:spLocks noChangeShapeType="1"/>
                </p:cNvSpPr>
                <p:nvPr/>
              </p:nvSpPr>
              <p:spPr bwMode="auto">
                <a:xfrm rot="17714410" flipH="1">
                  <a:off x="1558" y="2716"/>
                  <a:ext cx="1093" cy="1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0" name="Oval 46"/>
                <p:cNvSpPr>
                  <a:spLocks noChangeArrowheads="1"/>
                </p:cNvSpPr>
                <p:nvPr/>
              </p:nvSpPr>
              <p:spPr bwMode="auto">
                <a:xfrm rot="-3885590">
                  <a:off x="1917" y="3022"/>
                  <a:ext cx="55" cy="4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481" name="Oval 47"/>
                <p:cNvSpPr>
                  <a:spLocks noChangeArrowheads="1"/>
                </p:cNvSpPr>
                <p:nvPr/>
              </p:nvSpPr>
              <p:spPr bwMode="auto">
                <a:xfrm rot="-3885590">
                  <a:off x="1990" y="2878"/>
                  <a:ext cx="55" cy="4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482" name="Oval 48"/>
                <p:cNvSpPr>
                  <a:spLocks noChangeArrowheads="1"/>
                </p:cNvSpPr>
                <p:nvPr/>
              </p:nvSpPr>
              <p:spPr bwMode="auto">
                <a:xfrm rot="-3885590">
                  <a:off x="2062" y="2734"/>
                  <a:ext cx="54" cy="4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483" name="Oval 49"/>
                <p:cNvSpPr>
                  <a:spLocks noChangeArrowheads="1"/>
                </p:cNvSpPr>
                <p:nvPr/>
              </p:nvSpPr>
              <p:spPr bwMode="auto">
                <a:xfrm rot="-3885590">
                  <a:off x="2109" y="2597"/>
                  <a:ext cx="55" cy="4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484" name="Oval 50"/>
                <p:cNvSpPr>
                  <a:spLocks noChangeArrowheads="1"/>
                </p:cNvSpPr>
                <p:nvPr/>
              </p:nvSpPr>
              <p:spPr bwMode="auto">
                <a:xfrm rot="-3885590">
                  <a:off x="2167" y="2453"/>
                  <a:ext cx="55" cy="4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8469" name="Line 51"/>
              <p:cNvSpPr>
                <a:spLocks noChangeShapeType="1"/>
              </p:cNvSpPr>
              <p:nvPr/>
            </p:nvSpPr>
            <p:spPr bwMode="auto">
              <a:xfrm rot="1541964">
                <a:off x="1800" y="3504"/>
                <a:ext cx="136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Line 52"/>
              <p:cNvSpPr>
                <a:spLocks noChangeShapeType="1"/>
              </p:cNvSpPr>
              <p:nvPr/>
            </p:nvSpPr>
            <p:spPr bwMode="auto">
              <a:xfrm rot="1541964">
                <a:off x="2134" y="3227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53"/>
              <p:cNvSpPr>
                <a:spLocks noChangeShapeType="1"/>
              </p:cNvSpPr>
              <p:nvPr/>
            </p:nvSpPr>
            <p:spPr bwMode="auto">
              <a:xfrm rot="1541964">
                <a:off x="2334" y="3311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Line 54"/>
              <p:cNvSpPr>
                <a:spLocks noChangeShapeType="1"/>
              </p:cNvSpPr>
              <p:nvPr/>
            </p:nvSpPr>
            <p:spPr bwMode="auto">
              <a:xfrm rot="1541964">
                <a:off x="2534" y="3395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3" name="Line 55"/>
              <p:cNvSpPr>
                <a:spLocks noChangeShapeType="1"/>
              </p:cNvSpPr>
              <p:nvPr/>
            </p:nvSpPr>
            <p:spPr bwMode="auto">
              <a:xfrm rot="1541964">
                <a:off x="2733" y="3479"/>
                <a:ext cx="0" cy="21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4" name="Oval 56"/>
              <p:cNvSpPr>
                <a:spLocks noChangeArrowheads="1"/>
              </p:cNvSpPr>
              <p:nvPr/>
            </p:nvSpPr>
            <p:spPr bwMode="auto">
              <a:xfrm rot="1541964">
                <a:off x="1996" y="3266"/>
                <a:ext cx="75" cy="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75" name="Oval 57"/>
              <p:cNvSpPr>
                <a:spLocks noChangeArrowheads="1"/>
              </p:cNvSpPr>
              <p:nvPr/>
            </p:nvSpPr>
            <p:spPr bwMode="auto">
              <a:xfrm rot="1541964">
                <a:off x="2397" y="3450"/>
                <a:ext cx="73" cy="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76" name="Oval 58"/>
              <p:cNvSpPr>
                <a:spLocks noChangeArrowheads="1"/>
              </p:cNvSpPr>
              <p:nvPr/>
            </p:nvSpPr>
            <p:spPr bwMode="auto">
              <a:xfrm rot="1541964">
                <a:off x="2797" y="3642"/>
                <a:ext cx="74" cy="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77" name="Line 59"/>
              <p:cNvSpPr>
                <a:spLocks noChangeShapeType="1"/>
              </p:cNvSpPr>
              <p:nvPr/>
            </p:nvSpPr>
            <p:spPr bwMode="auto">
              <a:xfrm rot="1541964">
                <a:off x="2223" y="3282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8" name="Line 60"/>
              <p:cNvSpPr>
                <a:spLocks noChangeShapeType="1"/>
              </p:cNvSpPr>
              <p:nvPr/>
            </p:nvSpPr>
            <p:spPr bwMode="auto">
              <a:xfrm rot="1541964">
                <a:off x="2633" y="3464"/>
                <a:ext cx="0" cy="16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1066800" y="3619500"/>
              <a:ext cx="4343400" cy="1635125"/>
              <a:chOff x="576" y="2232"/>
              <a:chExt cx="2736" cy="1030"/>
            </a:xfrm>
          </p:grpSpPr>
          <p:sp>
            <p:nvSpPr>
              <p:cNvPr id="18450" name="Rectangle 79"/>
              <p:cNvSpPr>
                <a:spLocks noChangeArrowheads="1"/>
              </p:cNvSpPr>
              <p:nvPr/>
            </p:nvSpPr>
            <p:spPr bwMode="auto">
              <a:xfrm>
                <a:off x="576" y="2232"/>
                <a:ext cx="2736" cy="963"/>
              </a:xfrm>
              <a:prstGeom prst="rect">
                <a:avLst/>
              </a:prstGeom>
              <a:solidFill>
                <a:srgbClr val="D5F7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1" name="Rectangle 80"/>
              <p:cNvSpPr>
                <a:spLocks noChangeArrowheads="1"/>
              </p:cNvSpPr>
              <p:nvPr/>
            </p:nvSpPr>
            <p:spPr bwMode="auto">
              <a:xfrm>
                <a:off x="672" y="2841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800" b="1">
                    <a:solidFill>
                      <a:srgbClr val="000000"/>
                    </a:solidFill>
                  </a:rPr>
                  <a:t>玻璃</a:t>
                </a:r>
              </a:p>
            </p:txBody>
          </p:sp>
          <p:graphicFrame>
            <p:nvGraphicFramePr>
              <p:cNvPr id="18437" name="Object 5"/>
              <p:cNvGraphicFramePr>
                <a:graphicFrameLocks noChangeAspect="1"/>
              </p:cNvGraphicFramePr>
              <p:nvPr/>
            </p:nvGraphicFramePr>
            <p:xfrm>
              <a:off x="624" y="2331"/>
              <a:ext cx="294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54" name="公式" r:id="rId9" imgW="241091" imgH="317225" progId="Equation.3">
                      <p:embed/>
                    </p:oleObj>
                  </mc:Choice>
                  <mc:Fallback>
                    <p:oleObj name="公式" r:id="rId9" imgW="241091" imgH="317225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331"/>
                            <a:ext cx="294" cy="3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195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2" name="Text Box 82"/>
              <p:cNvSpPr txBox="1">
                <a:spLocks noChangeArrowheads="1"/>
              </p:cNvSpPr>
              <p:nvPr/>
            </p:nvSpPr>
            <p:spPr bwMode="auto">
              <a:xfrm>
                <a:off x="3072" y="29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6" name="Group 84"/>
            <p:cNvGrpSpPr>
              <a:grpSpLocks/>
            </p:cNvGrpSpPr>
            <p:nvPr/>
          </p:nvGrpSpPr>
          <p:grpSpPr bwMode="auto">
            <a:xfrm>
              <a:off x="2286000" y="3886200"/>
              <a:ext cx="381000" cy="800100"/>
              <a:chOff x="1344" y="2400"/>
              <a:chExt cx="240" cy="504"/>
            </a:xfrm>
          </p:grpSpPr>
          <p:sp>
            <p:nvSpPr>
              <p:cNvPr id="18449" name="Arc 85"/>
              <p:cNvSpPr>
                <a:spLocks/>
              </p:cNvSpPr>
              <p:nvPr/>
            </p:nvSpPr>
            <p:spPr bwMode="auto">
              <a:xfrm rot="13267117" flipH="1">
                <a:off x="1375" y="2400"/>
                <a:ext cx="61" cy="191"/>
              </a:xfrm>
              <a:custGeom>
                <a:avLst/>
                <a:gdLst>
                  <a:gd name="T0" fmla="*/ 0 w 21399"/>
                  <a:gd name="T1" fmla="*/ 0 h 21600"/>
                  <a:gd name="T2" fmla="*/ 0 w 21399"/>
                  <a:gd name="T3" fmla="*/ 0 h 21600"/>
                  <a:gd name="T4" fmla="*/ 0 w 213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399"/>
                  <a:gd name="T10" fmla="*/ 0 h 21600"/>
                  <a:gd name="T11" fmla="*/ 21399 w 213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99" h="21600" fill="none" extrusionOk="0">
                    <a:moveTo>
                      <a:pt x="-1" y="0"/>
                    </a:moveTo>
                    <a:cubicBezTo>
                      <a:pt x="10792" y="0"/>
                      <a:pt x="19928" y="7966"/>
                      <a:pt x="21398" y="18658"/>
                    </a:cubicBezTo>
                  </a:path>
                  <a:path w="21399" h="21600" stroke="0" extrusionOk="0">
                    <a:moveTo>
                      <a:pt x="-1" y="0"/>
                    </a:moveTo>
                    <a:cubicBezTo>
                      <a:pt x="10792" y="0"/>
                      <a:pt x="19928" y="7966"/>
                      <a:pt x="21398" y="1865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36" name="Object 4"/>
              <p:cNvGraphicFramePr>
                <a:graphicFrameLocks noChangeAspect="1"/>
              </p:cNvGraphicFramePr>
              <p:nvPr/>
            </p:nvGraphicFramePr>
            <p:xfrm>
              <a:off x="1344" y="2593"/>
              <a:ext cx="24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55" name="公式" r:id="rId11" imgW="177646" imgH="241091" progId="Equation.3">
                      <p:embed/>
                    </p:oleObj>
                  </mc:Choice>
                  <mc:Fallback>
                    <p:oleObj name="公式" r:id="rId11" imgW="177646" imgH="241091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593"/>
                            <a:ext cx="240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03" name="Object 2"/>
            <p:cNvGraphicFramePr>
              <a:graphicFrameLocks noChangeAspect="1"/>
            </p:cNvGraphicFramePr>
            <p:nvPr/>
          </p:nvGraphicFramePr>
          <p:xfrm>
            <a:off x="611188" y="1916113"/>
            <a:ext cx="1368425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6" name="公式" r:id="rId13" imgW="1091726" imgH="672808" progId="Equation.3">
                    <p:embed/>
                  </p:oleObj>
                </mc:Choice>
                <mc:Fallback>
                  <p:oleObj name="公式" r:id="rId13" imgW="1091726" imgH="672808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1916113"/>
                          <a:ext cx="1368425" cy="854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2484438" y="3429000"/>
            <a:ext cx="1296987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7" name="公式" r:id="rId15" imgW="660113" imgH="431613" progId="Equation.3">
                    <p:embed/>
                  </p:oleObj>
                </mc:Choice>
                <mc:Fallback>
                  <p:oleObj name="公式" r:id="rId15" imgW="660113" imgH="431613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438" y="3429000"/>
                          <a:ext cx="1296987" cy="847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67200" y="1711325"/>
            <a:ext cx="4343400" cy="4460875"/>
            <a:chOff x="2688" y="1078"/>
            <a:chExt cx="2736" cy="2810"/>
          </a:xfrm>
        </p:grpSpPr>
        <p:sp>
          <p:nvSpPr>
            <p:cNvPr id="19482" name="AutoShape 3"/>
            <p:cNvSpPr>
              <a:spLocks noChangeArrowheads="1"/>
            </p:cNvSpPr>
            <p:nvPr/>
          </p:nvSpPr>
          <p:spPr bwMode="auto">
            <a:xfrm>
              <a:off x="2688" y="1488"/>
              <a:ext cx="2736" cy="2400"/>
            </a:xfrm>
            <a:prstGeom prst="foldedCorner">
              <a:avLst>
                <a:gd name="adj" fmla="val 15856"/>
              </a:avLst>
            </a:prstGeom>
            <a:solidFill>
              <a:srgbClr val="F8D9FF"/>
            </a:solidFill>
            <a:ln w="9525">
              <a:solidFill>
                <a:srgbClr val="CC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3" name="Rectangle 4"/>
            <p:cNvSpPr>
              <a:spLocks noChangeArrowheads="1"/>
            </p:cNvSpPr>
            <p:nvPr/>
          </p:nvSpPr>
          <p:spPr bwMode="auto">
            <a:xfrm>
              <a:off x="3456" y="2457"/>
              <a:ext cx="182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4800" b="1">
                  <a:solidFill>
                    <a:srgbClr val="B2B2B2"/>
                  </a:solidFill>
                  <a:ea typeface="楷体_GB2312" pitchFamily="49" charset="-122"/>
                </a:rPr>
                <a:t>动 光 学</a:t>
              </a:r>
            </a:p>
          </p:txBody>
        </p:sp>
        <p:sp>
          <p:nvSpPr>
            <p:cNvPr id="19484" name="Text Box 5"/>
            <p:cNvSpPr txBox="1">
              <a:spLocks noChangeArrowheads="1"/>
            </p:cNvSpPr>
            <p:nvPr/>
          </p:nvSpPr>
          <p:spPr bwMode="auto">
            <a:xfrm>
              <a:off x="2688" y="1078"/>
              <a:ext cx="2736" cy="410"/>
            </a:xfrm>
            <a:prstGeom prst="rect">
              <a:avLst/>
            </a:prstGeom>
            <a:gradFill rotWithShape="0">
              <a:gsLst>
                <a:gs pos="0">
                  <a:srgbClr val="FAE7FF"/>
                </a:gs>
                <a:gs pos="50000">
                  <a:srgbClr val="FFFFFF"/>
                </a:gs>
                <a:gs pos="100000">
                  <a:srgbClr val="FAE7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3600" b="1">
                  <a:solidFill>
                    <a:srgbClr val="FF0000"/>
                  </a:solidFill>
                  <a:latin typeface="宋体" pitchFamily="2" charset="-122"/>
                </a:rPr>
                <a:t>双折射</a:t>
              </a:r>
              <a:r>
                <a:rPr kumimoji="0" lang="zh-CN" altLang="en-US" sz="3600" b="1">
                  <a:solidFill>
                    <a:srgbClr val="0000FF"/>
                  </a:solidFill>
                  <a:latin typeface="宋体" pitchFamily="2" charset="-122"/>
                </a:rPr>
                <a:t>现象</a:t>
              </a:r>
            </a:p>
          </p:txBody>
        </p:sp>
        <p:grpSp>
          <p:nvGrpSpPr>
            <p:cNvPr id="19485" name="Group 6"/>
            <p:cNvGrpSpPr>
              <a:grpSpLocks/>
            </p:cNvGrpSpPr>
            <p:nvPr/>
          </p:nvGrpSpPr>
          <p:grpSpPr bwMode="auto">
            <a:xfrm>
              <a:off x="3252" y="2064"/>
              <a:ext cx="1980" cy="1296"/>
              <a:chOff x="3312" y="1440"/>
              <a:chExt cx="1980" cy="1296"/>
            </a:xfrm>
          </p:grpSpPr>
          <p:sp>
            <p:nvSpPr>
              <p:cNvPr id="19488" name="AutoShape 7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968" cy="1296"/>
              </a:xfrm>
              <a:prstGeom prst="cube">
                <a:avLst>
                  <a:gd name="adj" fmla="val 17190"/>
                </a:avLst>
              </a:prstGeom>
              <a:noFill/>
              <a:ln w="19050">
                <a:solidFill>
                  <a:srgbClr val="0099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89" name="AutoShape 8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1968" cy="215"/>
              </a:xfrm>
              <a:prstGeom prst="parallelogram">
                <a:avLst>
                  <a:gd name="adj" fmla="val 96324"/>
                </a:avLst>
              </a:prstGeom>
              <a:solidFill>
                <a:srgbClr val="CDFFFF">
                  <a:alpha val="50195"/>
                </a:srgbClr>
              </a:solidFill>
              <a:ln w="9525">
                <a:solidFill>
                  <a:srgbClr val="00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90" name="AutoShape 9"/>
              <p:cNvSpPr>
                <a:spLocks noChangeArrowheads="1"/>
              </p:cNvSpPr>
              <p:nvPr/>
            </p:nvSpPr>
            <p:spPr bwMode="auto">
              <a:xfrm rot="5400000" flipH="1">
                <a:off x="4518" y="1962"/>
                <a:ext cx="1296" cy="252"/>
              </a:xfrm>
              <a:prstGeom prst="parallelogram">
                <a:avLst>
                  <a:gd name="adj" fmla="val 89262"/>
                </a:avLst>
              </a:prstGeom>
              <a:solidFill>
                <a:srgbClr val="CDFFFF">
                  <a:alpha val="50195"/>
                </a:srgbClr>
              </a:solidFill>
              <a:ln w="9525">
                <a:solidFill>
                  <a:srgbClr val="00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486" name="Rectangle 10"/>
            <p:cNvSpPr>
              <a:spLocks noChangeArrowheads="1"/>
            </p:cNvSpPr>
            <p:nvPr/>
          </p:nvSpPr>
          <p:spPr bwMode="auto">
            <a:xfrm>
              <a:off x="2810" y="2649"/>
              <a:ext cx="50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4800" b="1">
                  <a:solidFill>
                    <a:srgbClr val="1C1C1C"/>
                  </a:solidFill>
                  <a:ea typeface="楷体_GB2312" pitchFamily="49" charset="-122"/>
                </a:rPr>
                <a:t>波</a:t>
              </a:r>
            </a:p>
          </p:txBody>
        </p:sp>
        <p:sp>
          <p:nvSpPr>
            <p:cNvPr id="19487" name="Text Box 11"/>
            <p:cNvSpPr txBox="1">
              <a:spLocks noChangeArrowheads="1"/>
            </p:cNvSpPr>
            <p:nvPr/>
          </p:nvSpPr>
          <p:spPr bwMode="auto">
            <a:xfrm>
              <a:off x="2688" y="2601"/>
              <a:ext cx="244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4800" b="1">
                  <a:solidFill>
                    <a:srgbClr val="777777"/>
                  </a:solidFill>
                  <a:ea typeface="楷体_GB2312" pitchFamily="49" charset="-122"/>
                </a:rPr>
                <a:t>   </a:t>
              </a:r>
              <a:r>
                <a:rPr kumimoji="0" lang="zh-CN" altLang="en-US" sz="4800" b="1">
                  <a:solidFill>
                    <a:srgbClr val="808080"/>
                  </a:solidFill>
                  <a:ea typeface="楷体_GB2312" pitchFamily="49" charset="-122"/>
                </a:rPr>
                <a:t>动 光 学</a:t>
              </a:r>
            </a:p>
          </p:txBody>
        </p:sp>
      </p:grp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250825" y="981075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CC0000"/>
                </a:solidFill>
                <a:latin typeface="宋体" pitchFamily="2" charset="-122"/>
              </a:rPr>
              <a:t>一、双折射</a:t>
            </a:r>
            <a:r>
              <a:rPr kumimoji="0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的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寻常光</a:t>
            </a:r>
            <a:r>
              <a:rPr kumimoji="0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和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非寻常光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33400" y="1676400"/>
            <a:ext cx="3276600" cy="4648200"/>
            <a:chOff x="336" y="1056"/>
            <a:chExt cx="2064" cy="2928"/>
          </a:xfrm>
        </p:grpSpPr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336" y="1056"/>
              <a:ext cx="2064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470" name="Group 15"/>
            <p:cNvGrpSpPr>
              <a:grpSpLocks/>
            </p:cNvGrpSpPr>
            <p:nvPr/>
          </p:nvGrpSpPr>
          <p:grpSpPr bwMode="auto">
            <a:xfrm>
              <a:off x="528" y="3168"/>
              <a:ext cx="1768" cy="728"/>
              <a:chOff x="3072" y="1200"/>
              <a:chExt cx="1768" cy="728"/>
            </a:xfrm>
          </p:grpSpPr>
          <p:graphicFrame>
            <p:nvGraphicFramePr>
              <p:cNvPr id="19461" name="Object 5"/>
              <p:cNvGraphicFramePr>
                <a:graphicFrameLocks noChangeAspect="1"/>
              </p:cNvGraphicFramePr>
              <p:nvPr/>
            </p:nvGraphicFramePr>
            <p:xfrm>
              <a:off x="3072" y="1200"/>
              <a:ext cx="1190" cy="7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27" name="公式" r:id="rId3" imgW="1117600" imgH="660400" progId="Equation.3">
                      <p:embed/>
                    </p:oleObj>
                  </mc:Choice>
                  <mc:Fallback>
                    <p:oleObj name="公式" r:id="rId3" imgW="1117600" imgH="660400" progId="Equation.3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200"/>
                            <a:ext cx="1190" cy="7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1" name="Text Box 17"/>
              <p:cNvSpPr txBox="1">
                <a:spLocks noChangeArrowheads="1"/>
              </p:cNvSpPr>
              <p:nvPr/>
            </p:nvSpPr>
            <p:spPr bwMode="auto">
              <a:xfrm>
                <a:off x="4272" y="1344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CC0000"/>
                    </a:solidFill>
                  </a:rPr>
                  <a:t>恒量</a:t>
                </a:r>
              </a:p>
            </p:txBody>
          </p:sp>
        </p:grpSp>
        <p:grpSp>
          <p:nvGrpSpPr>
            <p:cNvPr id="19471" name="Group 18"/>
            <p:cNvGrpSpPr>
              <a:grpSpLocks/>
            </p:cNvGrpSpPr>
            <p:nvPr/>
          </p:nvGrpSpPr>
          <p:grpSpPr bwMode="auto">
            <a:xfrm>
              <a:off x="432" y="1584"/>
              <a:ext cx="1823" cy="1498"/>
              <a:chOff x="432" y="1248"/>
              <a:chExt cx="1823" cy="1498"/>
            </a:xfrm>
          </p:grpSpPr>
          <p:graphicFrame>
            <p:nvGraphicFramePr>
              <p:cNvPr id="19458" name="Object 2"/>
              <p:cNvGraphicFramePr>
                <a:graphicFrameLocks noChangeAspect="1"/>
              </p:cNvGraphicFramePr>
              <p:nvPr/>
            </p:nvGraphicFramePr>
            <p:xfrm>
              <a:off x="1413" y="2160"/>
              <a:ext cx="223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28" name="公式" r:id="rId5" imgW="177646" imgH="241091" progId="Equation.3">
                      <p:embed/>
                    </p:oleObj>
                  </mc:Choice>
                  <mc:Fallback>
                    <p:oleObj name="公式" r:id="rId5" imgW="177646" imgH="241091" progId="Equation.3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3" y="2160"/>
                            <a:ext cx="223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3" name="Line 20"/>
              <p:cNvSpPr>
                <a:spLocks noChangeShapeType="1"/>
              </p:cNvSpPr>
              <p:nvPr/>
            </p:nvSpPr>
            <p:spPr bwMode="auto">
              <a:xfrm rot="2031746" flipV="1">
                <a:off x="432" y="1552"/>
                <a:ext cx="1010" cy="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59" name="Object 3"/>
              <p:cNvGraphicFramePr>
                <a:graphicFrameLocks noChangeAspect="1"/>
              </p:cNvGraphicFramePr>
              <p:nvPr/>
            </p:nvGraphicFramePr>
            <p:xfrm>
              <a:off x="1077" y="1296"/>
              <a:ext cx="120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29" name="公式" r:id="rId7" imgW="114250" imgH="228501" progId="Equation.3">
                      <p:embed/>
                    </p:oleObj>
                  </mc:Choice>
                  <mc:Fallback>
                    <p:oleObj name="公式" r:id="rId7" imgW="114250" imgH="228501" progId="Equation.3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7" y="1296"/>
                            <a:ext cx="120" cy="2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4" name="Line 22"/>
              <p:cNvSpPr>
                <a:spLocks noChangeShapeType="1"/>
              </p:cNvSpPr>
              <p:nvPr/>
            </p:nvSpPr>
            <p:spPr bwMode="auto">
              <a:xfrm rot="-2153489">
                <a:off x="1295" y="154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5" name="Line 23"/>
              <p:cNvSpPr>
                <a:spLocks noChangeShapeType="1"/>
              </p:cNvSpPr>
              <p:nvPr/>
            </p:nvSpPr>
            <p:spPr bwMode="auto">
              <a:xfrm rot="2782562">
                <a:off x="1159" y="2174"/>
                <a:ext cx="1008" cy="1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6" name="Arc 24"/>
              <p:cNvSpPr>
                <a:spLocks/>
              </p:cNvSpPr>
              <p:nvPr/>
            </p:nvSpPr>
            <p:spPr bwMode="auto">
              <a:xfrm rot="9220608" flipH="1" flipV="1">
                <a:off x="1076" y="1531"/>
                <a:ext cx="340" cy="288"/>
              </a:xfrm>
              <a:custGeom>
                <a:avLst/>
                <a:gdLst>
                  <a:gd name="T0" fmla="*/ 0 w 17013"/>
                  <a:gd name="T1" fmla="*/ 0 h 21600"/>
                  <a:gd name="T2" fmla="*/ 0 w 17013"/>
                  <a:gd name="T3" fmla="*/ 0 h 21600"/>
                  <a:gd name="T4" fmla="*/ 0 w 1701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013"/>
                  <a:gd name="T10" fmla="*/ 0 h 21600"/>
                  <a:gd name="T11" fmla="*/ 17013 w 1701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13" h="21600" fill="none" extrusionOk="0">
                    <a:moveTo>
                      <a:pt x="-1" y="266"/>
                    </a:moveTo>
                    <a:cubicBezTo>
                      <a:pt x="1119" y="89"/>
                      <a:pt x="2251" y="-1"/>
                      <a:pt x="3385" y="0"/>
                    </a:cubicBezTo>
                    <a:cubicBezTo>
                      <a:pt x="8348" y="0"/>
                      <a:pt x="13161" y="1709"/>
                      <a:pt x="17012" y="4841"/>
                    </a:cubicBezTo>
                  </a:path>
                  <a:path w="17013" h="21600" stroke="0" extrusionOk="0">
                    <a:moveTo>
                      <a:pt x="-1" y="266"/>
                    </a:moveTo>
                    <a:cubicBezTo>
                      <a:pt x="1119" y="89"/>
                      <a:pt x="2251" y="-1"/>
                      <a:pt x="3385" y="0"/>
                    </a:cubicBezTo>
                    <a:cubicBezTo>
                      <a:pt x="8348" y="0"/>
                      <a:pt x="13161" y="1709"/>
                      <a:pt x="17012" y="4841"/>
                    </a:cubicBezTo>
                    <a:lnTo>
                      <a:pt x="3385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3399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25"/>
              <p:cNvSpPr>
                <a:spLocks noChangeShapeType="1"/>
              </p:cNvSpPr>
              <p:nvPr/>
            </p:nvSpPr>
            <p:spPr bwMode="auto">
              <a:xfrm>
                <a:off x="1365" y="1248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8" name="Arc 26"/>
              <p:cNvSpPr>
                <a:spLocks/>
              </p:cNvSpPr>
              <p:nvPr/>
            </p:nvSpPr>
            <p:spPr bwMode="auto">
              <a:xfrm rot="11209688" flipH="1">
                <a:off x="1365" y="2064"/>
                <a:ext cx="14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9" name="Rectangle 27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1584" cy="912"/>
              </a:xfrm>
              <a:prstGeom prst="rect">
                <a:avLst/>
              </a:prstGeom>
              <a:solidFill>
                <a:srgbClr val="66FFFF">
                  <a:alpha val="50195"/>
                </a:srgbClr>
              </a:solidFill>
              <a:ln w="9525">
                <a:solidFill>
                  <a:srgbClr val="088E6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80" name="Text Box 28"/>
              <p:cNvSpPr txBox="1">
                <a:spLocks noChangeArrowheads="1"/>
              </p:cNvSpPr>
              <p:nvPr/>
            </p:nvSpPr>
            <p:spPr bwMode="auto">
              <a:xfrm>
                <a:off x="624" y="2409"/>
                <a:ext cx="8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0000FF"/>
                    </a:solidFill>
                  </a:rPr>
                  <a:t>玻璃</a:t>
                </a:r>
              </a:p>
            </p:txBody>
          </p:sp>
          <p:graphicFrame>
            <p:nvGraphicFramePr>
              <p:cNvPr id="19460" name="Object 4"/>
              <p:cNvGraphicFramePr>
                <a:graphicFrameLocks noChangeAspect="1"/>
              </p:cNvGraphicFramePr>
              <p:nvPr/>
            </p:nvGraphicFramePr>
            <p:xfrm>
              <a:off x="741" y="2016"/>
              <a:ext cx="18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30" name="公式" r:id="rId9" imgW="177646" imgH="190335" progId="Equation.3">
                      <p:embed/>
                    </p:oleObj>
                  </mc:Choice>
                  <mc:Fallback>
                    <p:oleObj name="公式" r:id="rId9" imgW="177646" imgH="190335" progId="Equation.3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1" y="2016"/>
                            <a:ext cx="187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336" y="1056"/>
              <a:ext cx="2064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3200" b="1">
                  <a:solidFill>
                    <a:srgbClr val="FF0000"/>
                  </a:solidFill>
                </a:rPr>
                <a:t>折 射 定 律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343400" y="2438400"/>
            <a:ext cx="2362200" cy="609600"/>
            <a:chOff x="2880" y="1584"/>
            <a:chExt cx="1488" cy="384"/>
          </a:xfrm>
        </p:grpSpPr>
        <p:sp>
          <p:nvSpPr>
            <p:cNvPr id="19467" name="AutoShape 32"/>
            <p:cNvSpPr>
              <a:spLocks noChangeArrowheads="1"/>
            </p:cNvSpPr>
            <p:nvPr/>
          </p:nvSpPr>
          <p:spPr bwMode="auto">
            <a:xfrm>
              <a:off x="2880" y="1584"/>
              <a:ext cx="1248" cy="384"/>
            </a:xfrm>
            <a:prstGeom prst="wedgeRoundRectCallout">
              <a:avLst>
                <a:gd name="adj1" fmla="val 49759"/>
                <a:gd name="adj2" fmla="val 96093"/>
                <a:gd name="adj3" fmla="val 16667"/>
              </a:avLst>
            </a:prstGeom>
            <a:gradFill rotWithShape="0">
              <a:gsLst>
                <a:gs pos="0">
                  <a:srgbClr val="DFFCFD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0" lang="zh-CN" altLang="zh-CN" b="1">
                <a:solidFill>
                  <a:srgbClr val="1C1C1C"/>
                </a:solidFill>
              </a:endParaRPr>
            </a:p>
          </p:txBody>
        </p:sp>
        <p:sp>
          <p:nvSpPr>
            <p:cNvPr id="19468" name="Text Box 33"/>
            <p:cNvSpPr txBox="1">
              <a:spLocks noChangeArrowheads="1"/>
            </p:cNvSpPr>
            <p:nvPr/>
          </p:nvSpPr>
          <p:spPr bwMode="auto">
            <a:xfrm>
              <a:off x="2880" y="158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方解石晶体</a:t>
              </a:r>
            </a:p>
          </p:txBody>
        </p:sp>
      </p:grpSp>
      <p:sp>
        <p:nvSpPr>
          <p:cNvPr id="19466" name="Rectangle 34"/>
          <p:cNvSpPr>
            <a:spLocks noChangeArrowheads="1"/>
          </p:cNvSpPr>
          <p:nvPr/>
        </p:nvSpPr>
        <p:spPr bwMode="auto">
          <a:xfrm>
            <a:off x="2286000" y="228600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600" b="1">
                <a:solidFill>
                  <a:srgbClr val="CC0000"/>
                </a:solidFill>
                <a:latin typeface="宋体" pitchFamily="2" charset="-122"/>
              </a:rPr>
              <a:t>第三节  双折射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8800" y="796925"/>
            <a:ext cx="5257800" cy="6508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3600" b="1">
                <a:solidFill>
                  <a:srgbClr val="1C1C1C"/>
                </a:solidFill>
              </a:rPr>
              <a:t>光通过</a:t>
            </a:r>
            <a:r>
              <a:rPr kumimoji="0" lang="zh-CN" altLang="en-US" sz="3600" b="1">
                <a:solidFill>
                  <a:srgbClr val="CC0000"/>
                </a:solidFill>
                <a:latin typeface="宋体" pitchFamily="2" charset="-122"/>
              </a:rPr>
              <a:t>双折射晶体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486" name="ShockwaveFlash1" r:id="rId2" imgW="1828800" imgH="1828800"/>
        </mc:Choice>
        <mc:Fallback>
          <p:control name="ShockwaveFlash1" r:id="rId2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219200" y="1676400"/>
                  <a:ext cx="6629400" cy="4876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285720" y="466708"/>
            <a:ext cx="5565775" cy="523876"/>
            <a:chOff x="230" y="432"/>
            <a:chExt cx="3506" cy="330"/>
          </a:xfrm>
        </p:grpSpPr>
        <p:sp>
          <p:nvSpPr>
            <p:cNvPr id="21569" name="Rectangle 3"/>
            <p:cNvSpPr>
              <a:spLocks noChangeArrowheads="1"/>
            </p:cNvSpPr>
            <p:nvPr/>
          </p:nvSpPr>
          <p:spPr bwMode="auto">
            <a:xfrm>
              <a:off x="230" y="432"/>
              <a:ext cx="2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+mn-lt"/>
                </a:rPr>
                <a:t>1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+mn-lt"/>
                </a:rPr>
                <a:t>、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宋体" pitchFamily="2" charset="-122"/>
                </a:rPr>
                <a:t>寻常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光线</a:t>
              </a:r>
              <a:r>
                <a:rPr lang="zh-CN" altLang="en-US" sz="2800" b="1" dirty="0">
                  <a:latin typeface="宋体" pitchFamily="2" charset="-122"/>
                </a:rPr>
                <a:t>（</a:t>
              </a:r>
              <a:r>
                <a:rPr lang="en-US" altLang="zh-CN" sz="2800" b="1" dirty="0">
                  <a:latin typeface="宋体" pitchFamily="2" charset="-122"/>
                </a:rPr>
                <a:t>o</a:t>
              </a:r>
              <a:r>
                <a:rPr lang="zh-CN" altLang="en-US" sz="2800" b="1" dirty="0">
                  <a:latin typeface="宋体" pitchFamily="2" charset="-122"/>
                </a:rPr>
                <a:t>光）</a:t>
              </a:r>
            </a:p>
          </p:txBody>
        </p:sp>
        <p:sp>
          <p:nvSpPr>
            <p:cNvPr id="21570" name="Rectangle 4"/>
            <p:cNvSpPr>
              <a:spLocks noChangeArrowheads="1"/>
            </p:cNvSpPr>
            <p:nvPr/>
          </p:nvSpPr>
          <p:spPr bwMode="auto">
            <a:xfrm>
              <a:off x="2158" y="432"/>
              <a:ext cx="15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b="1" dirty="0"/>
                <a:t>(ordinary rays)</a:t>
              </a:r>
            </a:p>
          </p:txBody>
        </p:sp>
      </p:grp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4214810" y="895336"/>
            <a:ext cx="4113213" cy="461963"/>
            <a:chOff x="2592" y="816"/>
            <a:chExt cx="2591" cy="291"/>
          </a:xfrm>
        </p:grpSpPr>
        <p:sp>
          <p:nvSpPr>
            <p:cNvPr id="21567" name="Rectangle 6"/>
            <p:cNvSpPr>
              <a:spLocks noChangeArrowheads="1"/>
            </p:cNvSpPr>
            <p:nvPr/>
          </p:nvSpPr>
          <p:spPr bwMode="auto">
            <a:xfrm>
              <a:off x="3312" y="816"/>
              <a:ext cx="18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00FF"/>
                  </a:solidFill>
                  <a:latin typeface="宋体" pitchFamily="2" charset="-122"/>
                </a:rPr>
                <a:t>服从</a:t>
              </a:r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</a:rPr>
                <a:t>折射定律</a:t>
              </a:r>
              <a:r>
                <a:rPr lang="zh-CN" altLang="en-US" b="1" dirty="0">
                  <a:latin typeface="宋体" pitchFamily="2" charset="-122"/>
                </a:rPr>
                <a:t>的光线</a:t>
              </a:r>
            </a:p>
          </p:txBody>
        </p:sp>
        <p:sp>
          <p:nvSpPr>
            <p:cNvPr id="21568" name="Line 7"/>
            <p:cNvSpPr>
              <a:spLocks noChangeShapeType="1"/>
            </p:cNvSpPr>
            <p:nvPr/>
          </p:nvSpPr>
          <p:spPr bwMode="auto">
            <a:xfrm>
              <a:off x="2592" y="999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85720" y="1538278"/>
            <a:ext cx="6486525" cy="523875"/>
            <a:chOff x="182" y="1104"/>
            <a:chExt cx="4086" cy="330"/>
          </a:xfrm>
        </p:grpSpPr>
        <p:sp>
          <p:nvSpPr>
            <p:cNvPr id="21565" name="Rectangle 9"/>
            <p:cNvSpPr>
              <a:spLocks noChangeArrowheads="1"/>
            </p:cNvSpPr>
            <p:nvPr/>
          </p:nvSpPr>
          <p:spPr bwMode="auto">
            <a:xfrm>
              <a:off x="2121" y="1105"/>
              <a:ext cx="21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dirty="0"/>
                <a:t>(</a:t>
              </a:r>
              <a:r>
                <a:rPr lang="en-US" altLang="zh-CN" sz="2800" b="1" dirty="0" err="1"/>
                <a:t>extraordinray</a:t>
              </a:r>
              <a:r>
                <a:rPr lang="en-US" altLang="zh-CN" sz="2800" b="1" dirty="0"/>
                <a:t> rays</a:t>
              </a:r>
              <a:r>
                <a:rPr lang="en-US" altLang="zh-CN" sz="2800" dirty="0"/>
                <a:t>)</a:t>
              </a:r>
              <a:r>
                <a:rPr lang="en-US" altLang="zh-CN" sz="2800" dirty="0">
                  <a:latin typeface="Bookman Old Style" pitchFamily="18" charset="0"/>
                </a:rPr>
                <a:t> </a:t>
              </a:r>
            </a:p>
          </p:txBody>
        </p:sp>
        <p:sp>
          <p:nvSpPr>
            <p:cNvPr id="21566" name="Rectangle 10"/>
            <p:cNvSpPr>
              <a:spLocks noChangeArrowheads="1"/>
            </p:cNvSpPr>
            <p:nvPr/>
          </p:nvSpPr>
          <p:spPr bwMode="auto">
            <a:xfrm>
              <a:off x="182" y="1104"/>
              <a:ext cx="2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+mn-lt"/>
                </a:rPr>
                <a:t>2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+mn-lt"/>
                </a:rPr>
                <a:t>、非常光线</a:t>
              </a:r>
              <a:r>
                <a:rPr lang="zh-CN" altLang="en-US" sz="2800" b="1" dirty="0">
                  <a:latin typeface="宋体" pitchFamily="2" charset="-122"/>
                </a:rPr>
                <a:t>（</a:t>
              </a:r>
              <a:r>
                <a:rPr lang="en-US" altLang="zh-CN" sz="2800" b="1" dirty="0">
                  <a:latin typeface="宋体" pitchFamily="2" charset="-122"/>
                </a:rPr>
                <a:t>e</a:t>
              </a:r>
              <a:r>
                <a:rPr lang="zh-CN" altLang="en-US" sz="2800" b="1" dirty="0">
                  <a:latin typeface="宋体" pitchFamily="2" charset="-122"/>
                </a:rPr>
                <a:t>光）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143372" y="1966906"/>
            <a:ext cx="4117975" cy="461963"/>
            <a:chOff x="2592" y="1392"/>
            <a:chExt cx="2594" cy="291"/>
          </a:xfrm>
        </p:grpSpPr>
        <p:sp>
          <p:nvSpPr>
            <p:cNvPr id="21563" name="Rectangle 12"/>
            <p:cNvSpPr>
              <a:spLocks noChangeArrowheads="1"/>
            </p:cNvSpPr>
            <p:nvPr/>
          </p:nvSpPr>
          <p:spPr bwMode="auto">
            <a:xfrm>
              <a:off x="3120" y="1392"/>
              <a:ext cx="20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00FF"/>
                  </a:solidFill>
                  <a:latin typeface="宋体" pitchFamily="2" charset="-122"/>
                </a:rPr>
                <a:t>不服从</a:t>
              </a:r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</a:rPr>
                <a:t>折射定律</a:t>
              </a:r>
              <a:r>
                <a:rPr lang="zh-CN" altLang="en-US" b="1" dirty="0">
                  <a:latin typeface="宋体" pitchFamily="2" charset="-122"/>
                </a:rPr>
                <a:t>的光线</a:t>
              </a:r>
            </a:p>
          </p:txBody>
        </p:sp>
        <p:sp>
          <p:nvSpPr>
            <p:cNvPr id="21564" name="Line 13"/>
            <p:cNvSpPr>
              <a:spLocks noChangeShapeType="1"/>
            </p:cNvSpPr>
            <p:nvPr/>
          </p:nvSpPr>
          <p:spPr bwMode="auto">
            <a:xfrm>
              <a:off x="2592" y="15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00034" y="2895600"/>
            <a:ext cx="5992813" cy="533400"/>
            <a:chOff x="192" y="2880"/>
            <a:chExt cx="3775" cy="336"/>
          </a:xfrm>
        </p:grpSpPr>
        <p:sp>
          <p:nvSpPr>
            <p:cNvPr id="21562" name="Text Box 16"/>
            <p:cNvSpPr txBox="1">
              <a:spLocks noChangeArrowheads="1"/>
            </p:cNvSpPr>
            <p:nvPr/>
          </p:nvSpPr>
          <p:spPr bwMode="auto">
            <a:xfrm>
              <a:off x="192" y="2880"/>
              <a:ext cx="3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CC0000"/>
                  </a:solidFill>
                </a:rPr>
                <a:t>实验证明： </a:t>
              </a:r>
              <a:r>
                <a:rPr kumimoji="0" lang="en-US" altLang="zh-CN" sz="2800" b="1" dirty="0"/>
                <a:t>O </a:t>
              </a:r>
              <a:r>
                <a:rPr kumimoji="0" lang="zh-CN" altLang="en-US" sz="2800" b="1" dirty="0"/>
                <a:t>光和       光均为</a:t>
              </a:r>
              <a:r>
                <a:rPr kumimoji="0" lang="zh-CN" altLang="en-US" sz="2800" b="1" dirty="0" smtClean="0">
                  <a:solidFill>
                    <a:srgbClr val="0000FF"/>
                  </a:solidFill>
                </a:rPr>
                <a:t>偏振光</a:t>
              </a:r>
              <a:endParaRPr kumimoji="0" lang="en-US" altLang="zh-CN" sz="2800" b="1" dirty="0">
                <a:solidFill>
                  <a:srgbClr val="CC0000"/>
                </a:solidFill>
              </a:endParaRPr>
            </a:p>
          </p:txBody>
        </p:sp>
        <p:graphicFrame>
          <p:nvGraphicFramePr>
            <p:cNvPr id="21506" name="Object 2"/>
            <p:cNvGraphicFramePr>
              <a:graphicFrameLocks noChangeAspect="1"/>
            </p:cNvGraphicFramePr>
            <p:nvPr/>
          </p:nvGraphicFramePr>
          <p:xfrm>
            <a:off x="2208" y="2918"/>
            <a:ext cx="24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0" name="公式" r:id="rId3" imgW="114201" imgH="139579" progId="Equation.3">
                    <p:embed/>
                  </p:oleObj>
                </mc:Choice>
                <mc:Fallback>
                  <p:oleObj name="公式" r:id="rId3" imgW="114201" imgH="139579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918"/>
                          <a:ext cx="240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组合 66"/>
          <p:cNvGrpSpPr/>
          <p:nvPr/>
        </p:nvGrpSpPr>
        <p:grpSpPr>
          <a:xfrm>
            <a:off x="838200" y="3690938"/>
            <a:ext cx="7467600" cy="2667000"/>
            <a:chOff x="838200" y="3833814"/>
            <a:chExt cx="7467600" cy="2667000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838200" y="3833814"/>
              <a:ext cx="7467600" cy="2667000"/>
              <a:chOff x="528" y="2415"/>
              <a:chExt cx="4704" cy="1680"/>
            </a:xfrm>
          </p:grpSpPr>
          <p:sp>
            <p:nvSpPr>
              <p:cNvPr id="21535" name="Rectangle 19"/>
              <p:cNvSpPr>
                <a:spLocks noChangeArrowheads="1"/>
              </p:cNvSpPr>
              <p:nvPr/>
            </p:nvSpPr>
            <p:spPr bwMode="auto">
              <a:xfrm>
                <a:off x="528" y="2415"/>
                <a:ext cx="4704" cy="16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536" name="Group 20"/>
              <p:cNvGrpSpPr>
                <a:grpSpLocks/>
              </p:cNvGrpSpPr>
              <p:nvPr/>
            </p:nvGrpSpPr>
            <p:grpSpPr bwMode="auto">
              <a:xfrm>
                <a:off x="754" y="2496"/>
                <a:ext cx="1886" cy="1489"/>
                <a:chOff x="562" y="2448"/>
                <a:chExt cx="1886" cy="1489"/>
              </a:xfrm>
            </p:grpSpPr>
            <p:sp>
              <p:nvSpPr>
                <p:cNvPr id="21537" name="Line 21"/>
                <p:cNvSpPr>
                  <a:spLocks noChangeShapeType="1"/>
                </p:cNvSpPr>
                <p:nvPr/>
              </p:nvSpPr>
              <p:spPr bwMode="auto">
                <a:xfrm>
                  <a:off x="1313" y="2895"/>
                  <a:ext cx="274" cy="67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8" name="Line 22"/>
                <p:cNvSpPr>
                  <a:spLocks noChangeShapeType="1"/>
                </p:cNvSpPr>
                <p:nvPr/>
              </p:nvSpPr>
              <p:spPr bwMode="auto">
                <a:xfrm>
                  <a:off x="1313" y="2895"/>
                  <a:ext cx="626" cy="67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9" name="Line 23"/>
                <p:cNvSpPr>
                  <a:spLocks noChangeShapeType="1"/>
                </p:cNvSpPr>
                <p:nvPr/>
              </p:nvSpPr>
              <p:spPr bwMode="auto">
                <a:xfrm>
                  <a:off x="1587" y="3565"/>
                  <a:ext cx="548" cy="37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0" name="Line 24"/>
                <p:cNvSpPr>
                  <a:spLocks noChangeShapeType="1"/>
                </p:cNvSpPr>
                <p:nvPr/>
              </p:nvSpPr>
              <p:spPr bwMode="auto">
                <a:xfrm>
                  <a:off x="1939" y="3565"/>
                  <a:ext cx="509" cy="335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1" name="Line 25"/>
                <p:cNvSpPr>
                  <a:spLocks noChangeShapeType="1"/>
                </p:cNvSpPr>
                <p:nvPr/>
              </p:nvSpPr>
              <p:spPr bwMode="auto">
                <a:xfrm>
                  <a:off x="805" y="2560"/>
                  <a:ext cx="508" cy="335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2" name="Line 26"/>
                <p:cNvSpPr>
                  <a:spLocks noChangeShapeType="1"/>
                </p:cNvSpPr>
                <p:nvPr/>
              </p:nvSpPr>
              <p:spPr bwMode="auto">
                <a:xfrm>
                  <a:off x="1296" y="2496"/>
                  <a:ext cx="9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488" y="3072"/>
                  <a:ext cx="96" cy="9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607" y="3216"/>
                  <a:ext cx="95" cy="94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02" y="3312"/>
                  <a:ext cx="95" cy="9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77" y="3411"/>
                  <a:ext cx="95" cy="9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002" y="3600"/>
                  <a:ext cx="110" cy="9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92" y="3648"/>
                  <a:ext cx="116" cy="9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3696"/>
                  <a:ext cx="110" cy="9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0" name="Rectangle 34"/>
                <p:cNvSpPr>
                  <a:spLocks noChangeArrowheads="1"/>
                </p:cNvSpPr>
                <p:nvPr/>
              </p:nvSpPr>
              <p:spPr bwMode="auto">
                <a:xfrm>
                  <a:off x="562" y="2448"/>
                  <a:ext cx="26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2800">
                      <a:latin typeface="Bookman Old Style" pitchFamily="18" charset="0"/>
                    </a:rPr>
                    <a:t>A</a:t>
                  </a:r>
                </a:p>
              </p:txBody>
            </p:sp>
            <p:sp>
              <p:nvSpPr>
                <p:cNvPr id="21551" name="Rectangle 35"/>
                <p:cNvSpPr>
                  <a:spLocks noChangeArrowheads="1"/>
                </p:cNvSpPr>
                <p:nvPr/>
              </p:nvSpPr>
              <p:spPr bwMode="auto">
                <a:xfrm>
                  <a:off x="1344" y="3456"/>
                  <a:ext cx="30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200">
                      <a:solidFill>
                        <a:srgbClr val="006600"/>
                      </a:solidFill>
                      <a:latin typeface="Bookman Old Style" pitchFamily="18" charset="0"/>
                    </a:rPr>
                    <a:t>C</a:t>
                  </a:r>
                </a:p>
              </p:txBody>
            </p:sp>
            <p:sp>
              <p:nvSpPr>
                <p:cNvPr id="2155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05" y="2597"/>
                  <a:ext cx="30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200">
                      <a:latin typeface="Bookman Old Style" pitchFamily="18" charset="0"/>
                    </a:rPr>
                    <a:t>B</a:t>
                  </a:r>
                </a:p>
              </p:txBody>
            </p:sp>
            <p:sp>
              <p:nvSpPr>
                <p:cNvPr id="21553" name="Oval 37"/>
                <p:cNvSpPr>
                  <a:spLocks noChangeArrowheads="1"/>
                </p:cNvSpPr>
                <p:nvPr/>
              </p:nvSpPr>
              <p:spPr bwMode="auto">
                <a:xfrm>
                  <a:off x="1488" y="3408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4" name="Oval 38"/>
                <p:cNvSpPr>
                  <a:spLocks noChangeArrowheads="1"/>
                </p:cNvSpPr>
                <p:nvPr/>
              </p:nvSpPr>
              <p:spPr bwMode="auto">
                <a:xfrm>
                  <a:off x="1344" y="3024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5" name="Oval 39"/>
                <p:cNvSpPr>
                  <a:spLocks noChangeArrowheads="1"/>
                </p:cNvSpPr>
                <p:nvPr/>
              </p:nvSpPr>
              <p:spPr bwMode="auto">
                <a:xfrm>
                  <a:off x="1416" y="3216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6" name="Oval 40"/>
                <p:cNvSpPr>
                  <a:spLocks noChangeArrowheads="1"/>
                </p:cNvSpPr>
                <p:nvPr/>
              </p:nvSpPr>
              <p:spPr bwMode="auto">
                <a:xfrm>
                  <a:off x="1677" y="3622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7" name="Oval 41"/>
                <p:cNvSpPr>
                  <a:spLocks noChangeArrowheads="1"/>
                </p:cNvSpPr>
                <p:nvPr/>
              </p:nvSpPr>
              <p:spPr bwMode="auto">
                <a:xfrm>
                  <a:off x="1824" y="3722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8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672" y="2880"/>
                  <a:ext cx="1680" cy="672"/>
                </a:xfrm>
                <a:prstGeom prst="parallelogram">
                  <a:avLst>
                    <a:gd name="adj" fmla="val 62488"/>
                  </a:avLst>
                </a:prstGeom>
                <a:solidFill>
                  <a:srgbClr val="BDFFFF">
                    <a:alpha val="50195"/>
                  </a:srgb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9" name="Rectangle 43"/>
                <p:cNvSpPr>
                  <a:spLocks noChangeArrowheads="1"/>
                </p:cNvSpPr>
                <p:nvPr/>
              </p:nvSpPr>
              <p:spPr bwMode="auto">
                <a:xfrm>
                  <a:off x="1200" y="3120"/>
                  <a:ext cx="43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200" b="1">
                      <a:latin typeface="Bookman Old Style" pitchFamily="18" charset="0"/>
                    </a:rPr>
                    <a:t>o</a:t>
                  </a:r>
                </a:p>
              </p:txBody>
            </p:sp>
            <p:sp>
              <p:nvSpPr>
                <p:cNvPr id="21560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3024"/>
                  <a:ext cx="26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200" b="1">
                      <a:latin typeface="Bookman Old Style" pitchFamily="18" charset="0"/>
                    </a:rPr>
                    <a:t>e</a:t>
                  </a:r>
                </a:p>
              </p:txBody>
            </p:sp>
            <p:sp>
              <p:nvSpPr>
                <p:cNvPr id="21561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43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200">
                      <a:solidFill>
                        <a:srgbClr val="006600"/>
                      </a:solidFill>
                      <a:latin typeface="Bookman Old Style" pitchFamily="18" charset="0"/>
                    </a:rPr>
                    <a:t>D</a:t>
                  </a:r>
                </a:p>
              </p:txBody>
            </p:sp>
          </p:grpSp>
        </p:grp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4953000" y="3886200"/>
              <a:ext cx="2743200" cy="2590800"/>
              <a:chOff x="3360" y="2448"/>
              <a:chExt cx="1728" cy="1632"/>
            </a:xfrm>
          </p:grpSpPr>
          <p:sp>
            <p:nvSpPr>
              <p:cNvPr id="21515" name="Line 47"/>
              <p:cNvSpPr>
                <a:spLocks noChangeShapeType="1"/>
              </p:cNvSpPr>
              <p:nvPr/>
            </p:nvSpPr>
            <p:spPr bwMode="auto">
              <a:xfrm>
                <a:off x="4080" y="2545"/>
                <a:ext cx="0" cy="153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6" name="Line 48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288" cy="67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Line 49"/>
              <p:cNvSpPr>
                <a:spLocks noChangeShapeType="1"/>
              </p:cNvSpPr>
              <p:nvPr/>
            </p:nvSpPr>
            <p:spPr bwMode="auto">
              <a:xfrm>
                <a:off x="4080" y="2448"/>
                <a:ext cx="0" cy="30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50"/>
              <p:cNvSpPr>
                <a:spLocks noChangeShapeType="1"/>
              </p:cNvSpPr>
              <p:nvPr/>
            </p:nvSpPr>
            <p:spPr bwMode="auto">
              <a:xfrm flipV="1">
                <a:off x="4080" y="3022"/>
                <a:ext cx="118" cy="4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51"/>
              <p:cNvSpPr>
                <a:spLocks noChangeShapeType="1"/>
              </p:cNvSpPr>
              <p:nvPr/>
            </p:nvSpPr>
            <p:spPr bwMode="auto">
              <a:xfrm flipV="1">
                <a:off x="4128" y="3117"/>
                <a:ext cx="116" cy="4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0" name="Line 52"/>
              <p:cNvSpPr>
                <a:spLocks noChangeShapeType="1"/>
              </p:cNvSpPr>
              <p:nvPr/>
            </p:nvSpPr>
            <p:spPr bwMode="auto">
              <a:xfrm flipV="1">
                <a:off x="4176" y="3214"/>
                <a:ext cx="118" cy="4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Line 53"/>
              <p:cNvSpPr>
                <a:spLocks noChangeShapeType="1"/>
              </p:cNvSpPr>
              <p:nvPr/>
            </p:nvSpPr>
            <p:spPr bwMode="auto">
              <a:xfrm flipV="1">
                <a:off x="4224" y="3312"/>
                <a:ext cx="118" cy="4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22" name="Group 54"/>
              <p:cNvGrpSpPr>
                <a:grpSpLocks/>
              </p:cNvGrpSpPr>
              <p:nvPr/>
            </p:nvGrpSpPr>
            <p:grpSpPr bwMode="auto">
              <a:xfrm>
                <a:off x="4303" y="3552"/>
                <a:ext cx="161" cy="480"/>
                <a:chOff x="4293" y="3552"/>
                <a:chExt cx="161" cy="463"/>
              </a:xfrm>
            </p:grpSpPr>
            <p:sp>
              <p:nvSpPr>
                <p:cNvPr id="21531" name="Line 55"/>
                <p:cNvSpPr>
                  <a:spLocks noChangeShapeType="1"/>
                </p:cNvSpPr>
                <p:nvPr/>
              </p:nvSpPr>
              <p:spPr bwMode="auto">
                <a:xfrm>
                  <a:off x="4368" y="3552"/>
                  <a:ext cx="0" cy="4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2" name="Line 56"/>
                <p:cNvSpPr>
                  <a:spLocks noChangeShapeType="1"/>
                </p:cNvSpPr>
                <p:nvPr/>
              </p:nvSpPr>
              <p:spPr bwMode="auto">
                <a:xfrm>
                  <a:off x="4293" y="3625"/>
                  <a:ext cx="161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3" name="Line 57"/>
                <p:cNvSpPr>
                  <a:spLocks noChangeShapeType="1"/>
                </p:cNvSpPr>
                <p:nvPr/>
              </p:nvSpPr>
              <p:spPr bwMode="auto">
                <a:xfrm>
                  <a:off x="4293" y="3709"/>
                  <a:ext cx="161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4" name="Line 58"/>
                <p:cNvSpPr>
                  <a:spLocks noChangeShapeType="1"/>
                </p:cNvSpPr>
                <p:nvPr/>
              </p:nvSpPr>
              <p:spPr bwMode="auto">
                <a:xfrm>
                  <a:off x="4293" y="3792"/>
                  <a:ext cx="161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23" name="Oval 59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4" name="Oval 60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5" name="Oval 61"/>
              <p:cNvSpPr>
                <a:spLocks noChangeArrowheads="1"/>
              </p:cNvSpPr>
              <p:nvPr/>
            </p:nvSpPr>
            <p:spPr bwMode="auto">
              <a:xfrm>
                <a:off x="4032" y="340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6" name="Oval 62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7" name="Oval 63"/>
              <p:cNvSpPr>
                <a:spLocks noChangeArrowheads="1"/>
              </p:cNvSpPr>
              <p:nvPr/>
            </p:nvSpPr>
            <p:spPr bwMode="auto">
              <a:xfrm>
                <a:off x="4032" y="374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8" name="AutoShape 64"/>
              <p:cNvSpPr>
                <a:spLocks noChangeArrowheads="1"/>
              </p:cNvSpPr>
              <p:nvPr/>
            </p:nvSpPr>
            <p:spPr bwMode="auto">
              <a:xfrm flipH="1">
                <a:off x="3360" y="2880"/>
                <a:ext cx="1728" cy="672"/>
              </a:xfrm>
              <a:prstGeom prst="parallelogram">
                <a:avLst>
                  <a:gd name="adj" fmla="val 64274"/>
                </a:avLst>
              </a:prstGeom>
              <a:solidFill>
                <a:srgbClr val="CDFFFF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9" name="Rectangle 65"/>
              <p:cNvSpPr>
                <a:spLocks noChangeArrowheads="1"/>
              </p:cNvSpPr>
              <p:nvPr/>
            </p:nvSpPr>
            <p:spPr bwMode="auto">
              <a:xfrm>
                <a:off x="4320" y="3187"/>
                <a:ext cx="24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200">
                    <a:latin typeface="Bookman Old Style" pitchFamily="18" charset="0"/>
                  </a:rPr>
                  <a:t>e</a:t>
                </a:r>
              </a:p>
            </p:txBody>
          </p:sp>
          <p:sp>
            <p:nvSpPr>
              <p:cNvPr id="21530" name="Rectangle 66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5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200">
                    <a:latin typeface="Bookman Old Style" pitchFamily="18" charset="0"/>
                  </a:rPr>
                  <a:t>o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AutoShape 34"/>
          <p:cNvSpPr>
            <a:spLocks noChangeArrowheads="1"/>
          </p:cNvSpPr>
          <p:nvPr/>
        </p:nvSpPr>
        <p:spPr bwMode="auto">
          <a:xfrm>
            <a:off x="7543800" y="3352800"/>
            <a:ext cx="1371600" cy="533400"/>
          </a:xfrm>
          <a:prstGeom prst="wedgeRoundRectCallout">
            <a:avLst>
              <a:gd name="adj1" fmla="val -132986"/>
              <a:gd name="adj2" fmla="val 79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点光源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553200" y="2514600"/>
            <a:ext cx="1908175" cy="1143000"/>
            <a:chOff x="4032" y="1920"/>
            <a:chExt cx="1202" cy="720"/>
          </a:xfrm>
        </p:grpSpPr>
        <p:sp>
          <p:nvSpPr>
            <p:cNvPr id="22559" name="Text Box 6"/>
            <p:cNvSpPr txBox="1">
              <a:spLocks noChangeArrowheads="1"/>
            </p:cNvSpPr>
            <p:nvPr/>
          </p:nvSpPr>
          <p:spPr bwMode="auto">
            <a:xfrm>
              <a:off x="4032" y="1920"/>
              <a:ext cx="1202" cy="339"/>
            </a:xfrm>
            <a:prstGeom prst="rect">
              <a:avLst/>
            </a:prstGeom>
            <a:gradFill rotWithShape="0">
              <a:gsLst>
                <a:gs pos="0">
                  <a:srgbClr val="CFF8FD"/>
                </a:gs>
                <a:gs pos="50000">
                  <a:srgbClr val="FFFFFF"/>
                </a:gs>
                <a:gs pos="100000">
                  <a:srgbClr val="CFF8FD"/>
                </a:gs>
              </a:gsLst>
              <a:lin ang="5400000" scaled="1"/>
            </a:gradFill>
            <a:ln w="19050">
              <a:solidFill>
                <a:srgbClr val="0072E4"/>
              </a:solidFill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O</a:t>
              </a:r>
              <a:r>
                <a:rPr kumimoji="0" lang="zh-CN" altLang="en-US" sz="2800" b="1"/>
                <a:t>光波阵面</a:t>
              </a:r>
            </a:p>
          </p:txBody>
        </p:sp>
        <p:sp>
          <p:nvSpPr>
            <p:cNvPr id="22560" name="Line 7"/>
            <p:cNvSpPr>
              <a:spLocks noChangeShapeType="1"/>
            </p:cNvSpPr>
            <p:nvPr/>
          </p:nvSpPr>
          <p:spPr bwMode="auto">
            <a:xfrm flipH="1">
              <a:off x="4472" y="2256"/>
              <a:ext cx="136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477000" y="4495800"/>
            <a:ext cx="1987550" cy="1281113"/>
            <a:chOff x="4080" y="2832"/>
            <a:chExt cx="1252" cy="807"/>
          </a:xfrm>
        </p:grpSpPr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080" y="3300"/>
              <a:ext cx="1252" cy="33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9050">
              <a:solidFill>
                <a:srgbClr val="CC00C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zh-CN" sz="2800" b="1"/>
                <a:t>    </a:t>
              </a:r>
              <a:r>
                <a:rPr kumimoji="0" lang="zh-CN" altLang="en-US" sz="2800" b="1"/>
                <a:t>光波阵面</a:t>
              </a:r>
            </a:p>
          </p:txBody>
        </p:sp>
        <p:sp>
          <p:nvSpPr>
            <p:cNvPr id="22558" name="Line 10"/>
            <p:cNvSpPr>
              <a:spLocks noChangeShapeType="1"/>
            </p:cNvSpPr>
            <p:nvPr/>
          </p:nvSpPr>
          <p:spPr bwMode="auto">
            <a:xfrm flipH="1" flipV="1">
              <a:off x="4896" y="2832"/>
              <a:ext cx="0" cy="4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4128" y="3312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7" name="公式" r:id="rId3" imgW="152334" imgH="190417" progId="Equation.3">
                    <p:embed/>
                  </p:oleObj>
                </mc:Choice>
                <mc:Fallback>
                  <p:oleObj name="公式" r:id="rId3" imgW="152334" imgH="190417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12"/>
                          <a:ext cx="228" cy="28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folHlink"/>
                            </a:gs>
                            <a:gs pos="5000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6" name="Object 2"/>
          <p:cNvGraphicFramePr>
            <a:graphicFrameLocks noChangeAspect="1"/>
          </p:cNvGraphicFramePr>
          <p:nvPr/>
        </p:nvGraphicFramePr>
        <p:xfrm>
          <a:off x="785786" y="5000636"/>
          <a:ext cx="1175137" cy="1058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公式" r:id="rId5" imgW="495085" imgH="431613" progId="Equation.3">
                  <p:embed/>
                </p:oleObj>
              </mc:Choice>
              <mc:Fallback>
                <p:oleObj name="公式" r:id="rId5" imgW="495085" imgH="431613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000636"/>
                        <a:ext cx="1175137" cy="1058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4495800" y="1981200"/>
            <a:ext cx="41910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2541" name="Group 14"/>
          <p:cNvGrpSpPr>
            <a:grpSpLocks/>
          </p:cNvGrpSpPr>
          <p:nvPr/>
        </p:nvGrpSpPr>
        <p:grpSpPr bwMode="auto">
          <a:xfrm>
            <a:off x="4800600" y="2362200"/>
            <a:ext cx="3200400" cy="3276600"/>
            <a:chOff x="3024" y="1488"/>
            <a:chExt cx="2016" cy="2064"/>
          </a:xfrm>
        </p:grpSpPr>
        <p:grpSp>
          <p:nvGrpSpPr>
            <p:cNvPr id="22549" name="Group 15"/>
            <p:cNvGrpSpPr>
              <a:grpSpLocks/>
            </p:cNvGrpSpPr>
            <p:nvPr/>
          </p:nvGrpSpPr>
          <p:grpSpPr bwMode="auto">
            <a:xfrm>
              <a:off x="3024" y="1488"/>
              <a:ext cx="2016" cy="2064"/>
              <a:chOff x="3024" y="1488"/>
              <a:chExt cx="2016" cy="2064"/>
            </a:xfrm>
          </p:grpSpPr>
          <p:sp>
            <p:nvSpPr>
              <p:cNvPr id="22551" name="Line 16"/>
              <p:cNvSpPr>
                <a:spLocks noChangeShapeType="1"/>
              </p:cNvSpPr>
              <p:nvPr/>
            </p:nvSpPr>
            <p:spPr bwMode="auto">
              <a:xfrm>
                <a:off x="4032" y="1488"/>
                <a:ext cx="0" cy="20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2" name="Oval 17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1152" cy="1104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3" name="Oval 18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2016" cy="1104"/>
              </a:xfrm>
              <a:prstGeom prst="ellipse">
                <a:avLst/>
              </a:prstGeom>
              <a:noFill/>
              <a:ln w="28575">
                <a:solidFill>
                  <a:srgbClr val="CC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54" name="Text Box 19"/>
              <p:cNvSpPr txBox="1">
                <a:spLocks noChangeArrowheads="1"/>
              </p:cNvSpPr>
              <p:nvPr/>
            </p:nvSpPr>
            <p:spPr bwMode="auto">
              <a:xfrm>
                <a:off x="3496" y="1488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solidFill>
                      <a:srgbClr val="CC0000"/>
                    </a:solidFill>
                  </a:rPr>
                  <a:t>光轴</a:t>
                </a:r>
                <a:endParaRPr kumimoji="0" lang="zh-CN" altLang="en-US" b="1"/>
              </a:p>
            </p:txBody>
          </p:sp>
          <p:sp>
            <p:nvSpPr>
              <p:cNvPr id="22555" name="Line 20"/>
              <p:cNvSpPr>
                <a:spLocks noChangeShapeType="1"/>
              </p:cNvSpPr>
              <p:nvPr/>
            </p:nvSpPr>
            <p:spPr bwMode="auto">
              <a:xfrm>
                <a:off x="403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6" name="Line 21"/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33" name="Object 5"/>
              <p:cNvGraphicFramePr>
                <a:graphicFrameLocks noChangeAspect="1"/>
              </p:cNvGraphicFramePr>
              <p:nvPr/>
            </p:nvGraphicFramePr>
            <p:xfrm>
              <a:off x="4130" y="2448"/>
              <a:ext cx="382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9" name="公式" r:id="rId7" imgW="203112" imgH="228501" progId="Equation.3">
                      <p:embed/>
                    </p:oleObj>
                  </mc:Choice>
                  <mc:Fallback>
                    <p:oleObj name="公式" r:id="rId7" imgW="203112" imgH="228501" progId="Equation.3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0" y="2448"/>
                            <a:ext cx="382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4" name="Object 6"/>
              <p:cNvGraphicFramePr>
                <a:graphicFrameLocks noChangeAspect="1"/>
              </p:cNvGraphicFramePr>
              <p:nvPr/>
            </p:nvGraphicFramePr>
            <p:xfrm>
              <a:off x="3168" y="2448"/>
              <a:ext cx="296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20" name="公式" r:id="rId9" imgW="165028" imgH="228501" progId="Equation.3">
                      <p:embed/>
                    </p:oleObj>
                  </mc:Choice>
                  <mc:Fallback>
                    <p:oleObj name="公式" r:id="rId9" imgW="165028" imgH="228501" progId="Equation.3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448"/>
                            <a:ext cx="296" cy="4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50" name="Line 24"/>
            <p:cNvSpPr>
              <a:spLocks noChangeShapeType="1"/>
            </p:cNvSpPr>
            <p:nvPr/>
          </p:nvSpPr>
          <p:spPr bwMode="auto">
            <a:xfrm flipH="1" flipV="1">
              <a:off x="3360" y="2112"/>
              <a:ext cx="672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14282" y="1571612"/>
            <a:ext cx="4267200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寻常光线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晶体中各方向上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传播速度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相同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857224" y="2285992"/>
            <a:ext cx="3048000" cy="1238250"/>
            <a:chOff x="576" y="1728"/>
            <a:chExt cx="1920" cy="780"/>
          </a:xfrm>
        </p:grpSpPr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576" y="1728"/>
            <a:ext cx="1200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1" name="公式" r:id="rId11" imgW="634725" imgH="431613" progId="Equation.3">
                    <p:embed/>
                  </p:oleObj>
                </mc:Choice>
                <mc:Fallback>
                  <p:oleObj name="公式" r:id="rId11" imgW="634725" imgH="431613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28"/>
                          <a:ext cx="1200" cy="7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28"/>
            <p:cNvSpPr txBox="1">
              <a:spLocks noChangeArrowheads="1"/>
            </p:cNvSpPr>
            <p:nvPr/>
          </p:nvSpPr>
          <p:spPr bwMode="auto">
            <a:xfrm>
              <a:off x="1728" y="192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常量</a:t>
              </a:r>
            </a:p>
          </p:txBody>
        </p:sp>
      </p:grp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214282" y="3643314"/>
            <a:ext cx="411480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非常光线 </a:t>
            </a:r>
            <a:r>
              <a:rPr lang="zh-CN" altLang="en-US" b="1" dirty="0">
                <a:latin typeface="宋体" pitchFamily="2" charset="-122"/>
              </a:rPr>
              <a:t>晶体中各方向上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传播速度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不同，</a:t>
            </a:r>
            <a:r>
              <a:rPr lang="zh-CN" altLang="en-US" b="1" dirty="0" smtClean="0">
                <a:latin typeface="宋体" pitchFamily="2" charset="-122"/>
              </a:rPr>
              <a:t>随</a:t>
            </a:r>
            <a:r>
              <a:rPr lang="zh-CN" altLang="en-US" b="1" dirty="0">
                <a:latin typeface="宋体" pitchFamily="2" charset="-122"/>
              </a:rPr>
              <a:t>方向改变而</a:t>
            </a:r>
            <a:r>
              <a:rPr lang="zh-CN" altLang="en-US" b="1" dirty="0" smtClean="0">
                <a:latin typeface="宋体" pitchFamily="2" charset="-122"/>
              </a:rPr>
              <a:t>改变。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29232" y="5286474"/>
            <a:ext cx="2143553" cy="463765"/>
            <a:chOff x="1761" y="3682"/>
            <a:chExt cx="2074" cy="266"/>
          </a:xfrm>
        </p:grpSpPr>
        <p:sp>
          <p:nvSpPr>
            <p:cNvPr id="22547" name="Text Box 31"/>
            <p:cNvSpPr txBox="1">
              <a:spLocks noChangeArrowheads="1"/>
            </p:cNvSpPr>
            <p:nvPr/>
          </p:nvSpPr>
          <p:spPr bwMode="auto">
            <a:xfrm>
              <a:off x="1968" y="3683"/>
              <a:ext cx="186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/>
                <a:t>为主折射率</a:t>
              </a:r>
            </a:p>
          </p:txBody>
        </p:sp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1761" y="3682"/>
            <a:ext cx="27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2" name="公式" r:id="rId13" imgW="165028" imgH="228501" progId="Equation.3">
                    <p:embed/>
                  </p:oleObj>
                </mc:Choice>
                <mc:Fallback>
                  <p:oleObj name="公式" r:id="rId13" imgW="165028" imgH="228501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3682"/>
                          <a:ext cx="27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6" name="Rectangle 35"/>
          <p:cNvSpPr>
            <a:spLocks noChangeArrowheads="1"/>
          </p:cNvSpPr>
          <p:nvPr/>
        </p:nvSpPr>
        <p:spPr bwMode="auto">
          <a:xfrm>
            <a:off x="142844" y="21429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方正书宋简体"/>
              </a:rPr>
              <a:t>二、惠更斯原理</a:t>
            </a:r>
            <a:r>
              <a:rPr lang="zh-CN" altLang="en-US" sz="3200" b="1" dirty="0">
                <a:solidFill>
                  <a:schemeClr val="accent2"/>
                </a:solidFill>
                <a:latin typeface="方正书宋简体"/>
              </a:rPr>
              <a:t>对双折射现象的解释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282" y="92867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、双折射的解释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9" grpId="0" autoUpdateAnimBg="0"/>
      <p:bldP spid="61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28596" y="1428736"/>
            <a:ext cx="3409944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zh-CN" altLang="en-US" b="1" dirty="0" smtClean="0">
                <a:solidFill>
                  <a:srgbClr val="CC0000"/>
                </a:solidFill>
                <a:latin typeface="Bookman Old Style" pitchFamily="18" charset="0"/>
              </a:rPr>
              <a:t>光轴：</a:t>
            </a:r>
            <a:r>
              <a:rPr lang="zh-CN" altLang="en-US" b="1" dirty="0" smtClean="0">
                <a:latin typeface="Bookman Old Style" pitchFamily="18" charset="0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Bookman Old Style" pitchFamily="18" charset="0"/>
              </a:rPr>
              <a:t>方解石</a:t>
            </a:r>
            <a:r>
              <a:rPr lang="zh-CN" altLang="en-US" b="1" dirty="0" smtClean="0">
                <a:latin typeface="Bookman Old Style" pitchFamily="18" charset="0"/>
              </a:rPr>
              <a:t>这类晶体</a:t>
            </a:r>
            <a:r>
              <a:rPr lang="zh-CN" altLang="en-US" b="1" dirty="0">
                <a:latin typeface="Bookman Old Style" pitchFamily="18" charset="0"/>
              </a:rPr>
              <a:t>中存在一个</a:t>
            </a:r>
            <a:r>
              <a:rPr lang="zh-CN" altLang="en-US" b="1" dirty="0" smtClean="0">
                <a:latin typeface="Bookman Old Style" pitchFamily="18" charset="0"/>
              </a:rPr>
              <a:t>特殊的</a:t>
            </a:r>
            <a:r>
              <a:rPr lang="zh-CN" altLang="en-US" b="1" dirty="0">
                <a:latin typeface="Bookman Old Style" pitchFamily="18" charset="0"/>
              </a:rPr>
              <a:t>方向，当光线沿这一方向传播时不发生双折射</a:t>
            </a:r>
            <a:r>
              <a:rPr lang="zh-CN" altLang="en-US" b="1" dirty="0" smtClean="0">
                <a:latin typeface="Bookman Old Style" pitchFamily="18" charset="0"/>
              </a:rPr>
              <a:t>现象，称</a:t>
            </a:r>
            <a:r>
              <a:rPr lang="zh-CN" altLang="en-US" b="1" dirty="0">
                <a:latin typeface="Bookman Old Style" pitchFamily="18" charset="0"/>
              </a:rPr>
              <a:t>这一方向为晶体的</a:t>
            </a:r>
            <a:r>
              <a:rPr lang="zh-CN" altLang="en-US" b="1" dirty="0" smtClean="0">
                <a:solidFill>
                  <a:srgbClr val="CC0000"/>
                </a:solidFill>
                <a:latin typeface="Bookman Old Style" pitchFamily="18" charset="0"/>
              </a:rPr>
              <a:t>光轴。</a:t>
            </a:r>
            <a:endParaRPr lang="en-US" altLang="zh-CN" b="1" dirty="0">
              <a:latin typeface="Bookman Old Style" pitchFamily="18" charset="0"/>
            </a:endParaRP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4419600" y="762000"/>
            <a:ext cx="4206875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4267200"/>
            <a:ext cx="2209800" cy="2119313"/>
            <a:chOff x="3648" y="2649"/>
            <a:chExt cx="1392" cy="1335"/>
          </a:xfrm>
        </p:grpSpPr>
        <p:grpSp>
          <p:nvGrpSpPr>
            <p:cNvPr id="23587" name="Group 6"/>
            <p:cNvGrpSpPr>
              <a:grpSpLocks/>
            </p:cNvGrpSpPr>
            <p:nvPr/>
          </p:nvGrpSpPr>
          <p:grpSpPr bwMode="auto">
            <a:xfrm>
              <a:off x="3648" y="2958"/>
              <a:ext cx="1392" cy="798"/>
              <a:chOff x="2688" y="1200"/>
              <a:chExt cx="1536" cy="912"/>
            </a:xfrm>
          </p:grpSpPr>
          <p:sp>
            <p:nvSpPr>
              <p:cNvPr id="23594" name="AutoShape 7"/>
              <p:cNvSpPr>
                <a:spLocks noChangeArrowheads="1"/>
              </p:cNvSpPr>
              <p:nvPr/>
            </p:nvSpPr>
            <p:spPr bwMode="auto">
              <a:xfrm rot="1772699">
                <a:off x="2688" y="1200"/>
                <a:ext cx="1536" cy="912"/>
              </a:xfrm>
              <a:prstGeom prst="parallelogram">
                <a:avLst>
                  <a:gd name="adj" fmla="val 57076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95" name="Line 8"/>
              <p:cNvSpPr>
                <a:spLocks noChangeShapeType="1"/>
              </p:cNvSpPr>
              <p:nvPr/>
            </p:nvSpPr>
            <p:spPr bwMode="auto">
              <a:xfrm>
                <a:off x="3264" y="124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6" name="Line 9"/>
              <p:cNvSpPr>
                <a:spLocks noChangeShapeType="1"/>
              </p:cNvSpPr>
              <p:nvPr/>
            </p:nvSpPr>
            <p:spPr bwMode="auto">
              <a:xfrm>
                <a:off x="3264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88" name="Group 10"/>
            <p:cNvGrpSpPr>
              <a:grpSpLocks/>
            </p:cNvGrpSpPr>
            <p:nvPr/>
          </p:nvGrpSpPr>
          <p:grpSpPr bwMode="auto">
            <a:xfrm flipH="1">
              <a:off x="4476" y="2784"/>
              <a:ext cx="47" cy="1200"/>
              <a:chOff x="3600" y="816"/>
              <a:chExt cx="0" cy="1584"/>
            </a:xfrm>
          </p:grpSpPr>
          <p:sp>
            <p:nvSpPr>
              <p:cNvPr id="23591" name="Line 11"/>
              <p:cNvSpPr>
                <a:spLocks noChangeShapeType="1"/>
              </p:cNvSpPr>
              <p:nvPr/>
            </p:nvSpPr>
            <p:spPr bwMode="auto">
              <a:xfrm>
                <a:off x="3600" y="8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2" name="Line 12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3" name="Line 13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9" name="Line 14"/>
            <p:cNvSpPr>
              <a:spLocks noChangeShapeType="1"/>
            </p:cNvSpPr>
            <p:nvPr/>
          </p:nvSpPr>
          <p:spPr bwMode="auto">
            <a:xfrm>
              <a:off x="4320" y="2736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Rectangle 15"/>
            <p:cNvSpPr>
              <a:spLocks noChangeArrowheads="1"/>
            </p:cNvSpPr>
            <p:nvPr/>
          </p:nvSpPr>
          <p:spPr bwMode="auto">
            <a:xfrm>
              <a:off x="3744" y="264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</a:rPr>
                <a:t>光轴</a:t>
              </a:r>
            </a:p>
          </p:txBody>
        </p:sp>
      </p:grpSp>
      <p:grpSp>
        <p:nvGrpSpPr>
          <p:cNvPr id="23564" name="Group 16"/>
          <p:cNvGrpSpPr>
            <a:grpSpLocks/>
          </p:cNvGrpSpPr>
          <p:nvPr/>
        </p:nvGrpSpPr>
        <p:grpSpPr bwMode="auto">
          <a:xfrm>
            <a:off x="4495800" y="838200"/>
            <a:ext cx="4191000" cy="3371850"/>
            <a:chOff x="2832" y="528"/>
            <a:chExt cx="2640" cy="2124"/>
          </a:xfrm>
        </p:grpSpPr>
        <p:grpSp>
          <p:nvGrpSpPr>
            <p:cNvPr id="23566" name="Group 17"/>
            <p:cNvGrpSpPr>
              <a:grpSpLocks/>
            </p:cNvGrpSpPr>
            <p:nvPr/>
          </p:nvGrpSpPr>
          <p:grpSpPr bwMode="auto">
            <a:xfrm>
              <a:off x="2832" y="952"/>
              <a:ext cx="2544" cy="1423"/>
              <a:chOff x="1152" y="1680"/>
              <a:chExt cx="3100" cy="1680"/>
            </a:xfrm>
          </p:grpSpPr>
          <p:sp>
            <p:nvSpPr>
              <p:cNvPr id="23579" name="AutoShape 18"/>
              <p:cNvSpPr>
                <a:spLocks noChangeArrowheads="1"/>
              </p:cNvSpPr>
              <p:nvPr/>
            </p:nvSpPr>
            <p:spPr bwMode="auto">
              <a:xfrm rot="-1049722">
                <a:off x="1152" y="1920"/>
                <a:ext cx="1756" cy="767"/>
              </a:xfrm>
              <a:prstGeom prst="parallelogram">
                <a:avLst>
                  <a:gd name="adj" fmla="val 104625"/>
                </a:avLst>
              </a:prstGeom>
              <a:noFill/>
              <a:ln w="28575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80" name="Line 19"/>
              <p:cNvSpPr>
                <a:spLocks noChangeShapeType="1"/>
              </p:cNvSpPr>
              <p:nvPr/>
            </p:nvSpPr>
            <p:spPr bwMode="auto">
              <a:xfrm flipV="1">
                <a:off x="1824" y="1680"/>
                <a:ext cx="912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1" name="AutoShape 20"/>
              <p:cNvSpPr>
                <a:spLocks noChangeArrowheads="1"/>
              </p:cNvSpPr>
              <p:nvPr/>
            </p:nvSpPr>
            <p:spPr bwMode="auto">
              <a:xfrm rot="-1049722">
                <a:off x="2496" y="2352"/>
                <a:ext cx="1756" cy="767"/>
              </a:xfrm>
              <a:prstGeom prst="parallelogram">
                <a:avLst>
                  <a:gd name="adj" fmla="val 104625"/>
                </a:avLst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82" name="Line 21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1344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Line 22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1344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4" name="Line 2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344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5" name="Line 24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392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6" name="Line 25"/>
              <p:cNvSpPr>
                <a:spLocks noChangeShapeType="1"/>
              </p:cNvSpPr>
              <p:nvPr/>
            </p:nvSpPr>
            <p:spPr bwMode="auto">
              <a:xfrm flipH="1">
                <a:off x="1296" y="1968"/>
                <a:ext cx="528" cy="96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67" name="Arc 26"/>
            <p:cNvSpPr>
              <a:spLocks/>
            </p:cNvSpPr>
            <p:nvPr/>
          </p:nvSpPr>
          <p:spPr bwMode="auto">
            <a:xfrm rot="7699427">
              <a:off x="3521" y="1569"/>
              <a:ext cx="330" cy="493"/>
            </a:xfrm>
            <a:custGeom>
              <a:avLst/>
              <a:gdLst>
                <a:gd name="T0" fmla="*/ 0 w 21072"/>
                <a:gd name="T1" fmla="*/ 0 h 21583"/>
                <a:gd name="T2" fmla="*/ 0 w 21072"/>
                <a:gd name="T3" fmla="*/ 0 h 21583"/>
                <a:gd name="T4" fmla="*/ 0 w 21072"/>
                <a:gd name="T5" fmla="*/ 0 h 21583"/>
                <a:gd name="T6" fmla="*/ 0 60000 65536"/>
                <a:gd name="T7" fmla="*/ 0 60000 65536"/>
                <a:gd name="T8" fmla="*/ 0 60000 65536"/>
                <a:gd name="T9" fmla="*/ 0 w 21072"/>
                <a:gd name="T10" fmla="*/ 0 h 21583"/>
                <a:gd name="T11" fmla="*/ 21072 w 21072"/>
                <a:gd name="T12" fmla="*/ 21583 h 21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72" h="21583" fill="none" extrusionOk="0">
                  <a:moveTo>
                    <a:pt x="844" y="-1"/>
                  </a:moveTo>
                  <a:cubicBezTo>
                    <a:pt x="10621" y="381"/>
                    <a:pt x="18921" y="7289"/>
                    <a:pt x="21071" y="16836"/>
                  </a:cubicBezTo>
                </a:path>
                <a:path w="21072" h="21583" stroke="0" extrusionOk="0">
                  <a:moveTo>
                    <a:pt x="844" y="-1"/>
                  </a:moveTo>
                  <a:cubicBezTo>
                    <a:pt x="10621" y="381"/>
                    <a:pt x="18921" y="7289"/>
                    <a:pt x="21071" y="16836"/>
                  </a:cubicBezTo>
                  <a:lnTo>
                    <a:pt x="0" y="21583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Arc 27"/>
            <p:cNvSpPr>
              <a:spLocks/>
            </p:cNvSpPr>
            <p:nvPr/>
          </p:nvSpPr>
          <p:spPr bwMode="auto">
            <a:xfrm rot="6731764">
              <a:off x="4110" y="927"/>
              <a:ext cx="304" cy="4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Arc 28"/>
            <p:cNvSpPr>
              <a:spLocks/>
            </p:cNvSpPr>
            <p:nvPr/>
          </p:nvSpPr>
          <p:spPr bwMode="auto">
            <a:xfrm rot="7550526">
              <a:off x="4011" y="831"/>
              <a:ext cx="269" cy="380"/>
            </a:xfrm>
            <a:custGeom>
              <a:avLst/>
              <a:gdLst>
                <a:gd name="T0" fmla="*/ 0 w 21600"/>
                <a:gd name="T1" fmla="*/ 0 h 22427"/>
                <a:gd name="T2" fmla="*/ 0 w 21600"/>
                <a:gd name="T3" fmla="*/ 0 h 22427"/>
                <a:gd name="T4" fmla="*/ 0 w 21600"/>
                <a:gd name="T5" fmla="*/ 0 h 2242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27"/>
                <a:gd name="T11" fmla="*/ 21600 w 21600"/>
                <a:gd name="T12" fmla="*/ 22427 h 22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5"/>
                    <a:pt x="21594" y="22151"/>
                    <a:pt x="21584" y="22427"/>
                  </a:cubicBezTo>
                </a:path>
                <a:path w="21600" h="224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75"/>
                    <a:pt x="21594" y="22151"/>
                    <a:pt x="21584" y="2242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Arc 29"/>
            <p:cNvSpPr>
              <a:spLocks/>
            </p:cNvSpPr>
            <p:nvPr/>
          </p:nvSpPr>
          <p:spPr bwMode="auto">
            <a:xfrm rot="9245294">
              <a:off x="3848" y="987"/>
              <a:ext cx="132" cy="2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Arc 30"/>
            <p:cNvSpPr>
              <a:spLocks/>
            </p:cNvSpPr>
            <p:nvPr/>
          </p:nvSpPr>
          <p:spPr bwMode="auto">
            <a:xfrm rot="830674">
              <a:off x="3791" y="1539"/>
              <a:ext cx="216" cy="2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Arc 31"/>
            <p:cNvSpPr>
              <a:spLocks/>
            </p:cNvSpPr>
            <p:nvPr/>
          </p:nvSpPr>
          <p:spPr bwMode="auto">
            <a:xfrm rot="-4833688">
              <a:off x="3450" y="1526"/>
              <a:ext cx="382" cy="3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3792" y="720"/>
            <a:ext cx="4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1" name="公式" r:id="rId3" imgW="469696" imgH="317362" progId="Equation.3">
                    <p:embed/>
                  </p:oleObj>
                </mc:Choice>
                <mc:Fallback>
                  <p:oleObj name="公式" r:id="rId3" imgW="469696" imgH="317362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20"/>
                          <a:ext cx="4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Text Box 33"/>
            <p:cNvSpPr txBox="1">
              <a:spLocks noChangeArrowheads="1"/>
            </p:cNvSpPr>
            <p:nvPr/>
          </p:nvSpPr>
          <p:spPr bwMode="auto">
            <a:xfrm>
              <a:off x="4245" y="633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i="1"/>
                <a:t>A</a:t>
              </a:r>
            </a:p>
          </p:txBody>
        </p:sp>
        <p:sp>
          <p:nvSpPr>
            <p:cNvPr id="23574" name="Text Box 34"/>
            <p:cNvSpPr txBox="1">
              <a:spLocks noChangeArrowheads="1"/>
            </p:cNvSpPr>
            <p:nvPr/>
          </p:nvSpPr>
          <p:spPr bwMode="auto">
            <a:xfrm>
              <a:off x="3963" y="231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i="1"/>
                <a:t>B</a:t>
              </a:r>
            </a:p>
          </p:txBody>
        </p:sp>
        <p:sp>
          <p:nvSpPr>
            <p:cNvPr id="23575" name="Line 35"/>
            <p:cNvSpPr>
              <a:spLocks noChangeShapeType="1"/>
            </p:cNvSpPr>
            <p:nvPr/>
          </p:nvSpPr>
          <p:spPr bwMode="auto">
            <a:xfrm flipH="1">
              <a:off x="3840" y="624"/>
              <a:ext cx="384" cy="19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36"/>
            <p:cNvSpPr>
              <a:spLocks noChangeShapeType="1"/>
            </p:cNvSpPr>
            <p:nvPr/>
          </p:nvSpPr>
          <p:spPr bwMode="auto">
            <a:xfrm flipH="1">
              <a:off x="3042" y="672"/>
              <a:ext cx="366" cy="18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37"/>
            <p:cNvSpPr txBox="1">
              <a:spLocks noChangeArrowheads="1"/>
            </p:cNvSpPr>
            <p:nvPr/>
          </p:nvSpPr>
          <p:spPr bwMode="auto">
            <a:xfrm>
              <a:off x="4656" y="52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zh-CN" sz="2800" b="1">
                  <a:solidFill>
                    <a:srgbClr val="CC0000"/>
                  </a:solidFill>
                </a:rPr>
                <a:t>光轴</a:t>
              </a:r>
              <a:endParaRPr kumimoji="0" lang="zh-CN" altLang="en-US" sz="2800" b="1">
                <a:solidFill>
                  <a:srgbClr val="CC0000"/>
                </a:solidFill>
              </a:endParaRPr>
            </a:p>
          </p:txBody>
        </p:sp>
        <p:sp>
          <p:nvSpPr>
            <p:cNvPr id="23578" name="Line 38"/>
            <p:cNvSpPr>
              <a:spLocks noChangeShapeType="1"/>
            </p:cNvSpPr>
            <p:nvPr/>
          </p:nvSpPr>
          <p:spPr bwMode="auto">
            <a:xfrm flipH="1">
              <a:off x="4608" y="816"/>
              <a:ext cx="366" cy="18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3567" y="1898"/>
            <a:ext cx="33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2" name="公式" r:id="rId5" imgW="368140" imgH="317362" progId="Equation.3">
                    <p:embed/>
                  </p:oleObj>
                </mc:Choice>
                <mc:Fallback>
                  <p:oleObj name="公式" r:id="rId5" imgW="368140" imgH="317362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1898"/>
                          <a:ext cx="33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3228" y="1424"/>
            <a:ext cx="33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3" name="公式" r:id="rId7" imgW="368140" imgH="317362" progId="Equation.3">
                    <p:embed/>
                  </p:oleObj>
                </mc:Choice>
                <mc:Fallback>
                  <p:oleObj name="公式" r:id="rId7" imgW="368140" imgH="317362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1424"/>
                          <a:ext cx="339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3963" y="1529"/>
            <a:ext cx="33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4" name="公式" r:id="rId8" imgW="368140" imgH="317362" progId="Equation.3">
                    <p:embed/>
                  </p:oleObj>
                </mc:Choice>
                <mc:Fallback>
                  <p:oleObj name="公式" r:id="rId8" imgW="368140" imgH="317362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1529"/>
                          <a:ext cx="33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4272" y="1152"/>
            <a:ext cx="4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5" name="公式" r:id="rId9" imgW="469696" imgH="317362" progId="Equation.3">
                    <p:embed/>
                  </p:oleObj>
                </mc:Choice>
                <mc:Fallback>
                  <p:oleObj name="公式" r:id="rId9" imgW="469696" imgH="317362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152"/>
                          <a:ext cx="45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3504" y="1104"/>
            <a:ext cx="4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6" name="公式" r:id="rId11" imgW="469696" imgH="317362" progId="Equation.3">
                    <p:embed/>
                  </p:oleObj>
                </mc:Choice>
                <mc:Fallback>
                  <p:oleObj name="公式" r:id="rId11" imgW="469696" imgH="317362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04"/>
                          <a:ext cx="4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285720" y="5357826"/>
            <a:ext cx="38433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单轴晶体：只有一个光轴的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方正书宋简体"/>
              </a:rPr>
              <a:t>晶体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7158" y="64291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、光轴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95613" y="1042988"/>
            <a:ext cx="2514600" cy="812800"/>
            <a:chOff x="1920" y="1872"/>
            <a:chExt cx="1584" cy="512"/>
          </a:xfrm>
        </p:grpSpPr>
        <p:pic>
          <p:nvPicPr>
            <p:cNvPr id="24619" name="Picture 3" descr="s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872"/>
              <a:ext cx="158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20" name="Line 4"/>
            <p:cNvSpPr>
              <a:spLocks noChangeShapeType="1"/>
            </p:cNvSpPr>
            <p:nvPr/>
          </p:nvSpPr>
          <p:spPr bwMode="auto">
            <a:xfrm rot="12007813" flipH="1">
              <a:off x="2781" y="2039"/>
              <a:ext cx="528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08313" y="1041400"/>
            <a:ext cx="2514600" cy="812800"/>
            <a:chOff x="1920" y="1872"/>
            <a:chExt cx="1584" cy="512"/>
          </a:xfrm>
        </p:grpSpPr>
        <p:pic>
          <p:nvPicPr>
            <p:cNvPr id="24617" name="Picture 6" descr="s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872"/>
              <a:ext cx="158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18" name="Line 7"/>
            <p:cNvSpPr>
              <a:spLocks noChangeShapeType="1"/>
            </p:cNvSpPr>
            <p:nvPr/>
          </p:nvSpPr>
          <p:spPr bwMode="auto">
            <a:xfrm rot="12007813" flipH="1">
              <a:off x="2781" y="2039"/>
              <a:ext cx="528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209800" y="-23813"/>
            <a:ext cx="1592263" cy="2859088"/>
            <a:chOff x="1416" y="1165"/>
            <a:chExt cx="1003" cy="1801"/>
          </a:xfrm>
        </p:grpSpPr>
        <p:sp>
          <p:nvSpPr>
            <p:cNvPr id="24615" name="AutoShape 9"/>
            <p:cNvSpPr>
              <a:spLocks noChangeArrowheads="1"/>
            </p:cNvSpPr>
            <p:nvPr/>
          </p:nvSpPr>
          <p:spPr bwMode="auto">
            <a:xfrm rot="3654439" flipH="1">
              <a:off x="1017" y="1564"/>
              <a:ext cx="1801" cy="1003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6" name="Line 10"/>
            <p:cNvSpPr>
              <a:spLocks noChangeShapeType="1"/>
            </p:cNvSpPr>
            <p:nvPr/>
          </p:nvSpPr>
          <p:spPr bwMode="auto">
            <a:xfrm flipH="1">
              <a:off x="1896" y="1632"/>
              <a:ext cx="0" cy="864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438400" y="2060575"/>
            <a:ext cx="1592263" cy="2859088"/>
            <a:chOff x="1536" y="2544"/>
            <a:chExt cx="1003" cy="1801"/>
          </a:xfrm>
        </p:grpSpPr>
        <p:sp>
          <p:nvSpPr>
            <p:cNvPr id="24613" name="AutoShape 12"/>
            <p:cNvSpPr>
              <a:spLocks noChangeArrowheads="1"/>
            </p:cNvSpPr>
            <p:nvPr/>
          </p:nvSpPr>
          <p:spPr bwMode="auto">
            <a:xfrm rot="3654439" flipH="1">
              <a:off x="1137" y="2943"/>
              <a:ext cx="1801" cy="1003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4" name="Line 13"/>
            <p:cNvSpPr>
              <a:spLocks noChangeShapeType="1"/>
            </p:cNvSpPr>
            <p:nvPr/>
          </p:nvSpPr>
          <p:spPr bwMode="auto">
            <a:xfrm flipH="1">
              <a:off x="1992" y="3000"/>
              <a:ext cx="0" cy="864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213100"/>
            <a:ext cx="3124200" cy="466725"/>
            <a:chOff x="240" y="3260"/>
            <a:chExt cx="1968" cy="294"/>
          </a:xfrm>
        </p:grpSpPr>
        <p:sp>
          <p:nvSpPr>
            <p:cNvPr id="24610" name="AutoShape 15" descr="深色下对角线"/>
            <p:cNvSpPr>
              <a:spLocks noChangeArrowheads="1"/>
            </p:cNvSpPr>
            <p:nvPr/>
          </p:nvSpPr>
          <p:spPr bwMode="auto">
            <a:xfrm flipH="1">
              <a:off x="240" y="3264"/>
              <a:ext cx="1968" cy="288"/>
            </a:xfrm>
            <a:prstGeom prst="parallelogram">
              <a:avLst>
                <a:gd name="adj" fmla="val 152643"/>
              </a:avLst>
            </a:prstGeom>
            <a:pattFill prst="dkDnDiag">
              <a:fgClr>
                <a:srgbClr val="66FFFF"/>
              </a:fgClr>
              <a:bgClr>
                <a:srgbClr val="33CCCC"/>
              </a:bgClr>
            </a:patt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1" name="Freeform 16"/>
            <p:cNvSpPr>
              <a:spLocks/>
            </p:cNvSpPr>
            <p:nvPr/>
          </p:nvSpPr>
          <p:spPr bwMode="auto">
            <a:xfrm>
              <a:off x="467" y="3260"/>
              <a:ext cx="1598" cy="294"/>
            </a:xfrm>
            <a:custGeom>
              <a:avLst/>
              <a:gdLst>
                <a:gd name="T0" fmla="*/ 127 w 1598"/>
                <a:gd name="T1" fmla="*/ 222 h 294"/>
                <a:gd name="T2" fmla="*/ 115 w 1598"/>
                <a:gd name="T3" fmla="*/ 18 h 294"/>
                <a:gd name="T4" fmla="*/ 817 w 1598"/>
                <a:gd name="T5" fmla="*/ 292 h 294"/>
                <a:gd name="T6" fmla="*/ 817 w 1598"/>
                <a:gd name="T7" fmla="*/ 4 h 294"/>
                <a:gd name="T8" fmla="*/ 1489 w 1598"/>
                <a:gd name="T9" fmla="*/ 268 h 294"/>
                <a:gd name="T10" fmla="*/ 1471 w 1598"/>
                <a:gd name="T11" fmla="*/ 90 h 2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8"/>
                <a:gd name="T19" fmla="*/ 0 h 294"/>
                <a:gd name="T20" fmla="*/ 1598 w 1598"/>
                <a:gd name="T21" fmla="*/ 294 h 2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8" h="294">
                  <a:moveTo>
                    <a:pt x="127" y="222"/>
                  </a:moveTo>
                  <a:cubicBezTo>
                    <a:pt x="125" y="186"/>
                    <a:pt x="0" y="6"/>
                    <a:pt x="115" y="18"/>
                  </a:cubicBezTo>
                  <a:cubicBezTo>
                    <a:pt x="230" y="30"/>
                    <a:pt x="700" y="294"/>
                    <a:pt x="817" y="292"/>
                  </a:cubicBezTo>
                  <a:cubicBezTo>
                    <a:pt x="934" y="290"/>
                    <a:pt x="705" y="8"/>
                    <a:pt x="817" y="4"/>
                  </a:cubicBezTo>
                  <a:cubicBezTo>
                    <a:pt x="929" y="0"/>
                    <a:pt x="1380" y="254"/>
                    <a:pt x="1489" y="268"/>
                  </a:cubicBezTo>
                  <a:cubicBezTo>
                    <a:pt x="1598" y="282"/>
                    <a:pt x="1475" y="127"/>
                    <a:pt x="1471" y="90"/>
                  </a:cubicBezTo>
                </a:path>
              </a:pathLst>
            </a:cu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2" name="Line 17"/>
            <p:cNvSpPr>
              <a:spLocks noChangeShapeType="1"/>
            </p:cNvSpPr>
            <p:nvPr/>
          </p:nvSpPr>
          <p:spPr bwMode="auto">
            <a:xfrm rot="12007813" flipH="1">
              <a:off x="809" y="3281"/>
              <a:ext cx="579" cy="20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54025" y="1042988"/>
            <a:ext cx="2514600" cy="812800"/>
            <a:chOff x="288" y="1872"/>
            <a:chExt cx="1584" cy="512"/>
          </a:xfrm>
        </p:grpSpPr>
        <p:pic>
          <p:nvPicPr>
            <p:cNvPr id="24608" name="Picture 19" descr="s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872"/>
              <a:ext cx="158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9" name="Line 20"/>
            <p:cNvSpPr>
              <a:spLocks noChangeShapeType="1"/>
            </p:cNvSpPr>
            <p:nvPr/>
          </p:nvSpPr>
          <p:spPr bwMode="auto">
            <a:xfrm rot="12007813" flipH="1">
              <a:off x="888" y="2051"/>
              <a:ext cx="528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57200" y="1036638"/>
            <a:ext cx="2514600" cy="812800"/>
            <a:chOff x="288" y="1872"/>
            <a:chExt cx="1584" cy="512"/>
          </a:xfrm>
        </p:grpSpPr>
        <p:pic>
          <p:nvPicPr>
            <p:cNvPr id="24606" name="Picture 22" descr="s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872"/>
              <a:ext cx="158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7" name="Line 23"/>
            <p:cNvSpPr>
              <a:spLocks noChangeShapeType="1"/>
            </p:cNvSpPr>
            <p:nvPr/>
          </p:nvSpPr>
          <p:spPr bwMode="auto">
            <a:xfrm rot="12007813" flipH="1">
              <a:off x="888" y="2051"/>
              <a:ext cx="528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229350" y="333375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形象说明偏振的原理</a:t>
            </a:r>
          </a:p>
        </p:txBody>
      </p:sp>
      <p:sp>
        <p:nvSpPr>
          <p:cNvPr id="53277" name="AutoShape 29"/>
          <p:cNvSpPr>
            <a:spLocks noChangeArrowheads="1"/>
          </p:cNvSpPr>
          <p:nvPr/>
        </p:nvSpPr>
        <p:spPr bwMode="auto">
          <a:xfrm>
            <a:off x="5567363" y="1957388"/>
            <a:ext cx="2676525" cy="806450"/>
          </a:xfrm>
          <a:prstGeom prst="wedgeEllipseCallout">
            <a:avLst>
              <a:gd name="adj1" fmla="val -144722"/>
              <a:gd name="adj2" fmla="val -112991"/>
            </a:avLst>
          </a:prstGeom>
          <a:noFill/>
          <a:ln w="254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通光方向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643438" y="2781300"/>
            <a:ext cx="4343400" cy="3352800"/>
            <a:chOff x="2784" y="2016"/>
            <a:chExt cx="2736" cy="2112"/>
          </a:xfrm>
        </p:grpSpPr>
        <p:sp>
          <p:nvSpPr>
            <p:cNvPr id="24603" name="Text Box 31"/>
            <p:cNvSpPr txBox="1">
              <a:spLocks noChangeArrowheads="1"/>
            </p:cNvSpPr>
            <p:nvPr/>
          </p:nvSpPr>
          <p:spPr bwMode="auto">
            <a:xfrm>
              <a:off x="2880" y="3840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5050"/>
                  </a:solidFill>
                  <a:ea typeface="楷体_GB2312" pitchFamily="49" charset="-122"/>
                </a:rPr>
                <a:t>扁担横着进</a:t>
              </a:r>
              <a:r>
                <a:rPr lang="zh-CN" altLang="en-US" sz="2400" b="1" dirty="0">
                  <a:solidFill>
                    <a:srgbClr val="FF5050"/>
                  </a:solidFill>
                  <a:ea typeface="楷体_GB2312" pitchFamily="49" charset="-122"/>
                </a:rPr>
                <a:t>不了城门</a:t>
              </a:r>
            </a:p>
          </p:txBody>
        </p:sp>
        <p:pic>
          <p:nvPicPr>
            <p:cNvPr id="24604" name="Picture 32" descr="城门7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016"/>
              <a:ext cx="2736" cy="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5" name="Picture 33" descr="人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928"/>
              <a:ext cx="960" cy="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25413" y="5300663"/>
            <a:ext cx="2286000" cy="1295400"/>
            <a:chOff x="1536" y="3131"/>
            <a:chExt cx="1440" cy="816"/>
          </a:xfrm>
        </p:grpSpPr>
        <p:sp>
          <p:nvSpPr>
            <p:cNvPr id="53283" name="AutoShape 35" descr="60%"/>
            <p:cNvSpPr>
              <a:spLocks noChangeArrowheads="1"/>
            </p:cNvSpPr>
            <p:nvPr/>
          </p:nvSpPr>
          <p:spPr bwMode="auto">
            <a:xfrm rot="5425004">
              <a:off x="1680" y="3275"/>
              <a:ext cx="624" cy="336"/>
            </a:xfrm>
            <a:prstGeom prst="parallelogram">
              <a:avLst>
                <a:gd name="adj" fmla="val 40986"/>
              </a:avLst>
            </a:prstGeom>
            <a:pattFill prst="pct60">
              <a:fgClr>
                <a:srgbClr val="0099FF"/>
              </a:fgClr>
              <a:bgClr>
                <a:srgbClr val="FFCC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20006097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4598" name="Group 36"/>
            <p:cNvGrpSpPr>
              <a:grpSpLocks/>
            </p:cNvGrpSpPr>
            <p:nvPr/>
          </p:nvGrpSpPr>
          <p:grpSpPr bwMode="auto">
            <a:xfrm>
              <a:off x="1536" y="3179"/>
              <a:ext cx="1440" cy="576"/>
              <a:chOff x="960" y="3072"/>
              <a:chExt cx="1440" cy="576"/>
            </a:xfrm>
          </p:grpSpPr>
          <p:sp>
            <p:nvSpPr>
              <p:cNvPr id="24600" name="Line 37"/>
              <p:cNvSpPr>
                <a:spLocks noChangeShapeType="1"/>
              </p:cNvSpPr>
              <p:nvPr/>
            </p:nvSpPr>
            <p:spPr bwMode="auto">
              <a:xfrm flipV="1">
                <a:off x="1680" y="3072"/>
                <a:ext cx="720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1" name="Line 38"/>
              <p:cNvSpPr>
                <a:spLocks noChangeShapeType="1"/>
              </p:cNvSpPr>
              <p:nvPr/>
            </p:nvSpPr>
            <p:spPr bwMode="auto">
              <a:xfrm flipV="1">
                <a:off x="960" y="3360"/>
                <a:ext cx="720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2" name="Line 39"/>
              <p:cNvSpPr>
                <a:spLocks noChangeShapeType="1"/>
              </p:cNvSpPr>
              <p:nvPr/>
            </p:nvSpPr>
            <p:spPr bwMode="auto">
              <a:xfrm flipV="1">
                <a:off x="1104" y="3432"/>
                <a:ext cx="384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288" name="AutoShape 40" descr="60%"/>
            <p:cNvSpPr>
              <a:spLocks noChangeArrowheads="1"/>
            </p:cNvSpPr>
            <p:nvPr/>
          </p:nvSpPr>
          <p:spPr bwMode="auto">
            <a:xfrm rot="5425004">
              <a:off x="2064" y="3467"/>
              <a:ext cx="624" cy="336"/>
            </a:xfrm>
            <a:prstGeom prst="parallelogram">
              <a:avLst>
                <a:gd name="adj" fmla="val 39464"/>
              </a:avLst>
            </a:prstGeom>
            <a:pattFill prst="pct60">
              <a:fgClr>
                <a:srgbClr val="0099FF"/>
              </a:fgClr>
              <a:bgClr>
                <a:srgbClr val="FFCC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20493903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430463" y="5300663"/>
            <a:ext cx="2286000" cy="1371600"/>
            <a:chOff x="3168" y="3083"/>
            <a:chExt cx="1440" cy="864"/>
          </a:xfrm>
        </p:grpSpPr>
        <p:sp>
          <p:nvSpPr>
            <p:cNvPr id="53290" name="AutoShape 42" descr="60%"/>
            <p:cNvSpPr>
              <a:spLocks noChangeArrowheads="1"/>
            </p:cNvSpPr>
            <p:nvPr/>
          </p:nvSpPr>
          <p:spPr bwMode="auto">
            <a:xfrm rot="5425004">
              <a:off x="3696" y="3515"/>
              <a:ext cx="432" cy="432"/>
            </a:xfrm>
            <a:prstGeom prst="parallelogram">
              <a:avLst>
                <a:gd name="adj" fmla="val 10481"/>
              </a:avLst>
            </a:prstGeom>
            <a:pattFill prst="pct60">
              <a:fgClr>
                <a:srgbClr val="0099FF"/>
              </a:fgClr>
              <a:bgClr>
                <a:srgbClr val="FFCC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20493903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4592" name="Group 43"/>
            <p:cNvGrpSpPr>
              <a:grpSpLocks/>
            </p:cNvGrpSpPr>
            <p:nvPr/>
          </p:nvGrpSpPr>
          <p:grpSpPr bwMode="auto">
            <a:xfrm>
              <a:off x="3168" y="3227"/>
              <a:ext cx="1440" cy="576"/>
              <a:chOff x="960" y="3072"/>
              <a:chExt cx="1440" cy="576"/>
            </a:xfrm>
          </p:grpSpPr>
          <p:sp>
            <p:nvSpPr>
              <p:cNvPr id="24594" name="Line 44"/>
              <p:cNvSpPr>
                <a:spLocks noChangeShapeType="1"/>
              </p:cNvSpPr>
              <p:nvPr/>
            </p:nvSpPr>
            <p:spPr bwMode="auto">
              <a:xfrm flipV="1">
                <a:off x="1680" y="3072"/>
                <a:ext cx="720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95" name="Line 45"/>
              <p:cNvSpPr>
                <a:spLocks noChangeShapeType="1"/>
              </p:cNvSpPr>
              <p:nvPr/>
            </p:nvSpPr>
            <p:spPr bwMode="auto">
              <a:xfrm flipV="1">
                <a:off x="960" y="3360"/>
                <a:ext cx="720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596" name="Line 46"/>
              <p:cNvSpPr>
                <a:spLocks noChangeShapeType="1"/>
              </p:cNvSpPr>
              <p:nvPr/>
            </p:nvSpPr>
            <p:spPr bwMode="auto">
              <a:xfrm flipV="1">
                <a:off x="1104" y="3432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295" name="AutoShape 47" descr="60%"/>
            <p:cNvSpPr>
              <a:spLocks noChangeArrowheads="1"/>
            </p:cNvSpPr>
            <p:nvPr/>
          </p:nvSpPr>
          <p:spPr bwMode="auto">
            <a:xfrm rot="5425004">
              <a:off x="3696" y="3083"/>
              <a:ext cx="432" cy="432"/>
            </a:xfrm>
            <a:prstGeom prst="parallelogram">
              <a:avLst>
                <a:gd name="adj" fmla="val 10481"/>
              </a:avLst>
            </a:prstGeom>
            <a:pattFill prst="pct60">
              <a:fgClr>
                <a:srgbClr val="0099FF"/>
              </a:fgClr>
              <a:bgClr>
                <a:srgbClr val="FFCC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20493903" algn="ctr" rotWithShape="0">
                <a:srgbClr val="00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296" name="Text Box 48"/>
          <p:cNvSpPr txBox="1">
            <a:spLocks noChangeArrowheads="1"/>
          </p:cNvSpPr>
          <p:nvPr/>
        </p:nvSpPr>
        <p:spPr bwMode="auto">
          <a:xfrm>
            <a:off x="179388" y="4221163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CC00FF"/>
                </a:solidFill>
                <a:latin typeface="Arial" pitchFamily="34" charset="0"/>
              </a:rPr>
              <a:t>纵波</a:t>
            </a:r>
          </a:p>
        </p:txBody>
      </p:sp>
    </p:spTree>
    <p:extLst>
      <p:ext uri="{BB962C8B-B14F-4D97-AF65-F5344CB8AC3E}">
        <p14:creationId xmlns:p14="http://schemas.microsoft.com/office/powerpoint/2010/main" val="35102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/>
      <p:bldP spid="53277" grpId="0" animBg="1" autoUpdateAnimBg="0"/>
      <p:bldP spid="532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28596" y="357187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b="1" dirty="0">
                <a:latin typeface="方正书宋简体"/>
              </a:rPr>
              <a:t>主平面：晶体中光的传播方向与晶体光轴</a:t>
            </a:r>
            <a:r>
              <a:rPr lang="zh-CN" altLang="en-US" b="1" dirty="0" smtClean="0">
                <a:latin typeface="方正书宋简体"/>
              </a:rPr>
              <a:t>构成的平面</a:t>
            </a:r>
            <a:endParaRPr lang="zh-CN" alt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1544636"/>
            <a:ext cx="5729288" cy="1741488"/>
            <a:chOff x="1152" y="1248"/>
            <a:chExt cx="3609" cy="1097"/>
          </a:xfrm>
        </p:grpSpPr>
        <p:sp>
          <p:nvSpPr>
            <p:cNvPr id="24585" name="Line 4"/>
            <p:cNvSpPr>
              <a:spLocks noChangeShapeType="1"/>
            </p:cNvSpPr>
            <p:nvPr/>
          </p:nvSpPr>
          <p:spPr bwMode="auto">
            <a:xfrm flipH="1">
              <a:off x="3472" y="1248"/>
              <a:ext cx="0" cy="8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>
              <a:off x="3466" y="1248"/>
              <a:ext cx="944" cy="7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 flipV="1">
              <a:off x="3464" y="1320"/>
              <a:ext cx="111" cy="40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3464" y="1360"/>
              <a:ext cx="175" cy="72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3473" y="1400"/>
              <a:ext cx="202" cy="8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 flipV="1">
              <a:off x="3464" y="1440"/>
              <a:ext cx="257" cy="120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 flipV="1">
              <a:off x="3464" y="1488"/>
              <a:ext cx="330" cy="13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 flipV="1">
              <a:off x="3473" y="1528"/>
              <a:ext cx="376" cy="16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2"/>
            <p:cNvSpPr>
              <a:spLocks noChangeShapeType="1"/>
            </p:cNvSpPr>
            <p:nvPr/>
          </p:nvSpPr>
          <p:spPr bwMode="auto">
            <a:xfrm flipV="1">
              <a:off x="3483" y="1576"/>
              <a:ext cx="440" cy="184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3"/>
            <p:cNvSpPr>
              <a:spLocks noChangeShapeType="1"/>
            </p:cNvSpPr>
            <p:nvPr/>
          </p:nvSpPr>
          <p:spPr bwMode="auto">
            <a:xfrm flipV="1">
              <a:off x="3473" y="1624"/>
              <a:ext cx="505" cy="224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V="1">
              <a:off x="3464" y="1664"/>
              <a:ext cx="578" cy="264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 flipV="1">
              <a:off x="3464" y="1712"/>
              <a:ext cx="624" cy="28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 flipV="1">
              <a:off x="3483" y="1760"/>
              <a:ext cx="650" cy="304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 flipV="1">
              <a:off x="3666" y="1800"/>
              <a:ext cx="541" cy="25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18"/>
            <p:cNvSpPr>
              <a:spLocks noChangeShapeType="1"/>
            </p:cNvSpPr>
            <p:nvPr/>
          </p:nvSpPr>
          <p:spPr bwMode="auto">
            <a:xfrm flipV="1">
              <a:off x="3831" y="1840"/>
              <a:ext cx="440" cy="21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 flipV="1">
              <a:off x="3986" y="1888"/>
              <a:ext cx="331" cy="16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 flipV="1">
              <a:off x="4151" y="1920"/>
              <a:ext cx="239" cy="13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Rectangle 21"/>
            <p:cNvSpPr>
              <a:spLocks noChangeArrowheads="1"/>
            </p:cNvSpPr>
            <p:nvPr/>
          </p:nvSpPr>
          <p:spPr bwMode="auto">
            <a:xfrm>
              <a:off x="4357" y="1956"/>
              <a:ext cx="4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chemeClr val="accent2"/>
                  </a:solidFill>
                </a:rPr>
                <a:t>e</a:t>
              </a:r>
              <a:r>
                <a:rPr lang="zh-CN" altLang="en-US" b="1">
                  <a:solidFill>
                    <a:schemeClr val="accent2"/>
                  </a:solidFill>
                </a:rPr>
                <a:t>光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4603" name="Rectangle 22"/>
            <p:cNvSpPr>
              <a:spLocks noChangeArrowheads="1"/>
            </p:cNvSpPr>
            <p:nvPr/>
          </p:nvSpPr>
          <p:spPr bwMode="auto">
            <a:xfrm>
              <a:off x="3327" y="2096"/>
              <a:ext cx="4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accent2"/>
                  </a:solidFill>
                </a:rPr>
                <a:t>光轴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4604" name="Rectangle 23"/>
            <p:cNvSpPr>
              <a:spLocks noChangeArrowheads="1"/>
            </p:cNvSpPr>
            <p:nvPr/>
          </p:nvSpPr>
          <p:spPr bwMode="auto">
            <a:xfrm>
              <a:off x="2776" y="1295"/>
              <a:ext cx="632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chemeClr val="accent2"/>
                  </a:solidFill>
                </a:rPr>
                <a:t>e</a:t>
              </a:r>
              <a:r>
                <a:rPr lang="zh-CN" altLang="en-US" sz="2000" b="1">
                  <a:solidFill>
                    <a:schemeClr val="accent2"/>
                  </a:solidFill>
                </a:rPr>
                <a:t>光的</a:t>
              </a:r>
            </a:p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主平面</a:t>
              </a:r>
              <a:endParaRPr lang="zh-CN" alt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4605" name="Line 24"/>
            <p:cNvSpPr>
              <a:spLocks noChangeShapeType="1"/>
            </p:cNvSpPr>
            <p:nvPr/>
          </p:nvSpPr>
          <p:spPr bwMode="auto">
            <a:xfrm flipV="1">
              <a:off x="4064" y="1699"/>
              <a:ext cx="133" cy="1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Rectangle 25"/>
            <p:cNvSpPr>
              <a:spLocks noChangeArrowheads="1"/>
            </p:cNvSpPr>
            <p:nvPr/>
          </p:nvSpPr>
          <p:spPr bwMode="auto">
            <a:xfrm>
              <a:off x="2434" y="2033"/>
              <a:ext cx="40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chemeClr val="accent2"/>
                  </a:solidFill>
                </a:rPr>
                <a:t>o</a:t>
              </a:r>
              <a:r>
                <a:rPr lang="zh-CN" altLang="en-US" b="1">
                  <a:solidFill>
                    <a:schemeClr val="accent2"/>
                  </a:solidFill>
                </a:rPr>
                <a:t>光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4607" name="Line 26"/>
            <p:cNvSpPr>
              <a:spLocks noChangeShapeType="1"/>
            </p:cNvSpPr>
            <p:nvPr/>
          </p:nvSpPr>
          <p:spPr bwMode="auto">
            <a:xfrm>
              <a:off x="1797" y="1257"/>
              <a:ext cx="0" cy="8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27"/>
            <p:cNvSpPr>
              <a:spLocks noChangeShapeType="1"/>
            </p:cNvSpPr>
            <p:nvPr/>
          </p:nvSpPr>
          <p:spPr bwMode="auto">
            <a:xfrm>
              <a:off x="1797" y="1257"/>
              <a:ext cx="687" cy="7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 flipV="1">
              <a:off x="1788" y="1409"/>
              <a:ext cx="128" cy="33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29"/>
            <p:cNvSpPr>
              <a:spLocks noChangeShapeType="1"/>
            </p:cNvSpPr>
            <p:nvPr/>
          </p:nvSpPr>
          <p:spPr bwMode="auto">
            <a:xfrm flipV="1">
              <a:off x="1788" y="1361"/>
              <a:ext cx="92" cy="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0"/>
            <p:cNvSpPr>
              <a:spLocks noChangeShapeType="1"/>
            </p:cNvSpPr>
            <p:nvPr/>
          </p:nvSpPr>
          <p:spPr bwMode="auto">
            <a:xfrm flipV="1">
              <a:off x="1788" y="1473"/>
              <a:ext cx="174" cy="33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1"/>
            <p:cNvSpPr>
              <a:spLocks noChangeShapeType="1"/>
            </p:cNvSpPr>
            <p:nvPr/>
          </p:nvSpPr>
          <p:spPr bwMode="auto">
            <a:xfrm flipV="1">
              <a:off x="1788" y="1521"/>
              <a:ext cx="229" cy="57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2"/>
            <p:cNvSpPr>
              <a:spLocks noChangeShapeType="1"/>
            </p:cNvSpPr>
            <p:nvPr/>
          </p:nvSpPr>
          <p:spPr bwMode="auto">
            <a:xfrm flipV="1">
              <a:off x="1788" y="1577"/>
              <a:ext cx="284" cy="73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33"/>
            <p:cNvSpPr>
              <a:spLocks noChangeShapeType="1"/>
            </p:cNvSpPr>
            <p:nvPr/>
          </p:nvSpPr>
          <p:spPr bwMode="auto">
            <a:xfrm flipV="1">
              <a:off x="1806" y="1633"/>
              <a:ext cx="321" cy="81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34"/>
            <p:cNvSpPr>
              <a:spLocks noChangeShapeType="1"/>
            </p:cNvSpPr>
            <p:nvPr/>
          </p:nvSpPr>
          <p:spPr bwMode="auto">
            <a:xfrm flipV="1">
              <a:off x="1788" y="1697"/>
              <a:ext cx="385" cy="97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35"/>
            <p:cNvSpPr>
              <a:spLocks noChangeShapeType="1"/>
            </p:cNvSpPr>
            <p:nvPr/>
          </p:nvSpPr>
          <p:spPr bwMode="auto">
            <a:xfrm flipV="1">
              <a:off x="1788" y="1753"/>
              <a:ext cx="431" cy="112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36"/>
            <p:cNvSpPr>
              <a:spLocks noChangeShapeType="1"/>
            </p:cNvSpPr>
            <p:nvPr/>
          </p:nvSpPr>
          <p:spPr bwMode="auto">
            <a:xfrm flipV="1">
              <a:off x="1797" y="1809"/>
              <a:ext cx="486" cy="12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37"/>
            <p:cNvSpPr>
              <a:spLocks noChangeShapeType="1"/>
            </p:cNvSpPr>
            <p:nvPr/>
          </p:nvSpPr>
          <p:spPr bwMode="auto">
            <a:xfrm flipV="1">
              <a:off x="1788" y="1865"/>
              <a:ext cx="541" cy="152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38"/>
            <p:cNvSpPr>
              <a:spLocks noChangeShapeType="1"/>
            </p:cNvSpPr>
            <p:nvPr/>
          </p:nvSpPr>
          <p:spPr bwMode="auto">
            <a:xfrm flipV="1">
              <a:off x="1788" y="1929"/>
              <a:ext cx="586" cy="160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39"/>
            <p:cNvSpPr>
              <a:spLocks noChangeShapeType="1"/>
            </p:cNvSpPr>
            <p:nvPr/>
          </p:nvSpPr>
          <p:spPr bwMode="auto">
            <a:xfrm flipV="1">
              <a:off x="2026" y="1985"/>
              <a:ext cx="376" cy="112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40"/>
            <p:cNvSpPr>
              <a:spLocks noChangeShapeType="1"/>
            </p:cNvSpPr>
            <p:nvPr/>
          </p:nvSpPr>
          <p:spPr bwMode="auto">
            <a:xfrm flipV="1">
              <a:off x="2301" y="2025"/>
              <a:ext cx="147" cy="4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Rectangle 41"/>
            <p:cNvSpPr>
              <a:spLocks noChangeArrowheads="1"/>
            </p:cNvSpPr>
            <p:nvPr/>
          </p:nvSpPr>
          <p:spPr bwMode="auto">
            <a:xfrm>
              <a:off x="1650" y="2113"/>
              <a:ext cx="42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accent2"/>
                  </a:solidFill>
                </a:rPr>
                <a:t>光轴</a:t>
              </a:r>
              <a:endParaRPr lang="zh-CN" alt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4623" name="Rectangle 42"/>
            <p:cNvSpPr>
              <a:spLocks noChangeArrowheads="1"/>
            </p:cNvSpPr>
            <p:nvPr/>
          </p:nvSpPr>
          <p:spPr bwMode="auto">
            <a:xfrm>
              <a:off x="1152" y="1344"/>
              <a:ext cx="67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chemeClr val="accent2"/>
                  </a:solidFill>
                </a:rPr>
                <a:t>o</a:t>
              </a:r>
              <a:r>
                <a:rPr lang="zh-CN" altLang="en-US" sz="2000" b="1">
                  <a:solidFill>
                    <a:schemeClr val="accent2"/>
                  </a:solidFill>
                </a:rPr>
                <a:t>光的</a:t>
              </a:r>
            </a:p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主平面</a:t>
              </a:r>
              <a:endParaRPr lang="zh-CN" alt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4624" name="Rectangle 43"/>
            <p:cNvSpPr>
              <a:spLocks noChangeArrowheads="1"/>
            </p:cNvSpPr>
            <p:nvPr/>
          </p:nvSpPr>
          <p:spPr bwMode="auto">
            <a:xfrm>
              <a:off x="1936" y="1256"/>
              <a:ext cx="3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  <a:endParaRPr lang="en-US" altLang="zh-CN" sz="1000">
                <a:solidFill>
                  <a:schemeClr val="accent2"/>
                </a:solidFill>
              </a:endParaRPr>
            </a:p>
          </p:txBody>
        </p:sp>
        <p:sp>
          <p:nvSpPr>
            <p:cNvPr id="24625" name="Rectangle 44"/>
            <p:cNvSpPr>
              <a:spLocks noChangeArrowheads="1"/>
            </p:cNvSpPr>
            <p:nvPr/>
          </p:nvSpPr>
          <p:spPr bwMode="auto">
            <a:xfrm>
              <a:off x="2090" y="1424"/>
              <a:ext cx="385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  <a:endParaRPr lang="en-US" altLang="zh-CN" sz="1000">
                <a:solidFill>
                  <a:schemeClr val="accent2"/>
                </a:solidFill>
              </a:endParaRPr>
            </a:p>
          </p:txBody>
        </p:sp>
        <p:sp>
          <p:nvSpPr>
            <p:cNvPr id="24626" name="Rectangle 45"/>
            <p:cNvSpPr>
              <a:spLocks noChangeArrowheads="1"/>
            </p:cNvSpPr>
            <p:nvPr/>
          </p:nvSpPr>
          <p:spPr bwMode="auto">
            <a:xfrm>
              <a:off x="2230" y="1585"/>
              <a:ext cx="38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  <a:endParaRPr lang="en-US" altLang="zh-CN" sz="1000">
                <a:solidFill>
                  <a:schemeClr val="accent2"/>
                </a:solidFill>
              </a:endParaRPr>
            </a:p>
          </p:txBody>
        </p:sp>
        <p:sp>
          <p:nvSpPr>
            <p:cNvPr id="24627" name="Rectangle 46"/>
            <p:cNvSpPr>
              <a:spLocks noChangeArrowheads="1"/>
            </p:cNvSpPr>
            <p:nvPr/>
          </p:nvSpPr>
          <p:spPr bwMode="auto">
            <a:xfrm>
              <a:off x="2351" y="1720"/>
              <a:ext cx="38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  <a:endParaRPr lang="en-US" altLang="zh-CN" sz="1000">
                <a:solidFill>
                  <a:schemeClr val="accent2"/>
                </a:solidFill>
              </a:endParaRPr>
            </a:p>
          </p:txBody>
        </p:sp>
        <p:sp>
          <p:nvSpPr>
            <p:cNvPr id="24628" name="Line 47"/>
            <p:cNvSpPr>
              <a:spLocks noChangeShapeType="1"/>
            </p:cNvSpPr>
            <p:nvPr/>
          </p:nvSpPr>
          <p:spPr bwMode="auto">
            <a:xfrm>
              <a:off x="1674" y="1661"/>
              <a:ext cx="35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Line 48"/>
            <p:cNvSpPr>
              <a:spLocks noChangeShapeType="1"/>
            </p:cNvSpPr>
            <p:nvPr/>
          </p:nvSpPr>
          <p:spPr bwMode="auto">
            <a:xfrm flipV="1">
              <a:off x="3926" y="1585"/>
              <a:ext cx="133" cy="1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49"/>
            <p:cNvSpPr>
              <a:spLocks noChangeShapeType="1"/>
            </p:cNvSpPr>
            <p:nvPr/>
          </p:nvSpPr>
          <p:spPr bwMode="auto">
            <a:xfrm flipV="1">
              <a:off x="3788" y="1478"/>
              <a:ext cx="133" cy="1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Line 50"/>
            <p:cNvSpPr>
              <a:spLocks noChangeShapeType="1"/>
            </p:cNvSpPr>
            <p:nvPr/>
          </p:nvSpPr>
          <p:spPr bwMode="auto">
            <a:xfrm flipV="1">
              <a:off x="3642" y="1370"/>
              <a:ext cx="134" cy="1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2" name="Line 51"/>
            <p:cNvSpPr>
              <a:spLocks noChangeShapeType="1"/>
            </p:cNvSpPr>
            <p:nvPr/>
          </p:nvSpPr>
          <p:spPr bwMode="auto">
            <a:xfrm>
              <a:off x="3330" y="1540"/>
              <a:ext cx="422" cy="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785786" y="857232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o</a:t>
            </a:r>
            <a:r>
              <a:rPr lang="zh-CN" altLang="en-US" sz="2800" b="1" dirty="0">
                <a:solidFill>
                  <a:schemeClr val="accent2"/>
                </a:solidFill>
              </a:rPr>
              <a:t>光和</a:t>
            </a:r>
            <a:r>
              <a:rPr lang="en-US" altLang="zh-CN" sz="2800" b="1" dirty="0">
                <a:solidFill>
                  <a:schemeClr val="accent2"/>
                </a:solidFill>
              </a:rPr>
              <a:t>e</a:t>
            </a:r>
            <a:r>
              <a:rPr lang="zh-CN" altLang="en-US" sz="2800" b="1" dirty="0">
                <a:solidFill>
                  <a:schemeClr val="accent2"/>
                </a:solidFill>
              </a:rPr>
              <a:t>光都是线偏振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光，                    ，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1317" name="Object 2"/>
          <p:cNvGraphicFramePr>
            <a:graphicFrameLocks noChangeAspect="1"/>
          </p:cNvGraphicFramePr>
          <p:nvPr/>
        </p:nvGraphicFramePr>
        <p:xfrm>
          <a:off x="4714876" y="857232"/>
          <a:ext cx="1824030" cy="5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公式" r:id="rId3" imgW="1423080" imgH="406080" progId="Equation.3">
                  <p:embed/>
                </p:oleObj>
              </mc:Choice>
              <mc:Fallback>
                <p:oleObj name="公式" r:id="rId3" imgW="1423080" imgH="406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857232"/>
                        <a:ext cx="1824030" cy="53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8" name="Object 3"/>
          <p:cNvGraphicFramePr>
            <a:graphicFrameLocks noChangeAspect="1"/>
          </p:cNvGraphicFramePr>
          <p:nvPr/>
        </p:nvGraphicFramePr>
        <p:xfrm>
          <a:off x="6858016" y="857232"/>
          <a:ext cx="1674408" cy="52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公式" r:id="rId5" imgW="1347120" imgH="406080" progId="Equation.3">
                  <p:embed/>
                </p:oleObj>
              </mc:Choice>
              <mc:Fallback>
                <p:oleObj name="公式" r:id="rId5" imgW="134712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857232"/>
                        <a:ext cx="1674408" cy="522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214282" y="4286256"/>
            <a:ext cx="86106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/>
              <a:t>因此，利用</a:t>
            </a:r>
            <a:r>
              <a:rPr lang="zh-CN" altLang="en-US" sz="2800" b="1" dirty="0"/>
              <a:t>晶体的双折射现象，从一束自然光可以获得振动相互垂直的两束偏振光。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5720" y="214290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o</a:t>
            </a:r>
            <a:r>
              <a:rPr lang="zh-CN" altLang="en-US" sz="2800" b="1" dirty="0" smtClean="0"/>
              <a:t>光和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光的特征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316" grpId="0" autoUpdateAnimBg="0"/>
      <p:bldP spid="113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1060448"/>
            <a:ext cx="2095500" cy="2082800"/>
            <a:chOff x="768" y="336"/>
            <a:chExt cx="1320" cy="1312"/>
          </a:xfrm>
        </p:grpSpPr>
        <p:sp>
          <p:nvSpPr>
            <p:cNvPr id="39982" name="Line 5"/>
            <p:cNvSpPr>
              <a:spLocks noChangeShapeType="1"/>
            </p:cNvSpPr>
            <p:nvPr/>
          </p:nvSpPr>
          <p:spPr bwMode="auto">
            <a:xfrm>
              <a:off x="904" y="744"/>
              <a:ext cx="656" cy="65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Rectangle 6"/>
            <p:cNvSpPr>
              <a:spLocks noChangeArrowheads="1"/>
            </p:cNvSpPr>
            <p:nvPr/>
          </p:nvSpPr>
          <p:spPr bwMode="auto">
            <a:xfrm>
              <a:off x="1393" y="711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84" name="Rectangle 7"/>
            <p:cNvSpPr>
              <a:spLocks noChangeArrowheads="1"/>
            </p:cNvSpPr>
            <p:nvPr/>
          </p:nvSpPr>
          <p:spPr bwMode="auto">
            <a:xfrm>
              <a:off x="1305" y="793"/>
              <a:ext cx="2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85" name="Rectangle 8"/>
            <p:cNvSpPr>
              <a:spLocks noChangeArrowheads="1"/>
            </p:cNvSpPr>
            <p:nvPr/>
          </p:nvSpPr>
          <p:spPr bwMode="auto">
            <a:xfrm>
              <a:off x="1463" y="623"/>
              <a:ext cx="21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86" name="Rectangle 9"/>
            <p:cNvSpPr>
              <a:spLocks noChangeArrowheads="1"/>
            </p:cNvSpPr>
            <p:nvPr/>
          </p:nvSpPr>
          <p:spPr bwMode="auto">
            <a:xfrm>
              <a:off x="1128" y="960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87" name="Rectangle 10"/>
            <p:cNvSpPr>
              <a:spLocks noChangeArrowheads="1"/>
            </p:cNvSpPr>
            <p:nvPr/>
          </p:nvSpPr>
          <p:spPr bwMode="auto">
            <a:xfrm>
              <a:off x="1056" y="911"/>
              <a:ext cx="21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88" name="Rectangle 11"/>
            <p:cNvSpPr>
              <a:spLocks noChangeArrowheads="1"/>
            </p:cNvSpPr>
            <p:nvPr/>
          </p:nvSpPr>
          <p:spPr bwMode="auto">
            <a:xfrm>
              <a:off x="1056" y="1056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89" name="Line 12"/>
            <p:cNvSpPr>
              <a:spLocks noChangeShapeType="1"/>
            </p:cNvSpPr>
            <p:nvPr/>
          </p:nvSpPr>
          <p:spPr bwMode="auto">
            <a:xfrm>
              <a:off x="768" y="1104"/>
              <a:ext cx="94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Line 13"/>
            <p:cNvSpPr>
              <a:spLocks noChangeShapeType="1"/>
            </p:cNvSpPr>
            <p:nvPr/>
          </p:nvSpPr>
          <p:spPr bwMode="auto">
            <a:xfrm>
              <a:off x="1240" y="592"/>
              <a:ext cx="0" cy="9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Oval 14"/>
            <p:cNvSpPr>
              <a:spLocks noChangeArrowheads="1"/>
            </p:cNvSpPr>
            <p:nvPr/>
          </p:nvSpPr>
          <p:spPr bwMode="auto">
            <a:xfrm>
              <a:off x="768" y="600"/>
              <a:ext cx="936" cy="937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2" name="Rectangle 15"/>
            <p:cNvSpPr>
              <a:spLocks noChangeArrowheads="1"/>
            </p:cNvSpPr>
            <p:nvPr/>
          </p:nvSpPr>
          <p:spPr bwMode="auto">
            <a:xfrm>
              <a:off x="840" y="912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3" name="Rectangle 16"/>
            <p:cNvSpPr>
              <a:spLocks noChangeArrowheads="1"/>
            </p:cNvSpPr>
            <p:nvPr/>
          </p:nvSpPr>
          <p:spPr bwMode="auto">
            <a:xfrm>
              <a:off x="960" y="1151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4" name="Rectangle 17"/>
            <p:cNvSpPr>
              <a:spLocks noChangeArrowheads="1"/>
            </p:cNvSpPr>
            <p:nvPr/>
          </p:nvSpPr>
          <p:spPr bwMode="auto">
            <a:xfrm>
              <a:off x="960" y="911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5" name="Rectangle 18"/>
            <p:cNvSpPr>
              <a:spLocks noChangeArrowheads="1"/>
            </p:cNvSpPr>
            <p:nvPr/>
          </p:nvSpPr>
          <p:spPr bwMode="auto">
            <a:xfrm>
              <a:off x="1320" y="912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6" name="Rectangle 19"/>
            <p:cNvSpPr>
              <a:spLocks noChangeArrowheads="1"/>
            </p:cNvSpPr>
            <p:nvPr/>
          </p:nvSpPr>
          <p:spPr bwMode="auto">
            <a:xfrm>
              <a:off x="1440" y="911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7" name="Rectangle 20"/>
            <p:cNvSpPr>
              <a:spLocks noChangeArrowheads="1"/>
            </p:cNvSpPr>
            <p:nvPr/>
          </p:nvSpPr>
          <p:spPr bwMode="auto">
            <a:xfrm>
              <a:off x="1560" y="911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8" name="Rectangle 21"/>
            <p:cNvSpPr>
              <a:spLocks noChangeArrowheads="1"/>
            </p:cNvSpPr>
            <p:nvPr/>
          </p:nvSpPr>
          <p:spPr bwMode="auto">
            <a:xfrm>
              <a:off x="1199" y="1008"/>
              <a:ext cx="24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39999" name="Rectangle 22"/>
            <p:cNvSpPr>
              <a:spLocks noChangeArrowheads="1"/>
            </p:cNvSpPr>
            <p:nvPr/>
          </p:nvSpPr>
          <p:spPr bwMode="auto">
            <a:xfrm>
              <a:off x="1200" y="1104"/>
              <a:ext cx="24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0" name="Rectangle 23"/>
            <p:cNvSpPr>
              <a:spLocks noChangeArrowheads="1"/>
            </p:cNvSpPr>
            <p:nvPr/>
          </p:nvSpPr>
          <p:spPr bwMode="auto">
            <a:xfrm>
              <a:off x="1200" y="1200"/>
              <a:ext cx="24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1" name="Rectangle 24"/>
            <p:cNvSpPr>
              <a:spLocks noChangeArrowheads="1"/>
            </p:cNvSpPr>
            <p:nvPr/>
          </p:nvSpPr>
          <p:spPr bwMode="auto">
            <a:xfrm>
              <a:off x="1199" y="576"/>
              <a:ext cx="24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2" name="Rectangle 25"/>
            <p:cNvSpPr>
              <a:spLocks noChangeArrowheads="1"/>
            </p:cNvSpPr>
            <p:nvPr/>
          </p:nvSpPr>
          <p:spPr bwMode="auto">
            <a:xfrm>
              <a:off x="1200" y="768"/>
              <a:ext cx="2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3" name="Rectangle 26"/>
            <p:cNvSpPr>
              <a:spLocks noChangeArrowheads="1"/>
            </p:cNvSpPr>
            <p:nvPr/>
          </p:nvSpPr>
          <p:spPr bwMode="auto">
            <a:xfrm>
              <a:off x="1199" y="672"/>
              <a:ext cx="24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4" name="Rectangle 27"/>
            <p:cNvSpPr>
              <a:spLocks noChangeArrowheads="1"/>
            </p:cNvSpPr>
            <p:nvPr/>
          </p:nvSpPr>
          <p:spPr bwMode="auto">
            <a:xfrm>
              <a:off x="984" y="672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5" name="Rectangle 28"/>
            <p:cNvSpPr>
              <a:spLocks noChangeArrowheads="1"/>
            </p:cNvSpPr>
            <p:nvPr/>
          </p:nvSpPr>
          <p:spPr bwMode="auto">
            <a:xfrm>
              <a:off x="1080" y="767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6" name="Rectangle 29"/>
            <p:cNvSpPr>
              <a:spLocks noChangeArrowheads="1"/>
            </p:cNvSpPr>
            <p:nvPr/>
          </p:nvSpPr>
          <p:spPr bwMode="auto">
            <a:xfrm>
              <a:off x="1128" y="816"/>
              <a:ext cx="2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 dirty="0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7" name="Rectangle 30"/>
            <p:cNvSpPr>
              <a:spLocks noChangeArrowheads="1"/>
            </p:cNvSpPr>
            <p:nvPr/>
          </p:nvSpPr>
          <p:spPr bwMode="auto">
            <a:xfrm>
              <a:off x="1320" y="1008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8" name="Rectangle 31"/>
            <p:cNvSpPr>
              <a:spLocks noChangeArrowheads="1"/>
            </p:cNvSpPr>
            <p:nvPr/>
          </p:nvSpPr>
          <p:spPr bwMode="auto">
            <a:xfrm>
              <a:off x="1368" y="1056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09" name="Rectangle 32"/>
            <p:cNvSpPr>
              <a:spLocks noChangeArrowheads="1"/>
            </p:cNvSpPr>
            <p:nvPr/>
          </p:nvSpPr>
          <p:spPr bwMode="auto">
            <a:xfrm>
              <a:off x="1416" y="1104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0010" name="Line 33"/>
            <p:cNvSpPr>
              <a:spLocks noChangeShapeType="1"/>
            </p:cNvSpPr>
            <p:nvPr/>
          </p:nvSpPr>
          <p:spPr bwMode="auto">
            <a:xfrm flipH="1">
              <a:off x="912" y="745"/>
              <a:ext cx="663" cy="64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Line 34"/>
            <p:cNvSpPr>
              <a:spLocks noChangeShapeType="1"/>
            </p:cNvSpPr>
            <p:nvPr/>
          </p:nvSpPr>
          <p:spPr bwMode="auto">
            <a:xfrm flipV="1">
              <a:off x="1248" y="912"/>
              <a:ext cx="431" cy="144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Rectangle 35"/>
            <p:cNvSpPr>
              <a:spLocks noChangeArrowheads="1"/>
            </p:cNvSpPr>
            <p:nvPr/>
          </p:nvSpPr>
          <p:spPr bwMode="auto">
            <a:xfrm>
              <a:off x="1728" y="760"/>
              <a:ext cx="3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Bookman Old Style" pitchFamily="18" charset="0"/>
                </a:rPr>
                <a:t>o</a:t>
              </a:r>
              <a:r>
                <a:rPr lang="en-US" altLang="zh-CN" sz="2000" b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sz="2000" b="1">
                  <a:solidFill>
                    <a:schemeClr val="accent2"/>
                  </a:solidFill>
                </a:rPr>
                <a:t>t</a:t>
              </a:r>
              <a:endParaRPr lang="en-US" altLang="zh-CN" sz="3600" b="1">
                <a:solidFill>
                  <a:schemeClr val="accent2"/>
                </a:solidFill>
              </a:endParaRPr>
            </a:p>
          </p:txBody>
        </p:sp>
        <p:sp>
          <p:nvSpPr>
            <p:cNvPr id="40013" name="Rectangle 36"/>
            <p:cNvSpPr>
              <a:spLocks noChangeArrowheads="1"/>
            </p:cNvSpPr>
            <p:nvPr/>
          </p:nvSpPr>
          <p:spPr bwMode="auto">
            <a:xfrm>
              <a:off x="816" y="336"/>
              <a:ext cx="4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光轴</a:t>
              </a:r>
              <a:endParaRPr lang="zh-CN" altLang="en-US" sz="3600" b="1">
                <a:solidFill>
                  <a:schemeClr val="accent2"/>
                </a:solidFill>
              </a:endParaRPr>
            </a:p>
          </p:txBody>
        </p:sp>
        <p:sp>
          <p:nvSpPr>
            <p:cNvPr id="40014" name="Line 37"/>
            <p:cNvSpPr>
              <a:spLocks noChangeShapeType="1"/>
            </p:cNvSpPr>
            <p:nvPr/>
          </p:nvSpPr>
          <p:spPr bwMode="auto">
            <a:xfrm>
              <a:off x="1248" y="384"/>
              <a:ext cx="0" cy="12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457700" y="1136648"/>
            <a:ext cx="2971800" cy="1909762"/>
            <a:chOff x="2928" y="288"/>
            <a:chExt cx="1872" cy="1203"/>
          </a:xfrm>
        </p:grpSpPr>
        <p:sp>
          <p:nvSpPr>
            <p:cNvPr id="39947" name="Oval 39"/>
            <p:cNvSpPr>
              <a:spLocks noChangeArrowheads="1"/>
            </p:cNvSpPr>
            <p:nvPr/>
          </p:nvSpPr>
          <p:spPr bwMode="auto">
            <a:xfrm>
              <a:off x="2928" y="603"/>
              <a:ext cx="1400" cy="744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8" name="Line 40"/>
            <p:cNvSpPr>
              <a:spLocks noChangeShapeType="1"/>
            </p:cNvSpPr>
            <p:nvPr/>
          </p:nvSpPr>
          <p:spPr bwMode="auto">
            <a:xfrm>
              <a:off x="2928" y="987"/>
              <a:ext cx="140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41"/>
            <p:cNvSpPr>
              <a:spLocks noChangeShapeType="1"/>
            </p:cNvSpPr>
            <p:nvPr/>
          </p:nvSpPr>
          <p:spPr bwMode="auto">
            <a:xfrm>
              <a:off x="3624" y="603"/>
              <a:ext cx="0" cy="73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42"/>
            <p:cNvSpPr>
              <a:spLocks noChangeShapeType="1"/>
            </p:cNvSpPr>
            <p:nvPr/>
          </p:nvSpPr>
          <p:spPr bwMode="auto">
            <a:xfrm>
              <a:off x="3112" y="923"/>
              <a:ext cx="0" cy="1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43"/>
            <p:cNvSpPr>
              <a:spLocks noChangeShapeType="1"/>
            </p:cNvSpPr>
            <p:nvPr/>
          </p:nvSpPr>
          <p:spPr bwMode="auto">
            <a:xfrm>
              <a:off x="3288" y="923"/>
              <a:ext cx="0" cy="1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44"/>
            <p:cNvSpPr>
              <a:spLocks noChangeShapeType="1"/>
            </p:cNvSpPr>
            <p:nvPr/>
          </p:nvSpPr>
          <p:spPr bwMode="auto">
            <a:xfrm flipH="1">
              <a:off x="3560" y="1075"/>
              <a:ext cx="1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45"/>
            <p:cNvSpPr>
              <a:spLocks noChangeShapeType="1"/>
            </p:cNvSpPr>
            <p:nvPr/>
          </p:nvSpPr>
          <p:spPr bwMode="auto">
            <a:xfrm>
              <a:off x="3800" y="923"/>
              <a:ext cx="0" cy="1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46"/>
            <p:cNvSpPr>
              <a:spLocks noChangeShapeType="1"/>
            </p:cNvSpPr>
            <p:nvPr/>
          </p:nvSpPr>
          <p:spPr bwMode="auto">
            <a:xfrm flipH="1">
              <a:off x="3970" y="923"/>
              <a:ext cx="6" cy="1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47"/>
            <p:cNvSpPr>
              <a:spLocks noChangeShapeType="1"/>
            </p:cNvSpPr>
            <p:nvPr/>
          </p:nvSpPr>
          <p:spPr bwMode="auto">
            <a:xfrm>
              <a:off x="3464" y="923"/>
              <a:ext cx="0" cy="1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48"/>
            <p:cNvSpPr>
              <a:spLocks noChangeShapeType="1"/>
            </p:cNvSpPr>
            <p:nvPr/>
          </p:nvSpPr>
          <p:spPr bwMode="auto">
            <a:xfrm>
              <a:off x="4136" y="923"/>
              <a:ext cx="0" cy="1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49"/>
            <p:cNvSpPr>
              <a:spLocks noChangeShapeType="1"/>
            </p:cNvSpPr>
            <p:nvPr/>
          </p:nvSpPr>
          <p:spPr bwMode="auto">
            <a:xfrm flipH="1">
              <a:off x="3560" y="715"/>
              <a:ext cx="1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0"/>
            <p:cNvSpPr>
              <a:spLocks noChangeShapeType="1"/>
            </p:cNvSpPr>
            <p:nvPr/>
          </p:nvSpPr>
          <p:spPr bwMode="auto">
            <a:xfrm flipH="1">
              <a:off x="3560" y="1171"/>
              <a:ext cx="1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1"/>
            <p:cNvSpPr>
              <a:spLocks noChangeShapeType="1"/>
            </p:cNvSpPr>
            <p:nvPr/>
          </p:nvSpPr>
          <p:spPr bwMode="auto">
            <a:xfrm flipH="1">
              <a:off x="3560" y="803"/>
              <a:ext cx="1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52"/>
            <p:cNvSpPr>
              <a:spLocks noChangeShapeType="1"/>
            </p:cNvSpPr>
            <p:nvPr/>
          </p:nvSpPr>
          <p:spPr bwMode="auto">
            <a:xfrm flipH="1">
              <a:off x="3560" y="1259"/>
              <a:ext cx="1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53"/>
            <p:cNvSpPr>
              <a:spLocks noChangeShapeType="1"/>
            </p:cNvSpPr>
            <p:nvPr/>
          </p:nvSpPr>
          <p:spPr bwMode="auto">
            <a:xfrm flipH="1">
              <a:off x="3560" y="891"/>
              <a:ext cx="1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54"/>
            <p:cNvSpPr>
              <a:spLocks noChangeShapeType="1"/>
            </p:cNvSpPr>
            <p:nvPr/>
          </p:nvSpPr>
          <p:spPr bwMode="auto">
            <a:xfrm flipV="1">
              <a:off x="3224" y="691"/>
              <a:ext cx="824" cy="57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55"/>
            <p:cNvSpPr>
              <a:spLocks noChangeShapeType="1"/>
            </p:cNvSpPr>
            <p:nvPr/>
          </p:nvSpPr>
          <p:spPr bwMode="auto">
            <a:xfrm>
              <a:off x="3256" y="1163"/>
              <a:ext cx="80" cy="1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56"/>
            <p:cNvSpPr>
              <a:spLocks noChangeShapeType="1"/>
            </p:cNvSpPr>
            <p:nvPr/>
          </p:nvSpPr>
          <p:spPr bwMode="auto">
            <a:xfrm>
              <a:off x="3416" y="1043"/>
              <a:ext cx="80" cy="1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57"/>
            <p:cNvSpPr>
              <a:spLocks noChangeShapeType="1"/>
            </p:cNvSpPr>
            <p:nvPr/>
          </p:nvSpPr>
          <p:spPr bwMode="auto">
            <a:xfrm>
              <a:off x="3344" y="1107"/>
              <a:ext cx="80" cy="1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58"/>
            <p:cNvSpPr>
              <a:spLocks noChangeShapeType="1"/>
            </p:cNvSpPr>
            <p:nvPr/>
          </p:nvSpPr>
          <p:spPr bwMode="auto">
            <a:xfrm>
              <a:off x="3744" y="819"/>
              <a:ext cx="80" cy="1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Line 59"/>
            <p:cNvSpPr>
              <a:spLocks noChangeShapeType="1"/>
            </p:cNvSpPr>
            <p:nvPr/>
          </p:nvSpPr>
          <p:spPr bwMode="auto">
            <a:xfrm>
              <a:off x="3936" y="683"/>
              <a:ext cx="80" cy="1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Line 60"/>
            <p:cNvSpPr>
              <a:spLocks noChangeShapeType="1"/>
            </p:cNvSpPr>
            <p:nvPr/>
          </p:nvSpPr>
          <p:spPr bwMode="auto">
            <a:xfrm>
              <a:off x="3840" y="755"/>
              <a:ext cx="80" cy="1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Line 61"/>
            <p:cNvSpPr>
              <a:spLocks noChangeShapeType="1"/>
            </p:cNvSpPr>
            <p:nvPr/>
          </p:nvSpPr>
          <p:spPr bwMode="auto">
            <a:xfrm flipH="1" flipV="1">
              <a:off x="3200" y="691"/>
              <a:ext cx="824" cy="57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Line 62"/>
            <p:cNvSpPr>
              <a:spLocks noChangeShapeType="1"/>
            </p:cNvSpPr>
            <p:nvPr/>
          </p:nvSpPr>
          <p:spPr bwMode="auto">
            <a:xfrm flipH="1">
              <a:off x="3912" y="1162"/>
              <a:ext cx="80" cy="1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63"/>
            <p:cNvSpPr>
              <a:spLocks noChangeShapeType="1"/>
            </p:cNvSpPr>
            <p:nvPr/>
          </p:nvSpPr>
          <p:spPr bwMode="auto">
            <a:xfrm flipH="1">
              <a:off x="3752" y="1042"/>
              <a:ext cx="80" cy="1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64"/>
            <p:cNvSpPr>
              <a:spLocks noChangeShapeType="1"/>
            </p:cNvSpPr>
            <p:nvPr/>
          </p:nvSpPr>
          <p:spPr bwMode="auto">
            <a:xfrm flipH="1">
              <a:off x="3824" y="1106"/>
              <a:ext cx="80" cy="1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65"/>
            <p:cNvSpPr>
              <a:spLocks noChangeShapeType="1"/>
            </p:cNvSpPr>
            <p:nvPr/>
          </p:nvSpPr>
          <p:spPr bwMode="auto">
            <a:xfrm flipH="1">
              <a:off x="3424" y="818"/>
              <a:ext cx="80" cy="1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66"/>
            <p:cNvSpPr>
              <a:spLocks noChangeShapeType="1"/>
            </p:cNvSpPr>
            <p:nvPr/>
          </p:nvSpPr>
          <p:spPr bwMode="auto">
            <a:xfrm flipH="1">
              <a:off x="3232" y="682"/>
              <a:ext cx="80" cy="1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67"/>
            <p:cNvSpPr>
              <a:spLocks noChangeShapeType="1"/>
            </p:cNvSpPr>
            <p:nvPr/>
          </p:nvSpPr>
          <p:spPr bwMode="auto">
            <a:xfrm flipH="1">
              <a:off x="3328" y="754"/>
              <a:ext cx="80" cy="1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68"/>
            <p:cNvSpPr>
              <a:spLocks noChangeShapeType="1"/>
            </p:cNvSpPr>
            <p:nvPr/>
          </p:nvSpPr>
          <p:spPr bwMode="auto">
            <a:xfrm>
              <a:off x="3625" y="336"/>
              <a:ext cx="1" cy="115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Rectangle 69"/>
            <p:cNvSpPr>
              <a:spLocks noChangeArrowheads="1"/>
            </p:cNvSpPr>
            <p:nvPr/>
          </p:nvSpPr>
          <p:spPr bwMode="auto">
            <a:xfrm>
              <a:off x="3216" y="288"/>
              <a:ext cx="48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光轴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9978" name="Line 70"/>
            <p:cNvSpPr>
              <a:spLocks noChangeShapeType="1"/>
            </p:cNvSpPr>
            <p:nvPr/>
          </p:nvSpPr>
          <p:spPr bwMode="auto">
            <a:xfrm>
              <a:off x="3640" y="986"/>
              <a:ext cx="672" cy="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Rectangle 71"/>
            <p:cNvSpPr>
              <a:spLocks noChangeArrowheads="1"/>
            </p:cNvSpPr>
            <p:nvPr/>
          </p:nvSpPr>
          <p:spPr bwMode="auto">
            <a:xfrm>
              <a:off x="4338" y="874"/>
              <a:ext cx="4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</a:rPr>
                <a:t>e</a:t>
              </a:r>
              <a:r>
                <a:rPr lang="en-US" altLang="zh-CN" b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b="1">
                  <a:solidFill>
                    <a:schemeClr val="accent2"/>
                  </a:solidFill>
                </a:rPr>
                <a:t>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9980" name="Rectangle 72"/>
            <p:cNvSpPr>
              <a:spLocks noChangeArrowheads="1"/>
            </p:cNvSpPr>
            <p:nvPr/>
          </p:nvSpPr>
          <p:spPr bwMode="auto">
            <a:xfrm>
              <a:off x="3688" y="336"/>
              <a:ext cx="58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</a:rPr>
                <a:t>o</a:t>
              </a:r>
              <a:r>
                <a:rPr lang="en-US" altLang="zh-CN" b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b="1">
                  <a:solidFill>
                    <a:schemeClr val="accent2"/>
                  </a:solidFill>
                </a:rPr>
                <a:t>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9981" name="Line 73"/>
            <p:cNvSpPr>
              <a:spLocks noChangeShapeType="1"/>
            </p:cNvSpPr>
            <p:nvPr/>
          </p:nvSpPr>
          <p:spPr bwMode="auto">
            <a:xfrm flipH="1">
              <a:off x="3635" y="597"/>
              <a:ext cx="6" cy="381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914400" y="48768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3200" b="1">
              <a:solidFill>
                <a:schemeClr val="accent2"/>
              </a:solidFill>
              <a:latin typeface="方正书宋简体"/>
            </a:endParaRPr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838200" y="5867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solidFill>
                <a:schemeClr val="accent2"/>
              </a:solidFill>
              <a:latin typeface="方正书宋简体"/>
            </a:endParaRPr>
          </a:p>
        </p:txBody>
      </p:sp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533400" y="57912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方正书宋简体"/>
              </a:rPr>
              <a:t>  </a:t>
            </a:r>
            <a:endParaRPr lang="en-US" altLang="zh-CN" b="1">
              <a:solidFill>
                <a:schemeClr val="accent2"/>
              </a:solidFill>
              <a:latin typeface="方正书宋简体"/>
            </a:endParaRPr>
          </a:p>
        </p:txBody>
      </p:sp>
      <p:sp>
        <p:nvSpPr>
          <p:cNvPr id="12366" name="Text Box 78"/>
          <p:cNvSpPr txBox="1">
            <a:spLocks noChangeArrowheads="1"/>
          </p:cNvSpPr>
          <p:nvPr/>
        </p:nvSpPr>
        <p:spPr bwMode="auto">
          <a:xfrm>
            <a:off x="214282" y="3286124"/>
            <a:ext cx="8715436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/>
              <a:t>在垂直于光轴的方向上，两束光的速率相差</a:t>
            </a:r>
            <a:r>
              <a:rPr lang="zh-CN" altLang="en-US" b="1" dirty="0" smtClean="0"/>
              <a:t>最大，</a:t>
            </a:r>
            <a:r>
              <a:rPr lang="en-US" altLang="zh-CN" b="1" dirty="0" err="1" smtClean="0"/>
              <a:t>v</a:t>
            </a:r>
            <a:r>
              <a:rPr lang="en-US" altLang="zh-CN" b="1" baseline="-25000" dirty="0" err="1" smtClean="0"/>
              <a:t>e</a:t>
            </a:r>
            <a:r>
              <a:rPr lang="zh-CN" altLang="en-US" b="1" dirty="0" smtClean="0"/>
              <a:t>定义为在垂直于光轴的方向上 </a:t>
            </a:r>
            <a:r>
              <a:rPr lang="en-US" altLang="zh-CN" b="1" dirty="0" smtClean="0"/>
              <a:t>e </a:t>
            </a:r>
            <a:r>
              <a:rPr lang="zh-CN" altLang="en-US" b="1" dirty="0" smtClean="0"/>
              <a:t>光的速率。</a:t>
            </a:r>
            <a:endParaRPr lang="zh-CN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5720" y="357166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latin typeface="方正书宋简体"/>
              </a:rPr>
              <a:t>单轴晶体的主折射率，正晶体、负晶体</a:t>
            </a:r>
            <a:endParaRPr lang="zh-CN" altLang="en-US" sz="2800" b="1" dirty="0">
              <a:latin typeface="方正书宋简体"/>
            </a:endParaRPr>
          </a:p>
        </p:txBody>
      </p:sp>
      <p:sp>
        <p:nvSpPr>
          <p:cNvPr id="80" name="Rectangle 33"/>
          <p:cNvSpPr>
            <a:spLocks noChangeArrowheads="1"/>
          </p:cNvSpPr>
          <p:nvPr/>
        </p:nvSpPr>
        <p:spPr bwMode="auto">
          <a:xfrm>
            <a:off x="3962400" y="5591197"/>
            <a:ext cx="4038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定义为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e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方正书宋简体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光的</a:t>
            </a:r>
            <a:r>
              <a:rPr lang="zh-CN" altLang="en-US" sz="2800" b="1" dirty="0">
                <a:solidFill>
                  <a:srgbClr val="FF0000"/>
                </a:solidFill>
                <a:latin typeface="方正书宋简体"/>
              </a:rPr>
              <a:t>主折射率</a:t>
            </a:r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714348" y="5572140"/>
            <a:ext cx="1620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对于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e </a:t>
            </a:r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光</a:t>
            </a:r>
            <a:r>
              <a:rPr lang="en-US" altLang="zh-CN" sz="2800" b="1" dirty="0">
                <a:solidFill>
                  <a:schemeClr val="accent2"/>
                </a:solidFill>
                <a:latin typeface="方正书宋简体"/>
              </a:rPr>
              <a:t>:</a:t>
            </a:r>
          </a:p>
        </p:txBody>
      </p:sp>
      <p:graphicFrame>
        <p:nvGraphicFramePr>
          <p:cNvPr id="82" name="Object 2"/>
          <p:cNvGraphicFramePr>
            <a:graphicFrameLocks noChangeAspect="1"/>
          </p:cNvGraphicFramePr>
          <p:nvPr/>
        </p:nvGraphicFramePr>
        <p:xfrm>
          <a:off x="2500298" y="5429264"/>
          <a:ext cx="11096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3" imgW="495085" imgH="431613" progId="Equation.DSMT4">
                  <p:embed/>
                </p:oleObj>
              </mc:Choice>
              <mc:Fallback>
                <p:oleObj name="Equation" r:id="rId3" imgW="495085" imgH="43161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429264"/>
                        <a:ext cx="11096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"/>
          <p:cNvGraphicFramePr>
            <a:graphicFrameLocks noChangeAspect="1"/>
          </p:cNvGraphicFramePr>
          <p:nvPr/>
        </p:nvGraphicFramePr>
        <p:xfrm>
          <a:off x="2500298" y="4500570"/>
          <a:ext cx="10175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5" imgW="482391" imgH="393529" progId="Equation.DSMT4">
                  <p:embed/>
                </p:oleObj>
              </mc:Choice>
              <mc:Fallback>
                <p:oleObj name="Equation" r:id="rId5" imgW="482391" imgH="39352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500570"/>
                        <a:ext cx="10175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3962400" y="4675209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方正书宋简体"/>
              </a:rPr>
              <a:t>定义为晶体</a:t>
            </a:r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的折射率</a:t>
            </a: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714348" y="4643446"/>
            <a:ext cx="1547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对于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o </a:t>
            </a:r>
            <a:r>
              <a:rPr lang="zh-CN" altLang="en-US" sz="2800" b="1" dirty="0">
                <a:solidFill>
                  <a:schemeClr val="accent2"/>
                </a:solidFill>
                <a:latin typeface="方正书宋简体"/>
              </a:rPr>
              <a:t>光</a:t>
            </a:r>
            <a:r>
              <a:rPr lang="en-US" altLang="zh-CN" sz="2800" b="1" dirty="0">
                <a:solidFill>
                  <a:schemeClr val="accent2"/>
                </a:solidFill>
                <a:latin typeface="方正书宋简体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2" grpId="0" autoUpdateAnimBg="0"/>
      <p:bldP spid="12363" grpId="0" autoUpdateAnimBg="0"/>
      <p:bldP spid="12364" grpId="0" autoUpdateAnimBg="0"/>
      <p:bldP spid="123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85786" y="4786322"/>
            <a:ext cx="5143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n-ea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正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n-ea"/>
              </a:rPr>
              <a:t>晶体 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  <a:ea typeface="+mn-ea"/>
              </a:rPr>
              <a:t>: </a:t>
            </a:r>
            <a:r>
              <a:rPr lang="en-US" altLang="zh-CN" sz="2800" b="1" dirty="0" err="1" smtClean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altLang="zh-CN" sz="2800" b="1" baseline="-25000" dirty="0" err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sym typeface="Symbol" pitchFamily="18" charset="2"/>
              </a:rPr>
              <a:t>&lt; </a:t>
            </a:r>
            <a:r>
              <a:rPr lang="en-US" altLang="zh-CN" sz="2800" b="1" dirty="0" err="1" smtClean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altLang="zh-CN" sz="2800" b="1" baseline="-25000" dirty="0" err="1" smtClean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altLang="zh-CN" sz="2800" b="1" baseline="-250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sym typeface="Symbol" pitchFamily="18" charset="2"/>
              </a:rPr>
              <a:t>，即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+mn-lt"/>
                <a:ea typeface="+mn-ea"/>
              </a:rPr>
              <a:t>n</a:t>
            </a:r>
            <a:r>
              <a:rPr lang="en-US" altLang="zh-CN" sz="2800" b="1" i="1" baseline="-25000" dirty="0" smtClean="0">
                <a:solidFill>
                  <a:schemeClr val="accent2"/>
                </a:solidFill>
                <a:latin typeface="+mn-lt"/>
                <a:ea typeface="+mn-ea"/>
              </a:rPr>
              <a:t>e</a:t>
            </a:r>
            <a:r>
              <a:rPr lang="en-US" altLang="zh-CN" sz="2800" b="1" i="1" dirty="0">
                <a:solidFill>
                  <a:schemeClr val="accent2"/>
                </a:solidFill>
                <a:latin typeface="+mn-lt"/>
                <a:ea typeface="+mn-ea"/>
              </a:rPr>
              <a:t>&gt; n</a:t>
            </a:r>
            <a:r>
              <a:rPr lang="en-US" altLang="zh-CN" sz="2800" b="1" i="1" baseline="-25000" dirty="0">
                <a:solidFill>
                  <a:schemeClr val="accent2"/>
                </a:solidFill>
                <a:latin typeface="+mn-lt"/>
                <a:ea typeface="+mn-ea"/>
              </a:rPr>
              <a:t>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85786" y="5572140"/>
            <a:ext cx="66437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j-ea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j-ea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j-ea"/>
              </a:rPr>
              <a:t>负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j-ea"/>
              </a:rPr>
              <a:t>晶体 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  <a:ea typeface="+mj-ea"/>
              </a:rPr>
              <a:t>: 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+mn-lt"/>
                <a:ea typeface="+mj-ea"/>
                <a:sym typeface="Symbol" pitchFamily="18" charset="2"/>
              </a:rPr>
              <a:t>v</a:t>
            </a:r>
            <a:r>
              <a:rPr lang="en-US" altLang="zh-CN" sz="2800" b="1" baseline="-25000" dirty="0" err="1" smtClean="0">
                <a:solidFill>
                  <a:schemeClr val="accent2"/>
                </a:solidFill>
                <a:latin typeface="+mn-lt"/>
                <a:ea typeface="+mj-ea"/>
                <a:sym typeface="Symbol" pitchFamily="18" charset="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j-ea"/>
                <a:sym typeface="Symbol" pitchFamily="18" charset="2"/>
              </a:rPr>
              <a:t>&gt;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+mn-lt"/>
                <a:ea typeface="+mj-ea"/>
                <a:sym typeface="Symbol" pitchFamily="18" charset="2"/>
              </a:rPr>
              <a:t>v</a:t>
            </a:r>
            <a:r>
              <a:rPr lang="en-US" altLang="zh-CN" sz="2800" b="1" baseline="-25000" dirty="0" err="1" smtClean="0">
                <a:solidFill>
                  <a:schemeClr val="accent2"/>
                </a:solidFill>
                <a:latin typeface="+mn-lt"/>
                <a:ea typeface="+mj-ea"/>
                <a:sym typeface="Symbol" pitchFamily="18" charset="2"/>
              </a:rPr>
              <a:t>o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j-ea"/>
                <a:sym typeface="Symbol" pitchFamily="18" charset="2"/>
              </a:rPr>
              <a:t>，即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+mn-lt"/>
                <a:ea typeface="+mj-ea"/>
              </a:rPr>
              <a:t>n</a:t>
            </a:r>
            <a:r>
              <a:rPr lang="en-US" altLang="zh-CN" sz="2800" b="1" i="1" baseline="-25000" dirty="0" smtClean="0">
                <a:solidFill>
                  <a:schemeClr val="accent2"/>
                </a:solidFill>
                <a:latin typeface="+mn-lt"/>
                <a:ea typeface="+mj-ea"/>
              </a:rPr>
              <a:t>e</a:t>
            </a:r>
            <a:r>
              <a:rPr lang="en-US" altLang="zh-CN" sz="2800" b="1" i="1" dirty="0">
                <a:solidFill>
                  <a:schemeClr val="accent2"/>
                </a:solidFill>
                <a:latin typeface="+mn-lt"/>
                <a:ea typeface="+mj-ea"/>
              </a:rPr>
              <a:t>&lt; n</a:t>
            </a:r>
            <a:r>
              <a:rPr lang="en-US" altLang="zh-CN" sz="2800" b="1" i="1" baseline="-25000" dirty="0">
                <a:solidFill>
                  <a:schemeClr val="accent2"/>
                </a:solidFill>
                <a:latin typeface="+mn-lt"/>
                <a:ea typeface="+mj-ea"/>
              </a:rPr>
              <a:t>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4908" y="357166"/>
            <a:ext cx="6705600" cy="3352800"/>
            <a:chOff x="2496" y="2560"/>
            <a:chExt cx="3117" cy="1629"/>
          </a:xfrm>
        </p:grpSpPr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3048" y="3309"/>
              <a:ext cx="50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子波源</a:t>
              </a:r>
              <a:endParaRPr lang="zh-CN" alt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26640" name="Oval 6"/>
            <p:cNvSpPr>
              <a:spLocks noChangeArrowheads="1"/>
            </p:cNvSpPr>
            <p:nvPr/>
          </p:nvSpPr>
          <p:spPr bwMode="auto">
            <a:xfrm>
              <a:off x="2900" y="2814"/>
              <a:ext cx="1001" cy="1000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Oval 7"/>
            <p:cNvSpPr>
              <a:spLocks noChangeArrowheads="1"/>
            </p:cNvSpPr>
            <p:nvPr/>
          </p:nvSpPr>
          <p:spPr bwMode="auto">
            <a:xfrm>
              <a:off x="3124" y="2814"/>
              <a:ext cx="561" cy="1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2" name="Line 8"/>
            <p:cNvSpPr>
              <a:spLocks noChangeShapeType="1"/>
            </p:cNvSpPr>
            <p:nvPr/>
          </p:nvSpPr>
          <p:spPr bwMode="auto">
            <a:xfrm>
              <a:off x="3404" y="2677"/>
              <a:ext cx="1" cy="12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9"/>
            <p:cNvSpPr>
              <a:spLocks noChangeShapeType="1"/>
            </p:cNvSpPr>
            <p:nvPr/>
          </p:nvSpPr>
          <p:spPr bwMode="auto">
            <a:xfrm>
              <a:off x="3404" y="3300"/>
              <a:ext cx="28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10"/>
            <p:cNvSpPr>
              <a:spLocks noChangeShapeType="1"/>
            </p:cNvSpPr>
            <p:nvPr/>
          </p:nvSpPr>
          <p:spPr bwMode="auto">
            <a:xfrm>
              <a:off x="2900" y="3300"/>
              <a:ext cx="497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Rectangle 11"/>
            <p:cNvSpPr>
              <a:spLocks noChangeArrowheads="1"/>
            </p:cNvSpPr>
            <p:nvPr/>
          </p:nvSpPr>
          <p:spPr bwMode="auto">
            <a:xfrm>
              <a:off x="2496" y="3167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</a:rPr>
                <a:t>o</a:t>
              </a:r>
              <a:r>
                <a:rPr lang="en-US" altLang="zh-CN" sz="2000" b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sz="2000" b="1">
                  <a:solidFill>
                    <a:schemeClr val="accent2"/>
                  </a:solidFill>
                </a:rPr>
                <a:t>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6646" name="Rectangle 12"/>
            <p:cNvSpPr>
              <a:spLocks noChangeArrowheads="1"/>
            </p:cNvSpPr>
            <p:nvPr/>
          </p:nvSpPr>
          <p:spPr bwMode="auto">
            <a:xfrm>
              <a:off x="3835" y="2803"/>
              <a:ext cx="38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 dirty="0" err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chemeClr val="accent2"/>
                  </a:solidFill>
                </a:rPr>
                <a:t>e</a:t>
              </a:r>
              <a:r>
                <a:rPr lang="en-US" altLang="zh-CN" sz="2000" b="1" dirty="0" err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sz="2000" b="1" dirty="0" err="1">
                  <a:solidFill>
                    <a:schemeClr val="accent2"/>
                  </a:solidFill>
                </a:rPr>
                <a:t>t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26647" name="Rectangle 13"/>
            <p:cNvSpPr>
              <a:spLocks noChangeArrowheads="1"/>
            </p:cNvSpPr>
            <p:nvPr/>
          </p:nvSpPr>
          <p:spPr bwMode="auto">
            <a:xfrm>
              <a:off x="2976" y="2560"/>
              <a:ext cx="58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光轴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6648" name="Oval 14"/>
            <p:cNvSpPr>
              <a:spLocks noChangeArrowheads="1"/>
            </p:cNvSpPr>
            <p:nvPr/>
          </p:nvSpPr>
          <p:spPr bwMode="auto">
            <a:xfrm>
              <a:off x="4197" y="2941"/>
              <a:ext cx="1416" cy="76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Oval 15"/>
            <p:cNvSpPr>
              <a:spLocks noChangeArrowheads="1"/>
            </p:cNvSpPr>
            <p:nvPr/>
          </p:nvSpPr>
          <p:spPr bwMode="auto">
            <a:xfrm>
              <a:off x="4517" y="2941"/>
              <a:ext cx="768" cy="760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Line 16"/>
            <p:cNvSpPr>
              <a:spLocks noChangeShapeType="1"/>
            </p:cNvSpPr>
            <p:nvPr/>
          </p:nvSpPr>
          <p:spPr bwMode="auto">
            <a:xfrm>
              <a:off x="4901" y="2738"/>
              <a:ext cx="0" cy="116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17"/>
            <p:cNvSpPr>
              <a:spLocks noChangeShapeType="1"/>
            </p:cNvSpPr>
            <p:nvPr/>
          </p:nvSpPr>
          <p:spPr bwMode="auto">
            <a:xfrm>
              <a:off x="4901" y="3309"/>
              <a:ext cx="7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18"/>
            <p:cNvSpPr>
              <a:spLocks noChangeShapeType="1"/>
            </p:cNvSpPr>
            <p:nvPr/>
          </p:nvSpPr>
          <p:spPr bwMode="auto">
            <a:xfrm>
              <a:off x="4517" y="3309"/>
              <a:ext cx="384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Rectangle 19"/>
            <p:cNvSpPr>
              <a:spLocks noChangeArrowheads="1"/>
            </p:cNvSpPr>
            <p:nvPr/>
          </p:nvSpPr>
          <p:spPr bwMode="auto">
            <a:xfrm>
              <a:off x="4560" y="3087"/>
              <a:ext cx="39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</a:rPr>
                <a:t>o</a:t>
              </a:r>
              <a:r>
                <a:rPr lang="en-US" altLang="zh-CN" sz="2000" b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sz="2000" b="1">
                  <a:solidFill>
                    <a:schemeClr val="accent2"/>
                  </a:solidFill>
                </a:rPr>
                <a:t>t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5184" y="3076"/>
              <a:ext cx="38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chemeClr val="accent2"/>
                  </a:solidFill>
                  <a:latin typeface="Bookman Old Style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</a:rPr>
                <a:t>e</a:t>
              </a:r>
              <a:r>
                <a:rPr lang="en-US" altLang="zh-CN" b="1">
                  <a:solidFill>
                    <a:schemeClr val="accent2"/>
                  </a:solidFill>
                  <a:sym typeface="Symbol" pitchFamily="18" charset="2"/>
                </a:rPr>
                <a:t></a:t>
              </a:r>
              <a:r>
                <a:rPr lang="en-US" altLang="zh-CN" b="1">
                  <a:solidFill>
                    <a:schemeClr val="accent2"/>
                  </a:solidFill>
                </a:rPr>
                <a:t>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4464" y="2640"/>
              <a:ext cx="42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光轴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736" y="3949"/>
              <a:ext cx="11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1">
                  <a:solidFill>
                    <a:schemeClr val="accent2"/>
                  </a:solidFill>
                </a:rPr>
                <a:t>  </a:t>
              </a:r>
              <a:endParaRPr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4306" y="3941"/>
              <a:ext cx="117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600" b="1">
                  <a:solidFill>
                    <a:schemeClr val="accent2"/>
                  </a:solidFill>
                </a:rPr>
                <a:t>  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3370" y="3201"/>
              <a:ext cx="2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200" b="1" dirty="0">
                  <a:solidFill>
                    <a:schemeClr val="accent2"/>
                  </a:solidFill>
                  <a:sym typeface="Symbol" pitchFamily="18" charset="2"/>
                </a:rPr>
                <a:t></a:t>
              </a:r>
              <a:endParaRPr lang="en-US" altLang="zh-CN" sz="1000" dirty="0">
                <a:solidFill>
                  <a:schemeClr val="accent2"/>
                </a:solidFill>
              </a:endParaRP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4865" y="3219"/>
              <a:ext cx="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200" b="1" dirty="0">
                  <a:solidFill>
                    <a:schemeClr val="accent2"/>
                  </a:solidFill>
                  <a:sym typeface="Symbol" pitchFamily="18" charset="2"/>
                </a:rPr>
                <a:t></a:t>
              </a:r>
              <a:endParaRPr lang="en-US" altLang="zh-CN" sz="1000" dirty="0">
                <a:solidFill>
                  <a:schemeClr val="accent2"/>
                </a:solidFill>
              </a:endParaRP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4884" y="3324"/>
              <a:ext cx="50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</a:rPr>
                <a:t>子波源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6661" name="Line 27"/>
            <p:cNvSpPr>
              <a:spLocks noChangeShapeType="1"/>
            </p:cNvSpPr>
            <p:nvPr/>
          </p:nvSpPr>
          <p:spPr bwMode="auto">
            <a:xfrm flipV="1">
              <a:off x="3527" y="2987"/>
              <a:ext cx="442" cy="3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71508" y="1652566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endParaRPr lang="zh-CN" altLang="zh-CN" sz="320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44" y="3357562"/>
            <a:ext cx="8858312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对于单轴晶体，按照</a:t>
            </a:r>
            <a:r>
              <a:rPr lang="en-US" altLang="zh-CN" sz="2600" dirty="0" smtClean="0"/>
              <a:t>o</a:t>
            </a:r>
            <a:r>
              <a:rPr lang="zh-CN" altLang="en-US" sz="2600" dirty="0" smtClean="0"/>
              <a:t>光和</a:t>
            </a:r>
            <a:r>
              <a:rPr lang="en-US" altLang="zh-CN" sz="2600" dirty="0" smtClean="0"/>
              <a:t>e</a:t>
            </a:r>
            <a:r>
              <a:rPr lang="zh-CN" altLang="en-US" sz="2600" dirty="0" smtClean="0"/>
              <a:t>光的传播速度大小，可以将单轴晶体进行分类：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4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00034" y="1071546"/>
            <a:ext cx="6856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latin typeface="+mn-lt"/>
              </a:rPr>
              <a:t>1</a:t>
            </a:r>
            <a:r>
              <a:rPr lang="zh-CN" altLang="en-US" sz="2800" b="1" dirty="0" smtClean="0">
                <a:latin typeface="+mn-lt"/>
              </a:rPr>
              <a:t>、光轴平行于晶体</a:t>
            </a:r>
            <a:r>
              <a:rPr lang="zh-CN" altLang="en-US" sz="2800" b="1" dirty="0">
                <a:latin typeface="+mn-lt"/>
              </a:rPr>
              <a:t>表面，自然光垂直入射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0566" y="1857364"/>
            <a:ext cx="6829966" cy="2667000"/>
            <a:chOff x="184" y="1200"/>
            <a:chExt cx="2321" cy="1304"/>
          </a:xfrm>
        </p:grpSpPr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>
              <a:off x="805" y="1638"/>
              <a:ext cx="138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1205" y="1248"/>
              <a:ext cx="1" cy="38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>
              <a:off x="1709" y="1248"/>
              <a:ext cx="0" cy="38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Arc 8"/>
            <p:cNvSpPr>
              <a:spLocks/>
            </p:cNvSpPr>
            <p:nvPr/>
          </p:nvSpPr>
          <p:spPr bwMode="auto">
            <a:xfrm flipH="1" flipV="1">
              <a:off x="1013" y="1642"/>
              <a:ext cx="185" cy="2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Arc 9"/>
            <p:cNvSpPr>
              <a:spLocks/>
            </p:cNvSpPr>
            <p:nvPr/>
          </p:nvSpPr>
          <p:spPr bwMode="auto">
            <a:xfrm flipV="1">
              <a:off x="1213" y="1642"/>
              <a:ext cx="185" cy="2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Arc 10"/>
            <p:cNvSpPr>
              <a:spLocks/>
            </p:cNvSpPr>
            <p:nvPr/>
          </p:nvSpPr>
          <p:spPr bwMode="auto">
            <a:xfrm flipH="1" flipV="1">
              <a:off x="1517" y="1642"/>
              <a:ext cx="184" cy="2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Arc 11"/>
            <p:cNvSpPr>
              <a:spLocks/>
            </p:cNvSpPr>
            <p:nvPr/>
          </p:nvSpPr>
          <p:spPr bwMode="auto">
            <a:xfrm flipV="1">
              <a:off x="1717" y="1642"/>
              <a:ext cx="184" cy="2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Arc 12"/>
            <p:cNvSpPr>
              <a:spLocks/>
            </p:cNvSpPr>
            <p:nvPr/>
          </p:nvSpPr>
          <p:spPr bwMode="auto">
            <a:xfrm flipH="1" flipV="1">
              <a:off x="1005" y="1650"/>
              <a:ext cx="193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Arc 13"/>
            <p:cNvSpPr>
              <a:spLocks/>
            </p:cNvSpPr>
            <p:nvPr/>
          </p:nvSpPr>
          <p:spPr bwMode="auto">
            <a:xfrm flipV="1">
              <a:off x="1213" y="1650"/>
              <a:ext cx="193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Arc 14"/>
            <p:cNvSpPr>
              <a:spLocks/>
            </p:cNvSpPr>
            <p:nvPr/>
          </p:nvSpPr>
          <p:spPr bwMode="auto">
            <a:xfrm flipH="1" flipV="1">
              <a:off x="1509" y="1645"/>
              <a:ext cx="192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Arc 15"/>
            <p:cNvSpPr>
              <a:spLocks/>
            </p:cNvSpPr>
            <p:nvPr/>
          </p:nvSpPr>
          <p:spPr bwMode="auto">
            <a:xfrm flipV="1">
              <a:off x="1717" y="1645"/>
              <a:ext cx="192" cy="3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16"/>
            <p:cNvSpPr>
              <a:spLocks noChangeShapeType="1"/>
            </p:cNvSpPr>
            <p:nvPr/>
          </p:nvSpPr>
          <p:spPr bwMode="auto">
            <a:xfrm>
              <a:off x="869" y="2013"/>
              <a:ext cx="1168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17"/>
            <p:cNvSpPr>
              <a:spLocks noChangeShapeType="1"/>
            </p:cNvSpPr>
            <p:nvPr/>
          </p:nvSpPr>
          <p:spPr bwMode="auto">
            <a:xfrm>
              <a:off x="861" y="1859"/>
              <a:ext cx="1176" cy="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18"/>
            <p:cNvSpPr>
              <a:spLocks noChangeShapeType="1"/>
            </p:cNvSpPr>
            <p:nvPr/>
          </p:nvSpPr>
          <p:spPr bwMode="auto">
            <a:xfrm>
              <a:off x="853" y="1693"/>
              <a:ext cx="117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19"/>
            <p:cNvSpPr>
              <a:spLocks noChangeShapeType="1"/>
            </p:cNvSpPr>
            <p:nvPr/>
          </p:nvSpPr>
          <p:spPr bwMode="auto">
            <a:xfrm>
              <a:off x="1197" y="1632"/>
              <a:ext cx="1" cy="80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0"/>
            <p:cNvSpPr>
              <a:spLocks noChangeShapeType="1"/>
            </p:cNvSpPr>
            <p:nvPr/>
          </p:nvSpPr>
          <p:spPr bwMode="auto">
            <a:xfrm flipH="1">
              <a:off x="1701" y="1632"/>
              <a:ext cx="7" cy="80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>
              <a:off x="1213" y="1637"/>
              <a:ext cx="1" cy="801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2"/>
            <p:cNvSpPr>
              <a:spLocks noChangeShapeType="1"/>
            </p:cNvSpPr>
            <p:nvPr/>
          </p:nvSpPr>
          <p:spPr bwMode="auto">
            <a:xfrm>
              <a:off x="1724" y="1637"/>
              <a:ext cx="0" cy="801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3"/>
            <p:cNvSpPr>
              <a:spLocks noChangeShapeType="1"/>
            </p:cNvSpPr>
            <p:nvPr/>
          </p:nvSpPr>
          <p:spPr bwMode="auto">
            <a:xfrm>
              <a:off x="1093" y="2125"/>
              <a:ext cx="20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24"/>
            <p:cNvSpPr>
              <a:spLocks noChangeShapeType="1"/>
            </p:cNvSpPr>
            <p:nvPr/>
          </p:nvSpPr>
          <p:spPr bwMode="auto">
            <a:xfrm>
              <a:off x="1093" y="2261"/>
              <a:ext cx="20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88" name="Group 25"/>
            <p:cNvGrpSpPr>
              <a:grpSpLocks/>
            </p:cNvGrpSpPr>
            <p:nvPr/>
          </p:nvGrpSpPr>
          <p:grpSpPr bwMode="auto">
            <a:xfrm>
              <a:off x="1605" y="2125"/>
              <a:ext cx="200" cy="137"/>
              <a:chOff x="3786" y="10779"/>
              <a:chExt cx="501" cy="341"/>
            </a:xfrm>
          </p:grpSpPr>
          <p:sp>
            <p:nvSpPr>
              <p:cNvPr id="41007" name="Line 26"/>
              <p:cNvSpPr>
                <a:spLocks noChangeShapeType="1"/>
              </p:cNvSpPr>
              <p:nvPr/>
            </p:nvSpPr>
            <p:spPr bwMode="auto">
              <a:xfrm>
                <a:off x="3786" y="11119"/>
                <a:ext cx="501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8" name="Line 27"/>
              <p:cNvSpPr>
                <a:spLocks noChangeShapeType="1"/>
              </p:cNvSpPr>
              <p:nvPr/>
            </p:nvSpPr>
            <p:spPr bwMode="auto">
              <a:xfrm>
                <a:off x="3786" y="10779"/>
                <a:ext cx="501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9" name="Rectangle 28"/>
            <p:cNvSpPr>
              <a:spLocks noChangeArrowheads="1"/>
            </p:cNvSpPr>
            <p:nvPr/>
          </p:nvSpPr>
          <p:spPr bwMode="auto">
            <a:xfrm>
              <a:off x="1200" y="2160"/>
              <a:ext cx="23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FF3399"/>
                  </a:solidFill>
                </a:rPr>
                <a:t>·</a:t>
              </a:r>
            </a:p>
          </p:txBody>
        </p:sp>
        <p:sp>
          <p:nvSpPr>
            <p:cNvPr id="40990" name="Rectangle 29"/>
            <p:cNvSpPr>
              <a:spLocks noChangeArrowheads="1"/>
            </p:cNvSpPr>
            <p:nvPr/>
          </p:nvSpPr>
          <p:spPr bwMode="auto">
            <a:xfrm>
              <a:off x="1200" y="2016"/>
              <a:ext cx="2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FF3399"/>
                  </a:solidFill>
                </a:rPr>
                <a:t>·</a:t>
              </a:r>
            </a:p>
          </p:txBody>
        </p:sp>
        <p:sp>
          <p:nvSpPr>
            <p:cNvPr id="40991" name="Rectangle 30"/>
            <p:cNvSpPr>
              <a:spLocks noChangeArrowheads="1"/>
            </p:cNvSpPr>
            <p:nvPr/>
          </p:nvSpPr>
          <p:spPr bwMode="auto">
            <a:xfrm>
              <a:off x="1688" y="2029"/>
              <a:ext cx="2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FF3399"/>
                  </a:solidFill>
                </a:rPr>
                <a:t> ·</a:t>
              </a:r>
            </a:p>
          </p:txBody>
        </p:sp>
        <p:sp>
          <p:nvSpPr>
            <p:cNvPr id="40992" name="Rectangle 31"/>
            <p:cNvSpPr>
              <a:spLocks noChangeArrowheads="1"/>
            </p:cNvSpPr>
            <p:nvPr/>
          </p:nvSpPr>
          <p:spPr bwMode="auto">
            <a:xfrm>
              <a:off x="1688" y="2120"/>
              <a:ext cx="2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FF3399"/>
                  </a:solidFill>
                </a:rPr>
                <a:t> ·</a:t>
              </a:r>
            </a:p>
          </p:txBody>
        </p:sp>
        <p:sp>
          <p:nvSpPr>
            <p:cNvPr id="40993" name="Rectangle 32"/>
            <p:cNvSpPr>
              <a:spLocks noChangeArrowheads="1"/>
            </p:cNvSpPr>
            <p:nvPr/>
          </p:nvSpPr>
          <p:spPr bwMode="auto">
            <a:xfrm>
              <a:off x="925" y="2112"/>
              <a:ext cx="51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    </a:t>
              </a:r>
              <a:r>
                <a:rPr lang="en-US" altLang="zh-CN" b="1">
                  <a:solidFill>
                    <a:schemeClr val="accent2"/>
                  </a:solidFill>
                </a:rPr>
                <a:t>e       </a:t>
              </a:r>
              <a:r>
                <a:rPr lang="en-US" altLang="zh-CN" b="1">
                  <a:solidFill>
                    <a:srgbClr val="FF3399"/>
                  </a:solidFill>
                </a:rPr>
                <a:t>o</a:t>
              </a:r>
            </a:p>
          </p:txBody>
        </p:sp>
        <p:sp>
          <p:nvSpPr>
            <p:cNvPr id="40994" name="Rectangle 33"/>
            <p:cNvSpPr>
              <a:spLocks noChangeArrowheads="1"/>
            </p:cNvSpPr>
            <p:nvPr/>
          </p:nvSpPr>
          <p:spPr bwMode="auto">
            <a:xfrm>
              <a:off x="1488" y="2208"/>
              <a:ext cx="45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chemeClr val="accent2"/>
                  </a:solidFill>
                </a:rPr>
                <a:t>   e       </a:t>
              </a:r>
              <a:r>
                <a:rPr lang="en-US" altLang="zh-CN" b="1">
                  <a:solidFill>
                    <a:srgbClr val="FF3399"/>
                  </a:solidFill>
                </a:rPr>
                <a:t>o</a:t>
              </a:r>
            </a:p>
          </p:txBody>
        </p:sp>
        <p:sp>
          <p:nvSpPr>
            <p:cNvPr id="40995" name="Rectangle 34"/>
            <p:cNvSpPr>
              <a:spLocks noChangeArrowheads="1"/>
            </p:cNvSpPr>
            <p:nvPr/>
          </p:nvSpPr>
          <p:spPr bwMode="auto">
            <a:xfrm>
              <a:off x="184" y="1619"/>
              <a:ext cx="7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 dirty="0" smtClean="0">
                  <a:solidFill>
                    <a:schemeClr val="accent2"/>
                  </a:solidFill>
                </a:rPr>
                <a:t>红色为光轴方向</a:t>
              </a:r>
              <a:endParaRPr lang="zh-CN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0996" name="Rectangle 35"/>
            <p:cNvSpPr>
              <a:spLocks noChangeArrowheads="1"/>
            </p:cNvSpPr>
            <p:nvPr/>
          </p:nvSpPr>
          <p:spPr bwMode="auto">
            <a:xfrm>
              <a:off x="2102" y="1794"/>
              <a:ext cx="4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 dirty="0">
                  <a:solidFill>
                    <a:schemeClr val="accent2"/>
                  </a:solidFill>
                </a:rPr>
                <a:t>晶体</a:t>
              </a:r>
              <a:endParaRPr lang="zh-CN" altLang="en-US" sz="36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40997" name="Group 36"/>
            <p:cNvGrpSpPr>
              <a:grpSpLocks/>
            </p:cNvGrpSpPr>
            <p:nvPr/>
          </p:nvGrpSpPr>
          <p:grpSpPr bwMode="auto">
            <a:xfrm>
              <a:off x="1605" y="1321"/>
              <a:ext cx="200" cy="137"/>
              <a:chOff x="3786" y="10779"/>
              <a:chExt cx="501" cy="341"/>
            </a:xfrm>
          </p:grpSpPr>
          <p:sp>
            <p:nvSpPr>
              <p:cNvPr id="41005" name="Line 37"/>
              <p:cNvSpPr>
                <a:spLocks noChangeShapeType="1"/>
              </p:cNvSpPr>
              <p:nvPr/>
            </p:nvSpPr>
            <p:spPr bwMode="auto">
              <a:xfrm>
                <a:off x="3786" y="11119"/>
                <a:ext cx="501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Line 38"/>
              <p:cNvSpPr>
                <a:spLocks noChangeShapeType="1"/>
              </p:cNvSpPr>
              <p:nvPr/>
            </p:nvSpPr>
            <p:spPr bwMode="auto">
              <a:xfrm>
                <a:off x="3786" y="10779"/>
                <a:ext cx="501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8" name="Group 39"/>
            <p:cNvGrpSpPr>
              <a:grpSpLocks/>
            </p:cNvGrpSpPr>
            <p:nvPr/>
          </p:nvGrpSpPr>
          <p:grpSpPr bwMode="auto">
            <a:xfrm>
              <a:off x="1103" y="1328"/>
              <a:ext cx="200" cy="136"/>
              <a:chOff x="3786" y="10779"/>
              <a:chExt cx="501" cy="341"/>
            </a:xfrm>
          </p:grpSpPr>
          <p:sp>
            <p:nvSpPr>
              <p:cNvPr id="41003" name="Line 40"/>
              <p:cNvSpPr>
                <a:spLocks noChangeShapeType="1"/>
              </p:cNvSpPr>
              <p:nvPr/>
            </p:nvSpPr>
            <p:spPr bwMode="auto">
              <a:xfrm>
                <a:off x="3786" y="11119"/>
                <a:ext cx="501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Line 41"/>
              <p:cNvSpPr>
                <a:spLocks noChangeShapeType="1"/>
              </p:cNvSpPr>
              <p:nvPr/>
            </p:nvSpPr>
            <p:spPr bwMode="auto">
              <a:xfrm>
                <a:off x="3786" y="10779"/>
                <a:ext cx="501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99" name="Rectangle 42"/>
            <p:cNvSpPr>
              <a:spLocks noChangeArrowheads="1"/>
            </p:cNvSpPr>
            <p:nvPr/>
          </p:nvSpPr>
          <p:spPr bwMode="auto">
            <a:xfrm>
              <a:off x="1680" y="1200"/>
              <a:ext cx="2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1000" name="Rectangle 43"/>
            <p:cNvSpPr>
              <a:spLocks noChangeArrowheads="1"/>
            </p:cNvSpPr>
            <p:nvPr/>
          </p:nvSpPr>
          <p:spPr bwMode="auto">
            <a:xfrm>
              <a:off x="1680" y="1344"/>
              <a:ext cx="23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1001" name="Rectangle 44"/>
            <p:cNvSpPr>
              <a:spLocks noChangeArrowheads="1"/>
            </p:cNvSpPr>
            <p:nvPr/>
          </p:nvSpPr>
          <p:spPr bwMode="auto">
            <a:xfrm>
              <a:off x="1159" y="1200"/>
              <a:ext cx="23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  <p:sp>
          <p:nvSpPr>
            <p:cNvPr id="41002" name="Rectangle 45"/>
            <p:cNvSpPr>
              <a:spLocks noChangeArrowheads="1"/>
            </p:cNvSpPr>
            <p:nvPr/>
          </p:nvSpPr>
          <p:spPr bwMode="auto">
            <a:xfrm>
              <a:off x="1159" y="1344"/>
              <a:ext cx="23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chemeClr val="accent2"/>
                  </a:solidFill>
                </a:rPr>
                <a:t>·</a:t>
              </a:r>
            </a:p>
          </p:txBody>
        </p:sp>
      </p:grpSp>
      <p:sp>
        <p:nvSpPr>
          <p:cNvPr id="40966" name="Rectangle 47"/>
          <p:cNvSpPr>
            <a:spLocks noChangeArrowheads="1"/>
          </p:cNvSpPr>
          <p:nvPr/>
        </p:nvSpPr>
        <p:spPr bwMode="auto">
          <a:xfrm>
            <a:off x="357158" y="285728"/>
            <a:ext cx="84296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方正书宋简体"/>
              </a:rPr>
              <a:t>三、作图法（以负单轴晶体为例，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>
                <a:sym typeface="Symbol" pitchFamily="18" charset="2"/>
              </a:rPr>
              <a:t>v</a:t>
            </a:r>
            <a:r>
              <a:rPr lang="en-US" altLang="zh-CN" sz="3200" b="1" baseline="-25000" dirty="0" err="1" smtClean="0">
                <a:sym typeface="Symbol" pitchFamily="18" charset="2"/>
              </a:rPr>
              <a:t>e</a:t>
            </a:r>
            <a:r>
              <a:rPr lang="en-US" altLang="zh-CN" sz="3200" b="1" dirty="0" smtClean="0">
                <a:sym typeface="Symbol" pitchFamily="18" charset="2"/>
              </a:rPr>
              <a:t>&gt;</a:t>
            </a:r>
            <a:r>
              <a:rPr lang="en-US" altLang="zh-CN" sz="3200" b="1" dirty="0" err="1" smtClean="0">
                <a:sym typeface="Symbol" pitchFamily="18" charset="2"/>
              </a:rPr>
              <a:t>v</a:t>
            </a:r>
            <a:r>
              <a:rPr lang="en-US" altLang="zh-CN" sz="3200" b="1" baseline="-25000" dirty="0" err="1" smtClean="0">
                <a:sym typeface="Symbol" pitchFamily="18" charset="2"/>
              </a:rPr>
              <a:t>o</a:t>
            </a:r>
            <a:r>
              <a:rPr lang="zh-CN" altLang="en-US" sz="3200" b="1" dirty="0" smtClean="0">
                <a:latin typeface="方正书宋简体"/>
              </a:rPr>
              <a:t>）</a:t>
            </a:r>
            <a:endParaRPr lang="zh-CN" altLang="en-US" sz="3200" b="1" dirty="0">
              <a:latin typeface="方正书宋简体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96" y="471488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o</a:t>
            </a:r>
            <a:r>
              <a:rPr lang="zh-CN" altLang="en-US" b="1" dirty="0" smtClean="0"/>
              <a:t>光和</a:t>
            </a:r>
            <a:r>
              <a:rPr lang="en-US" altLang="zh-CN" b="1" dirty="0" smtClean="0"/>
              <a:t> e</a:t>
            </a:r>
            <a:r>
              <a:rPr lang="zh-CN" altLang="en-US" b="1" dirty="0" smtClean="0"/>
              <a:t>光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latin typeface="方正书宋简体"/>
              </a:rPr>
              <a:t>在方向上虽没分开，但速度上是分开的：</a:t>
            </a:r>
            <a:r>
              <a:rPr lang="en-US" altLang="zh-CN" b="1" i="1" dirty="0" smtClean="0"/>
              <a:t>e  </a:t>
            </a:r>
            <a:r>
              <a:rPr lang="zh-CN" altLang="en-US" b="1" dirty="0" smtClean="0"/>
              <a:t>光在前，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o</a:t>
            </a:r>
            <a:r>
              <a:rPr lang="zh-CN" altLang="en-US" b="1" dirty="0" smtClean="0"/>
              <a:t>光在后，因此有</a:t>
            </a:r>
            <a:r>
              <a:rPr lang="zh-CN" altLang="en-US" b="1" dirty="0" smtClean="0">
                <a:latin typeface="方正书宋简体"/>
              </a:rPr>
              <a:t>双折射现象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85720" y="500042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、光轴</a:t>
            </a:r>
            <a:r>
              <a:rPr lang="zh-CN" altLang="en-US" sz="2800" b="1" dirty="0"/>
              <a:t>与晶体表面斜交，自然光垂直入射</a:t>
            </a:r>
          </a:p>
        </p:txBody>
      </p:sp>
      <p:sp>
        <p:nvSpPr>
          <p:cNvPr id="41988" name="Rectangle 78"/>
          <p:cNvSpPr>
            <a:spLocks noChangeArrowheads="1"/>
          </p:cNvSpPr>
          <p:nvPr/>
        </p:nvSpPr>
        <p:spPr bwMode="auto">
          <a:xfrm>
            <a:off x="1142976" y="5143512"/>
            <a:ext cx="720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o, e </a:t>
            </a:r>
            <a:r>
              <a:rPr lang="zh-CN" altLang="en-US" sz="2800" b="1" dirty="0">
                <a:latin typeface="方正书宋简体"/>
              </a:rPr>
              <a:t>在方向上分开，</a:t>
            </a:r>
            <a:r>
              <a:rPr lang="zh-CN" altLang="en-US" sz="2800" b="1" dirty="0"/>
              <a:t>有明显的</a:t>
            </a:r>
            <a:r>
              <a:rPr lang="zh-CN" altLang="en-US" sz="2800" b="1" dirty="0">
                <a:latin typeface="方正书宋简体"/>
              </a:rPr>
              <a:t>双折射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714480" y="1285860"/>
            <a:ext cx="4572020" cy="3502035"/>
            <a:chOff x="1714480" y="2000240"/>
            <a:chExt cx="4572020" cy="3502035"/>
          </a:xfrm>
        </p:grpSpPr>
        <p:sp>
          <p:nvSpPr>
            <p:cNvPr id="76" name="Line 33"/>
            <p:cNvSpPr>
              <a:spLocks noChangeShapeType="1"/>
            </p:cNvSpPr>
            <p:nvPr/>
          </p:nvSpPr>
          <p:spPr bwMode="auto">
            <a:xfrm>
              <a:off x="2346325" y="3476625"/>
              <a:ext cx="3636963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32"/>
            <p:cNvSpPr>
              <a:spLocks noChangeArrowheads="1"/>
            </p:cNvSpPr>
            <p:nvPr/>
          </p:nvSpPr>
          <p:spPr bwMode="auto">
            <a:xfrm rot="20557426">
              <a:off x="2836546" y="2301406"/>
              <a:ext cx="1379538" cy="201792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 flipV="1">
              <a:off x="2214546" y="3500438"/>
              <a:ext cx="1268429" cy="78581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1714480" y="4286256"/>
              <a:ext cx="695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a typeface=""/>
                  <a:cs typeface=""/>
                </a:rPr>
                <a:t>光轴</a:t>
              </a:r>
              <a:endParaRPr lang="zh-CN" altLang="en-US" dirty="0"/>
            </a:p>
          </p:txBody>
        </p:sp>
        <p:sp>
          <p:nvSpPr>
            <p:cNvPr id="80" name="Text Box 29"/>
            <p:cNvSpPr txBox="1">
              <a:spLocks noChangeArrowheads="1"/>
            </p:cNvSpPr>
            <p:nvPr/>
          </p:nvSpPr>
          <p:spPr bwMode="auto">
            <a:xfrm>
              <a:off x="3273425" y="345281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A</a:t>
              </a:r>
              <a:endParaRPr lang="en-US" altLang="zh-CN"/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3259138" y="3935413"/>
              <a:ext cx="354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E</a:t>
              </a:r>
              <a:endParaRPr lang="en-US" altLang="zh-CN"/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>
              <a:off x="3559175" y="3513138"/>
              <a:ext cx="0" cy="1979612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 rot="840000">
              <a:off x="3345290" y="3588248"/>
              <a:ext cx="945276" cy="1786439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3386138" y="4410075"/>
              <a:ext cx="3619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"/>
                  <a:cs typeface=""/>
                </a:rPr>
                <a:t>•</a:t>
              </a:r>
              <a:endParaRPr lang="en-US" altLang="zh-CN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840000" flipV="1">
              <a:off x="3800676" y="4811150"/>
              <a:ext cx="257741" cy="151474"/>
            </a:xfrm>
            <a:prstGeom prst="line">
              <a:avLst/>
            </a:prstGeom>
            <a:noFill/>
            <a:ln w="412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20"/>
            <p:cNvSpPr>
              <a:spLocks noChangeArrowheads="1"/>
            </p:cNvSpPr>
            <p:nvPr/>
          </p:nvSpPr>
          <p:spPr bwMode="auto">
            <a:xfrm>
              <a:off x="4448175" y="2759075"/>
              <a:ext cx="1381125" cy="1381125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 flipV="1">
              <a:off x="3786182" y="3500438"/>
              <a:ext cx="1428760" cy="78581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>
              <a:off x="4832350" y="3448050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a typeface=""/>
                  <a:cs typeface=""/>
                </a:rPr>
                <a:t>B</a:t>
              </a:r>
              <a:endParaRPr lang="en-US" altLang="zh-CN" dirty="0"/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5335588" y="4076700"/>
              <a:ext cx="423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F’</a:t>
              </a:r>
              <a:endParaRPr lang="en-US" altLang="zh-CN"/>
            </a:p>
          </p:txBody>
        </p:sp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4729163" y="386715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E’</a:t>
              </a:r>
              <a:endParaRPr lang="en-US" altLang="zh-CN"/>
            </a:p>
          </p:txBody>
        </p:sp>
        <p:sp>
          <p:nvSpPr>
            <p:cNvPr id="92" name="Line 15"/>
            <p:cNvSpPr>
              <a:spLocks noChangeShapeType="1"/>
            </p:cNvSpPr>
            <p:nvPr/>
          </p:nvSpPr>
          <p:spPr bwMode="auto">
            <a:xfrm>
              <a:off x="5165725" y="3521075"/>
              <a:ext cx="0" cy="198120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4978400" y="4449763"/>
              <a:ext cx="3619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"/>
                  <a:cs typeface=""/>
                </a:rPr>
                <a:t>•</a:t>
              </a:r>
              <a:endParaRPr lang="en-US" altLang="zh-CN"/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 rot="840000" flipV="1">
              <a:off x="5300710" y="4813984"/>
              <a:ext cx="246948" cy="148783"/>
            </a:xfrm>
            <a:prstGeom prst="line">
              <a:avLst/>
            </a:prstGeom>
            <a:noFill/>
            <a:ln w="412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12"/>
            <p:cNvSpPr>
              <a:spLocks noChangeArrowheads="1"/>
            </p:cNvSpPr>
            <p:nvPr/>
          </p:nvSpPr>
          <p:spPr bwMode="auto">
            <a:xfrm>
              <a:off x="2133600" y="2000240"/>
              <a:ext cx="4152900" cy="146686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3581400" y="2389188"/>
              <a:ext cx="0" cy="1125537"/>
            </a:xfrm>
            <a:prstGeom prst="line">
              <a:avLst/>
            </a:prstGeom>
            <a:noFill/>
            <a:ln w="41275">
              <a:solidFill>
                <a:srgbClr val="99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3517900" y="4143375"/>
              <a:ext cx="1817688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>
              <a:off x="3690938" y="4286256"/>
              <a:ext cx="1817687" cy="0"/>
            </a:xfrm>
            <a:prstGeom prst="line">
              <a:avLst/>
            </a:prstGeom>
            <a:noFill/>
            <a:ln w="9525">
              <a:solidFill>
                <a:srgbClr val="57896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 rot="840000">
              <a:off x="4984542" y="3585739"/>
              <a:ext cx="920282" cy="1751767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>
              <a:off x="5162550" y="2397125"/>
              <a:ext cx="0" cy="1123950"/>
            </a:xfrm>
            <a:prstGeom prst="line">
              <a:avLst/>
            </a:prstGeom>
            <a:noFill/>
            <a:ln w="41275">
              <a:solidFill>
                <a:srgbClr val="99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3857620" y="4357694"/>
              <a:ext cx="33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a typeface=""/>
                  <a:cs typeface=""/>
                </a:rPr>
                <a:t>F</a:t>
              </a:r>
              <a:endParaRPr lang="en-US" altLang="zh-CN" dirty="0"/>
            </a:p>
          </p:txBody>
        </p:sp>
        <p:sp>
          <p:nvSpPr>
            <p:cNvPr id="102" name="Oval 5"/>
            <p:cNvSpPr>
              <a:spLocks noChangeArrowheads="1"/>
            </p:cNvSpPr>
            <p:nvPr/>
          </p:nvSpPr>
          <p:spPr bwMode="auto">
            <a:xfrm>
              <a:off x="2870200" y="2743200"/>
              <a:ext cx="1379538" cy="1379538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" name="Oval 32"/>
          <p:cNvSpPr>
            <a:spLocks noChangeArrowheads="1"/>
          </p:cNvSpPr>
          <p:nvPr/>
        </p:nvSpPr>
        <p:spPr bwMode="auto">
          <a:xfrm rot="20730963">
            <a:off x="4413216" y="1569187"/>
            <a:ext cx="1379538" cy="2017923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08163" y="1498600"/>
            <a:ext cx="4371975" cy="3467100"/>
            <a:chOff x="1808163" y="1498600"/>
            <a:chExt cx="4371975" cy="3467100"/>
          </a:xfrm>
        </p:grpSpPr>
        <p:sp>
          <p:nvSpPr>
            <p:cNvPr id="3" name="Oval 32"/>
            <p:cNvSpPr>
              <a:spLocks noChangeArrowheads="1"/>
            </p:cNvSpPr>
            <p:nvPr/>
          </p:nvSpPr>
          <p:spPr bwMode="auto">
            <a:xfrm>
              <a:off x="2759075" y="2460625"/>
              <a:ext cx="1216025" cy="1216025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31"/>
            <p:cNvSpPr>
              <a:spLocks noChangeArrowheads="1"/>
            </p:cNvSpPr>
            <p:nvPr/>
          </p:nvSpPr>
          <p:spPr bwMode="auto">
            <a:xfrm rot="20175809">
              <a:off x="2703513" y="2060575"/>
              <a:ext cx="1216025" cy="182086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2052638" y="1498600"/>
              <a:ext cx="3657600" cy="15875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2281238" y="3087688"/>
              <a:ext cx="3203575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2439988" y="2090738"/>
              <a:ext cx="990600" cy="990600"/>
            </a:xfrm>
            <a:prstGeom prst="line">
              <a:avLst/>
            </a:prstGeom>
            <a:noFill/>
            <a:ln w="41275">
              <a:solidFill>
                <a:srgbClr val="99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3382963" y="2166938"/>
              <a:ext cx="906462" cy="906462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V="1">
              <a:off x="2270125" y="3108325"/>
              <a:ext cx="1011238" cy="777875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389313" y="2097088"/>
              <a:ext cx="0" cy="99060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808163" y="3770313"/>
              <a:ext cx="6953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"/>
                  <a:cs typeface=""/>
                </a:rPr>
                <a:t>光轴</a:t>
              </a:r>
              <a:endParaRPr lang="zh-CN" alt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V="1">
              <a:off x="3535363" y="3101975"/>
              <a:ext cx="1600200" cy="53340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3729038" y="3101975"/>
              <a:ext cx="1371600" cy="685800"/>
            </a:xfrm>
            <a:prstGeom prst="line">
              <a:avLst/>
            </a:prstGeom>
            <a:noFill/>
            <a:ln w="9525">
              <a:solidFill>
                <a:srgbClr val="57896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151313" y="2062163"/>
              <a:ext cx="990600" cy="990600"/>
            </a:xfrm>
            <a:prstGeom prst="line">
              <a:avLst/>
            </a:prstGeom>
            <a:noFill/>
            <a:ln w="41275">
              <a:solidFill>
                <a:srgbClr val="99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424238" y="3011488"/>
              <a:ext cx="381000" cy="160020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97213" y="3067050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A</a:t>
              </a:r>
              <a:endParaRPr lang="en-US" altLang="zh-CN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729038" y="3621088"/>
              <a:ext cx="33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F</a:t>
              </a:r>
              <a:endParaRPr lang="en-US" altLang="zh-CN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298825" y="3392488"/>
              <a:ext cx="354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E</a:t>
              </a:r>
              <a:endParaRPr lang="en-US" altLang="zh-CN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424238" y="3087688"/>
              <a:ext cx="762000" cy="160020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75113" y="4346575"/>
              <a:ext cx="3651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ea typeface=""/>
                  <a:cs typeface=""/>
                </a:rPr>
                <a:t>e</a:t>
              </a:r>
              <a:endParaRPr lang="en-US" altLang="zh-CN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348038" y="4459288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O</a:t>
              </a:r>
              <a:endParaRPr lang="en-US" altLang="zh-CN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500438" y="3770313"/>
              <a:ext cx="3619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"/>
                  <a:cs typeface=""/>
                </a:rPr>
                <a:t>•</a:t>
              </a:r>
              <a:endParaRPr lang="en-US" altLang="zh-CN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3819525" y="4148138"/>
              <a:ext cx="301625" cy="147637"/>
            </a:xfrm>
            <a:prstGeom prst="line">
              <a:avLst/>
            </a:prstGeom>
            <a:noFill/>
            <a:ln w="412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5143500" y="3051175"/>
              <a:ext cx="381000" cy="160020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5164138" y="3127375"/>
              <a:ext cx="762000" cy="160020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5815013" y="4386263"/>
              <a:ext cx="3651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ea typeface=""/>
                  <a:cs typeface=""/>
                </a:rPr>
                <a:t>e</a:t>
              </a:r>
              <a:endParaRPr lang="en-US" altLang="zh-CN"/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5087938" y="4498975"/>
              <a:ext cx="381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a typeface=""/>
                  <a:cs typeface=""/>
                </a:rPr>
                <a:t>O</a:t>
              </a:r>
              <a:endParaRPr lang="en-US" altLang="zh-CN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5240338" y="3810000"/>
              <a:ext cx="3619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"/>
                  <a:cs typeface=""/>
                </a:rPr>
                <a:t>•</a:t>
              </a:r>
              <a:endParaRPr lang="en-US" altLang="zh-CN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 flipV="1">
              <a:off x="5559425" y="4187825"/>
              <a:ext cx="301625" cy="147638"/>
            </a:xfrm>
            <a:prstGeom prst="line">
              <a:avLst/>
            </a:prstGeom>
            <a:noFill/>
            <a:ln w="412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285720" y="571480"/>
            <a:ext cx="8858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ea typeface=""/>
                <a:cs typeface=""/>
              </a:rPr>
              <a:t>平行光斜入射，光轴在入射面内，光轴与晶体表面斜交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42844" y="285728"/>
            <a:ext cx="86439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、光轴</a:t>
            </a:r>
            <a:r>
              <a:rPr lang="zh-CN" altLang="en-US" sz="2800" b="1" dirty="0"/>
              <a:t>平行晶体表面，且垂直入射</a:t>
            </a:r>
            <a:r>
              <a:rPr lang="zh-CN" altLang="en-US" sz="2800" b="1" dirty="0" smtClean="0"/>
              <a:t>面，</a:t>
            </a:r>
            <a:r>
              <a:rPr lang="zh-CN" altLang="en-US" sz="2800" b="1" dirty="0" smtClean="0">
                <a:latin typeface="方正书宋简体"/>
              </a:rPr>
              <a:t>自然光斜入射</a:t>
            </a:r>
            <a:r>
              <a:rPr lang="en-US" altLang="zh-CN" sz="2800" b="1" dirty="0" smtClean="0"/>
              <a:t>  </a:t>
            </a:r>
            <a:endParaRPr lang="en-US" altLang="zh-CN" sz="2800" b="1" dirty="0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928686" y="4824410"/>
          <a:ext cx="231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公式" r:id="rId3" imgW="2311400" imgH="952500" progId="Equation.3">
                  <p:embed/>
                </p:oleObj>
              </mc:Choice>
              <mc:Fallback>
                <p:oleObj name="公式" r:id="rId3" imgW="2311400" imgH="9525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6" y="4824410"/>
                        <a:ext cx="231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4814886" y="4900610"/>
          <a:ext cx="228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公式" r:id="rId5" imgW="2286000" imgH="952500" progId="Equation.3">
                  <p:embed/>
                </p:oleObj>
              </mc:Choice>
              <mc:Fallback>
                <p:oleObj name="公式" r:id="rId5" imgW="2286000" imgH="9525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6" y="4900610"/>
                        <a:ext cx="228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85886" y="1166810"/>
            <a:ext cx="5486400" cy="3505200"/>
            <a:chOff x="2592" y="2608"/>
            <a:chExt cx="2304" cy="1664"/>
          </a:xfrm>
        </p:grpSpPr>
        <p:sp>
          <p:nvSpPr>
            <p:cNvPr id="27662" name="Line 7"/>
            <p:cNvSpPr>
              <a:spLocks noChangeShapeType="1"/>
            </p:cNvSpPr>
            <p:nvPr/>
          </p:nvSpPr>
          <p:spPr bwMode="auto">
            <a:xfrm>
              <a:off x="3435" y="2711"/>
              <a:ext cx="1" cy="151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8"/>
            <p:cNvSpPr>
              <a:spLocks noChangeShapeType="1"/>
            </p:cNvSpPr>
            <p:nvPr/>
          </p:nvSpPr>
          <p:spPr bwMode="auto">
            <a:xfrm>
              <a:off x="4123" y="2727"/>
              <a:ext cx="1" cy="151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9"/>
            <p:cNvSpPr>
              <a:spLocks noChangeShapeType="1"/>
            </p:cNvSpPr>
            <p:nvPr/>
          </p:nvSpPr>
          <p:spPr bwMode="auto">
            <a:xfrm flipV="1">
              <a:off x="2978" y="3350"/>
              <a:ext cx="1705" cy="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2850" y="2758"/>
              <a:ext cx="591" cy="59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>
              <a:off x="3470" y="2691"/>
              <a:ext cx="653" cy="65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2"/>
            <p:cNvSpPr>
              <a:spLocks noChangeShapeType="1"/>
            </p:cNvSpPr>
            <p:nvPr/>
          </p:nvSpPr>
          <p:spPr bwMode="auto">
            <a:xfrm flipV="1">
              <a:off x="3426" y="2986"/>
              <a:ext cx="346" cy="36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Arc 13"/>
            <p:cNvSpPr>
              <a:spLocks/>
            </p:cNvSpPr>
            <p:nvPr/>
          </p:nvSpPr>
          <p:spPr bwMode="auto">
            <a:xfrm flipH="1" flipV="1">
              <a:off x="3218" y="3359"/>
              <a:ext cx="202" cy="2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Arc 14"/>
            <p:cNvSpPr>
              <a:spLocks/>
            </p:cNvSpPr>
            <p:nvPr/>
          </p:nvSpPr>
          <p:spPr bwMode="auto">
            <a:xfrm flipV="1">
              <a:off x="3420" y="3359"/>
              <a:ext cx="240" cy="2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Arc 15"/>
            <p:cNvSpPr>
              <a:spLocks/>
            </p:cNvSpPr>
            <p:nvPr/>
          </p:nvSpPr>
          <p:spPr bwMode="auto">
            <a:xfrm flipH="1" flipV="1">
              <a:off x="3098" y="3359"/>
              <a:ext cx="335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Arc 16"/>
            <p:cNvSpPr>
              <a:spLocks/>
            </p:cNvSpPr>
            <p:nvPr/>
          </p:nvSpPr>
          <p:spPr bwMode="auto">
            <a:xfrm flipV="1">
              <a:off x="3443" y="3359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7"/>
            <p:cNvSpPr>
              <a:spLocks noChangeShapeType="1"/>
            </p:cNvSpPr>
            <p:nvPr/>
          </p:nvSpPr>
          <p:spPr bwMode="auto">
            <a:xfrm flipV="1">
              <a:off x="3050" y="3359"/>
              <a:ext cx="1073" cy="60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18"/>
            <p:cNvSpPr>
              <a:spLocks noChangeShapeType="1"/>
            </p:cNvSpPr>
            <p:nvPr/>
          </p:nvSpPr>
          <p:spPr bwMode="auto">
            <a:xfrm flipV="1">
              <a:off x="3000" y="3356"/>
              <a:ext cx="1124" cy="394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19"/>
            <p:cNvSpPr>
              <a:spLocks noChangeShapeType="1"/>
            </p:cNvSpPr>
            <p:nvPr/>
          </p:nvSpPr>
          <p:spPr bwMode="auto">
            <a:xfrm>
              <a:off x="3442" y="3358"/>
              <a:ext cx="313" cy="833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20"/>
            <p:cNvSpPr>
              <a:spLocks noChangeShapeType="1"/>
            </p:cNvSpPr>
            <p:nvPr/>
          </p:nvSpPr>
          <p:spPr bwMode="auto">
            <a:xfrm>
              <a:off x="4130" y="3351"/>
              <a:ext cx="313" cy="84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21"/>
            <p:cNvSpPr>
              <a:spLocks noChangeShapeType="1"/>
            </p:cNvSpPr>
            <p:nvPr/>
          </p:nvSpPr>
          <p:spPr bwMode="auto">
            <a:xfrm>
              <a:off x="3437" y="3356"/>
              <a:ext cx="476" cy="78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4130" y="3351"/>
              <a:ext cx="456" cy="78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Arc 23"/>
            <p:cNvSpPr>
              <a:spLocks/>
            </p:cNvSpPr>
            <p:nvPr/>
          </p:nvSpPr>
          <p:spPr bwMode="auto">
            <a:xfrm flipV="1">
              <a:off x="3450" y="3727"/>
              <a:ext cx="209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Arc 24"/>
            <p:cNvSpPr>
              <a:spLocks/>
            </p:cNvSpPr>
            <p:nvPr/>
          </p:nvSpPr>
          <p:spPr bwMode="auto">
            <a:xfrm flipV="1">
              <a:off x="3442" y="3863"/>
              <a:ext cx="193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Arc 25"/>
            <p:cNvSpPr>
              <a:spLocks/>
            </p:cNvSpPr>
            <p:nvPr/>
          </p:nvSpPr>
          <p:spPr bwMode="auto">
            <a:xfrm flipH="1">
              <a:off x="3322" y="3134"/>
              <a:ext cx="113" cy="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26"/>
            <p:cNvSpPr>
              <a:spLocks noChangeShapeType="1"/>
            </p:cNvSpPr>
            <p:nvPr/>
          </p:nvSpPr>
          <p:spPr bwMode="auto">
            <a:xfrm flipV="1">
              <a:off x="3602" y="3934"/>
              <a:ext cx="137" cy="49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27"/>
            <p:cNvSpPr>
              <a:spLocks noChangeShapeType="1"/>
            </p:cNvSpPr>
            <p:nvPr/>
          </p:nvSpPr>
          <p:spPr bwMode="auto">
            <a:xfrm flipV="1">
              <a:off x="3642" y="4046"/>
              <a:ext cx="137" cy="49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28"/>
            <p:cNvSpPr>
              <a:spLocks noChangeShapeType="1"/>
            </p:cNvSpPr>
            <p:nvPr/>
          </p:nvSpPr>
          <p:spPr bwMode="auto">
            <a:xfrm flipV="1">
              <a:off x="4234" y="3814"/>
              <a:ext cx="145" cy="49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29"/>
            <p:cNvSpPr>
              <a:spLocks noChangeShapeType="1"/>
            </p:cNvSpPr>
            <p:nvPr/>
          </p:nvSpPr>
          <p:spPr bwMode="auto">
            <a:xfrm flipV="1">
              <a:off x="4290" y="3942"/>
              <a:ext cx="137" cy="49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Rectangle 30"/>
            <p:cNvSpPr>
              <a:spLocks noChangeArrowheads="1"/>
            </p:cNvSpPr>
            <p:nvPr/>
          </p:nvSpPr>
          <p:spPr bwMode="auto">
            <a:xfrm>
              <a:off x="3696" y="3648"/>
              <a:ext cx="26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686" name="Rectangle 31"/>
            <p:cNvSpPr>
              <a:spLocks noChangeArrowheads="1"/>
            </p:cNvSpPr>
            <p:nvPr/>
          </p:nvSpPr>
          <p:spPr bwMode="auto">
            <a:xfrm>
              <a:off x="3767" y="3759"/>
              <a:ext cx="26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687" name="Rectangle 32"/>
            <p:cNvSpPr>
              <a:spLocks noChangeArrowheads="1"/>
            </p:cNvSpPr>
            <p:nvPr/>
          </p:nvSpPr>
          <p:spPr bwMode="auto">
            <a:xfrm>
              <a:off x="4320" y="3552"/>
              <a:ext cx="26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688" name="Rectangle 33"/>
            <p:cNvSpPr>
              <a:spLocks noChangeArrowheads="1"/>
            </p:cNvSpPr>
            <p:nvPr/>
          </p:nvSpPr>
          <p:spPr bwMode="auto">
            <a:xfrm>
              <a:off x="4391" y="3664"/>
              <a:ext cx="26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689" name="Rectangle 34"/>
            <p:cNvSpPr>
              <a:spLocks noChangeArrowheads="1"/>
            </p:cNvSpPr>
            <p:nvPr/>
          </p:nvSpPr>
          <p:spPr bwMode="auto">
            <a:xfrm>
              <a:off x="4467" y="3560"/>
              <a:ext cx="42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rgbClr val="000000"/>
                  </a:solidFill>
                </a:rPr>
                <a:t>晶体</a:t>
              </a:r>
              <a:endParaRPr lang="zh-CN" altLang="en-US" sz="3600" b="1">
                <a:solidFill>
                  <a:srgbClr val="000000"/>
                </a:solidFill>
              </a:endParaRPr>
            </a:p>
          </p:txBody>
        </p:sp>
        <p:sp>
          <p:nvSpPr>
            <p:cNvPr id="27690" name="Rectangle 35"/>
            <p:cNvSpPr>
              <a:spLocks noChangeArrowheads="1"/>
            </p:cNvSpPr>
            <p:nvPr/>
          </p:nvSpPr>
          <p:spPr bwMode="auto">
            <a:xfrm>
              <a:off x="4272" y="3281"/>
              <a:ext cx="1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3600" b="1"/>
            </a:p>
          </p:txBody>
        </p:sp>
        <p:sp>
          <p:nvSpPr>
            <p:cNvPr id="27691" name="Rectangle 36"/>
            <p:cNvSpPr>
              <a:spLocks noChangeArrowheads="1"/>
            </p:cNvSpPr>
            <p:nvPr/>
          </p:nvSpPr>
          <p:spPr bwMode="auto">
            <a:xfrm>
              <a:off x="4412" y="3360"/>
              <a:ext cx="3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rgbClr val="FF0000"/>
                  </a:solidFill>
                </a:rPr>
                <a:t>光轴</a:t>
              </a:r>
              <a:endParaRPr lang="zh-CN" altLang="en-US" sz="3600" b="1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3322" y="2976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rgbClr val="008000"/>
                  </a:solidFill>
                </a:rPr>
                <a:t>i</a:t>
              </a:r>
              <a:endParaRPr lang="en-US" altLang="zh-CN" sz="3600" b="1">
                <a:solidFill>
                  <a:srgbClr val="008000"/>
                </a:solidFill>
              </a:endParaRPr>
            </a:p>
          </p:txBody>
        </p:sp>
        <p:sp>
          <p:nvSpPr>
            <p:cNvPr id="27693" name="Rectangle 38"/>
            <p:cNvSpPr>
              <a:spLocks noChangeArrowheads="1"/>
            </p:cNvSpPr>
            <p:nvPr/>
          </p:nvSpPr>
          <p:spPr bwMode="auto">
            <a:xfrm>
              <a:off x="3474" y="3840"/>
              <a:ext cx="30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FF00FF"/>
                  </a:solidFill>
                </a:rPr>
                <a:t>r </a:t>
              </a:r>
              <a:r>
                <a:rPr lang="en-US" altLang="zh-CN" b="1">
                  <a:solidFill>
                    <a:srgbClr val="FF00FF"/>
                  </a:solidFill>
                </a:rPr>
                <a:t>o</a:t>
              </a:r>
            </a:p>
          </p:txBody>
        </p:sp>
        <p:sp>
          <p:nvSpPr>
            <p:cNvPr id="27694" name="Rectangle 39"/>
            <p:cNvSpPr>
              <a:spLocks noChangeArrowheads="1"/>
            </p:cNvSpPr>
            <p:nvPr/>
          </p:nvSpPr>
          <p:spPr bwMode="auto">
            <a:xfrm>
              <a:off x="3706" y="3564"/>
              <a:ext cx="20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0000FF"/>
                  </a:solidFill>
                </a:rPr>
                <a:t>r</a:t>
              </a:r>
              <a:r>
                <a:rPr lang="en-US" altLang="zh-CN" b="1" i="1" baseline="-25000">
                  <a:solidFill>
                    <a:srgbClr val="0000FF"/>
                  </a:solidFill>
                </a:rPr>
                <a:t>e</a:t>
              </a:r>
              <a:endParaRPr lang="en-US" altLang="zh-CN" sz="3600" b="1"/>
            </a:p>
          </p:txBody>
        </p:sp>
        <p:sp>
          <p:nvSpPr>
            <p:cNvPr id="27695" name="Rectangle 40"/>
            <p:cNvSpPr>
              <a:spLocks noChangeArrowheads="1"/>
            </p:cNvSpPr>
            <p:nvPr/>
          </p:nvSpPr>
          <p:spPr bwMode="auto">
            <a:xfrm>
              <a:off x="3552" y="4034"/>
              <a:ext cx="16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FF00FF"/>
                  </a:solidFill>
                </a:rPr>
                <a:t>o</a:t>
              </a:r>
              <a:r>
                <a:rPr lang="en-US" altLang="zh-CN" sz="3600" b="1">
                  <a:solidFill>
                    <a:srgbClr val="FF00FF"/>
                  </a:solidFill>
                </a:rPr>
                <a:t>  </a:t>
              </a:r>
              <a:endParaRPr lang="en-US" altLang="zh-CN" sz="3600" b="1"/>
            </a:p>
          </p:txBody>
        </p:sp>
        <p:grpSp>
          <p:nvGrpSpPr>
            <p:cNvPr id="27696" name="Group 41"/>
            <p:cNvGrpSpPr>
              <a:grpSpLocks/>
            </p:cNvGrpSpPr>
            <p:nvPr/>
          </p:nvGrpSpPr>
          <p:grpSpPr bwMode="auto">
            <a:xfrm>
              <a:off x="2844" y="2752"/>
              <a:ext cx="194" cy="201"/>
              <a:chOff x="1423" y="3382"/>
              <a:chExt cx="485" cy="503"/>
            </a:xfrm>
          </p:grpSpPr>
          <p:sp>
            <p:nvSpPr>
              <p:cNvPr id="27722" name="Line 42"/>
              <p:cNvSpPr>
                <a:spLocks noChangeShapeType="1"/>
              </p:cNvSpPr>
              <p:nvPr/>
            </p:nvSpPr>
            <p:spPr bwMode="auto">
              <a:xfrm flipV="1">
                <a:off x="1423" y="3382"/>
                <a:ext cx="235" cy="251"/>
              </a:xfrm>
              <a:prstGeom prst="line">
                <a:avLst/>
              </a:prstGeom>
              <a:noFill/>
              <a:ln w="317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3" name="Line 43"/>
              <p:cNvSpPr>
                <a:spLocks noChangeShapeType="1"/>
              </p:cNvSpPr>
              <p:nvPr/>
            </p:nvSpPr>
            <p:spPr bwMode="auto">
              <a:xfrm flipV="1">
                <a:off x="1657" y="3634"/>
                <a:ext cx="251" cy="251"/>
              </a:xfrm>
              <a:prstGeom prst="line">
                <a:avLst/>
              </a:prstGeom>
              <a:noFill/>
              <a:ln w="317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7" name="Line 44"/>
            <p:cNvSpPr>
              <a:spLocks noChangeShapeType="1"/>
            </p:cNvSpPr>
            <p:nvPr/>
          </p:nvSpPr>
          <p:spPr bwMode="auto">
            <a:xfrm flipV="1">
              <a:off x="3045" y="2960"/>
              <a:ext cx="101" cy="10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Line 45"/>
            <p:cNvSpPr>
              <a:spLocks noChangeShapeType="1"/>
            </p:cNvSpPr>
            <p:nvPr/>
          </p:nvSpPr>
          <p:spPr bwMode="auto">
            <a:xfrm flipV="1">
              <a:off x="3145" y="3061"/>
              <a:ext cx="101" cy="10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99" name="Group 46"/>
            <p:cNvGrpSpPr>
              <a:grpSpLocks/>
            </p:cNvGrpSpPr>
            <p:nvPr/>
          </p:nvGrpSpPr>
          <p:grpSpPr bwMode="auto">
            <a:xfrm>
              <a:off x="3481" y="2705"/>
              <a:ext cx="194" cy="201"/>
              <a:chOff x="1423" y="3382"/>
              <a:chExt cx="485" cy="503"/>
            </a:xfrm>
          </p:grpSpPr>
          <p:sp>
            <p:nvSpPr>
              <p:cNvPr id="27720" name="Line 47"/>
              <p:cNvSpPr>
                <a:spLocks noChangeShapeType="1"/>
              </p:cNvSpPr>
              <p:nvPr/>
            </p:nvSpPr>
            <p:spPr bwMode="auto">
              <a:xfrm flipV="1">
                <a:off x="1423" y="3382"/>
                <a:ext cx="235" cy="251"/>
              </a:xfrm>
              <a:prstGeom prst="line">
                <a:avLst/>
              </a:prstGeom>
              <a:noFill/>
              <a:ln w="317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1" name="Line 48"/>
              <p:cNvSpPr>
                <a:spLocks noChangeShapeType="1"/>
              </p:cNvSpPr>
              <p:nvPr/>
            </p:nvSpPr>
            <p:spPr bwMode="auto">
              <a:xfrm flipV="1">
                <a:off x="1657" y="3634"/>
                <a:ext cx="251" cy="251"/>
              </a:xfrm>
              <a:prstGeom prst="line">
                <a:avLst/>
              </a:prstGeom>
              <a:noFill/>
              <a:ln w="317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700" name="Group 49"/>
            <p:cNvGrpSpPr>
              <a:grpSpLocks/>
            </p:cNvGrpSpPr>
            <p:nvPr/>
          </p:nvGrpSpPr>
          <p:grpSpPr bwMode="auto">
            <a:xfrm>
              <a:off x="3688" y="2913"/>
              <a:ext cx="194" cy="201"/>
              <a:chOff x="1423" y="3382"/>
              <a:chExt cx="485" cy="503"/>
            </a:xfrm>
          </p:grpSpPr>
          <p:sp>
            <p:nvSpPr>
              <p:cNvPr id="27718" name="Line 50"/>
              <p:cNvSpPr>
                <a:spLocks noChangeShapeType="1"/>
              </p:cNvSpPr>
              <p:nvPr/>
            </p:nvSpPr>
            <p:spPr bwMode="auto">
              <a:xfrm flipV="1">
                <a:off x="1423" y="3382"/>
                <a:ext cx="235" cy="251"/>
              </a:xfrm>
              <a:prstGeom prst="line">
                <a:avLst/>
              </a:prstGeom>
              <a:noFill/>
              <a:ln w="317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9" name="Line 51"/>
              <p:cNvSpPr>
                <a:spLocks noChangeShapeType="1"/>
              </p:cNvSpPr>
              <p:nvPr/>
            </p:nvSpPr>
            <p:spPr bwMode="auto">
              <a:xfrm flipV="1">
                <a:off x="1657" y="3634"/>
                <a:ext cx="251" cy="251"/>
              </a:xfrm>
              <a:prstGeom prst="line">
                <a:avLst/>
              </a:prstGeom>
              <a:noFill/>
              <a:ln w="3175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1" name="Rectangle 52"/>
            <p:cNvSpPr>
              <a:spLocks noChangeArrowheads="1"/>
            </p:cNvSpPr>
            <p:nvPr/>
          </p:nvSpPr>
          <p:spPr bwMode="auto">
            <a:xfrm>
              <a:off x="2903" y="2656"/>
              <a:ext cx="26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2" name="Rectangle 53"/>
            <p:cNvSpPr>
              <a:spLocks noChangeArrowheads="1"/>
            </p:cNvSpPr>
            <p:nvPr/>
          </p:nvSpPr>
          <p:spPr bwMode="auto">
            <a:xfrm>
              <a:off x="2999" y="2751"/>
              <a:ext cx="26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3" name="Rectangle 54"/>
            <p:cNvSpPr>
              <a:spLocks noChangeArrowheads="1"/>
            </p:cNvSpPr>
            <p:nvPr/>
          </p:nvSpPr>
          <p:spPr bwMode="auto">
            <a:xfrm>
              <a:off x="3120" y="2880"/>
              <a:ext cx="26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4" name="Rectangle 55"/>
            <p:cNvSpPr>
              <a:spLocks noChangeArrowheads="1"/>
            </p:cNvSpPr>
            <p:nvPr/>
          </p:nvSpPr>
          <p:spPr bwMode="auto">
            <a:xfrm>
              <a:off x="3216" y="2991"/>
              <a:ext cx="26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5" name="Rectangle 56"/>
            <p:cNvSpPr>
              <a:spLocks noChangeArrowheads="1"/>
            </p:cNvSpPr>
            <p:nvPr/>
          </p:nvSpPr>
          <p:spPr bwMode="auto">
            <a:xfrm>
              <a:off x="3552" y="2608"/>
              <a:ext cx="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6" name="Rectangle 57"/>
            <p:cNvSpPr>
              <a:spLocks noChangeArrowheads="1"/>
            </p:cNvSpPr>
            <p:nvPr/>
          </p:nvSpPr>
          <p:spPr bwMode="auto">
            <a:xfrm>
              <a:off x="3648" y="2704"/>
              <a:ext cx="26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7" name="Rectangle 58"/>
            <p:cNvSpPr>
              <a:spLocks noChangeArrowheads="1"/>
            </p:cNvSpPr>
            <p:nvPr/>
          </p:nvSpPr>
          <p:spPr bwMode="auto">
            <a:xfrm>
              <a:off x="3768" y="2832"/>
              <a:ext cx="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 dirty="0">
                  <a:solidFill>
                    <a:srgbClr val="0000FF"/>
                  </a:solidFill>
                </a:rPr>
                <a:t>·</a:t>
              </a:r>
              <a:endParaRPr lang="en-US" altLang="zh-CN" sz="3600" b="1" dirty="0"/>
            </a:p>
          </p:txBody>
        </p:sp>
        <p:sp>
          <p:nvSpPr>
            <p:cNvPr id="27708" name="Rectangle 59"/>
            <p:cNvSpPr>
              <a:spLocks noChangeArrowheads="1"/>
            </p:cNvSpPr>
            <p:nvPr/>
          </p:nvSpPr>
          <p:spPr bwMode="auto">
            <a:xfrm>
              <a:off x="3864" y="2928"/>
              <a:ext cx="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600" b="1">
                  <a:solidFill>
                    <a:srgbClr val="0000FF"/>
                  </a:solidFill>
                </a:rPr>
                <a:t>·</a:t>
              </a:r>
              <a:endParaRPr lang="en-US" altLang="zh-CN" sz="3600" b="1"/>
            </a:p>
          </p:txBody>
        </p:sp>
        <p:sp>
          <p:nvSpPr>
            <p:cNvPr id="27709" name="Line 60"/>
            <p:cNvSpPr>
              <a:spLocks noChangeShapeType="1"/>
            </p:cNvSpPr>
            <p:nvPr/>
          </p:nvSpPr>
          <p:spPr bwMode="auto">
            <a:xfrm flipH="1">
              <a:off x="3240" y="3362"/>
              <a:ext cx="194" cy="10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Line 61"/>
            <p:cNvSpPr>
              <a:spLocks noChangeShapeType="1"/>
            </p:cNvSpPr>
            <p:nvPr/>
          </p:nvSpPr>
          <p:spPr bwMode="auto">
            <a:xfrm flipH="1">
              <a:off x="3200" y="3362"/>
              <a:ext cx="234" cy="23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Text Box 62"/>
            <p:cNvSpPr txBox="1">
              <a:spLocks noChangeArrowheads="1"/>
            </p:cNvSpPr>
            <p:nvPr/>
          </p:nvSpPr>
          <p:spPr bwMode="auto">
            <a:xfrm>
              <a:off x="2592" y="3312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FF00FF"/>
                  </a:solidFill>
                  <a:latin typeface="Bookman Old Style" pitchFamily="18" charset="0"/>
                  <a:sym typeface="Symbol" pitchFamily="18" charset="2"/>
                </a:rPr>
                <a:t></a:t>
              </a:r>
              <a:r>
                <a:rPr lang="en-US" altLang="zh-CN" b="1" i="1" baseline="-25000">
                  <a:solidFill>
                    <a:srgbClr val="FF00FF"/>
                  </a:solidFill>
                  <a:latin typeface="Bookman Old Style" pitchFamily="18" charset="0"/>
                  <a:sym typeface="Symbol" pitchFamily="18" charset="2"/>
                </a:rPr>
                <a:t>o</a:t>
              </a:r>
              <a:r>
                <a:rPr lang="en-US" altLang="zh-CN" b="1" i="1">
                  <a:solidFill>
                    <a:srgbClr val="FF00FF"/>
                  </a:solidFill>
                  <a:latin typeface="宋体" pitchFamily="2" charset="-122"/>
                </a:rPr>
                <a:t>Δ</a:t>
              </a:r>
              <a:r>
                <a:rPr lang="en-US" altLang="zh-CN" b="1" i="1">
                  <a:solidFill>
                    <a:srgbClr val="FF00FF"/>
                  </a:solidFill>
                </a:rPr>
                <a:t>t</a:t>
              </a:r>
              <a:endParaRPr lang="en-US" altLang="zh-CN" b="1">
                <a:solidFill>
                  <a:srgbClr val="FF00FF"/>
                </a:solidFill>
              </a:endParaRPr>
            </a:p>
          </p:txBody>
        </p:sp>
        <p:sp>
          <p:nvSpPr>
            <p:cNvPr id="27712" name="Text Box 63"/>
            <p:cNvSpPr txBox="1">
              <a:spLocks noChangeArrowheads="1"/>
            </p:cNvSpPr>
            <p:nvPr/>
          </p:nvSpPr>
          <p:spPr bwMode="auto">
            <a:xfrm>
              <a:off x="2592" y="3479"/>
              <a:ext cx="62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0000FF"/>
                  </a:solidFill>
                  <a:latin typeface="宋体" pitchFamily="2" charset="-122"/>
                  <a:sym typeface="Symbol" pitchFamily="18" charset="2"/>
                </a:rPr>
                <a:t></a:t>
              </a:r>
              <a:r>
                <a:rPr lang="en-US" altLang="zh-CN" b="1" i="1" baseline="-25000">
                  <a:solidFill>
                    <a:srgbClr val="0000FF"/>
                  </a:solidFill>
                  <a:latin typeface="宋体" pitchFamily="2" charset="-122"/>
                  <a:sym typeface="Symbol" pitchFamily="18" charset="2"/>
                </a:rPr>
                <a:t>e</a:t>
              </a:r>
              <a:r>
                <a:rPr lang="en-US" altLang="zh-CN" b="1" i="1">
                  <a:solidFill>
                    <a:srgbClr val="0000FF"/>
                  </a:solidFill>
                  <a:latin typeface="宋体" pitchFamily="2" charset="-122"/>
                </a:rPr>
                <a:t>Δ</a:t>
              </a:r>
              <a:r>
                <a:rPr lang="en-US" altLang="zh-CN" b="1" i="1">
                  <a:solidFill>
                    <a:srgbClr val="0000FF"/>
                  </a:solidFill>
                </a:rPr>
                <a:t>t</a:t>
              </a:r>
              <a:endParaRPr lang="en-US" altLang="zh-CN" sz="2000" b="1" i="1">
                <a:solidFill>
                  <a:srgbClr val="0000FF"/>
                </a:solidFill>
              </a:endParaRPr>
            </a:p>
          </p:txBody>
        </p:sp>
        <p:sp>
          <p:nvSpPr>
            <p:cNvPr id="27713" name="Text Box 64"/>
            <p:cNvSpPr txBox="1">
              <a:spLocks noChangeArrowheads="1"/>
            </p:cNvSpPr>
            <p:nvPr/>
          </p:nvSpPr>
          <p:spPr bwMode="auto">
            <a:xfrm>
              <a:off x="3867" y="3888"/>
              <a:ext cx="26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FF"/>
                  </a:solidFill>
                </a:rPr>
                <a:t>e</a:t>
              </a:r>
              <a:endParaRPr lang="en-US" altLang="zh-CN" sz="3600" b="1"/>
            </a:p>
          </p:txBody>
        </p:sp>
        <p:sp>
          <p:nvSpPr>
            <p:cNvPr id="27714" name="Rectangle 65"/>
            <p:cNvSpPr>
              <a:spLocks noChangeArrowheads="1"/>
            </p:cNvSpPr>
            <p:nvPr/>
          </p:nvSpPr>
          <p:spPr bwMode="auto">
            <a:xfrm>
              <a:off x="4257" y="3984"/>
              <a:ext cx="16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FF00FF"/>
                  </a:solidFill>
                </a:rPr>
                <a:t>o</a:t>
              </a:r>
              <a:r>
                <a:rPr lang="en-US" altLang="zh-CN" sz="3600" b="1">
                  <a:solidFill>
                    <a:srgbClr val="FF00FF"/>
                  </a:solidFill>
                </a:rPr>
                <a:t>  </a:t>
              </a:r>
              <a:endParaRPr lang="en-US" altLang="zh-CN" sz="3600" b="1"/>
            </a:p>
          </p:txBody>
        </p:sp>
        <p:sp>
          <p:nvSpPr>
            <p:cNvPr id="27715" name="Text Box 66"/>
            <p:cNvSpPr txBox="1">
              <a:spLocks noChangeArrowheads="1"/>
            </p:cNvSpPr>
            <p:nvPr/>
          </p:nvSpPr>
          <p:spPr bwMode="auto">
            <a:xfrm>
              <a:off x="4587" y="3888"/>
              <a:ext cx="26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0000FF"/>
                  </a:solidFill>
                </a:rPr>
                <a:t>e</a:t>
              </a:r>
              <a:endParaRPr lang="en-US" altLang="zh-CN" sz="3600" b="1"/>
            </a:p>
          </p:txBody>
        </p:sp>
        <p:sp>
          <p:nvSpPr>
            <p:cNvPr id="27716" name="AutoShape 67"/>
            <p:cNvSpPr>
              <a:spLocks/>
            </p:cNvSpPr>
            <p:nvPr/>
          </p:nvSpPr>
          <p:spPr bwMode="auto">
            <a:xfrm rot="-2732650">
              <a:off x="3944" y="2886"/>
              <a:ext cx="80" cy="455"/>
            </a:xfrm>
            <a:prstGeom prst="rightBrace">
              <a:avLst>
                <a:gd name="adj1" fmla="val 47396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17" name="Text Box 68"/>
            <p:cNvSpPr txBox="1">
              <a:spLocks noChangeArrowheads="1"/>
            </p:cNvSpPr>
            <p:nvPr/>
          </p:nvSpPr>
          <p:spPr bwMode="auto">
            <a:xfrm>
              <a:off x="3974" y="2894"/>
              <a:ext cx="4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Δ</a:t>
              </a:r>
              <a:r>
                <a:rPr lang="en-US" altLang="zh-CN" sz="2000" b="1">
                  <a:solidFill>
                    <a:srgbClr val="FF0000"/>
                  </a:solidFill>
                </a:rPr>
                <a:t>t</a:t>
              </a:r>
              <a:endParaRPr lang="en-US" altLang="zh-CN" sz="3600" b="1">
                <a:solidFill>
                  <a:srgbClr val="FF0000"/>
                </a:solidFill>
              </a:endParaRPr>
            </a:p>
          </p:txBody>
        </p:sp>
      </p:grpSp>
      <p:sp>
        <p:nvSpPr>
          <p:cNvPr id="27656" name="Rectangle 69"/>
          <p:cNvSpPr>
            <a:spLocks noChangeArrowheads="1"/>
          </p:cNvSpPr>
          <p:nvPr/>
        </p:nvSpPr>
        <p:spPr bwMode="auto">
          <a:xfrm>
            <a:off x="4270374" y="256698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FF"/>
                </a:solidFill>
              </a:rPr>
              <a:t>r</a:t>
            </a:r>
          </a:p>
        </p:txBody>
      </p:sp>
      <p:sp>
        <p:nvSpPr>
          <p:cNvPr id="27657" name="Rectangle 70"/>
          <p:cNvSpPr>
            <a:spLocks noChangeArrowheads="1"/>
          </p:cNvSpPr>
          <p:nvPr/>
        </p:nvSpPr>
        <p:spPr bwMode="auto">
          <a:xfrm>
            <a:off x="3606799" y="2351085"/>
            <a:ext cx="75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</a:rPr>
              <a:t>i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643570" y="1142984"/>
          <a:ext cx="3357586" cy="89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7" imgW="1612900" imgH="431800" progId="Equation.DSMT4">
                  <p:embed/>
                </p:oleObj>
              </mc:Choice>
              <mc:Fallback>
                <p:oleObj name="Equation" r:id="rId7" imgW="1612900" imgH="4318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142984"/>
                        <a:ext cx="3357586" cy="89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75"/>
          <p:cNvSpPr>
            <a:spLocks noChangeArrowheads="1"/>
          </p:cNvSpPr>
          <p:nvPr/>
        </p:nvSpPr>
        <p:spPr bwMode="auto">
          <a:xfrm>
            <a:off x="6662736" y="3792535"/>
            <a:ext cx="21955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有明显的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书宋简体"/>
              </a:rPr>
              <a:t>双折射</a:t>
            </a:r>
            <a:endParaRPr lang="zh-CN" altLang="en-US" sz="2800" b="1" dirty="0">
              <a:solidFill>
                <a:srgbClr val="FF0000"/>
              </a:solidFill>
              <a:latin typeface="方正书宋简体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00364" y="242886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5000628" y="2428868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41100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6"/>
          <p:cNvSpPr>
            <a:spLocks noChangeArrowheads="1"/>
          </p:cNvSpPr>
          <p:nvPr/>
        </p:nvSpPr>
        <p:spPr bwMode="auto">
          <a:xfrm>
            <a:off x="39433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8338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20528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38338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20528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14282" y="214290"/>
            <a:ext cx="6072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+mn-lt"/>
              </a:rPr>
              <a:t>四、</a:t>
            </a:r>
            <a:r>
              <a:rPr lang="en-US" altLang="zh-CN" sz="2800" b="1" dirty="0" smtClean="0">
                <a:latin typeface="+mn-lt"/>
              </a:rPr>
              <a:t>o</a:t>
            </a:r>
            <a:r>
              <a:rPr lang="zh-CN" altLang="en-US" sz="2800" b="1" dirty="0">
                <a:latin typeface="+mn-lt"/>
              </a:rPr>
              <a:t>光和</a:t>
            </a:r>
            <a:r>
              <a:rPr lang="en-US" altLang="zh-CN" sz="2800" b="1" dirty="0">
                <a:latin typeface="+mn-lt"/>
              </a:rPr>
              <a:t>e</a:t>
            </a:r>
            <a:r>
              <a:rPr lang="zh-CN" altLang="en-US" sz="2800" b="1" dirty="0">
                <a:latin typeface="+mn-lt"/>
              </a:rPr>
              <a:t>光的</a:t>
            </a:r>
            <a:r>
              <a:rPr lang="zh-CN" altLang="en-US" sz="2800" b="1" dirty="0" smtClean="0">
                <a:latin typeface="+mn-lt"/>
              </a:rPr>
              <a:t>光程差    </a:t>
            </a:r>
            <a:r>
              <a:rPr lang="zh-CN" altLang="en-US" sz="2800" b="1" dirty="0" smtClean="0"/>
              <a:t>波片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500034" y="764704"/>
            <a:ext cx="81439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dirty="0">
                <a:latin typeface="+mj-lt"/>
                <a:ea typeface=""/>
                <a:cs typeface=""/>
              </a:rPr>
              <a:t>O</a:t>
            </a:r>
            <a:r>
              <a:rPr lang="zh-CN" altLang="en-US" dirty="0">
                <a:latin typeface="+mj-lt"/>
                <a:ea typeface=""/>
                <a:cs typeface=""/>
              </a:rPr>
              <a:t>光和</a:t>
            </a:r>
            <a:r>
              <a:rPr lang="en-US" altLang="zh-CN" sz="3200" dirty="0">
                <a:latin typeface="+mj-lt"/>
                <a:ea typeface=""/>
                <a:cs typeface=""/>
              </a:rPr>
              <a:t>e</a:t>
            </a:r>
            <a:r>
              <a:rPr lang="zh-CN" altLang="en-US" dirty="0">
                <a:latin typeface="+mj-lt"/>
                <a:ea typeface=""/>
                <a:cs typeface=""/>
              </a:rPr>
              <a:t>光两者到达波片的另</a:t>
            </a:r>
            <a:r>
              <a:rPr lang="zh-CN" altLang="en-US" dirty="0" smtClean="0">
                <a:latin typeface="+mj-lt"/>
                <a:ea typeface=""/>
                <a:cs typeface=""/>
              </a:rPr>
              <a:t>一表面</a:t>
            </a:r>
            <a:r>
              <a:rPr lang="zh-CN" altLang="en-US" dirty="0">
                <a:latin typeface="+mj-lt"/>
                <a:ea typeface=""/>
                <a:cs typeface=""/>
              </a:rPr>
              <a:t>时，必然有相位差。</a:t>
            </a:r>
            <a:endParaRPr lang="zh-CN" altLang="en-US" dirty="0">
              <a:latin typeface="+mj-lt"/>
            </a:endParaRPr>
          </a:p>
        </p:txBody>
      </p:sp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357158" y="1412776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+mj-lt"/>
                <a:cs typeface=""/>
              </a:rPr>
              <a:t>假定</a:t>
            </a:r>
            <a:r>
              <a:rPr lang="en-US" altLang="zh-CN" b="1" dirty="0" smtClean="0">
                <a:latin typeface="+mj-lt"/>
                <a:cs typeface=""/>
              </a:rPr>
              <a:t>O</a:t>
            </a:r>
            <a:r>
              <a:rPr lang="zh-CN" altLang="en-US" b="1" dirty="0">
                <a:latin typeface="+mj-lt"/>
                <a:cs typeface=""/>
              </a:rPr>
              <a:t>光超前于</a:t>
            </a:r>
            <a:r>
              <a:rPr lang="en-US" altLang="zh-CN" sz="3200" b="1" dirty="0">
                <a:latin typeface="+mj-lt"/>
                <a:cs typeface=""/>
              </a:rPr>
              <a:t>e</a:t>
            </a:r>
            <a:r>
              <a:rPr lang="zh-CN" altLang="en-US" b="1" dirty="0" smtClean="0">
                <a:latin typeface="+mj-lt"/>
                <a:cs typeface=""/>
              </a:rPr>
              <a:t>光，则相位差为</a:t>
            </a:r>
            <a:endParaRPr lang="zh-CN" altLang="en-US" b="1" dirty="0">
              <a:latin typeface="+mj-lt"/>
              <a:cs typeface=""/>
              <a:sym typeface="Symbol" pitchFamily="18" charset="2"/>
            </a:endParaRPr>
          </a:p>
        </p:txBody>
      </p:sp>
      <p:graphicFrame>
        <p:nvGraphicFramePr>
          <p:cNvPr id="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4352"/>
              </p:ext>
            </p:extLst>
          </p:nvPr>
        </p:nvGraphicFramePr>
        <p:xfrm>
          <a:off x="1285852" y="2060848"/>
          <a:ext cx="2606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060848"/>
                        <a:ext cx="2606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428596" y="270892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itchFamily="2" charset="-122"/>
                <a:cs typeface=""/>
              </a:rPr>
              <a:t>其光程差为：</a:t>
            </a:r>
            <a:endParaRPr lang="zh-CN" altLang="en-US" dirty="0">
              <a:latin typeface="宋体" pitchFamily="2" charset="-122"/>
            </a:endParaRPr>
          </a:p>
        </p:txBody>
      </p:sp>
      <p:graphicFrame>
        <p:nvGraphicFramePr>
          <p:cNvPr id="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13372"/>
              </p:ext>
            </p:extLst>
          </p:nvPr>
        </p:nvGraphicFramePr>
        <p:xfrm>
          <a:off x="1241396" y="3259162"/>
          <a:ext cx="2438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公式" r:id="rId5" imgW="901309" imgH="228501" progId="Equation.3">
                  <p:embed/>
                </p:oleObj>
              </mc:Choice>
              <mc:Fallback>
                <p:oleObj name="公式" r:id="rId5" imgW="901309" imgH="22850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396" y="3259162"/>
                        <a:ext cx="24384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4791076" y="1397025"/>
            <a:ext cx="4095750" cy="3124200"/>
            <a:chOff x="3072" y="1632"/>
            <a:chExt cx="2580" cy="1968"/>
          </a:xfrm>
        </p:grpSpPr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3072" y="2287"/>
              <a:ext cx="2580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 rot="-189045">
              <a:off x="3847" y="1861"/>
              <a:ext cx="498" cy="745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3371" y="2458"/>
              <a:ext cx="469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4128" y="2304"/>
              <a:ext cx="0" cy="715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106" y="2304"/>
              <a:ext cx="0" cy="1099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997" y="2902"/>
              <a:ext cx="2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"/>
                  <a:cs typeface=""/>
                </a:rPr>
                <a:t>•</a:t>
              </a:r>
              <a:endParaRPr lang="en-US" altLang="zh-CN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4021" y="2784"/>
              <a:ext cx="203" cy="0"/>
            </a:xfrm>
            <a:prstGeom prst="line">
              <a:avLst/>
            </a:prstGeom>
            <a:noFill/>
            <a:ln w="444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3840" y="2640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3333FF"/>
                  </a:solidFill>
                  <a:ea typeface=""/>
                  <a:cs typeface=""/>
                </a:rPr>
                <a:t>e</a:t>
              </a:r>
              <a:endParaRPr lang="en-US" altLang="zh-CN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 rot="-97404">
              <a:off x="4420" y="1867"/>
              <a:ext cx="498" cy="746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>
              <a:off x="4425" y="2027"/>
              <a:ext cx="498" cy="49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4684" y="2302"/>
              <a:ext cx="0" cy="714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3590" y="1632"/>
              <a:ext cx="1498" cy="65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4112" y="1893"/>
              <a:ext cx="0" cy="406"/>
            </a:xfrm>
            <a:prstGeom prst="line">
              <a:avLst/>
            </a:prstGeom>
            <a:noFill/>
            <a:ln w="41275">
              <a:solidFill>
                <a:srgbClr val="99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4090" y="2526"/>
              <a:ext cx="655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4087" y="2619"/>
              <a:ext cx="655" cy="0"/>
            </a:xfrm>
            <a:prstGeom prst="line">
              <a:avLst/>
            </a:prstGeom>
            <a:noFill/>
            <a:ln w="9525">
              <a:solidFill>
                <a:srgbClr val="57896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682" y="1896"/>
              <a:ext cx="0" cy="406"/>
            </a:xfrm>
            <a:prstGeom prst="line">
              <a:avLst/>
            </a:prstGeom>
            <a:noFill/>
            <a:ln w="41275">
              <a:solidFill>
                <a:srgbClr val="99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3856" y="2021"/>
              <a:ext cx="498" cy="49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4115" y="300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a typeface=""/>
                  <a:cs typeface=""/>
                </a:rPr>
                <a:t>O</a:t>
              </a:r>
              <a:endParaRPr lang="en-US" altLang="zh-CN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4656" y="2304"/>
              <a:ext cx="0" cy="1099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 flipV="1">
              <a:off x="4573" y="2784"/>
              <a:ext cx="204" cy="0"/>
            </a:xfrm>
            <a:prstGeom prst="line">
              <a:avLst/>
            </a:prstGeom>
            <a:noFill/>
            <a:ln w="444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3072" y="3600"/>
              <a:ext cx="2580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5280" y="3125"/>
              <a:ext cx="0" cy="426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V="1">
              <a:off x="5258" y="2326"/>
              <a:ext cx="0" cy="426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120" y="240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"/>
                  <a:cs typeface=""/>
                </a:rPr>
                <a:t>光轴</a:t>
              </a:r>
              <a:endParaRPr lang="zh-CN" altLang="en-US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5136" y="2784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bg2"/>
                  </a:solidFill>
                  <a:ea typeface=""/>
                  <a:cs typeface=""/>
                </a:rPr>
                <a:t>d</a:t>
              </a:r>
              <a:endParaRPr lang="en-US" altLang="zh-CN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4538" y="2870"/>
              <a:ext cx="2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000">
                  <a:ea typeface=""/>
                  <a:cs typeface=""/>
                </a:rPr>
                <a:t>•</a:t>
              </a:r>
              <a:endParaRPr lang="en-US" altLang="zh-CN"/>
            </a:p>
          </p:txBody>
        </p:sp>
      </p:grpSp>
      <p:sp>
        <p:nvSpPr>
          <p:cNvPr id="50" name="矩形 49"/>
          <p:cNvSpPr/>
          <p:nvPr/>
        </p:nvSpPr>
        <p:spPr>
          <a:xfrm>
            <a:off x="23327" y="4869160"/>
            <a:ext cx="9167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b="1" dirty="0" smtClean="0">
                <a:solidFill>
                  <a:srgbClr val="0000FF"/>
                </a:solidFill>
                <a:latin typeface="+mj-lt"/>
                <a:ea typeface=""/>
                <a:cs typeface=""/>
              </a:rPr>
              <a:t>厚度为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  <a:ea typeface=""/>
                <a:cs typeface=""/>
              </a:rPr>
              <a:t>d</a:t>
            </a:r>
            <a:r>
              <a:rPr lang="zh-CN" altLang="en-US" b="1" dirty="0" smtClean="0">
                <a:solidFill>
                  <a:srgbClr val="0000FF"/>
                </a:solidFill>
                <a:latin typeface="+mj-lt"/>
                <a:ea typeface=""/>
                <a:cs typeface=""/>
              </a:rPr>
              <a:t>，光轴与两个表面平行的双折射晶体薄片称为波片。</a:t>
            </a:r>
            <a:endParaRPr lang="zh-CN" altLang="en-US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4110038" y="197299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6"/>
          <p:cNvSpPr>
            <a:spLocks noChangeArrowheads="1"/>
          </p:cNvSpPr>
          <p:nvPr/>
        </p:nvSpPr>
        <p:spPr bwMode="auto">
          <a:xfrm>
            <a:off x="3943350" y="189203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833813" y="189203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928794" y="857232"/>
          <a:ext cx="3071834" cy="81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3" imgW="1473200" imgH="393700" progId="Equation.DSMT4">
                  <p:embed/>
                </p:oleObj>
              </mc:Choice>
              <mc:Fallback>
                <p:oleObj name="Equation" r:id="rId3" imgW="1473200" imgH="3937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857232"/>
                        <a:ext cx="3071834" cy="812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205288" y="198728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500826" y="1230036"/>
          <a:ext cx="1966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1230036"/>
                        <a:ext cx="19669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214282" y="285728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+mj-lt"/>
              </a:rPr>
              <a:t>、四分之一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波片</a:t>
            </a:r>
            <a:r>
              <a:rPr lang="zh-CN" altLang="en-US" sz="2800" dirty="0">
                <a:latin typeface="+mj-lt"/>
              </a:rPr>
              <a:t> </a:t>
            </a:r>
          </a:p>
        </p:txBody>
      </p:sp>
      <p:sp>
        <p:nvSpPr>
          <p:cNvPr id="28686" name="Rectangle 12"/>
          <p:cNvSpPr>
            <a:spLocks noChangeArrowheads="1"/>
          </p:cNvSpPr>
          <p:nvPr/>
        </p:nvSpPr>
        <p:spPr bwMode="auto">
          <a:xfrm>
            <a:off x="285720" y="2928934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+mj-lt"/>
              </a:rPr>
              <a:t>、二分之一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波片或半波片</a:t>
            </a:r>
            <a:r>
              <a:rPr lang="zh-CN" altLang="en-US" sz="2800" dirty="0">
                <a:solidFill>
                  <a:srgbClr val="0000FF"/>
                </a:solidFill>
                <a:latin typeface="+mj-lt"/>
              </a:rPr>
              <a:t> </a:t>
            </a:r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3833813" y="189203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285984" y="3658928"/>
          <a:ext cx="3281362" cy="86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6" name="Equation" r:id="rId7" imgW="1473200" imgH="393700" progId="Equation.DSMT4">
                  <p:embed/>
                </p:oleObj>
              </mc:Choice>
              <mc:Fallback>
                <p:oleObj name="Equation" r:id="rId7" imgW="1473200" imgH="3937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658928"/>
                        <a:ext cx="3281362" cy="86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205288" y="198728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6643702" y="4016118"/>
          <a:ext cx="205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Equation" r:id="rId9" imgW="736600" imgH="203200" progId="Equation.DSMT4">
                  <p:embed/>
                </p:oleObj>
              </mc:Choice>
              <mc:Fallback>
                <p:oleObj name="Equation" r:id="rId9" imgW="736600" imgH="203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4016118"/>
                        <a:ext cx="2057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928794" y="1785926"/>
          <a:ext cx="4138618" cy="83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10" imgW="1930400" imgH="393700" progId="Equation.DSMT4">
                  <p:embed/>
                </p:oleObj>
              </mc:Choice>
              <mc:Fallback>
                <p:oleObj name="Equation" r:id="rId10" imgW="1930400" imgH="3937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785926"/>
                        <a:ext cx="4138618" cy="838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071670" y="4444746"/>
          <a:ext cx="4127505" cy="84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12" imgW="1916868" imgH="393529" progId="Equation.DSMT4">
                  <p:embed/>
                </p:oleObj>
              </mc:Choice>
              <mc:Fallback>
                <p:oleObj name="Equation" r:id="rId12" imgW="1916868" imgH="393529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444746"/>
                        <a:ext cx="4127505" cy="841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4282" y="5589240"/>
            <a:ext cx="8858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波片的作用可以理解为给光附加一个光程差，从而改变光的偏振态。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038" y="2564904"/>
            <a:ext cx="8775442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1/4</a:t>
            </a:r>
            <a:r>
              <a:rPr lang="zh-CN" altLang="en-US" b="1" dirty="0" smtClean="0">
                <a:solidFill>
                  <a:srgbClr val="FF0000"/>
                </a:solidFill>
              </a:rPr>
              <a:t>波片：凡能使</a:t>
            </a:r>
            <a:r>
              <a:rPr lang="en-US" altLang="zh-CN" b="1" dirty="0" smtClean="0">
                <a:solidFill>
                  <a:srgbClr val="FF0000"/>
                </a:solidFill>
              </a:rPr>
              <a:t>o</a:t>
            </a:r>
            <a:r>
              <a:rPr lang="zh-CN" altLang="en-US" b="1" dirty="0" smtClean="0">
                <a:solidFill>
                  <a:srgbClr val="FF0000"/>
                </a:solidFill>
              </a:rPr>
              <a:t>光和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zh-CN" altLang="en-US" b="1" dirty="0" smtClean="0">
                <a:solidFill>
                  <a:srgbClr val="FF0000"/>
                </a:solidFill>
              </a:rPr>
              <a:t>光产生</a:t>
            </a:r>
            <a:r>
              <a:rPr lang="en-US" altLang="zh-CN" b="1" dirty="0" smtClean="0">
                <a:solidFill>
                  <a:srgbClr val="FF0000"/>
                </a:solidFill>
              </a:rPr>
              <a:t>λ</a:t>
            </a:r>
            <a:r>
              <a:rPr lang="zh-CN" altLang="en-US" b="1" dirty="0" smtClean="0">
                <a:solidFill>
                  <a:srgbClr val="FF0000"/>
                </a:solidFill>
              </a:rPr>
              <a:t>／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附加光程差的波片称为四分之一波片。</a:t>
            </a:r>
            <a:r>
              <a:rPr lang="zh-CN" altLang="en-US" dirty="0" smtClean="0"/>
              <a:t>若以线偏振光入射到四分之一波片，且</a:t>
            </a:r>
            <a:r>
              <a:rPr lang="en-US" altLang="zh-CN" dirty="0" smtClean="0"/>
              <a:t>θ</a:t>
            </a:r>
            <a:r>
              <a:rPr lang="zh-CN" altLang="en-US" dirty="0" smtClean="0"/>
              <a:t>＝</a:t>
            </a:r>
            <a:r>
              <a:rPr lang="en-US" altLang="zh-CN" dirty="0" smtClean="0"/>
              <a:t>45°</a:t>
            </a:r>
            <a:r>
              <a:rPr lang="zh-CN" altLang="en-US" dirty="0" smtClean="0"/>
              <a:t>，则穿出波片的光为圆偏振光；反之，圆偏振光通过四分之一波片后变为线偏振光。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88640"/>
            <a:ext cx="8856984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两振动一般合成为椭圆偏振（见光的偏振）。</a:t>
            </a:r>
            <a:r>
              <a:rPr lang="en-US" altLang="zh-CN" b="1" dirty="0" err="1">
                <a:solidFill>
                  <a:srgbClr val="0000FF"/>
                </a:solidFill>
                <a:ea typeface=""/>
                <a:cs typeface=""/>
              </a:rPr>
              <a:t>Δj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2kπ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为整数）时合成为线偏振光；</a:t>
            </a:r>
            <a:r>
              <a:rPr lang="en-US" altLang="zh-CN" b="1" dirty="0" err="1">
                <a:solidFill>
                  <a:srgbClr val="0000FF"/>
                </a:solidFill>
                <a:ea typeface=""/>
                <a:cs typeface=""/>
              </a:rPr>
              <a:t>Δj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＝（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2k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π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／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，且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θ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ea typeface=""/>
                <a:cs typeface=""/>
              </a:rPr>
              <a:t>45°</a:t>
            </a:r>
            <a:r>
              <a:rPr lang="zh-CN" altLang="en-US" b="1" dirty="0">
                <a:solidFill>
                  <a:srgbClr val="0000FF"/>
                </a:solidFill>
                <a:ea typeface=""/>
                <a:cs typeface=""/>
              </a:rPr>
              <a:t>时合成为圆偏振光 。所以波片的作用可以理解为给光附加一个光程差，从而改变光的偏振态。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038" y="4653136"/>
            <a:ext cx="870343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1/2</a:t>
            </a:r>
            <a:r>
              <a:rPr lang="zh-CN" altLang="en-US" b="1" dirty="0" smtClean="0">
                <a:solidFill>
                  <a:srgbClr val="FF0000"/>
                </a:solidFill>
              </a:rPr>
              <a:t>波片：凡能使</a:t>
            </a:r>
            <a:r>
              <a:rPr lang="en-US" altLang="zh-CN" b="1" dirty="0" smtClean="0">
                <a:solidFill>
                  <a:srgbClr val="FF0000"/>
                </a:solidFill>
              </a:rPr>
              <a:t>o</a:t>
            </a:r>
            <a:r>
              <a:rPr lang="zh-CN" altLang="en-US" b="1" dirty="0" smtClean="0">
                <a:solidFill>
                  <a:srgbClr val="FF0000"/>
                </a:solidFill>
              </a:rPr>
              <a:t>光和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zh-CN" altLang="en-US" b="1" dirty="0" smtClean="0">
                <a:solidFill>
                  <a:srgbClr val="FF0000"/>
                </a:solidFill>
              </a:rPr>
              <a:t>光产生</a:t>
            </a:r>
            <a:r>
              <a:rPr lang="en-US" altLang="zh-CN" b="1" dirty="0" smtClean="0">
                <a:solidFill>
                  <a:srgbClr val="FF0000"/>
                </a:solidFill>
              </a:rPr>
              <a:t>λ</a:t>
            </a:r>
            <a:r>
              <a:rPr lang="zh-CN" altLang="en-US" b="1" dirty="0" smtClean="0">
                <a:solidFill>
                  <a:srgbClr val="FF0000"/>
                </a:solidFill>
              </a:rPr>
              <a:t>／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附加光程差的波片称为二分之一波</a:t>
            </a:r>
            <a:r>
              <a:rPr lang="zh-CN" altLang="en-US" b="1" dirty="0" smtClean="0">
                <a:solidFill>
                  <a:srgbClr val="FF0000"/>
                </a:solidFill>
              </a:rPr>
              <a:t>片。</a:t>
            </a:r>
            <a:r>
              <a:rPr lang="zh-CN" altLang="en-US" dirty="0" smtClean="0"/>
              <a:t>线偏振光穿过二分之一波片后仍为线偏振光，只是一般情况下振动方向要转过一角度。光程差可任意调节的波片称补偿器，补偿器常与起偏器结合使用以检验光的偏振状态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CC0000"/>
                </a:solidFill>
              </a:rPr>
              <a:t>一、自然光  偏振光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29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、</a:t>
            </a:r>
            <a:r>
              <a:rPr kumimoji="0" lang="zh-CN" altLang="en-US" sz="2800" b="1" dirty="0" smtClean="0">
                <a:solidFill>
                  <a:srgbClr val="CC0000"/>
                </a:solidFill>
              </a:rPr>
              <a:t>自然光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 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：一般光源发出的光中，包含着各个方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</a:rPr>
              <a:t>向的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光矢量，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在所有可能的方向上的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振幅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都相等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000000"/>
                </a:solidFill>
              </a:rPr>
              <a:t>(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轴对称</a:t>
            </a:r>
            <a:r>
              <a:rPr kumimoji="0" lang="en-US" altLang="zh-CN" sz="2800" b="1" dirty="0">
                <a:solidFill>
                  <a:srgbClr val="000000"/>
                </a:solidFill>
              </a:rPr>
              <a:t>)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，这样的光叫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自然光 </a:t>
            </a:r>
            <a:r>
              <a:rPr kumimoji="0" lang="zh-CN" altLang="en-US" sz="2800" b="1" dirty="0" smtClean="0">
                <a:solidFill>
                  <a:srgbClr val="FF0000"/>
                </a:solidFill>
              </a:rPr>
              <a:t>。</a:t>
            </a:r>
            <a:r>
              <a:rPr kumimoji="0" lang="en-US" altLang="zh-CN" sz="2800" b="1" dirty="0" smtClean="0">
                <a:solidFill>
                  <a:srgbClr val="000000"/>
                </a:solidFill>
              </a:rPr>
              <a:t> </a:t>
            </a:r>
            <a:endParaRPr kumimoji="0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40211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zh-CN" altLang="zh-CN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2600" y="2557482"/>
            <a:ext cx="2819400" cy="3657600"/>
            <a:chOff x="3552" y="1392"/>
            <a:chExt cx="1776" cy="2304"/>
          </a:xfrm>
        </p:grpSpPr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3552" y="1392"/>
              <a:ext cx="1776" cy="2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552" y="3363"/>
              <a:ext cx="177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>
                  <a:solidFill>
                    <a:srgbClr val="000000"/>
                  </a:solidFill>
                </a:rPr>
                <a:t>符号表示</a:t>
              </a:r>
              <a:endParaRPr kumimoji="0" lang="zh-CN" altLang="en-US" b="1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>
              <a:off x="3696" y="2880"/>
              <a:ext cx="1440" cy="288"/>
              <a:chOff x="1200" y="2053"/>
              <a:chExt cx="1776" cy="384"/>
            </a:xfrm>
          </p:grpSpPr>
          <p:sp>
            <p:nvSpPr>
              <p:cNvPr id="1044" name="Line 10"/>
              <p:cNvSpPr>
                <a:spLocks noChangeShapeType="1"/>
              </p:cNvSpPr>
              <p:nvPr/>
            </p:nvSpPr>
            <p:spPr bwMode="auto">
              <a:xfrm>
                <a:off x="1200" y="2244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Line 11"/>
              <p:cNvSpPr>
                <a:spLocks noChangeShapeType="1"/>
              </p:cNvSpPr>
              <p:nvPr/>
            </p:nvSpPr>
            <p:spPr bwMode="auto">
              <a:xfrm>
                <a:off x="1536" y="2053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Line 12"/>
              <p:cNvSpPr>
                <a:spLocks noChangeShapeType="1"/>
              </p:cNvSpPr>
              <p:nvPr/>
            </p:nvSpPr>
            <p:spPr bwMode="auto">
              <a:xfrm>
                <a:off x="1824" y="2053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/>
            </p:nvSpPr>
            <p:spPr bwMode="auto">
              <a:xfrm>
                <a:off x="2112" y="2053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Line 14"/>
              <p:cNvSpPr>
                <a:spLocks noChangeShapeType="1"/>
              </p:cNvSpPr>
              <p:nvPr/>
            </p:nvSpPr>
            <p:spPr bwMode="auto">
              <a:xfrm>
                <a:off x="2400" y="2053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Line 15"/>
              <p:cNvSpPr>
                <a:spLocks noChangeShapeType="1"/>
              </p:cNvSpPr>
              <p:nvPr/>
            </p:nvSpPr>
            <p:spPr bwMode="auto">
              <a:xfrm>
                <a:off x="2688" y="2053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Oval 16"/>
              <p:cNvSpPr>
                <a:spLocks noChangeArrowheads="1"/>
              </p:cNvSpPr>
              <p:nvPr/>
            </p:nvSpPr>
            <p:spPr bwMode="auto">
              <a:xfrm>
                <a:off x="1344" y="219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1" name="Oval 17"/>
              <p:cNvSpPr>
                <a:spLocks noChangeArrowheads="1"/>
              </p:cNvSpPr>
              <p:nvPr/>
            </p:nvSpPr>
            <p:spPr bwMode="auto">
              <a:xfrm>
                <a:off x="1632" y="219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2" name="Oval 18"/>
              <p:cNvSpPr>
                <a:spLocks noChangeArrowheads="1"/>
              </p:cNvSpPr>
              <p:nvPr/>
            </p:nvSpPr>
            <p:spPr bwMode="auto">
              <a:xfrm>
                <a:off x="1920" y="219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3" name="Oval 19"/>
              <p:cNvSpPr>
                <a:spLocks noChangeArrowheads="1"/>
              </p:cNvSpPr>
              <p:nvPr/>
            </p:nvSpPr>
            <p:spPr bwMode="auto">
              <a:xfrm>
                <a:off x="2208" y="219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4" name="Oval 20"/>
              <p:cNvSpPr>
                <a:spLocks noChangeArrowheads="1"/>
              </p:cNvSpPr>
              <p:nvPr/>
            </p:nvSpPr>
            <p:spPr bwMode="auto">
              <a:xfrm>
                <a:off x="2496" y="2197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6" name="Group 21"/>
            <p:cNvGrpSpPr>
              <a:grpSpLocks/>
            </p:cNvGrpSpPr>
            <p:nvPr/>
          </p:nvGrpSpPr>
          <p:grpSpPr bwMode="auto">
            <a:xfrm>
              <a:off x="3744" y="1584"/>
              <a:ext cx="1407" cy="1007"/>
              <a:chOff x="3744" y="1536"/>
              <a:chExt cx="1407" cy="1007"/>
            </a:xfrm>
          </p:grpSpPr>
          <p:sp>
            <p:nvSpPr>
              <p:cNvPr id="1037" name="Line 22"/>
              <p:cNvSpPr>
                <a:spLocks noChangeShapeType="1"/>
              </p:cNvSpPr>
              <p:nvPr/>
            </p:nvSpPr>
            <p:spPr bwMode="auto">
              <a:xfrm flipV="1">
                <a:off x="4368" y="1634"/>
                <a:ext cx="720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utoShape 23"/>
              <p:cNvSpPr>
                <a:spLocks noChangeArrowheads="1"/>
              </p:cNvSpPr>
              <p:nvPr/>
            </p:nvSpPr>
            <p:spPr bwMode="auto">
              <a:xfrm rot="-5369967">
                <a:off x="3888" y="1679"/>
                <a:ext cx="1007" cy="721"/>
              </a:xfrm>
              <a:prstGeom prst="parallelogram">
                <a:avLst>
                  <a:gd name="adj" fmla="val 34917"/>
                </a:avLst>
              </a:prstGeom>
              <a:solidFill>
                <a:srgbClr val="ACE39B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9" name="Line 24"/>
              <p:cNvSpPr>
                <a:spLocks noChangeShapeType="1"/>
              </p:cNvSpPr>
              <p:nvPr/>
            </p:nvSpPr>
            <p:spPr bwMode="auto">
              <a:xfrm>
                <a:off x="4176" y="1923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Line 25"/>
              <p:cNvSpPr>
                <a:spLocks noChangeShapeType="1"/>
              </p:cNvSpPr>
              <p:nvPr/>
            </p:nvSpPr>
            <p:spPr bwMode="auto">
              <a:xfrm>
                <a:off x="4224" y="1779"/>
                <a:ext cx="288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Line 26"/>
              <p:cNvSpPr>
                <a:spLocks noChangeShapeType="1"/>
              </p:cNvSpPr>
              <p:nvPr/>
            </p:nvSpPr>
            <p:spPr bwMode="auto">
              <a:xfrm>
                <a:off x="4368" y="1779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Line 27"/>
              <p:cNvSpPr>
                <a:spLocks noChangeShapeType="1"/>
              </p:cNvSpPr>
              <p:nvPr/>
            </p:nvSpPr>
            <p:spPr bwMode="auto">
              <a:xfrm flipV="1">
                <a:off x="4176" y="1923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" name="Object 28"/>
              <p:cNvGraphicFramePr>
                <a:graphicFrameLocks noChangeAspect="1"/>
              </p:cNvGraphicFramePr>
              <p:nvPr/>
            </p:nvGraphicFramePr>
            <p:xfrm>
              <a:off x="4944" y="1730"/>
              <a:ext cx="207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3" name="公式" r:id="rId3" imgW="177646" imgH="228402" progId="Equation.3">
                      <p:embed/>
                    </p:oleObj>
                  </mc:Choice>
                  <mc:Fallback>
                    <p:oleObj name="公式" r:id="rId3" imgW="177646" imgH="228402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730"/>
                            <a:ext cx="207" cy="2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3" name="Line 29"/>
              <p:cNvSpPr>
                <a:spLocks noChangeShapeType="1"/>
              </p:cNvSpPr>
              <p:nvPr/>
            </p:nvSpPr>
            <p:spPr bwMode="auto">
              <a:xfrm flipV="1">
                <a:off x="3744" y="2018"/>
                <a:ext cx="624" cy="33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" name="Object 30"/>
              <p:cNvGraphicFramePr>
                <a:graphicFrameLocks noChangeAspect="1"/>
              </p:cNvGraphicFramePr>
              <p:nvPr/>
            </p:nvGraphicFramePr>
            <p:xfrm>
              <a:off x="4512" y="2210"/>
              <a:ext cx="224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公式" r:id="rId5" imgW="215619" imgH="266353" progId="Equation.3">
                      <p:embed/>
                    </p:oleObj>
                  </mc:Choice>
                  <mc:Fallback>
                    <p:oleObj name="公式" r:id="rId5" imgW="215619" imgH="266353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210"/>
                            <a:ext cx="224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" name="TextBox 30"/>
          <p:cNvSpPr txBox="1"/>
          <p:nvPr/>
        </p:nvSpPr>
        <p:spPr>
          <a:xfrm>
            <a:off x="357158" y="3357562"/>
            <a:ext cx="4500594" cy="292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zh-CN" altLang="zh-CN" b="1" dirty="0" smtClean="0">
                <a:solidFill>
                  <a:srgbClr val="FF0000"/>
                </a:solidFill>
              </a:rPr>
              <a:t>自然光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可以分解为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两互相</a:t>
            </a:r>
            <a:r>
              <a:rPr kumimoji="0" lang="zh-CN" altLang="zh-CN" b="1" dirty="0" smtClean="0">
                <a:solidFill>
                  <a:srgbClr val="CC0000"/>
                </a:solidFill>
              </a:rPr>
              <a:t>垂直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的互为独立的（</a:t>
            </a:r>
            <a:r>
              <a:rPr kumimoji="0" lang="zh-CN" altLang="zh-CN" b="1" dirty="0" smtClean="0">
                <a:solidFill>
                  <a:srgbClr val="CC0000"/>
                </a:solidFill>
              </a:rPr>
              <a:t>无确定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的</a:t>
            </a:r>
            <a:r>
              <a:rPr kumimoji="0" lang="zh-CN" altLang="zh-CN" b="1" dirty="0" smtClean="0">
                <a:solidFill>
                  <a:srgbClr val="CC0000"/>
                </a:solidFill>
              </a:rPr>
              <a:t>相位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关系）振幅相等的</a:t>
            </a:r>
            <a:r>
              <a:rPr kumimoji="0" lang="zh-CN" altLang="zh-CN" b="1" dirty="0" smtClean="0">
                <a:solidFill>
                  <a:srgbClr val="FF0000"/>
                </a:solidFill>
              </a:rPr>
              <a:t>光振动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表示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b="1" dirty="0" smtClean="0">
                <a:solidFill>
                  <a:srgbClr val="000000"/>
                </a:solidFill>
              </a:rPr>
              <a:t>, 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并各具有</a:t>
            </a:r>
            <a:r>
              <a:rPr kumimoji="0" lang="zh-CN" altLang="zh-CN" b="1" dirty="0" smtClean="0">
                <a:solidFill>
                  <a:srgbClr val="CC0000"/>
                </a:solidFill>
              </a:rPr>
              <a:t>一半</a:t>
            </a:r>
            <a:r>
              <a:rPr kumimoji="0" lang="zh-CN" altLang="zh-CN" b="1" dirty="0" smtClean="0">
                <a:solidFill>
                  <a:srgbClr val="000000"/>
                </a:solidFill>
              </a:rPr>
              <a:t>的振动能量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，分别用右边的符号表示：</a:t>
            </a:r>
            <a:r>
              <a:rPr lang="zh-CN" altLang="en-US" b="1" dirty="0" smtClean="0">
                <a:ea typeface="黑体" pitchFamily="49" charset="-122"/>
              </a:rPr>
              <a:t>光振动垂直板面和平行于板面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0825" y="1857364"/>
            <a:ext cx="8229600" cy="531812"/>
            <a:chOff x="336" y="576"/>
            <a:chExt cx="5184" cy="335"/>
          </a:xfrm>
        </p:grpSpPr>
        <p:sp>
          <p:nvSpPr>
            <p:cNvPr id="43037" name="Text Box 3"/>
            <p:cNvSpPr txBox="1">
              <a:spLocks noChangeArrowheads="1"/>
            </p:cNvSpPr>
            <p:nvPr/>
          </p:nvSpPr>
          <p:spPr bwMode="auto">
            <a:xfrm>
              <a:off x="336" y="576"/>
              <a:ext cx="51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rgbClr val="FF0000"/>
                  </a:solidFill>
                </a:rPr>
                <a:t>                              </a:t>
              </a:r>
              <a:endParaRPr kumimoji="0" lang="zh-CN" altLang="en-US" sz="2800" b="1" dirty="0">
                <a:solidFill>
                  <a:srgbClr val="1C1C1C"/>
                </a:solidFill>
              </a:endParaRPr>
            </a:p>
          </p:txBody>
        </p:sp>
        <p:sp>
          <p:nvSpPr>
            <p:cNvPr id="43038" name="Rectangle 4"/>
            <p:cNvSpPr>
              <a:spLocks noChangeArrowheads="1"/>
            </p:cNvSpPr>
            <p:nvPr/>
          </p:nvSpPr>
          <p:spPr bwMode="auto">
            <a:xfrm>
              <a:off x="493" y="584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dirty="0" smtClean="0"/>
                <a:t>1</a:t>
              </a:r>
              <a:r>
                <a:rPr kumimoji="0" lang="zh-CN" altLang="en-US" sz="2800" b="1" dirty="0" smtClean="0"/>
                <a:t>、旋</a:t>
              </a:r>
              <a:r>
                <a:rPr kumimoji="0" lang="zh-CN" altLang="en-US" sz="2800" b="1" dirty="0"/>
                <a:t>光现象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99312" y="4786314"/>
            <a:ext cx="7787614" cy="1104901"/>
            <a:chOff x="355" y="944"/>
            <a:chExt cx="4773" cy="696"/>
          </a:xfrm>
        </p:grpSpPr>
        <p:sp>
          <p:nvSpPr>
            <p:cNvPr id="43035" name="Rectangle 6"/>
            <p:cNvSpPr>
              <a:spLocks noChangeArrowheads="1"/>
            </p:cNvSpPr>
            <p:nvPr/>
          </p:nvSpPr>
          <p:spPr bwMode="auto">
            <a:xfrm>
              <a:off x="355" y="944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dirty="0" smtClean="0"/>
                <a:t>2</a:t>
              </a:r>
              <a:r>
                <a:rPr kumimoji="0" lang="zh-CN" altLang="en-US" sz="2800" b="1" dirty="0" smtClean="0"/>
                <a:t>、旋</a:t>
              </a:r>
              <a:r>
                <a:rPr kumimoji="0" lang="zh-CN" altLang="en-US" sz="2800" b="1" dirty="0"/>
                <a:t>光物质</a:t>
              </a:r>
            </a:p>
          </p:txBody>
        </p:sp>
        <p:sp>
          <p:nvSpPr>
            <p:cNvPr id="43036" name="Rectangle 7"/>
            <p:cNvSpPr>
              <a:spLocks noChangeArrowheads="1"/>
            </p:cNvSpPr>
            <p:nvPr/>
          </p:nvSpPr>
          <p:spPr bwMode="auto">
            <a:xfrm>
              <a:off x="574" y="1349"/>
              <a:ext cx="45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b="1" dirty="0" smtClean="0"/>
                <a:t>能</a:t>
              </a:r>
              <a:r>
                <a:rPr kumimoji="0" lang="zh-CN" altLang="en-US" b="1" dirty="0"/>
                <a:t>产生旋光现象的</a:t>
              </a:r>
              <a:r>
                <a:rPr kumimoji="0" lang="zh-CN" altLang="en-US" b="1" dirty="0" smtClean="0"/>
                <a:t>物质，如</a:t>
              </a:r>
              <a:r>
                <a:rPr kumimoji="0" lang="zh-CN" altLang="en-US" b="1" dirty="0"/>
                <a:t>石英晶体、</a:t>
              </a:r>
              <a:r>
                <a:rPr kumimoji="0" lang="zh-CN" altLang="en-US" b="1" dirty="0">
                  <a:solidFill>
                    <a:srgbClr val="FF0000"/>
                  </a:solidFill>
                </a:rPr>
                <a:t>糖</a:t>
              </a:r>
              <a:r>
                <a:rPr kumimoji="0" lang="zh-CN" altLang="en-US" b="1" dirty="0" smtClean="0">
                  <a:solidFill>
                    <a:srgbClr val="FF0000"/>
                  </a:solidFill>
                </a:rPr>
                <a:t>溶液</a:t>
              </a:r>
              <a:r>
                <a:rPr kumimoji="0" lang="zh-CN" altLang="en-US" b="1" dirty="0" smtClean="0"/>
                <a:t>等。</a:t>
              </a:r>
              <a:endParaRPr kumimoji="0" lang="zh-CN" altLang="en-US" b="1" dirty="0"/>
            </a:p>
          </p:txBody>
        </p:sp>
      </p:grpSp>
      <p:sp>
        <p:nvSpPr>
          <p:cNvPr id="43012" name="Rectangle 47"/>
          <p:cNvSpPr>
            <a:spLocks noChangeArrowheads="1"/>
          </p:cNvSpPr>
          <p:nvPr/>
        </p:nvSpPr>
        <p:spPr bwMode="auto">
          <a:xfrm>
            <a:off x="323850" y="1142984"/>
            <a:ext cx="4060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 smtClean="0"/>
              <a:t>一、旋</a:t>
            </a:r>
            <a:r>
              <a:rPr kumimoji="0" lang="zh-CN" altLang="en-US" sz="2800" b="1" dirty="0"/>
              <a:t>光现象</a:t>
            </a:r>
          </a:p>
        </p:txBody>
      </p:sp>
      <p:sp>
        <p:nvSpPr>
          <p:cNvPr id="43013" name="Rectangle 48"/>
          <p:cNvSpPr>
            <a:spLocks noChangeArrowheads="1"/>
          </p:cNvSpPr>
          <p:nvPr/>
        </p:nvSpPr>
        <p:spPr bwMode="auto">
          <a:xfrm>
            <a:off x="2405063" y="404664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600" b="1" dirty="0"/>
              <a:t>第四节   旋  光</a:t>
            </a:r>
          </a:p>
        </p:txBody>
      </p:sp>
      <p:grpSp>
        <p:nvGrpSpPr>
          <p:cNvPr id="43014" name="Group 49"/>
          <p:cNvGrpSpPr>
            <a:grpSpLocks/>
          </p:cNvGrpSpPr>
          <p:nvPr/>
        </p:nvGrpSpPr>
        <p:grpSpPr bwMode="auto">
          <a:xfrm>
            <a:off x="2700338" y="3143248"/>
            <a:ext cx="6259491" cy="1586689"/>
            <a:chOff x="3538" y="5464"/>
            <a:chExt cx="9010" cy="2145"/>
          </a:xfrm>
        </p:grpSpPr>
        <p:sp>
          <p:nvSpPr>
            <p:cNvPr id="43016" name="Rectangle 50"/>
            <p:cNvSpPr>
              <a:spLocks noChangeArrowheads="1"/>
            </p:cNvSpPr>
            <p:nvPr/>
          </p:nvSpPr>
          <p:spPr bwMode="auto">
            <a:xfrm>
              <a:off x="4798" y="5804"/>
              <a:ext cx="2061" cy="96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17" name="Line 51"/>
            <p:cNvSpPr>
              <a:spLocks noChangeShapeType="1"/>
            </p:cNvSpPr>
            <p:nvPr/>
          </p:nvSpPr>
          <p:spPr bwMode="auto">
            <a:xfrm>
              <a:off x="6838" y="6284"/>
              <a:ext cx="1261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52"/>
            <p:cNvSpPr>
              <a:spLocks noChangeShapeType="1"/>
            </p:cNvSpPr>
            <p:nvPr/>
          </p:nvSpPr>
          <p:spPr bwMode="auto">
            <a:xfrm>
              <a:off x="3538" y="6284"/>
              <a:ext cx="1261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53"/>
            <p:cNvSpPr>
              <a:spLocks noChangeShapeType="1"/>
            </p:cNvSpPr>
            <p:nvPr/>
          </p:nvSpPr>
          <p:spPr bwMode="auto">
            <a:xfrm>
              <a:off x="3778" y="6104"/>
              <a:ext cx="1" cy="40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54"/>
            <p:cNvSpPr>
              <a:spLocks noChangeShapeType="1"/>
            </p:cNvSpPr>
            <p:nvPr/>
          </p:nvSpPr>
          <p:spPr bwMode="auto">
            <a:xfrm>
              <a:off x="4458" y="6104"/>
              <a:ext cx="1" cy="40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55"/>
            <p:cNvSpPr>
              <a:spLocks noChangeShapeType="1"/>
            </p:cNvSpPr>
            <p:nvPr/>
          </p:nvSpPr>
          <p:spPr bwMode="auto">
            <a:xfrm>
              <a:off x="4118" y="6104"/>
              <a:ext cx="1" cy="40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56"/>
            <p:cNvSpPr>
              <a:spLocks noChangeShapeType="1"/>
            </p:cNvSpPr>
            <p:nvPr/>
          </p:nvSpPr>
          <p:spPr bwMode="auto">
            <a:xfrm>
              <a:off x="7138" y="5524"/>
              <a:ext cx="1" cy="14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57"/>
            <p:cNvSpPr>
              <a:spLocks noChangeShapeType="1"/>
            </p:cNvSpPr>
            <p:nvPr/>
          </p:nvSpPr>
          <p:spPr bwMode="auto">
            <a:xfrm flipH="1">
              <a:off x="7058" y="6064"/>
              <a:ext cx="241" cy="4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58"/>
            <p:cNvSpPr>
              <a:spLocks noChangeShapeType="1"/>
            </p:cNvSpPr>
            <p:nvPr/>
          </p:nvSpPr>
          <p:spPr bwMode="auto">
            <a:xfrm flipH="1">
              <a:off x="7678" y="6084"/>
              <a:ext cx="241" cy="4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59"/>
            <p:cNvSpPr>
              <a:spLocks noChangeShapeType="1"/>
            </p:cNvSpPr>
            <p:nvPr/>
          </p:nvSpPr>
          <p:spPr bwMode="auto">
            <a:xfrm flipH="1">
              <a:off x="7378" y="6084"/>
              <a:ext cx="241" cy="44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Arc 60"/>
            <p:cNvSpPr>
              <a:spLocks/>
            </p:cNvSpPr>
            <p:nvPr/>
          </p:nvSpPr>
          <p:spPr bwMode="auto">
            <a:xfrm>
              <a:off x="7158" y="6104"/>
              <a:ext cx="81" cy="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Rectangle 61"/>
            <p:cNvSpPr>
              <a:spLocks noChangeArrowheads="1"/>
            </p:cNvSpPr>
            <p:nvPr/>
          </p:nvSpPr>
          <p:spPr bwMode="auto">
            <a:xfrm>
              <a:off x="4038" y="5624"/>
              <a:ext cx="521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 i="1">
                  <a:solidFill>
                    <a:srgbClr val="0000FF"/>
                  </a:solidFill>
                  <a:sym typeface="Symbol" pitchFamily="18" charset="2"/>
                </a:rPr>
                <a:t></a:t>
              </a:r>
              <a:endParaRPr lang="en-US" altLang="zh-CN"/>
            </a:p>
          </p:txBody>
        </p:sp>
        <p:sp>
          <p:nvSpPr>
            <p:cNvPr id="43028" name="Rectangle 62"/>
            <p:cNvSpPr>
              <a:spLocks noChangeArrowheads="1"/>
            </p:cNvSpPr>
            <p:nvPr/>
          </p:nvSpPr>
          <p:spPr bwMode="auto">
            <a:xfrm>
              <a:off x="7138" y="5464"/>
              <a:ext cx="441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 i="1">
                  <a:solidFill>
                    <a:srgbClr val="008000"/>
                  </a:solidFill>
                  <a:sym typeface="Symbol" pitchFamily="18" charset="2"/>
                </a:rPr>
                <a:t></a:t>
              </a:r>
              <a:endParaRPr lang="en-US" altLang="zh-CN"/>
            </a:p>
          </p:txBody>
        </p:sp>
        <p:sp>
          <p:nvSpPr>
            <p:cNvPr id="43029" name="Rectangle 63"/>
            <p:cNvSpPr>
              <a:spLocks noChangeArrowheads="1"/>
            </p:cNvSpPr>
            <p:nvPr/>
          </p:nvSpPr>
          <p:spPr bwMode="auto">
            <a:xfrm>
              <a:off x="5258" y="6103"/>
              <a:ext cx="1721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>
                  <a:solidFill>
                    <a:srgbClr val="800080"/>
                  </a:solidFill>
                </a:rPr>
                <a:t>旋光物质</a:t>
              </a:r>
              <a:endParaRPr lang="zh-CN" altLang="en-US"/>
            </a:p>
          </p:txBody>
        </p:sp>
        <p:sp>
          <p:nvSpPr>
            <p:cNvPr id="43030" name="Line 64"/>
            <p:cNvSpPr>
              <a:spLocks noChangeShapeType="1"/>
            </p:cNvSpPr>
            <p:nvPr/>
          </p:nvSpPr>
          <p:spPr bwMode="auto">
            <a:xfrm>
              <a:off x="4798" y="6783"/>
              <a:ext cx="1" cy="5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65"/>
            <p:cNvSpPr>
              <a:spLocks noChangeShapeType="1"/>
            </p:cNvSpPr>
            <p:nvPr/>
          </p:nvSpPr>
          <p:spPr bwMode="auto">
            <a:xfrm>
              <a:off x="6838" y="6763"/>
              <a:ext cx="1" cy="5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66"/>
            <p:cNvSpPr>
              <a:spLocks noChangeShapeType="1"/>
            </p:cNvSpPr>
            <p:nvPr/>
          </p:nvSpPr>
          <p:spPr bwMode="auto">
            <a:xfrm>
              <a:off x="4778" y="7103"/>
              <a:ext cx="20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Rectangle 67"/>
            <p:cNvSpPr>
              <a:spLocks noChangeArrowheads="1"/>
            </p:cNvSpPr>
            <p:nvPr/>
          </p:nvSpPr>
          <p:spPr bwMode="auto">
            <a:xfrm>
              <a:off x="5618" y="6923"/>
              <a:ext cx="521" cy="4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/>
                <a:t> </a:t>
              </a:r>
              <a:r>
                <a:rPr lang="en-US" altLang="zh-CN" sz="1600" b="1" i="1"/>
                <a:t>d</a:t>
              </a:r>
              <a:endParaRPr lang="en-US" altLang="zh-CN"/>
            </a:p>
          </p:txBody>
        </p:sp>
        <p:sp>
          <p:nvSpPr>
            <p:cNvPr id="43034" name="Text Box 68"/>
            <p:cNvSpPr txBox="1">
              <a:spLocks noChangeArrowheads="1"/>
            </p:cNvSpPr>
            <p:nvPr/>
          </p:nvSpPr>
          <p:spPr bwMode="auto">
            <a:xfrm>
              <a:off x="9008" y="6239"/>
              <a:ext cx="3540" cy="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 dirty="0">
                  <a:solidFill>
                    <a:srgbClr val="000000"/>
                  </a:solidFill>
                </a:rPr>
                <a:t> 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旋光现象</a:t>
              </a:r>
            </a:p>
            <a:p>
              <a:pPr algn="just" eaLnBrk="1" hangingPunct="1"/>
              <a:r>
                <a:rPr lang="zh-CN" altLang="en-US" sz="1600" b="1" dirty="0">
                  <a:solidFill>
                    <a:srgbClr val="000000"/>
                  </a:solidFill>
                </a:rPr>
                <a:t>      </a:t>
              </a:r>
              <a:endParaRPr lang="zh-CN" altLang="en-US" sz="1600" dirty="0">
                <a:solidFill>
                  <a:srgbClr val="000000"/>
                </a:solidFill>
              </a:endParaRPr>
            </a:p>
            <a:p>
              <a:pPr eaLnBrk="1" hangingPunct="1"/>
              <a:endParaRPr lang="en-US" altLang="zh-CN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714348" y="250030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dirty="0" smtClean="0">
                <a:solidFill>
                  <a:srgbClr val="FF0000"/>
                </a:solidFill>
              </a:rPr>
              <a:t>偏振光</a:t>
            </a:r>
            <a:r>
              <a:rPr kumimoji="0" lang="zh-CN" altLang="en-US" b="1" dirty="0" smtClean="0">
                <a:solidFill>
                  <a:srgbClr val="1C1C1C"/>
                </a:solidFill>
              </a:rPr>
              <a:t>通过某些物质后，其</a:t>
            </a:r>
            <a:r>
              <a:rPr kumimoji="0" lang="zh-CN" altLang="en-US" b="1" dirty="0" smtClean="0">
                <a:solidFill>
                  <a:srgbClr val="0000FF"/>
                </a:solidFill>
              </a:rPr>
              <a:t>振动面转过</a:t>
            </a:r>
            <a:r>
              <a:rPr kumimoji="0" lang="zh-CN" altLang="en-US" b="1" dirty="0" smtClean="0">
                <a:solidFill>
                  <a:srgbClr val="1C1C1C"/>
                </a:solidFill>
              </a:rPr>
              <a:t> 一定角度。</a:t>
            </a:r>
            <a:endParaRPr kumimoji="0" lang="zh-CN" altLang="en-US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92275" y="4292600"/>
            <a:ext cx="3294063" cy="655638"/>
            <a:chOff x="3301" y="2530"/>
            <a:chExt cx="2075" cy="413"/>
          </a:xfrm>
        </p:grpSpPr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3301" y="2530"/>
            <a:ext cx="50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1" name="公式" r:id="rId3" imgW="215619" imgH="177569" progId="Equation.3">
                    <p:embed/>
                  </p:oleObj>
                </mc:Choice>
                <mc:Fallback>
                  <p:oleObj name="公式" r:id="rId3" imgW="215619" imgH="177569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530"/>
                          <a:ext cx="504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Text Box 10"/>
            <p:cNvSpPr txBox="1">
              <a:spLocks noChangeArrowheads="1"/>
            </p:cNvSpPr>
            <p:nvPr/>
          </p:nvSpPr>
          <p:spPr bwMode="auto">
            <a:xfrm>
              <a:off x="3840" y="2592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F0000"/>
                  </a:solidFill>
                </a:rPr>
                <a:t>起偏器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，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35600" y="4292600"/>
            <a:ext cx="3263900" cy="657225"/>
            <a:chOff x="3320" y="2976"/>
            <a:chExt cx="2056" cy="414"/>
          </a:xfrm>
        </p:grpSpPr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3320" y="2976"/>
            <a:ext cx="472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2" name="公式" r:id="rId5" imgW="202936" imgH="177569" progId="Equation.3">
                    <p:embed/>
                  </p:oleObj>
                </mc:Choice>
                <mc:Fallback>
                  <p:oleObj name="公式" r:id="rId5" imgW="202936" imgH="177569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2976"/>
                          <a:ext cx="472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6" name="Text Box 13"/>
            <p:cNvSpPr txBox="1">
              <a:spLocks noChangeArrowheads="1"/>
            </p:cNvSpPr>
            <p:nvPr/>
          </p:nvSpPr>
          <p:spPr bwMode="auto">
            <a:xfrm>
              <a:off x="3840" y="3024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F0000"/>
                  </a:solidFill>
                </a:rPr>
                <a:t>检偏器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，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00338" y="5300663"/>
            <a:ext cx="3657600" cy="657225"/>
            <a:chOff x="3319" y="3441"/>
            <a:chExt cx="2153" cy="414"/>
          </a:xfrm>
        </p:grpSpPr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3319" y="3441"/>
            <a:ext cx="473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" name="公式" r:id="rId7" imgW="202936" imgH="177569" progId="Equation.3">
                    <p:embed/>
                  </p:oleObj>
                </mc:Choice>
                <mc:Fallback>
                  <p:oleObj name="公式" r:id="rId7" imgW="202936" imgH="177569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3441"/>
                          <a:ext cx="473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5" name="Text Box 16"/>
            <p:cNvSpPr txBox="1">
              <a:spLocks noChangeArrowheads="1"/>
            </p:cNvSpPr>
            <p:nvPr/>
          </p:nvSpPr>
          <p:spPr bwMode="auto">
            <a:xfrm>
              <a:off x="3840" y="3484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CN" altLang="zh-CN" sz="2800" b="1">
                <a:solidFill>
                  <a:srgbClr val="1C1C1C"/>
                </a:solidFill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11413" y="1557338"/>
            <a:ext cx="3886200" cy="2209800"/>
            <a:chOff x="336" y="2016"/>
            <a:chExt cx="2448" cy="1392"/>
          </a:xfrm>
        </p:grpSpPr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336" y="2016"/>
              <a:ext cx="2448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816" y="2256"/>
              <a:ext cx="1344" cy="5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15" name="Rectangle 20" descr="实心菱形"/>
            <p:cNvSpPr>
              <a:spLocks noChangeArrowheads="1"/>
            </p:cNvSpPr>
            <p:nvPr/>
          </p:nvSpPr>
          <p:spPr bwMode="auto">
            <a:xfrm>
              <a:off x="528" y="2112"/>
              <a:ext cx="96" cy="816"/>
            </a:xfrm>
            <a:prstGeom prst="rect">
              <a:avLst/>
            </a:prstGeom>
            <a:pattFill prst="solidDmnd">
              <a:fgClr>
                <a:schemeClr val="tx2"/>
              </a:fgClr>
              <a:bgClr>
                <a:srgbClr val="BD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6" name="Rectangle 21"/>
            <p:cNvSpPr>
              <a:spLocks noChangeArrowheads="1"/>
            </p:cNvSpPr>
            <p:nvPr/>
          </p:nvSpPr>
          <p:spPr bwMode="auto">
            <a:xfrm>
              <a:off x="2352" y="2112"/>
              <a:ext cx="96" cy="816"/>
            </a:xfrm>
            <a:prstGeom prst="rect">
              <a:avLst/>
            </a:prstGeom>
            <a:solidFill>
              <a:srgbClr val="BD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9698" name="Object 2"/>
            <p:cNvGraphicFramePr>
              <a:graphicFrameLocks noChangeAspect="1"/>
            </p:cNvGraphicFramePr>
            <p:nvPr/>
          </p:nvGraphicFramePr>
          <p:xfrm>
            <a:off x="1344" y="2304"/>
            <a:ext cx="3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4" name="公式" r:id="rId9" imgW="139579" imgH="164957" progId="Equation.3">
                    <p:embed/>
                  </p:oleObj>
                </mc:Choice>
                <mc:Fallback>
                  <p:oleObj name="公式" r:id="rId9" imgW="139579" imgH="164957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04"/>
                          <a:ext cx="32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383" y="2928"/>
            <a:ext cx="3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5"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2928"/>
                          <a:ext cx="38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2256" y="2928"/>
            <a:ext cx="35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6" name="公式" r:id="rId13" imgW="152268" imgH="164957" progId="Equation.3">
                    <p:embed/>
                  </p:oleObj>
                </mc:Choice>
                <mc:Fallback>
                  <p:oleObj name="公式" r:id="rId13" imgW="152268" imgH="164957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28"/>
                          <a:ext cx="35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Line 25"/>
            <p:cNvSpPr>
              <a:spLocks noChangeShapeType="1"/>
            </p:cNvSpPr>
            <p:nvPr/>
          </p:nvSpPr>
          <p:spPr bwMode="auto">
            <a:xfrm>
              <a:off x="816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8" name="Line 26"/>
            <p:cNvSpPr>
              <a:spLocks noChangeShapeType="1"/>
            </p:cNvSpPr>
            <p:nvPr/>
          </p:nvSpPr>
          <p:spPr bwMode="auto">
            <a:xfrm>
              <a:off x="2208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Line 27"/>
            <p:cNvSpPr>
              <a:spLocks noChangeShapeType="1"/>
            </p:cNvSpPr>
            <p:nvPr/>
          </p:nvSpPr>
          <p:spPr bwMode="auto">
            <a:xfrm>
              <a:off x="16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0" name="Line 28"/>
            <p:cNvSpPr>
              <a:spLocks noChangeShapeType="1"/>
            </p:cNvSpPr>
            <p:nvPr/>
          </p:nvSpPr>
          <p:spPr bwMode="auto">
            <a:xfrm flipH="1">
              <a:off x="816" y="316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1378" y="2928"/>
            <a:ext cx="20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7" name="公式" r:id="rId15" imgW="88669" imgH="177338" progId="Equation.3">
                    <p:embed/>
                  </p:oleObj>
                </mc:Choice>
                <mc:Fallback>
                  <p:oleObj name="公式" r:id="rId15" imgW="88669" imgH="177338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2928"/>
                          <a:ext cx="206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1" name="Group 30"/>
            <p:cNvGrpSpPr>
              <a:grpSpLocks/>
            </p:cNvGrpSpPr>
            <p:nvPr/>
          </p:nvGrpSpPr>
          <p:grpSpPr bwMode="auto">
            <a:xfrm>
              <a:off x="816" y="2208"/>
              <a:ext cx="48" cy="624"/>
              <a:chOff x="816" y="2304"/>
              <a:chExt cx="48" cy="624"/>
            </a:xfrm>
          </p:grpSpPr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 flipH="1">
                <a:off x="816" y="2304"/>
                <a:ext cx="48" cy="624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730" name="Line 32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1" name="Line 33"/>
              <p:cNvSpPr>
                <a:spLocks noChangeShapeType="1"/>
              </p:cNvSpPr>
              <p:nvPr/>
            </p:nvSpPr>
            <p:spPr bwMode="auto">
              <a:xfrm flipH="1">
                <a:off x="816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2" name="Line 34"/>
              <p:cNvSpPr>
                <a:spLocks noChangeShapeType="1"/>
              </p:cNvSpPr>
              <p:nvPr/>
            </p:nvSpPr>
            <p:spPr bwMode="auto">
              <a:xfrm flipH="1">
                <a:off x="816" y="2687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3" name="Line 35"/>
              <p:cNvSpPr>
                <a:spLocks noChangeShapeType="1"/>
              </p:cNvSpPr>
              <p:nvPr/>
            </p:nvSpPr>
            <p:spPr bwMode="auto">
              <a:xfrm rot="19080000" flipH="1">
                <a:off x="816" y="2686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4" name="Line 36"/>
              <p:cNvSpPr>
                <a:spLocks noChangeShapeType="1"/>
              </p:cNvSpPr>
              <p:nvPr/>
            </p:nvSpPr>
            <p:spPr bwMode="auto">
              <a:xfrm rot="19080000" flipH="1">
                <a:off x="816" y="2735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22" name="Group 37"/>
            <p:cNvGrpSpPr>
              <a:grpSpLocks/>
            </p:cNvGrpSpPr>
            <p:nvPr/>
          </p:nvGrpSpPr>
          <p:grpSpPr bwMode="auto">
            <a:xfrm>
              <a:off x="2160" y="2208"/>
              <a:ext cx="48" cy="624"/>
              <a:chOff x="816" y="2304"/>
              <a:chExt cx="48" cy="624"/>
            </a:xfrm>
          </p:grpSpPr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 flipH="1">
                <a:off x="816" y="2304"/>
                <a:ext cx="48" cy="624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 flipH="1">
                <a:off x="816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 flipH="1">
                <a:off x="816" y="2687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 rot="19080000" flipH="1">
                <a:off x="816" y="2686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 rot="19080000" flipH="1">
                <a:off x="816" y="2735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95288" y="692150"/>
            <a:ext cx="8458200" cy="519113"/>
            <a:chOff x="576" y="1881"/>
            <a:chExt cx="4800" cy="327"/>
          </a:xfrm>
        </p:grpSpPr>
        <p:sp>
          <p:nvSpPr>
            <p:cNvPr id="29711" name="Text Box 45"/>
            <p:cNvSpPr txBox="1">
              <a:spLocks noChangeArrowheads="1"/>
            </p:cNvSpPr>
            <p:nvPr/>
          </p:nvSpPr>
          <p:spPr bwMode="auto">
            <a:xfrm>
              <a:off x="576" y="1881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dirty="0" smtClean="0">
                  <a:solidFill>
                    <a:srgbClr val="FF0000"/>
                  </a:solidFill>
                </a:rPr>
                <a:t>3</a:t>
              </a:r>
              <a:r>
                <a:rPr kumimoji="0" lang="zh-CN" altLang="en-US" sz="2800" b="1" dirty="0" smtClean="0">
                  <a:solidFill>
                    <a:srgbClr val="FF0000"/>
                  </a:solidFill>
                </a:rPr>
                <a:t>、旋</a:t>
              </a:r>
              <a:r>
                <a:rPr kumimoji="0" lang="zh-CN" altLang="en-US" sz="2800" b="1" dirty="0">
                  <a:solidFill>
                    <a:srgbClr val="FF0000"/>
                  </a:solidFill>
                </a:rPr>
                <a:t>光仪</a:t>
              </a:r>
            </a:p>
          </p:txBody>
        </p:sp>
        <p:sp>
          <p:nvSpPr>
            <p:cNvPr id="29712" name="Text Box 46"/>
            <p:cNvSpPr txBox="1">
              <a:spLocks noChangeArrowheads="1"/>
            </p:cNvSpPr>
            <p:nvPr/>
          </p:nvSpPr>
          <p:spPr bwMode="auto">
            <a:xfrm>
              <a:off x="1968" y="1881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观察和测量偏振光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振动面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旋转</a:t>
              </a:r>
              <a:r>
                <a:rPr kumimoji="0" lang="zh-CN" altLang="en-US" sz="2800" b="1"/>
                <a:t>的仪器</a:t>
              </a:r>
              <a:r>
                <a:rPr kumimoji="0" lang="en-US" altLang="zh-CN" sz="2800" b="1"/>
                <a:t>.</a:t>
              </a:r>
            </a:p>
          </p:txBody>
        </p:sp>
      </p:grpSp>
      <p:sp>
        <p:nvSpPr>
          <p:cNvPr id="29710" name="Rectangle 50"/>
          <p:cNvSpPr>
            <a:spLocks noChangeArrowheads="1"/>
          </p:cNvSpPr>
          <p:nvPr/>
        </p:nvSpPr>
        <p:spPr bwMode="auto">
          <a:xfrm>
            <a:off x="3492500" y="5373688"/>
            <a:ext cx="454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1C1C1C"/>
                </a:solidFill>
              </a:rPr>
              <a:t>盛有液体旋光物质的玻璃管</a:t>
            </a:r>
            <a:r>
              <a:rPr kumimoji="0" lang="en-US" altLang="zh-CN" sz="2800" b="1">
                <a:solidFill>
                  <a:srgbClr val="1C1C1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30686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0" lang="en-US" altLang="zh-CN" sz="2800" b="1">
                <a:solidFill>
                  <a:srgbClr val="1C1C1C"/>
                </a:solidFill>
              </a:rPr>
              <a:t>  </a:t>
            </a:r>
            <a:r>
              <a:rPr kumimoji="0" lang="zh-CN" altLang="en-US" sz="2800" b="1">
                <a:solidFill>
                  <a:srgbClr val="1C1C1C"/>
                </a:solidFill>
              </a:rPr>
              <a:t>对于旋光性的</a:t>
            </a:r>
            <a:r>
              <a:rPr kumimoji="0" lang="zh-CN" altLang="en-US" sz="2800" b="1">
                <a:solidFill>
                  <a:srgbClr val="CC0000"/>
                </a:solidFill>
              </a:rPr>
              <a:t>溶液</a:t>
            </a:r>
          </a:p>
        </p:txBody>
      </p:sp>
      <p:grpSp>
        <p:nvGrpSpPr>
          <p:cNvPr id="30735" name="Group 3"/>
          <p:cNvGrpSpPr>
            <a:grpSpLocks/>
          </p:cNvGrpSpPr>
          <p:nvPr/>
        </p:nvGrpSpPr>
        <p:grpSpPr bwMode="auto">
          <a:xfrm>
            <a:off x="250825" y="404813"/>
            <a:ext cx="8458200" cy="579437"/>
            <a:chOff x="144" y="576"/>
            <a:chExt cx="5328" cy="365"/>
          </a:xfrm>
        </p:grpSpPr>
        <p:sp>
          <p:nvSpPr>
            <p:cNvPr id="30771" name="Text Box 4"/>
            <p:cNvSpPr txBox="1">
              <a:spLocks noChangeArrowheads="1"/>
            </p:cNvSpPr>
            <p:nvPr/>
          </p:nvSpPr>
          <p:spPr bwMode="auto">
            <a:xfrm>
              <a:off x="144" y="588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</a:rPr>
                <a:t>        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设         为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偏振光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转过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的角度</a:t>
              </a:r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902" y="576"/>
            <a:ext cx="48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0" name="公式" r:id="rId4" imgW="266469" imgH="203024" progId="Equation.3">
                    <p:embed/>
                  </p:oleObj>
                </mc:Choice>
                <mc:Fallback>
                  <p:oleObj name="公式" r:id="rId4" imgW="266469" imgH="203024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576"/>
                          <a:ext cx="480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6" name="Group 6"/>
          <p:cNvGrpSpPr>
            <a:grpSpLocks/>
          </p:cNvGrpSpPr>
          <p:nvPr/>
        </p:nvGrpSpPr>
        <p:grpSpPr bwMode="auto">
          <a:xfrm>
            <a:off x="323850" y="4437063"/>
            <a:ext cx="3886200" cy="2209800"/>
            <a:chOff x="336" y="2016"/>
            <a:chExt cx="2448" cy="1392"/>
          </a:xfrm>
        </p:grpSpPr>
        <p:sp>
          <p:nvSpPr>
            <p:cNvPr id="30749" name="Rectangle 7"/>
            <p:cNvSpPr>
              <a:spLocks noChangeArrowheads="1"/>
            </p:cNvSpPr>
            <p:nvPr/>
          </p:nvSpPr>
          <p:spPr bwMode="auto">
            <a:xfrm>
              <a:off x="336" y="2016"/>
              <a:ext cx="2448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816" y="2256"/>
              <a:ext cx="1344" cy="5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51" name="Rectangle 9" descr="实心菱形"/>
            <p:cNvSpPr>
              <a:spLocks noChangeArrowheads="1"/>
            </p:cNvSpPr>
            <p:nvPr/>
          </p:nvSpPr>
          <p:spPr bwMode="auto">
            <a:xfrm>
              <a:off x="528" y="2112"/>
              <a:ext cx="96" cy="816"/>
            </a:xfrm>
            <a:prstGeom prst="rect">
              <a:avLst/>
            </a:prstGeom>
            <a:pattFill prst="solidDmnd">
              <a:fgClr>
                <a:schemeClr val="tx2"/>
              </a:fgClr>
              <a:bgClr>
                <a:srgbClr val="BD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2" name="Rectangle 10"/>
            <p:cNvSpPr>
              <a:spLocks noChangeArrowheads="1"/>
            </p:cNvSpPr>
            <p:nvPr/>
          </p:nvSpPr>
          <p:spPr bwMode="auto">
            <a:xfrm>
              <a:off x="2352" y="2112"/>
              <a:ext cx="96" cy="816"/>
            </a:xfrm>
            <a:prstGeom prst="rect">
              <a:avLst/>
            </a:prstGeom>
            <a:solidFill>
              <a:srgbClr val="BD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1344" y="2304"/>
            <a:ext cx="3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1"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04"/>
                          <a:ext cx="32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383" y="2928"/>
            <a:ext cx="3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2" name="公式" r:id="rId8" imgW="164885" imgH="164885" progId="Equation.3">
                    <p:embed/>
                  </p:oleObj>
                </mc:Choice>
                <mc:Fallback>
                  <p:oleObj name="公式" r:id="rId8" imgW="164885" imgH="164885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2928"/>
                          <a:ext cx="38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2256" y="2928"/>
            <a:ext cx="35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3" name="公式" r:id="rId10" imgW="152268" imgH="164957" progId="Equation.3">
                    <p:embed/>
                  </p:oleObj>
                </mc:Choice>
                <mc:Fallback>
                  <p:oleObj name="公式" r:id="rId10" imgW="152268" imgH="164957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28"/>
                          <a:ext cx="35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14"/>
            <p:cNvSpPr>
              <a:spLocks noChangeShapeType="1"/>
            </p:cNvSpPr>
            <p:nvPr/>
          </p:nvSpPr>
          <p:spPr bwMode="auto">
            <a:xfrm>
              <a:off x="816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Line 15"/>
            <p:cNvSpPr>
              <a:spLocks noChangeShapeType="1"/>
            </p:cNvSpPr>
            <p:nvPr/>
          </p:nvSpPr>
          <p:spPr bwMode="auto">
            <a:xfrm>
              <a:off x="2208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5" name="Line 16"/>
            <p:cNvSpPr>
              <a:spLocks noChangeShapeType="1"/>
            </p:cNvSpPr>
            <p:nvPr/>
          </p:nvSpPr>
          <p:spPr bwMode="auto">
            <a:xfrm>
              <a:off x="16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6" name="Line 17"/>
            <p:cNvSpPr>
              <a:spLocks noChangeShapeType="1"/>
            </p:cNvSpPr>
            <p:nvPr/>
          </p:nvSpPr>
          <p:spPr bwMode="auto">
            <a:xfrm flipH="1">
              <a:off x="816" y="316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732" name="Object 12"/>
            <p:cNvGraphicFramePr>
              <a:graphicFrameLocks noChangeAspect="1"/>
            </p:cNvGraphicFramePr>
            <p:nvPr/>
          </p:nvGraphicFramePr>
          <p:xfrm>
            <a:off x="1378" y="2928"/>
            <a:ext cx="20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4" name="公式" r:id="rId12" imgW="88669" imgH="177338" progId="Equation.3">
                    <p:embed/>
                  </p:oleObj>
                </mc:Choice>
                <mc:Fallback>
                  <p:oleObj name="公式" r:id="rId12" imgW="88669" imgH="177338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2928"/>
                          <a:ext cx="206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57" name="Group 19"/>
            <p:cNvGrpSpPr>
              <a:grpSpLocks/>
            </p:cNvGrpSpPr>
            <p:nvPr/>
          </p:nvGrpSpPr>
          <p:grpSpPr bwMode="auto">
            <a:xfrm>
              <a:off x="816" y="2208"/>
              <a:ext cx="48" cy="624"/>
              <a:chOff x="816" y="2304"/>
              <a:chExt cx="48" cy="624"/>
            </a:xfrm>
          </p:grpSpPr>
          <p:sp>
            <p:nvSpPr>
              <p:cNvPr id="4116" name="Rectangle 20"/>
              <p:cNvSpPr>
                <a:spLocks noChangeArrowheads="1"/>
              </p:cNvSpPr>
              <p:nvPr/>
            </p:nvSpPr>
            <p:spPr bwMode="auto">
              <a:xfrm flipH="1">
                <a:off x="816" y="2304"/>
                <a:ext cx="48" cy="624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66" name="Line 21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7" name="Line 22"/>
              <p:cNvSpPr>
                <a:spLocks noChangeShapeType="1"/>
              </p:cNvSpPr>
              <p:nvPr/>
            </p:nvSpPr>
            <p:spPr bwMode="auto">
              <a:xfrm flipH="1">
                <a:off x="816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8" name="Line 23"/>
              <p:cNvSpPr>
                <a:spLocks noChangeShapeType="1"/>
              </p:cNvSpPr>
              <p:nvPr/>
            </p:nvSpPr>
            <p:spPr bwMode="auto">
              <a:xfrm flipH="1">
                <a:off x="816" y="2687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9" name="Line 24"/>
              <p:cNvSpPr>
                <a:spLocks noChangeShapeType="1"/>
              </p:cNvSpPr>
              <p:nvPr/>
            </p:nvSpPr>
            <p:spPr bwMode="auto">
              <a:xfrm rot="19080000" flipH="1">
                <a:off x="816" y="2686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0" name="Line 25"/>
              <p:cNvSpPr>
                <a:spLocks noChangeShapeType="1"/>
              </p:cNvSpPr>
              <p:nvPr/>
            </p:nvSpPr>
            <p:spPr bwMode="auto">
              <a:xfrm rot="19080000" flipH="1">
                <a:off x="816" y="2735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758" name="Group 26"/>
            <p:cNvGrpSpPr>
              <a:grpSpLocks/>
            </p:cNvGrpSpPr>
            <p:nvPr/>
          </p:nvGrpSpPr>
          <p:grpSpPr bwMode="auto">
            <a:xfrm>
              <a:off x="2160" y="2208"/>
              <a:ext cx="48" cy="624"/>
              <a:chOff x="816" y="2304"/>
              <a:chExt cx="48" cy="624"/>
            </a:xfrm>
          </p:grpSpPr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 flipH="1">
                <a:off x="816" y="2304"/>
                <a:ext cx="48" cy="624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60" name="Line 28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1" name="Line 29"/>
              <p:cNvSpPr>
                <a:spLocks noChangeShapeType="1"/>
              </p:cNvSpPr>
              <p:nvPr/>
            </p:nvSpPr>
            <p:spPr bwMode="auto">
              <a:xfrm flipH="1">
                <a:off x="816" y="24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2" name="Line 30"/>
              <p:cNvSpPr>
                <a:spLocks noChangeShapeType="1"/>
              </p:cNvSpPr>
              <p:nvPr/>
            </p:nvSpPr>
            <p:spPr bwMode="auto">
              <a:xfrm flipH="1">
                <a:off x="816" y="2687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3" name="Line 31"/>
              <p:cNvSpPr>
                <a:spLocks noChangeShapeType="1"/>
              </p:cNvSpPr>
              <p:nvPr/>
            </p:nvSpPr>
            <p:spPr bwMode="auto">
              <a:xfrm rot="19080000" flipH="1">
                <a:off x="816" y="2686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4" name="Line 32"/>
              <p:cNvSpPr>
                <a:spLocks noChangeShapeType="1"/>
              </p:cNvSpPr>
              <p:nvPr/>
            </p:nvSpPr>
            <p:spPr bwMode="auto">
              <a:xfrm rot="19080000" flipH="1">
                <a:off x="816" y="2735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284663" y="4076700"/>
            <a:ext cx="3962400" cy="609600"/>
            <a:chOff x="2774" y="1632"/>
            <a:chExt cx="2496" cy="384"/>
          </a:xfrm>
        </p:grpSpPr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2774" y="1632"/>
            <a:ext cx="3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5" name="公式" r:id="rId14" imgW="152268" imgH="164957" progId="Equation.3">
                    <p:embed/>
                  </p:oleObj>
                </mc:Choice>
                <mc:Fallback>
                  <p:oleObj name="公式" r:id="rId14" imgW="152268" imgH="164957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632"/>
                          <a:ext cx="35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3110" y="1632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为旋光物质的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浓度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284663" y="4860925"/>
            <a:ext cx="4800600" cy="655638"/>
            <a:chOff x="2774" y="1968"/>
            <a:chExt cx="3024" cy="413"/>
          </a:xfrm>
        </p:grpSpPr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2774" y="1968"/>
            <a:ext cx="208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6" name="公式" r:id="rId16" imgW="88669" imgH="177338" progId="Equation.3">
                    <p:embed/>
                  </p:oleObj>
                </mc:Choice>
                <mc:Fallback>
                  <p:oleObj name="公式" r:id="rId16" imgW="88669" imgH="177338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968"/>
                          <a:ext cx="208" cy="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Text Box 38"/>
            <p:cNvSpPr txBox="1">
              <a:spLocks noChangeArrowheads="1"/>
            </p:cNvSpPr>
            <p:nvPr/>
          </p:nvSpPr>
          <p:spPr bwMode="auto">
            <a:xfrm>
              <a:off x="3062" y="2016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为旋光物质的</a:t>
              </a:r>
              <a:r>
                <a:rPr kumimoji="0" lang="zh-CN" altLang="en-US" sz="2800" b="1">
                  <a:solidFill>
                    <a:srgbClr val="FF0000"/>
                  </a:solidFill>
                </a:rPr>
                <a:t>透光长度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284663" y="5734050"/>
            <a:ext cx="4787900" cy="519113"/>
            <a:chOff x="2726" y="2400"/>
            <a:chExt cx="2842" cy="327"/>
          </a:xfrm>
        </p:grpSpPr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2726" y="2400"/>
            <a:ext cx="32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7" name="公式" r:id="rId18" imgW="139700" imgH="139700" progId="Equation.3">
                    <p:embed/>
                  </p:oleObj>
                </mc:Choice>
                <mc:Fallback>
                  <p:oleObj name="公式" r:id="rId18" imgW="139700" imgH="13970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" y="2400"/>
                          <a:ext cx="326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6" name="Text Box 41"/>
            <p:cNvSpPr txBox="1">
              <a:spLocks noChangeArrowheads="1"/>
            </p:cNvSpPr>
            <p:nvPr/>
          </p:nvSpPr>
          <p:spPr bwMode="auto">
            <a:xfrm>
              <a:off x="3062" y="2400"/>
              <a:ext cx="2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1C1C1C"/>
                  </a:solidFill>
                </a:rPr>
                <a:t>为与旋光物质有关的常量</a:t>
              </a:r>
            </a:p>
          </p:txBody>
        </p:sp>
      </p:grp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9750" y="11969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0" lang="en-US" altLang="zh-CN" sz="2800" b="1">
                <a:solidFill>
                  <a:srgbClr val="1C1C1C"/>
                </a:solidFill>
              </a:rPr>
              <a:t>  </a:t>
            </a:r>
            <a:r>
              <a:rPr kumimoji="0" lang="zh-CN" altLang="en-US" sz="2800" b="1">
                <a:solidFill>
                  <a:srgbClr val="1C1C1C"/>
                </a:solidFill>
              </a:rPr>
              <a:t>对于</a:t>
            </a:r>
            <a:r>
              <a:rPr kumimoji="0" lang="zh-CN" altLang="en-US" sz="2800" b="1">
                <a:solidFill>
                  <a:srgbClr val="CC0000"/>
                </a:solidFill>
              </a:rPr>
              <a:t>固体</a:t>
            </a:r>
            <a:r>
              <a:rPr kumimoji="0" lang="zh-CN" altLang="en-US" sz="2800" b="1">
                <a:solidFill>
                  <a:srgbClr val="1C1C1C"/>
                </a:solidFill>
              </a:rPr>
              <a:t>旋光物质       </a:t>
            </a:r>
            <a:endParaRPr kumimoji="0" lang="zh-CN" altLang="en-US" sz="2800" b="1">
              <a:solidFill>
                <a:srgbClr val="CC0000"/>
              </a:solidFill>
            </a:endParaRPr>
          </a:p>
        </p:txBody>
      </p:sp>
      <p:graphicFrame>
        <p:nvGraphicFramePr>
          <p:cNvPr id="4139" name="Object 2"/>
          <p:cNvGraphicFramePr>
            <a:graphicFrameLocks noChangeAspect="1"/>
          </p:cNvGraphicFramePr>
          <p:nvPr/>
        </p:nvGraphicFramePr>
        <p:xfrm>
          <a:off x="5076825" y="1196975"/>
          <a:ext cx="18891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8" name="公式" r:id="rId20" imgW="558558" imgH="203112" progId="Equation.3">
                  <p:embed/>
                </p:oleObj>
              </mc:Choice>
              <mc:Fallback>
                <p:oleObj name="公式" r:id="rId20" imgW="558558" imgH="203112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96975"/>
                        <a:ext cx="18891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11188" y="1989138"/>
            <a:ext cx="7991475" cy="519112"/>
            <a:chOff x="202" y="3609"/>
            <a:chExt cx="5510" cy="327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202" y="3611"/>
            <a:ext cx="32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9" name="公式" r:id="rId22" imgW="139700" imgH="139700" progId="Equation.3">
                    <p:embed/>
                  </p:oleObj>
                </mc:Choice>
                <mc:Fallback>
                  <p:oleObj name="公式" r:id="rId22" imgW="139700" imgH="13970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" y="3611"/>
                          <a:ext cx="326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5" name="Text Box 46"/>
            <p:cNvSpPr txBox="1">
              <a:spLocks noChangeArrowheads="1"/>
            </p:cNvSpPr>
            <p:nvPr/>
          </p:nvSpPr>
          <p:spPr bwMode="auto">
            <a:xfrm>
              <a:off x="432" y="3609"/>
              <a:ext cx="5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1C1C1C"/>
                  </a:solidFill>
                </a:rPr>
                <a:t>—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旋光率</a:t>
              </a:r>
              <a:r>
                <a:rPr kumimoji="0" lang="zh-CN" altLang="en-US" sz="2800" b="1">
                  <a:solidFill>
                    <a:srgbClr val="1C1C1C"/>
                  </a:solidFill>
                </a:rPr>
                <a:t>，与旋光物质及入射光的波长有关。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140200" y="2997200"/>
            <a:ext cx="4752975" cy="731838"/>
            <a:chOff x="2976" y="1152"/>
            <a:chExt cx="2640" cy="461"/>
          </a:xfrm>
        </p:grpSpPr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2976" y="1152"/>
            <a:ext cx="1405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0" name="公式" r:id="rId23" imgW="647419" imgH="203112" progId="Equation.3">
                    <p:embed/>
                  </p:oleObj>
                </mc:Choice>
                <mc:Fallback>
                  <p:oleObj name="公式" r:id="rId23" imgW="647419" imgH="203112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52"/>
                          <a:ext cx="1405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3" name="Group 49"/>
            <p:cNvGrpSpPr>
              <a:grpSpLocks/>
            </p:cNvGrpSpPr>
            <p:nvPr/>
          </p:nvGrpSpPr>
          <p:grpSpPr bwMode="auto">
            <a:xfrm>
              <a:off x="4320" y="1200"/>
              <a:ext cx="1296" cy="413"/>
              <a:chOff x="4320" y="1200"/>
              <a:chExt cx="1296" cy="413"/>
            </a:xfrm>
          </p:grpSpPr>
          <p:sp>
            <p:nvSpPr>
              <p:cNvPr id="30744" name="Text Box 50"/>
              <p:cNvSpPr txBox="1">
                <a:spLocks noChangeArrowheads="1"/>
              </p:cNvSpPr>
              <p:nvPr/>
            </p:nvSpPr>
            <p:spPr bwMode="auto">
              <a:xfrm>
                <a:off x="4320" y="1248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CC0000"/>
                    </a:solidFill>
                  </a:rPr>
                  <a:t>（      一定 ）</a:t>
                </a:r>
              </a:p>
            </p:txBody>
          </p:sp>
          <p:graphicFrame>
            <p:nvGraphicFramePr>
              <p:cNvPr id="30724" name="Object 4"/>
              <p:cNvGraphicFramePr>
                <a:graphicFrameLocks noChangeAspect="1"/>
              </p:cNvGraphicFramePr>
              <p:nvPr/>
            </p:nvGraphicFramePr>
            <p:xfrm>
              <a:off x="4608" y="1200"/>
              <a:ext cx="326" cy="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1" name="公式" r:id="rId25" imgW="216000" imgH="279000" progId="Equation.3">
                      <p:embed/>
                    </p:oleObj>
                  </mc:Choice>
                  <mc:Fallback>
                    <p:oleObj name="公式" r:id="rId25" imgW="216000" imgH="279000" progId="Equation.3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200"/>
                            <a:ext cx="326" cy="4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3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143240" y="4357694"/>
          <a:ext cx="1714512" cy="54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公式" r:id="rId3" imgW="634725" imgH="203112" progId="Equation.3">
                  <p:embed/>
                </p:oleObj>
              </mc:Choice>
              <mc:Fallback>
                <p:oleObj name="公式" r:id="rId3" imgW="634725" imgH="203112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357694"/>
                        <a:ext cx="1714512" cy="545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2976" y="5214950"/>
            <a:ext cx="5319712" cy="519113"/>
            <a:chOff x="3081" y="1401"/>
            <a:chExt cx="3351" cy="327"/>
          </a:xfrm>
        </p:grpSpPr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3081" y="1401"/>
            <a:ext cx="2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9" name="公式" r:id="rId5" imgW="152202" imgH="177569" progId="Equation.3">
                    <p:embed/>
                  </p:oleObj>
                </mc:Choice>
                <mc:Fallback>
                  <p:oleObj name="公式" r:id="rId5" imgW="152202" imgH="177569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1401"/>
                          <a:ext cx="237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5"/>
            <p:cNvSpPr txBox="1">
              <a:spLocks noChangeArrowheads="1"/>
            </p:cNvSpPr>
            <p:nvPr/>
          </p:nvSpPr>
          <p:spPr bwMode="auto">
            <a:xfrm>
              <a:off x="3216" y="1401"/>
              <a:ext cx="3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1C1C1C"/>
                  </a:solidFill>
                </a:rPr>
                <a:t>叫</a:t>
              </a:r>
              <a:r>
                <a:rPr kumimoji="0" lang="zh-CN" altLang="en-US" sz="2800" b="1" dirty="0">
                  <a:solidFill>
                    <a:srgbClr val="FF0000"/>
                  </a:solidFill>
                </a:rPr>
                <a:t>韦尔代</a:t>
              </a:r>
              <a:r>
                <a:rPr kumimoji="0" lang="zh-CN" altLang="en-US" sz="2800" b="1" dirty="0">
                  <a:solidFill>
                    <a:srgbClr val="1C1C1C"/>
                  </a:solidFill>
                </a:rPr>
                <a:t>常量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214282" y="3000372"/>
            <a:ext cx="8305800" cy="1160463"/>
            <a:chOff x="288" y="604"/>
            <a:chExt cx="5232" cy="731"/>
          </a:xfrm>
        </p:grpSpPr>
        <p:graphicFrame>
          <p:nvGraphicFramePr>
            <p:cNvPr id="31747" name="Object 3"/>
            <p:cNvGraphicFramePr>
              <a:graphicFrameLocks noChangeAspect="1"/>
            </p:cNvGraphicFramePr>
            <p:nvPr/>
          </p:nvGraphicFramePr>
          <p:xfrm>
            <a:off x="3933" y="604"/>
            <a:ext cx="31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0" name="公式" r:id="rId7" imgW="152268" imgH="164957" progId="Equation.3">
                    <p:embed/>
                  </p:oleObj>
                </mc:Choice>
                <mc:Fallback>
                  <p:oleObj name="公式" r:id="rId7" imgW="152268" imgH="164957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604"/>
                          <a:ext cx="311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7" name="Group 8"/>
            <p:cNvGrpSpPr>
              <a:grpSpLocks/>
            </p:cNvGrpSpPr>
            <p:nvPr/>
          </p:nvGrpSpPr>
          <p:grpSpPr bwMode="auto">
            <a:xfrm>
              <a:off x="288" y="604"/>
              <a:ext cx="5232" cy="731"/>
              <a:chOff x="288" y="604"/>
              <a:chExt cx="5232" cy="731"/>
            </a:xfrm>
          </p:grpSpPr>
          <p:sp>
            <p:nvSpPr>
              <p:cNvPr id="31758" name="Text Box 9"/>
              <p:cNvSpPr txBox="1">
                <a:spLocks noChangeArrowheads="1"/>
              </p:cNvSpPr>
              <p:nvPr/>
            </p:nvSpPr>
            <p:spPr bwMode="auto">
              <a:xfrm>
                <a:off x="288" y="604"/>
                <a:ext cx="5232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800" b="1" dirty="0" smtClean="0">
                    <a:solidFill>
                      <a:srgbClr val="1C1C1C"/>
                    </a:solidFill>
                  </a:rPr>
                  <a:t>                                     </a:t>
                </a:r>
                <a:r>
                  <a:rPr kumimoji="0" lang="zh-CN" altLang="en-US" sz="2800" b="1" dirty="0">
                    <a:solidFill>
                      <a:srgbClr val="1C1C1C"/>
                    </a:solidFill>
                  </a:rPr>
                  <a:t>外加</a:t>
                </a:r>
                <a:r>
                  <a:rPr kumimoji="0" lang="zh-CN" altLang="en-US" sz="2800" b="1" dirty="0">
                    <a:solidFill>
                      <a:srgbClr val="FF0000"/>
                    </a:solidFill>
                  </a:rPr>
                  <a:t>磁感强度</a:t>
                </a:r>
                <a:r>
                  <a:rPr kumimoji="0" lang="zh-CN" altLang="en-US" sz="2800" b="1" dirty="0">
                    <a:solidFill>
                      <a:srgbClr val="1C1C1C"/>
                    </a:solidFill>
                  </a:rPr>
                  <a:t>为    的磁场</a:t>
                </a:r>
                <a:r>
                  <a:rPr kumimoji="0" lang="en-US" altLang="zh-CN" sz="2800" b="1" dirty="0">
                    <a:solidFill>
                      <a:srgbClr val="1C1C1C"/>
                    </a:solidFill>
                  </a:rPr>
                  <a:t>, </a:t>
                </a:r>
                <a:r>
                  <a:rPr kumimoji="0" lang="zh-CN" altLang="en-US" sz="2800" b="1" dirty="0">
                    <a:solidFill>
                      <a:srgbClr val="1C1C1C"/>
                    </a:solidFill>
                  </a:rPr>
                  <a:t>使某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 dirty="0">
                    <a:solidFill>
                      <a:srgbClr val="1C1C1C"/>
                    </a:solidFill>
                  </a:rPr>
                  <a:t>些不具旋光性的物质产生</a:t>
                </a:r>
                <a:r>
                  <a:rPr kumimoji="0" lang="zh-CN" altLang="en-US" sz="2800" b="1" dirty="0">
                    <a:solidFill>
                      <a:srgbClr val="FF0000"/>
                    </a:solidFill>
                  </a:rPr>
                  <a:t>旋光现象</a:t>
                </a:r>
                <a:r>
                  <a:rPr kumimoji="0" lang="en-US" altLang="zh-CN" sz="2800" b="1" dirty="0">
                    <a:solidFill>
                      <a:srgbClr val="1C1C1C"/>
                    </a:solidFill>
                  </a:rPr>
                  <a:t>.</a:t>
                </a:r>
              </a:p>
            </p:txBody>
          </p:sp>
          <p:sp>
            <p:nvSpPr>
              <p:cNvPr id="31759" name="Rectangle 10"/>
              <p:cNvSpPr>
                <a:spLocks noChangeArrowheads="1"/>
              </p:cNvSpPr>
              <p:nvPr/>
            </p:nvSpPr>
            <p:spPr bwMode="auto">
              <a:xfrm>
                <a:off x="480" y="613"/>
                <a:ext cx="17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Blip>
                    <a:blip r:embed="rId9"/>
                  </a:buBlip>
                </a:pPr>
                <a:r>
                  <a:rPr kumimoji="0" lang="en-US" altLang="zh-CN" sz="2800" b="1" dirty="0">
                    <a:solidFill>
                      <a:srgbClr val="CC0000"/>
                    </a:solidFill>
                  </a:rPr>
                  <a:t>  </a:t>
                </a:r>
                <a:r>
                  <a:rPr kumimoji="0" lang="zh-CN" altLang="en-US" sz="2800" b="1" dirty="0">
                    <a:solidFill>
                      <a:srgbClr val="CC0000"/>
                    </a:solidFill>
                  </a:rPr>
                  <a:t>磁致旋光效应</a:t>
                </a:r>
              </a:p>
            </p:txBody>
          </p:sp>
        </p:grpSp>
      </p:grpSp>
      <p:sp>
        <p:nvSpPr>
          <p:cNvPr id="31751" name="Rectangle 15"/>
          <p:cNvSpPr>
            <a:spLocks noChangeArrowheads="1"/>
          </p:cNvSpPr>
          <p:nvPr/>
        </p:nvSpPr>
        <p:spPr bwMode="auto">
          <a:xfrm>
            <a:off x="142844" y="285728"/>
            <a:ext cx="7242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cs typeface="Times New Roman" pitchFamily="18" charset="0"/>
              </a:rPr>
              <a:t>据此</a:t>
            </a:r>
            <a:r>
              <a:rPr lang="zh-CN" altLang="en-US" sz="3200" b="1" dirty="0">
                <a:cs typeface="Times New Roman" pitchFamily="18" charset="0"/>
              </a:rPr>
              <a:t>可制成</a:t>
            </a:r>
            <a:r>
              <a:rPr lang="zh-CN" altLang="en-US" sz="3200" b="1" dirty="0">
                <a:solidFill>
                  <a:srgbClr val="FF00FF"/>
                </a:solidFill>
                <a:cs typeface="Times New Roman" pitchFamily="18" charset="0"/>
              </a:rPr>
              <a:t>“</a:t>
            </a:r>
            <a:r>
              <a:rPr lang="zh-CN" altLang="en-US" sz="3200" b="1" u="sng" dirty="0">
                <a:solidFill>
                  <a:srgbClr val="FF00FF"/>
                </a:solidFill>
                <a:cs typeface="Times New Roman" pitchFamily="18" charset="0"/>
              </a:rPr>
              <a:t>量糖计</a:t>
            </a:r>
            <a:r>
              <a:rPr lang="zh-CN" altLang="en-US" sz="3200" b="1" dirty="0">
                <a:solidFill>
                  <a:srgbClr val="FF00FF"/>
                </a:solidFill>
                <a:cs typeface="Times New Roman" pitchFamily="18" charset="0"/>
              </a:rPr>
              <a:t>” 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</a:rPr>
              <a:t>saccharimeter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1752" name="Rectangle 17"/>
          <p:cNvSpPr>
            <a:spLocks noChangeArrowheads="1"/>
          </p:cNvSpPr>
          <p:nvPr/>
        </p:nvSpPr>
        <p:spPr bwMode="auto">
          <a:xfrm>
            <a:off x="6350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4" name="Rectangle 18"/>
          <p:cNvSpPr>
            <a:spLocks noChangeArrowheads="1"/>
          </p:cNvSpPr>
          <p:nvPr/>
        </p:nvSpPr>
        <p:spPr bwMode="auto">
          <a:xfrm>
            <a:off x="142844" y="1785926"/>
            <a:ext cx="91999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测量</a:t>
            </a:r>
            <a:r>
              <a:rPr lang="zh-CN" altLang="en-US" sz="2800" b="1" dirty="0">
                <a:solidFill>
                  <a:srgbClr val="0000FF"/>
                </a:solidFill>
              </a:rPr>
              <a:t>溶液浓度</a:t>
            </a:r>
            <a:r>
              <a:rPr lang="zh-CN" altLang="en-US" sz="2800" b="1" dirty="0"/>
              <a:t> ； </a:t>
            </a:r>
          </a:p>
          <a:p>
            <a:pPr eaLnBrk="1" hangingPunct="1"/>
            <a:r>
              <a:rPr lang="zh-CN" altLang="en-US" sz="2800" b="1" dirty="0"/>
              <a:t>分析化工产品、药剂中的</a:t>
            </a:r>
            <a:r>
              <a:rPr lang="zh-CN" altLang="en-US" sz="2800" b="1" dirty="0">
                <a:solidFill>
                  <a:srgbClr val="FF0000"/>
                </a:solidFill>
              </a:rPr>
              <a:t>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0000FF"/>
                </a:solidFill>
              </a:rPr>
              <a:t>右</a:t>
            </a:r>
            <a:r>
              <a:rPr lang="zh-CN" altLang="en-US" sz="2800" b="1" dirty="0"/>
              <a:t>旋光异构体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成分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…</a:t>
            </a:r>
            <a:r>
              <a:rPr lang="zh-CN" altLang="en-US" sz="2800" b="1" dirty="0" smtClean="0"/>
              <a:t>。</a:t>
            </a:r>
            <a:endParaRPr lang="zh-CN" altLang="en-US" sz="2800" dirty="0"/>
          </a:p>
        </p:txBody>
      </p:sp>
      <p:sp>
        <p:nvSpPr>
          <p:cNvPr id="31756" name="Rectangle 22"/>
          <p:cNvSpPr>
            <a:spLocks noChangeArrowheads="1"/>
          </p:cNvSpPr>
          <p:nvPr/>
        </p:nvSpPr>
        <p:spPr bwMode="auto">
          <a:xfrm>
            <a:off x="142844" y="1142984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800080"/>
                </a:solidFill>
              </a:rPr>
              <a:t>旋光的应用</a:t>
            </a:r>
            <a:r>
              <a:rPr lang="zh-CN" altLang="en-US" sz="2800" b="1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85720" y="357166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 dirty="0" smtClean="0"/>
              <a:t>二、旋</a:t>
            </a:r>
            <a:r>
              <a:rPr kumimoji="0" lang="zh-CN" altLang="en-US" sz="3200" b="1" dirty="0"/>
              <a:t>光物质的分类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7158" y="1142984"/>
            <a:ext cx="864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 b="1" dirty="0" smtClean="0"/>
              <a:t>1</a:t>
            </a:r>
            <a:r>
              <a:rPr kumimoji="0" lang="zh-CN" altLang="en-US" sz="3200" b="1" dirty="0" smtClean="0"/>
              <a:t>、右旋物质</a:t>
            </a:r>
            <a:endParaRPr kumimoji="0" lang="zh-CN" altLang="en-US" sz="3200" b="1" dirty="0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85720" y="4857760"/>
            <a:ext cx="8713788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 sz="2800" b="1" dirty="0" smtClean="0">
                <a:solidFill>
                  <a:srgbClr val="1C1C1C"/>
                </a:solidFill>
              </a:rPr>
              <a:t>面对着光源观察，使光振动面的旋转为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逆时针</a:t>
            </a:r>
            <a:r>
              <a:rPr kumimoji="0" lang="zh-CN" altLang="en-US" sz="2800" b="1" dirty="0" smtClean="0">
                <a:solidFill>
                  <a:srgbClr val="1C1C1C"/>
                </a:solidFill>
              </a:rPr>
              <a:t>的旋光物质，如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蔗糖溶液。</a:t>
            </a:r>
            <a:endParaRPr kumimoji="0" lang="zh-CN" altLang="en-US" sz="2800" b="1" dirty="0">
              <a:solidFill>
                <a:srgbClr val="1C1C1C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2857496"/>
            <a:ext cx="1008062" cy="1152525"/>
            <a:chOff x="3563938" y="3284538"/>
            <a:chExt cx="1008062" cy="1152525"/>
          </a:xfrm>
        </p:grpSpPr>
        <p:sp>
          <p:nvSpPr>
            <p:cNvPr id="44037" name="AutoShape 14"/>
            <p:cNvSpPr>
              <a:spLocks noChangeArrowheads="1"/>
            </p:cNvSpPr>
            <p:nvPr/>
          </p:nvSpPr>
          <p:spPr bwMode="auto">
            <a:xfrm>
              <a:off x="3563938" y="3284538"/>
              <a:ext cx="1008062" cy="576262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Line 15"/>
            <p:cNvSpPr>
              <a:spLocks noChangeShapeType="1"/>
            </p:cNvSpPr>
            <p:nvPr/>
          </p:nvSpPr>
          <p:spPr bwMode="auto">
            <a:xfrm>
              <a:off x="4067175" y="3573463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Oval 16"/>
            <p:cNvSpPr>
              <a:spLocks noChangeArrowheads="1"/>
            </p:cNvSpPr>
            <p:nvPr/>
          </p:nvSpPr>
          <p:spPr bwMode="auto">
            <a:xfrm>
              <a:off x="3995738" y="3933825"/>
              <a:ext cx="144462" cy="1428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785926"/>
            <a:ext cx="885828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sz="2800" b="1" dirty="0" smtClean="0">
                <a:solidFill>
                  <a:srgbClr val="1C1C1C"/>
                </a:solidFill>
              </a:rPr>
              <a:t>面对着光源观察，使光振动面的旋转为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顺时针</a:t>
            </a:r>
            <a:r>
              <a:rPr kumimoji="0" lang="zh-CN" altLang="en-US" sz="2800" b="1" dirty="0" smtClean="0">
                <a:solidFill>
                  <a:srgbClr val="1C1C1C"/>
                </a:solidFill>
              </a:rPr>
              <a:t>的旋光物质，如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葡萄糖溶液。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357158" y="4214818"/>
            <a:ext cx="225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800" b="1" dirty="0" smtClean="0"/>
              <a:t>2</a:t>
            </a:r>
            <a:r>
              <a:rPr kumimoji="0" lang="zh-CN" altLang="en-US" sz="2800" b="1" dirty="0" smtClean="0"/>
              <a:t>、左旋物质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7180" grpId="0" autoUpdateAnimBg="0"/>
      <p:bldP spid="71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91680" y="826038"/>
            <a:ext cx="4122738" cy="1862138"/>
            <a:chOff x="1200" y="1584"/>
            <a:chExt cx="2598" cy="1173"/>
          </a:xfrm>
        </p:grpSpPr>
        <p:grpSp>
          <p:nvGrpSpPr>
            <p:cNvPr id="2057" name="Group 3"/>
            <p:cNvGrpSpPr>
              <a:grpSpLocks/>
            </p:cNvGrpSpPr>
            <p:nvPr/>
          </p:nvGrpSpPr>
          <p:grpSpPr bwMode="auto">
            <a:xfrm>
              <a:off x="1275" y="1600"/>
              <a:ext cx="880" cy="880"/>
              <a:chOff x="2547" y="8244"/>
              <a:chExt cx="2201" cy="2201"/>
            </a:xfrm>
          </p:grpSpPr>
          <p:sp>
            <p:nvSpPr>
              <p:cNvPr id="2064" name="Oval 4"/>
              <p:cNvSpPr>
                <a:spLocks noChangeArrowheads="1"/>
              </p:cNvSpPr>
              <p:nvPr/>
            </p:nvSpPr>
            <p:spPr bwMode="auto">
              <a:xfrm>
                <a:off x="2547" y="8244"/>
                <a:ext cx="2201" cy="2201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5" name="Line 5"/>
              <p:cNvSpPr>
                <a:spLocks noChangeShapeType="1"/>
              </p:cNvSpPr>
              <p:nvPr/>
            </p:nvSpPr>
            <p:spPr bwMode="auto">
              <a:xfrm>
                <a:off x="3662" y="8732"/>
                <a:ext cx="1" cy="124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Line 6"/>
              <p:cNvSpPr>
                <a:spLocks noChangeShapeType="1"/>
              </p:cNvSpPr>
              <p:nvPr/>
            </p:nvSpPr>
            <p:spPr bwMode="auto">
              <a:xfrm>
                <a:off x="3032" y="9348"/>
                <a:ext cx="1246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Line 7"/>
              <p:cNvSpPr>
                <a:spLocks noChangeShapeType="1"/>
              </p:cNvSpPr>
              <p:nvPr/>
            </p:nvSpPr>
            <p:spPr bwMode="auto">
              <a:xfrm flipV="1">
                <a:off x="3197" y="8947"/>
                <a:ext cx="946" cy="81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Line 8"/>
              <p:cNvSpPr>
                <a:spLocks noChangeShapeType="1"/>
              </p:cNvSpPr>
              <p:nvPr/>
            </p:nvSpPr>
            <p:spPr bwMode="auto">
              <a:xfrm rot="111068">
                <a:off x="3182" y="8932"/>
                <a:ext cx="961" cy="83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Line 9"/>
              <p:cNvSpPr>
                <a:spLocks noChangeShapeType="1"/>
              </p:cNvSpPr>
              <p:nvPr/>
            </p:nvSpPr>
            <p:spPr bwMode="auto">
              <a:xfrm rot="1658535">
                <a:off x="3653" y="8712"/>
                <a:ext cx="2" cy="128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Line 10"/>
              <p:cNvSpPr>
                <a:spLocks noChangeShapeType="1"/>
              </p:cNvSpPr>
              <p:nvPr/>
            </p:nvSpPr>
            <p:spPr bwMode="auto">
              <a:xfrm rot="1318187" flipV="1">
                <a:off x="3019" y="9335"/>
                <a:ext cx="1257" cy="2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Line 11"/>
              <p:cNvSpPr>
                <a:spLocks noChangeShapeType="1"/>
              </p:cNvSpPr>
              <p:nvPr/>
            </p:nvSpPr>
            <p:spPr bwMode="auto">
              <a:xfrm rot="1165010" flipV="1">
                <a:off x="3182" y="8948"/>
                <a:ext cx="951" cy="81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Line 12"/>
              <p:cNvSpPr>
                <a:spLocks noChangeShapeType="1"/>
              </p:cNvSpPr>
              <p:nvPr/>
            </p:nvSpPr>
            <p:spPr bwMode="auto">
              <a:xfrm rot="1393498">
                <a:off x="3185" y="8947"/>
                <a:ext cx="961" cy="83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1200" y="2484"/>
              <a:ext cx="108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  <a:latin typeface="方正书宋简体"/>
                </a:rPr>
                <a:t>没有优势方向</a:t>
              </a:r>
              <a:endParaRPr lang="zh-CN" altLang="en-US" sz="2000" b="1">
                <a:solidFill>
                  <a:schemeClr val="accent2"/>
                </a:solidFill>
              </a:endParaRPr>
            </a:p>
          </p:txBody>
        </p:sp>
        <p:grpSp>
          <p:nvGrpSpPr>
            <p:cNvPr id="2059" name="Group 14"/>
            <p:cNvGrpSpPr>
              <a:grpSpLocks/>
            </p:cNvGrpSpPr>
            <p:nvPr/>
          </p:nvGrpSpPr>
          <p:grpSpPr bwMode="auto">
            <a:xfrm>
              <a:off x="2709" y="1584"/>
              <a:ext cx="912" cy="912"/>
              <a:chOff x="0" y="0"/>
              <a:chExt cx="20000" cy="20000"/>
            </a:xfrm>
          </p:grpSpPr>
          <p:sp>
            <p:nvSpPr>
              <p:cNvPr id="2061" name="Oval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2" name="Line 16"/>
              <p:cNvSpPr>
                <a:spLocks noChangeShapeType="1"/>
              </p:cNvSpPr>
              <p:nvPr/>
            </p:nvSpPr>
            <p:spPr bwMode="auto">
              <a:xfrm>
                <a:off x="10171" y="3762"/>
                <a:ext cx="9" cy="118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Line 17"/>
              <p:cNvSpPr>
                <a:spLocks noChangeShapeType="1"/>
              </p:cNvSpPr>
              <p:nvPr/>
            </p:nvSpPr>
            <p:spPr bwMode="auto">
              <a:xfrm>
                <a:off x="3858" y="10075"/>
                <a:ext cx="12635" cy="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0" name="Text Box 18"/>
            <p:cNvSpPr txBox="1">
              <a:spLocks noChangeArrowheads="1"/>
            </p:cNvSpPr>
            <p:nvPr/>
          </p:nvSpPr>
          <p:spPr bwMode="auto">
            <a:xfrm>
              <a:off x="2640" y="2487"/>
              <a:ext cx="11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  <a:latin typeface="方正书宋简体"/>
                </a:rPr>
                <a:t>自然光的分解</a:t>
              </a:r>
              <a:endParaRPr lang="zh-CN" altLang="en-US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066800" y="4572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kumimoji="0" lang="en-US" altLang="zh-CN" sz="2800" b="1" dirty="0">
                <a:solidFill>
                  <a:srgbClr val="000000"/>
                </a:solidFill>
              </a:rPr>
              <a:t>    </a:t>
            </a:r>
            <a:r>
              <a:rPr kumimoji="0" lang="zh-CN" altLang="zh-CN" sz="2800" b="1" dirty="0">
                <a:solidFill>
                  <a:srgbClr val="000000"/>
                </a:solidFill>
              </a:rPr>
              <a:t>二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互相</a:t>
            </a:r>
            <a:r>
              <a:rPr kumimoji="0" lang="zh-CN" altLang="zh-CN" sz="2800" b="1" dirty="0">
                <a:solidFill>
                  <a:srgbClr val="000000"/>
                </a:solidFill>
              </a:rPr>
              <a:t>垂直方向是</a:t>
            </a:r>
            <a:r>
              <a:rPr kumimoji="0" lang="zh-CN" altLang="zh-CN" sz="2800" b="1" dirty="0">
                <a:solidFill>
                  <a:srgbClr val="0000FF"/>
                </a:solidFill>
              </a:rPr>
              <a:t>任选的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 </a:t>
            </a:r>
            <a:endParaRPr kumimoji="0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90600" y="54102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kumimoji="0" lang="en-US" altLang="zh-CN" sz="2800" b="1" dirty="0">
                <a:solidFill>
                  <a:srgbClr val="000000"/>
                </a:solidFill>
              </a:rPr>
              <a:t>    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各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光矢量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间无固定的相位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关系</a:t>
            </a:r>
            <a:endParaRPr kumimoji="0"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0825" y="3141663"/>
            <a:ext cx="1828800" cy="1066800"/>
            <a:chOff x="240" y="2736"/>
            <a:chExt cx="1152" cy="672"/>
          </a:xfrm>
        </p:grpSpPr>
        <p:sp>
          <p:nvSpPr>
            <p:cNvPr id="2055" name="AutoShape 22"/>
            <p:cNvSpPr>
              <a:spLocks noChangeArrowheads="1"/>
            </p:cNvSpPr>
            <p:nvPr/>
          </p:nvSpPr>
          <p:spPr bwMode="auto">
            <a:xfrm>
              <a:off x="240" y="2736"/>
              <a:ext cx="1056" cy="672"/>
            </a:xfrm>
            <a:prstGeom prst="irregularSeal1">
              <a:avLst/>
            </a:prstGeom>
            <a:solidFill>
              <a:srgbClr val="FFE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6" name="Rectangle 23"/>
            <p:cNvSpPr>
              <a:spLocks noChangeArrowheads="1"/>
            </p:cNvSpPr>
            <p:nvPr/>
          </p:nvSpPr>
          <p:spPr bwMode="auto">
            <a:xfrm>
              <a:off x="480" y="2880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>
                  <a:solidFill>
                    <a:srgbClr val="000000"/>
                  </a:solidFill>
                </a:rPr>
                <a:t>注意</a:t>
              </a:r>
            </a:p>
          </p:txBody>
        </p:sp>
      </p:grpSp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18770"/>
              </p:ext>
            </p:extLst>
          </p:nvPr>
        </p:nvGraphicFramePr>
        <p:xfrm>
          <a:off x="5943876" y="1280899"/>
          <a:ext cx="2209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4" imgW="1739900" imgH="508000" progId="Equation.3">
                  <p:embed/>
                </p:oleObj>
              </mc:Choice>
              <mc:Fallback>
                <p:oleObj name="公式" r:id="rId4" imgW="1739900" imgH="508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876" y="1280899"/>
                        <a:ext cx="2209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utoUpdateAnimBg="0"/>
      <p:bldP spid="123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kumimoji="0"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偏振光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线偏振光，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linearly polarized light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5508625" y="1844675"/>
            <a:ext cx="2819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1547813" y="105251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rgbClr val="000000"/>
                </a:solidFill>
              </a:rPr>
              <a:t>光振动只在某一固定方向上的光 </a:t>
            </a:r>
            <a:endParaRPr kumimoji="0" lang="en-US" altLang="zh-CN" b="1" dirty="0">
              <a:solidFill>
                <a:srgbClr val="000000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55650" y="1628775"/>
            <a:ext cx="4267200" cy="2133600"/>
            <a:chOff x="2736" y="1296"/>
            <a:chExt cx="2688" cy="1344"/>
          </a:xfrm>
        </p:grpSpPr>
        <p:sp>
          <p:nvSpPr>
            <p:cNvPr id="3124" name="Rectangle 37"/>
            <p:cNvSpPr>
              <a:spLocks noChangeArrowheads="1"/>
            </p:cNvSpPr>
            <p:nvPr/>
          </p:nvSpPr>
          <p:spPr bwMode="auto">
            <a:xfrm>
              <a:off x="2736" y="1296"/>
              <a:ext cx="268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5" name="Line 38"/>
            <p:cNvSpPr>
              <a:spLocks noChangeShapeType="1"/>
            </p:cNvSpPr>
            <p:nvPr/>
          </p:nvSpPr>
          <p:spPr bwMode="auto">
            <a:xfrm>
              <a:off x="2832" y="1920"/>
              <a:ext cx="25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39"/>
            <p:cNvSpPr txBox="1">
              <a:spLocks noChangeArrowheads="1"/>
            </p:cNvSpPr>
            <p:nvPr/>
          </p:nvSpPr>
          <p:spPr bwMode="auto">
            <a:xfrm>
              <a:off x="3504" y="2304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0000FF"/>
                  </a:solidFill>
                </a:rPr>
                <a:t>振动面</a:t>
              </a:r>
            </a:p>
          </p:txBody>
        </p:sp>
        <p:graphicFrame>
          <p:nvGraphicFramePr>
            <p:cNvPr id="3076" name="Object 40"/>
            <p:cNvGraphicFramePr>
              <a:graphicFrameLocks noChangeAspect="1"/>
            </p:cNvGraphicFramePr>
            <p:nvPr/>
          </p:nvGraphicFramePr>
          <p:xfrm>
            <a:off x="5040" y="1920"/>
            <a:ext cx="21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0" name="公式" r:id="rId3" imgW="177646" imgH="228402" progId="Equation.3">
                    <p:embed/>
                  </p:oleObj>
                </mc:Choice>
                <mc:Fallback>
                  <p:oleObj name="公式" r:id="rId3" imgW="177646" imgH="228402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920"/>
                          <a:ext cx="218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7" name="Freeform 41"/>
            <p:cNvSpPr>
              <a:spLocks/>
            </p:cNvSpPr>
            <p:nvPr/>
          </p:nvSpPr>
          <p:spPr bwMode="auto">
            <a:xfrm>
              <a:off x="3043" y="1580"/>
              <a:ext cx="939" cy="657"/>
            </a:xfrm>
            <a:custGeom>
              <a:avLst/>
              <a:gdLst>
                <a:gd name="T0" fmla="*/ 0 w 880"/>
                <a:gd name="T1" fmla="*/ 197 h 849"/>
                <a:gd name="T2" fmla="*/ 113 w 880"/>
                <a:gd name="T3" fmla="*/ 52 h 849"/>
                <a:gd name="T4" fmla="*/ 268 w 880"/>
                <a:gd name="T5" fmla="*/ 2 h 849"/>
                <a:gd name="T6" fmla="*/ 414 w 880"/>
                <a:gd name="T7" fmla="*/ 57 h 849"/>
                <a:gd name="T8" fmla="*/ 534 w 880"/>
                <a:gd name="T9" fmla="*/ 197 h 849"/>
                <a:gd name="T10" fmla="*/ 633 w 880"/>
                <a:gd name="T11" fmla="*/ 323 h 849"/>
                <a:gd name="T12" fmla="*/ 801 w 880"/>
                <a:gd name="T13" fmla="*/ 393 h 849"/>
                <a:gd name="T14" fmla="*/ 964 w 880"/>
                <a:gd name="T15" fmla="*/ 323 h 849"/>
                <a:gd name="T16" fmla="*/ 1069 w 880"/>
                <a:gd name="T17" fmla="*/ 197 h 8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0"/>
                <a:gd name="T28" fmla="*/ 0 h 849"/>
                <a:gd name="T29" fmla="*/ 880 w 880"/>
                <a:gd name="T30" fmla="*/ 849 h 8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0" h="849">
                  <a:moveTo>
                    <a:pt x="0" y="426"/>
                  </a:moveTo>
                  <a:cubicBezTo>
                    <a:pt x="15" y="374"/>
                    <a:pt x="56" y="183"/>
                    <a:pt x="93" y="112"/>
                  </a:cubicBezTo>
                  <a:cubicBezTo>
                    <a:pt x="130" y="41"/>
                    <a:pt x="179" y="0"/>
                    <a:pt x="220" y="2"/>
                  </a:cubicBezTo>
                  <a:cubicBezTo>
                    <a:pt x="261" y="4"/>
                    <a:pt x="304" y="53"/>
                    <a:pt x="341" y="124"/>
                  </a:cubicBezTo>
                  <a:cubicBezTo>
                    <a:pt x="378" y="195"/>
                    <a:pt x="410" y="331"/>
                    <a:pt x="440" y="426"/>
                  </a:cubicBezTo>
                  <a:cubicBezTo>
                    <a:pt x="470" y="521"/>
                    <a:pt x="484" y="626"/>
                    <a:pt x="521" y="696"/>
                  </a:cubicBezTo>
                  <a:cubicBezTo>
                    <a:pt x="558" y="766"/>
                    <a:pt x="615" y="849"/>
                    <a:pt x="660" y="849"/>
                  </a:cubicBezTo>
                  <a:cubicBezTo>
                    <a:pt x="705" y="849"/>
                    <a:pt x="756" y="766"/>
                    <a:pt x="793" y="696"/>
                  </a:cubicBezTo>
                  <a:cubicBezTo>
                    <a:pt x="830" y="626"/>
                    <a:pt x="862" y="482"/>
                    <a:pt x="880" y="42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8" name="Line 42"/>
            <p:cNvSpPr>
              <a:spLocks noChangeShapeType="1"/>
            </p:cNvSpPr>
            <p:nvPr/>
          </p:nvSpPr>
          <p:spPr bwMode="auto">
            <a:xfrm flipV="1">
              <a:off x="3279" y="1582"/>
              <a:ext cx="0" cy="327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9" name="Line 43"/>
            <p:cNvSpPr>
              <a:spLocks noChangeShapeType="1"/>
            </p:cNvSpPr>
            <p:nvPr/>
          </p:nvSpPr>
          <p:spPr bwMode="auto">
            <a:xfrm flipV="1">
              <a:off x="4200" y="1582"/>
              <a:ext cx="0" cy="327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0" name="Line 44"/>
            <p:cNvSpPr>
              <a:spLocks noChangeShapeType="1"/>
            </p:cNvSpPr>
            <p:nvPr/>
          </p:nvSpPr>
          <p:spPr bwMode="auto">
            <a:xfrm flipV="1">
              <a:off x="3747" y="1909"/>
              <a:ext cx="0" cy="328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1" name="Line 45"/>
            <p:cNvSpPr>
              <a:spLocks noChangeShapeType="1"/>
            </p:cNvSpPr>
            <p:nvPr/>
          </p:nvSpPr>
          <p:spPr bwMode="auto">
            <a:xfrm flipV="1">
              <a:off x="4668" y="1909"/>
              <a:ext cx="0" cy="328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2" name="Freeform 46"/>
            <p:cNvSpPr>
              <a:spLocks/>
            </p:cNvSpPr>
            <p:nvPr/>
          </p:nvSpPr>
          <p:spPr bwMode="auto">
            <a:xfrm>
              <a:off x="3640" y="1909"/>
              <a:ext cx="1" cy="250"/>
            </a:xfrm>
            <a:custGeom>
              <a:avLst/>
              <a:gdLst>
                <a:gd name="T0" fmla="*/ 1 w 1"/>
                <a:gd name="T1" fmla="*/ 149 h 323"/>
                <a:gd name="T2" fmla="*/ 0 w 1"/>
                <a:gd name="T3" fmla="*/ 0 h 323"/>
                <a:gd name="T4" fmla="*/ 0 60000 65536"/>
                <a:gd name="T5" fmla="*/ 0 60000 65536"/>
                <a:gd name="T6" fmla="*/ 0 w 1"/>
                <a:gd name="T7" fmla="*/ 0 h 323"/>
                <a:gd name="T8" fmla="*/ 1 w 1"/>
                <a:gd name="T9" fmla="*/ 323 h 3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3">
                  <a:moveTo>
                    <a:pt x="1" y="32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3" name="Freeform 47"/>
            <p:cNvSpPr>
              <a:spLocks/>
            </p:cNvSpPr>
            <p:nvPr/>
          </p:nvSpPr>
          <p:spPr bwMode="auto">
            <a:xfrm>
              <a:off x="3855" y="1909"/>
              <a:ext cx="2" cy="247"/>
            </a:xfrm>
            <a:custGeom>
              <a:avLst/>
              <a:gdLst>
                <a:gd name="T0" fmla="*/ 0 w 2"/>
                <a:gd name="T1" fmla="*/ 148 h 319"/>
                <a:gd name="T2" fmla="*/ 2 w 2"/>
                <a:gd name="T3" fmla="*/ 0 h 319"/>
                <a:gd name="T4" fmla="*/ 0 60000 65536"/>
                <a:gd name="T5" fmla="*/ 0 60000 65536"/>
                <a:gd name="T6" fmla="*/ 0 w 2"/>
                <a:gd name="T7" fmla="*/ 0 h 319"/>
                <a:gd name="T8" fmla="*/ 2 w 2"/>
                <a:gd name="T9" fmla="*/ 319 h 3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19">
                  <a:moveTo>
                    <a:pt x="0" y="319"/>
                  </a:move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4" name="Line 48"/>
            <p:cNvSpPr>
              <a:spLocks noChangeShapeType="1"/>
            </p:cNvSpPr>
            <p:nvPr/>
          </p:nvSpPr>
          <p:spPr bwMode="auto">
            <a:xfrm flipV="1">
              <a:off x="4559" y="1909"/>
              <a:ext cx="1" cy="274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5" name="Freeform 49"/>
            <p:cNvSpPr>
              <a:spLocks/>
            </p:cNvSpPr>
            <p:nvPr/>
          </p:nvSpPr>
          <p:spPr bwMode="auto">
            <a:xfrm>
              <a:off x="4764" y="1908"/>
              <a:ext cx="4" cy="275"/>
            </a:xfrm>
            <a:custGeom>
              <a:avLst/>
              <a:gdLst>
                <a:gd name="T0" fmla="*/ 0 w 4"/>
                <a:gd name="T1" fmla="*/ 164 h 356"/>
                <a:gd name="T2" fmla="*/ 4 w 4"/>
                <a:gd name="T3" fmla="*/ 0 h 356"/>
                <a:gd name="T4" fmla="*/ 0 60000 65536"/>
                <a:gd name="T5" fmla="*/ 0 60000 65536"/>
                <a:gd name="T6" fmla="*/ 0 w 4"/>
                <a:gd name="T7" fmla="*/ 0 h 356"/>
                <a:gd name="T8" fmla="*/ 4 w 4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356">
                  <a:moveTo>
                    <a:pt x="0" y="356"/>
                  </a:move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6" name="Line 50"/>
            <p:cNvSpPr>
              <a:spLocks noChangeShapeType="1"/>
            </p:cNvSpPr>
            <p:nvPr/>
          </p:nvSpPr>
          <p:spPr bwMode="auto">
            <a:xfrm flipV="1">
              <a:off x="4098" y="1626"/>
              <a:ext cx="0" cy="283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7" name="Line 51"/>
            <p:cNvSpPr>
              <a:spLocks noChangeShapeType="1"/>
            </p:cNvSpPr>
            <p:nvPr/>
          </p:nvSpPr>
          <p:spPr bwMode="auto">
            <a:xfrm flipV="1">
              <a:off x="4303" y="1626"/>
              <a:ext cx="0" cy="283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8" name="Freeform 52"/>
            <p:cNvSpPr>
              <a:spLocks/>
            </p:cNvSpPr>
            <p:nvPr/>
          </p:nvSpPr>
          <p:spPr bwMode="auto">
            <a:xfrm>
              <a:off x="3381" y="1654"/>
              <a:ext cx="1" cy="255"/>
            </a:xfrm>
            <a:custGeom>
              <a:avLst/>
              <a:gdLst>
                <a:gd name="T0" fmla="*/ 0 w 1"/>
                <a:gd name="T1" fmla="*/ 153 h 329"/>
                <a:gd name="T2" fmla="*/ 0 w 1"/>
                <a:gd name="T3" fmla="*/ 0 h 329"/>
                <a:gd name="T4" fmla="*/ 0 60000 65536"/>
                <a:gd name="T5" fmla="*/ 0 60000 65536"/>
                <a:gd name="T6" fmla="*/ 0 w 1"/>
                <a:gd name="T7" fmla="*/ 0 h 329"/>
                <a:gd name="T8" fmla="*/ 1 w 1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9">
                  <a:moveTo>
                    <a:pt x="0" y="329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9" name="Freeform 53"/>
            <p:cNvSpPr>
              <a:spLocks/>
            </p:cNvSpPr>
            <p:nvPr/>
          </p:nvSpPr>
          <p:spPr bwMode="auto">
            <a:xfrm>
              <a:off x="3172" y="1642"/>
              <a:ext cx="4" cy="267"/>
            </a:xfrm>
            <a:custGeom>
              <a:avLst/>
              <a:gdLst>
                <a:gd name="T0" fmla="*/ 4 w 4"/>
                <a:gd name="T1" fmla="*/ 160 h 345"/>
                <a:gd name="T2" fmla="*/ 0 w 4"/>
                <a:gd name="T3" fmla="*/ 0 h 345"/>
                <a:gd name="T4" fmla="*/ 0 60000 65536"/>
                <a:gd name="T5" fmla="*/ 0 60000 65536"/>
                <a:gd name="T6" fmla="*/ 0 w 4"/>
                <a:gd name="T7" fmla="*/ 0 h 345"/>
                <a:gd name="T8" fmla="*/ 4 w 4"/>
                <a:gd name="T9" fmla="*/ 345 h 3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345">
                  <a:moveTo>
                    <a:pt x="4" y="34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40" name="Freeform 54"/>
            <p:cNvSpPr>
              <a:spLocks/>
            </p:cNvSpPr>
            <p:nvPr/>
          </p:nvSpPr>
          <p:spPr bwMode="auto">
            <a:xfrm>
              <a:off x="3979" y="1582"/>
              <a:ext cx="917" cy="661"/>
            </a:xfrm>
            <a:custGeom>
              <a:avLst/>
              <a:gdLst>
                <a:gd name="T0" fmla="*/ 0 w 860"/>
                <a:gd name="T1" fmla="*/ 196 h 855"/>
                <a:gd name="T2" fmla="*/ 113 w 860"/>
                <a:gd name="T3" fmla="*/ 52 h 855"/>
                <a:gd name="T4" fmla="*/ 268 w 860"/>
                <a:gd name="T5" fmla="*/ 2 h 855"/>
                <a:gd name="T6" fmla="*/ 414 w 860"/>
                <a:gd name="T7" fmla="*/ 57 h 855"/>
                <a:gd name="T8" fmla="*/ 525 w 860"/>
                <a:gd name="T9" fmla="*/ 195 h 855"/>
                <a:gd name="T10" fmla="*/ 616 w 860"/>
                <a:gd name="T11" fmla="*/ 325 h 855"/>
                <a:gd name="T12" fmla="*/ 794 w 860"/>
                <a:gd name="T13" fmla="*/ 394 h 855"/>
                <a:gd name="T14" fmla="*/ 962 w 860"/>
                <a:gd name="T15" fmla="*/ 322 h 855"/>
                <a:gd name="T16" fmla="*/ 1043 w 860"/>
                <a:gd name="T17" fmla="*/ 196 h 8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0"/>
                <a:gd name="T28" fmla="*/ 0 h 855"/>
                <a:gd name="T29" fmla="*/ 860 w 860"/>
                <a:gd name="T30" fmla="*/ 855 h 8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0" h="855">
                  <a:moveTo>
                    <a:pt x="0" y="426"/>
                  </a:moveTo>
                  <a:cubicBezTo>
                    <a:pt x="15" y="374"/>
                    <a:pt x="56" y="183"/>
                    <a:pt x="93" y="112"/>
                  </a:cubicBezTo>
                  <a:cubicBezTo>
                    <a:pt x="130" y="41"/>
                    <a:pt x="179" y="0"/>
                    <a:pt x="220" y="2"/>
                  </a:cubicBezTo>
                  <a:cubicBezTo>
                    <a:pt x="261" y="4"/>
                    <a:pt x="306" y="54"/>
                    <a:pt x="341" y="124"/>
                  </a:cubicBezTo>
                  <a:cubicBezTo>
                    <a:pt x="376" y="194"/>
                    <a:pt x="404" y="326"/>
                    <a:pt x="432" y="422"/>
                  </a:cubicBezTo>
                  <a:cubicBezTo>
                    <a:pt x="460" y="518"/>
                    <a:pt x="471" y="630"/>
                    <a:pt x="508" y="702"/>
                  </a:cubicBezTo>
                  <a:cubicBezTo>
                    <a:pt x="545" y="774"/>
                    <a:pt x="609" y="855"/>
                    <a:pt x="656" y="854"/>
                  </a:cubicBezTo>
                  <a:cubicBezTo>
                    <a:pt x="703" y="853"/>
                    <a:pt x="759" y="767"/>
                    <a:pt x="793" y="696"/>
                  </a:cubicBezTo>
                  <a:cubicBezTo>
                    <a:pt x="827" y="625"/>
                    <a:pt x="846" y="482"/>
                    <a:pt x="860" y="42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7" name="Object 55"/>
            <p:cNvGraphicFramePr>
              <a:graphicFrameLocks noChangeAspect="1"/>
            </p:cNvGraphicFramePr>
            <p:nvPr/>
          </p:nvGraphicFramePr>
          <p:xfrm>
            <a:off x="4464" y="1488"/>
            <a:ext cx="25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1" name="公式" r:id="rId5" imgW="215619" imgH="266353" progId="Equation.3">
                    <p:embed/>
                  </p:oleObj>
                </mc:Choice>
                <mc:Fallback>
                  <p:oleObj name="公式" r:id="rId5" imgW="215619" imgH="266353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88"/>
                          <a:ext cx="253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60" name="Text Box 56"/>
          <p:cNvSpPr txBox="1">
            <a:spLocks noChangeArrowheads="1"/>
          </p:cNvSpPr>
          <p:nvPr/>
        </p:nvSpPr>
        <p:spPr bwMode="auto">
          <a:xfrm>
            <a:off x="1143000" y="3863975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线偏振光可沿两个相互垂直的方向分解：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914525" y="4208463"/>
            <a:ext cx="2114550" cy="1576387"/>
            <a:chOff x="1128" y="2664"/>
            <a:chExt cx="1332" cy="993"/>
          </a:xfrm>
        </p:grpSpPr>
        <p:sp>
          <p:nvSpPr>
            <p:cNvPr id="3110" name="Line 58"/>
            <p:cNvSpPr>
              <a:spLocks noChangeShapeType="1"/>
            </p:cNvSpPr>
            <p:nvPr/>
          </p:nvSpPr>
          <p:spPr bwMode="auto">
            <a:xfrm>
              <a:off x="1128" y="3310"/>
              <a:ext cx="1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59"/>
            <p:cNvSpPr>
              <a:spLocks noChangeShapeType="1"/>
            </p:cNvSpPr>
            <p:nvPr/>
          </p:nvSpPr>
          <p:spPr bwMode="auto">
            <a:xfrm>
              <a:off x="1640" y="2794"/>
              <a:ext cx="0" cy="8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60"/>
            <p:cNvSpPr>
              <a:spLocks noChangeShapeType="1"/>
            </p:cNvSpPr>
            <p:nvPr/>
          </p:nvSpPr>
          <p:spPr bwMode="auto">
            <a:xfrm flipV="1">
              <a:off x="1629" y="3051"/>
              <a:ext cx="457" cy="2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61"/>
            <p:cNvSpPr>
              <a:spLocks noChangeShapeType="1"/>
            </p:cNvSpPr>
            <p:nvPr/>
          </p:nvSpPr>
          <p:spPr bwMode="auto">
            <a:xfrm flipV="1">
              <a:off x="1189" y="3319"/>
              <a:ext cx="43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Line 62"/>
            <p:cNvSpPr>
              <a:spLocks noChangeShapeType="1"/>
            </p:cNvSpPr>
            <p:nvPr/>
          </p:nvSpPr>
          <p:spPr bwMode="auto">
            <a:xfrm>
              <a:off x="2077" y="3066"/>
              <a:ext cx="1" cy="2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Line 63"/>
            <p:cNvSpPr>
              <a:spLocks noChangeShapeType="1"/>
            </p:cNvSpPr>
            <p:nvPr/>
          </p:nvSpPr>
          <p:spPr bwMode="auto">
            <a:xfrm>
              <a:off x="1626" y="3049"/>
              <a:ext cx="45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Rectangle 64"/>
            <p:cNvSpPr>
              <a:spLocks noChangeArrowheads="1"/>
            </p:cNvSpPr>
            <p:nvPr/>
          </p:nvSpPr>
          <p:spPr bwMode="auto">
            <a:xfrm>
              <a:off x="2136" y="2887"/>
              <a:ext cx="23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solidFill>
                    <a:srgbClr val="FF0000"/>
                  </a:solidFill>
                  <a:ea typeface="黑体" pitchFamily="49" charset="-122"/>
                </a:rPr>
                <a:t>E</a:t>
              </a:r>
            </a:p>
          </p:txBody>
        </p:sp>
        <p:sp>
          <p:nvSpPr>
            <p:cNvPr id="3117" name="Rectangle 65"/>
            <p:cNvSpPr>
              <a:spLocks noChangeArrowheads="1"/>
            </p:cNvSpPr>
            <p:nvPr/>
          </p:nvSpPr>
          <p:spPr bwMode="auto">
            <a:xfrm>
              <a:off x="1418" y="2922"/>
              <a:ext cx="31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solidFill>
                    <a:srgbClr val="FF0000"/>
                  </a:solidFill>
                  <a:ea typeface="黑体" pitchFamily="49" charset="-122"/>
                </a:rPr>
                <a:t>E</a:t>
              </a:r>
              <a:r>
                <a:rPr lang="en-US" altLang="zh-CN" b="1" i="1" baseline="-25000">
                  <a:solidFill>
                    <a:srgbClr val="FF0000"/>
                  </a:solidFill>
                  <a:ea typeface="黑体" pitchFamily="49" charset="-122"/>
                </a:rPr>
                <a:t>y</a:t>
              </a:r>
              <a:endParaRPr lang="en-US" altLang="zh-CN" b="1" i="1">
                <a:ea typeface="黑体" pitchFamily="49" charset="-122"/>
              </a:endParaRPr>
            </a:p>
          </p:txBody>
        </p:sp>
        <p:sp>
          <p:nvSpPr>
            <p:cNvPr id="3118" name="Rectangle 66"/>
            <p:cNvSpPr>
              <a:spLocks noChangeArrowheads="1"/>
            </p:cNvSpPr>
            <p:nvPr/>
          </p:nvSpPr>
          <p:spPr bwMode="auto">
            <a:xfrm>
              <a:off x="1978" y="3283"/>
              <a:ext cx="42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solidFill>
                    <a:srgbClr val="FF0000"/>
                  </a:solidFill>
                  <a:ea typeface="黑体" pitchFamily="49" charset="-122"/>
                </a:rPr>
                <a:t>E</a:t>
              </a:r>
              <a:r>
                <a:rPr lang="en-US" altLang="zh-CN" b="1" i="1" baseline="-25000">
                  <a:solidFill>
                    <a:srgbClr val="FF0000"/>
                  </a:solidFill>
                  <a:ea typeface="黑体" pitchFamily="49" charset="-122"/>
                </a:rPr>
                <a:t>x</a:t>
              </a:r>
              <a:endParaRPr lang="en-US" altLang="zh-CN" b="1" i="1">
                <a:ea typeface="黑体" pitchFamily="49" charset="-122"/>
              </a:endParaRPr>
            </a:p>
          </p:txBody>
        </p:sp>
        <p:sp>
          <p:nvSpPr>
            <p:cNvPr id="3119" name="Line 67"/>
            <p:cNvSpPr>
              <a:spLocks noChangeShapeType="1"/>
            </p:cNvSpPr>
            <p:nvPr/>
          </p:nvSpPr>
          <p:spPr bwMode="auto">
            <a:xfrm>
              <a:off x="2185" y="2921"/>
              <a:ext cx="1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Rectangle 68"/>
            <p:cNvSpPr>
              <a:spLocks noChangeArrowheads="1"/>
            </p:cNvSpPr>
            <p:nvPr/>
          </p:nvSpPr>
          <p:spPr bwMode="auto">
            <a:xfrm>
              <a:off x="1677" y="2664"/>
              <a:ext cx="30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ea typeface="黑体" pitchFamily="49" charset="-122"/>
                </a:rPr>
                <a:t> y</a:t>
              </a:r>
            </a:p>
          </p:txBody>
        </p:sp>
        <p:sp>
          <p:nvSpPr>
            <p:cNvPr id="3121" name="Rectangle 69"/>
            <p:cNvSpPr>
              <a:spLocks noChangeArrowheads="1"/>
            </p:cNvSpPr>
            <p:nvPr/>
          </p:nvSpPr>
          <p:spPr bwMode="auto">
            <a:xfrm>
              <a:off x="2316" y="3204"/>
              <a:ext cx="14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ea typeface="黑体" pitchFamily="49" charset="-122"/>
                </a:rPr>
                <a:t>x</a:t>
              </a:r>
            </a:p>
          </p:txBody>
        </p:sp>
        <p:sp>
          <p:nvSpPr>
            <p:cNvPr id="3122" name="Arc 70"/>
            <p:cNvSpPr>
              <a:spLocks/>
            </p:cNvSpPr>
            <p:nvPr/>
          </p:nvSpPr>
          <p:spPr bwMode="auto">
            <a:xfrm>
              <a:off x="1798" y="3225"/>
              <a:ext cx="26" cy="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3" name="Rectangle 71"/>
            <p:cNvSpPr>
              <a:spLocks noChangeArrowheads="1"/>
            </p:cNvSpPr>
            <p:nvPr/>
          </p:nvSpPr>
          <p:spPr bwMode="auto">
            <a:xfrm>
              <a:off x="1832" y="3094"/>
              <a:ext cx="14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>
                  <a:solidFill>
                    <a:srgbClr val="008000"/>
                  </a:solidFill>
                  <a:ea typeface="黑体" pitchFamily="49" charset="-122"/>
                  <a:sym typeface="Symbol" pitchFamily="18" charset="2"/>
                </a:rPr>
                <a:t></a:t>
              </a:r>
              <a:endParaRPr lang="en-US" altLang="zh-CN" sz="2400" b="1">
                <a:ea typeface="黑体" pitchFamily="49" charset="-122"/>
              </a:endParaRPr>
            </a:p>
          </p:txBody>
        </p:sp>
      </p:grpSp>
      <p:graphicFrame>
        <p:nvGraphicFramePr>
          <p:cNvPr id="123976" name="Object 72"/>
          <p:cNvGraphicFramePr>
            <a:graphicFrameLocks noChangeAspect="1"/>
          </p:cNvGraphicFramePr>
          <p:nvPr/>
        </p:nvGraphicFramePr>
        <p:xfrm>
          <a:off x="5148263" y="5157788"/>
          <a:ext cx="2225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公式" r:id="rId7" imgW="850531" imgH="241195" progId="Equation.3">
                  <p:embed/>
                </p:oleObj>
              </mc:Choice>
              <mc:Fallback>
                <p:oleObj name="公式" r:id="rId7" imgW="850531" imgH="241195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57788"/>
                        <a:ext cx="22256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77" name="Object 73"/>
          <p:cNvGraphicFramePr>
            <a:graphicFrameLocks noChangeAspect="1"/>
          </p:cNvGraphicFramePr>
          <p:nvPr/>
        </p:nvGraphicFramePr>
        <p:xfrm>
          <a:off x="5168900" y="4552950"/>
          <a:ext cx="2146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52950"/>
                        <a:ext cx="21463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78" name="AutoShape 74"/>
          <p:cNvSpPr>
            <a:spLocks/>
          </p:cNvSpPr>
          <p:nvPr/>
        </p:nvSpPr>
        <p:spPr bwMode="auto">
          <a:xfrm>
            <a:off x="4992688" y="4748213"/>
            <a:ext cx="123825" cy="811212"/>
          </a:xfrm>
          <a:prstGeom prst="leftBrace">
            <a:avLst>
              <a:gd name="adj1" fmla="val 545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402263" y="1824038"/>
            <a:ext cx="3346450" cy="1892300"/>
            <a:chOff x="2898" y="1253"/>
            <a:chExt cx="2108" cy="1192"/>
          </a:xfrm>
        </p:grpSpPr>
        <p:grpSp>
          <p:nvGrpSpPr>
            <p:cNvPr id="3104" name="Group 76"/>
            <p:cNvGrpSpPr>
              <a:grpSpLocks/>
            </p:cNvGrpSpPr>
            <p:nvPr/>
          </p:nvGrpSpPr>
          <p:grpSpPr bwMode="auto">
            <a:xfrm>
              <a:off x="2898" y="1253"/>
              <a:ext cx="1824" cy="1192"/>
              <a:chOff x="2898" y="1199"/>
              <a:chExt cx="1824" cy="1192"/>
            </a:xfrm>
          </p:grpSpPr>
          <p:sp>
            <p:nvSpPr>
              <p:cNvPr id="3106" name="Oval 77"/>
              <p:cNvSpPr>
                <a:spLocks noChangeArrowheads="1"/>
              </p:cNvSpPr>
              <p:nvPr/>
            </p:nvSpPr>
            <p:spPr bwMode="auto">
              <a:xfrm>
                <a:off x="3158" y="1199"/>
                <a:ext cx="810" cy="809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07" name="Line 78"/>
              <p:cNvSpPr>
                <a:spLocks noChangeShapeType="1"/>
              </p:cNvSpPr>
              <p:nvPr/>
            </p:nvSpPr>
            <p:spPr bwMode="auto">
              <a:xfrm flipH="1">
                <a:off x="3573" y="1323"/>
                <a:ext cx="0" cy="5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Rectangle 79"/>
              <p:cNvSpPr>
                <a:spLocks noChangeArrowheads="1"/>
              </p:cNvSpPr>
              <p:nvPr/>
            </p:nvSpPr>
            <p:spPr bwMode="auto">
              <a:xfrm>
                <a:off x="3518" y="1380"/>
                <a:ext cx="26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400" b="1">
                    <a:solidFill>
                      <a:srgbClr val="FF00FF"/>
                    </a:solidFill>
                    <a:ea typeface="黑体" pitchFamily="49" charset="-122"/>
                  </a:rPr>
                  <a:t>·</a:t>
                </a:r>
                <a:endParaRPr lang="en-US" altLang="zh-CN" sz="4400" b="1">
                  <a:ea typeface="黑体" pitchFamily="49" charset="-122"/>
                </a:endParaRPr>
              </a:p>
            </p:txBody>
          </p:sp>
          <p:sp>
            <p:nvSpPr>
              <p:cNvPr id="3109" name="Rectangle 80"/>
              <p:cNvSpPr>
                <a:spLocks noChangeArrowheads="1"/>
              </p:cNvSpPr>
              <p:nvPr/>
            </p:nvSpPr>
            <p:spPr bwMode="auto">
              <a:xfrm>
                <a:off x="2898" y="2055"/>
                <a:ext cx="182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b="1">
                    <a:solidFill>
                      <a:srgbClr val="000000"/>
                    </a:solidFill>
                    <a:ea typeface="黑体" pitchFamily="49" charset="-122"/>
                  </a:rPr>
                  <a:t>面对光的传播方向看</a:t>
                </a:r>
              </a:p>
            </p:txBody>
          </p:sp>
        </p:grpSp>
        <p:sp>
          <p:nvSpPr>
            <p:cNvPr id="3105" name="Text Box 81"/>
            <p:cNvSpPr txBox="1">
              <a:spLocks noChangeArrowheads="1"/>
            </p:cNvSpPr>
            <p:nvPr/>
          </p:nvSpPr>
          <p:spPr bwMode="auto">
            <a:xfrm>
              <a:off x="3929" y="1480"/>
              <a:ext cx="10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rgbClr val="FF0000"/>
                  </a:solidFill>
                  <a:ea typeface="黑体" pitchFamily="49" charset="-122"/>
                </a:rPr>
                <a:t>光矢量</a:t>
              </a:r>
              <a:r>
                <a:rPr kumimoji="0" lang="en-US" altLang="zh-CN" sz="2400" b="1" i="1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123986" name="Text Box 82"/>
          <p:cNvSpPr txBox="1">
            <a:spLocks noChangeArrowheads="1"/>
          </p:cNvSpPr>
          <p:nvPr/>
        </p:nvSpPr>
        <p:spPr bwMode="auto">
          <a:xfrm>
            <a:off x="412750" y="5957888"/>
            <a:ext cx="306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线偏振光表示法：</a:t>
            </a:r>
            <a:endParaRPr lang="zh-CN" altLang="en-US" b="1">
              <a:ea typeface="黑体" pitchFamily="49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241675" y="5876925"/>
            <a:ext cx="2713038" cy="781050"/>
            <a:chOff x="1687" y="3638"/>
            <a:chExt cx="1709" cy="492"/>
          </a:xfrm>
        </p:grpSpPr>
        <p:grpSp>
          <p:nvGrpSpPr>
            <p:cNvPr id="3096" name="Group 84"/>
            <p:cNvGrpSpPr>
              <a:grpSpLocks/>
            </p:cNvGrpSpPr>
            <p:nvPr/>
          </p:nvGrpSpPr>
          <p:grpSpPr bwMode="auto">
            <a:xfrm>
              <a:off x="1687" y="3638"/>
              <a:ext cx="1625" cy="241"/>
              <a:chOff x="1687" y="3638"/>
              <a:chExt cx="1625" cy="241"/>
            </a:xfrm>
          </p:grpSpPr>
          <p:sp>
            <p:nvSpPr>
              <p:cNvPr id="3098" name="Line 85"/>
              <p:cNvSpPr>
                <a:spLocks noChangeShapeType="1"/>
              </p:cNvSpPr>
              <p:nvPr/>
            </p:nvSpPr>
            <p:spPr bwMode="auto">
              <a:xfrm>
                <a:off x="1687" y="3849"/>
                <a:ext cx="16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Rectangle 86"/>
              <p:cNvSpPr>
                <a:spLocks noChangeArrowheads="1"/>
              </p:cNvSpPr>
              <p:nvPr/>
            </p:nvSpPr>
            <p:spPr bwMode="auto">
              <a:xfrm>
                <a:off x="1989" y="3638"/>
                <a:ext cx="168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000" b="1">
                    <a:solidFill>
                      <a:srgbClr val="000000"/>
                    </a:solidFill>
                    <a:ea typeface="黑体" pitchFamily="49" charset="-122"/>
                  </a:rPr>
                  <a:t>·</a:t>
                </a:r>
              </a:p>
            </p:txBody>
          </p:sp>
          <p:sp>
            <p:nvSpPr>
              <p:cNvPr id="3100" name="Rectangle 87"/>
              <p:cNvSpPr>
                <a:spLocks noChangeArrowheads="1"/>
              </p:cNvSpPr>
              <p:nvPr/>
            </p:nvSpPr>
            <p:spPr bwMode="auto">
              <a:xfrm>
                <a:off x="2250" y="3638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000" b="1">
                    <a:solidFill>
                      <a:srgbClr val="000000"/>
                    </a:solidFill>
                    <a:ea typeface="黑体" pitchFamily="49" charset="-122"/>
                  </a:rPr>
                  <a:t>·</a:t>
                </a:r>
              </a:p>
            </p:txBody>
          </p:sp>
          <p:sp>
            <p:nvSpPr>
              <p:cNvPr id="3101" name="Rectangle 88"/>
              <p:cNvSpPr>
                <a:spLocks noChangeArrowheads="1"/>
              </p:cNvSpPr>
              <p:nvPr/>
            </p:nvSpPr>
            <p:spPr bwMode="auto">
              <a:xfrm>
                <a:off x="2520" y="3638"/>
                <a:ext cx="177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000" b="1">
                    <a:solidFill>
                      <a:srgbClr val="000000"/>
                    </a:solidFill>
                    <a:ea typeface="黑体" pitchFamily="49" charset="-122"/>
                  </a:rPr>
                  <a:t>·</a:t>
                </a:r>
              </a:p>
            </p:txBody>
          </p:sp>
          <p:sp>
            <p:nvSpPr>
              <p:cNvPr id="3102" name="Rectangle 89"/>
              <p:cNvSpPr>
                <a:spLocks noChangeArrowheads="1"/>
              </p:cNvSpPr>
              <p:nvPr/>
            </p:nvSpPr>
            <p:spPr bwMode="auto">
              <a:xfrm>
                <a:off x="2799" y="3638"/>
                <a:ext cx="215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000" b="1">
                    <a:solidFill>
                      <a:srgbClr val="000000"/>
                    </a:solidFill>
                    <a:ea typeface="黑体" pitchFamily="49" charset="-122"/>
                  </a:rPr>
                  <a:t>·</a:t>
                </a:r>
              </a:p>
            </p:txBody>
          </p:sp>
          <p:sp>
            <p:nvSpPr>
              <p:cNvPr id="3103" name="Rectangle 90"/>
              <p:cNvSpPr>
                <a:spLocks noChangeArrowheads="1"/>
              </p:cNvSpPr>
              <p:nvPr/>
            </p:nvSpPr>
            <p:spPr bwMode="auto">
              <a:xfrm>
                <a:off x="1728" y="3638"/>
                <a:ext cx="16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000" b="1">
                    <a:solidFill>
                      <a:srgbClr val="000000"/>
                    </a:solidFill>
                    <a:ea typeface="黑体" pitchFamily="49" charset="-122"/>
                  </a:rPr>
                  <a:t>·</a:t>
                </a:r>
              </a:p>
            </p:txBody>
          </p:sp>
        </p:grpSp>
        <p:sp>
          <p:nvSpPr>
            <p:cNvPr id="3097" name="Text Box 91"/>
            <p:cNvSpPr txBox="1">
              <a:spLocks noChangeArrowheads="1"/>
            </p:cNvSpPr>
            <p:nvPr/>
          </p:nvSpPr>
          <p:spPr bwMode="auto">
            <a:xfrm>
              <a:off x="1742" y="3891"/>
              <a:ext cx="165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b="1" dirty="0">
                  <a:ea typeface="黑体" pitchFamily="49" charset="-122"/>
                </a:rPr>
                <a:t>光振动垂直板面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124575" y="6084888"/>
            <a:ext cx="2479675" cy="592137"/>
            <a:chOff x="3526" y="3817"/>
            <a:chExt cx="1562" cy="373"/>
          </a:xfrm>
        </p:grpSpPr>
        <p:sp>
          <p:nvSpPr>
            <p:cNvPr id="3089" name="Line 93"/>
            <p:cNvSpPr>
              <a:spLocks noChangeShapeType="1"/>
            </p:cNvSpPr>
            <p:nvPr/>
          </p:nvSpPr>
          <p:spPr bwMode="auto">
            <a:xfrm>
              <a:off x="3526" y="3900"/>
              <a:ext cx="13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94"/>
            <p:cNvSpPr>
              <a:spLocks noChangeShapeType="1"/>
            </p:cNvSpPr>
            <p:nvPr/>
          </p:nvSpPr>
          <p:spPr bwMode="auto">
            <a:xfrm>
              <a:off x="4178" y="3817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95"/>
            <p:cNvSpPr>
              <a:spLocks noChangeShapeType="1"/>
            </p:cNvSpPr>
            <p:nvPr/>
          </p:nvSpPr>
          <p:spPr bwMode="auto">
            <a:xfrm>
              <a:off x="4401" y="3817"/>
              <a:ext cx="1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96"/>
            <p:cNvSpPr>
              <a:spLocks noChangeShapeType="1"/>
            </p:cNvSpPr>
            <p:nvPr/>
          </p:nvSpPr>
          <p:spPr bwMode="auto">
            <a:xfrm>
              <a:off x="4625" y="3817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Text Box 97"/>
            <p:cNvSpPr txBox="1">
              <a:spLocks noChangeArrowheads="1"/>
            </p:cNvSpPr>
            <p:nvPr/>
          </p:nvSpPr>
          <p:spPr bwMode="auto">
            <a:xfrm>
              <a:off x="3548" y="3950"/>
              <a:ext cx="15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b="1">
                  <a:ea typeface="黑体" pitchFamily="49" charset="-122"/>
                </a:rPr>
                <a:t>光振动平行板面</a:t>
              </a:r>
            </a:p>
          </p:txBody>
        </p:sp>
        <p:sp>
          <p:nvSpPr>
            <p:cNvPr id="3094" name="Line 98"/>
            <p:cNvSpPr>
              <a:spLocks noChangeShapeType="1"/>
            </p:cNvSpPr>
            <p:nvPr/>
          </p:nvSpPr>
          <p:spPr bwMode="auto">
            <a:xfrm>
              <a:off x="3960" y="382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99"/>
            <p:cNvSpPr>
              <a:spLocks noChangeShapeType="1"/>
            </p:cNvSpPr>
            <p:nvPr/>
          </p:nvSpPr>
          <p:spPr bwMode="auto">
            <a:xfrm>
              <a:off x="3744" y="382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0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9" grpId="0" autoUpdateAnimBg="0"/>
      <p:bldP spid="123960" grpId="0" autoUpdateAnimBg="0"/>
      <p:bldP spid="123978" grpId="0" animBg="1"/>
      <p:bldP spid="1239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2200" y="1981200"/>
            <a:ext cx="4597400" cy="1963738"/>
            <a:chOff x="960" y="624"/>
            <a:chExt cx="2896" cy="1237"/>
          </a:xfrm>
        </p:grpSpPr>
        <p:sp>
          <p:nvSpPr>
            <p:cNvPr id="35865" name="Text Box 3"/>
            <p:cNvSpPr txBox="1">
              <a:spLocks noChangeArrowheads="1"/>
            </p:cNvSpPr>
            <p:nvPr/>
          </p:nvSpPr>
          <p:spPr bwMode="auto">
            <a:xfrm>
              <a:off x="2400" y="1609"/>
              <a:ext cx="14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  <a:latin typeface="方正书宋简体"/>
                </a:rPr>
                <a:t>部分偏振光的分解</a:t>
              </a:r>
              <a:endParaRPr lang="zh-CN" altLang="en-US" sz="2000" b="1" u="sng">
                <a:solidFill>
                  <a:schemeClr val="accent2"/>
                </a:solidFill>
                <a:latin typeface="方正书宋简体"/>
              </a:endParaRPr>
            </a:p>
            <a:p>
              <a:pPr algn="just"/>
              <a:endParaRPr lang="en-US" altLang="zh-CN" sz="2000" b="1">
                <a:solidFill>
                  <a:schemeClr val="accent2"/>
                </a:solidFill>
              </a:endParaRPr>
            </a:p>
          </p:txBody>
        </p:sp>
        <p:sp>
          <p:nvSpPr>
            <p:cNvPr id="35866" name="Line 4"/>
            <p:cNvSpPr>
              <a:spLocks noChangeShapeType="1"/>
            </p:cNvSpPr>
            <p:nvPr/>
          </p:nvSpPr>
          <p:spPr bwMode="auto">
            <a:xfrm>
              <a:off x="1187" y="1127"/>
              <a:ext cx="54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5"/>
            <p:cNvSpPr>
              <a:spLocks noChangeShapeType="1"/>
            </p:cNvSpPr>
            <p:nvPr/>
          </p:nvSpPr>
          <p:spPr bwMode="auto">
            <a:xfrm>
              <a:off x="1463" y="721"/>
              <a:ext cx="0" cy="7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6"/>
            <p:cNvSpPr>
              <a:spLocks noChangeShapeType="1"/>
            </p:cNvSpPr>
            <p:nvPr/>
          </p:nvSpPr>
          <p:spPr bwMode="auto">
            <a:xfrm flipV="1">
              <a:off x="1260" y="869"/>
              <a:ext cx="418" cy="4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 flipV="1">
              <a:off x="1253" y="870"/>
              <a:ext cx="417" cy="49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Oval 8"/>
            <p:cNvSpPr>
              <a:spLocks noChangeArrowheads="1"/>
            </p:cNvSpPr>
            <p:nvPr/>
          </p:nvSpPr>
          <p:spPr bwMode="auto">
            <a:xfrm>
              <a:off x="1083" y="624"/>
              <a:ext cx="768" cy="976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>
              <a:off x="2755" y="1117"/>
              <a:ext cx="528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 flipH="1">
              <a:off x="3021" y="743"/>
              <a:ext cx="6" cy="70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Oval 11"/>
            <p:cNvSpPr>
              <a:spLocks noChangeArrowheads="1"/>
            </p:cNvSpPr>
            <p:nvPr/>
          </p:nvSpPr>
          <p:spPr bwMode="auto">
            <a:xfrm>
              <a:off x="2643" y="624"/>
              <a:ext cx="768" cy="976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4" name="Rectangle 12"/>
            <p:cNvSpPr>
              <a:spLocks noChangeArrowheads="1"/>
            </p:cNvSpPr>
            <p:nvPr/>
          </p:nvSpPr>
          <p:spPr bwMode="auto">
            <a:xfrm>
              <a:off x="2137" y="968"/>
              <a:ext cx="26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000" b="1">
                  <a:solidFill>
                    <a:schemeClr val="accent2"/>
                  </a:solidFill>
                  <a:sym typeface="Symbol" pitchFamily="18" charset="2"/>
                </a:rPr>
                <a:t>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  <p:sp>
          <p:nvSpPr>
            <p:cNvPr id="35875" name="Text Box 13"/>
            <p:cNvSpPr txBox="1">
              <a:spLocks noChangeArrowheads="1"/>
            </p:cNvSpPr>
            <p:nvPr/>
          </p:nvSpPr>
          <p:spPr bwMode="auto">
            <a:xfrm>
              <a:off x="960" y="1609"/>
              <a:ext cx="10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accent2"/>
                  </a:solidFill>
                  <a:latin typeface="方正书宋简体"/>
                </a:rPr>
                <a:t>部分偏振光</a:t>
              </a:r>
              <a:endParaRPr lang="zh-CN" altLang="en-US" sz="2000" b="1" u="sng">
                <a:solidFill>
                  <a:schemeClr val="accent2"/>
                </a:solidFill>
                <a:latin typeface="方正书宋简体"/>
              </a:endParaRPr>
            </a:p>
            <a:p>
              <a:pPr algn="just"/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57200" y="533400"/>
            <a:ext cx="8305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 smtClean="0">
                <a:solidFill>
                  <a:srgbClr val="000000"/>
                </a:solidFill>
              </a:rPr>
              <a:t>3</a:t>
            </a:r>
            <a:r>
              <a:rPr kumimoji="0" lang="zh-CN" altLang="en-US" sz="2800" b="1" dirty="0" smtClean="0">
                <a:solidFill>
                  <a:srgbClr val="000000"/>
                </a:solidFill>
              </a:rPr>
              <a:t>、</a:t>
            </a:r>
            <a:r>
              <a:rPr kumimoji="0" lang="zh-CN" altLang="en-US" sz="2800" b="1" dirty="0" smtClean="0">
                <a:solidFill>
                  <a:srgbClr val="CC0000"/>
                </a:solidFill>
              </a:rPr>
              <a:t>部分偏振</a:t>
            </a:r>
            <a:r>
              <a:rPr kumimoji="0" lang="zh-CN" altLang="en-US" sz="2800" b="1" dirty="0">
                <a:solidFill>
                  <a:srgbClr val="CC0000"/>
                </a:solidFill>
              </a:rPr>
              <a:t>光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 ：某一方向的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光振动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比与之垂直方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</a:rPr>
              <a:t>向上的光振动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占优势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的光 </a:t>
            </a:r>
            <a:r>
              <a:rPr kumimoji="0" lang="en-US" altLang="zh-CN" sz="2800" b="1" dirty="0">
                <a:solidFill>
                  <a:srgbClr val="000000"/>
                </a:solidFill>
              </a:rPr>
              <a:t>. 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9600" y="4648200"/>
            <a:ext cx="7620000" cy="533400"/>
            <a:chOff x="384" y="3600"/>
            <a:chExt cx="4800" cy="336"/>
          </a:xfrm>
        </p:grpSpPr>
        <p:sp>
          <p:nvSpPr>
            <p:cNvPr id="35848" name="Text Box 16"/>
            <p:cNvSpPr txBox="1">
              <a:spLocks noChangeArrowheads="1"/>
            </p:cNvSpPr>
            <p:nvPr/>
          </p:nvSpPr>
          <p:spPr bwMode="auto">
            <a:xfrm>
              <a:off x="384" y="3600"/>
              <a:ext cx="1248" cy="333"/>
            </a:xfrm>
            <a:prstGeom prst="rect">
              <a:avLst/>
            </a:prstGeom>
            <a:gradFill rotWithShape="0">
              <a:gsLst>
                <a:gs pos="0">
                  <a:srgbClr val="FFEFFF"/>
                </a:gs>
                <a:gs pos="50000">
                  <a:srgbClr val="FFFFFF"/>
                </a:gs>
                <a:gs pos="100000">
                  <a:srgbClr val="FFEF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000000"/>
                  </a:solidFill>
                </a:rPr>
                <a:t>符号表示</a:t>
              </a:r>
            </a:p>
          </p:txBody>
        </p:sp>
        <p:grpSp>
          <p:nvGrpSpPr>
            <p:cNvPr id="35849" name="Group 17"/>
            <p:cNvGrpSpPr>
              <a:grpSpLocks/>
            </p:cNvGrpSpPr>
            <p:nvPr/>
          </p:nvGrpSpPr>
          <p:grpSpPr bwMode="auto">
            <a:xfrm>
              <a:off x="3552" y="3600"/>
              <a:ext cx="1632" cy="336"/>
              <a:chOff x="3552" y="3600"/>
              <a:chExt cx="1632" cy="336"/>
            </a:xfrm>
          </p:grpSpPr>
          <p:sp>
            <p:nvSpPr>
              <p:cNvPr id="35858" name="Line 18"/>
              <p:cNvSpPr>
                <a:spLocks noChangeShapeType="1"/>
              </p:cNvSpPr>
              <p:nvPr/>
            </p:nvSpPr>
            <p:spPr bwMode="auto">
              <a:xfrm>
                <a:off x="4205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Line 19"/>
              <p:cNvSpPr>
                <a:spLocks noChangeShapeType="1"/>
              </p:cNvSpPr>
              <p:nvPr/>
            </p:nvSpPr>
            <p:spPr bwMode="auto">
              <a:xfrm>
                <a:off x="3552" y="3768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Oval 20"/>
              <p:cNvSpPr>
                <a:spLocks noChangeArrowheads="1"/>
              </p:cNvSpPr>
              <p:nvPr/>
            </p:nvSpPr>
            <p:spPr bwMode="auto">
              <a:xfrm>
                <a:off x="3696" y="3726"/>
                <a:ext cx="80" cy="8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61" name="Oval 21"/>
              <p:cNvSpPr>
                <a:spLocks noChangeArrowheads="1"/>
              </p:cNvSpPr>
              <p:nvPr/>
            </p:nvSpPr>
            <p:spPr bwMode="auto">
              <a:xfrm>
                <a:off x="3932" y="3726"/>
                <a:ext cx="78" cy="8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4402" y="3726"/>
                <a:ext cx="78" cy="8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63" name="Oval 23"/>
              <p:cNvSpPr>
                <a:spLocks noChangeArrowheads="1"/>
              </p:cNvSpPr>
              <p:nvPr/>
            </p:nvSpPr>
            <p:spPr bwMode="auto">
              <a:xfrm>
                <a:off x="4636" y="3726"/>
                <a:ext cx="79" cy="8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4911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50" name="Group 25"/>
            <p:cNvGrpSpPr>
              <a:grpSpLocks/>
            </p:cNvGrpSpPr>
            <p:nvPr/>
          </p:nvGrpSpPr>
          <p:grpSpPr bwMode="auto">
            <a:xfrm>
              <a:off x="1776" y="3600"/>
              <a:ext cx="1584" cy="336"/>
              <a:chOff x="1776" y="3600"/>
              <a:chExt cx="1584" cy="336"/>
            </a:xfrm>
          </p:grpSpPr>
          <p:sp>
            <p:nvSpPr>
              <p:cNvPr id="35851" name="Line 26"/>
              <p:cNvSpPr>
                <a:spLocks noChangeShapeType="1"/>
              </p:cNvSpPr>
              <p:nvPr/>
            </p:nvSpPr>
            <p:spPr bwMode="auto">
              <a:xfrm>
                <a:off x="1776" y="3768"/>
                <a:ext cx="158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2" name="Line 27"/>
              <p:cNvSpPr>
                <a:spLocks noChangeShapeType="1"/>
              </p:cNvSpPr>
              <p:nvPr/>
            </p:nvSpPr>
            <p:spPr bwMode="auto">
              <a:xfrm>
                <a:off x="2002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3" name="Line 28"/>
              <p:cNvSpPr>
                <a:spLocks noChangeShapeType="1"/>
              </p:cNvSpPr>
              <p:nvPr/>
            </p:nvSpPr>
            <p:spPr bwMode="auto">
              <a:xfrm>
                <a:off x="2229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4" name="Line 29"/>
              <p:cNvSpPr>
                <a:spLocks noChangeShapeType="1"/>
              </p:cNvSpPr>
              <p:nvPr/>
            </p:nvSpPr>
            <p:spPr bwMode="auto">
              <a:xfrm>
                <a:off x="2643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Line 30"/>
              <p:cNvSpPr>
                <a:spLocks noChangeShapeType="1"/>
              </p:cNvSpPr>
              <p:nvPr/>
            </p:nvSpPr>
            <p:spPr bwMode="auto">
              <a:xfrm>
                <a:off x="2870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Oval 31"/>
              <p:cNvSpPr>
                <a:spLocks noChangeArrowheads="1"/>
              </p:cNvSpPr>
              <p:nvPr/>
            </p:nvSpPr>
            <p:spPr bwMode="auto">
              <a:xfrm>
                <a:off x="3021" y="3726"/>
                <a:ext cx="80" cy="8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7" name="Oval 32"/>
              <p:cNvSpPr>
                <a:spLocks noChangeArrowheads="1"/>
              </p:cNvSpPr>
              <p:nvPr/>
            </p:nvSpPr>
            <p:spPr bwMode="auto">
              <a:xfrm>
                <a:off x="2379" y="3726"/>
                <a:ext cx="81" cy="8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35845" name="Rectangle 33"/>
          <p:cNvSpPr>
            <a:spLocks noChangeArrowheads="1"/>
          </p:cNvSpPr>
          <p:nvPr/>
        </p:nvSpPr>
        <p:spPr bwMode="auto">
          <a:xfrm>
            <a:off x="2133600" y="55626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平行</a:t>
            </a:r>
            <a:r>
              <a:rPr lang="zh-CN" altLang="en-US" b="1">
                <a:solidFill>
                  <a:schemeClr val="accent2"/>
                </a:solidFill>
              </a:rPr>
              <a:t>板面的光振动</a:t>
            </a:r>
            <a:r>
              <a:rPr lang="zh-CN" altLang="en-US" b="1">
                <a:solidFill>
                  <a:srgbClr val="FF0000"/>
                </a:solidFill>
              </a:rPr>
              <a:t>较强</a:t>
            </a:r>
          </a:p>
        </p:txBody>
      </p:sp>
      <p:sp>
        <p:nvSpPr>
          <p:cNvPr id="35846" name="Rectangle 34"/>
          <p:cNvSpPr>
            <a:spLocks noChangeArrowheads="1"/>
          </p:cNvSpPr>
          <p:nvPr/>
        </p:nvSpPr>
        <p:spPr bwMode="auto">
          <a:xfrm>
            <a:off x="5562600" y="55626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垂直</a:t>
            </a:r>
            <a:r>
              <a:rPr lang="zh-CN" altLang="en-US" b="1">
                <a:solidFill>
                  <a:schemeClr val="accent2"/>
                </a:solidFill>
              </a:rPr>
              <a:t>板面的光振动</a:t>
            </a:r>
            <a:r>
              <a:rPr lang="zh-CN" altLang="en-US" b="1">
                <a:solidFill>
                  <a:srgbClr val="FF0000"/>
                </a:solidFill>
              </a:rPr>
              <a:t>较强</a:t>
            </a:r>
          </a:p>
        </p:txBody>
      </p:sp>
      <p:sp>
        <p:nvSpPr>
          <p:cNvPr id="35847" name="Rectangle 36"/>
          <p:cNvSpPr>
            <a:spLocks noChangeArrowheads="1"/>
          </p:cNvSpPr>
          <p:nvPr/>
        </p:nvSpPr>
        <p:spPr bwMode="auto">
          <a:xfrm>
            <a:off x="4932363" y="1196975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000000"/>
                </a:solidFill>
              </a:rPr>
              <a:t>多数光是</a:t>
            </a:r>
            <a:r>
              <a:rPr kumimoji="0" lang="zh-CN" altLang="en-US" sz="2800" b="1">
                <a:solidFill>
                  <a:srgbClr val="CC0000"/>
                </a:solidFill>
              </a:rPr>
              <a:t>部分偏振光</a:t>
            </a:r>
            <a:r>
              <a:rPr kumimoji="0" lang="zh-CN" altLang="en-US" sz="2800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8817" y="332656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CC0000"/>
                </a:solidFill>
              </a:rPr>
              <a:t>二、偏振片  起偏与检偏</a:t>
            </a:r>
            <a:endParaRPr kumimoji="0" lang="zh-CN" altLang="en-US" b="1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14282" y="1000108"/>
            <a:ext cx="8107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 smtClean="0">
                <a:solidFill>
                  <a:srgbClr val="000000"/>
                </a:solidFill>
              </a:rPr>
              <a:t>1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、</a:t>
            </a:r>
            <a:r>
              <a:rPr kumimoji="0" lang="zh-CN" altLang="en-US" b="1" dirty="0" smtClean="0">
                <a:solidFill>
                  <a:srgbClr val="CC0000"/>
                </a:solidFill>
              </a:rPr>
              <a:t>偏振片：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只让某个方向的光通过的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透明薄片。</a:t>
            </a:r>
            <a:endParaRPr kumimoji="0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14282" y="1571612"/>
            <a:ext cx="851217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dirty="0" smtClean="0"/>
              <a:t>2</a:t>
            </a:r>
            <a:r>
              <a:rPr kumimoji="0" lang="zh-CN" altLang="en-US" b="1" dirty="0" smtClean="0"/>
              <a:t>、</a:t>
            </a:r>
            <a:r>
              <a:rPr kumimoji="0" lang="zh-CN" altLang="en-US" b="1" dirty="0" smtClean="0">
                <a:solidFill>
                  <a:srgbClr val="0000FF"/>
                </a:solidFill>
              </a:rPr>
              <a:t>偏振</a:t>
            </a:r>
            <a:r>
              <a:rPr kumimoji="0" lang="zh-CN" altLang="en-US" b="1" dirty="0">
                <a:solidFill>
                  <a:srgbClr val="0000FF"/>
                </a:solidFill>
              </a:rPr>
              <a:t>化方向</a:t>
            </a:r>
            <a:r>
              <a:rPr kumimoji="0" lang="zh-CN" altLang="en-US" b="1" dirty="0">
                <a:solidFill>
                  <a:srgbClr val="000000"/>
                </a:solidFill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：当</a:t>
            </a:r>
            <a:r>
              <a:rPr kumimoji="0" lang="zh-CN" altLang="en-US" b="1" dirty="0">
                <a:solidFill>
                  <a:srgbClr val="FF0000"/>
                </a:solidFill>
              </a:rPr>
              <a:t>自然光</a:t>
            </a:r>
            <a:r>
              <a:rPr kumimoji="0" lang="zh-CN" altLang="en-US" b="1" dirty="0">
                <a:solidFill>
                  <a:srgbClr val="000000"/>
                </a:solidFill>
              </a:rPr>
              <a:t>照射在偏振片上时，它只让某一特定方向的光通过，这个方向叫此偏振片的</a:t>
            </a:r>
            <a:r>
              <a:rPr kumimoji="0" lang="zh-CN" altLang="en-US" b="1" dirty="0">
                <a:solidFill>
                  <a:srgbClr val="FF0000"/>
                </a:solidFill>
              </a:rPr>
              <a:t>偏振化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方向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。</a:t>
            </a:r>
            <a:endParaRPr kumimoji="0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14282" y="2571744"/>
            <a:ext cx="858348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dirty="0" smtClean="0">
                <a:solidFill>
                  <a:srgbClr val="000000"/>
                </a:solidFill>
              </a:rPr>
              <a:t>3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、</a:t>
            </a:r>
            <a:r>
              <a:rPr kumimoji="0" lang="zh-CN" altLang="en-US" b="1" dirty="0" smtClean="0">
                <a:solidFill>
                  <a:srgbClr val="0000FF"/>
                </a:solidFill>
              </a:rPr>
              <a:t>二向色性：</a:t>
            </a:r>
            <a:r>
              <a:rPr kumimoji="0" lang="zh-CN" altLang="en-US" b="1" dirty="0" smtClean="0">
                <a:solidFill>
                  <a:srgbClr val="000000"/>
                </a:solidFill>
              </a:rPr>
              <a:t>某些</a:t>
            </a:r>
            <a:r>
              <a:rPr kumimoji="0" lang="zh-CN" altLang="en-US" b="1" dirty="0">
                <a:solidFill>
                  <a:srgbClr val="FF0000"/>
                </a:solidFill>
              </a:rPr>
              <a:t>物质</a:t>
            </a:r>
            <a:r>
              <a:rPr kumimoji="0" lang="zh-CN" altLang="en-US" b="1" dirty="0">
                <a:solidFill>
                  <a:srgbClr val="000000"/>
                </a:solidFill>
              </a:rPr>
              <a:t>能吸收某一方向的光振动 </a:t>
            </a:r>
            <a:r>
              <a:rPr kumimoji="0" lang="en-US" altLang="zh-CN" b="1" dirty="0">
                <a:solidFill>
                  <a:srgbClr val="000000"/>
                </a:solidFill>
              </a:rPr>
              <a:t>,  </a:t>
            </a:r>
            <a:r>
              <a:rPr kumimoji="0" lang="zh-CN" altLang="en-US" b="1" dirty="0">
                <a:solidFill>
                  <a:srgbClr val="000000"/>
                </a:solidFill>
              </a:rPr>
              <a:t>而只让与这个方向</a:t>
            </a:r>
            <a:r>
              <a:rPr kumimoji="0" lang="zh-CN" altLang="en-US" b="1" dirty="0">
                <a:solidFill>
                  <a:srgbClr val="0000FF"/>
                </a:solidFill>
              </a:rPr>
              <a:t>垂直的光振动</a:t>
            </a:r>
            <a:r>
              <a:rPr kumimoji="0" lang="zh-CN" altLang="en-US" b="1" dirty="0">
                <a:solidFill>
                  <a:srgbClr val="000000"/>
                </a:solidFill>
              </a:rPr>
              <a:t>通过，这种性质称</a:t>
            </a:r>
            <a:r>
              <a:rPr kumimoji="0" lang="zh-CN" altLang="en-US" b="1" dirty="0" smtClean="0">
                <a:solidFill>
                  <a:srgbClr val="0000FF"/>
                </a:solidFill>
              </a:rPr>
              <a:t>二向色性。</a:t>
            </a:r>
            <a:endParaRPr kumimoji="0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14282" y="3714752"/>
            <a:ext cx="8715436" cy="12025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17171F"/>
                </a:solidFill>
                <a:latin typeface="Times New Roman" pitchFamily="18" charset="0"/>
              </a:rPr>
              <a:t>除了电气石外，有些有机化合物的晶体，如</a:t>
            </a:r>
            <a:r>
              <a:rPr kumimoji="1" lang="zh-CN" altLang="en-US" b="1" dirty="0">
                <a:solidFill>
                  <a:srgbClr val="F53F21"/>
                </a:solidFill>
                <a:latin typeface="Times New Roman" pitchFamily="18" charset="0"/>
              </a:rPr>
              <a:t>碘化硫酸奎宁</a:t>
            </a:r>
            <a:r>
              <a:rPr kumimoji="1" lang="zh-CN" altLang="en-US" b="1" dirty="0">
                <a:solidFill>
                  <a:srgbClr val="17171F"/>
                </a:solidFill>
                <a:latin typeface="Times New Roman" pitchFamily="18" charset="0"/>
              </a:rPr>
              <a:t>也有二向色性</a:t>
            </a:r>
            <a:r>
              <a:rPr lang="zh-CN" altLang="en-US" b="1" dirty="0" smtClean="0">
                <a:solidFill>
                  <a:srgbClr val="17171F"/>
                </a:solidFill>
                <a:latin typeface="Times New Roman" pitchFamily="18" charset="0"/>
              </a:rPr>
              <a:t>。目前广泛使用获得偏振光的器件是人造偏振片，称为</a:t>
            </a:r>
            <a:r>
              <a:rPr lang="en-US" altLang="zh-CN" b="1" dirty="0" smtClean="0">
                <a:solidFill>
                  <a:srgbClr val="17171F"/>
                </a:solidFill>
                <a:latin typeface="Times New Roman" pitchFamily="18" charset="0"/>
                <a:ea typeface="ˎ̥"/>
                <a:cs typeface="ˎ̥"/>
              </a:rPr>
              <a:t>H</a:t>
            </a:r>
            <a:r>
              <a:rPr lang="zh-CN" altLang="en-US" b="1" dirty="0" smtClean="0">
                <a:solidFill>
                  <a:srgbClr val="17171F"/>
                </a:solidFill>
                <a:latin typeface="Times New Roman" pitchFamily="18" charset="0"/>
              </a:rPr>
              <a:t>偏振片，简称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偏振片</a:t>
            </a:r>
            <a:r>
              <a:rPr lang="zh-CN" altLang="en-US" b="1" dirty="0" smtClean="0">
                <a:solidFill>
                  <a:srgbClr val="17171F"/>
                </a:solidFill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14282" y="4929198"/>
            <a:ext cx="1928826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422EF"/>
                </a:solidFill>
                <a:latin typeface="Times New Roman" pitchFamily="18" charset="0"/>
              </a:rPr>
              <a:t>制作方法：</a:t>
            </a:r>
            <a:endParaRPr lang="zh-CN" altLang="en-US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928794" y="5000636"/>
            <a:ext cx="7000924" cy="83317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0C0000"/>
                </a:solidFill>
                <a:latin typeface="Times New Roman" pitchFamily="18" charset="0"/>
              </a:rPr>
              <a:t>把聚乙烯醇在碘溶液中浸泡后，在较高的温度下拉伸，再烘干</a:t>
            </a:r>
            <a:r>
              <a:rPr kumimoji="1" lang="zh-CN" altLang="en-US" b="1" dirty="0" smtClean="0">
                <a:solidFill>
                  <a:srgbClr val="0C0000"/>
                </a:solidFill>
                <a:latin typeface="Times New Roman" pitchFamily="18" charset="0"/>
              </a:rPr>
              <a:t>制成</a:t>
            </a:r>
            <a:endParaRPr lang="zh-CN" altLang="en-US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572140"/>
            <a:ext cx="2857520" cy="1063065"/>
          </a:xfrm>
          <a:prstGeom prst="rect">
            <a:avLst/>
          </a:prstGeom>
          <a:solidFill>
            <a:srgbClr val="CCFFFF">
              <a:alpha val="50000"/>
            </a:srgbClr>
          </a:solidFill>
          <a:ln w="38100"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  <p:bldP spid="6152" grpId="0" autoUpdateAnimBg="0"/>
      <p:bldP spid="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214290"/>
            <a:ext cx="8715436" cy="25285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17171F"/>
                </a:solidFill>
                <a:latin typeface="Times New Roman" pitchFamily="18" charset="0"/>
              </a:rPr>
              <a:t>浸泡过的聚乙烯醇膜分子沿着拉伸方向规则地排列，碘原子依次沿聚乙烯醇分子链排列起来。导电电子就能沿着分子长链方向运动。形成一条条导电的长链，称为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分子导线</a:t>
            </a:r>
            <a:r>
              <a:rPr kumimoji="1" lang="zh-CN" altLang="en-US" b="1" dirty="0" smtClean="0">
                <a:solidFill>
                  <a:srgbClr val="17171F"/>
                </a:solidFill>
                <a:latin typeface="Times New Roman" pitchFamily="18" charset="0"/>
              </a:rPr>
              <a:t>。</a:t>
            </a:r>
            <a:endParaRPr kumimoji="1" lang="en-US" altLang="zh-CN" b="1" dirty="0" smtClean="0">
              <a:solidFill>
                <a:srgbClr val="17171F"/>
              </a:solidFill>
              <a:latin typeface="Times New Roman" pitchFamily="18" charset="0"/>
            </a:endParaRPr>
          </a:p>
          <a:p>
            <a:pPr algn="just">
              <a:spcBef>
                <a:spcPts val="168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17171F"/>
                </a:solidFill>
                <a:latin typeface="Times New Roman"/>
                <a:ea typeface="宋体"/>
              </a:rPr>
              <a:t>入射光波中沿着长链方向的电场矢量，推动电子运动而做功。因而被强烈吸收，垂直长链方向的电矢量不对电子做功，能够通过。则透射光就成为线偏振光。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42910" y="4143380"/>
            <a:ext cx="7286676" cy="1642912"/>
            <a:chOff x="609600" y="4548336"/>
            <a:chExt cx="7772400" cy="1928664"/>
          </a:xfrm>
        </p:grpSpPr>
        <p:grpSp>
          <p:nvGrpSpPr>
            <p:cNvPr id="9" name="Group 2"/>
            <p:cNvGrpSpPr>
              <a:grpSpLocks/>
            </p:cNvGrpSpPr>
            <p:nvPr/>
          </p:nvGrpSpPr>
          <p:grpSpPr bwMode="auto">
            <a:xfrm>
              <a:off x="609600" y="4548336"/>
              <a:ext cx="7772400" cy="1905000"/>
              <a:chOff x="336" y="2880"/>
              <a:chExt cx="4896" cy="1200"/>
            </a:xfrm>
          </p:grpSpPr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4896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Text Box 4"/>
              <p:cNvSpPr txBox="1">
                <a:spLocks noChangeArrowheads="1"/>
              </p:cNvSpPr>
              <p:nvPr/>
            </p:nvSpPr>
            <p:spPr bwMode="auto">
              <a:xfrm>
                <a:off x="339" y="2880"/>
                <a:ext cx="429" cy="1200"/>
              </a:xfrm>
              <a:prstGeom prst="rect">
                <a:avLst/>
              </a:prstGeom>
              <a:gradFill rotWithShape="0">
                <a:gsLst>
                  <a:gs pos="0">
                    <a:srgbClr val="FFEFFF"/>
                  </a:gs>
                  <a:gs pos="50000">
                    <a:srgbClr val="FFFFFF"/>
                  </a:gs>
                  <a:gs pos="100000">
                    <a:srgbClr val="FFEFFF"/>
                  </a:gs>
                </a:gsLst>
                <a:lin ang="5400000" scaled="1"/>
              </a:gradFill>
              <a:ln w="952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CN" sz="2800" b="1">
                    <a:solidFill>
                      <a:srgbClr val="1C1C1C"/>
                    </a:solidFill>
                  </a:rPr>
                  <a:t> </a:t>
                </a:r>
                <a:r>
                  <a:rPr kumimoji="0" lang="zh-CN" altLang="en-US" sz="3200" b="1">
                    <a:solidFill>
                      <a:srgbClr val="CC0000"/>
                    </a:solidFill>
                  </a:rPr>
                  <a:t>起  偏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572000" y="4952998"/>
              <a:ext cx="3276600" cy="2305050"/>
              <a:chOff x="2832" y="3120"/>
              <a:chExt cx="2064" cy="1452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2832" y="4188"/>
                <a:ext cx="1632" cy="384"/>
                <a:chOff x="3120" y="3312"/>
                <a:chExt cx="1776" cy="384"/>
              </a:xfrm>
            </p:grpSpPr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3120" y="3504"/>
                  <a:ext cx="177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3409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3696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>
                  <a:off x="3985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15"/>
                <p:cNvSpPr>
                  <a:spLocks noChangeShapeType="1"/>
                </p:cNvSpPr>
                <p:nvPr/>
              </p:nvSpPr>
              <p:spPr bwMode="auto">
                <a:xfrm>
                  <a:off x="4272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16"/>
                <p:cNvSpPr>
                  <a:spLocks noChangeShapeType="1"/>
                </p:cNvSpPr>
                <p:nvPr/>
              </p:nvSpPr>
              <p:spPr bwMode="auto">
                <a:xfrm>
                  <a:off x="4561" y="3312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5" name="Object 17"/>
              <p:cNvGraphicFramePr>
                <a:graphicFrameLocks noChangeAspect="1"/>
              </p:cNvGraphicFramePr>
              <p:nvPr/>
            </p:nvGraphicFramePr>
            <p:xfrm>
              <a:off x="4512" y="3120"/>
              <a:ext cx="384" cy="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12" name="公式" r:id="rId3" imgW="393529" imgH="609336" progId="Equation.3">
                      <p:embed/>
                    </p:oleObj>
                  </mc:Choice>
                  <mc:Fallback>
                    <p:oleObj name="公式" r:id="rId3" imgW="393529" imgH="609336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20"/>
                            <a:ext cx="384" cy="547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E4F8BC"/>
                              </a:gs>
                              <a:gs pos="50000">
                                <a:srgbClr val="FFFFFF"/>
                              </a:gs>
                              <a:gs pos="100000">
                                <a:srgbClr val="E4F8BC"/>
                              </a:gs>
                            </a:gsLst>
                            <a:lin ang="5400000" scaled="1"/>
                          </a:gra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5410200" y="5867400"/>
              <a:ext cx="2743200" cy="609600"/>
              <a:chOff x="4176" y="1344"/>
              <a:chExt cx="1728" cy="384"/>
            </a:xfrm>
          </p:grpSpPr>
          <p:sp>
            <p:nvSpPr>
              <p:cNvPr id="32" name="AutoShape 19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1296" cy="384"/>
              </a:xfrm>
              <a:prstGeom prst="wedgeRoundRectCallout">
                <a:avLst>
                  <a:gd name="adj1" fmla="val -73148"/>
                  <a:gd name="adj2" fmla="val -40102"/>
                  <a:gd name="adj3" fmla="val 16667"/>
                </a:avLst>
              </a:prstGeom>
              <a:solidFill>
                <a:srgbClr val="FFEFFF"/>
              </a:solidFill>
              <a:ln w="9525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800" b="1">
                    <a:solidFill>
                      <a:srgbClr val="000000"/>
                    </a:solidFill>
                  </a:rPr>
                  <a:t>偏振化方向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4114800" y="4724400"/>
              <a:ext cx="1066800" cy="1676400"/>
              <a:chOff x="2592" y="2976"/>
              <a:chExt cx="672" cy="1056"/>
            </a:xfrm>
          </p:grpSpPr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2592" y="2976"/>
                <a:ext cx="672" cy="1056"/>
              </a:xfrm>
              <a:prstGeom prst="ellipse">
                <a:avLst/>
              </a:prstGeom>
              <a:solidFill>
                <a:srgbClr val="99FF99">
                  <a:alpha val="50195"/>
                </a:srgbClr>
              </a:solidFill>
              <a:ln w="9525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Line 23"/>
              <p:cNvSpPr>
                <a:spLocks noChangeShapeType="1"/>
              </p:cNvSpPr>
              <p:nvPr/>
            </p:nvSpPr>
            <p:spPr bwMode="auto">
              <a:xfrm flipV="1">
                <a:off x="3072" y="360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1600200" y="5181600"/>
              <a:ext cx="2971800" cy="609600"/>
              <a:chOff x="960" y="3264"/>
              <a:chExt cx="1872" cy="384"/>
            </a:xfrm>
          </p:grpSpPr>
          <p:graphicFrame>
            <p:nvGraphicFramePr>
              <p:cNvPr id="17" name="Object 25"/>
              <p:cNvGraphicFramePr>
                <a:graphicFrameLocks noChangeAspect="1"/>
              </p:cNvGraphicFramePr>
              <p:nvPr/>
            </p:nvGraphicFramePr>
            <p:xfrm>
              <a:off x="960" y="3264"/>
              <a:ext cx="25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13" name="公式" r:id="rId5" imgW="215806" imgH="330057" progId="Equation.3">
                      <p:embed/>
                    </p:oleObj>
                  </mc:Choice>
                  <mc:Fallback>
                    <p:oleObj name="公式" r:id="rId5" imgW="215806" imgH="330057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264"/>
                            <a:ext cx="250" cy="384"/>
                          </a:xfrm>
                          <a:prstGeom prst="rect">
                            <a:avLst/>
                          </a:prstGeom>
                          <a:solidFill>
                            <a:srgbClr val="FFEFFF"/>
                          </a:solidFill>
                          <a:ln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Group 26"/>
              <p:cNvGrpSpPr>
                <a:grpSpLocks/>
              </p:cNvGrpSpPr>
              <p:nvPr/>
            </p:nvGrpSpPr>
            <p:grpSpPr bwMode="auto">
              <a:xfrm>
                <a:off x="1296" y="3360"/>
                <a:ext cx="1536" cy="288"/>
                <a:chOff x="1104" y="3408"/>
                <a:chExt cx="1488" cy="288"/>
              </a:xfrm>
            </p:grpSpPr>
            <p:sp>
              <p:nvSpPr>
                <p:cNvPr id="19" name="Line 27"/>
                <p:cNvSpPr>
                  <a:spLocks noChangeShapeType="1"/>
                </p:cNvSpPr>
                <p:nvPr/>
              </p:nvSpPr>
              <p:spPr bwMode="auto">
                <a:xfrm>
                  <a:off x="1104" y="3552"/>
                  <a:ext cx="148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28"/>
                <p:cNvSpPr>
                  <a:spLocks noChangeShapeType="1"/>
                </p:cNvSpPr>
                <p:nvPr/>
              </p:nvSpPr>
              <p:spPr bwMode="auto">
                <a:xfrm>
                  <a:off x="1426" y="340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29"/>
                <p:cNvSpPr>
                  <a:spLocks noChangeShapeType="1"/>
                </p:cNvSpPr>
                <p:nvPr/>
              </p:nvSpPr>
              <p:spPr bwMode="auto">
                <a:xfrm>
                  <a:off x="1667" y="340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30"/>
                <p:cNvSpPr>
                  <a:spLocks noChangeShapeType="1"/>
                </p:cNvSpPr>
                <p:nvPr/>
              </p:nvSpPr>
              <p:spPr bwMode="auto">
                <a:xfrm>
                  <a:off x="1908" y="340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31"/>
                <p:cNvSpPr>
                  <a:spLocks noChangeShapeType="1"/>
                </p:cNvSpPr>
                <p:nvPr/>
              </p:nvSpPr>
              <p:spPr bwMode="auto">
                <a:xfrm>
                  <a:off x="2150" y="340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32"/>
                <p:cNvSpPr>
                  <a:spLocks noChangeShapeType="1"/>
                </p:cNvSpPr>
                <p:nvPr/>
              </p:nvSpPr>
              <p:spPr bwMode="auto">
                <a:xfrm>
                  <a:off x="2391" y="340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Oval 33"/>
                <p:cNvSpPr>
                  <a:spLocks noChangeArrowheads="1"/>
                </p:cNvSpPr>
                <p:nvPr/>
              </p:nvSpPr>
              <p:spPr bwMode="auto">
                <a:xfrm>
                  <a:off x="1265" y="3516"/>
                  <a:ext cx="80" cy="72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Oval 34"/>
                <p:cNvSpPr>
                  <a:spLocks noChangeArrowheads="1"/>
                </p:cNvSpPr>
                <p:nvPr/>
              </p:nvSpPr>
              <p:spPr bwMode="auto">
                <a:xfrm>
                  <a:off x="1506" y="3516"/>
                  <a:ext cx="81" cy="72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" name="Oval 35"/>
                <p:cNvSpPr>
                  <a:spLocks noChangeArrowheads="1"/>
                </p:cNvSpPr>
                <p:nvPr/>
              </p:nvSpPr>
              <p:spPr bwMode="auto">
                <a:xfrm>
                  <a:off x="1747" y="3516"/>
                  <a:ext cx="81" cy="72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Oval 36"/>
                <p:cNvSpPr>
                  <a:spLocks noChangeArrowheads="1"/>
                </p:cNvSpPr>
                <p:nvPr/>
              </p:nvSpPr>
              <p:spPr bwMode="auto">
                <a:xfrm>
                  <a:off x="1989" y="3516"/>
                  <a:ext cx="80" cy="72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Oval 37"/>
                <p:cNvSpPr>
                  <a:spLocks noChangeArrowheads="1"/>
                </p:cNvSpPr>
                <p:nvPr/>
              </p:nvSpPr>
              <p:spPr bwMode="auto">
                <a:xfrm>
                  <a:off x="2230" y="3516"/>
                  <a:ext cx="80" cy="72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38400" y="5943600"/>
              <a:ext cx="1752600" cy="533400"/>
              <a:chOff x="1440" y="3744"/>
              <a:chExt cx="1104" cy="336"/>
            </a:xfrm>
          </p:grpSpPr>
          <p:sp>
            <p:nvSpPr>
              <p:cNvPr id="15" name="AutoShape 39"/>
              <p:cNvSpPr>
                <a:spLocks noChangeArrowheads="1"/>
              </p:cNvSpPr>
              <p:nvPr/>
            </p:nvSpPr>
            <p:spPr bwMode="auto">
              <a:xfrm>
                <a:off x="1440" y="3744"/>
                <a:ext cx="768" cy="336"/>
              </a:xfrm>
              <a:prstGeom prst="wedgeRoundRectCallout">
                <a:avLst>
                  <a:gd name="adj1" fmla="val 104426"/>
                  <a:gd name="adj2" fmla="val -56250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zh-CN" sz="2800" b="1">
                  <a:solidFill>
                    <a:srgbClr val="1C1C1C"/>
                  </a:solidFill>
                </a:endParaRP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1440" y="3744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000000"/>
                    </a:solidFill>
                  </a:rPr>
                  <a:t>起偏器</a:t>
                </a:r>
              </a:p>
            </p:txBody>
          </p:sp>
        </p:grp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42844" y="2786058"/>
            <a:ext cx="8512175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dirty="0" smtClean="0"/>
              <a:t>4</a:t>
            </a:r>
            <a:r>
              <a:rPr kumimoji="0" lang="zh-CN" altLang="en-US" b="1" dirty="0" smtClean="0"/>
              <a:t>、起偏和检偏</a:t>
            </a:r>
            <a:endParaRPr kumimoji="0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428596" y="3429000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起偏：</a:t>
            </a:r>
            <a:r>
              <a:rPr lang="zh-CN" altLang="en-US" b="1" dirty="0"/>
              <a:t>由自然光获得偏振光称起</a:t>
            </a:r>
            <a:r>
              <a:rPr lang="zh-CN" altLang="en-US" b="1" dirty="0" smtClean="0"/>
              <a:t>偏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2299</Words>
  <Application>Microsoft Office PowerPoint</Application>
  <PresentationFormat>全屏显示(4:3)</PresentationFormat>
  <Paragraphs>411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ˎ̥</vt:lpstr>
      <vt:lpstr>方正书宋简体</vt:lpstr>
      <vt:lpstr>黑体</vt:lpstr>
      <vt:lpstr>楷体_GB2312</vt:lpstr>
      <vt:lpstr>宋体</vt:lpstr>
      <vt:lpstr>Arial</vt:lpstr>
      <vt:lpstr>Bookman Old Style</vt:lpstr>
      <vt:lpstr>Calibri</vt:lpstr>
      <vt:lpstr>Symbol</vt:lpstr>
      <vt:lpstr>Times New Roman</vt:lpstr>
      <vt:lpstr>Wingdings</vt:lpstr>
      <vt:lpstr>默认设计模板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</dc:creator>
  <cp:lastModifiedBy>PC</cp:lastModifiedBy>
  <cp:revision>54</cp:revision>
  <dcterms:created xsi:type="dcterms:W3CDTF">2004-12-08T08:03:35Z</dcterms:created>
  <dcterms:modified xsi:type="dcterms:W3CDTF">2018-11-30T01:04:33Z</dcterms:modified>
</cp:coreProperties>
</file>