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8"/>
  </p:handoutMasterIdLst>
  <p:sldIdLst>
    <p:sldId id="402" r:id="rId2"/>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389" r:id="rId16"/>
    <p:sldId id="390" r:id="rId17"/>
    <p:sldId id="385" r:id="rId18"/>
    <p:sldId id="386" r:id="rId19"/>
    <p:sldId id="387" r:id="rId20"/>
    <p:sldId id="266" r:id="rId21"/>
    <p:sldId id="267" r:id="rId22"/>
    <p:sldId id="268" r:id="rId23"/>
    <p:sldId id="269" r:id="rId24"/>
    <p:sldId id="270" r:id="rId25"/>
    <p:sldId id="388" r:id="rId26"/>
    <p:sldId id="273" r:id="rId27"/>
    <p:sldId id="274" r:id="rId28"/>
    <p:sldId id="391" r:id="rId29"/>
    <p:sldId id="449" r:id="rId30"/>
    <p:sldId id="392" r:id="rId31"/>
    <p:sldId id="393" r:id="rId32"/>
    <p:sldId id="394" r:id="rId33"/>
    <p:sldId id="395" r:id="rId34"/>
    <p:sldId id="396" r:id="rId35"/>
    <p:sldId id="397" r:id="rId36"/>
    <p:sldId id="398" r:id="rId37"/>
    <p:sldId id="399" r:id="rId38"/>
    <p:sldId id="400" r:id="rId39"/>
    <p:sldId id="401" r:id="rId40"/>
    <p:sldId id="416" r:id="rId41"/>
    <p:sldId id="417" r:id="rId42"/>
    <p:sldId id="418" r:id="rId43"/>
    <p:sldId id="419" r:id="rId44"/>
    <p:sldId id="420" r:id="rId45"/>
    <p:sldId id="421" r:id="rId46"/>
    <p:sldId id="422" r:id="rId47"/>
    <p:sldId id="452" r:id="rId48"/>
    <p:sldId id="423" r:id="rId49"/>
    <p:sldId id="450" r:id="rId50"/>
    <p:sldId id="451" r:id="rId51"/>
    <p:sldId id="424" r:id="rId52"/>
    <p:sldId id="425" r:id="rId53"/>
    <p:sldId id="426" r:id="rId54"/>
    <p:sldId id="427" r:id="rId55"/>
    <p:sldId id="428" r:id="rId56"/>
    <p:sldId id="429" r:id="rId57"/>
    <p:sldId id="430" r:id="rId58"/>
    <p:sldId id="431" r:id="rId59"/>
    <p:sldId id="432" r:id="rId60"/>
    <p:sldId id="433" r:id="rId61"/>
    <p:sldId id="434" r:id="rId62"/>
    <p:sldId id="435" r:id="rId63"/>
    <p:sldId id="436"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53" r:id="rId77"/>
    <p:sldId id="454" r:id="rId78"/>
    <p:sldId id="455" r:id="rId79"/>
    <p:sldId id="456" r:id="rId80"/>
    <p:sldId id="457" r:id="rId81"/>
    <p:sldId id="458" r:id="rId82"/>
    <p:sldId id="459" r:id="rId83"/>
    <p:sldId id="460" r:id="rId84"/>
    <p:sldId id="461" r:id="rId85"/>
    <p:sldId id="462" r:id="rId86"/>
    <p:sldId id="463" r:id="rId87"/>
  </p:sldIdLst>
  <p:sldSz cx="9144000" cy="6858000" type="screen4x3"/>
  <p:notesSz cx="6797675" cy="9928225"/>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66FF"/>
    <a:srgbClr val="FF6600"/>
    <a:srgbClr val="008000"/>
    <a:srgbClr val="FFFF00"/>
    <a:srgbClr val="99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2" d="100"/>
          <a:sy n="62" d="100"/>
        </p:scale>
        <p:origin x="7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20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18" Type="http://schemas.openxmlformats.org/officeDocument/2006/relationships/image" Target="../media/image18.emf"/><Relationship Id="rId3" Type="http://schemas.openxmlformats.org/officeDocument/2006/relationships/image" Target="../media/image3.wmf"/><Relationship Id="rId21" Type="http://schemas.openxmlformats.org/officeDocument/2006/relationships/image" Target="../media/image21.wmf"/><Relationship Id="rId7" Type="http://schemas.openxmlformats.org/officeDocument/2006/relationships/image" Target="../media/image7.wmf"/><Relationship Id="rId12" Type="http://schemas.openxmlformats.org/officeDocument/2006/relationships/image" Target="../media/image12.wmf"/><Relationship Id="rId17" Type="http://schemas.openxmlformats.org/officeDocument/2006/relationships/image" Target="../media/image17.wmf"/><Relationship Id="rId2" Type="http://schemas.openxmlformats.org/officeDocument/2006/relationships/image" Target="../media/image2.wmf"/><Relationship Id="rId16" Type="http://schemas.openxmlformats.org/officeDocument/2006/relationships/image" Target="../media/image16.wmf"/><Relationship Id="rId20" Type="http://schemas.openxmlformats.org/officeDocument/2006/relationships/image" Target="../media/image20.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emf"/><Relationship Id="rId23" Type="http://schemas.openxmlformats.org/officeDocument/2006/relationships/image" Target="../media/image23.wmf"/><Relationship Id="rId10" Type="http://schemas.openxmlformats.org/officeDocument/2006/relationships/image" Target="../media/image10.wmf"/><Relationship Id="rId19" Type="http://schemas.openxmlformats.org/officeDocument/2006/relationships/image" Target="../media/image19.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 Id="rId22" Type="http://schemas.openxmlformats.org/officeDocument/2006/relationships/image" Target="../media/image2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image" Target="../media/image110.wmf"/><Relationship Id="rId18" Type="http://schemas.openxmlformats.org/officeDocument/2006/relationships/image" Target="../media/image115.wmf"/><Relationship Id="rId3" Type="http://schemas.openxmlformats.org/officeDocument/2006/relationships/image" Target="../media/image101.wmf"/><Relationship Id="rId21" Type="http://schemas.openxmlformats.org/officeDocument/2006/relationships/image" Target="../media/image118.wmf"/><Relationship Id="rId7" Type="http://schemas.openxmlformats.org/officeDocument/2006/relationships/image" Target="../media/image104.wmf"/><Relationship Id="rId12" Type="http://schemas.openxmlformats.org/officeDocument/2006/relationships/image" Target="../media/image109.wmf"/><Relationship Id="rId17" Type="http://schemas.openxmlformats.org/officeDocument/2006/relationships/image" Target="../media/image114.wmf"/><Relationship Id="rId2" Type="http://schemas.openxmlformats.org/officeDocument/2006/relationships/image" Target="../media/image100.wmf"/><Relationship Id="rId16" Type="http://schemas.openxmlformats.org/officeDocument/2006/relationships/image" Target="../media/image113.wmf"/><Relationship Id="rId20" Type="http://schemas.openxmlformats.org/officeDocument/2006/relationships/image" Target="../media/image117.wmf"/><Relationship Id="rId1" Type="http://schemas.openxmlformats.org/officeDocument/2006/relationships/image" Target="../media/image99.wmf"/><Relationship Id="rId6" Type="http://schemas.openxmlformats.org/officeDocument/2006/relationships/image" Target="../media/image103.wmf"/><Relationship Id="rId11" Type="http://schemas.openxmlformats.org/officeDocument/2006/relationships/image" Target="../media/image108.wmf"/><Relationship Id="rId5" Type="http://schemas.openxmlformats.org/officeDocument/2006/relationships/image" Target="../media/image85.wmf"/><Relationship Id="rId15" Type="http://schemas.openxmlformats.org/officeDocument/2006/relationships/image" Target="../media/image112.wmf"/><Relationship Id="rId10" Type="http://schemas.openxmlformats.org/officeDocument/2006/relationships/image" Target="../media/image107.wmf"/><Relationship Id="rId19" Type="http://schemas.openxmlformats.org/officeDocument/2006/relationships/image" Target="../media/image116.wmf"/><Relationship Id="rId4" Type="http://schemas.openxmlformats.org/officeDocument/2006/relationships/image" Target="../media/image102.wmf"/><Relationship Id="rId9" Type="http://schemas.openxmlformats.org/officeDocument/2006/relationships/image" Target="../media/image106.wmf"/><Relationship Id="rId14" Type="http://schemas.openxmlformats.org/officeDocument/2006/relationships/image" Target="../media/image11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image" Target="../media/image129.wmf"/><Relationship Id="rId3" Type="http://schemas.openxmlformats.org/officeDocument/2006/relationships/image" Target="../media/image122.wmf"/><Relationship Id="rId7" Type="http://schemas.openxmlformats.org/officeDocument/2006/relationships/image" Target="../media/image47.wmf"/><Relationship Id="rId12" Type="http://schemas.openxmlformats.org/officeDocument/2006/relationships/image" Target="../media/image128.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11" Type="http://schemas.openxmlformats.org/officeDocument/2006/relationships/image" Target="../media/image127.wmf"/><Relationship Id="rId5" Type="http://schemas.openxmlformats.org/officeDocument/2006/relationships/image" Target="../media/image124.wmf"/><Relationship Id="rId15" Type="http://schemas.openxmlformats.org/officeDocument/2006/relationships/image" Target="../media/image131.emf"/><Relationship Id="rId10" Type="http://schemas.openxmlformats.org/officeDocument/2006/relationships/image" Target="../media/image49.wmf"/><Relationship Id="rId4" Type="http://schemas.openxmlformats.org/officeDocument/2006/relationships/image" Target="../media/image123.wmf"/><Relationship Id="rId9" Type="http://schemas.openxmlformats.org/officeDocument/2006/relationships/image" Target="../media/image48.wmf"/><Relationship Id="rId14" Type="http://schemas.openxmlformats.org/officeDocument/2006/relationships/image" Target="../media/image13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37.emf"/><Relationship Id="rId3" Type="http://schemas.openxmlformats.org/officeDocument/2006/relationships/image" Target="../media/image132.wmf"/><Relationship Id="rId7" Type="http://schemas.openxmlformats.org/officeDocument/2006/relationships/image" Target="../media/image136.wmf"/><Relationship Id="rId2" Type="http://schemas.openxmlformats.org/officeDocument/2006/relationships/image" Target="../media/image47.wmf"/><Relationship Id="rId1" Type="http://schemas.openxmlformats.org/officeDocument/2006/relationships/image" Target="../media/image48.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 Id="rId9" Type="http://schemas.openxmlformats.org/officeDocument/2006/relationships/image" Target="../media/image13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5" Type="http://schemas.openxmlformats.org/officeDocument/2006/relationships/image" Target="../media/image143.wmf"/><Relationship Id="rId4" Type="http://schemas.openxmlformats.org/officeDocument/2006/relationships/image" Target="../media/image14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4" Type="http://schemas.openxmlformats.org/officeDocument/2006/relationships/image" Target="../media/image14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50.emf"/><Relationship Id="rId7" Type="http://schemas.openxmlformats.org/officeDocument/2006/relationships/image" Target="../media/image154.wmf"/><Relationship Id="rId12" Type="http://schemas.openxmlformats.org/officeDocument/2006/relationships/image" Target="../media/image159.wmf"/><Relationship Id="rId2" Type="http://schemas.openxmlformats.org/officeDocument/2006/relationships/image" Target="../media/image149.emf"/><Relationship Id="rId1" Type="http://schemas.openxmlformats.org/officeDocument/2006/relationships/image" Target="../media/image148.emf"/><Relationship Id="rId6" Type="http://schemas.openxmlformats.org/officeDocument/2006/relationships/image" Target="../media/image153.wmf"/><Relationship Id="rId11" Type="http://schemas.openxmlformats.org/officeDocument/2006/relationships/image" Target="../media/image158.wmf"/><Relationship Id="rId5" Type="http://schemas.openxmlformats.org/officeDocument/2006/relationships/image" Target="../media/image152.emf"/><Relationship Id="rId10" Type="http://schemas.openxmlformats.org/officeDocument/2006/relationships/image" Target="../media/image157.wmf"/><Relationship Id="rId4" Type="http://schemas.openxmlformats.org/officeDocument/2006/relationships/image" Target="../media/image151.emf"/><Relationship Id="rId9" Type="http://schemas.openxmlformats.org/officeDocument/2006/relationships/image" Target="../media/image15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67.emf"/><Relationship Id="rId7" Type="http://schemas.openxmlformats.org/officeDocument/2006/relationships/image" Target="../media/image171.emf"/><Relationship Id="rId2" Type="http://schemas.openxmlformats.org/officeDocument/2006/relationships/image" Target="../media/image166.emf"/><Relationship Id="rId1" Type="http://schemas.openxmlformats.org/officeDocument/2006/relationships/image" Target="../media/image165.emf"/><Relationship Id="rId6" Type="http://schemas.openxmlformats.org/officeDocument/2006/relationships/image" Target="../media/image170.emf"/><Relationship Id="rId5" Type="http://schemas.openxmlformats.org/officeDocument/2006/relationships/image" Target="../media/image169.emf"/><Relationship Id="rId4" Type="http://schemas.openxmlformats.org/officeDocument/2006/relationships/image" Target="../media/image16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image" Target="../media/image179.wmf"/><Relationship Id="rId3" Type="http://schemas.openxmlformats.org/officeDocument/2006/relationships/image" Target="../media/image175.wmf"/><Relationship Id="rId7" Type="http://schemas.openxmlformats.org/officeDocument/2006/relationships/image" Target="../media/image154.wmf"/><Relationship Id="rId12" Type="http://schemas.openxmlformats.org/officeDocument/2006/relationships/image" Target="../media/image178.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53.wmf"/><Relationship Id="rId11" Type="http://schemas.openxmlformats.org/officeDocument/2006/relationships/image" Target="../media/image158.wmf"/><Relationship Id="rId5" Type="http://schemas.openxmlformats.org/officeDocument/2006/relationships/image" Target="../media/image177.wmf"/><Relationship Id="rId10" Type="http://schemas.openxmlformats.org/officeDocument/2006/relationships/image" Target="../media/image157.wmf"/><Relationship Id="rId4" Type="http://schemas.openxmlformats.org/officeDocument/2006/relationships/image" Target="../media/image176.wmf"/><Relationship Id="rId9" Type="http://schemas.openxmlformats.org/officeDocument/2006/relationships/image" Target="../media/image15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image" Target="../media/image184.wmf"/><Relationship Id="rId7" Type="http://schemas.openxmlformats.org/officeDocument/2006/relationships/image" Target="../media/image188.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 Id="rId9" Type="http://schemas.openxmlformats.org/officeDocument/2006/relationships/image" Target="../media/image19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image" Target="../media/image200.wmf"/><Relationship Id="rId7" Type="http://schemas.openxmlformats.org/officeDocument/2006/relationships/image" Target="../media/image202.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1.wmf"/><Relationship Id="rId11" Type="http://schemas.openxmlformats.org/officeDocument/2006/relationships/image" Target="../media/image196.wmf"/><Relationship Id="rId5" Type="http://schemas.openxmlformats.org/officeDocument/2006/relationships/image" Target="../media/image132.wmf"/><Relationship Id="rId10" Type="http://schemas.openxmlformats.org/officeDocument/2006/relationships/image" Target="../media/image204.wmf"/><Relationship Id="rId4" Type="http://schemas.openxmlformats.org/officeDocument/2006/relationships/image" Target="../media/image121.wmf"/><Relationship Id="rId9" Type="http://schemas.openxmlformats.org/officeDocument/2006/relationships/image" Target="../media/image19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5" Type="http://schemas.openxmlformats.org/officeDocument/2006/relationships/image" Target="../media/image209.wmf"/><Relationship Id="rId4" Type="http://schemas.openxmlformats.org/officeDocument/2006/relationships/image" Target="../media/image20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4" Type="http://schemas.openxmlformats.org/officeDocument/2006/relationships/image" Target="../media/image21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image" Target="../media/image215.wmf"/><Relationship Id="rId7" Type="http://schemas.openxmlformats.org/officeDocument/2006/relationships/image" Target="../media/image218.wmf"/><Relationship Id="rId2" Type="http://schemas.openxmlformats.org/officeDocument/2006/relationships/image" Target="../media/image198.wmf"/><Relationship Id="rId1" Type="http://schemas.openxmlformats.org/officeDocument/2006/relationships/image" Target="../media/image214.wmf"/><Relationship Id="rId6" Type="http://schemas.openxmlformats.org/officeDocument/2006/relationships/image" Target="../media/image217.wmf"/><Relationship Id="rId5" Type="http://schemas.openxmlformats.org/officeDocument/2006/relationships/image" Target="../media/image216.wmf"/><Relationship Id="rId4" Type="http://schemas.openxmlformats.org/officeDocument/2006/relationships/image" Target="../media/image19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99.wmf"/><Relationship Id="rId7" Type="http://schemas.openxmlformats.org/officeDocument/2006/relationships/image" Target="../media/image224.wmf"/><Relationship Id="rId2" Type="http://schemas.openxmlformats.org/officeDocument/2006/relationships/image" Target="../media/image215.wmf"/><Relationship Id="rId1" Type="http://schemas.openxmlformats.org/officeDocument/2006/relationships/image" Target="../media/image198.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2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4" Type="http://schemas.openxmlformats.org/officeDocument/2006/relationships/image" Target="../media/image20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27.wmf"/><Relationship Id="rId7" Type="http://schemas.openxmlformats.org/officeDocument/2006/relationships/image" Target="../media/image231.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5" Type="http://schemas.openxmlformats.org/officeDocument/2006/relationships/image" Target="../media/image236.wmf"/><Relationship Id="rId4" Type="http://schemas.openxmlformats.org/officeDocument/2006/relationships/image" Target="../media/image235.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image" Target="../media/image239.wmf"/><Relationship Id="rId7" Type="http://schemas.openxmlformats.org/officeDocument/2006/relationships/image" Target="../media/image243.w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2.wmf"/><Relationship Id="rId5" Type="http://schemas.openxmlformats.org/officeDocument/2006/relationships/image" Target="../media/image241.wmf"/><Relationship Id="rId4" Type="http://schemas.openxmlformats.org/officeDocument/2006/relationships/image" Target="../media/image240.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50.wmf"/><Relationship Id="rId13" Type="http://schemas.openxmlformats.org/officeDocument/2006/relationships/image" Target="../media/image255.wmf"/><Relationship Id="rId3" Type="http://schemas.openxmlformats.org/officeDocument/2006/relationships/image" Target="../media/image245.wmf"/><Relationship Id="rId7" Type="http://schemas.openxmlformats.org/officeDocument/2006/relationships/image" Target="../media/image249.wmf"/><Relationship Id="rId12" Type="http://schemas.openxmlformats.org/officeDocument/2006/relationships/image" Target="../media/image254.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248.wmf"/><Relationship Id="rId11" Type="http://schemas.openxmlformats.org/officeDocument/2006/relationships/image" Target="../media/image253.wmf"/><Relationship Id="rId5" Type="http://schemas.openxmlformats.org/officeDocument/2006/relationships/image" Target="../media/image247.wmf"/><Relationship Id="rId10" Type="http://schemas.openxmlformats.org/officeDocument/2006/relationships/image" Target="../media/image252.wmf"/><Relationship Id="rId4" Type="http://schemas.openxmlformats.org/officeDocument/2006/relationships/image" Target="../media/image246.wmf"/><Relationship Id="rId9" Type="http://schemas.openxmlformats.org/officeDocument/2006/relationships/image" Target="../media/image251.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48.wmf"/><Relationship Id="rId3" Type="http://schemas.openxmlformats.org/officeDocument/2006/relationships/image" Target="../media/image122.wmf"/><Relationship Id="rId7" Type="http://schemas.openxmlformats.org/officeDocument/2006/relationships/image" Target="../media/image247.wmf"/><Relationship Id="rId2" Type="http://schemas.openxmlformats.org/officeDocument/2006/relationships/image" Target="../media/image257.wmf"/><Relationship Id="rId1" Type="http://schemas.openxmlformats.org/officeDocument/2006/relationships/image" Target="../media/image256.wmf"/><Relationship Id="rId6" Type="http://schemas.openxmlformats.org/officeDocument/2006/relationships/image" Target="../media/image246.wmf"/><Relationship Id="rId5" Type="http://schemas.openxmlformats.org/officeDocument/2006/relationships/image" Target="../media/image245.wmf"/><Relationship Id="rId10" Type="http://schemas.openxmlformats.org/officeDocument/2006/relationships/image" Target="../media/image252.wmf"/><Relationship Id="rId4" Type="http://schemas.openxmlformats.org/officeDocument/2006/relationships/image" Target="../media/image123.wmf"/><Relationship Id="rId9" Type="http://schemas.openxmlformats.org/officeDocument/2006/relationships/image" Target="../media/image25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5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image" Target="../media/image261.wmf"/><Relationship Id="rId7" Type="http://schemas.openxmlformats.org/officeDocument/2006/relationships/image" Target="../media/image263.wmf"/><Relationship Id="rId2" Type="http://schemas.openxmlformats.org/officeDocument/2006/relationships/image" Target="../media/image260.wmf"/><Relationship Id="rId1" Type="http://schemas.openxmlformats.org/officeDocument/2006/relationships/image" Target="../media/image259.wmf"/><Relationship Id="rId6" Type="http://schemas.openxmlformats.org/officeDocument/2006/relationships/image" Target="../media/image262.wmf"/><Relationship Id="rId5" Type="http://schemas.openxmlformats.org/officeDocument/2006/relationships/image" Target="../media/image199.wmf"/><Relationship Id="rId10" Type="http://schemas.openxmlformats.org/officeDocument/2006/relationships/image" Target="../media/image266.wmf"/><Relationship Id="rId4" Type="http://schemas.openxmlformats.org/officeDocument/2006/relationships/image" Target="../media/image198.wmf"/><Relationship Id="rId9" Type="http://schemas.openxmlformats.org/officeDocument/2006/relationships/image" Target="../media/image26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43.wmf"/><Relationship Id="rId7" Type="http://schemas.openxmlformats.org/officeDocument/2006/relationships/image" Target="../media/image270.wmf"/><Relationship Id="rId2" Type="http://schemas.openxmlformats.org/officeDocument/2006/relationships/image" Target="../media/image242.wmf"/><Relationship Id="rId1" Type="http://schemas.openxmlformats.org/officeDocument/2006/relationships/image" Target="../media/image267.wmf"/><Relationship Id="rId6" Type="http://schemas.openxmlformats.org/officeDocument/2006/relationships/image" Target="../media/image269.wmf"/><Relationship Id="rId5" Type="http://schemas.openxmlformats.org/officeDocument/2006/relationships/image" Target="../media/image132.wmf"/><Relationship Id="rId4" Type="http://schemas.openxmlformats.org/officeDocument/2006/relationships/image" Target="../media/image26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277.wmf"/><Relationship Id="rId1" Type="http://schemas.openxmlformats.org/officeDocument/2006/relationships/image" Target="../media/image276.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85.wmf"/><Relationship Id="rId3" Type="http://schemas.openxmlformats.org/officeDocument/2006/relationships/image" Target="../media/image280.wmf"/><Relationship Id="rId7" Type="http://schemas.openxmlformats.org/officeDocument/2006/relationships/image" Target="../media/image284.wmf"/><Relationship Id="rId2" Type="http://schemas.openxmlformats.org/officeDocument/2006/relationships/image" Target="../media/image279.wmf"/><Relationship Id="rId1" Type="http://schemas.openxmlformats.org/officeDocument/2006/relationships/image" Target="../media/image278.wmf"/><Relationship Id="rId6" Type="http://schemas.openxmlformats.org/officeDocument/2006/relationships/image" Target="../media/image283.wmf"/><Relationship Id="rId5" Type="http://schemas.openxmlformats.org/officeDocument/2006/relationships/image" Target="../media/image282.wmf"/><Relationship Id="rId4" Type="http://schemas.openxmlformats.org/officeDocument/2006/relationships/image" Target="../media/image281.wmf"/><Relationship Id="rId9" Type="http://schemas.openxmlformats.org/officeDocument/2006/relationships/image" Target="../media/image28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 Id="rId4" Type="http://schemas.openxmlformats.org/officeDocument/2006/relationships/image" Target="../media/image290.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 Id="rId6" Type="http://schemas.openxmlformats.org/officeDocument/2006/relationships/image" Target="../media/image296.wmf"/><Relationship Id="rId5" Type="http://schemas.openxmlformats.org/officeDocument/2006/relationships/image" Target="../media/image295.wmf"/><Relationship Id="rId4" Type="http://schemas.openxmlformats.org/officeDocument/2006/relationships/image" Target="../media/image294.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 Id="rId4" Type="http://schemas.openxmlformats.org/officeDocument/2006/relationships/image" Target="../media/image30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03.wmf"/><Relationship Id="rId2" Type="http://schemas.openxmlformats.org/officeDocument/2006/relationships/image" Target="../media/image302.wmf"/><Relationship Id="rId1" Type="http://schemas.openxmlformats.org/officeDocument/2006/relationships/image" Target="../media/image301.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04.wmf"/><Relationship Id="rId2" Type="http://schemas.openxmlformats.org/officeDocument/2006/relationships/image" Target="../media/image215.wmf"/><Relationship Id="rId1" Type="http://schemas.openxmlformats.org/officeDocument/2006/relationships/image" Target="../media/image199.wmf"/><Relationship Id="rId5" Type="http://schemas.openxmlformats.org/officeDocument/2006/relationships/image" Target="../media/image305.wmf"/><Relationship Id="rId4" Type="http://schemas.openxmlformats.org/officeDocument/2006/relationships/image" Target="../media/image198.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308.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16.wmf"/><Relationship Id="rId3" Type="http://schemas.openxmlformats.org/officeDocument/2006/relationships/image" Target="../media/image311.wmf"/><Relationship Id="rId7" Type="http://schemas.openxmlformats.org/officeDocument/2006/relationships/image" Target="../media/image315.wmf"/><Relationship Id="rId2" Type="http://schemas.openxmlformats.org/officeDocument/2006/relationships/image" Target="../media/image310.wmf"/><Relationship Id="rId1" Type="http://schemas.openxmlformats.org/officeDocument/2006/relationships/image" Target="../media/image309.wmf"/><Relationship Id="rId6" Type="http://schemas.openxmlformats.org/officeDocument/2006/relationships/image" Target="../media/image314.wmf"/><Relationship Id="rId5" Type="http://schemas.openxmlformats.org/officeDocument/2006/relationships/image" Target="../media/image313.wmf"/><Relationship Id="rId4" Type="http://schemas.openxmlformats.org/officeDocument/2006/relationships/image" Target="../media/image312.wmf"/><Relationship Id="rId9" Type="http://schemas.openxmlformats.org/officeDocument/2006/relationships/image" Target="../media/image317.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20.wmf"/><Relationship Id="rId3" Type="http://schemas.openxmlformats.org/officeDocument/2006/relationships/image" Target="../media/image311.wmf"/><Relationship Id="rId7" Type="http://schemas.openxmlformats.org/officeDocument/2006/relationships/image" Target="../media/image319.wmf"/><Relationship Id="rId2" Type="http://schemas.openxmlformats.org/officeDocument/2006/relationships/image" Target="../media/image309.wmf"/><Relationship Id="rId1" Type="http://schemas.openxmlformats.org/officeDocument/2006/relationships/image" Target="../media/image310.wmf"/><Relationship Id="rId6" Type="http://schemas.openxmlformats.org/officeDocument/2006/relationships/image" Target="../media/image318.wmf"/><Relationship Id="rId5" Type="http://schemas.openxmlformats.org/officeDocument/2006/relationships/image" Target="../media/image315.wmf"/><Relationship Id="rId4" Type="http://schemas.openxmlformats.org/officeDocument/2006/relationships/image" Target="../media/image316.wmf"/><Relationship Id="rId9" Type="http://schemas.openxmlformats.org/officeDocument/2006/relationships/image" Target="../media/image244.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322.wmf"/><Relationship Id="rId1" Type="http://schemas.openxmlformats.org/officeDocument/2006/relationships/image" Target="../media/image321.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16.wmf"/><Relationship Id="rId2" Type="http://schemas.openxmlformats.org/officeDocument/2006/relationships/image" Target="../media/image311.wmf"/><Relationship Id="rId1" Type="http://schemas.openxmlformats.org/officeDocument/2006/relationships/image" Target="../media/image310.wmf"/><Relationship Id="rId5" Type="http://schemas.openxmlformats.org/officeDocument/2006/relationships/image" Target="../media/image319.wmf"/><Relationship Id="rId4" Type="http://schemas.openxmlformats.org/officeDocument/2006/relationships/image" Target="../media/image315.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image" Target="../media/image244.wmf"/><Relationship Id="rId7" Type="http://schemas.openxmlformats.org/officeDocument/2006/relationships/image" Target="../media/image120.wmf"/><Relationship Id="rId2" Type="http://schemas.openxmlformats.org/officeDocument/2006/relationships/image" Target="../media/image315.wmf"/><Relationship Id="rId1" Type="http://schemas.openxmlformats.org/officeDocument/2006/relationships/image" Target="../media/image316.wmf"/><Relationship Id="rId6" Type="http://schemas.openxmlformats.org/officeDocument/2006/relationships/image" Target="../media/image317.wmf"/><Relationship Id="rId5" Type="http://schemas.openxmlformats.org/officeDocument/2006/relationships/image" Target="../media/image320.wmf"/><Relationship Id="rId4" Type="http://schemas.openxmlformats.org/officeDocument/2006/relationships/image" Target="../media/image319.wmf"/><Relationship Id="rId9" Type="http://schemas.openxmlformats.org/officeDocument/2006/relationships/image" Target="../media/image325.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327.wmf"/><Relationship Id="rId13" Type="http://schemas.openxmlformats.org/officeDocument/2006/relationships/image" Target="../media/image318.wmf"/><Relationship Id="rId3" Type="http://schemas.openxmlformats.org/officeDocument/2006/relationships/image" Target="../media/image244.wmf"/><Relationship Id="rId7" Type="http://schemas.openxmlformats.org/officeDocument/2006/relationships/image" Target="../media/image326.wmf"/><Relationship Id="rId12" Type="http://schemas.openxmlformats.org/officeDocument/2006/relationships/image" Target="../media/image305.wmf"/><Relationship Id="rId2" Type="http://schemas.openxmlformats.org/officeDocument/2006/relationships/image" Target="../media/image315.wmf"/><Relationship Id="rId1" Type="http://schemas.openxmlformats.org/officeDocument/2006/relationships/image" Target="../media/image316.wmf"/><Relationship Id="rId6" Type="http://schemas.openxmlformats.org/officeDocument/2006/relationships/image" Target="../media/image319.wmf"/><Relationship Id="rId11" Type="http://schemas.openxmlformats.org/officeDocument/2006/relationships/image" Target="../media/image330.wmf"/><Relationship Id="rId5" Type="http://schemas.openxmlformats.org/officeDocument/2006/relationships/image" Target="../media/image317.wmf"/><Relationship Id="rId10" Type="http://schemas.openxmlformats.org/officeDocument/2006/relationships/image" Target="../media/image329.wmf"/><Relationship Id="rId4" Type="http://schemas.openxmlformats.org/officeDocument/2006/relationships/image" Target="../media/image320.wmf"/><Relationship Id="rId9" Type="http://schemas.openxmlformats.org/officeDocument/2006/relationships/image" Target="../media/image328.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331.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image" Target="../media/image333.wmf"/><Relationship Id="rId1" Type="http://schemas.openxmlformats.org/officeDocument/2006/relationships/image" Target="../media/image332.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5" Type="http://schemas.openxmlformats.org/officeDocument/2006/relationships/image" Target="../media/image143.wmf"/><Relationship Id="rId4" Type="http://schemas.openxmlformats.org/officeDocument/2006/relationships/image" Target="../media/image14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38.wmf"/><Relationship Id="rId7" Type="http://schemas.openxmlformats.org/officeDocument/2006/relationships/image" Target="../media/image342.wmf"/><Relationship Id="rId2" Type="http://schemas.openxmlformats.org/officeDocument/2006/relationships/image" Target="../media/image337.wmf"/><Relationship Id="rId1" Type="http://schemas.openxmlformats.org/officeDocument/2006/relationships/image" Target="../media/image336.wmf"/><Relationship Id="rId6" Type="http://schemas.openxmlformats.org/officeDocument/2006/relationships/image" Target="../media/image341.wmf"/><Relationship Id="rId5" Type="http://schemas.openxmlformats.org/officeDocument/2006/relationships/image" Target="../media/image340.wmf"/><Relationship Id="rId4" Type="http://schemas.openxmlformats.org/officeDocument/2006/relationships/image" Target="../media/image33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344.wmf"/><Relationship Id="rId1" Type="http://schemas.openxmlformats.org/officeDocument/2006/relationships/image" Target="../media/image34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47.wmf"/><Relationship Id="rId2" Type="http://schemas.openxmlformats.org/officeDocument/2006/relationships/image" Target="../media/image346.wmf"/><Relationship Id="rId1" Type="http://schemas.openxmlformats.org/officeDocument/2006/relationships/image" Target="../media/image345.wmf"/><Relationship Id="rId4" Type="http://schemas.openxmlformats.org/officeDocument/2006/relationships/image" Target="../media/image348.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350.wmf"/><Relationship Id="rId1" Type="http://schemas.openxmlformats.org/officeDocument/2006/relationships/image" Target="../media/image34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image" Target="../media/image56.emf"/><Relationship Id="rId18" Type="http://schemas.openxmlformats.org/officeDocument/2006/relationships/image" Target="../media/image61.wmf"/><Relationship Id="rId3" Type="http://schemas.openxmlformats.org/officeDocument/2006/relationships/image" Target="../media/image47.wmf"/><Relationship Id="rId7" Type="http://schemas.openxmlformats.org/officeDocument/2006/relationships/image" Target="../media/image50.wmf"/><Relationship Id="rId12" Type="http://schemas.openxmlformats.org/officeDocument/2006/relationships/image" Target="../media/image55.emf"/><Relationship Id="rId17" Type="http://schemas.openxmlformats.org/officeDocument/2006/relationships/image" Target="../media/image60.emf"/><Relationship Id="rId2" Type="http://schemas.openxmlformats.org/officeDocument/2006/relationships/image" Target="../media/image46.wmf"/><Relationship Id="rId16" Type="http://schemas.openxmlformats.org/officeDocument/2006/relationships/image" Target="../media/image59.emf"/><Relationship Id="rId20" Type="http://schemas.openxmlformats.org/officeDocument/2006/relationships/image" Target="../media/image63.wmf"/><Relationship Id="rId1" Type="http://schemas.openxmlformats.org/officeDocument/2006/relationships/image" Target="../media/image45.emf"/><Relationship Id="rId6" Type="http://schemas.openxmlformats.org/officeDocument/2006/relationships/image" Target="../media/image28.wmf"/><Relationship Id="rId11" Type="http://schemas.openxmlformats.org/officeDocument/2006/relationships/image" Target="../media/image54.emf"/><Relationship Id="rId5" Type="http://schemas.openxmlformats.org/officeDocument/2006/relationships/image" Target="../media/image49.wmf"/><Relationship Id="rId15" Type="http://schemas.openxmlformats.org/officeDocument/2006/relationships/image" Target="../media/image58.wmf"/><Relationship Id="rId10" Type="http://schemas.openxmlformats.org/officeDocument/2006/relationships/image" Target="../media/image53.wmf"/><Relationship Id="rId19" Type="http://schemas.openxmlformats.org/officeDocument/2006/relationships/image" Target="../media/image62.wmf"/><Relationship Id="rId4" Type="http://schemas.openxmlformats.org/officeDocument/2006/relationships/image" Target="../media/image48.wmf"/><Relationship Id="rId9" Type="http://schemas.openxmlformats.org/officeDocument/2006/relationships/image" Target="../media/image52.wmf"/><Relationship Id="rId14" Type="http://schemas.openxmlformats.org/officeDocument/2006/relationships/image" Target="../media/image57.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68.emf"/><Relationship Id="rId18" Type="http://schemas.openxmlformats.org/officeDocument/2006/relationships/image" Target="../media/image73.wmf"/><Relationship Id="rId3" Type="http://schemas.openxmlformats.org/officeDocument/2006/relationships/image" Target="../media/image66.emf"/><Relationship Id="rId21" Type="http://schemas.openxmlformats.org/officeDocument/2006/relationships/image" Target="../media/image76.wmf"/><Relationship Id="rId7" Type="http://schemas.openxmlformats.org/officeDocument/2006/relationships/image" Target="../media/image49.wmf"/><Relationship Id="rId12" Type="http://schemas.openxmlformats.org/officeDocument/2006/relationships/image" Target="../media/image53.wmf"/><Relationship Id="rId17" Type="http://schemas.openxmlformats.org/officeDocument/2006/relationships/image" Target="../media/image72.wmf"/><Relationship Id="rId2" Type="http://schemas.openxmlformats.org/officeDocument/2006/relationships/image" Target="../media/image65.emf"/><Relationship Id="rId16" Type="http://schemas.openxmlformats.org/officeDocument/2006/relationships/image" Target="../media/image71.wmf"/><Relationship Id="rId20" Type="http://schemas.openxmlformats.org/officeDocument/2006/relationships/image" Target="../media/image75.wmf"/><Relationship Id="rId1" Type="http://schemas.openxmlformats.org/officeDocument/2006/relationships/image" Target="../media/image64.emf"/><Relationship Id="rId6" Type="http://schemas.openxmlformats.org/officeDocument/2006/relationships/image" Target="../media/image48.wmf"/><Relationship Id="rId11" Type="http://schemas.openxmlformats.org/officeDocument/2006/relationships/image" Target="../media/image52.wmf"/><Relationship Id="rId5" Type="http://schemas.openxmlformats.org/officeDocument/2006/relationships/image" Target="../media/image47.wmf"/><Relationship Id="rId15" Type="http://schemas.openxmlformats.org/officeDocument/2006/relationships/image" Target="../media/image70.emf"/><Relationship Id="rId23" Type="http://schemas.openxmlformats.org/officeDocument/2006/relationships/image" Target="../media/image78.wmf"/><Relationship Id="rId10" Type="http://schemas.openxmlformats.org/officeDocument/2006/relationships/image" Target="../media/image67.emf"/><Relationship Id="rId19" Type="http://schemas.openxmlformats.org/officeDocument/2006/relationships/image" Target="../media/image74.wmf"/><Relationship Id="rId4" Type="http://schemas.openxmlformats.org/officeDocument/2006/relationships/image" Target="../media/image46.wmf"/><Relationship Id="rId9" Type="http://schemas.openxmlformats.org/officeDocument/2006/relationships/image" Target="../media/image50.wmf"/><Relationship Id="rId14" Type="http://schemas.openxmlformats.org/officeDocument/2006/relationships/image" Target="../media/image69.emf"/><Relationship Id="rId22" Type="http://schemas.openxmlformats.org/officeDocument/2006/relationships/image" Target="../media/image7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C4B68C50-B6EE-4379-B428-702D7C983589}" type="datetimeFigureOut">
              <a:rPr lang="zh-CN" altLang="en-US"/>
              <a:pPr>
                <a:defRPr/>
              </a:pPr>
              <a:t>2018/11/19</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pPr>
              <a:defRPr/>
            </a:pPr>
            <a:fld id="{38C438AD-EAEF-46CB-B90F-DB99D1A3DC66}" type="slidenum">
              <a:rPr lang="zh-CN" altLang="en-US"/>
              <a:pPr>
                <a:defRPr/>
              </a:pPr>
              <a:t>‹#›</a:t>
            </a:fld>
            <a:endParaRPr lang="zh-CN" altLang="en-US"/>
          </a:p>
        </p:txBody>
      </p:sp>
    </p:spTree>
    <p:extLst>
      <p:ext uri="{BB962C8B-B14F-4D97-AF65-F5344CB8AC3E}">
        <p14:creationId xmlns:p14="http://schemas.microsoft.com/office/powerpoint/2010/main" val="22113679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C511DD-4643-40DE-8603-4C5330DB1C39}" type="slidenum">
              <a:rPr lang="en-US" altLang="zh-CN"/>
              <a:pPr>
                <a:defRPr/>
              </a:pPr>
              <a:t>‹#›</a:t>
            </a:fld>
            <a:endParaRPr lang="en-US" altLang="zh-CN"/>
          </a:p>
        </p:txBody>
      </p:sp>
    </p:spTree>
    <p:extLst>
      <p:ext uri="{BB962C8B-B14F-4D97-AF65-F5344CB8AC3E}">
        <p14:creationId xmlns:p14="http://schemas.microsoft.com/office/powerpoint/2010/main" val="143391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F47BAF-14A0-44CD-A378-DAE14DE775E3}" type="slidenum">
              <a:rPr lang="en-US" altLang="zh-CN"/>
              <a:pPr>
                <a:defRPr/>
              </a:pPr>
              <a:t>‹#›</a:t>
            </a:fld>
            <a:endParaRPr lang="en-US" altLang="zh-CN"/>
          </a:p>
        </p:txBody>
      </p:sp>
    </p:spTree>
    <p:extLst>
      <p:ext uri="{BB962C8B-B14F-4D97-AF65-F5344CB8AC3E}">
        <p14:creationId xmlns:p14="http://schemas.microsoft.com/office/powerpoint/2010/main" val="226324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94E89CE-4AFE-4F3D-B86E-3D893087A8FF}" type="slidenum">
              <a:rPr lang="en-US" altLang="zh-CN"/>
              <a:pPr>
                <a:defRPr/>
              </a:pPr>
              <a:t>‹#›</a:t>
            </a:fld>
            <a:endParaRPr lang="en-US" altLang="zh-CN"/>
          </a:p>
        </p:txBody>
      </p:sp>
    </p:spTree>
    <p:extLst>
      <p:ext uri="{BB962C8B-B14F-4D97-AF65-F5344CB8AC3E}">
        <p14:creationId xmlns:p14="http://schemas.microsoft.com/office/powerpoint/2010/main" val="1825631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719263"/>
            <a:ext cx="4038600" cy="21288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4000500"/>
            <a:ext cx="4038600" cy="21304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00500"/>
            <a:ext cx="4038600" cy="21304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6248400" y="6400800"/>
            <a:ext cx="2895600" cy="457200"/>
          </a:xfrm>
        </p:spPr>
        <p:txBody>
          <a:bodyPr/>
          <a:lstStyle>
            <a:lvl1pPr>
              <a:defRPr/>
            </a:lvl1pPr>
          </a:lstStyle>
          <a:p>
            <a:r>
              <a:rPr lang="zh-CN" altLang="en-US"/>
              <a:t>同济大学物理实验室</a:t>
            </a:r>
          </a:p>
        </p:txBody>
      </p:sp>
    </p:spTree>
    <p:extLst>
      <p:ext uri="{BB962C8B-B14F-4D97-AF65-F5344CB8AC3E}">
        <p14:creationId xmlns:p14="http://schemas.microsoft.com/office/powerpoint/2010/main" val="1206093221"/>
      </p:ext>
    </p:extLst>
  </p:cSld>
  <p:clrMapOvr>
    <a:masterClrMapping/>
  </p:clrMapOvr>
  <p:transition advTm="10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DB7BE8-00D6-46DA-826A-1A418CBA340B}" type="slidenum">
              <a:rPr lang="en-US" altLang="zh-CN"/>
              <a:pPr>
                <a:defRPr/>
              </a:pPr>
              <a:t>‹#›</a:t>
            </a:fld>
            <a:endParaRPr lang="en-US" altLang="zh-CN"/>
          </a:p>
        </p:txBody>
      </p:sp>
    </p:spTree>
    <p:extLst>
      <p:ext uri="{BB962C8B-B14F-4D97-AF65-F5344CB8AC3E}">
        <p14:creationId xmlns:p14="http://schemas.microsoft.com/office/powerpoint/2010/main" val="104596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394BD2D-FF5D-4C99-A8ED-4A7B4BBE152E}" type="slidenum">
              <a:rPr lang="en-US" altLang="zh-CN"/>
              <a:pPr>
                <a:defRPr/>
              </a:pPr>
              <a:t>‹#›</a:t>
            </a:fld>
            <a:endParaRPr lang="en-US" altLang="zh-CN"/>
          </a:p>
        </p:txBody>
      </p:sp>
    </p:spTree>
    <p:extLst>
      <p:ext uri="{BB962C8B-B14F-4D97-AF65-F5344CB8AC3E}">
        <p14:creationId xmlns:p14="http://schemas.microsoft.com/office/powerpoint/2010/main" val="20238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6F94170-3B4C-4FCD-BA25-97412403B8C9}" type="slidenum">
              <a:rPr lang="en-US" altLang="zh-CN"/>
              <a:pPr>
                <a:defRPr/>
              </a:pPr>
              <a:t>‹#›</a:t>
            </a:fld>
            <a:endParaRPr lang="en-US" altLang="zh-CN"/>
          </a:p>
        </p:txBody>
      </p:sp>
    </p:spTree>
    <p:extLst>
      <p:ext uri="{BB962C8B-B14F-4D97-AF65-F5344CB8AC3E}">
        <p14:creationId xmlns:p14="http://schemas.microsoft.com/office/powerpoint/2010/main" val="366484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7183D7E-DFF8-442D-84CE-1BB69435AA89}" type="slidenum">
              <a:rPr lang="en-US" altLang="zh-CN"/>
              <a:pPr>
                <a:defRPr/>
              </a:pPr>
              <a:t>‹#›</a:t>
            </a:fld>
            <a:endParaRPr lang="en-US" altLang="zh-CN"/>
          </a:p>
        </p:txBody>
      </p:sp>
    </p:spTree>
    <p:extLst>
      <p:ext uri="{BB962C8B-B14F-4D97-AF65-F5344CB8AC3E}">
        <p14:creationId xmlns:p14="http://schemas.microsoft.com/office/powerpoint/2010/main" val="11684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4A3245F-50FF-4FFD-85C2-FB11AC2CF08E}" type="slidenum">
              <a:rPr lang="en-US" altLang="zh-CN"/>
              <a:pPr>
                <a:defRPr/>
              </a:pPr>
              <a:t>‹#›</a:t>
            </a:fld>
            <a:endParaRPr lang="en-US" altLang="zh-CN"/>
          </a:p>
        </p:txBody>
      </p:sp>
    </p:spTree>
    <p:extLst>
      <p:ext uri="{BB962C8B-B14F-4D97-AF65-F5344CB8AC3E}">
        <p14:creationId xmlns:p14="http://schemas.microsoft.com/office/powerpoint/2010/main" val="282057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D9318BD-F086-44DE-A048-4B965998B3B5}" type="slidenum">
              <a:rPr lang="en-US" altLang="zh-CN"/>
              <a:pPr>
                <a:defRPr/>
              </a:pPr>
              <a:t>‹#›</a:t>
            </a:fld>
            <a:endParaRPr lang="en-US" altLang="zh-CN"/>
          </a:p>
        </p:txBody>
      </p:sp>
    </p:spTree>
    <p:extLst>
      <p:ext uri="{BB962C8B-B14F-4D97-AF65-F5344CB8AC3E}">
        <p14:creationId xmlns:p14="http://schemas.microsoft.com/office/powerpoint/2010/main" val="279683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AE6E721-6E79-4BCE-B985-B01CE2D5E627}" type="slidenum">
              <a:rPr lang="en-US" altLang="zh-CN"/>
              <a:pPr>
                <a:defRPr/>
              </a:pPr>
              <a:t>‹#›</a:t>
            </a:fld>
            <a:endParaRPr lang="en-US" altLang="zh-CN"/>
          </a:p>
        </p:txBody>
      </p:sp>
    </p:spTree>
    <p:extLst>
      <p:ext uri="{BB962C8B-B14F-4D97-AF65-F5344CB8AC3E}">
        <p14:creationId xmlns:p14="http://schemas.microsoft.com/office/powerpoint/2010/main" val="145082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F430CB6-F98F-442D-BBEF-0674D9305F09}" type="slidenum">
              <a:rPr lang="en-US" altLang="zh-CN"/>
              <a:pPr>
                <a:defRPr/>
              </a:pPr>
              <a:t>‹#›</a:t>
            </a:fld>
            <a:endParaRPr lang="en-US" altLang="zh-CN"/>
          </a:p>
        </p:txBody>
      </p:sp>
    </p:spTree>
    <p:extLst>
      <p:ext uri="{BB962C8B-B14F-4D97-AF65-F5344CB8AC3E}">
        <p14:creationId xmlns:p14="http://schemas.microsoft.com/office/powerpoint/2010/main" val="242197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349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769C616-117A-4C58-BE68-7EC61456FE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6.wmf"/><Relationship Id="rId5" Type="http://schemas.openxmlformats.org/officeDocument/2006/relationships/oleObject" Target="../embeddings/oleObject34.bin"/><Relationship Id="rId4" Type="http://schemas.openxmlformats.org/officeDocument/2006/relationships/image" Target="../media/image3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8.wmf"/><Relationship Id="rId5" Type="http://schemas.openxmlformats.org/officeDocument/2006/relationships/oleObject" Target="../embeddings/oleObject36.bin"/><Relationship Id="rId4" Type="http://schemas.openxmlformats.org/officeDocument/2006/relationships/image" Target="../media/image37.wmf"/></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2.wmf"/><Relationship Id="rId5" Type="http://schemas.openxmlformats.org/officeDocument/2006/relationships/oleObject" Target="../embeddings/oleObject38.bin"/><Relationship Id="rId4" Type="http://schemas.openxmlformats.org/officeDocument/2006/relationships/image" Target="../media/image4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2.wmf"/><Relationship Id="rId5" Type="http://schemas.openxmlformats.org/officeDocument/2006/relationships/oleObject" Target="../embeddings/oleObject40.bin"/><Relationship Id="rId4" Type="http://schemas.openxmlformats.org/officeDocument/2006/relationships/image" Target="../media/image41.wmf"/></Relationships>
</file>

<file path=ppt/slides/_rels/slide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46.bin"/><Relationship Id="rId18" Type="http://schemas.openxmlformats.org/officeDocument/2006/relationships/image" Target="../media/image51.emf"/><Relationship Id="rId26" Type="http://schemas.openxmlformats.org/officeDocument/2006/relationships/image" Target="../media/image55.emf"/><Relationship Id="rId39" Type="http://schemas.openxmlformats.org/officeDocument/2006/relationships/oleObject" Target="../embeddings/oleObject59.bin"/><Relationship Id="rId21" Type="http://schemas.openxmlformats.org/officeDocument/2006/relationships/oleObject" Target="../embeddings/oleObject50.bin"/><Relationship Id="rId34" Type="http://schemas.openxmlformats.org/officeDocument/2006/relationships/image" Target="../media/image59.emf"/><Relationship Id="rId42" Type="http://schemas.openxmlformats.org/officeDocument/2006/relationships/image" Target="../media/image63.wmf"/><Relationship Id="rId7" Type="http://schemas.openxmlformats.org/officeDocument/2006/relationships/oleObject" Target="../embeddings/oleObject43.bin"/><Relationship Id="rId2" Type="http://schemas.openxmlformats.org/officeDocument/2006/relationships/slideLayout" Target="../slideLayouts/slideLayout7.xml"/><Relationship Id="rId16" Type="http://schemas.openxmlformats.org/officeDocument/2006/relationships/image" Target="../media/image50.wmf"/><Relationship Id="rId20" Type="http://schemas.openxmlformats.org/officeDocument/2006/relationships/image" Target="../media/image52.wmf"/><Relationship Id="rId29" Type="http://schemas.openxmlformats.org/officeDocument/2006/relationships/oleObject" Target="../embeddings/oleObject54.bin"/><Relationship Id="rId41" Type="http://schemas.openxmlformats.org/officeDocument/2006/relationships/oleObject" Target="../embeddings/oleObject60.bin"/><Relationship Id="rId1" Type="http://schemas.openxmlformats.org/officeDocument/2006/relationships/vmlDrawing" Target="../drawings/vmlDrawing7.vml"/><Relationship Id="rId6" Type="http://schemas.openxmlformats.org/officeDocument/2006/relationships/image" Target="../media/image46.wmf"/><Relationship Id="rId11" Type="http://schemas.openxmlformats.org/officeDocument/2006/relationships/oleObject" Target="../embeddings/oleObject45.bin"/><Relationship Id="rId24" Type="http://schemas.openxmlformats.org/officeDocument/2006/relationships/image" Target="../media/image54.emf"/><Relationship Id="rId32" Type="http://schemas.openxmlformats.org/officeDocument/2006/relationships/image" Target="../media/image58.wmf"/><Relationship Id="rId37" Type="http://schemas.openxmlformats.org/officeDocument/2006/relationships/oleObject" Target="../embeddings/oleObject58.bin"/><Relationship Id="rId40" Type="http://schemas.openxmlformats.org/officeDocument/2006/relationships/image" Target="../media/image62.wmf"/><Relationship Id="rId5" Type="http://schemas.openxmlformats.org/officeDocument/2006/relationships/oleObject" Target="../embeddings/oleObject42.bin"/><Relationship Id="rId15" Type="http://schemas.openxmlformats.org/officeDocument/2006/relationships/oleObject" Target="../embeddings/oleObject47.bin"/><Relationship Id="rId23" Type="http://schemas.openxmlformats.org/officeDocument/2006/relationships/oleObject" Target="../embeddings/oleObject51.bin"/><Relationship Id="rId28" Type="http://schemas.openxmlformats.org/officeDocument/2006/relationships/image" Target="../media/image56.emf"/><Relationship Id="rId36" Type="http://schemas.openxmlformats.org/officeDocument/2006/relationships/image" Target="../media/image60.emf"/><Relationship Id="rId10" Type="http://schemas.openxmlformats.org/officeDocument/2006/relationships/image" Target="../media/image48.wmf"/><Relationship Id="rId19" Type="http://schemas.openxmlformats.org/officeDocument/2006/relationships/oleObject" Target="../embeddings/oleObject49.bin"/><Relationship Id="rId31" Type="http://schemas.openxmlformats.org/officeDocument/2006/relationships/oleObject" Target="../embeddings/oleObject55.bin"/><Relationship Id="rId4" Type="http://schemas.openxmlformats.org/officeDocument/2006/relationships/image" Target="../media/image45.emf"/><Relationship Id="rId9" Type="http://schemas.openxmlformats.org/officeDocument/2006/relationships/oleObject" Target="../embeddings/oleObject44.bin"/><Relationship Id="rId14" Type="http://schemas.openxmlformats.org/officeDocument/2006/relationships/image" Target="../media/image28.wmf"/><Relationship Id="rId22" Type="http://schemas.openxmlformats.org/officeDocument/2006/relationships/image" Target="../media/image53.wmf"/><Relationship Id="rId27" Type="http://schemas.openxmlformats.org/officeDocument/2006/relationships/oleObject" Target="../embeddings/oleObject53.bin"/><Relationship Id="rId30" Type="http://schemas.openxmlformats.org/officeDocument/2006/relationships/image" Target="../media/image57.emf"/><Relationship Id="rId35" Type="http://schemas.openxmlformats.org/officeDocument/2006/relationships/oleObject" Target="../embeddings/oleObject57.bin"/><Relationship Id="rId8" Type="http://schemas.openxmlformats.org/officeDocument/2006/relationships/image" Target="../media/image47.wmf"/><Relationship Id="rId3" Type="http://schemas.openxmlformats.org/officeDocument/2006/relationships/oleObject" Target="../embeddings/oleObject41.bin"/><Relationship Id="rId12" Type="http://schemas.openxmlformats.org/officeDocument/2006/relationships/image" Target="../media/image49.wmf"/><Relationship Id="rId17" Type="http://schemas.openxmlformats.org/officeDocument/2006/relationships/oleObject" Target="../embeddings/oleObject48.bin"/><Relationship Id="rId25" Type="http://schemas.openxmlformats.org/officeDocument/2006/relationships/oleObject" Target="../embeddings/oleObject52.bin"/><Relationship Id="rId33" Type="http://schemas.openxmlformats.org/officeDocument/2006/relationships/oleObject" Target="../embeddings/oleObject56.bin"/><Relationship Id="rId38" Type="http://schemas.openxmlformats.org/officeDocument/2006/relationships/image" Target="../media/image61.wmf"/></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66.bin"/><Relationship Id="rId18" Type="http://schemas.openxmlformats.org/officeDocument/2006/relationships/image" Target="../media/image28.wmf"/><Relationship Id="rId26" Type="http://schemas.openxmlformats.org/officeDocument/2006/relationships/image" Target="../media/image53.wmf"/><Relationship Id="rId39" Type="http://schemas.openxmlformats.org/officeDocument/2006/relationships/oleObject" Target="../embeddings/oleObject79.bin"/><Relationship Id="rId21" Type="http://schemas.openxmlformats.org/officeDocument/2006/relationships/oleObject" Target="../embeddings/oleObject70.bin"/><Relationship Id="rId34" Type="http://schemas.openxmlformats.org/officeDocument/2006/relationships/image" Target="../media/image71.wmf"/><Relationship Id="rId42" Type="http://schemas.openxmlformats.org/officeDocument/2006/relationships/image" Target="../media/image75.wmf"/><Relationship Id="rId47" Type="http://schemas.openxmlformats.org/officeDocument/2006/relationships/oleObject" Target="../embeddings/oleObject83.bin"/><Relationship Id="rId7" Type="http://schemas.openxmlformats.org/officeDocument/2006/relationships/oleObject" Target="../embeddings/oleObject63.bin"/><Relationship Id="rId2" Type="http://schemas.openxmlformats.org/officeDocument/2006/relationships/slideLayout" Target="../slideLayouts/slideLayout7.xml"/><Relationship Id="rId16" Type="http://schemas.openxmlformats.org/officeDocument/2006/relationships/image" Target="../media/image49.wmf"/><Relationship Id="rId29" Type="http://schemas.openxmlformats.org/officeDocument/2006/relationships/oleObject" Target="../embeddings/oleObject74.bin"/><Relationship Id="rId1" Type="http://schemas.openxmlformats.org/officeDocument/2006/relationships/vmlDrawing" Target="../drawings/vmlDrawing8.vml"/><Relationship Id="rId6" Type="http://schemas.openxmlformats.org/officeDocument/2006/relationships/image" Target="../media/image65.emf"/><Relationship Id="rId11" Type="http://schemas.openxmlformats.org/officeDocument/2006/relationships/oleObject" Target="../embeddings/oleObject65.bin"/><Relationship Id="rId24" Type="http://schemas.openxmlformats.org/officeDocument/2006/relationships/image" Target="../media/image52.wmf"/><Relationship Id="rId32" Type="http://schemas.openxmlformats.org/officeDocument/2006/relationships/image" Target="../media/image70.emf"/><Relationship Id="rId37" Type="http://schemas.openxmlformats.org/officeDocument/2006/relationships/oleObject" Target="../embeddings/oleObject78.bin"/><Relationship Id="rId40" Type="http://schemas.openxmlformats.org/officeDocument/2006/relationships/image" Target="../media/image74.wmf"/><Relationship Id="rId45" Type="http://schemas.openxmlformats.org/officeDocument/2006/relationships/oleObject" Target="../embeddings/oleObject82.bin"/><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28" Type="http://schemas.openxmlformats.org/officeDocument/2006/relationships/image" Target="../media/image68.emf"/><Relationship Id="rId36" Type="http://schemas.openxmlformats.org/officeDocument/2006/relationships/image" Target="../media/image72.wmf"/><Relationship Id="rId10" Type="http://schemas.openxmlformats.org/officeDocument/2006/relationships/image" Target="../media/image46.wmf"/><Relationship Id="rId19" Type="http://schemas.openxmlformats.org/officeDocument/2006/relationships/oleObject" Target="../embeddings/oleObject69.bin"/><Relationship Id="rId31" Type="http://schemas.openxmlformats.org/officeDocument/2006/relationships/oleObject" Target="../embeddings/oleObject75.bin"/><Relationship Id="rId44" Type="http://schemas.openxmlformats.org/officeDocument/2006/relationships/image" Target="../media/image76.wmf"/><Relationship Id="rId4" Type="http://schemas.openxmlformats.org/officeDocument/2006/relationships/image" Target="../media/image64.emf"/><Relationship Id="rId9" Type="http://schemas.openxmlformats.org/officeDocument/2006/relationships/oleObject" Target="../embeddings/oleObject64.bin"/><Relationship Id="rId14" Type="http://schemas.openxmlformats.org/officeDocument/2006/relationships/image" Target="../media/image48.wmf"/><Relationship Id="rId22" Type="http://schemas.openxmlformats.org/officeDocument/2006/relationships/image" Target="../media/image67.emf"/><Relationship Id="rId27" Type="http://schemas.openxmlformats.org/officeDocument/2006/relationships/oleObject" Target="../embeddings/oleObject73.bin"/><Relationship Id="rId30" Type="http://schemas.openxmlformats.org/officeDocument/2006/relationships/image" Target="../media/image69.emf"/><Relationship Id="rId35" Type="http://schemas.openxmlformats.org/officeDocument/2006/relationships/oleObject" Target="../embeddings/oleObject77.bin"/><Relationship Id="rId43" Type="http://schemas.openxmlformats.org/officeDocument/2006/relationships/oleObject" Target="../embeddings/oleObject81.bin"/><Relationship Id="rId48" Type="http://schemas.openxmlformats.org/officeDocument/2006/relationships/image" Target="../media/image78.wmf"/><Relationship Id="rId8" Type="http://schemas.openxmlformats.org/officeDocument/2006/relationships/image" Target="../media/image66.emf"/><Relationship Id="rId3" Type="http://schemas.openxmlformats.org/officeDocument/2006/relationships/oleObject" Target="../embeddings/oleObject61.bin"/><Relationship Id="rId12" Type="http://schemas.openxmlformats.org/officeDocument/2006/relationships/image" Target="../media/image47.wmf"/><Relationship Id="rId17" Type="http://schemas.openxmlformats.org/officeDocument/2006/relationships/oleObject" Target="../embeddings/oleObject68.bin"/><Relationship Id="rId25" Type="http://schemas.openxmlformats.org/officeDocument/2006/relationships/oleObject" Target="../embeddings/oleObject72.bin"/><Relationship Id="rId33" Type="http://schemas.openxmlformats.org/officeDocument/2006/relationships/oleObject" Target="../embeddings/oleObject76.bin"/><Relationship Id="rId38" Type="http://schemas.openxmlformats.org/officeDocument/2006/relationships/image" Target="../media/image73.wmf"/><Relationship Id="rId46" Type="http://schemas.openxmlformats.org/officeDocument/2006/relationships/image" Target="../media/image77.wmf"/><Relationship Id="rId20" Type="http://schemas.openxmlformats.org/officeDocument/2006/relationships/image" Target="../media/image50.wmf"/><Relationship Id="rId41" Type="http://schemas.openxmlformats.org/officeDocument/2006/relationships/oleObject" Target="../embeddings/oleObject8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7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81.wmf"/><Relationship Id="rId5" Type="http://schemas.openxmlformats.org/officeDocument/2006/relationships/oleObject" Target="../embeddings/oleObject86.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slideLayout" Target="../slideLayouts/slideLayout7.xml"/><Relationship Id="rId7" Type="http://schemas.openxmlformats.org/officeDocument/2006/relationships/image" Target="../media/image85.wmf"/><Relationship Id="rId2" Type="http://schemas.openxmlformats.org/officeDocument/2006/relationships/control" Target="../activeX/activeX1.xml"/><Relationship Id="rId1" Type="http://schemas.openxmlformats.org/officeDocument/2006/relationships/vmlDrawing" Target="../drawings/vmlDrawing11.vml"/><Relationship Id="rId6" Type="http://schemas.openxmlformats.org/officeDocument/2006/relationships/oleObject" Target="../embeddings/oleObject90.bin"/><Relationship Id="rId5" Type="http://schemas.openxmlformats.org/officeDocument/2006/relationships/image" Target="../media/image84.wmf"/><Relationship Id="rId10" Type="http://schemas.openxmlformats.org/officeDocument/2006/relationships/image" Target="../media/image87.wmf"/><Relationship Id="rId4" Type="http://schemas.openxmlformats.org/officeDocument/2006/relationships/oleObject" Target="../embeddings/oleObject89.bin"/><Relationship Id="rId9" Type="http://schemas.openxmlformats.org/officeDocument/2006/relationships/image" Target="../media/image86.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slideLayout" Target="../slideLayouts/slideLayout7.xml"/><Relationship Id="rId7" Type="http://schemas.openxmlformats.org/officeDocument/2006/relationships/image" Target="../media/image89.wmf"/><Relationship Id="rId2" Type="http://schemas.openxmlformats.org/officeDocument/2006/relationships/control" Target="../activeX/activeX2.xml"/><Relationship Id="rId1" Type="http://schemas.openxmlformats.org/officeDocument/2006/relationships/vmlDrawing" Target="../drawings/vmlDrawing12.vml"/><Relationship Id="rId6" Type="http://schemas.openxmlformats.org/officeDocument/2006/relationships/oleObject" Target="../embeddings/oleObject93.bin"/><Relationship Id="rId5" Type="http://schemas.openxmlformats.org/officeDocument/2006/relationships/image" Target="../media/image88.wmf"/><Relationship Id="rId10" Type="http://schemas.openxmlformats.org/officeDocument/2006/relationships/image" Target="../media/image91.wmf"/><Relationship Id="rId4" Type="http://schemas.openxmlformats.org/officeDocument/2006/relationships/oleObject" Target="../embeddings/oleObject92.bin"/><Relationship Id="rId9" Type="http://schemas.openxmlformats.org/officeDocument/2006/relationships/image" Target="../media/image90.wmf"/></Relationships>
</file>

<file path=ppt/slides/_rels/slide23.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96.wmf"/><Relationship Id="rId2" Type="http://schemas.openxmlformats.org/officeDocument/2006/relationships/slideLayout" Target="../slideLayouts/slideLayout7.xml"/><Relationship Id="rId16" Type="http://schemas.openxmlformats.org/officeDocument/2006/relationships/image" Target="../media/image98.wmf"/><Relationship Id="rId1" Type="http://schemas.openxmlformats.org/officeDocument/2006/relationships/vmlDrawing" Target="../drawings/vmlDrawing13.vml"/><Relationship Id="rId6" Type="http://schemas.openxmlformats.org/officeDocument/2006/relationships/image" Target="../media/image93.wmf"/><Relationship Id="rId11" Type="http://schemas.openxmlformats.org/officeDocument/2006/relationships/oleObject" Target="../embeddings/oleObject99.bin"/><Relationship Id="rId5" Type="http://schemas.openxmlformats.org/officeDocument/2006/relationships/oleObject" Target="../embeddings/oleObject96.bin"/><Relationship Id="rId15" Type="http://schemas.openxmlformats.org/officeDocument/2006/relationships/oleObject" Target="../embeddings/oleObject101.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8.bin"/><Relationship Id="rId14" Type="http://schemas.openxmlformats.org/officeDocument/2006/relationships/image" Target="../media/image97.wmf"/></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107.bin"/><Relationship Id="rId18" Type="http://schemas.openxmlformats.org/officeDocument/2006/relationships/image" Target="../media/image105.wmf"/><Relationship Id="rId26" Type="http://schemas.openxmlformats.org/officeDocument/2006/relationships/image" Target="../media/image109.wmf"/><Relationship Id="rId39" Type="http://schemas.openxmlformats.org/officeDocument/2006/relationships/image" Target="../media/image115.wmf"/><Relationship Id="rId21" Type="http://schemas.openxmlformats.org/officeDocument/2006/relationships/oleObject" Target="../embeddings/oleObject111.bin"/><Relationship Id="rId34" Type="http://schemas.openxmlformats.org/officeDocument/2006/relationships/image" Target="../media/image113.wmf"/><Relationship Id="rId42" Type="http://schemas.openxmlformats.org/officeDocument/2006/relationships/oleObject" Target="../embeddings/oleObject122.bin"/><Relationship Id="rId7" Type="http://schemas.openxmlformats.org/officeDocument/2006/relationships/oleObject" Target="../embeddings/oleObject104.bin"/><Relationship Id="rId2" Type="http://schemas.openxmlformats.org/officeDocument/2006/relationships/slideLayout" Target="../slideLayouts/slideLayout7.xml"/><Relationship Id="rId16" Type="http://schemas.openxmlformats.org/officeDocument/2006/relationships/image" Target="../media/image104.wmf"/><Relationship Id="rId29" Type="http://schemas.openxmlformats.org/officeDocument/2006/relationships/oleObject" Target="../embeddings/oleObject115.bin"/><Relationship Id="rId1" Type="http://schemas.openxmlformats.org/officeDocument/2006/relationships/vmlDrawing" Target="../drawings/vmlDrawing14.vml"/><Relationship Id="rId6" Type="http://schemas.openxmlformats.org/officeDocument/2006/relationships/image" Target="../media/image100.wmf"/><Relationship Id="rId11" Type="http://schemas.openxmlformats.org/officeDocument/2006/relationships/oleObject" Target="../embeddings/oleObject106.bin"/><Relationship Id="rId24" Type="http://schemas.openxmlformats.org/officeDocument/2006/relationships/image" Target="../media/image108.wmf"/><Relationship Id="rId32" Type="http://schemas.openxmlformats.org/officeDocument/2006/relationships/image" Target="../media/image112.wmf"/><Relationship Id="rId37" Type="http://schemas.openxmlformats.org/officeDocument/2006/relationships/image" Target="../media/image114.wmf"/><Relationship Id="rId40" Type="http://schemas.openxmlformats.org/officeDocument/2006/relationships/oleObject" Target="../embeddings/oleObject121.bin"/><Relationship Id="rId45" Type="http://schemas.openxmlformats.org/officeDocument/2006/relationships/image" Target="../media/image118.wmf"/><Relationship Id="rId5" Type="http://schemas.openxmlformats.org/officeDocument/2006/relationships/oleObject" Target="../embeddings/oleObject103.bin"/><Relationship Id="rId15" Type="http://schemas.openxmlformats.org/officeDocument/2006/relationships/oleObject" Target="../embeddings/oleObject108.bin"/><Relationship Id="rId23" Type="http://schemas.openxmlformats.org/officeDocument/2006/relationships/oleObject" Target="../embeddings/oleObject112.bin"/><Relationship Id="rId28" Type="http://schemas.openxmlformats.org/officeDocument/2006/relationships/image" Target="../media/image110.wmf"/><Relationship Id="rId36" Type="http://schemas.openxmlformats.org/officeDocument/2006/relationships/oleObject" Target="../embeddings/oleObject119.bin"/><Relationship Id="rId10" Type="http://schemas.openxmlformats.org/officeDocument/2006/relationships/image" Target="../media/image102.wmf"/><Relationship Id="rId19" Type="http://schemas.openxmlformats.org/officeDocument/2006/relationships/oleObject" Target="../embeddings/oleObject110.bin"/><Relationship Id="rId31" Type="http://schemas.openxmlformats.org/officeDocument/2006/relationships/oleObject" Target="../embeddings/oleObject116.bin"/><Relationship Id="rId44" Type="http://schemas.openxmlformats.org/officeDocument/2006/relationships/oleObject" Target="../embeddings/oleObject123.bin"/><Relationship Id="rId4" Type="http://schemas.openxmlformats.org/officeDocument/2006/relationships/image" Target="../media/image99.wmf"/><Relationship Id="rId9" Type="http://schemas.openxmlformats.org/officeDocument/2006/relationships/oleObject" Target="../embeddings/oleObject105.bin"/><Relationship Id="rId14" Type="http://schemas.openxmlformats.org/officeDocument/2006/relationships/image" Target="../media/image103.wmf"/><Relationship Id="rId22" Type="http://schemas.openxmlformats.org/officeDocument/2006/relationships/image" Target="../media/image107.wmf"/><Relationship Id="rId27" Type="http://schemas.openxmlformats.org/officeDocument/2006/relationships/oleObject" Target="../embeddings/oleObject114.bin"/><Relationship Id="rId30" Type="http://schemas.openxmlformats.org/officeDocument/2006/relationships/image" Target="../media/image111.wmf"/><Relationship Id="rId35" Type="http://schemas.openxmlformats.org/officeDocument/2006/relationships/oleObject" Target="../embeddings/oleObject118.bin"/><Relationship Id="rId43" Type="http://schemas.openxmlformats.org/officeDocument/2006/relationships/image" Target="../media/image117.wmf"/><Relationship Id="rId8" Type="http://schemas.openxmlformats.org/officeDocument/2006/relationships/image" Target="../media/image101.wmf"/><Relationship Id="rId3" Type="http://schemas.openxmlformats.org/officeDocument/2006/relationships/oleObject" Target="../embeddings/oleObject102.bin"/><Relationship Id="rId12" Type="http://schemas.openxmlformats.org/officeDocument/2006/relationships/image" Target="../media/image85.wmf"/><Relationship Id="rId17" Type="http://schemas.openxmlformats.org/officeDocument/2006/relationships/oleObject" Target="../embeddings/oleObject109.bin"/><Relationship Id="rId25" Type="http://schemas.openxmlformats.org/officeDocument/2006/relationships/oleObject" Target="../embeddings/oleObject113.bin"/><Relationship Id="rId33" Type="http://schemas.openxmlformats.org/officeDocument/2006/relationships/oleObject" Target="../embeddings/oleObject117.bin"/><Relationship Id="rId38" Type="http://schemas.openxmlformats.org/officeDocument/2006/relationships/oleObject" Target="../embeddings/oleObject120.bin"/><Relationship Id="rId20" Type="http://schemas.openxmlformats.org/officeDocument/2006/relationships/image" Target="../media/image106.wmf"/><Relationship Id="rId41" Type="http://schemas.openxmlformats.org/officeDocument/2006/relationships/image" Target="../media/image116.wmf"/></Relationships>
</file>

<file path=ppt/slides/_rels/slide25.xml.rels><?xml version="1.0" encoding="UTF-8" standalone="yes"?>
<Relationships xmlns="http://schemas.openxmlformats.org/package/2006/relationships"><Relationship Id="rId2" Type="http://schemas.openxmlformats.org/officeDocument/2006/relationships/image" Target="../media/image1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29.bin"/><Relationship Id="rId18" Type="http://schemas.openxmlformats.org/officeDocument/2006/relationships/image" Target="../media/image126.wmf"/><Relationship Id="rId26" Type="http://schemas.openxmlformats.org/officeDocument/2006/relationships/image" Target="../media/image128.wmf"/><Relationship Id="rId3" Type="http://schemas.openxmlformats.org/officeDocument/2006/relationships/oleObject" Target="../embeddings/oleObject124.bin"/><Relationship Id="rId21" Type="http://schemas.openxmlformats.org/officeDocument/2006/relationships/oleObject" Target="../embeddings/oleObject133.bin"/><Relationship Id="rId7" Type="http://schemas.openxmlformats.org/officeDocument/2006/relationships/oleObject" Target="../embeddings/oleObject126.bin"/><Relationship Id="rId12" Type="http://schemas.openxmlformats.org/officeDocument/2006/relationships/image" Target="../media/image124.wmf"/><Relationship Id="rId17" Type="http://schemas.openxmlformats.org/officeDocument/2006/relationships/oleObject" Target="../embeddings/oleObject131.bin"/><Relationship Id="rId25" Type="http://schemas.openxmlformats.org/officeDocument/2006/relationships/oleObject" Target="../embeddings/oleObject135.bin"/><Relationship Id="rId2" Type="http://schemas.openxmlformats.org/officeDocument/2006/relationships/slideLayout" Target="../slideLayouts/slideLayout7.xml"/><Relationship Id="rId16" Type="http://schemas.openxmlformats.org/officeDocument/2006/relationships/image" Target="../media/image47.wmf"/><Relationship Id="rId20" Type="http://schemas.openxmlformats.org/officeDocument/2006/relationships/image" Target="../media/image48.wmf"/><Relationship Id="rId29" Type="http://schemas.openxmlformats.org/officeDocument/2006/relationships/oleObject" Target="../embeddings/oleObject137.bin"/><Relationship Id="rId1" Type="http://schemas.openxmlformats.org/officeDocument/2006/relationships/vmlDrawing" Target="../drawings/vmlDrawing15.vml"/><Relationship Id="rId6" Type="http://schemas.openxmlformats.org/officeDocument/2006/relationships/image" Target="../media/image121.wmf"/><Relationship Id="rId11" Type="http://schemas.openxmlformats.org/officeDocument/2006/relationships/oleObject" Target="../embeddings/oleObject128.bin"/><Relationship Id="rId24" Type="http://schemas.openxmlformats.org/officeDocument/2006/relationships/image" Target="../media/image127.wmf"/><Relationship Id="rId32" Type="http://schemas.openxmlformats.org/officeDocument/2006/relationships/image" Target="../media/image131.emf"/><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4.bin"/><Relationship Id="rId28" Type="http://schemas.openxmlformats.org/officeDocument/2006/relationships/image" Target="../media/image129.wmf"/><Relationship Id="rId10" Type="http://schemas.openxmlformats.org/officeDocument/2006/relationships/image" Target="../media/image123.wmf"/><Relationship Id="rId19" Type="http://schemas.openxmlformats.org/officeDocument/2006/relationships/oleObject" Target="../embeddings/oleObject132.bin"/><Relationship Id="rId31" Type="http://schemas.openxmlformats.org/officeDocument/2006/relationships/oleObject" Target="../embeddings/oleObject138.bin"/><Relationship Id="rId4" Type="http://schemas.openxmlformats.org/officeDocument/2006/relationships/image" Target="../media/image120.wmf"/><Relationship Id="rId9" Type="http://schemas.openxmlformats.org/officeDocument/2006/relationships/oleObject" Target="../embeddings/oleObject127.bin"/><Relationship Id="rId14" Type="http://schemas.openxmlformats.org/officeDocument/2006/relationships/image" Target="../media/image125.wmf"/><Relationship Id="rId22" Type="http://schemas.openxmlformats.org/officeDocument/2006/relationships/image" Target="../media/image49.wmf"/><Relationship Id="rId27" Type="http://schemas.openxmlformats.org/officeDocument/2006/relationships/oleObject" Target="../embeddings/oleObject136.bin"/><Relationship Id="rId30" Type="http://schemas.openxmlformats.org/officeDocument/2006/relationships/image" Target="../media/image130.wmf"/></Relationships>
</file>

<file path=ppt/slides/_rels/slide27.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44.bin"/><Relationship Id="rId18" Type="http://schemas.openxmlformats.org/officeDocument/2006/relationships/image" Target="../media/image137.emf"/><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34.wmf"/><Relationship Id="rId17" Type="http://schemas.openxmlformats.org/officeDocument/2006/relationships/oleObject" Target="../embeddings/oleObject146.bin"/><Relationship Id="rId2" Type="http://schemas.openxmlformats.org/officeDocument/2006/relationships/slideLayout" Target="../slideLayouts/slideLayout7.xml"/><Relationship Id="rId16" Type="http://schemas.openxmlformats.org/officeDocument/2006/relationships/image" Target="../media/image136.wmf"/><Relationship Id="rId20" Type="http://schemas.openxmlformats.org/officeDocument/2006/relationships/image" Target="../media/image138.emf"/><Relationship Id="rId1" Type="http://schemas.openxmlformats.org/officeDocument/2006/relationships/vmlDrawing" Target="../drawings/vmlDrawing16.vml"/><Relationship Id="rId6" Type="http://schemas.openxmlformats.org/officeDocument/2006/relationships/image" Target="../media/image47.w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33.wmf"/><Relationship Id="rId19" Type="http://schemas.openxmlformats.org/officeDocument/2006/relationships/oleObject" Target="../embeddings/oleObject147.bin"/><Relationship Id="rId4" Type="http://schemas.openxmlformats.org/officeDocument/2006/relationships/image" Target="../media/image48.wmf"/><Relationship Id="rId9" Type="http://schemas.openxmlformats.org/officeDocument/2006/relationships/oleObject" Target="../embeddings/oleObject142.bin"/><Relationship Id="rId14" Type="http://schemas.openxmlformats.org/officeDocument/2006/relationships/image" Target="../media/image135.wmf"/></Relationships>
</file>

<file path=ppt/slides/_rels/slide28.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43.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40.wmf"/><Relationship Id="rId11" Type="http://schemas.openxmlformats.org/officeDocument/2006/relationships/oleObject" Target="../embeddings/oleObject152.bin"/><Relationship Id="rId5" Type="http://schemas.openxmlformats.org/officeDocument/2006/relationships/oleObject" Target="../embeddings/oleObject149.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51.bin"/></Relationships>
</file>

<file path=ppt/slides/_rels/slide29.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45.wmf"/><Relationship Id="rId5" Type="http://schemas.openxmlformats.org/officeDocument/2006/relationships/oleObject" Target="../embeddings/oleObject154.bin"/><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15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50.emf"/><Relationship Id="rId13" Type="http://schemas.openxmlformats.org/officeDocument/2006/relationships/oleObject" Target="../embeddings/oleObject162.bin"/><Relationship Id="rId18" Type="http://schemas.openxmlformats.org/officeDocument/2006/relationships/image" Target="../media/image155.wmf"/><Relationship Id="rId26" Type="http://schemas.openxmlformats.org/officeDocument/2006/relationships/image" Target="../media/image159.wmf"/><Relationship Id="rId3" Type="http://schemas.openxmlformats.org/officeDocument/2006/relationships/oleObject" Target="../embeddings/oleObject157.bin"/><Relationship Id="rId21" Type="http://schemas.openxmlformats.org/officeDocument/2006/relationships/oleObject" Target="../embeddings/oleObject166.bin"/><Relationship Id="rId7" Type="http://schemas.openxmlformats.org/officeDocument/2006/relationships/oleObject" Target="../embeddings/oleObject159.bin"/><Relationship Id="rId12" Type="http://schemas.openxmlformats.org/officeDocument/2006/relationships/image" Target="../media/image152.emf"/><Relationship Id="rId17" Type="http://schemas.openxmlformats.org/officeDocument/2006/relationships/oleObject" Target="../embeddings/oleObject164.bin"/><Relationship Id="rId25" Type="http://schemas.openxmlformats.org/officeDocument/2006/relationships/oleObject" Target="../embeddings/oleObject168.bin"/><Relationship Id="rId2" Type="http://schemas.openxmlformats.org/officeDocument/2006/relationships/slideLayout" Target="../slideLayouts/slideLayout7.xml"/><Relationship Id="rId16" Type="http://schemas.openxmlformats.org/officeDocument/2006/relationships/image" Target="../media/image154.wmf"/><Relationship Id="rId20" Type="http://schemas.openxmlformats.org/officeDocument/2006/relationships/image" Target="../media/image156.wmf"/><Relationship Id="rId1" Type="http://schemas.openxmlformats.org/officeDocument/2006/relationships/vmlDrawing" Target="../drawings/vmlDrawing19.vml"/><Relationship Id="rId6" Type="http://schemas.openxmlformats.org/officeDocument/2006/relationships/image" Target="../media/image149.emf"/><Relationship Id="rId11" Type="http://schemas.openxmlformats.org/officeDocument/2006/relationships/oleObject" Target="../embeddings/oleObject161.bin"/><Relationship Id="rId24" Type="http://schemas.openxmlformats.org/officeDocument/2006/relationships/image" Target="../media/image158.wmf"/><Relationship Id="rId5" Type="http://schemas.openxmlformats.org/officeDocument/2006/relationships/oleObject" Target="../embeddings/oleObject158.bin"/><Relationship Id="rId15" Type="http://schemas.openxmlformats.org/officeDocument/2006/relationships/oleObject" Target="../embeddings/oleObject163.bin"/><Relationship Id="rId23" Type="http://schemas.openxmlformats.org/officeDocument/2006/relationships/oleObject" Target="../embeddings/oleObject167.bin"/><Relationship Id="rId10" Type="http://schemas.openxmlformats.org/officeDocument/2006/relationships/image" Target="../media/image151.emf"/><Relationship Id="rId19" Type="http://schemas.openxmlformats.org/officeDocument/2006/relationships/oleObject" Target="../embeddings/oleObject165.bin"/><Relationship Id="rId4" Type="http://schemas.openxmlformats.org/officeDocument/2006/relationships/image" Target="../media/image148.emf"/><Relationship Id="rId9" Type="http://schemas.openxmlformats.org/officeDocument/2006/relationships/oleObject" Target="../embeddings/oleObject160.bin"/><Relationship Id="rId14" Type="http://schemas.openxmlformats.org/officeDocument/2006/relationships/image" Target="../media/image153.wmf"/><Relationship Id="rId22" Type="http://schemas.openxmlformats.org/officeDocument/2006/relationships/image" Target="../media/image157.wmf"/></Relationships>
</file>

<file path=ppt/slides/_rels/slide31.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61.wmf"/><Relationship Id="rId5" Type="http://schemas.openxmlformats.org/officeDocument/2006/relationships/oleObject" Target="../embeddings/oleObject170.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7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164.wmf"/></Relationships>
</file>

<file path=ppt/slides/_rels/slide33.xml.rels><?xml version="1.0" encoding="UTF-8" standalone="yes"?>
<Relationships xmlns="http://schemas.openxmlformats.org/package/2006/relationships"><Relationship Id="rId8" Type="http://schemas.openxmlformats.org/officeDocument/2006/relationships/image" Target="../media/image167.emf"/><Relationship Id="rId13" Type="http://schemas.openxmlformats.org/officeDocument/2006/relationships/oleObject" Target="../embeddings/oleObject179.bin"/><Relationship Id="rId3" Type="http://schemas.openxmlformats.org/officeDocument/2006/relationships/oleObject" Target="../embeddings/oleObject174.bin"/><Relationship Id="rId7" Type="http://schemas.openxmlformats.org/officeDocument/2006/relationships/oleObject" Target="../embeddings/oleObject176.bin"/><Relationship Id="rId12" Type="http://schemas.openxmlformats.org/officeDocument/2006/relationships/image" Target="../media/image169.emf"/><Relationship Id="rId2" Type="http://schemas.openxmlformats.org/officeDocument/2006/relationships/slideLayout" Target="../slideLayouts/slideLayout7.xml"/><Relationship Id="rId16" Type="http://schemas.openxmlformats.org/officeDocument/2006/relationships/image" Target="../media/image171.emf"/><Relationship Id="rId1" Type="http://schemas.openxmlformats.org/officeDocument/2006/relationships/vmlDrawing" Target="../drawings/vmlDrawing22.vml"/><Relationship Id="rId6" Type="http://schemas.openxmlformats.org/officeDocument/2006/relationships/image" Target="../media/image166.emf"/><Relationship Id="rId11" Type="http://schemas.openxmlformats.org/officeDocument/2006/relationships/oleObject" Target="../embeddings/oleObject178.bin"/><Relationship Id="rId5" Type="http://schemas.openxmlformats.org/officeDocument/2006/relationships/oleObject" Target="../embeddings/oleObject175.bin"/><Relationship Id="rId15" Type="http://schemas.openxmlformats.org/officeDocument/2006/relationships/oleObject" Target="../embeddings/oleObject180.bin"/><Relationship Id="rId10" Type="http://schemas.openxmlformats.org/officeDocument/2006/relationships/image" Target="../media/image168.emf"/><Relationship Id="rId4" Type="http://schemas.openxmlformats.org/officeDocument/2006/relationships/image" Target="../media/image165.emf"/><Relationship Id="rId9" Type="http://schemas.openxmlformats.org/officeDocument/2006/relationships/oleObject" Target="../embeddings/oleObject177.bin"/><Relationship Id="rId14" Type="http://schemas.openxmlformats.org/officeDocument/2006/relationships/image" Target="../media/image170.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172.wmf"/></Relationships>
</file>

<file path=ppt/slides/_rels/slide35.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87.bin"/><Relationship Id="rId18" Type="http://schemas.openxmlformats.org/officeDocument/2006/relationships/image" Target="../media/image155.wmf"/><Relationship Id="rId26" Type="http://schemas.openxmlformats.org/officeDocument/2006/relationships/image" Target="../media/image178.wmf"/><Relationship Id="rId3" Type="http://schemas.openxmlformats.org/officeDocument/2006/relationships/oleObject" Target="../embeddings/oleObject182.bin"/><Relationship Id="rId21" Type="http://schemas.openxmlformats.org/officeDocument/2006/relationships/oleObject" Target="../embeddings/oleObject191.bin"/><Relationship Id="rId7" Type="http://schemas.openxmlformats.org/officeDocument/2006/relationships/oleObject" Target="../embeddings/oleObject184.bin"/><Relationship Id="rId12" Type="http://schemas.openxmlformats.org/officeDocument/2006/relationships/image" Target="../media/image177.wmf"/><Relationship Id="rId17" Type="http://schemas.openxmlformats.org/officeDocument/2006/relationships/oleObject" Target="../embeddings/oleObject189.bin"/><Relationship Id="rId25" Type="http://schemas.openxmlformats.org/officeDocument/2006/relationships/oleObject" Target="../embeddings/oleObject193.bin"/><Relationship Id="rId2" Type="http://schemas.openxmlformats.org/officeDocument/2006/relationships/slideLayout" Target="../slideLayouts/slideLayout7.xml"/><Relationship Id="rId16" Type="http://schemas.openxmlformats.org/officeDocument/2006/relationships/image" Target="../media/image154.wmf"/><Relationship Id="rId20" Type="http://schemas.openxmlformats.org/officeDocument/2006/relationships/image" Target="../media/image156.wmf"/><Relationship Id="rId1" Type="http://schemas.openxmlformats.org/officeDocument/2006/relationships/vmlDrawing" Target="../drawings/vmlDrawing24.vml"/><Relationship Id="rId6" Type="http://schemas.openxmlformats.org/officeDocument/2006/relationships/image" Target="../media/image174.wmf"/><Relationship Id="rId11" Type="http://schemas.openxmlformats.org/officeDocument/2006/relationships/oleObject" Target="../embeddings/oleObject186.bin"/><Relationship Id="rId24" Type="http://schemas.openxmlformats.org/officeDocument/2006/relationships/image" Target="../media/image158.wmf"/><Relationship Id="rId5" Type="http://schemas.openxmlformats.org/officeDocument/2006/relationships/oleObject" Target="../embeddings/oleObject183.bin"/><Relationship Id="rId15" Type="http://schemas.openxmlformats.org/officeDocument/2006/relationships/oleObject" Target="../embeddings/oleObject188.bin"/><Relationship Id="rId23" Type="http://schemas.openxmlformats.org/officeDocument/2006/relationships/oleObject" Target="../embeddings/oleObject192.bin"/><Relationship Id="rId28" Type="http://schemas.openxmlformats.org/officeDocument/2006/relationships/image" Target="../media/image179.wmf"/><Relationship Id="rId10" Type="http://schemas.openxmlformats.org/officeDocument/2006/relationships/image" Target="../media/image176.wmf"/><Relationship Id="rId19" Type="http://schemas.openxmlformats.org/officeDocument/2006/relationships/oleObject" Target="../embeddings/oleObject190.bin"/><Relationship Id="rId4" Type="http://schemas.openxmlformats.org/officeDocument/2006/relationships/image" Target="../media/image173.wmf"/><Relationship Id="rId9" Type="http://schemas.openxmlformats.org/officeDocument/2006/relationships/oleObject" Target="../embeddings/oleObject185.bin"/><Relationship Id="rId14" Type="http://schemas.openxmlformats.org/officeDocument/2006/relationships/image" Target="../media/image153.wmf"/><Relationship Id="rId22" Type="http://schemas.openxmlformats.org/officeDocument/2006/relationships/image" Target="../media/image157.wmf"/><Relationship Id="rId27" Type="http://schemas.openxmlformats.org/officeDocument/2006/relationships/oleObject" Target="../embeddings/oleObject19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81.wmf"/><Relationship Id="rId5" Type="http://schemas.openxmlformats.org/officeDocument/2006/relationships/oleObject" Target="../embeddings/oleObject196.bin"/><Relationship Id="rId4" Type="http://schemas.openxmlformats.org/officeDocument/2006/relationships/image" Target="../media/image180.wmf"/></Relationships>
</file>

<file path=ppt/slides/_rels/slide38.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202.bin"/><Relationship Id="rId18" Type="http://schemas.openxmlformats.org/officeDocument/2006/relationships/image" Target="../media/image189.wmf"/><Relationship Id="rId3" Type="http://schemas.openxmlformats.org/officeDocument/2006/relationships/oleObject" Target="../embeddings/oleObject197.bin"/><Relationship Id="rId7" Type="http://schemas.openxmlformats.org/officeDocument/2006/relationships/oleObject" Target="../embeddings/oleObject199.bin"/><Relationship Id="rId12" Type="http://schemas.openxmlformats.org/officeDocument/2006/relationships/image" Target="../media/image186.wmf"/><Relationship Id="rId17" Type="http://schemas.openxmlformats.org/officeDocument/2006/relationships/oleObject" Target="../embeddings/oleObject204.bin"/><Relationship Id="rId2" Type="http://schemas.openxmlformats.org/officeDocument/2006/relationships/slideLayout" Target="../slideLayouts/slideLayout7.xml"/><Relationship Id="rId16" Type="http://schemas.openxmlformats.org/officeDocument/2006/relationships/image" Target="../media/image188.wmf"/><Relationship Id="rId20" Type="http://schemas.openxmlformats.org/officeDocument/2006/relationships/image" Target="../media/image190.wmf"/><Relationship Id="rId1" Type="http://schemas.openxmlformats.org/officeDocument/2006/relationships/vmlDrawing" Target="../drawings/vmlDrawing26.vml"/><Relationship Id="rId6" Type="http://schemas.openxmlformats.org/officeDocument/2006/relationships/image" Target="../media/image183.wmf"/><Relationship Id="rId11" Type="http://schemas.openxmlformats.org/officeDocument/2006/relationships/oleObject" Target="../embeddings/oleObject201.bin"/><Relationship Id="rId5" Type="http://schemas.openxmlformats.org/officeDocument/2006/relationships/oleObject" Target="../embeddings/oleObject198.bin"/><Relationship Id="rId15" Type="http://schemas.openxmlformats.org/officeDocument/2006/relationships/oleObject" Target="../embeddings/oleObject203.bin"/><Relationship Id="rId10" Type="http://schemas.openxmlformats.org/officeDocument/2006/relationships/image" Target="../media/image185.wmf"/><Relationship Id="rId19" Type="http://schemas.openxmlformats.org/officeDocument/2006/relationships/oleObject" Target="../embeddings/oleObject205.bin"/><Relationship Id="rId4" Type="http://schemas.openxmlformats.org/officeDocument/2006/relationships/image" Target="../media/image182.wmf"/><Relationship Id="rId9" Type="http://schemas.openxmlformats.org/officeDocument/2006/relationships/oleObject" Target="../embeddings/oleObject200.bin"/><Relationship Id="rId14" Type="http://schemas.openxmlformats.org/officeDocument/2006/relationships/image" Target="../media/image18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196.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93.w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195.wmf"/><Relationship Id="rId4" Type="http://schemas.openxmlformats.org/officeDocument/2006/relationships/image" Target="../media/image192.wmf"/><Relationship Id="rId9" Type="http://schemas.openxmlformats.org/officeDocument/2006/relationships/oleObject" Target="../embeddings/oleObject209.bin"/><Relationship Id="rId14" Type="http://schemas.openxmlformats.org/officeDocument/2006/relationships/image" Target="../media/image197.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15.bin"/><Relationship Id="rId13" Type="http://schemas.openxmlformats.org/officeDocument/2006/relationships/image" Target="../media/image132.wmf"/><Relationship Id="rId18" Type="http://schemas.openxmlformats.org/officeDocument/2006/relationships/oleObject" Target="../embeddings/oleObject220.bin"/><Relationship Id="rId26" Type="http://schemas.openxmlformats.org/officeDocument/2006/relationships/image" Target="../media/image196.wmf"/><Relationship Id="rId3" Type="http://schemas.openxmlformats.org/officeDocument/2006/relationships/oleObject" Target="../embeddings/oleObject212.bin"/><Relationship Id="rId21" Type="http://schemas.openxmlformats.org/officeDocument/2006/relationships/oleObject" Target="../embeddings/oleObject222.bin"/><Relationship Id="rId7" Type="http://schemas.openxmlformats.org/officeDocument/2006/relationships/image" Target="../media/image199.wmf"/><Relationship Id="rId12" Type="http://schemas.openxmlformats.org/officeDocument/2006/relationships/oleObject" Target="../embeddings/oleObject217.bin"/><Relationship Id="rId17" Type="http://schemas.openxmlformats.org/officeDocument/2006/relationships/image" Target="../media/image202.wmf"/><Relationship Id="rId25" Type="http://schemas.openxmlformats.org/officeDocument/2006/relationships/oleObject" Target="../embeddings/oleObject224.bin"/><Relationship Id="rId2" Type="http://schemas.openxmlformats.org/officeDocument/2006/relationships/slideLayout" Target="../slideLayouts/slideLayout7.xml"/><Relationship Id="rId16" Type="http://schemas.openxmlformats.org/officeDocument/2006/relationships/oleObject" Target="../embeddings/oleObject219.bin"/><Relationship Id="rId20" Type="http://schemas.openxmlformats.org/officeDocument/2006/relationships/image" Target="../media/image203.wmf"/><Relationship Id="rId1" Type="http://schemas.openxmlformats.org/officeDocument/2006/relationships/vmlDrawing" Target="../drawings/vmlDrawing28.vml"/><Relationship Id="rId6" Type="http://schemas.openxmlformats.org/officeDocument/2006/relationships/oleObject" Target="../embeddings/oleObject214.bin"/><Relationship Id="rId11" Type="http://schemas.openxmlformats.org/officeDocument/2006/relationships/image" Target="../media/image121.wmf"/><Relationship Id="rId24" Type="http://schemas.openxmlformats.org/officeDocument/2006/relationships/image" Target="../media/image204.wmf"/><Relationship Id="rId5" Type="http://schemas.openxmlformats.org/officeDocument/2006/relationships/oleObject" Target="../embeddings/oleObject213.bin"/><Relationship Id="rId15" Type="http://schemas.openxmlformats.org/officeDocument/2006/relationships/image" Target="../media/image201.wmf"/><Relationship Id="rId23" Type="http://schemas.openxmlformats.org/officeDocument/2006/relationships/oleObject" Target="../embeddings/oleObject223.bin"/><Relationship Id="rId10" Type="http://schemas.openxmlformats.org/officeDocument/2006/relationships/oleObject" Target="../embeddings/oleObject216.bin"/><Relationship Id="rId19" Type="http://schemas.openxmlformats.org/officeDocument/2006/relationships/oleObject" Target="../embeddings/oleObject221.bin"/><Relationship Id="rId4" Type="http://schemas.openxmlformats.org/officeDocument/2006/relationships/image" Target="../media/image198.wmf"/><Relationship Id="rId9" Type="http://schemas.openxmlformats.org/officeDocument/2006/relationships/image" Target="../media/image200.wmf"/><Relationship Id="rId14" Type="http://schemas.openxmlformats.org/officeDocument/2006/relationships/oleObject" Target="../embeddings/oleObject218.bin"/><Relationship Id="rId22" Type="http://schemas.openxmlformats.org/officeDocument/2006/relationships/image" Target="../media/image192.wmf"/></Relationships>
</file>

<file path=ppt/slides/_rels/slide43.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225.bin"/><Relationship Id="rId7" Type="http://schemas.openxmlformats.org/officeDocument/2006/relationships/oleObject" Target="../embeddings/oleObject227.bin"/><Relationship Id="rId12" Type="http://schemas.openxmlformats.org/officeDocument/2006/relationships/image" Target="../media/image209.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06.wmf"/><Relationship Id="rId11" Type="http://schemas.openxmlformats.org/officeDocument/2006/relationships/oleObject" Target="../embeddings/oleObject229.bin"/><Relationship Id="rId5" Type="http://schemas.openxmlformats.org/officeDocument/2006/relationships/oleObject" Target="../embeddings/oleObject226.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228.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oleObject" Target="../embeddings/oleObject230.bin"/><Relationship Id="rId7" Type="http://schemas.openxmlformats.org/officeDocument/2006/relationships/oleObject" Target="../embeddings/oleObject23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211.wmf"/><Relationship Id="rId5" Type="http://schemas.openxmlformats.org/officeDocument/2006/relationships/oleObject" Target="../embeddings/oleObject231.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233.bin"/></Relationships>
</file>

<file path=ppt/slides/_rels/slide46.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39.bin"/><Relationship Id="rId18" Type="http://schemas.openxmlformats.org/officeDocument/2006/relationships/oleObject" Target="../embeddings/oleObject241.bin"/><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216.wmf"/><Relationship Id="rId17" Type="http://schemas.openxmlformats.org/officeDocument/2006/relationships/image" Target="../media/image220.png"/><Relationship Id="rId2" Type="http://schemas.openxmlformats.org/officeDocument/2006/relationships/slideLayout" Target="../slideLayouts/slideLayout7.xml"/><Relationship Id="rId16" Type="http://schemas.openxmlformats.org/officeDocument/2006/relationships/image" Target="../media/image218.wmf"/><Relationship Id="rId1" Type="http://schemas.openxmlformats.org/officeDocument/2006/relationships/vmlDrawing" Target="../drawings/vmlDrawing31.vml"/><Relationship Id="rId6" Type="http://schemas.openxmlformats.org/officeDocument/2006/relationships/image" Target="../media/image198.wmf"/><Relationship Id="rId11" Type="http://schemas.openxmlformats.org/officeDocument/2006/relationships/oleObject" Target="../embeddings/oleObject238.bin"/><Relationship Id="rId5" Type="http://schemas.openxmlformats.org/officeDocument/2006/relationships/oleObject" Target="../embeddings/oleObject235.bin"/><Relationship Id="rId15" Type="http://schemas.openxmlformats.org/officeDocument/2006/relationships/oleObject" Target="../embeddings/oleObject240.bin"/><Relationship Id="rId10" Type="http://schemas.openxmlformats.org/officeDocument/2006/relationships/image" Target="../media/image199.wmf"/><Relationship Id="rId19" Type="http://schemas.openxmlformats.org/officeDocument/2006/relationships/image" Target="../media/image219.wmf"/><Relationship Id="rId4" Type="http://schemas.openxmlformats.org/officeDocument/2006/relationships/image" Target="../media/image214.wmf"/><Relationship Id="rId9" Type="http://schemas.openxmlformats.org/officeDocument/2006/relationships/oleObject" Target="../embeddings/oleObject237.bin"/><Relationship Id="rId14" Type="http://schemas.openxmlformats.org/officeDocument/2006/relationships/image" Target="../media/image217.wmf"/></Relationships>
</file>

<file path=ppt/slides/_rels/slide47.xml.rels><?xml version="1.0" encoding="UTF-8" standalone="yes"?>
<Relationships xmlns="http://schemas.openxmlformats.org/package/2006/relationships"><Relationship Id="rId8" Type="http://schemas.openxmlformats.org/officeDocument/2006/relationships/image" Target="../media/image199.wmf"/><Relationship Id="rId13" Type="http://schemas.openxmlformats.org/officeDocument/2006/relationships/oleObject" Target="../embeddings/oleObject244.bin"/><Relationship Id="rId3" Type="http://schemas.openxmlformats.org/officeDocument/2006/relationships/oleObject" Target="../embeddings/oleObject235.bin"/><Relationship Id="rId7" Type="http://schemas.openxmlformats.org/officeDocument/2006/relationships/oleObject" Target="../embeddings/oleObject237.bin"/><Relationship Id="rId12" Type="http://schemas.openxmlformats.org/officeDocument/2006/relationships/image" Target="../media/image222.wmf"/><Relationship Id="rId2" Type="http://schemas.openxmlformats.org/officeDocument/2006/relationships/slideLayout" Target="../slideLayouts/slideLayout7.xml"/><Relationship Id="rId16" Type="http://schemas.openxmlformats.org/officeDocument/2006/relationships/image" Target="../media/image224.wmf"/><Relationship Id="rId1" Type="http://schemas.openxmlformats.org/officeDocument/2006/relationships/vmlDrawing" Target="../drawings/vmlDrawing32.vml"/><Relationship Id="rId6" Type="http://schemas.openxmlformats.org/officeDocument/2006/relationships/image" Target="../media/image215.wmf"/><Relationship Id="rId11" Type="http://schemas.openxmlformats.org/officeDocument/2006/relationships/oleObject" Target="../embeddings/oleObject243.bin"/><Relationship Id="rId5" Type="http://schemas.openxmlformats.org/officeDocument/2006/relationships/oleObject" Target="../embeddings/oleObject236.bin"/><Relationship Id="rId15" Type="http://schemas.openxmlformats.org/officeDocument/2006/relationships/oleObject" Target="../embeddings/oleObject245.bin"/><Relationship Id="rId10" Type="http://schemas.openxmlformats.org/officeDocument/2006/relationships/image" Target="../media/image221.wmf"/><Relationship Id="rId4" Type="http://schemas.openxmlformats.org/officeDocument/2006/relationships/image" Target="../media/image198.wmf"/><Relationship Id="rId9" Type="http://schemas.openxmlformats.org/officeDocument/2006/relationships/oleObject" Target="../embeddings/oleObject242.bin"/><Relationship Id="rId14" Type="http://schemas.openxmlformats.org/officeDocument/2006/relationships/image" Target="../media/image223.wmf"/></Relationships>
</file>

<file path=ppt/slides/_rels/slide48.x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oleObject" Target="../embeddings/oleObject226.bin"/><Relationship Id="rId7" Type="http://schemas.openxmlformats.org/officeDocument/2006/relationships/oleObject" Target="../embeddings/oleObject228.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07.wmf"/><Relationship Id="rId5" Type="http://schemas.openxmlformats.org/officeDocument/2006/relationships/oleObject" Target="../embeddings/oleObject227.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29.bin"/></Relationships>
</file>

<file path=ppt/slides/_rels/slide49.x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oleObject" Target="../embeddings/oleObject251.bin"/><Relationship Id="rId3" Type="http://schemas.openxmlformats.org/officeDocument/2006/relationships/oleObject" Target="../embeddings/oleObject246.bin"/><Relationship Id="rId7" Type="http://schemas.openxmlformats.org/officeDocument/2006/relationships/oleObject" Target="../embeddings/oleObject248.bin"/><Relationship Id="rId12" Type="http://schemas.openxmlformats.org/officeDocument/2006/relationships/image" Target="../media/image229.wmf"/><Relationship Id="rId2" Type="http://schemas.openxmlformats.org/officeDocument/2006/relationships/slideLayout" Target="../slideLayouts/slideLayout7.xml"/><Relationship Id="rId16" Type="http://schemas.openxmlformats.org/officeDocument/2006/relationships/image" Target="../media/image231.wmf"/><Relationship Id="rId1" Type="http://schemas.openxmlformats.org/officeDocument/2006/relationships/vmlDrawing" Target="../drawings/vmlDrawing34.vml"/><Relationship Id="rId6" Type="http://schemas.openxmlformats.org/officeDocument/2006/relationships/image" Target="../media/image226.wmf"/><Relationship Id="rId11" Type="http://schemas.openxmlformats.org/officeDocument/2006/relationships/oleObject" Target="../embeddings/oleObject250.bin"/><Relationship Id="rId5" Type="http://schemas.openxmlformats.org/officeDocument/2006/relationships/oleObject" Target="../embeddings/oleObject247.bin"/><Relationship Id="rId15" Type="http://schemas.openxmlformats.org/officeDocument/2006/relationships/oleObject" Target="../embeddings/oleObject252.bin"/><Relationship Id="rId10" Type="http://schemas.openxmlformats.org/officeDocument/2006/relationships/image" Target="../media/image228.wmf"/><Relationship Id="rId4" Type="http://schemas.openxmlformats.org/officeDocument/2006/relationships/image" Target="../media/image225.wmf"/><Relationship Id="rId9" Type="http://schemas.openxmlformats.org/officeDocument/2006/relationships/oleObject" Target="../embeddings/oleObject249.bin"/><Relationship Id="rId14" Type="http://schemas.openxmlformats.org/officeDocument/2006/relationships/image" Target="../media/image23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image" Target="../media/image236.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33.wmf"/><Relationship Id="rId11" Type="http://schemas.openxmlformats.org/officeDocument/2006/relationships/oleObject" Target="../embeddings/oleObject257.bin"/><Relationship Id="rId5" Type="http://schemas.openxmlformats.org/officeDocument/2006/relationships/oleObject" Target="../embeddings/oleObject254.bin"/><Relationship Id="rId10" Type="http://schemas.openxmlformats.org/officeDocument/2006/relationships/image" Target="../media/image235.wmf"/><Relationship Id="rId4" Type="http://schemas.openxmlformats.org/officeDocument/2006/relationships/image" Target="../media/image232.wmf"/><Relationship Id="rId9" Type="http://schemas.openxmlformats.org/officeDocument/2006/relationships/oleObject" Target="../embeddings/oleObject256.bin"/></Relationships>
</file>

<file path=ppt/slides/_rels/slide51.xml.rels><?xml version="1.0" encoding="UTF-8" standalone="yes"?>
<Relationships xmlns="http://schemas.openxmlformats.org/package/2006/relationships"><Relationship Id="rId8" Type="http://schemas.openxmlformats.org/officeDocument/2006/relationships/image" Target="../media/image239.wmf"/><Relationship Id="rId13" Type="http://schemas.openxmlformats.org/officeDocument/2006/relationships/oleObject" Target="../embeddings/oleObject263.bin"/><Relationship Id="rId18" Type="http://schemas.openxmlformats.org/officeDocument/2006/relationships/oleObject" Target="../embeddings/oleObject266.bin"/><Relationship Id="rId3" Type="http://schemas.openxmlformats.org/officeDocument/2006/relationships/oleObject" Target="../embeddings/oleObject258.bin"/><Relationship Id="rId7" Type="http://schemas.openxmlformats.org/officeDocument/2006/relationships/oleObject" Target="../embeddings/oleObject260.bin"/><Relationship Id="rId12" Type="http://schemas.openxmlformats.org/officeDocument/2006/relationships/image" Target="../media/image241.wmf"/><Relationship Id="rId17" Type="http://schemas.openxmlformats.org/officeDocument/2006/relationships/image" Target="../media/image243.wmf"/><Relationship Id="rId2" Type="http://schemas.openxmlformats.org/officeDocument/2006/relationships/slideLayout" Target="../slideLayouts/slideLayout7.xml"/><Relationship Id="rId16" Type="http://schemas.openxmlformats.org/officeDocument/2006/relationships/oleObject" Target="../embeddings/oleObject265.bin"/><Relationship Id="rId20" Type="http://schemas.openxmlformats.org/officeDocument/2006/relationships/image" Target="NULL"/><Relationship Id="rId1" Type="http://schemas.openxmlformats.org/officeDocument/2006/relationships/vmlDrawing" Target="../drawings/vmlDrawing36.vml"/><Relationship Id="rId6" Type="http://schemas.openxmlformats.org/officeDocument/2006/relationships/image" Target="../media/image238.wmf"/><Relationship Id="rId11" Type="http://schemas.openxmlformats.org/officeDocument/2006/relationships/oleObject" Target="../embeddings/oleObject262.bin"/><Relationship Id="rId5" Type="http://schemas.openxmlformats.org/officeDocument/2006/relationships/oleObject" Target="../embeddings/oleObject259.bin"/><Relationship Id="rId15" Type="http://schemas.openxmlformats.org/officeDocument/2006/relationships/oleObject" Target="../embeddings/oleObject264.bin"/><Relationship Id="rId10" Type="http://schemas.openxmlformats.org/officeDocument/2006/relationships/image" Target="../media/image240.wmf"/><Relationship Id="rId19" Type="http://schemas.openxmlformats.org/officeDocument/2006/relationships/image" Target="../media/image244.wmf"/><Relationship Id="rId4" Type="http://schemas.openxmlformats.org/officeDocument/2006/relationships/image" Target="../media/image237.wmf"/><Relationship Id="rId9" Type="http://schemas.openxmlformats.org/officeDocument/2006/relationships/oleObject" Target="../embeddings/oleObject261.bin"/><Relationship Id="rId14" Type="http://schemas.openxmlformats.org/officeDocument/2006/relationships/image" Target="../media/image242.wmf"/></Relationships>
</file>

<file path=ppt/slides/_rels/slide52.xml.rels><?xml version="1.0" encoding="UTF-8" standalone="yes"?>
<Relationships xmlns="http://schemas.openxmlformats.org/package/2006/relationships"><Relationship Id="rId8" Type="http://schemas.openxmlformats.org/officeDocument/2006/relationships/image" Target="../media/image245.wmf"/><Relationship Id="rId13" Type="http://schemas.openxmlformats.org/officeDocument/2006/relationships/oleObject" Target="../embeddings/oleObject272.bin"/><Relationship Id="rId18" Type="http://schemas.openxmlformats.org/officeDocument/2006/relationships/image" Target="../media/image250.wmf"/><Relationship Id="rId26" Type="http://schemas.openxmlformats.org/officeDocument/2006/relationships/oleObject" Target="../embeddings/oleObject279.bin"/><Relationship Id="rId3" Type="http://schemas.openxmlformats.org/officeDocument/2006/relationships/oleObject" Target="../embeddings/oleObject267.bin"/><Relationship Id="rId21" Type="http://schemas.openxmlformats.org/officeDocument/2006/relationships/oleObject" Target="../embeddings/oleObject276.bin"/><Relationship Id="rId7" Type="http://schemas.openxmlformats.org/officeDocument/2006/relationships/oleObject" Target="../embeddings/oleObject269.bin"/><Relationship Id="rId12" Type="http://schemas.openxmlformats.org/officeDocument/2006/relationships/image" Target="../media/image247.wmf"/><Relationship Id="rId17" Type="http://schemas.openxmlformats.org/officeDocument/2006/relationships/oleObject" Target="../embeddings/oleObject274.bin"/><Relationship Id="rId25" Type="http://schemas.openxmlformats.org/officeDocument/2006/relationships/image" Target="../media/image253.wmf"/><Relationship Id="rId2" Type="http://schemas.openxmlformats.org/officeDocument/2006/relationships/slideLayout" Target="../slideLayouts/slideLayout7.xml"/><Relationship Id="rId16" Type="http://schemas.openxmlformats.org/officeDocument/2006/relationships/image" Target="../media/image249.wmf"/><Relationship Id="rId20" Type="http://schemas.openxmlformats.org/officeDocument/2006/relationships/image" Target="../media/image251.wmf"/><Relationship Id="rId29" Type="http://schemas.openxmlformats.org/officeDocument/2006/relationships/image" Target="../media/image255.wmf"/><Relationship Id="rId1" Type="http://schemas.openxmlformats.org/officeDocument/2006/relationships/vmlDrawing" Target="../drawings/vmlDrawing37.vml"/><Relationship Id="rId6" Type="http://schemas.openxmlformats.org/officeDocument/2006/relationships/image" Target="../media/image123.wmf"/><Relationship Id="rId11" Type="http://schemas.openxmlformats.org/officeDocument/2006/relationships/oleObject" Target="../embeddings/oleObject271.bin"/><Relationship Id="rId24" Type="http://schemas.openxmlformats.org/officeDocument/2006/relationships/oleObject" Target="../embeddings/oleObject278.bin"/><Relationship Id="rId5" Type="http://schemas.openxmlformats.org/officeDocument/2006/relationships/oleObject" Target="../embeddings/oleObject268.bin"/><Relationship Id="rId15" Type="http://schemas.openxmlformats.org/officeDocument/2006/relationships/oleObject" Target="../embeddings/oleObject273.bin"/><Relationship Id="rId23" Type="http://schemas.openxmlformats.org/officeDocument/2006/relationships/oleObject" Target="../embeddings/oleObject277.bin"/><Relationship Id="rId28" Type="http://schemas.openxmlformats.org/officeDocument/2006/relationships/oleObject" Target="../embeddings/oleObject280.bin"/><Relationship Id="rId10" Type="http://schemas.openxmlformats.org/officeDocument/2006/relationships/image" Target="../media/image246.wmf"/><Relationship Id="rId19" Type="http://schemas.openxmlformats.org/officeDocument/2006/relationships/oleObject" Target="../embeddings/oleObject275.bin"/><Relationship Id="rId4" Type="http://schemas.openxmlformats.org/officeDocument/2006/relationships/image" Target="../media/image122.wmf"/><Relationship Id="rId9" Type="http://schemas.openxmlformats.org/officeDocument/2006/relationships/oleObject" Target="../embeddings/oleObject270.bin"/><Relationship Id="rId14" Type="http://schemas.openxmlformats.org/officeDocument/2006/relationships/image" Target="../media/image248.wmf"/><Relationship Id="rId22" Type="http://schemas.openxmlformats.org/officeDocument/2006/relationships/image" Target="../media/image252.wmf"/><Relationship Id="rId27" Type="http://schemas.openxmlformats.org/officeDocument/2006/relationships/image" Target="../media/image254.wmf"/></Relationships>
</file>

<file path=ppt/slides/_rels/slide53.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286.bin"/><Relationship Id="rId18" Type="http://schemas.openxmlformats.org/officeDocument/2006/relationships/image" Target="../media/image248.wmf"/><Relationship Id="rId3" Type="http://schemas.openxmlformats.org/officeDocument/2006/relationships/oleObject" Target="../embeddings/oleObject281.bin"/><Relationship Id="rId21" Type="http://schemas.openxmlformats.org/officeDocument/2006/relationships/oleObject" Target="../embeddings/oleObject290.bin"/><Relationship Id="rId7" Type="http://schemas.openxmlformats.org/officeDocument/2006/relationships/oleObject" Target="../embeddings/oleObject283.bin"/><Relationship Id="rId12" Type="http://schemas.openxmlformats.org/officeDocument/2006/relationships/image" Target="../media/image245.wmf"/><Relationship Id="rId17" Type="http://schemas.openxmlformats.org/officeDocument/2006/relationships/oleObject" Target="../embeddings/oleObject288.bin"/><Relationship Id="rId2" Type="http://schemas.openxmlformats.org/officeDocument/2006/relationships/slideLayout" Target="../slideLayouts/slideLayout7.xml"/><Relationship Id="rId16" Type="http://schemas.openxmlformats.org/officeDocument/2006/relationships/image" Target="../media/image247.wmf"/><Relationship Id="rId20" Type="http://schemas.openxmlformats.org/officeDocument/2006/relationships/image" Target="../media/image253.wmf"/><Relationship Id="rId1" Type="http://schemas.openxmlformats.org/officeDocument/2006/relationships/vmlDrawing" Target="../drawings/vmlDrawing38.vml"/><Relationship Id="rId6" Type="http://schemas.openxmlformats.org/officeDocument/2006/relationships/image" Target="../media/image257.wmf"/><Relationship Id="rId11" Type="http://schemas.openxmlformats.org/officeDocument/2006/relationships/oleObject" Target="../embeddings/oleObject285.bin"/><Relationship Id="rId5" Type="http://schemas.openxmlformats.org/officeDocument/2006/relationships/oleObject" Target="../embeddings/oleObject282.bin"/><Relationship Id="rId15" Type="http://schemas.openxmlformats.org/officeDocument/2006/relationships/oleObject" Target="../embeddings/oleObject287.bin"/><Relationship Id="rId23" Type="http://schemas.openxmlformats.org/officeDocument/2006/relationships/oleObject" Target="../embeddings/oleObject291.bin"/><Relationship Id="rId10" Type="http://schemas.openxmlformats.org/officeDocument/2006/relationships/image" Target="../media/image123.wmf"/><Relationship Id="rId19" Type="http://schemas.openxmlformats.org/officeDocument/2006/relationships/oleObject" Target="../embeddings/oleObject289.bin"/><Relationship Id="rId4" Type="http://schemas.openxmlformats.org/officeDocument/2006/relationships/image" Target="../media/image256.wmf"/><Relationship Id="rId9" Type="http://schemas.openxmlformats.org/officeDocument/2006/relationships/oleObject" Target="../embeddings/oleObject284.bin"/><Relationship Id="rId14" Type="http://schemas.openxmlformats.org/officeDocument/2006/relationships/image" Target="../media/image246.wmf"/><Relationship Id="rId22" Type="http://schemas.openxmlformats.org/officeDocument/2006/relationships/image" Target="../media/image252.wmf"/></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9.vml"/><Relationship Id="rId4" Type="http://schemas.openxmlformats.org/officeDocument/2006/relationships/image" Target="../media/image258.wmf"/></Relationships>
</file>

<file path=ppt/slides/_rels/slide55.xml.rels><?xml version="1.0" encoding="UTF-8" standalone="yes"?>
<Relationships xmlns="http://schemas.openxmlformats.org/package/2006/relationships"><Relationship Id="rId8" Type="http://schemas.openxmlformats.org/officeDocument/2006/relationships/image" Target="../media/image261.wmf"/><Relationship Id="rId13" Type="http://schemas.openxmlformats.org/officeDocument/2006/relationships/oleObject" Target="../embeddings/oleObject297.bin"/><Relationship Id="rId18" Type="http://schemas.openxmlformats.org/officeDocument/2006/relationships/image" Target="../media/image264.wmf"/><Relationship Id="rId3" Type="http://schemas.openxmlformats.org/officeDocument/2006/relationships/oleObject" Target="../embeddings/oleObject292.bin"/><Relationship Id="rId21" Type="http://schemas.openxmlformats.org/officeDocument/2006/relationships/oleObject" Target="../embeddings/oleObject301.bin"/><Relationship Id="rId7" Type="http://schemas.openxmlformats.org/officeDocument/2006/relationships/oleObject" Target="../embeddings/oleObject294.bin"/><Relationship Id="rId12" Type="http://schemas.openxmlformats.org/officeDocument/2006/relationships/image" Target="../media/image199.wmf"/><Relationship Id="rId17" Type="http://schemas.openxmlformats.org/officeDocument/2006/relationships/oleObject" Target="../embeddings/oleObject299.bin"/><Relationship Id="rId2" Type="http://schemas.openxmlformats.org/officeDocument/2006/relationships/slideLayout" Target="../slideLayouts/slideLayout7.xml"/><Relationship Id="rId16" Type="http://schemas.openxmlformats.org/officeDocument/2006/relationships/image" Target="../media/image263.wmf"/><Relationship Id="rId20" Type="http://schemas.openxmlformats.org/officeDocument/2006/relationships/image" Target="../media/image265.wmf"/><Relationship Id="rId1" Type="http://schemas.openxmlformats.org/officeDocument/2006/relationships/vmlDrawing" Target="../drawings/vmlDrawing40.vml"/><Relationship Id="rId6" Type="http://schemas.openxmlformats.org/officeDocument/2006/relationships/image" Target="../media/image260.wmf"/><Relationship Id="rId11" Type="http://schemas.openxmlformats.org/officeDocument/2006/relationships/oleObject" Target="../embeddings/oleObject296.bin"/><Relationship Id="rId5" Type="http://schemas.openxmlformats.org/officeDocument/2006/relationships/oleObject" Target="../embeddings/oleObject293.bin"/><Relationship Id="rId15" Type="http://schemas.openxmlformats.org/officeDocument/2006/relationships/oleObject" Target="../embeddings/oleObject298.bin"/><Relationship Id="rId10" Type="http://schemas.openxmlformats.org/officeDocument/2006/relationships/image" Target="../media/image198.wmf"/><Relationship Id="rId19" Type="http://schemas.openxmlformats.org/officeDocument/2006/relationships/oleObject" Target="../embeddings/oleObject300.bin"/><Relationship Id="rId4" Type="http://schemas.openxmlformats.org/officeDocument/2006/relationships/image" Target="../media/image259.wmf"/><Relationship Id="rId9" Type="http://schemas.openxmlformats.org/officeDocument/2006/relationships/oleObject" Target="../embeddings/oleObject295.bin"/><Relationship Id="rId14" Type="http://schemas.openxmlformats.org/officeDocument/2006/relationships/image" Target="../media/image262.wmf"/><Relationship Id="rId22" Type="http://schemas.openxmlformats.org/officeDocument/2006/relationships/image" Target="../media/image266.wmf"/></Relationships>
</file>

<file path=ppt/slides/_rels/slide56.xml.rels><?xml version="1.0" encoding="UTF-8" standalone="yes"?>
<Relationships xmlns="http://schemas.openxmlformats.org/package/2006/relationships"><Relationship Id="rId8" Type="http://schemas.openxmlformats.org/officeDocument/2006/relationships/image" Target="../media/image243.wmf"/><Relationship Id="rId13" Type="http://schemas.openxmlformats.org/officeDocument/2006/relationships/image" Target="../media/image132.wmf"/><Relationship Id="rId3" Type="http://schemas.openxmlformats.org/officeDocument/2006/relationships/oleObject" Target="../embeddings/oleObject302.bin"/><Relationship Id="rId7" Type="http://schemas.openxmlformats.org/officeDocument/2006/relationships/oleObject" Target="../embeddings/oleObject304.bin"/><Relationship Id="rId12" Type="http://schemas.openxmlformats.org/officeDocument/2006/relationships/oleObject" Target="../embeddings/oleObject307.bin"/><Relationship Id="rId17" Type="http://schemas.openxmlformats.org/officeDocument/2006/relationships/image" Target="../media/image270.wmf"/><Relationship Id="rId2" Type="http://schemas.openxmlformats.org/officeDocument/2006/relationships/slideLayout" Target="../slideLayouts/slideLayout7.xml"/><Relationship Id="rId16" Type="http://schemas.openxmlformats.org/officeDocument/2006/relationships/oleObject" Target="../embeddings/oleObject309.bin"/><Relationship Id="rId1" Type="http://schemas.openxmlformats.org/officeDocument/2006/relationships/vmlDrawing" Target="../drawings/vmlDrawing41.vml"/><Relationship Id="rId6" Type="http://schemas.openxmlformats.org/officeDocument/2006/relationships/image" Target="../media/image242.wmf"/><Relationship Id="rId11" Type="http://schemas.openxmlformats.org/officeDocument/2006/relationships/image" Target="../media/image268.wmf"/><Relationship Id="rId5" Type="http://schemas.openxmlformats.org/officeDocument/2006/relationships/oleObject" Target="../embeddings/oleObject303.bin"/><Relationship Id="rId15" Type="http://schemas.openxmlformats.org/officeDocument/2006/relationships/image" Target="../media/image269.wmf"/><Relationship Id="rId10" Type="http://schemas.openxmlformats.org/officeDocument/2006/relationships/oleObject" Target="../embeddings/oleObject306.bin"/><Relationship Id="rId4" Type="http://schemas.openxmlformats.org/officeDocument/2006/relationships/image" Target="../media/image267.wmf"/><Relationship Id="rId9" Type="http://schemas.openxmlformats.org/officeDocument/2006/relationships/oleObject" Target="../embeddings/oleObject305.bin"/><Relationship Id="rId14" Type="http://schemas.openxmlformats.org/officeDocument/2006/relationships/oleObject" Target="../embeddings/oleObject308.bin"/></Relationships>
</file>

<file path=ppt/slides/_rels/slide57.xml.rels><?xml version="1.0" encoding="UTF-8" standalone="yes"?>
<Relationships xmlns="http://schemas.openxmlformats.org/package/2006/relationships"><Relationship Id="rId3" Type="http://schemas.openxmlformats.org/officeDocument/2006/relationships/image" Target="../media/image272.jpeg"/><Relationship Id="rId2" Type="http://schemas.openxmlformats.org/officeDocument/2006/relationships/image" Target="../media/image271.jpeg"/><Relationship Id="rId1" Type="http://schemas.openxmlformats.org/officeDocument/2006/relationships/slideLayout" Target="../slideLayouts/slideLayout12.xml"/><Relationship Id="rId6" Type="http://schemas.openxmlformats.org/officeDocument/2006/relationships/image" Target="../media/image275.jpg"/><Relationship Id="rId5" Type="http://schemas.openxmlformats.org/officeDocument/2006/relationships/image" Target="../media/image274.jpeg"/><Relationship Id="rId4" Type="http://schemas.openxmlformats.org/officeDocument/2006/relationships/image" Target="../media/image273.jpeg"/></Relationships>
</file>

<file path=ppt/slides/_rels/slide58.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310.bin"/><Relationship Id="rId7" Type="http://schemas.openxmlformats.org/officeDocument/2006/relationships/oleObject" Target="../embeddings/oleObject312.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77.wmf"/><Relationship Id="rId5" Type="http://schemas.openxmlformats.org/officeDocument/2006/relationships/oleObject" Target="../embeddings/oleObject311.bin"/><Relationship Id="rId4" Type="http://schemas.openxmlformats.org/officeDocument/2006/relationships/image" Target="../media/image276.wmf"/></Relationships>
</file>

<file path=ppt/slides/_rels/slide59.x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oleObject" Target="../embeddings/oleObject318.bin"/><Relationship Id="rId18" Type="http://schemas.openxmlformats.org/officeDocument/2006/relationships/image" Target="../media/image285.wmf"/><Relationship Id="rId3" Type="http://schemas.openxmlformats.org/officeDocument/2006/relationships/oleObject" Target="../embeddings/oleObject313.bin"/><Relationship Id="rId7" Type="http://schemas.openxmlformats.org/officeDocument/2006/relationships/oleObject" Target="../embeddings/oleObject315.bin"/><Relationship Id="rId12" Type="http://schemas.openxmlformats.org/officeDocument/2006/relationships/image" Target="../media/image282.wmf"/><Relationship Id="rId17" Type="http://schemas.openxmlformats.org/officeDocument/2006/relationships/oleObject" Target="../embeddings/oleObject320.bin"/><Relationship Id="rId2" Type="http://schemas.openxmlformats.org/officeDocument/2006/relationships/slideLayout" Target="../slideLayouts/slideLayout7.xml"/><Relationship Id="rId16" Type="http://schemas.openxmlformats.org/officeDocument/2006/relationships/image" Target="../media/image284.wmf"/><Relationship Id="rId20" Type="http://schemas.openxmlformats.org/officeDocument/2006/relationships/image" Target="../media/image286.wmf"/><Relationship Id="rId1" Type="http://schemas.openxmlformats.org/officeDocument/2006/relationships/vmlDrawing" Target="../drawings/vmlDrawing43.vml"/><Relationship Id="rId6" Type="http://schemas.openxmlformats.org/officeDocument/2006/relationships/image" Target="../media/image279.wmf"/><Relationship Id="rId11" Type="http://schemas.openxmlformats.org/officeDocument/2006/relationships/oleObject" Target="../embeddings/oleObject317.bin"/><Relationship Id="rId5" Type="http://schemas.openxmlformats.org/officeDocument/2006/relationships/oleObject" Target="../embeddings/oleObject314.bin"/><Relationship Id="rId15" Type="http://schemas.openxmlformats.org/officeDocument/2006/relationships/oleObject" Target="../embeddings/oleObject319.bin"/><Relationship Id="rId10" Type="http://schemas.openxmlformats.org/officeDocument/2006/relationships/image" Target="../media/image281.wmf"/><Relationship Id="rId19" Type="http://schemas.openxmlformats.org/officeDocument/2006/relationships/oleObject" Target="../embeddings/oleObject321.bin"/><Relationship Id="rId4" Type="http://schemas.openxmlformats.org/officeDocument/2006/relationships/image" Target="../media/image278.wmf"/><Relationship Id="rId9" Type="http://schemas.openxmlformats.org/officeDocument/2006/relationships/oleObject" Target="../embeddings/oleObject316.bin"/><Relationship Id="rId14" Type="http://schemas.openxmlformats.org/officeDocument/2006/relationships/image" Target="../media/image28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89.wmf"/><Relationship Id="rId3" Type="http://schemas.openxmlformats.org/officeDocument/2006/relationships/oleObject" Target="../embeddings/oleObject322.bin"/><Relationship Id="rId7" Type="http://schemas.openxmlformats.org/officeDocument/2006/relationships/oleObject" Target="../embeddings/oleObject32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88.wmf"/><Relationship Id="rId5" Type="http://schemas.openxmlformats.org/officeDocument/2006/relationships/oleObject" Target="../embeddings/oleObject323.bin"/><Relationship Id="rId10" Type="http://schemas.openxmlformats.org/officeDocument/2006/relationships/image" Target="../media/image290.wmf"/><Relationship Id="rId4" Type="http://schemas.openxmlformats.org/officeDocument/2006/relationships/image" Target="../media/image287.wmf"/><Relationship Id="rId9" Type="http://schemas.openxmlformats.org/officeDocument/2006/relationships/oleObject" Target="../embeddings/oleObject325.bin"/></Relationships>
</file>

<file path=ppt/slides/_rels/slide61.xml.rels><?xml version="1.0" encoding="UTF-8" standalone="yes"?>
<Relationships xmlns="http://schemas.openxmlformats.org/package/2006/relationships"><Relationship Id="rId8" Type="http://schemas.openxmlformats.org/officeDocument/2006/relationships/image" Target="../media/image293.wmf"/><Relationship Id="rId13" Type="http://schemas.openxmlformats.org/officeDocument/2006/relationships/oleObject" Target="../embeddings/oleObject331.bin"/><Relationship Id="rId3" Type="http://schemas.openxmlformats.org/officeDocument/2006/relationships/oleObject" Target="../embeddings/oleObject326.bin"/><Relationship Id="rId7" Type="http://schemas.openxmlformats.org/officeDocument/2006/relationships/oleObject" Target="../embeddings/oleObject328.bin"/><Relationship Id="rId12" Type="http://schemas.openxmlformats.org/officeDocument/2006/relationships/image" Target="../media/image295.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92.wmf"/><Relationship Id="rId11" Type="http://schemas.openxmlformats.org/officeDocument/2006/relationships/oleObject" Target="../embeddings/oleObject330.bin"/><Relationship Id="rId5" Type="http://schemas.openxmlformats.org/officeDocument/2006/relationships/oleObject" Target="../embeddings/oleObject327.bin"/><Relationship Id="rId10" Type="http://schemas.openxmlformats.org/officeDocument/2006/relationships/image" Target="../media/image294.wmf"/><Relationship Id="rId4" Type="http://schemas.openxmlformats.org/officeDocument/2006/relationships/image" Target="../media/image291.wmf"/><Relationship Id="rId9" Type="http://schemas.openxmlformats.org/officeDocument/2006/relationships/oleObject" Target="../embeddings/oleObject329.bin"/><Relationship Id="rId14" Type="http://schemas.openxmlformats.org/officeDocument/2006/relationships/image" Target="../media/image296.wmf"/></Relationships>
</file>

<file path=ppt/slides/_rels/slide62.xml.rels><?xml version="1.0" encoding="UTF-8" standalone="yes"?>
<Relationships xmlns="http://schemas.openxmlformats.org/package/2006/relationships"><Relationship Id="rId8" Type="http://schemas.openxmlformats.org/officeDocument/2006/relationships/image" Target="../media/image299.wmf"/><Relationship Id="rId3" Type="http://schemas.openxmlformats.org/officeDocument/2006/relationships/oleObject" Target="../embeddings/oleObject332.bin"/><Relationship Id="rId7" Type="http://schemas.openxmlformats.org/officeDocument/2006/relationships/oleObject" Target="../embeddings/oleObject334.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98.wmf"/><Relationship Id="rId5" Type="http://schemas.openxmlformats.org/officeDocument/2006/relationships/oleObject" Target="../embeddings/oleObject333.bin"/><Relationship Id="rId10" Type="http://schemas.openxmlformats.org/officeDocument/2006/relationships/image" Target="../media/image300.wmf"/><Relationship Id="rId4" Type="http://schemas.openxmlformats.org/officeDocument/2006/relationships/image" Target="../media/image297.wmf"/><Relationship Id="rId9" Type="http://schemas.openxmlformats.org/officeDocument/2006/relationships/oleObject" Target="../embeddings/oleObject335.bin"/></Relationships>
</file>

<file path=ppt/slides/_rels/slide63.xml.rels><?xml version="1.0" encoding="UTF-8" standalone="yes"?>
<Relationships xmlns="http://schemas.openxmlformats.org/package/2006/relationships"><Relationship Id="rId8" Type="http://schemas.openxmlformats.org/officeDocument/2006/relationships/image" Target="../media/image303.wmf"/><Relationship Id="rId3" Type="http://schemas.openxmlformats.org/officeDocument/2006/relationships/oleObject" Target="../embeddings/oleObject336.bin"/><Relationship Id="rId7" Type="http://schemas.openxmlformats.org/officeDocument/2006/relationships/oleObject" Target="../embeddings/oleObject338.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302.wmf"/><Relationship Id="rId5" Type="http://schemas.openxmlformats.org/officeDocument/2006/relationships/oleObject" Target="../embeddings/oleObject337.bin"/><Relationship Id="rId4" Type="http://schemas.openxmlformats.org/officeDocument/2006/relationships/image" Target="../media/image301.wmf"/></Relationships>
</file>

<file path=ppt/slides/_rels/slide64.xml.rels><?xml version="1.0" encoding="UTF-8" standalone="yes"?>
<Relationships xmlns="http://schemas.openxmlformats.org/package/2006/relationships"><Relationship Id="rId8" Type="http://schemas.openxmlformats.org/officeDocument/2006/relationships/image" Target="../media/image304.wmf"/><Relationship Id="rId13" Type="http://schemas.openxmlformats.org/officeDocument/2006/relationships/oleObject" Target="../embeddings/oleObject344.bin"/><Relationship Id="rId3" Type="http://schemas.openxmlformats.org/officeDocument/2006/relationships/oleObject" Target="../embeddings/oleObject339.bin"/><Relationship Id="rId7" Type="http://schemas.openxmlformats.org/officeDocument/2006/relationships/oleObject" Target="../embeddings/oleObject341.bin"/><Relationship Id="rId12" Type="http://schemas.openxmlformats.org/officeDocument/2006/relationships/image" Target="../media/image305.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15.wmf"/><Relationship Id="rId11" Type="http://schemas.openxmlformats.org/officeDocument/2006/relationships/oleObject" Target="../embeddings/oleObject343.bin"/><Relationship Id="rId5" Type="http://schemas.openxmlformats.org/officeDocument/2006/relationships/oleObject" Target="../embeddings/oleObject340.bin"/><Relationship Id="rId10" Type="http://schemas.openxmlformats.org/officeDocument/2006/relationships/image" Target="../media/image198.wmf"/><Relationship Id="rId4" Type="http://schemas.openxmlformats.org/officeDocument/2006/relationships/image" Target="../media/image199.wmf"/><Relationship Id="rId9" Type="http://schemas.openxmlformats.org/officeDocument/2006/relationships/oleObject" Target="../embeddings/oleObject342.bin"/></Relationships>
</file>

<file path=ppt/slides/_rels/slide65.xml.rels><?xml version="1.0" encoding="UTF-8" standalone="yes"?>
<Relationships xmlns="http://schemas.openxmlformats.org/package/2006/relationships"><Relationship Id="rId2" Type="http://schemas.openxmlformats.org/officeDocument/2006/relationships/image" Target="../media/image306.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http://lab.gdut.edu.cn/wuli/wulilab/kexuejia/MICHELSON.GIF" TargetMode="External"/><Relationship Id="rId2" Type="http://schemas.openxmlformats.org/officeDocument/2006/relationships/image" Target="../media/image30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45.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308.png"/></Relationships>
</file>

<file path=ppt/slides/_rels/slide68.xml.rels><?xml version="1.0" encoding="UTF-8" standalone="yes"?>
<Relationships xmlns="http://schemas.openxmlformats.org/package/2006/relationships"><Relationship Id="rId8" Type="http://schemas.openxmlformats.org/officeDocument/2006/relationships/image" Target="../media/image311.wmf"/><Relationship Id="rId13" Type="http://schemas.openxmlformats.org/officeDocument/2006/relationships/oleObject" Target="../embeddings/oleObject351.bin"/><Relationship Id="rId18" Type="http://schemas.openxmlformats.org/officeDocument/2006/relationships/image" Target="../media/image316.wmf"/><Relationship Id="rId3" Type="http://schemas.openxmlformats.org/officeDocument/2006/relationships/oleObject" Target="../embeddings/oleObject346.bin"/><Relationship Id="rId7" Type="http://schemas.openxmlformats.org/officeDocument/2006/relationships/oleObject" Target="../embeddings/oleObject348.bin"/><Relationship Id="rId12" Type="http://schemas.openxmlformats.org/officeDocument/2006/relationships/image" Target="../media/image313.wmf"/><Relationship Id="rId17" Type="http://schemas.openxmlformats.org/officeDocument/2006/relationships/oleObject" Target="../embeddings/oleObject353.bin"/><Relationship Id="rId2" Type="http://schemas.openxmlformats.org/officeDocument/2006/relationships/slideLayout" Target="../slideLayouts/slideLayout7.xml"/><Relationship Id="rId16" Type="http://schemas.openxmlformats.org/officeDocument/2006/relationships/image" Target="../media/image315.wmf"/><Relationship Id="rId20" Type="http://schemas.openxmlformats.org/officeDocument/2006/relationships/image" Target="../media/image317.wmf"/><Relationship Id="rId1" Type="http://schemas.openxmlformats.org/officeDocument/2006/relationships/vmlDrawing" Target="../drawings/vmlDrawing50.vml"/><Relationship Id="rId6" Type="http://schemas.openxmlformats.org/officeDocument/2006/relationships/image" Target="../media/image310.wmf"/><Relationship Id="rId11" Type="http://schemas.openxmlformats.org/officeDocument/2006/relationships/oleObject" Target="../embeddings/oleObject350.bin"/><Relationship Id="rId5" Type="http://schemas.openxmlformats.org/officeDocument/2006/relationships/oleObject" Target="../embeddings/oleObject347.bin"/><Relationship Id="rId15" Type="http://schemas.openxmlformats.org/officeDocument/2006/relationships/oleObject" Target="../embeddings/oleObject352.bin"/><Relationship Id="rId10" Type="http://schemas.openxmlformats.org/officeDocument/2006/relationships/image" Target="../media/image312.wmf"/><Relationship Id="rId19" Type="http://schemas.openxmlformats.org/officeDocument/2006/relationships/oleObject" Target="../embeddings/oleObject354.bin"/><Relationship Id="rId4" Type="http://schemas.openxmlformats.org/officeDocument/2006/relationships/image" Target="../media/image309.wmf"/><Relationship Id="rId9" Type="http://schemas.openxmlformats.org/officeDocument/2006/relationships/oleObject" Target="../embeddings/oleObject349.bin"/><Relationship Id="rId14" Type="http://schemas.openxmlformats.org/officeDocument/2006/relationships/image" Target="../media/image314.wmf"/></Relationships>
</file>

<file path=ppt/slides/_rels/slide69.xml.rels><?xml version="1.0" encoding="UTF-8" standalone="yes"?>
<Relationships xmlns="http://schemas.openxmlformats.org/package/2006/relationships"><Relationship Id="rId8" Type="http://schemas.openxmlformats.org/officeDocument/2006/relationships/image" Target="../media/image311.wmf"/><Relationship Id="rId13" Type="http://schemas.openxmlformats.org/officeDocument/2006/relationships/oleObject" Target="../embeddings/oleObject360.bin"/><Relationship Id="rId18" Type="http://schemas.openxmlformats.org/officeDocument/2006/relationships/image" Target="../media/image320.wmf"/><Relationship Id="rId3" Type="http://schemas.openxmlformats.org/officeDocument/2006/relationships/oleObject" Target="../embeddings/oleObject355.bin"/><Relationship Id="rId21" Type="http://schemas.openxmlformats.org/officeDocument/2006/relationships/oleObject" Target="../embeddings/oleObject364.bin"/><Relationship Id="rId7" Type="http://schemas.openxmlformats.org/officeDocument/2006/relationships/oleObject" Target="../embeddings/oleObject357.bin"/><Relationship Id="rId12" Type="http://schemas.openxmlformats.org/officeDocument/2006/relationships/image" Target="../media/image315.wmf"/><Relationship Id="rId17" Type="http://schemas.openxmlformats.org/officeDocument/2006/relationships/oleObject" Target="../embeddings/oleObject362.bin"/><Relationship Id="rId2" Type="http://schemas.openxmlformats.org/officeDocument/2006/relationships/slideLayout" Target="../slideLayouts/slideLayout7.xml"/><Relationship Id="rId16" Type="http://schemas.openxmlformats.org/officeDocument/2006/relationships/image" Target="../media/image319.wmf"/><Relationship Id="rId20" Type="http://schemas.openxmlformats.org/officeDocument/2006/relationships/image" Target="../media/image244.wmf"/><Relationship Id="rId1" Type="http://schemas.openxmlformats.org/officeDocument/2006/relationships/vmlDrawing" Target="../drawings/vmlDrawing51.vml"/><Relationship Id="rId6" Type="http://schemas.openxmlformats.org/officeDocument/2006/relationships/image" Target="../media/image309.wmf"/><Relationship Id="rId11" Type="http://schemas.openxmlformats.org/officeDocument/2006/relationships/oleObject" Target="../embeddings/oleObject359.bin"/><Relationship Id="rId5" Type="http://schemas.openxmlformats.org/officeDocument/2006/relationships/oleObject" Target="../embeddings/oleObject356.bin"/><Relationship Id="rId15" Type="http://schemas.openxmlformats.org/officeDocument/2006/relationships/oleObject" Target="../embeddings/oleObject361.bin"/><Relationship Id="rId10" Type="http://schemas.openxmlformats.org/officeDocument/2006/relationships/image" Target="../media/image316.wmf"/><Relationship Id="rId19" Type="http://schemas.openxmlformats.org/officeDocument/2006/relationships/oleObject" Target="../embeddings/oleObject363.bin"/><Relationship Id="rId4" Type="http://schemas.openxmlformats.org/officeDocument/2006/relationships/image" Target="../media/image310.wmf"/><Relationship Id="rId9" Type="http://schemas.openxmlformats.org/officeDocument/2006/relationships/oleObject" Target="../embeddings/oleObject358.bin"/><Relationship Id="rId14" Type="http://schemas.openxmlformats.org/officeDocument/2006/relationships/image" Target="../media/image31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322.wmf"/><Relationship Id="rId3" Type="http://schemas.openxmlformats.org/officeDocument/2006/relationships/image" Target="../media/image323.png"/><Relationship Id="rId7" Type="http://schemas.openxmlformats.org/officeDocument/2006/relationships/oleObject" Target="../embeddings/oleObject366.bin"/><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image" Target="../media/image321.wmf"/><Relationship Id="rId5" Type="http://schemas.openxmlformats.org/officeDocument/2006/relationships/oleObject" Target="../embeddings/oleObject365.bin"/><Relationship Id="rId4" Type="http://schemas.openxmlformats.org/officeDocument/2006/relationships/image" Target="http://cai.tongji.edu.cn/UPNetClass/optics/ch1/page/Image1270.gif" TargetMode="External"/></Relationships>
</file>

<file path=ppt/slides/_rels/slide71.xml.rels><?xml version="1.0" encoding="UTF-8" standalone="yes"?>
<Relationships xmlns="http://schemas.openxmlformats.org/package/2006/relationships"><Relationship Id="rId8" Type="http://schemas.openxmlformats.org/officeDocument/2006/relationships/image" Target="../media/image316.wmf"/><Relationship Id="rId3" Type="http://schemas.openxmlformats.org/officeDocument/2006/relationships/oleObject" Target="../embeddings/oleObject367.bin"/><Relationship Id="rId7" Type="http://schemas.openxmlformats.org/officeDocument/2006/relationships/oleObject" Target="../embeddings/oleObject369.bin"/><Relationship Id="rId12" Type="http://schemas.openxmlformats.org/officeDocument/2006/relationships/image" Target="../media/image319.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311.wmf"/><Relationship Id="rId11" Type="http://schemas.openxmlformats.org/officeDocument/2006/relationships/oleObject" Target="../embeddings/oleObject371.bin"/><Relationship Id="rId5" Type="http://schemas.openxmlformats.org/officeDocument/2006/relationships/oleObject" Target="../embeddings/oleObject368.bin"/><Relationship Id="rId10" Type="http://schemas.openxmlformats.org/officeDocument/2006/relationships/image" Target="../media/image315.wmf"/><Relationship Id="rId4" Type="http://schemas.openxmlformats.org/officeDocument/2006/relationships/image" Target="../media/image310.wmf"/><Relationship Id="rId9" Type="http://schemas.openxmlformats.org/officeDocument/2006/relationships/oleObject" Target="../embeddings/oleObject370.bin"/></Relationships>
</file>

<file path=ppt/slides/_rels/slide72.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377.bin"/><Relationship Id="rId18" Type="http://schemas.openxmlformats.org/officeDocument/2006/relationships/image" Target="../media/image324.wmf"/><Relationship Id="rId3" Type="http://schemas.openxmlformats.org/officeDocument/2006/relationships/oleObject" Target="../embeddings/oleObject372.bin"/><Relationship Id="rId7" Type="http://schemas.openxmlformats.org/officeDocument/2006/relationships/oleObject" Target="../embeddings/oleObject374.bin"/><Relationship Id="rId12" Type="http://schemas.openxmlformats.org/officeDocument/2006/relationships/image" Target="../media/image320.wmf"/><Relationship Id="rId17" Type="http://schemas.openxmlformats.org/officeDocument/2006/relationships/oleObject" Target="../embeddings/oleObject379.bin"/><Relationship Id="rId2" Type="http://schemas.openxmlformats.org/officeDocument/2006/relationships/slideLayout" Target="../slideLayouts/slideLayout7.xml"/><Relationship Id="rId16" Type="http://schemas.openxmlformats.org/officeDocument/2006/relationships/image" Target="../media/image120.wmf"/><Relationship Id="rId20" Type="http://schemas.openxmlformats.org/officeDocument/2006/relationships/image" Target="../media/image325.wmf"/><Relationship Id="rId1" Type="http://schemas.openxmlformats.org/officeDocument/2006/relationships/vmlDrawing" Target="../drawings/vmlDrawing54.vml"/><Relationship Id="rId6" Type="http://schemas.openxmlformats.org/officeDocument/2006/relationships/image" Target="../media/image315.wmf"/><Relationship Id="rId11" Type="http://schemas.openxmlformats.org/officeDocument/2006/relationships/oleObject" Target="../embeddings/oleObject376.bin"/><Relationship Id="rId5" Type="http://schemas.openxmlformats.org/officeDocument/2006/relationships/oleObject" Target="../embeddings/oleObject373.bin"/><Relationship Id="rId15" Type="http://schemas.openxmlformats.org/officeDocument/2006/relationships/oleObject" Target="../embeddings/oleObject378.bin"/><Relationship Id="rId10" Type="http://schemas.openxmlformats.org/officeDocument/2006/relationships/image" Target="../media/image319.wmf"/><Relationship Id="rId19" Type="http://schemas.openxmlformats.org/officeDocument/2006/relationships/oleObject" Target="../embeddings/oleObject380.bin"/><Relationship Id="rId4" Type="http://schemas.openxmlformats.org/officeDocument/2006/relationships/image" Target="../media/image316.wmf"/><Relationship Id="rId9" Type="http://schemas.openxmlformats.org/officeDocument/2006/relationships/oleObject" Target="../embeddings/oleObject375.bin"/><Relationship Id="rId14" Type="http://schemas.openxmlformats.org/officeDocument/2006/relationships/image" Target="../media/image317.wmf"/></Relationships>
</file>

<file path=ppt/slides/_rels/slide73.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386.bin"/><Relationship Id="rId18" Type="http://schemas.openxmlformats.org/officeDocument/2006/relationships/image" Target="../media/image327.wmf"/><Relationship Id="rId26" Type="http://schemas.openxmlformats.org/officeDocument/2006/relationships/image" Target="../media/image305.wmf"/><Relationship Id="rId3" Type="http://schemas.openxmlformats.org/officeDocument/2006/relationships/oleObject" Target="../embeddings/oleObject381.bin"/><Relationship Id="rId21" Type="http://schemas.openxmlformats.org/officeDocument/2006/relationships/oleObject" Target="../embeddings/oleObject390.bin"/><Relationship Id="rId7" Type="http://schemas.openxmlformats.org/officeDocument/2006/relationships/oleObject" Target="../embeddings/oleObject383.bin"/><Relationship Id="rId12" Type="http://schemas.openxmlformats.org/officeDocument/2006/relationships/image" Target="../media/image317.wmf"/><Relationship Id="rId17" Type="http://schemas.openxmlformats.org/officeDocument/2006/relationships/oleObject" Target="../embeddings/oleObject388.bin"/><Relationship Id="rId25" Type="http://schemas.openxmlformats.org/officeDocument/2006/relationships/oleObject" Target="../embeddings/oleObject392.bin"/><Relationship Id="rId2" Type="http://schemas.openxmlformats.org/officeDocument/2006/relationships/slideLayout" Target="../slideLayouts/slideLayout7.xml"/><Relationship Id="rId16" Type="http://schemas.openxmlformats.org/officeDocument/2006/relationships/image" Target="../media/image326.wmf"/><Relationship Id="rId20" Type="http://schemas.openxmlformats.org/officeDocument/2006/relationships/image" Target="../media/image328.wmf"/><Relationship Id="rId1" Type="http://schemas.openxmlformats.org/officeDocument/2006/relationships/vmlDrawing" Target="../drawings/vmlDrawing55.vml"/><Relationship Id="rId6" Type="http://schemas.openxmlformats.org/officeDocument/2006/relationships/image" Target="../media/image315.wmf"/><Relationship Id="rId11" Type="http://schemas.openxmlformats.org/officeDocument/2006/relationships/oleObject" Target="../embeddings/oleObject385.bin"/><Relationship Id="rId24" Type="http://schemas.openxmlformats.org/officeDocument/2006/relationships/image" Target="../media/image330.wmf"/><Relationship Id="rId5" Type="http://schemas.openxmlformats.org/officeDocument/2006/relationships/oleObject" Target="../embeddings/oleObject382.bin"/><Relationship Id="rId15" Type="http://schemas.openxmlformats.org/officeDocument/2006/relationships/oleObject" Target="../embeddings/oleObject387.bin"/><Relationship Id="rId23" Type="http://schemas.openxmlformats.org/officeDocument/2006/relationships/oleObject" Target="../embeddings/oleObject391.bin"/><Relationship Id="rId28" Type="http://schemas.openxmlformats.org/officeDocument/2006/relationships/image" Target="../media/image318.wmf"/><Relationship Id="rId10" Type="http://schemas.openxmlformats.org/officeDocument/2006/relationships/image" Target="../media/image320.wmf"/><Relationship Id="rId19" Type="http://schemas.openxmlformats.org/officeDocument/2006/relationships/oleObject" Target="../embeddings/oleObject389.bin"/><Relationship Id="rId4" Type="http://schemas.openxmlformats.org/officeDocument/2006/relationships/image" Target="../media/image316.wmf"/><Relationship Id="rId9" Type="http://schemas.openxmlformats.org/officeDocument/2006/relationships/oleObject" Target="../embeddings/oleObject384.bin"/><Relationship Id="rId14" Type="http://schemas.openxmlformats.org/officeDocument/2006/relationships/image" Target="../media/image319.wmf"/><Relationship Id="rId22" Type="http://schemas.openxmlformats.org/officeDocument/2006/relationships/image" Target="../media/image329.wmf"/><Relationship Id="rId27" Type="http://schemas.openxmlformats.org/officeDocument/2006/relationships/oleObject" Target="../embeddings/oleObject393.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94.bin"/><Relationship Id="rId2" Type="http://schemas.openxmlformats.org/officeDocument/2006/relationships/slideLayout" Target="../slideLayouts/slideLayout1.xml"/><Relationship Id="rId1" Type="http://schemas.openxmlformats.org/officeDocument/2006/relationships/vmlDrawing" Target="../drawings/vmlDrawing56.vml"/><Relationship Id="rId4" Type="http://schemas.openxmlformats.org/officeDocument/2006/relationships/image" Target="../media/image331.wmf"/></Relationships>
</file>

<file path=ppt/slides/_rels/slide75.xml.rels><?xml version="1.0" encoding="UTF-8" standalone="yes"?>
<Relationships xmlns="http://schemas.openxmlformats.org/package/2006/relationships"><Relationship Id="rId8" Type="http://schemas.openxmlformats.org/officeDocument/2006/relationships/image" Target="../media/image328.wmf"/><Relationship Id="rId3" Type="http://schemas.openxmlformats.org/officeDocument/2006/relationships/oleObject" Target="../embeddings/oleObject395.bin"/><Relationship Id="rId7" Type="http://schemas.openxmlformats.org/officeDocument/2006/relationships/oleObject" Target="../embeddings/oleObject397.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333.wmf"/><Relationship Id="rId5" Type="http://schemas.openxmlformats.org/officeDocument/2006/relationships/oleObject" Target="../embeddings/oleObject396.bin"/><Relationship Id="rId4" Type="http://schemas.openxmlformats.org/officeDocument/2006/relationships/image" Target="../media/image332.wmf"/><Relationship Id="rId9" Type="http://schemas.openxmlformats.org/officeDocument/2006/relationships/image" Target="../media/image31.png"/></Relationships>
</file>

<file path=ppt/slides/_rels/slide76.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398.bin"/><Relationship Id="rId7" Type="http://schemas.openxmlformats.org/officeDocument/2006/relationships/oleObject" Target="../embeddings/oleObject400.bin"/><Relationship Id="rId12" Type="http://schemas.openxmlformats.org/officeDocument/2006/relationships/image" Target="../media/image143.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40.wmf"/><Relationship Id="rId11" Type="http://schemas.openxmlformats.org/officeDocument/2006/relationships/oleObject" Target="../embeddings/oleObject402.bin"/><Relationship Id="rId5" Type="http://schemas.openxmlformats.org/officeDocument/2006/relationships/oleObject" Target="../embeddings/oleObject399.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401.bin"/></Relationships>
</file>

<file path=ppt/slides/_rels/slide77.xml.rels><?xml version="1.0" encoding="UTF-8" standalone="yes"?>
<Relationships xmlns="http://schemas.openxmlformats.org/package/2006/relationships"><Relationship Id="rId2" Type="http://schemas.openxmlformats.org/officeDocument/2006/relationships/image" Target="../media/image33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8.wmf"/><Relationship Id="rId26" Type="http://schemas.openxmlformats.org/officeDocument/2006/relationships/image" Target="../media/image12.wmf"/><Relationship Id="rId39" Type="http://schemas.openxmlformats.org/officeDocument/2006/relationships/oleObject" Target="../embeddings/oleObject19.bin"/><Relationship Id="rId21" Type="http://schemas.openxmlformats.org/officeDocument/2006/relationships/oleObject" Target="../embeddings/oleObject10.bin"/><Relationship Id="rId34" Type="http://schemas.openxmlformats.org/officeDocument/2006/relationships/image" Target="../media/image16.wmf"/><Relationship Id="rId42" Type="http://schemas.openxmlformats.org/officeDocument/2006/relationships/image" Target="../media/image20.wmf"/><Relationship Id="rId47" Type="http://schemas.openxmlformats.org/officeDocument/2006/relationships/oleObject" Target="../embeddings/oleObject23.bin"/><Relationship Id="rId7" Type="http://schemas.openxmlformats.org/officeDocument/2006/relationships/oleObject" Target="../embeddings/oleObject3.bin"/><Relationship Id="rId2" Type="http://schemas.openxmlformats.org/officeDocument/2006/relationships/slideLayout" Target="../slideLayouts/slideLayout7.xml"/><Relationship Id="rId16" Type="http://schemas.openxmlformats.org/officeDocument/2006/relationships/image" Target="../media/image7.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image" Target="../media/image11.wmf"/><Relationship Id="rId32" Type="http://schemas.openxmlformats.org/officeDocument/2006/relationships/image" Target="../media/image15.emf"/><Relationship Id="rId37" Type="http://schemas.openxmlformats.org/officeDocument/2006/relationships/oleObject" Target="../embeddings/oleObject18.bin"/><Relationship Id="rId40" Type="http://schemas.openxmlformats.org/officeDocument/2006/relationships/image" Target="../media/image19.wmf"/><Relationship Id="rId45" Type="http://schemas.openxmlformats.org/officeDocument/2006/relationships/oleObject" Target="../embeddings/oleObject22.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3.wmf"/><Relationship Id="rId36" Type="http://schemas.openxmlformats.org/officeDocument/2006/relationships/image" Target="../media/image17.wmf"/><Relationship Id="rId10" Type="http://schemas.openxmlformats.org/officeDocument/2006/relationships/image" Target="../media/image4.wmf"/><Relationship Id="rId19" Type="http://schemas.openxmlformats.org/officeDocument/2006/relationships/oleObject" Target="../embeddings/oleObject9.bin"/><Relationship Id="rId31" Type="http://schemas.openxmlformats.org/officeDocument/2006/relationships/oleObject" Target="../embeddings/oleObject15.bin"/><Relationship Id="rId44" Type="http://schemas.openxmlformats.org/officeDocument/2006/relationships/image" Target="../media/image21.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wmf"/><Relationship Id="rId27" Type="http://schemas.openxmlformats.org/officeDocument/2006/relationships/oleObject" Target="../embeddings/oleObject13.bin"/><Relationship Id="rId30" Type="http://schemas.openxmlformats.org/officeDocument/2006/relationships/image" Target="../media/image14.wmf"/><Relationship Id="rId35" Type="http://schemas.openxmlformats.org/officeDocument/2006/relationships/oleObject" Target="../embeddings/oleObject17.bin"/><Relationship Id="rId43" Type="http://schemas.openxmlformats.org/officeDocument/2006/relationships/oleObject" Target="../embeddings/oleObject21.bin"/><Relationship Id="rId48" Type="http://schemas.openxmlformats.org/officeDocument/2006/relationships/image" Target="../media/image23.wmf"/><Relationship Id="rId8" Type="http://schemas.openxmlformats.org/officeDocument/2006/relationships/image" Target="../media/image3.wmf"/><Relationship Id="rId3" Type="http://schemas.openxmlformats.org/officeDocument/2006/relationships/oleObject" Target="../embeddings/oleObject1.bin"/><Relationship Id="rId12" Type="http://schemas.openxmlformats.org/officeDocument/2006/relationships/image" Target="../media/image5.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image" Target="../media/image18.emf"/><Relationship Id="rId46" Type="http://schemas.openxmlformats.org/officeDocument/2006/relationships/image" Target="../media/image22.wmf"/><Relationship Id="rId20" Type="http://schemas.openxmlformats.org/officeDocument/2006/relationships/image" Target="../media/image9.wmf"/><Relationship Id="rId41" Type="http://schemas.openxmlformats.org/officeDocument/2006/relationships/oleObject" Target="../embeddings/oleObject20.bin"/></Relationships>
</file>

<file path=ppt/slides/_rels/slide80.xml.rels><?xml version="1.0" encoding="UTF-8" standalone="yes"?>
<Relationships xmlns="http://schemas.openxmlformats.org/package/2006/relationships"><Relationship Id="rId2" Type="http://schemas.openxmlformats.org/officeDocument/2006/relationships/image" Target="../media/image306.wmf"/><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35.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image" Target="../media/image338.wmf"/><Relationship Id="rId13" Type="http://schemas.openxmlformats.org/officeDocument/2006/relationships/oleObject" Target="../embeddings/oleObject408.bin"/><Relationship Id="rId3" Type="http://schemas.openxmlformats.org/officeDocument/2006/relationships/oleObject" Target="../embeddings/oleObject403.bin"/><Relationship Id="rId7" Type="http://schemas.openxmlformats.org/officeDocument/2006/relationships/oleObject" Target="../embeddings/oleObject405.bin"/><Relationship Id="rId12" Type="http://schemas.openxmlformats.org/officeDocument/2006/relationships/image" Target="../media/image340.wmf"/><Relationship Id="rId2" Type="http://schemas.openxmlformats.org/officeDocument/2006/relationships/slideLayout" Target="../slideLayouts/slideLayout7.xml"/><Relationship Id="rId16" Type="http://schemas.openxmlformats.org/officeDocument/2006/relationships/image" Target="../media/image342.wmf"/><Relationship Id="rId1" Type="http://schemas.openxmlformats.org/officeDocument/2006/relationships/vmlDrawing" Target="../drawings/vmlDrawing59.vml"/><Relationship Id="rId6" Type="http://schemas.openxmlformats.org/officeDocument/2006/relationships/image" Target="../media/image337.wmf"/><Relationship Id="rId11" Type="http://schemas.openxmlformats.org/officeDocument/2006/relationships/oleObject" Target="../embeddings/oleObject407.bin"/><Relationship Id="rId5" Type="http://schemas.openxmlformats.org/officeDocument/2006/relationships/oleObject" Target="../embeddings/oleObject404.bin"/><Relationship Id="rId15" Type="http://schemas.openxmlformats.org/officeDocument/2006/relationships/oleObject" Target="../embeddings/oleObject409.bin"/><Relationship Id="rId10" Type="http://schemas.openxmlformats.org/officeDocument/2006/relationships/image" Target="../media/image339.wmf"/><Relationship Id="rId4" Type="http://schemas.openxmlformats.org/officeDocument/2006/relationships/image" Target="../media/image336.wmf"/><Relationship Id="rId9" Type="http://schemas.openxmlformats.org/officeDocument/2006/relationships/oleObject" Target="../embeddings/oleObject406.bin"/><Relationship Id="rId14" Type="http://schemas.openxmlformats.org/officeDocument/2006/relationships/image" Target="../media/image341.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10.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344.wmf"/><Relationship Id="rId5" Type="http://schemas.openxmlformats.org/officeDocument/2006/relationships/oleObject" Target="../embeddings/oleObject411.bin"/><Relationship Id="rId4" Type="http://schemas.openxmlformats.org/officeDocument/2006/relationships/image" Target="../media/image343.wmf"/></Relationships>
</file>

<file path=ppt/slides/_rels/slide85.xml.rels><?xml version="1.0" encoding="UTF-8" standalone="yes"?>
<Relationships xmlns="http://schemas.openxmlformats.org/package/2006/relationships"><Relationship Id="rId8" Type="http://schemas.openxmlformats.org/officeDocument/2006/relationships/image" Target="../media/image347.wmf"/><Relationship Id="rId3" Type="http://schemas.openxmlformats.org/officeDocument/2006/relationships/oleObject" Target="../embeddings/oleObject412.bin"/><Relationship Id="rId7" Type="http://schemas.openxmlformats.org/officeDocument/2006/relationships/oleObject" Target="../embeddings/oleObject414.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346.wmf"/><Relationship Id="rId5" Type="http://schemas.openxmlformats.org/officeDocument/2006/relationships/oleObject" Target="../embeddings/oleObject413.bin"/><Relationship Id="rId10" Type="http://schemas.openxmlformats.org/officeDocument/2006/relationships/image" Target="../media/image348.wmf"/><Relationship Id="rId4" Type="http://schemas.openxmlformats.org/officeDocument/2006/relationships/image" Target="../media/image345.wmf"/><Relationship Id="rId9" Type="http://schemas.openxmlformats.org/officeDocument/2006/relationships/oleObject" Target="../embeddings/oleObject415.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16.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350.wmf"/><Relationship Id="rId5" Type="http://schemas.openxmlformats.org/officeDocument/2006/relationships/oleObject" Target="../embeddings/oleObject417.bin"/><Relationship Id="rId4" Type="http://schemas.openxmlformats.org/officeDocument/2006/relationships/image" Target="../media/image349.wmf"/></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8.bin"/><Relationship Id="rId18" Type="http://schemas.openxmlformats.org/officeDocument/2006/relationships/image" Target="../media/image30.wmf"/><Relationship Id="rId3" Type="http://schemas.openxmlformats.org/officeDocument/2006/relationships/image" Target="../media/image33.png"/><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27.wmf"/><Relationship Id="rId17"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29.wmf"/><Relationship Id="rId20" Type="http://schemas.openxmlformats.org/officeDocument/2006/relationships/image" Target="../media/image31.wmf"/><Relationship Id="rId1" Type="http://schemas.openxmlformats.org/officeDocument/2006/relationships/vmlDrawing" Target="../drawings/vmlDrawing2.vml"/><Relationship Id="rId6" Type="http://schemas.openxmlformats.org/officeDocument/2006/relationships/image" Target="../media/image24.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6.wmf"/><Relationship Id="rId19" Type="http://schemas.openxmlformats.org/officeDocument/2006/relationships/oleObject" Target="../embeddings/oleObject31.bin"/><Relationship Id="rId4" Type="http://schemas.openxmlformats.org/officeDocument/2006/relationships/image" Target="../media/image34.png"/><Relationship Id="rId9" Type="http://schemas.openxmlformats.org/officeDocument/2006/relationships/oleObject" Target="../embeddings/oleObject26.bin"/><Relationship Id="rId14" Type="http://schemas.openxmlformats.org/officeDocument/2006/relationships/image" Target="../media/image28.wmf"/><Relationship Id="rId22" Type="http://schemas.openxmlformats.org/officeDocument/2006/relationships/image" Target="../media/image3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
          <p:cNvSpPr>
            <a:spLocks noChangeArrowheads="1"/>
          </p:cNvSpPr>
          <p:nvPr/>
        </p:nvSpPr>
        <p:spPr bwMode="auto">
          <a:xfrm>
            <a:off x="179388" y="188913"/>
            <a:ext cx="2963862"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Tx/>
              <a:buNone/>
            </a:pPr>
            <a:r>
              <a:rPr lang="zh-CN" altLang="en-US" sz="3600">
                <a:solidFill>
                  <a:srgbClr val="1C1C1C"/>
                </a:solidFill>
                <a:latin typeface="Times New Roman" panose="02020603050405020304" pitchFamily="18" charset="0"/>
                <a:cs typeface="Times New Roman" panose="02020603050405020304" pitchFamily="18" charset="0"/>
              </a:rPr>
              <a:t>光的发展历史</a:t>
            </a:r>
            <a:endParaRPr lang="en-US" altLang="zh-CN" sz="3600">
              <a:solidFill>
                <a:srgbClr val="1C1C1C"/>
              </a:solidFill>
              <a:latin typeface="Times New Roman" panose="02020603050405020304" pitchFamily="18" charset="0"/>
              <a:cs typeface="Times New Roman" panose="02020603050405020304" pitchFamily="18" charset="0"/>
            </a:endParaRPr>
          </a:p>
        </p:txBody>
      </p:sp>
      <p:sp>
        <p:nvSpPr>
          <p:cNvPr id="4099" name="矩形 2"/>
          <p:cNvSpPr>
            <a:spLocks noChangeArrowheads="1"/>
          </p:cNvSpPr>
          <p:nvPr/>
        </p:nvSpPr>
        <p:spPr bwMode="auto">
          <a:xfrm>
            <a:off x="125413" y="1196975"/>
            <a:ext cx="8910637"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zh-CN" altLang="en-US">
                <a:solidFill>
                  <a:srgbClr val="1C1C1C"/>
                </a:solidFill>
                <a:latin typeface="Arial" panose="020B0604020202020204" pitchFamily="34" charset="0"/>
              </a:rPr>
              <a:t>光在科技和人类生活中发挥着重要作用，手机，电视，电脑、</a:t>
            </a:r>
            <a:r>
              <a:rPr lang="zh-CN" altLang="en-US" b="0">
                <a:solidFill>
                  <a:srgbClr val="1C1C1C"/>
                </a:solidFill>
                <a:latin typeface="Arial" panose="020B0604020202020204" pitchFamily="34" charset="0"/>
              </a:rPr>
              <a:t>数码相机、打印机、</a:t>
            </a:r>
            <a:r>
              <a:rPr lang="en-US" altLang="zh-CN">
                <a:solidFill>
                  <a:srgbClr val="1C1C1C"/>
                </a:solidFill>
                <a:latin typeface="Arial" panose="020B0604020202020204" pitchFamily="34" charset="0"/>
              </a:rPr>
              <a:t>LED</a:t>
            </a:r>
            <a:r>
              <a:rPr lang="zh-CN" altLang="en-US">
                <a:solidFill>
                  <a:srgbClr val="1C1C1C"/>
                </a:solidFill>
                <a:latin typeface="Arial" panose="020B0604020202020204" pitchFamily="34" charset="0"/>
              </a:rPr>
              <a:t>屏等显示技术是光学发展的产物；</a:t>
            </a:r>
            <a:r>
              <a:rPr lang="zh-CN" altLang="en-US" b="0">
                <a:solidFill>
                  <a:srgbClr val="1C1C1C"/>
                </a:solidFill>
                <a:latin typeface="Arial" panose="020B0604020202020204" pitchFamily="34" charset="0"/>
              </a:rPr>
              <a:t>同时，</a:t>
            </a:r>
            <a:r>
              <a:rPr lang="zh-CN" altLang="en-US">
                <a:solidFill>
                  <a:srgbClr val="1C1C1C"/>
                </a:solidFill>
                <a:latin typeface="Arial" panose="020B0604020202020204" pitchFamily="34" charset="0"/>
              </a:rPr>
              <a:t>光带动了通信技术、生物学、材料学等学科的快速发展。</a:t>
            </a:r>
            <a:endParaRPr lang="en-US" altLang="zh-CN">
              <a:solidFill>
                <a:srgbClr val="1C1C1C"/>
              </a:solidFill>
              <a:latin typeface="Arial" panose="020B0604020202020204" pitchFamily="34" charset="0"/>
            </a:endParaRPr>
          </a:p>
          <a:p>
            <a:pPr algn="just">
              <a:lnSpc>
                <a:spcPct val="100000"/>
              </a:lnSpc>
              <a:spcBef>
                <a:spcPct val="0"/>
              </a:spcBef>
              <a:buFontTx/>
              <a:buNone/>
            </a:pPr>
            <a:endParaRPr lang="en-US" altLang="zh-CN">
              <a:solidFill>
                <a:srgbClr val="1C1C1C"/>
              </a:solidFill>
              <a:latin typeface="Arial" panose="020B0604020202020204" pitchFamily="34" charset="0"/>
            </a:endParaRPr>
          </a:p>
          <a:p>
            <a:pPr algn="just">
              <a:lnSpc>
                <a:spcPct val="100000"/>
              </a:lnSpc>
              <a:spcBef>
                <a:spcPct val="0"/>
              </a:spcBef>
              <a:buFontTx/>
              <a:buNone/>
            </a:pPr>
            <a:r>
              <a:rPr lang="zh-CN" altLang="zh-CN">
                <a:solidFill>
                  <a:srgbClr val="1C1C1C"/>
                </a:solidFill>
                <a:latin typeface="Arial" panose="020B0604020202020204" pitchFamily="34" charset="0"/>
              </a:rPr>
              <a:t>量子力学和狭义相对论</a:t>
            </a:r>
            <a:r>
              <a:rPr lang="zh-CN" altLang="en-US">
                <a:solidFill>
                  <a:srgbClr val="1C1C1C"/>
                </a:solidFill>
                <a:latin typeface="Arial" panose="020B0604020202020204" pitchFamily="34" charset="0"/>
              </a:rPr>
              <a:t>，也</a:t>
            </a:r>
            <a:r>
              <a:rPr lang="zh-CN" altLang="zh-CN">
                <a:solidFill>
                  <a:srgbClr val="1C1C1C"/>
                </a:solidFill>
                <a:latin typeface="Arial" panose="020B0604020202020204" pitchFamily="34" charset="0"/>
              </a:rPr>
              <a:t>是在人类关于光的研究中诞生和发展的。</a:t>
            </a:r>
            <a:endParaRPr lang="en-US" altLang="zh-CN">
              <a:solidFill>
                <a:srgbClr val="1C1C1C"/>
              </a:solidFill>
              <a:latin typeface="Arial" panose="020B0604020202020204" pitchFamily="34" charset="0"/>
            </a:endParaRPr>
          </a:p>
        </p:txBody>
      </p:sp>
    </p:spTree>
    <p:extLst>
      <p:ext uri="{BB962C8B-B14F-4D97-AF65-F5344CB8AC3E}">
        <p14:creationId xmlns:p14="http://schemas.microsoft.com/office/powerpoint/2010/main" val="408454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49238" y="260350"/>
            <a:ext cx="563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3200">
                <a:latin typeface="Times New Roman" panose="02020603050405020304" pitchFamily="18" charset="0"/>
              </a:rPr>
              <a:t>干涉光强</a:t>
            </a:r>
          </a:p>
        </p:txBody>
      </p:sp>
      <p:sp>
        <p:nvSpPr>
          <p:cNvPr id="8197" name="Rectangle 5"/>
          <p:cNvSpPr>
            <a:spLocks noChangeArrowheads="1"/>
          </p:cNvSpPr>
          <p:nvPr/>
        </p:nvSpPr>
        <p:spPr bwMode="auto">
          <a:xfrm>
            <a:off x="4657725" y="1819275"/>
            <a:ext cx="2243138" cy="855663"/>
          </a:xfrm>
          <a:prstGeom prst="rect">
            <a:avLst/>
          </a:prstGeom>
          <a:gradFill rotWithShape="0">
            <a:gsLst>
              <a:gs pos="0">
                <a:schemeClr val="folHlink"/>
              </a:gs>
              <a:gs pos="50000">
                <a:schemeClr val="bg1"/>
              </a:gs>
              <a:gs pos="100000">
                <a:schemeClr val="folHlink"/>
              </a:gs>
            </a:gsLst>
            <a:lin ang="5400000" scaled="1"/>
          </a:gradFill>
          <a:ln w="9525">
            <a:solidFill>
              <a:schemeClr val="tx1"/>
            </a:solidFill>
            <a:miter lim="800000"/>
            <a:headEnd/>
            <a:tailEnd/>
          </a:ln>
          <a:effectLst/>
        </p:spPr>
        <p:txBody>
          <a:bodyPr wrap="none" anchor="ctr"/>
          <a:lstStyle/>
          <a:p>
            <a:pPr>
              <a:defRPr/>
            </a:pPr>
            <a:endParaRPr lang="zh-CN" altLang="en-US"/>
          </a:p>
        </p:txBody>
      </p:sp>
      <p:grpSp>
        <p:nvGrpSpPr>
          <p:cNvPr id="13316" name="Group 6"/>
          <p:cNvGrpSpPr>
            <a:grpSpLocks/>
          </p:cNvGrpSpPr>
          <p:nvPr/>
        </p:nvGrpSpPr>
        <p:grpSpPr bwMode="auto">
          <a:xfrm>
            <a:off x="1116013" y="1903413"/>
            <a:ext cx="5618162" cy="685800"/>
            <a:chOff x="576" y="1698"/>
            <a:chExt cx="4003" cy="464"/>
          </a:xfrm>
        </p:grpSpPr>
        <p:graphicFrame>
          <p:nvGraphicFramePr>
            <p:cNvPr id="13323" name="Object 11"/>
            <p:cNvGraphicFramePr>
              <a:graphicFrameLocks noChangeAspect="1"/>
            </p:cNvGraphicFramePr>
            <p:nvPr/>
          </p:nvGraphicFramePr>
          <p:xfrm>
            <a:off x="1602" y="1698"/>
            <a:ext cx="2977" cy="464"/>
          </p:xfrm>
          <a:graphic>
            <a:graphicData uri="http://schemas.openxmlformats.org/presentationml/2006/ole">
              <mc:AlternateContent xmlns:mc="http://schemas.openxmlformats.org/markup-compatibility/2006">
                <mc:Choice xmlns:v="urn:schemas-microsoft-com:vml" Requires="v">
                  <p:oleObj spid="_x0000_s190478" name="Equation" r:id="rId3" imgW="1612900" imgH="254000" progId="Equation.DSMT4">
                    <p:embed/>
                  </p:oleObj>
                </mc:Choice>
                <mc:Fallback>
                  <p:oleObj name="Equation" r:id="rId3" imgW="1612900" imgH="254000" progId="Equation.DSMT4">
                    <p:embed/>
                    <p:pic>
                      <p:nvPicPr>
                        <p:cNvPr id="1332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2" y="1698"/>
                          <a:ext cx="2977"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4" name="Text Box 8"/>
            <p:cNvSpPr txBox="1">
              <a:spLocks noChangeArrowheads="1"/>
            </p:cNvSpPr>
            <p:nvPr/>
          </p:nvSpPr>
          <p:spPr bwMode="auto">
            <a:xfrm>
              <a:off x="576" y="1775"/>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fontAlgn="t" hangingPunct="1">
                <a:lnSpc>
                  <a:spcPct val="100000"/>
                </a:lnSpc>
                <a:spcBef>
                  <a:spcPct val="50000"/>
                </a:spcBef>
                <a:buFontTx/>
                <a:buNone/>
              </a:pPr>
              <a:r>
                <a:rPr lang="zh-CN" altLang="en-US">
                  <a:solidFill>
                    <a:srgbClr val="000000"/>
                  </a:solidFill>
                  <a:latin typeface="Times New Roman" panose="02020603050405020304" pitchFamily="18" charset="0"/>
                </a:rPr>
                <a:t>合</a:t>
              </a:r>
              <a:r>
                <a:rPr lang="zh-CN" altLang="en-US">
                  <a:solidFill>
                    <a:srgbClr val="FF0000"/>
                  </a:solidFill>
                  <a:latin typeface="Times New Roman" panose="02020603050405020304" pitchFamily="18" charset="0"/>
                </a:rPr>
                <a:t>光强</a:t>
              </a:r>
            </a:p>
          </p:txBody>
        </p:sp>
      </p:grpSp>
      <p:grpSp>
        <p:nvGrpSpPr>
          <p:cNvPr id="3" name="Group 9"/>
          <p:cNvGrpSpPr>
            <a:grpSpLocks/>
          </p:cNvGrpSpPr>
          <p:nvPr/>
        </p:nvGrpSpPr>
        <p:grpSpPr bwMode="auto">
          <a:xfrm>
            <a:off x="7381875" y="2589213"/>
            <a:ext cx="2016125" cy="695325"/>
            <a:chOff x="4320" y="2544"/>
            <a:chExt cx="1152" cy="432"/>
          </a:xfrm>
        </p:grpSpPr>
        <p:sp>
          <p:nvSpPr>
            <p:cNvPr id="8202" name="AutoShape 10"/>
            <p:cNvSpPr>
              <a:spLocks noChangeArrowheads="1"/>
            </p:cNvSpPr>
            <p:nvPr/>
          </p:nvSpPr>
          <p:spPr bwMode="auto">
            <a:xfrm>
              <a:off x="4368" y="2544"/>
              <a:ext cx="720" cy="432"/>
            </a:xfrm>
            <a:prstGeom prst="wedgeRoundRectCallout">
              <a:avLst>
                <a:gd name="adj1" fmla="val -114239"/>
                <a:gd name="adj2" fmla="val -58933"/>
                <a:gd name="adj3" fmla="val 16667"/>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p>
              <a:pPr algn="ctr">
                <a:defRPr/>
              </a:pPr>
              <a:endParaRPr lang="zh-CN" altLang="zh-CN"/>
            </a:p>
          </p:txBody>
        </p:sp>
        <p:sp>
          <p:nvSpPr>
            <p:cNvPr id="13322" name="Text Box 11"/>
            <p:cNvSpPr txBox="1">
              <a:spLocks noChangeArrowheads="1"/>
            </p:cNvSpPr>
            <p:nvPr/>
          </p:nvSpPr>
          <p:spPr bwMode="auto">
            <a:xfrm>
              <a:off x="4320" y="2601"/>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a:solidFill>
                    <a:srgbClr val="000000"/>
                  </a:solidFill>
                  <a:latin typeface="Times New Roman" panose="02020603050405020304" pitchFamily="18" charset="0"/>
                </a:rPr>
                <a:t>干涉项</a:t>
              </a:r>
            </a:p>
          </p:txBody>
        </p:sp>
      </p:grpSp>
      <p:graphicFrame>
        <p:nvGraphicFramePr>
          <p:cNvPr id="8218" name="Object 3"/>
          <p:cNvGraphicFramePr>
            <a:graphicFrameLocks noChangeAspect="1"/>
          </p:cNvGraphicFramePr>
          <p:nvPr/>
        </p:nvGraphicFramePr>
        <p:xfrm>
          <a:off x="1484313" y="1022350"/>
          <a:ext cx="4986337" cy="630238"/>
        </p:xfrm>
        <a:graphic>
          <a:graphicData uri="http://schemas.openxmlformats.org/presentationml/2006/ole">
            <mc:AlternateContent xmlns:mc="http://schemas.openxmlformats.org/markup-compatibility/2006">
              <mc:Choice xmlns:v="urn:schemas-microsoft-com:vml" Requires="v">
                <p:oleObj spid="_x0000_s190479" name="Equation" r:id="rId5" imgW="1866900" imgH="228600" progId="Equation.DSMT4">
                  <p:embed/>
                </p:oleObj>
              </mc:Choice>
              <mc:Fallback>
                <p:oleObj name="Equation" r:id="rId5" imgW="1866900" imgH="228600" progId="Equation.DSMT4">
                  <p:embed/>
                  <p:pic>
                    <p:nvPicPr>
                      <p:cNvPr id="821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4313" y="1022350"/>
                        <a:ext cx="498633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9" name="Rectangle 29"/>
          <p:cNvSpPr>
            <a:spLocks noChangeArrowheads="1"/>
          </p:cNvSpPr>
          <p:nvPr/>
        </p:nvSpPr>
        <p:spPr bwMode="auto">
          <a:xfrm>
            <a:off x="325438" y="1031875"/>
            <a:ext cx="1062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a:solidFill>
                  <a:srgbClr val="1C1C1C"/>
                </a:solidFill>
                <a:latin typeface="Times New Roman" panose="02020603050405020304" pitchFamily="18" charset="0"/>
              </a:rPr>
              <a:t>平方</a:t>
            </a:r>
          </a:p>
        </p:txBody>
      </p:sp>
      <p:sp>
        <p:nvSpPr>
          <p:cNvPr id="19" name="Rectangle 22"/>
          <p:cNvSpPr>
            <a:spLocks noChangeArrowheads="1"/>
          </p:cNvSpPr>
          <p:nvPr/>
        </p:nvSpPr>
        <p:spPr bwMode="auto">
          <a:xfrm>
            <a:off x="660400" y="3284538"/>
            <a:ext cx="3792538"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a:solidFill>
                  <a:srgbClr val="0000FF"/>
                </a:solidFill>
                <a:latin typeface="Times New Roman" panose="02020603050405020304" pitchFamily="18" charset="0"/>
              </a:rPr>
              <a:t>1</a:t>
            </a:r>
            <a:r>
              <a:rPr lang="zh-CN" altLang="en-US">
                <a:solidFill>
                  <a:srgbClr val="0000FF"/>
                </a:solidFill>
                <a:latin typeface="Times New Roman" panose="02020603050405020304" pitchFamily="18" charset="0"/>
              </a:rPr>
              <a:t>）频率相同；</a:t>
            </a:r>
            <a:endParaRPr lang="en-US" altLang="zh-CN">
              <a:solidFill>
                <a:srgbClr val="0000FF"/>
              </a:solidFill>
              <a:latin typeface="Times New Roman" panose="02020603050405020304" pitchFamily="18" charset="0"/>
            </a:endParaRPr>
          </a:p>
          <a:p>
            <a:pPr eaLnBrk="1" hangingPunct="1">
              <a:lnSpc>
                <a:spcPct val="150000"/>
              </a:lnSpc>
              <a:spcBef>
                <a:spcPct val="0"/>
              </a:spcBef>
              <a:buFontTx/>
              <a:buNone/>
            </a:pPr>
            <a:r>
              <a:rPr lang="en-US" altLang="zh-CN">
                <a:solidFill>
                  <a:srgbClr val="0000FF"/>
                </a:solidFill>
                <a:latin typeface="Times New Roman" panose="02020603050405020304" pitchFamily="18" charset="0"/>
              </a:rPr>
              <a:t>2</a:t>
            </a:r>
            <a:r>
              <a:rPr lang="zh-CN" altLang="en-US">
                <a:solidFill>
                  <a:srgbClr val="0000FF"/>
                </a:solidFill>
                <a:latin typeface="Times New Roman" panose="02020603050405020304" pitchFamily="18" charset="0"/>
              </a:rPr>
              <a:t>）振动方向相同；</a:t>
            </a:r>
            <a:endParaRPr lang="en-US" altLang="zh-CN">
              <a:solidFill>
                <a:srgbClr val="0000FF"/>
              </a:solidFill>
              <a:latin typeface="Times New Roman" panose="02020603050405020304" pitchFamily="18" charset="0"/>
            </a:endParaRPr>
          </a:p>
          <a:p>
            <a:pPr eaLnBrk="1" hangingPunct="1">
              <a:lnSpc>
                <a:spcPct val="150000"/>
              </a:lnSpc>
              <a:spcBef>
                <a:spcPct val="0"/>
              </a:spcBef>
              <a:buFontTx/>
              <a:buNone/>
            </a:pPr>
            <a:r>
              <a:rPr lang="en-US" altLang="zh-CN">
                <a:solidFill>
                  <a:srgbClr val="0000FF"/>
                </a:solidFill>
                <a:latin typeface="Times New Roman" panose="02020603050405020304" pitchFamily="18" charset="0"/>
              </a:rPr>
              <a:t>3</a:t>
            </a:r>
            <a:r>
              <a:rPr lang="zh-CN" altLang="en-US">
                <a:solidFill>
                  <a:srgbClr val="0000FF"/>
                </a:solidFill>
                <a:latin typeface="Times New Roman" panose="02020603050405020304" pitchFamily="18" charset="0"/>
              </a:rPr>
              <a:t>）恒定的位相差。</a:t>
            </a:r>
          </a:p>
        </p:txBody>
      </p:sp>
    </p:spTree>
    <p:extLst>
      <p:ext uri="{BB962C8B-B14F-4D97-AF65-F5344CB8AC3E}">
        <p14:creationId xmlns:p14="http://schemas.microsoft.com/office/powerpoint/2010/main" val="121197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8218"/>
                                        </p:tgtEl>
                                        <p:attrNameLst>
                                          <p:attrName>style.visibility</p:attrName>
                                        </p:attrNameLst>
                                      </p:cBhvr>
                                      <p:to>
                                        <p:strVal val="visible"/>
                                      </p:to>
                                    </p:set>
                                    <p:animEffect transition="in" filter="blinds(vertical)">
                                      <p:cBhvr>
                                        <p:cTn id="12" dur="500"/>
                                        <p:tgtEl>
                                          <p:spTgt spid="8218"/>
                                        </p:tgtEl>
                                      </p:cBhvr>
                                    </p:animEffect>
                                  </p:childTnLst>
                                </p:cTn>
                              </p:par>
                              <p:par>
                                <p:cTn id="13" presetID="18" presetClass="entr" presetSubtype="3"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upRight)">
                                      <p:cBhvr>
                                        <p:cTn id="1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13" name="文本框 161812"/>
          <p:cNvSpPr txBox="1">
            <a:spLocks noChangeArrowheads="1"/>
          </p:cNvSpPr>
          <p:nvPr/>
        </p:nvSpPr>
        <p:spPr bwMode="auto">
          <a:xfrm>
            <a:off x="5114925" y="2814638"/>
            <a:ext cx="3887788"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10000"/>
              </a:lnSpc>
              <a:buFont typeface="Arial" panose="020B0604020202020204" pitchFamily="34" charset="0"/>
              <a:buNone/>
            </a:pPr>
            <a:r>
              <a:rPr lang="zh-CN" altLang="en-US">
                <a:solidFill>
                  <a:srgbClr val="000000"/>
                </a:solidFill>
                <a:latin typeface="Times New Roman" panose="02020603050405020304" pitchFamily="18" charset="0"/>
              </a:rPr>
              <a:t>普通光源发光：原子发光是</a:t>
            </a:r>
            <a:r>
              <a:rPr lang="zh-CN" altLang="en-US">
                <a:solidFill>
                  <a:srgbClr val="FF0000"/>
                </a:solidFill>
                <a:latin typeface="Times New Roman" panose="02020603050405020304" pitchFamily="18" charset="0"/>
              </a:rPr>
              <a:t>断续</a:t>
            </a:r>
            <a:r>
              <a:rPr lang="zh-CN" altLang="en-US">
                <a:solidFill>
                  <a:srgbClr val="000000"/>
                </a:solidFill>
                <a:latin typeface="Times New Roman" panose="02020603050405020304" pitchFamily="18" charset="0"/>
              </a:rPr>
              <a:t>的，不同原子发光的频率、振动方向都是随机的，在相位上更没有固定关系。</a:t>
            </a:r>
          </a:p>
          <a:p>
            <a:pPr eaLnBrk="1" hangingPunct="1">
              <a:buFont typeface="Arial" panose="020B0604020202020204" pitchFamily="34" charset="0"/>
              <a:buNone/>
            </a:pPr>
            <a:r>
              <a:rPr lang="zh-CN" altLang="en-US">
                <a:solidFill>
                  <a:srgbClr val="FF0000"/>
                </a:solidFill>
                <a:latin typeface="宋体" panose="02010600030101010101" pitchFamily="2" charset="-122"/>
              </a:rPr>
              <a:t>特点：间歇性，</a:t>
            </a:r>
            <a:r>
              <a:rPr lang="zh-CN" altLang="en-US">
                <a:solidFill>
                  <a:srgbClr val="FF0000"/>
                </a:solidFill>
                <a:sym typeface="Symbol" panose="05050102010706020507" pitchFamily="18" charset="2"/>
              </a:rPr>
              <a:t>随机性</a:t>
            </a:r>
            <a:endParaRPr lang="zh-CN" altLang="en-US">
              <a:solidFill>
                <a:srgbClr val="000000"/>
              </a:solidFill>
              <a:latin typeface="Times New Roman" panose="02020603050405020304" pitchFamily="18" charset="0"/>
            </a:endParaRPr>
          </a:p>
        </p:txBody>
      </p:sp>
      <p:sp>
        <p:nvSpPr>
          <p:cNvPr id="14339" name="文本框 161813"/>
          <p:cNvSpPr txBox="1">
            <a:spLocks noChangeArrowheads="1"/>
          </p:cNvSpPr>
          <p:nvPr/>
        </p:nvSpPr>
        <p:spPr bwMode="auto">
          <a:xfrm>
            <a:off x="242888" y="1639888"/>
            <a:ext cx="5472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lang="zh-CN" altLang="en-US" sz="2400">
                <a:solidFill>
                  <a:srgbClr val="000000"/>
                </a:solidFill>
                <a:latin typeface="Times New Roman" panose="02020603050405020304" pitchFamily="18" charset="0"/>
              </a:rPr>
              <a:t>普通光源发光机理：自发辐射</a:t>
            </a:r>
          </a:p>
        </p:txBody>
      </p:sp>
      <p:graphicFrame>
        <p:nvGraphicFramePr>
          <p:cNvPr id="161815" name="对象 161814"/>
          <p:cNvGraphicFramePr>
            <a:graphicFrameLocks/>
          </p:cNvGraphicFramePr>
          <p:nvPr/>
        </p:nvGraphicFramePr>
        <p:xfrm>
          <a:off x="1631950" y="6048375"/>
          <a:ext cx="1565275" cy="407988"/>
        </p:xfrm>
        <a:graphic>
          <a:graphicData uri="http://schemas.openxmlformats.org/presentationml/2006/ole">
            <mc:AlternateContent xmlns:mc="http://schemas.openxmlformats.org/markup-compatibility/2006">
              <mc:Choice xmlns:v="urn:schemas-microsoft-com:vml" Requires="v">
                <p:oleObj spid="_x0000_s191502" r:id="rId3" imgW="914797" imgH="254110" progId="Equation.3">
                  <p:embed/>
                </p:oleObj>
              </mc:Choice>
              <mc:Fallback>
                <p:oleObj r:id="rId3" imgW="914797" imgH="254110" progId="Equation.3">
                  <p:embed/>
                  <p:pic>
                    <p:nvPicPr>
                      <p:cNvPr id="161815" name="对象 1618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0" y="6048375"/>
                        <a:ext cx="15652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1816" name="组合 161815"/>
          <p:cNvGrpSpPr>
            <a:grpSpLocks/>
          </p:cNvGrpSpPr>
          <p:nvPr/>
        </p:nvGrpSpPr>
        <p:grpSpPr bwMode="auto">
          <a:xfrm>
            <a:off x="431800" y="2205038"/>
            <a:ext cx="4421188" cy="3657600"/>
            <a:chOff x="239" y="1200"/>
            <a:chExt cx="2785" cy="2304"/>
          </a:xfrm>
        </p:grpSpPr>
        <p:sp>
          <p:nvSpPr>
            <p:cNvPr id="14354" name="矩形 161816"/>
            <p:cNvSpPr>
              <a:spLocks noChangeArrowheads="1"/>
            </p:cNvSpPr>
            <p:nvPr/>
          </p:nvSpPr>
          <p:spPr bwMode="auto">
            <a:xfrm>
              <a:off x="240" y="1200"/>
              <a:ext cx="2784" cy="2304"/>
            </a:xfrm>
            <a:prstGeom prst="rect">
              <a:avLst/>
            </a:prstGeom>
            <a:solidFill>
              <a:schemeClr val="bg1"/>
            </a:solidFill>
            <a:ln w="9525">
              <a:solidFill>
                <a:schemeClr val="tx2"/>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a:solidFill>
                  <a:srgbClr val="1C1C1C"/>
                </a:solidFill>
                <a:latin typeface="Arial" panose="020B0604020202020204" pitchFamily="34" charset="0"/>
              </a:endParaRPr>
            </a:p>
          </p:txBody>
        </p:sp>
        <p:sp>
          <p:nvSpPr>
            <p:cNvPr id="14355" name="直接连接符 161817"/>
            <p:cNvSpPr>
              <a:spLocks noChangeShapeType="1"/>
            </p:cNvSpPr>
            <p:nvPr/>
          </p:nvSpPr>
          <p:spPr bwMode="auto">
            <a:xfrm>
              <a:off x="855" y="1488"/>
              <a:ext cx="1488" cy="0"/>
            </a:xfrm>
            <a:prstGeom prst="line">
              <a:avLst/>
            </a:prstGeom>
            <a:noFill/>
            <a:ln w="38100">
              <a:solidFill>
                <a:srgbClr val="0000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56" name="直接连接符 161818"/>
            <p:cNvSpPr>
              <a:spLocks noChangeShapeType="1"/>
            </p:cNvSpPr>
            <p:nvPr/>
          </p:nvSpPr>
          <p:spPr bwMode="auto">
            <a:xfrm>
              <a:off x="855" y="1584"/>
              <a:ext cx="1488" cy="0"/>
            </a:xfrm>
            <a:prstGeom prst="line">
              <a:avLst/>
            </a:prstGeom>
            <a:noFill/>
            <a:ln w="38100">
              <a:solidFill>
                <a:srgbClr val="0000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57" name="直接连接符 161819"/>
            <p:cNvSpPr>
              <a:spLocks noChangeShapeType="1"/>
            </p:cNvSpPr>
            <p:nvPr/>
          </p:nvSpPr>
          <p:spPr bwMode="auto">
            <a:xfrm>
              <a:off x="855" y="1824"/>
              <a:ext cx="1488" cy="0"/>
            </a:xfrm>
            <a:prstGeom prst="line">
              <a:avLst/>
            </a:prstGeom>
            <a:noFill/>
            <a:ln w="38100">
              <a:solidFill>
                <a:srgbClr val="0000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58" name="直接连接符 161820"/>
            <p:cNvSpPr>
              <a:spLocks noChangeShapeType="1"/>
            </p:cNvSpPr>
            <p:nvPr/>
          </p:nvSpPr>
          <p:spPr bwMode="auto">
            <a:xfrm>
              <a:off x="855" y="2208"/>
              <a:ext cx="1488" cy="0"/>
            </a:xfrm>
            <a:prstGeom prst="line">
              <a:avLst/>
            </a:prstGeom>
            <a:noFill/>
            <a:ln w="38100">
              <a:solidFill>
                <a:srgbClr val="0000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59" name="直接连接符 161821"/>
            <p:cNvSpPr>
              <a:spLocks noChangeShapeType="1"/>
            </p:cNvSpPr>
            <p:nvPr/>
          </p:nvSpPr>
          <p:spPr bwMode="auto">
            <a:xfrm>
              <a:off x="855" y="2976"/>
              <a:ext cx="1488" cy="0"/>
            </a:xfrm>
            <a:prstGeom prst="line">
              <a:avLst/>
            </a:prstGeom>
            <a:noFill/>
            <a:ln w="38100">
              <a:solidFill>
                <a:srgbClr val="0000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60" name="直接连接符 161822"/>
            <p:cNvSpPr>
              <a:spLocks noChangeShapeType="1"/>
            </p:cNvSpPr>
            <p:nvPr/>
          </p:nvSpPr>
          <p:spPr bwMode="auto">
            <a:xfrm>
              <a:off x="855" y="1440"/>
              <a:ext cx="1488" cy="0"/>
            </a:xfrm>
            <a:prstGeom prst="line">
              <a:avLst/>
            </a:prstGeom>
            <a:noFill/>
            <a:ln w="38100">
              <a:solidFill>
                <a:srgbClr val="0000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173" name="文本框 161823"/>
            <p:cNvSpPr txBox="1">
              <a:spLocks noChangeArrowheads="1"/>
            </p:cNvSpPr>
            <p:nvPr/>
          </p:nvSpPr>
          <p:spPr bwMode="auto">
            <a:xfrm>
              <a:off x="240" y="3168"/>
              <a:ext cx="2784"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p:spPr>
          <p:txBody>
            <a:bodyPr>
              <a:spAutoFit/>
            </a:bodyPr>
            <a:lstStyle>
              <a:lvl1pPr>
                <a:defRPr sz="2800" b="1">
                  <a:solidFill>
                    <a:srgbClr val="1C1C1C"/>
                  </a:solidFill>
                  <a:latin typeface="Arial" panose="020B0604020202020204" pitchFamily="34" charset="0"/>
                  <a:ea typeface="宋体" panose="02010600030101010101" pitchFamily="2" charset="-122"/>
                </a:defRPr>
              </a:lvl1pPr>
              <a:lvl2pPr>
                <a:defRPr sz="2800" b="1">
                  <a:solidFill>
                    <a:srgbClr val="1C1C1C"/>
                  </a:solidFill>
                  <a:latin typeface="Arial" panose="020B0604020202020204" pitchFamily="34" charset="0"/>
                  <a:ea typeface="宋体" panose="02010600030101010101" pitchFamily="2" charset="-122"/>
                </a:defRPr>
              </a:lvl2pPr>
              <a:lvl3pPr>
                <a:defRPr sz="2800" b="1">
                  <a:solidFill>
                    <a:srgbClr val="1C1C1C"/>
                  </a:solidFill>
                  <a:latin typeface="Arial" panose="020B0604020202020204" pitchFamily="34" charset="0"/>
                  <a:ea typeface="宋体" panose="02010600030101010101" pitchFamily="2" charset="-122"/>
                </a:defRPr>
              </a:lvl3pPr>
              <a:lvl4pPr>
                <a:defRPr sz="2800" b="1">
                  <a:solidFill>
                    <a:srgbClr val="1C1C1C"/>
                  </a:solidFill>
                  <a:latin typeface="Arial" panose="020B0604020202020204" pitchFamily="34" charset="0"/>
                  <a:ea typeface="宋体" panose="02010600030101010101" pitchFamily="2" charset="-122"/>
                </a:defRPr>
              </a:lvl4pPr>
              <a:lvl5pPr>
                <a:defRPr sz="2800" b="1">
                  <a:solidFill>
                    <a:srgbClr val="1C1C1C"/>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defRPr/>
              </a:pPr>
              <a:r>
                <a:rPr lang="zh-CN" altLang="en-US" smtClean="0">
                  <a:solidFill>
                    <a:srgbClr val="000000"/>
                  </a:solidFill>
                  <a:latin typeface="Times New Roman" panose="02020603050405020304" pitchFamily="18" charset="0"/>
                </a:rPr>
                <a:t>原子能级及发光跃迁</a:t>
              </a:r>
            </a:p>
          </p:txBody>
        </p:sp>
        <p:sp>
          <p:nvSpPr>
            <p:cNvPr id="14362" name="文本框 161824"/>
            <p:cNvSpPr txBox="1">
              <a:spLocks noChangeArrowheads="1"/>
            </p:cNvSpPr>
            <p:nvPr/>
          </p:nvSpPr>
          <p:spPr bwMode="auto">
            <a:xfrm>
              <a:off x="279" y="2736"/>
              <a:ext cx="12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lang="zh-CN" altLang="en-US">
                  <a:solidFill>
                    <a:srgbClr val="000000"/>
                  </a:solidFill>
                  <a:latin typeface="Times New Roman" panose="02020603050405020304" pitchFamily="18" charset="0"/>
                </a:rPr>
                <a:t>基态</a:t>
              </a:r>
            </a:p>
          </p:txBody>
        </p:sp>
        <p:sp>
          <p:nvSpPr>
            <p:cNvPr id="14363" name="文本框 161825"/>
            <p:cNvSpPr txBox="1">
              <a:spLocks noChangeArrowheads="1"/>
            </p:cNvSpPr>
            <p:nvPr/>
          </p:nvSpPr>
          <p:spPr bwMode="auto">
            <a:xfrm>
              <a:off x="239" y="1536"/>
              <a:ext cx="385"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lang="zh-CN" altLang="en-US">
                  <a:solidFill>
                    <a:srgbClr val="000000"/>
                  </a:solidFill>
                  <a:latin typeface="Times New Roman" panose="02020603050405020304" pitchFamily="18" charset="0"/>
                </a:rPr>
                <a:t>激发态</a:t>
              </a:r>
            </a:p>
          </p:txBody>
        </p:sp>
        <p:sp>
          <p:nvSpPr>
            <p:cNvPr id="14364" name="左大括号 161826"/>
            <p:cNvSpPr>
              <a:spLocks/>
            </p:cNvSpPr>
            <p:nvPr/>
          </p:nvSpPr>
          <p:spPr bwMode="auto">
            <a:xfrm>
              <a:off x="624" y="1392"/>
              <a:ext cx="144" cy="864"/>
            </a:xfrm>
            <a:prstGeom prst="leftBrace">
              <a:avLst>
                <a:gd name="adj1" fmla="val 50000"/>
                <a:gd name="adj2" fmla="val 50000"/>
              </a:avLst>
            </a:prstGeom>
            <a:noFill/>
            <a:ln w="28575">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a:solidFill>
                  <a:srgbClr val="1C1C1C"/>
                </a:solidFill>
                <a:latin typeface="Arial" panose="020B0604020202020204" pitchFamily="34" charset="0"/>
              </a:endParaRPr>
            </a:p>
          </p:txBody>
        </p:sp>
        <p:sp>
          <p:nvSpPr>
            <p:cNvPr id="14365" name="直接连接符 161827"/>
            <p:cNvSpPr>
              <a:spLocks noChangeShapeType="1"/>
            </p:cNvSpPr>
            <p:nvPr/>
          </p:nvSpPr>
          <p:spPr bwMode="auto">
            <a:xfrm>
              <a:off x="855" y="1392"/>
              <a:ext cx="1488" cy="0"/>
            </a:xfrm>
            <a:prstGeom prst="line">
              <a:avLst/>
            </a:prstGeom>
            <a:noFill/>
            <a:ln w="28575">
              <a:solidFill>
                <a:srgbClr val="0000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66" name="对象 161828"/>
            <p:cNvGraphicFramePr>
              <a:graphicFrameLocks/>
            </p:cNvGraphicFramePr>
            <p:nvPr/>
          </p:nvGraphicFramePr>
          <p:xfrm>
            <a:off x="2350" y="1440"/>
            <a:ext cx="325" cy="384"/>
          </p:xfrm>
          <a:graphic>
            <a:graphicData uri="http://schemas.openxmlformats.org/presentationml/2006/ole">
              <mc:AlternateContent xmlns:mc="http://schemas.openxmlformats.org/markup-compatibility/2006">
                <mc:Choice xmlns:v="urn:schemas-microsoft-com:vml" Requires="v">
                  <p:oleObj spid="_x0000_s191503" r:id="rId5" imgW="280008" imgH="330918" progId="Equation.3">
                    <p:embed/>
                  </p:oleObj>
                </mc:Choice>
                <mc:Fallback>
                  <p:oleObj r:id="rId5" imgW="280008" imgH="330918" progId="Equation.3">
                    <p:embed/>
                    <p:pic>
                      <p:nvPicPr>
                        <p:cNvPr id="14366" name="对象 1618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0" y="1440"/>
                          <a:ext cx="32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61830" name="组合 161829"/>
          <p:cNvGrpSpPr>
            <a:grpSpLocks/>
          </p:cNvGrpSpPr>
          <p:nvPr/>
        </p:nvGrpSpPr>
        <p:grpSpPr bwMode="auto">
          <a:xfrm>
            <a:off x="1195388" y="2586038"/>
            <a:ext cx="1524000" cy="2438400"/>
            <a:chOff x="672" y="1440"/>
            <a:chExt cx="960" cy="1392"/>
          </a:xfrm>
        </p:grpSpPr>
        <p:sp>
          <p:nvSpPr>
            <p:cNvPr id="14352" name="直接连接符 161830"/>
            <p:cNvSpPr>
              <a:spLocks noChangeShapeType="1"/>
            </p:cNvSpPr>
            <p:nvPr/>
          </p:nvSpPr>
          <p:spPr bwMode="auto">
            <a:xfrm flipV="1">
              <a:off x="1248" y="1440"/>
              <a:ext cx="0" cy="139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53" name="文本框 161831"/>
            <p:cNvSpPr txBox="1">
              <a:spLocks noChangeArrowheads="1"/>
            </p:cNvSpPr>
            <p:nvPr/>
          </p:nvSpPr>
          <p:spPr bwMode="auto">
            <a:xfrm>
              <a:off x="672" y="2297"/>
              <a:ext cx="96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lang="zh-CN" altLang="en-US">
                  <a:solidFill>
                    <a:srgbClr val="000000"/>
                  </a:solidFill>
                  <a:latin typeface="Times New Roman" panose="02020603050405020304" pitchFamily="18" charset="0"/>
                </a:rPr>
                <a:t>跃迁</a:t>
              </a:r>
            </a:p>
          </p:txBody>
        </p:sp>
      </p:grpSp>
      <p:grpSp>
        <p:nvGrpSpPr>
          <p:cNvPr id="161833" name="组合 161832"/>
          <p:cNvGrpSpPr>
            <a:grpSpLocks/>
          </p:cNvGrpSpPr>
          <p:nvPr/>
        </p:nvGrpSpPr>
        <p:grpSpPr bwMode="auto">
          <a:xfrm>
            <a:off x="2414588" y="2682875"/>
            <a:ext cx="3276600" cy="2373313"/>
            <a:chOff x="1488" y="1481"/>
            <a:chExt cx="2064" cy="1495"/>
          </a:xfrm>
        </p:grpSpPr>
        <p:sp>
          <p:nvSpPr>
            <p:cNvPr id="14347" name="直接连接符 161833"/>
            <p:cNvSpPr>
              <a:spLocks noChangeShapeType="1"/>
            </p:cNvSpPr>
            <p:nvPr/>
          </p:nvSpPr>
          <p:spPr bwMode="auto">
            <a:xfrm>
              <a:off x="1488" y="1481"/>
              <a:ext cx="0" cy="343"/>
            </a:xfrm>
            <a:prstGeom prst="line">
              <a:avLst/>
            </a:prstGeom>
            <a:noFill/>
            <a:ln w="28575">
              <a:solidFill>
                <a:srgbClr val="FF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48" name="直接连接符 161834"/>
            <p:cNvSpPr>
              <a:spLocks noChangeShapeType="1"/>
            </p:cNvSpPr>
            <p:nvPr/>
          </p:nvSpPr>
          <p:spPr bwMode="auto">
            <a:xfrm>
              <a:off x="1968" y="1481"/>
              <a:ext cx="0" cy="1495"/>
            </a:xfrm>
            <a:prstGeom prst="line">
              <a:avLst/>
            </a:prstGeom>
            <a:noFill/>
            <a:ln w="28575">
              <a:solidFill>
                <a:srgbClr val="CC00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49" name="直接连接符 161835"/>
            <p:cNvSpPr>
              <a:spLocks noChangeShapeType="1"/>
            </p:cNvSpPr>
            <p:nvPr/>
          </p:nvSpPr>
          <p:spPr bwMode="auto">
            <a:xfrm>
              <a:off x="1728" y="1481"/>
              <a:ext cx="0" cy="727"/>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50" name="任意多边形 161836"/>
            <p:cNvSpPr>
              <a:spLocks noChangeArrowheads="1"/>
            </p:cNvSpPr>
            <p:nvPr/>
          </p:nvSpPr>
          <p:spPr bwMode="auto">
            <a:xfrm>
              <a:off x="2016" y="2357"/>
              <a:ext cx="720" cy="155"/>
            </a:xfrm>
            <a:custGeom>
              <a:avLst/>
              <a:gdLst>
                <a:gd name="T0" fmla="*/ 0 w 672"/>
                <a:gd name="T1" fmla="*/ 17122 h 104"/>
                <a:gd name="T2" fmla="*/ 118 w 672"/>
                <a:gd name="T3" fmla="*/ 0 h 104"/>
                <a:gd name="T4" fmla="*/ 236 w 672"/>
                <a:gd name="T5" fmla="*/ 17122 h 104"/>
                <a:gd name="T6" fmla="*/ 356 w 672"/>
                <a:gd name="T7" fmla="*/ 0 h 104"/>
                <a:gd name="T8" fmla="*/ 471 w 672"/>
                <a:gd name="T9" fmla="*/ 17122 h 104"/>
                <a:gd name="T10" fmla="*/ 589 w 672"/>
                <a:gd name="T11" fmla="*/ 0 h 104"/>
                <a:gd name="T12" fmla="*/ 706 w 672"/>
                <a:gd name="T13" fmla="*/ 17122 h 104"/>
                <a:gd name="T14" fmla="*/ 826 w 672"/>
                <a:gd name="T15" fmla="*/ 0 h 104"/>
                <a:gd name="T16" fmla="*/ 941 w 672"/>
                <a:gd name="T17" fmla="*/ 17122 h 104"/>
                <a:gd name="T18" fmla="*/ 1062 w 672"/>
                <a:gd name="T19" fmla="*/ 0 h 104"/>
                <a:gd name="T20" fmla="*/ 1176 w 672"/>
                <a:gd name="T21" fmla="*/ 17122 h 104"/>
                <a:gd name="T22" fmla="*/ 1292 w 672"/>
                <a:gd name="T23" fmla="*/ 8592 h 104"/>
                <a:gd name="T24" fmla="*/ 1532 w 672"/>
                <a:gd name="T25" fmla="*/ 8592 h 104"/>
                <a:gd name="T26" fmla="*/ 1648 w 672"/>
                <a:gd name="T27" fmla="*/ 8592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a:solidFill>
                <a:srgbClr val="CC00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1" name="文本框 161837"/>
            <p:cNvSpPr txBox="1">
              <a:spLocks noChangeArrowheads="1"/>
            </p:cNvSpPr>
            <p:nvPr/>
          </p:nvSpPr>
          <p:spPr bwMode="auto">
            <a:xfrm>
              <a:off x="1968" y="2564"/>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lang="zh-CN" altLang="en-US">
                  <a:solidFill>
                    <a:srgbClr val="000000"/>
                  </a:solidFill>
                  <a:latin typeface="Times New Roman" panose="02020603050405020304" pitchFamily="18" charset="0"/>
                </a:rPr>
                <a:t>自发辐射</a:t>
              </a:r>
            </a:p>
          </p:txBody>
        </p:sp>
      </p:grpSp>
      <p:sp>
        <p:nvSpPr>
          <p:cNvPr id="161848" name="直接连接符 161847"/>
          <p:cNvSpPr>
            <a:spLocks noChangeShapeType="1"/>
          </p:cNvSpPr>
          <p:nvPr/>
        </p:nvSpPr>
        <p:spPr bwMode="auto">
          <a:xfrm>
            <a:off x="2608263" y="3224213"/>
            <a:ext cx="0" cy="1800225"/>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5" name="Text Box 4"/>
          <p:cNvSpPr txBox="1">
            <a:spLocks noChangeArrowheads="1"/>
          </p:cNvSpPr>
          <p:nvPr/>
        </p:nvSpPr>
        <p:spPr bwMode="auto">
          <a:xfrm>
            <a:off x="242888" y="306388"/>
            <a:ext cx="73993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a:solidFill>
                  <a:srgbClr val="CC0000"/>
                </a:solidFill>
                <a:latin typeface="Times New Roman" panose="02020603050405020304" pitchFamily="18" charset="0"/>
                <a:cs typeface="Times New Roman" panose="02020603050405020304" pitchFamily="18" charset="0"/>
              </a:rPr>
              <a:t>2</a:t>
            </a:r>
            <a:r>
              <a:rPr lang="zh-CN" altLang="en-US">
                <a:solidFill>
                  <a:srgbClr val="CC0000"/>
                </a:solidFill>
                <a:latin typeface="Times New Roman" panose="02020603050405020304" pitchFamily="18" charset="0"/>
                <a:cs typeface="Times New Roman" panose="02020603050405020304" pitchFamily="18" charset="0"/>
              </a:rPr>
              <a:t>、相干</a:t>
            </a:r>
            <a:r>
              <a:rPr lang="zh-CN" altLang="en-US">
                <a:solidFill>
                  <a:srgbClr val="CC0000"/>
                </a:solidFill>
                <a:latin typeface="宋体" panose="02010600030101010101" pitchFamily="2" charset="-122"/>
                <a:cs typeface="Times New Roman" panose="02020603050405020304" pitchFamily="18" charset="0"/>
              </a:rPr>
              <a:t>光的获得</a:t>
            </a:r>
          </a:p>
        </p:txBody>
      </p:sp>
      <p:sp>
        <p:nvSpPr>
          <p:cNvPr id="14346" name="文本框 161813"/>
          <p:cNvSpPr txBox="1">
            <a:spLocks noChangeArrowheads="1"/>
          </p:cNvSpPr>
          <p:nvPr/>
        </p:nvSpPr>
        <p:spPr bwMode="auto">
          <a:xfrm>
            <a:off x="430213" y="1033463"/>
            <a:ext cx="7931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lang="zh-CN" altLang="en-US" sz="2400">
                <a:solidFill>
                  <a:srgbClr val="000000"/>
                </a:solidFill>
                <a:latin typeface="Times New Roman" panose="02020603050405020304" pitchFamily="18" charset="0"/>
              </a:rPr>
              <a:t>问大家一个问题：教室的日光灯能否发生干涉？</a:t>
            </a:r>
          </a:p>
        </p:txBody>
      </p:sp>
    </p:spTree>
    <p:extLst>
      <p:ext uri="{BB962C8B-B14F-4D97-AF65-F5344CB8AC3E}">
        <p14:creationId xmlns:p14="http://schemas.microsoft.com/office/powerpoint/2010/main" val="477372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61816"/>
                                        </p:tgtEl>
                                        <p:attrNameLst>
                                          <p:attrName>style.visibility</p:attrName>
                                        </p:attrNameLst>
                                      </p:cBhvr>
                                      <p:to>
                                        <p:strVal val="visible"/>
                                      </p:to>
                                    </p:set>
                                    <p:animEffect transition="in" filter="box(out)">
                                      <p:cBhvr>
                                        <p:cTn id="7" dur="500"/>
                                        <p:tgtEl>
                                          <p:spTgt spid="161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161830"/>
                                        </p:tgtEl>
                                        <p:attrNameLst>
                                          <p:attrName>style.visibility</p:attrName>
                                        </p:attrNameLst>
                                      </p:cBhvr>
                                      <p:to>
                                        <p:strVal val="visible"/>
                                      </p:to>
                                    </p:set>
                                    <p:animEffect transition="in" filter="strips(upLeft)">
                                      <p:cBhvr>
                                        <p:cTn id="12" dur="500"/>
                                        <p:tgtEl>
                                          <p:spTgt spid="161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61833"/>
                                        </p:tgtEl>
                                        <p:attrNameLst>
                                          <p:attrName>style.visibility</p:attrName>
                                        </p:attrNameLst>
                                      </p:cBhvr>
                                      <p:to>
                                        <p:strVal val="visible"/>
                                      </p:to>
                                    </p:set>
                                    <p:anim calcmode="lin" valueType="num">
                                      <p:cBhvr>
                                        <p:cTn id="17" dur="500" fill="hold"/>
                                        <p:tgtEl>
                                          <p:spTgt spid="161833"/>
                                        </p:tgtEl>
                                        <p:attrNameLst>
                                          <p:attrName>ppt_x</p:attrName>
                                        </p:attrNameLst>
                                      </p:cBhvr>
                                      <p:tavLst>
                                        <p:tav tm="0">
                                          <p:val>
                                            <p:strVal val="#ppt_x"/>
                                          </p:val>
                                        </p:tav>
                                        <p:tav tm="100000">
                                          <p:val>
                                            <p:strVal val="#ppt_x"/>
                                          </p:val>
                                        </p:tav>
                                      </p:tavLst>
                                    </p:anim>
                                    <p:anim calcmode="lin" valueType="num">
                                      <p:cBhvr>
                                        <p:cTn id="18" dur="500" fill="hold"/>
                                        <p:tgtEl>
                                          <p:spTgt spid="161833"/>
                                        </p:tgtEl>
                                        <p:attrNameLst>
                                          <p:attrName>ppt_y</p:attrName>
                                        </p:attrNameLst>
                                      </p:cBhvr>
                                      <p:tavLst>
                                        <p:tav tm="0">
                                          <p:val>
                                            <p:strVal val="#ppt_y-#ppt_h/2"/>
                                          </p:val>
                                        </p:tav>
                                        <p:tav tm="100000">
                                          <p:val>
                                            <p:strVal val="#ppt_y"/>
                                          </p:val>
                                        </p:tav>
                                      </p:tavLst>
                                    </p:anim>
                                    <p:anim calcmode="lin" valueType="num">
                                      <p:cBhvr>
                                        <p:cTn id="19" dur="500" fill="hold"/>
                                        <p:tgtEl>
                                          <p:spTgt spid="161833"/>
                                        </p:tgtEl>
                                        <p:attrNameLst>
                                          <p:attrName>ppt_w</p:attrName>
                                        </p:attrNameLst>
                                      </p:cBhvr>
                                      <p:tavLst>
                                        <p:tav tm="0">
                                          <p:val>
                                            <p:strVal val="#ppt_w"/>
                                          </p:val>
                                        </p:tav>
                                        <p:tav tm="100000">
                                          <p:val>
                                            <p:strVal val="#ppt_w"/>
                                          </p:val>
                                        </p:tav>
                                      </p:tavLst>
                                    </p:anim>
                                    <p:anim calcmode="lin" valueType="num">
                                      <p:cBhvr>
                                        <p:cTn id="20" dur="500" fill="hold"/>
                                        <p:tgtEl>
                                          <p:spTgt spid="161833"/>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1848"/>
                                        </p:tgtEl>
                                        <p:attrNameLst>
                                          <p:attrName>style.visibility</p:attrName>
                                        </p:attrNameLst>
                                      </p:cBhvr>
                                      <p:to>
                                        <p:strVal val="visible"/>
                                      </p:to>
                                    </p:set>
                                    <p:anim calcmode="lin" valueType="num">
                                      <p:cBhvr additive="base">
                                        <p:cTn id="25" dur="500" fill="hold"/>
                                        <p:tgtEl>
                                          <p:spTgt spid="161848"/>
                                        </p:tgtEl>
                                        <p:attrNameLst>
                                          <p:attrName>ppt_x</p:attrName>
                                        </p:attrNameLst>
                                      </p:cBhvr>
                                      <p:tavLst>
                                        <p:tav tm="0">
                                          <p:val>
                                            <p:strVal val="#ppt_x"/>
                                          </p:val>
                                        </p:tav>
                                        <p:tav tm="100000">
                                          <p:val>
                                            <p:strVal val="#ppt_x"/>
                                          </p:val>
                                        </p:tav>
                                      </p:tavLst>
                                    </p:anim>
                                    <p:anim calcmode="lin" valueType="num">
                                      <p:cBhvr additive="base">
                                        <p:cTn id="26" dur="500" fill="hold"/>
                                        <p:tgtEl>
                                          <p:spTgt spid="16184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61815"/>
                                        </p:tgtEl>
                                        <p:attrNameLst>
                                          <p:attrName>style.visibility</p:attrName>
                                        </p:attrNameLst>
                                      </p:cBhvr>
                                      <p:to>
                                        <p:strVal val="visible"/>
                                      </p:to>
                                    </p:set>
                                    <p:animEffect transition="in" filter="blinds(horizontal)">
                                      <p:cBhvr>
                                        <p:cTn id="31" dur="500"/>
                                        <p:tgtEl>
                                          <p:spTgt spid="1618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161813"/>
                                        </p:tgtEl>
                                        <p:attrNameLst>
                                          <p:attrName>style.visibility</p:attrName>
                                        </p:attrNameLst>
                                      </p:cBhvr>
                                      <p:to>
                                        <p:strVal val="visible"/>
                                      </p:to>
                                    </p:set>
                                    <p:animEffect transition="in" filter="diamond(in)">
                                      <p:cBhvr>
                                        <p:cTn id="36" dur="2000"/>
                                        <p:tgtEl>
                                          <p:spTgt spid="161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23850" y="352425"/>
            <a:ext cx="4078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a:solidFill>
                  <a:srgbClr val="FF3300"/>
                </a:solidFill>
                <a:latin typeface="楷体_GB2312" pitchFamily="49" charset="-122"/>
                <a:ea typeface="楷体_GB2312" pitchFamily="49" charset="-122"/>
              </a:rPr>
              <a:t>获得相干光的方法</a:t>
            </a:r>
          </a:p>
        </p:txBody>
      </p:sp>
      <p:grpSp>
        <p:nvGrpSpPr>
          <p:cNvPr id="2" name="Group 3"/>
          <p:cNvGrpSpPr>
            <a:grpSpLocks/>
          </p:cNvGrpSpPr>
          <p:nvPr/>
        </p:nvGrpSpPr>
        <p:grpSpPr bwMode="auto">
          <a:xfrm>
            <a:off x="327025" y="1135063"/>
            <a:ext cx="7239000" cy="2895600"/>
            <a:chOff x="816" y="672"/>
            <a:chExt cx="4560" cy="1824"/>
          </a:xfrm>
        </p:grpSpPr>
        <p:sp>
          <p:nvSpPr>
            <p:cNvPr id="15365" name="Text Box 4"/>
            <p:cNvSpPr txBox="1">
              <a:spLocks noChangeArrowheads="1"/>
            </p:cNvSpPr>
            <p:nvPr/>
          </p:nvSpPr>
          <p:spPr bwMode="auto">
            <a:xfrm>
              <a:off x="816" y="672"/>
              <a:ext cx="3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sz="2400">
                  <a:latin typeface="楷体_GB2312" pitchFamily="49" charset="-122"/>
                  <a:ea typeface="楷体_GB2312" pitchFamily="49" charset="-122"/>
                  <a:sym typeface="Monotype Sorts" pitchFamily="2" charset="2"/>
                </a:rPr>
                <a:t>(1) </a:t>
              </a:r>
              <a:r>
                <a:rPr kumimoji="1" lang="zh-CN" altLang="en-US" sz="2400">
                  <a:latin typeface="楷体_GB2312" pitchFamily="49" charset="-122"/>
                  <a:ea typeface="楷体_GB2312" pitchFamily="49" charset="-122"/>
                  <a:sym typeface="Monotype Sorts" pitchFamily="2" charset="2"/>
                </a:rPr>
                <a:t>激光：</a:t>
              </a:r>
              <a:r>
                <a:rPr kumimoji="1" lang="zh-CN" altLang="en-US" sz="2400">
                  <a:latin typeface="楷体_GB2312" pitchFamily="49" charset="-122"/>
                  <a:ea typeface="楷体_GB2312" pitchFamily="49" charset="-122"/>
                </a:rPr>
                <a:t>产生机理不同，具有相干性</a:t>
              </a:r>
            </a:p>
          </p:txBody>
        </p:sp>
        <p:grpSp>
          <p:nvGrpSpPr>
            <p:cNvPr id="15366" name="Group 5"/>
            <p:cNvGrpSpPr>
              <a:grpSpLocks/>
            </p:cNvGrpSpPr>
            <p:nvPr/>
          </p:nvGrpSpPr>
          <p:grpSpPr bwMode="auto">
            <a:xfrm>
              <a:off x="912" y="1008"/>
              <a:ext cx="4464" cy="1488"/>
              <a:chOff x="768" y="864"/>
              <a:chExt cx="4464" cy="1488"/>
            </a:xfrm>
          </p:grpSpPr>
          <p:sp>
            <p:nvSpPr>
              <p:cNvPr id="15367" name="Text Box 6"/>
              <p:cNvSpPr txBox="1">
                <a:spLocks noChangeArrowheads="1"/>
              </p:cNvSpPr>
              <p:nvPr/>
            </p:nvSpPr>
            <p:spPr bwMode="auto">
              <a:xfrm>
                <a:off x="768" y="864"/>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2400">
                    <a:solidFill>
                      <a:srgbClr val="3333CC"/>
                    </a:solidFill>
                    <a:latin typeface="楷体_GB2312" pitchFamily="49" charset="-122"/>
                    <a:ea typeface="楷体_GB2312" pitchFamily="49" charset="-122"/>
                  </a:rPr>
                  <a:t>普通光源：</a:t>
                </a:r>
                <a:r>
                  <a:rPr kumimoji="1" lang="zh-CN" altLang="en-US" sz="2000">
                    <a:latin typeface="楷体_GB2312" pitchFamily="49" charset="-122"/>
                    <a:ea typeface="楷体_GB2312" pitchFamily="49" charset="-122"/>
                  </a:rPr>
                  <a:t>自发辐射</a:t>
                </a:r>
              </a:p>
            </p:txBody>
          </p:sp>
          <p:grpSp>
            <p:nvGrpSpPr>
              <p:cNvPr id="15368" name="Group 7"/>
              <p:cNvGrpSpPr>
                <a:grpSpLocks/>
              </p:cNvGrpSpPr>
              <p:nvPr/>
            </p:nvGrpSpPr>
            <p:grpSpPr bwMode="auto">
              <a:xfrm>
                <a:off x="816" y="1248"/>
                <a:ext cx="1440" cy="1104"/>
                <a:chOff x="816" y="1344"/>
                <a:chExt cx="1440" cy="1168"/>
              </a:xfrm>
            </p:grpSpPr>
            <p:pic>
              <p:nvPicPr>
                <p:cNvPr id="15391" name="Picture 8" descr="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1344"/>
                  <a:ext cx="1440" cy="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2" name="Oval 9"/>
                <p:cNvSpPr>
                  <a:spLocks noChangeArrowheads="1"/>
                </p:cNvSpPr>
                <p:nvPr/>
              </p:nvSpPr>
              <p:spPr bwMode="auto">
                <a:xfrm>
                  <a:off x="1555" y="1461"/>
                  <a:ext cx="78" cy="78"/>
                </a:xfrm>
                <a:prstGeom prst="ellipse">
                  <a:avLst/>
                </a:prstGeom>
                <a:solidFill>
                  <a:schemeClr val="accent2"/>
                </a:solidFill>
                <a:ln w="1905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a:latin typeface="Arial" panose="020B0604020202020204" pitchFamily="34" charset="0"/>
                  </a:endParaRPr>
                </a:p>
              </p:txBody>
            </p:sp>
            <p:sp>
              <p:nvSpPr>
                <p:cNvPr id="15393" name="Oval 10"/>
                <p:cNvSpPr>
                  <a:spLocks noChangeArrowheads="1"/>
                </p:cNvSpPr>
                <p:nvPr/>
              </p:nvSpPr>
              <p:spPr bwMode="auto">
                <a:xfrm>
                  <a:off x="1555" y="2332"/>
                  <a:ext cx="78" cy="78"/>
                </a:xfrm>
                <a:prstGeom prst="ellipse">
                  <a:avLst/>
                </a:prstGeom>
                <a:solidFill>
                  <a:schemeClr val="accent2"/>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a:latin typeface="Arial" panose="020B0604020202020204" pitchFamily="34" charset="0"/>
                  </a:endParaRPr>
                </a:p>
              </p:txBody>
            </p:sp>
            <p:sp>
              <p:nvSpPr>
                <p:cNvPr id="15394" name="Line 11"/>
                <p:cNvSpPr>
                  <a:spLocks noChangeShapeType="1"/>
                </p:cNvSpPr>
                <p:nvPr/>
              </p:nvSpPr>
              <p:spPr bwMode="auto">
                <a:xfrm>
                  <a:off x="1603" y="1539"/>
                  <a:ext cx="0" cy="817"/>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5" name="Rectangle 12"/>
                <p:cNvSpPr>
                  <a:spLocks noChangeArrowheads="1"/>
                </p:cNvSpPr>
                <p:nvPr/>
              </p:nvSpPr>
              <p:spPr bwMode="auto">
                <a:xfrm>
                  <a:off x="816" y="1344"/>
                  <a:ext cx="1440" cy="1168"/>
                </a:xfrm>
                <a:prstGeom prst="rect">
                  <a:avLst/>
                </a:prstGeom>
                <a:noFill/>
                <a:ln w="1905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a:latin typeface="Arial" panose="020B0604020202020204" pitchFamily="34" charset="0"/>
                  </a:endParaRPr>
                </a:p>
              </p:txBody>
            </p:sp>
            <p:grpSp>
              <p:nvGrpSpPr>
                <p:cNvPr id="15396" name="Group 13"/>
                <p:cNvGrpSpPr>
                  <a:grpSpLocks/>
                </p:cNvGrpSpPr>
                <p:nvPr/>
              </p:nvGrpSpPr>
              <p:grpSpPr bwMode="auto">
                <a:xfrm>
                  <a:off x="1672" y="1889"/>
                  <a:ext cx="478" cy="55"/>
                  <a:chOff x="1213" y="2009"/>
                  <a:chExt cx="589" cy="68"/>
                </a:xfrm>
              </p:grpSpPr>
              <p:sp>
                <p:nvSpPr>
                  <p:cNvPr id="15397" name="Freeform 14"/>
                  <p:cNvSpPr>
                    <a:spLocks/>
                  </p:cNvSpPr>
                  <p:nvPr/>
                </p:nvSpPr>
                <p:spPr bwMode="auto">
                  <a:xfrm>
                    <a:off x="1213" y="2009"/>
                    <a:ext cx="430" cy="65"/>
                  </a:xfrm>
                  <a:custGeom>
                    <a:avLst/>
                    <a:gdLst>
                      <a:gd name="T0" fmla="*/ 0 w 430"/>
                      <a:gd name="T1" fmla="*/ 39 h 65"/>
                      <a:gd name="T2" fmla="*/ 78 w 430"/>
                      <a:gd name="T3" fmla="*/ 13 h 65"/>
                      <a:gd name="T4" fmla="*/ 117 w 430"/>
                      <a:gd name="T5" fmla="*/ 0 h 65"/>
                      <a:gd name="T6" fmla="*/ 221 w 430"/>
                      <a:gd name="T7" fmla="*/ 65 h 65"/>
                      <a:gd name="T8" fmla="*/ 248 w 430"/>
                      <a:gd name="T9" fmla="*/ 39 h 65"/>
                      <a:gd name="T10" fmla="*/ 326 w 430"/>
                      <a:gd name="T11" fmla="*/ 13 h 65"/>
                      <a:gd name="T12" fmla="*/ 391 w 430"/>
                      <a:gd name="T13" fmla="*/ 26 h 65"/>
                      <a:gd name="T14" fmla="*/ 430 w 430"/>
                      <a:gd name="T15" fmla="*/ 65 h 65"/>
                      <a:gd name="T16" fmla="*/ 0 60000 65536"/>
                      <a:gd name="T17" fmla="*/ 0 60000 65536"/>
                      <a:gd name="T18" fmla="*/ 0 60000 65536"/>
                      <a:gd name="T19" fmla="*/ 0 60000 65536"/>
                      <a:gd name="T20" fmla="*/ 0 60000 65536"/>
                      <a:gd name="T21" fmla="*/ 0 60000 65536"/>
                      <a:gd name="T22" fmla="*/ 0 60000 65536"/>
                      <a:gd name="T23" fmla="*/ 0 60000 65536"/>
                      <a:gd name="T24" fmla="*/ 0 w 430"/>
                      <a:gd name="T25" fmla="*/ 0 h 65"/>
                      <a:gd name="T26" fmla="*/ 430 w 430"/>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0" h="65">
                        <a:moveTo>
                          <a:pt x="0" y="39"/>
                        </a:moveTo>
                        <a:cubicBezTo>
                          <a:pt x="26" y="30"/>
                          <a:pt x="52" y="22"/>
                          <a:pt x="78" y="13"/>
                        </a:cubicBezTo>
                        <a:cubicBezTo>
                          <a:pt x="91" y="9"/>
                          <a:pt x="117" y="0"/>
                          <a:pt x="117" y="0"/>
                        </a:cubicBezTo>
                        <a:cubicBezTo>
                          <a:pt x="182" y="22"/>
                          <a:pt x="156" y="43"/>
                          <a:pt x="221" y="65"/>
                        </a:cubicBezTo>
                        <a:cubicBezTo>
                          <a:pt x="230" y="56"/>
                          <a:pt x="237" y="45"/>
                          <a:pt x="248" y="39"/>
                        </a:cubicBezTo>
                        <a:cubicBezTo>
                          <a:pt x="273" y="27"/>
                          <a:pt x="326" y="13"/>
                          <a:pt x="326" y="13"/>
                        </a:cubicBezTo>
                        <a:cubicBezTo>
                          <a:pt x="348" y="17"/>
                          <a:pt x="371" y="16"/>
                          <a:pt x="391" y="26"/>
                        </a:cubicBezTo>
                        <a:cubicBezTo>
                          <a:pt x="407" y="34"/>
                          <a:pt x="430" y="65"/>
                          <a:pt x="430" y="65"/>
                        </a:cubicBezTo>
                      </a:path>
                    </a:pathLst>
                  </a:custGeom>
                  <a:noFill/>
                  <a:ln w="2857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8" name="Line 15"/>
                  <p:cNvSpPr>
                    <a:spLocks noChangeShapeType="1"/>
                  </p:cNvSpPr>
                  <p:nvPr/>
                </p:nvSpPr>
                <p:spPr bwMode="auto">
                  <a:xfrm>
                    <a:off x="1658" y="2077"/>
                    <a:ext cx="144" cy="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369" name="Text Box 16"/>
              <p:cNvSpPr txBox="1">
                <a:spLocks noChangeArrowheads="1"/>
              </p:cNvSpPr>
              <p:nvPr/>
            </p:nvSpPr>
            <p:spPr bwMode="auto">
              <a:xfrm>
                <a:off x="4896" y="1344"/>
                <a:ext cx="33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2000">
                    <a:latin typeface="楷体_GB2312" pitchFamily="49" charset="-122"/>
                    <a:ea typeface="楷体_GB2312" pitchFamily="49" charset="-122"/>
                  </a:rPr>
                  <a:t>完全相同</a:t>
                </a:r>
              </a:p>
            </p:txBody>
          </p:sp>
          <p:sp>
            <p:nvSpPr>
              <p:cNvPr id="15370" name="Text Box 17"/>
              <p:cNvSpPr txBox="1">
                <a:spLocks noChangeArrowheads="1"/>
              </p:cNvSpPr>
              <p:nvPr/>
            </p:nvSpPr>
            <p:spPr bwMode="auto">
              <a:xfrm>
                <a:off x="2544" y="864"/>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2400">
                    <a:solidFill>
                      <a:srgbClr val="3333CC"/>
                    </a:solidFill>
                    <a:latin typeface="楷体_GB2312" pitchFamily="49" charset="-122"/>
                    <a:ea typeface="楷体_GB2312" pitchFamily="49" charset="-122"/>
                  </a:rPr>
                  <a:t>激光：</a:t>
                </a:r>
                <a:r>
                  <a:rPr kumimoji="1" lang="zh-CN" altLang="en-US" sz="2000">
                    <a:latin typeface="楷体_GB2312" pitchFamily="49" charset="-122"/>
                    <a:ea typeface="楷体_GB2312" pitchFamily="49" charset="-122"/>
                  </a:rPr>
                  <a:t>受激辐射</a:t>
                </a:r>
              </a:p>
            </p:txBody>
          </p:sp>
          <p:sp>
            <p:nvSpPr>
              <p:cNvPr id="15371" name="Text Box 18"/>
              <p:cNvSpPr txBox="1">
                <a:spLocks noChangeArrowheads="1"/>
              </p:cNvSpPr>
              <p:nvPr/>
            </p:nvSpPr>
            <p:spPr bwMode="auto">
              <a:xfrm>
                <a:off x="3984" y="120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2000">
                    <a:latin typeface="楷体_GB2312" pitchFamily="49" charset="-122"/>
                    <a:ea typeface="楷体_GB2312" pitchFamily="49" charset="-122"/>
                  </a:rPr>
                  <a:t>频率</a:t>
                </a:r>
              </a:p>
            </p:txBody>
          </p:sp>
          <p:sp>
            <p:nvSpPr>
              <p:cNvPr id="15372" name="Text Box 19"/>
              <p:cNvSpPr txBox="1">
                <a:spLocks noChangeArrowheads="1"/>
              </p:cNvSpPr>
              <p:nvPr/>
            </p:nvSpPr>
            <p:spPr bwMode="auto">
              <a:xfrm>
                <a:off x="3984" y="1488"/>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2000">
                    <a:latin typeface="楷体_GB2312" pitchFamily="49" charset="-122"/>
                    <a:ea typeface="楷体_GB2312" pitchFamily="49" charset="-122"/>
                  </a:rPr>
                  <a:t>相位</a:t>
                </a:r>
              </a:p>
            </p:txBody>
          </p:sp>
          <p:sp>
            <p:nvSpPr>
              <p:cNvPr id="15373" name="Text Box 20"/>
              <p:cNvSpPr txBox="1">
                <a:spLocks noChangeArrowheads="1"/>
              </p:cNvSpPr>
              <p:nvPr/>
            </p:nvSpPr>
            <p:spPr bwMode="auto">
              <a:xfrm>
                <a:off x="3984" y="177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2000">
                    <a:latin typeface="楷体_GB2312" pitchFamily="49" charset="-122"/>
                    <a:ea typeface="楷体_GB2312" pitchFamily="49" charset="-122"/>
                  </a:rPr>
                  <a:t>偏振态</a:t>
                </a:r>
              </a:p>
            </p:txBody>
          </p:sp>
          <p:sp>
            <p:nvSpPr>
              <p:cNvPr id="15374" name="Text Box 21"/>
              <p:cNvSpPr txBox="1">
                <a:spLocks noChangeArrowheads="1"/>
              </p:cNvSpPr>
              <p:nvPr/>
            </p:nvSpPr>
            <p:spPr bwMode="auto">
              <a:xfrm>
                <a:off x="3984" y="2064"/>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2000">
                    <a:latin typeface="楷体_GB2312" pitchFamily="49" charset="-122"/>
                    <a:ea typeface="楷体_GB2312" pitchFamily="49" charset="-122"/>
                  </a:rPr>
                  <a:t>传播方向</a:t>
                </a:r>
              </a:p>
            </p:txBody>
          </p:sp>
          <p:sp>
            <p:nvSpPr>
              <p:cNvPr id="15375" name="AutoShape 22"/>
              <p:cNvSpPr>
                <a:spLocks/>
              </p:cNvSpPr>
              <p:nvPr/>
            </p:nvSpPr>
            <p:spPr bwMode="auto">
              <a:xfrm>
                <a:off x="4704" y="1296"/>
                <a:ext cx="96" cy="1008"/>
              </a:xfrm>
              <a:prstGeom prst="rightBrace">
                <a:avLst>
                  <a:gd name="adj1" fmla="val 87500"/>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a:latin typeface="Arial" panose="020B0604020202020204" pitchFamily="34" charset="0"/>
                </a:endParaRPr>
              </a:p>
            </p:txBody>
          </p:sp>
          <p:grpSp>
            <p:nvGrpSpPr>
              <p:cNvPr id="15376" name="Group 23"/>
              <p:cNvGrpSpPr>
                <a:grpSpLocks/>
              </p:cNvGrpSpPr>
              <p:nvPr/>
            </p:nvGrpSpPr>
            <p:grpSpPr bwMode="auto">
              <a:xfrm>
                <a:off x="2400" y="1248"/>
                <a:ext cx="1392" cy="1087"/>
                <a:chOff x="2544" y="1344"/>
                <a:chExt cx="1488" cy="1183"/>
              </a:xfrm>
            </p:grpSpPr>
            <p:pic>
              <p:nvPicPr>
                <p:cNvPr id="15377" name="Picture 24" descr="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 y="1344"/>
                  <a:ext cx="1488" cy="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Oval 25"/>
                <p:cNvSpPr>
                  <a:spLocks noChangeArrowheads="1"/>
                </p:cNvSpPr>
                <p:nvPr/>
              </p:nvSpPr>
              <p:spPr bwMode="auto">
                <a:xfrm>
                  <a:off x="3312" y="2352"/>
                  <a:ext cx="76" cy="76"/>
                </a:xfrm>
                <a:prstGeom prst="ellipse">
                  <a:avLst/>
                </a:prstGeom>
                <a:solidFill>
                  <a:schemeClr val="accent2"/>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a:latin typeface="Arial" panose="020B0604020202020204" pitchFamily="34" charset="0"/>
                  </a:endParaRPr>
                </a:p>
              </p:txBody>
            </p:sp>
            <p:sp>
              <p:nvSpPr>
                <p:cNvPr id="15379" name="Oval 26"/>
                <p:cNvSpPr>
                  <a:spLocks noChangeArrowheads="1"/>
                </p:cNvSpPr>
                <p:nvPr/>
              </p:nvSpPr>
              <p:spPr bwMode="auto">
                <a:xfrm>
                  <a:off x="3312" y="1440"/>
                  <a:ext cx="76" cy="76"/>
                </a:xfrm>
                <a:prstGeom prst="ellipse">
                  <a:avLst/>
                </a:prstGeom>
                <a:solidFill>
                  <a:schemeClr val="accent2"/>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a:latin typeface="Arial" panose="020B0604020202020204" pitchFamily="34" charset="0"/>
                  </a:endParaRPr>
                </a:p>
              </p:txBody>
            </p:sp>
            <p:sp>
              <p:nvSpPr>
                <p:cNvPr id="15380" name="Line 27"/>
                <p:cNvSpPr>
                  <a:spLocks noChangeShapeType="1"/>
                </p:cNvSpPr>
                <p:nvPr/>
              </p:nvSpPr>
              <p:spPr bwMode="auto">
                <a:xfrm flipH="1">
                  <a:off x="3342" y="1506"/>
                  <a:ext cx="9" cy="86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1" name="Rectangle 28"/>
                <p:cNvSpPr>
                  <a:spLocks noChangeArrowheads="1"/>
                </p:cNvSpPr>
                <p:nvPr/>
              </p:nvSpPr>
              <p:spPr bwMode="auto">
                <a:xfrm>
                  <a:off x="2544" y="1344"/>
                  <a:ext cx="1488" cy="1183"/>
                </a:xfrm>
                <a:prstGeom prst="rect">
                  <a:avLst/>
                </a:prstGeom>
                <a:noFill/>
                <a:ln w="1905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a:latin typeface="Arial" panose="020B0604020202020204" pitchFamily="34" charset="0"/>
                  </a:endParaRPr>
                </a:p>
              </p:txBody>
            </p:sp>
            <p:grpSp>
              <p:nvGrpSpPr>
                <p:cNvPr id="15382" name="Group 29"/>
                <p:cNvGrpSpPr>
                  <a:grpSpLocks/>
                </p:cNvGrpSpPr>
                <p:nvPr/>
              </p:nvGrpSpPr>
              <p:grpSpPr bwMode="auto">
                <a:xfrm>
                  <a:off x="2823" y="1890"/>
                  <a:ext cx="468" cy="54"/>
                  <a:chOff x="1213" y="2009"/>
                  <a:chExt cx="589" cy="68"/>
                </a:xfrm>
              </p:grpSpPr>
              <p:sp>
                <p:nvSpPr>
                  <p:cNvPr id="15389" name="Freeform 30"/>
                  <p:cNvSpPr>
                    <a:spLocks/>
                  </p:cNvSpPr>
                  <p:nvPr/>
                </p:nvSpPr>
                <p:spPr bwMode="auto">
                  <a:xfrm>
                    <a:off x="1213" y="2009"/>
                    <a:ext cx="430" cy="65"/>
                  </a:xfrm>
                  <a:custGeom>
                    <a:avLst/>
                    <a:gdLst>
                      <a:gd name="T0" fmla="*/ 0 w 430"/>
                      <a:gd name="T1" fmla="*/ 39 h 65"/>
                      <a:gd name="T2" fmla="*/ 78 w 430"/>
                      <a:gd name="T3" fmla="*/ 13 h 65"/>
                      <a:gd name="T4" fmla="*/ 117 w 430"/>
                      <a:gd name="T5" fmla="*/ 0 h 65"/>
                      <a:gd name="T6" fmla="*/ 221 w 430"/>
                      <a:gd name="T7" fmla="*/ 65 h 65"/>
                      <a:gd name="T8" fmla="*/ 248 w 430"/>
                      <a:gd name="T9" fmla="*/ 39 h 65"/>
                      <a:gd name="T10" fmla="*/ 326 w 430"/>
                      <a:gd name="T11" fmla="*/ 13 h 65"/>
                      <a:gd name="T12" fmla="*/ 391 w 430"/>
                      <a:gd name="T13" fmla="*/ 26 h 65"/>
                      <a:gd name="T14" fmla="*/ 430 w 430"/>
                      <a:gd name="T15" fmla="*/ 65 h 65"/>
                      <a:gd name="T16" fmla="*/ 0 60000 65536"/>
                      <a:gd name="T17" fmla="*/ 0 60000 65536"/>
                      <a:gd name="T18" fmla="*/ 0 60000 65536"/>
                      <a:gd name="T19" fmla="*/ 0 60000 65536"/>
                      <a:gd name="T20" fmla="*/ 0 60000 65536"/>
                      <a:gd name="T21" fmla="*/ 0 60000 65536"/>
                      <a:gd name="T22" fmla="*/ 0 60000 65536"/>
                      <a:gd name="T23" fmla="*/ 0 60000 65536"/>
                      <a:gd name="T24" fmla="*/ 0 w 430"/>
                      <a:gd name="T25" fmla="*/ 0 h 65"/>
                      <a:gd name="T26" fmla="*/ 430 w 430"/>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0" h="65">
                        <a:moveTo>
                          <a:pt x="0" y="39"/>
                        </a:moveTo>
                        <a:cubicBezTo>
                          <a:pt x="26" y="30"/>
                          <a:pt x="52" y="22"/>
                          <a:pt x="78" y="13"/>
                        </a:cubicBezTo>
                        <a:cubicBezTo>
                          <a:pt x="91" y="9"/>
                          <a:pt x="117" y="0"/>
                          <a:pt x="117" y="0"/>
                        </a:cubicBezTo>
                        <a:cubicBezTo>
                          <a:pt x="182" y="22"/>
                          <a:pt x="156" y="43"/>
                          <a:pt x="221" y="65"/>
                        </a:cubicBezTo>
                        <a:cubicBezTo>
                          <a:pt x="230" y="56"/>
                          <a:pt x="237" y="45"/>
                          <a:pt x="248" y="39"/>
                        </a:cubicBezTo>
                        <a:cubicBezTo>
                          <a:pt x="273" y="27"/>
                          <a:pt x="326" y="13"/>
                          <a:pt x="326" y="13"/>
                        </a:cubicBezTo>
                        <a:cubicBezTo>
                          <a:pt x="348" y="17"/>
                          <a:pt x="371" y="16"/>
                          <a:pt x="391" y="26"/>
                        </a:cubicBezTo>
                        <a:cubicBezTo>
                          <a:pt x="407" y="34"/>
                          <a:pt x="430" y="65"/>
                          <a:pt x="430" y="65"/>
                        </a:cubicBezTo>
                      </a:path>
                    </a:pathLst>
                  </a:custGeom>
                  <a:noFill/>
                  <a:ln w="2857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0" name="Line 31"/>
                  <p:cNvSpPr>
                    <a:spLocks noChangeShapeType="1"/>
                  </p:cNvSpPr>
                  <p:nvPr/>
                </p:nvSpPr>
                <p:spPr bwMode="auto">
                  <a:xfrm>
                    <a:off x="1658" y="2077"/>
                    <a:ext cx="144" cy="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83" name="Group 32"/>
                <p:cNvGrpSpPr>
                  <a:grpSpLocks/>
                </p:cNvGrpSpPr>
                <p:nvPr/>
              </p:nvGrpSpPr>
              <p:grpSpPr bwMode="auto">
                <a:xfrm>
                  <a:off x="3408" y="1986"/>
                  <a:ext cx="468" cy="54"/>
                  <a:chOff x="1213" y="2009"/>
                  <a:chExt cx="589" cy="68"/>
                </a:xfrm>
              </p:grpSpPr>
              <p:sp>
                <p:nvSpPr>
                  <p:cNvPr id="15387" name="Freeform 33"/>
                  <p:cNvSpPr>
                    <a:spLocks/>
                  </p:cNvSpPr>
                  <p:nvPr/>
                </p:nvSpPr>
                <p:spPr bwMode="auto">
                  <a:xfrm>
                    <a:off x="1213" y="2009"/>
                    <a:ext cx="430" cy="65"/>
                  </a:xfrm>
                  <a:custGeom>
                    <a:avLst/>
                    <a:gdLst>
                      <a:gd name="T0" fmla="*/ 0 w 430"/>
                      <a:gd name="T1" fmla="*/ 39 h 65"/>
                      <a:gd name="T2" fmla="*/ 78 w 430"/>
                      <a:gd name="T3" fmla="*/ 13 h 65"/>
                      <a:gd name="T4" fmla="*/ 117 w 430"/>
                      <a:gd name="T5" fmla="*/ 0 h 65"/>
                      <a:gd name="T6" fmla="*/ 221 w 430"/>
                      <a:gd name="T7" fmla="*/ 65 h 65"/>
                      <a:gd name="T8" fmla="*/ 248 w 430"/>
                      <a:gd name="T9" fmla="*/ 39 h 65"/>
                      <a:gd name="T10" fmla="*/ 326 w 430"/>
                      <a:gd name="T11" fmla="*/ 13 h 65"/>
                      <a:gd name="T12" fmla="*/ 391 w 430"/>
                      <a:gd name="T13" fmla="*/ 26 h 65"/>
                      <a:gd name="T14" fmla="*/ 430 w 430"/>
                      <a:gd name="T15" fmla="*/ 65 h 65"/>
                      <a:gd name="T16" fmla="*/ 0 60000 65536"/>
                      <a:gd name="T17" fmla="*/ 0 60000 65536"/>
                      <a:gd name="T18" fmla="*/ 0 60000 65536"/>
                      <a:gd name="T19" fmla="*/ 0 60000 65536"/>
                      <a:gd name="T20" fmla="*/ 0 60000 65536"/>
                      <a:gd name="T21" fmla="*/ 0 60000 65536"/>
                      <a:gd name="T22" fmla="*/ 0 60000 65536"/>
                      <a:gd name="T23" fmla="*/ 0 60000 65536"/>
                      <a:gd name="T24" fmla="*/ 0 w 430"/>
                      <a:gd name="T25" fmla="*/ 0 h 65"/>
                      <a:gd name="T26" fmla="*/ 430 w 430"/>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0" h="65">
                        <a:moveTo>
                          <a:pt x="0" y="39"/>
                        </a:moveTo>
                        <a:cubicBezTo>
                          <a:pt x="26" y="30"/>
                          <a:pt x="52" y="22"/>
                          <a:pt x="78" y="13"/>
                        </a:cubicBezTo>
                        <a:cubicBezTo>
                          <a:pt x="91" y="9"/>
                          <a:pt x="117" y="0"/>
                          <a:pt x="117" y="0"/>
                        </a:cubicBezTo>
                        <a:cubicBezTo>
                          <a:pt x="182" y="22"/>
                          <a:pt x="156" y="43"/>
                          <a:pt x="221" y="65"/>
                        </a:cubicBezTo>
                        <a:cubicBezTo>
                          <a:pt x="230" y="56"/>
                          <a:pt x="237" y="45"/>
                          <a:pt x="248" y="39"/>
                        </a:cubicBezTo>
                        <a:cubicBezTo>
                          <a:pt x="273" y="27"/>
                          <a:pt x="326" y="13"/>
                          <a:pt x="326" y="13"/>
                        </a:cubicBezTo>
                        <a:cubicBezTo>
                          <a:pt x="348" y="17"/>
                          <a:pt x="371" y="16"/>
                          <a:pt x="391" y="26"/>
                        </a:cubicBezTo>
                        <a:cubicBezTo>
                          <a:pt x="407" y="34"/>
                          <a:pt x="430" y="65"/>
                          <a:pt x="430" y="65"/>
                        </a:cubicBezTo>
                      </a:path>
                    </a:pathLst>
                  </a:custGeom>
                  <a:noFill/>
                  <a:ln w="2857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8" name="Line 34"/>
                  <p:cNvSpPr>
                    <a:spLocks noChangeShapeType="1"/>
                  </p:cNvSpPr>
                  <p:nvPr/>
                </p:nvSpPr>
                <p:spPr bwMode="auto">
                  <a:xfrm>
                    <a:off x="1658" y="2077"/>
                    <a:ext cx="144" cy="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84" name="Group 35"/>
                <p:cNvGrpSpPr>
                  <a:grpSpLocks/>
                </p:cNvGrpSpPr>
                <p:nvPr/>
              </p:nvGrpSpPr>
              <p:grpSpPr bwMode="auto">
                <a:xfrm>
                  <a:off x="3408" y="1767"/>
                  <a:ext cx="468" cy="54"/>
                  <a:chOff x="1213" y="2009"/>
                  <a:chExt cx="589" cy="68"/>
                </a:xfrm>
              </p:grpSpPr>
              <p:sp>
                <p:nvSpPr>
                  <p:cNvPr id="15385" name="Freeform 36"/>
                  <p:cNvSpPr>
                    <a:spLocks/>
                  </p:cNvSpPr>
                  <p:nvPr/>
                </p:nvSpPr>
                <p:spPr bwMode="auto">
                  <a:xfrm>
                    <a:off x="1213" y="2009"/>
                    <a:ext cx="430" cy="65"/>
                  </a:xfrm>
                  <a:custGeom>
                    <a:avLst/>
                    <a:gdLst>
                      <a:gd name="T0" fmla="*/ 0 w 430"/>
                      <a:gd name="T1" fmla="*/ 39 h 65"/>
                      <a:gd name="T2" fmla="*/ 78 w 430"/>
                      <a:gd name="T3" fmla="*/ 13 h 65"/>
                      <a:gd name="T4" fmla="*/ 117 w 430"/>
                      <a:gd name="T5" fmla="*/ 0 h 65"/>
                      <a:gd name="T6" fmla="*/ 221 w 430"/>
                      <a:gd name="T7" fmla="*/ 65 h 65"/>
                      <a:gd name="T8" fmla="*/ 248 w 430"/>
                      <a:gd name="T9" fmla="*/ 39 h 65"/>
                      <a:gd name="T10" fmla="*/ 326 w 430"/>
                      <a:gd name="T11" fmla="*/ 13 h 65"/>
                      <a:gd name="T12" fmla="*/ 391 w 430"/>
                      <a:gd name="T13" fmla="*/ 26 h 65"/>
                      <a:gd name="T14" fmla="*/ 430 w 430"/>
                      <a:gd name="T15" fmla="*/ 65 h 65"/>
                      <a:gd name="T16" fmla="*/ 0 60000 65536"/>
                      <a:gd name="T17" fmla="*/ 0 60000 65536"/>
                      <a:gd name="T18" fmla="*/ 0 60000 65536"/>
                      <a:gd name="T19" fmla="*/ 0 60000 65536"/>
                      <a:gd name="T20" fmla="*/ 0 60000 65536"/>
                      <a:gd name="T21" fmla="*/ 0 60000 65536"/>
                      <a:gd name="T22" fmla="*/ 0 60000 65536"/>
                      <a:gd name="T23" fmla="*/ 0 60000 65536"/>
                      <a:gd name="T24" fmla="*/ 0 w 430"/>
                      <a:gd name="T25" fmla="*/ 0 h 65"/>
                      <a:gd name="T26" fmla="*/ 430 w 430"/>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0" h="65">
                        <a:moveTo>
                          <a:pt x="0" y="39"/>
                        </a:moveTo>
                        <a:cubicBezTo>
                          <a:pt x="26" y="30"/>
                          <a:pt x="52" y="22"/>
                          <a:pt x="78" y="13"/>
                        </a:cubicBezTo>
                        <a:cubicBezTo>
                          <a:pt x="91" y="9"/>
                          <a:pt x="117" y="0"/>
                          <a:pt x="117" y="0"/>
                        </a:cubicBezTo>
                        <a:cubicBezTo>
                          <a:pt x="182" y="22"/>
                          <a:pt x="156" y="43"/>
                          <a:pt x="221" y="65"/>
                        </a:cubicBezTo>
                        <a:cubicBezTo>
                          <a:pt x="230" y="56"/>
                          <a:pt x="237" y="45"/>
                          <a:pt x="248" y="39"/>
                        </a:cubicBezTo>
                        <a:cubicBezTo>
                          <a:pt x="273" y="27"/>
                          <a:pt x="326" y="13"/>
                          <a:pt x="326" y="13"/>
                        </a:cubicBezTo>
                        <a:cubicBezTo>
                          <a:pt x="348" y="17"/>
                          <a:pt x="371" y="16"/>
                          <a:pt x="391" y="26"/>
                        </a:cubicBezTo>
                        <a:cubicBezTo>
                          <a:pt x="407" y="34"/>
                          <a:pt x="430" y="65"/>
                          <a:pt x="430" y="65"/>
                        </a:cubicBezTo>
                      </a:path>
                    </a:pathLst>
                  </a:custGeom>
                  <a:noFill/>
                  <a:ln w="2857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6" name="Line 37"/>
                  <p:cNvSpPr>
                    <a:spLocks noChangeShapeType="1"/>
                  </p:cNvSpPr>
                  <p:nvPr/>
                </p:nvSpPr>
                <p:spPr bwMode="auto">
                  <a:xfrm>
                    <a:off x="1658" y="2077"/>
                    <a:ext cx="144" cy="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sp>
        <p:nvSpPr>
          <p:cNvPr id="15364" name="Text Box 40"/>
          <p:cNvSpPr txBox="1">
            <a:spLocks noChangeArrowheads="1"/>
          </p:cNvSpPr>
          <p:nvPr/>
        </p:nvSpPr>
        <p:spPr bwMode="auto">
          <a:xfrm>
            <a:off x="363538" y="4416425"/>
            <a:ext cx="8461375"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sz="2400">
                <a:latin typeface="楷体_GB2312" pitchFamily="49" charset="-122"/>
                <a:ea typeface="楷体_GB2312" pitchFamily="49" charset="-122"/>
                <a:sym typeface="Monotype Sorts" pitchFamily="2" charset="2"/>
              </a:rPr>
              <a:t>(2)</a:t>
            </a:r>
            <a:r>
              <a:rPr kumimoji="1" lang="zh-CN" altLang="en-US" sz="2400">
                <a:solidFill>
                  <a:srgbClr val="FF0000"/>
                </a:solidFill>
                <a:latin typeface="楷体_GB2312" pitchFamily="49" charset="-122"/>
                <a:ea typeface="楷体_GB2312" pitchFamily="49" charset="-122"/>
                <a:sym typeface="Monotype Sorts" pitchFamily="2" charset="2"/>
              </a:rPr>
              <a:t>普通光源</a:t>
            </a:r>
            <a:r>
              <a:rPr kumimoji="1" lang="zh-CN" altLang="en-US" sz="2400">
                <a:solidFill>
                  <a:srgbClr val="FF0000"/>
                </a:solidFill>
                <a:latin typeface="楷体_GB2312" pitchFamily="49" charset="-122"/>
                <a:ea typeface="楷体_GB2312" pitchFamily="49" charset="-122"/>
              </a:rPr>
              <a:t>获得相干光</a:t>
            </a:r>
            <a:endParaRPr kumimoji="1" lang="en-US" altLang="zh-CN" sz="2400">
              <a:solidFill>
                <a:srgbClr val="FF0000"/>
              </a:solidFill>
              <a:latin typeface="楷体_GB2312" pitchFamily="49" charset="-122"/>
              <a:ea typeface="楷体_GB2312" pitchFamily="49" charset="-122"/>
            </a:endParaRPr>
          </a:p>
          <a:p>
            <a:pPr eaLnBrk="1" hangingPunct="1">
              <a:lnSpc>
                <a:spcPct val="100000"/>
              </a:lnSpc>
              <a:spcBef>
                <a:spcPct val="50000"/>
              </a:spcBef>
              <a:buFontTx/>
              <a:buNone/>
            </a:pPr>
            <a:r>
              <a:rPr kumimoji="1" lang="zh-CN" altLang="en-US" sz="2200">
                <a:solidFill>
                  <a:srgbClr val="0000FF"/>
                </a:solidFill>
                <a:latin typeface="楷体_GB2312" pitchFamily="49" charset="-122"/>
                <a:ea typeface="楷体_GB2312" pitchFamily="49" charset="-122"/>
              </a:rPr>
              <a:t>思路：</a:t>
            </a:r>
            <a:r>
              <a:rPr kumimoji="1" lang="zh-CN" altLang="en-US" sz="2200">
                <a:latin typeface="楷体_GB2312" pitchFamily="49" charset="-122"/>
                <a:ea typeface="楷体_GB2312" pitchFamily="49" charset="-122"/>
              </a:rPr>
              <a:t>将同一点光源、某一时刻发出的光分成两束，再引导其相遇叠加</a:t>
            </a:r>
            <a:endParaRPr kumimoji="1" lang="zh-CN" altLang="en-US" sz="2200">
              <a:solidFill>
                <a:srgbClr val="3333CC"/>
              </a:solidFill>
              <a:latin typeface="楷体_GB2312" pitchFamily="49" charset="-122"/>
              <a:ea typeface="楷体_GB2312" pitchFamily="49" charset="-122"/>
            </a:endParaRPr>
          </a:p>
        </p:txBody>
      </p:sp>
    </p:spTree>
    <p:extLst>
      <p:ext uri="{BB962C8B-B14F-4D97-AF65-F5344CB8AC3E}">
        <p14:creationId xmlns:p14="http://schemas.microsoft.com/office/powerpoint/2010/main" val="27160067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20675" y="909638"/>
            <a:ext cx="4864100" cy="5334000"/>
          </a:xfrm>
          <a:prstGeom prst="rect">
            <a:avLst/>
          </a:prstGeom>
          <a:solidFill>
            <a:schemeClr val="bg1"/>
          </a:solidFill>
          <a:ln w="9525">
            <a:solidFill>
              <a:schemeClr val="tx2"/>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5125" name="Text Box 5"/>
          <p:cNvSpPr txBox="1">
            <a:spLocks noChangeArrowheads="1"/>
          </p:cNvSpPr>
          <p:nvPr/>
        </p:nvSpPr>
        <p:spPr bwMode="auto">
          <a:xfrm>
            <a:off x="309563" y="919163"/>
            <a:ext cx="4886325" cy="528637"/>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defRPr/>
            </a:pPr>
            <a:r>
              <a:rPr lang="en-US" altLang="zh-CN" dirty="0">
                <a:solidFill>
                  <a:srgbClr val="080808"/>
                </a:solidFill>
              </a:rPr>
              <a:t>1   </a:t>
            </a:r>
            <a:r>
              <a:rPr lang="zh-CN" altLang="en-US" dirty="0">
                <a:solidFill>
                  <a:srgbClr val="080808"/>
                </a:solidFill>
              </a:rPr>
              <a:t>波阵面分割法</a:t>
            </a:r>
          </a:p>
        </p:txBody>
      </p:sp>
      <p:sp>
        <p:nvSpPr>
          <p:cNvPr id="16388" name="Oval 6"/>
          <p:cNvSpPr>
            <a:spLocks noChangeArrowheads="1"/>
          </p:cNvSpPr>
          <p:nvPr/>
        </p:nvSpPr>
        <p:spPr bwMode="auto">
          <a:xfrm>
            <a:off x="2830513" y="3460750"/>
            <a:ext cx="425450" cy="436563"/>
          </a:xfrm>
          <a:prstGeom prst="ellipse">
            <a:avLst/>
          </a:pr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89" name="Oval 7"/>
          <p:cNvSpPr>
            <a:spLocks noChangeArrowheads="1"/>
          </p:cNvSpPr>
          <p:nvPr/>
        </p:nvSpPr>
        <p:spPr bwMode="auto">
          <a:xfrm>
            <a:off x="2830513" y="4144963"/>
            <a:ext cx="425450" cy="436562"/>
          </a:xfrm>
          <a:prstGeom prst="ellipse">
            <a:avLst/>
          </a:pr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90" name="Oval 8"/>
          <p:cNvSpPr>
            <a:spLocks noChangeArrowheads="1"/>
          </p:cNvSpPr>
          <p:nvPr/>
        </p:nvSpPr>
        <p:spPr bwMode="auto">
          <a:xfrm>
            <a:off x="2586038" y="3897313"/>
            <a:ext cx="912812" cy="933450"/>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91" name="Oval 9"/>
          <p:cNvSpPr>
            <a:spLocks noChangeArrowheads="1"/>
          </p:cNvSpPr>
          <p:nvPr/>
        </p:nvSpPr>
        <p:spPr bwMode="auto">
          <a:xfrm>
            <a:off x="2586038" y="3211513"/>
            <a:ext cx="912812" cy="933450"/>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92" name="Oval 10"/>
          <p:cNvSpPr>
            <a:spLocks noChangeArrowheads="1"/>
          </p:cNvSpPr>
          <p:nvPr/>
        </p:nvSpPr>
        <p:spPr bwMode="auto">
          <a:xfrm>
            <a:off x="2343150" y="3648075"/>
            <a:ext cx="1398588" cy="1431925"/>
          </a:xfrm>
          <a:prstGeom prst="ellipse">
            <a:avLst/>
          </a:pr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93" name="Oval 11"/>
          <p:cNvSpPr>
            <a:spLocks noChangeArrowheads="1"/>
          </p:cNvSpPr>
          <p:nvPr/>
        </p:nvSpPr>
        <p:spPr bwMode="auto">
          <a:xfrm>
            <a:off x="2343150" y="2963863"/>
            <a:ext cx="1398588" cy="1431925"/>
          </a:xfrm>
          <a:prstGeom prst="ellipse">
            <a:avLst/>
          </a:pr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94" name="Oval 12"/>
          <p:cNvSpPr>
            <a:spLocks noChangeArrowheads="1"/>
          </p:cNvSpPr>
          <p:nvPr/>
        </p:nvSpPr>
        <p:spPr bwMode="auto">
          <a:xfrm>
            <a:off x="2100263" y="3398838"/>
            <a:ext cx="1885950" cy="1930400"/>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95" name="Oval 13"/>
          <p:cNvSpPr>
            <a:spLocks noChangeArrowheads="1"/>
          </p:cNvSpPr>
          <p:nvPr/>
        </p:nvSpPr>
        <p:spPr bwMode="auto">
          <a:xfrm>
            <a:off x="2100263" y="2714625"/>
            <a:ext cx="1885950" cy="1928813"/>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96" name="Oval 14"/>
          <p:cNvSpPr>
            <a:spLocks noChangeArrowheads="1"/>
          </p:cNvSpPr>
          <p:nvPr/>
        </p:nvSpPr>
        <p:spPr bwMode="auto">
          <a:xfrm>
            <a:off x="1855788" y="3149600"/>
            <a:ext cx="2373312" cy="2427288"/>
          </a:xfrm>
          <a:prstGeom prst="ellipse">
            <a:avLst/>
          </a:pr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97" name="Oval 15"/>
          <p:cNvSpPr>
            <a:spLocks noChangeArrowheads="1"/>
          </p:cNvSpPr>
          <p:nvPr/>
        </p:nvSpPr>
        <p:spPr bwMode="auto">
          <a:xfrm>
            <a:off x="1855788" y="2465388"/>
            <a:ext cx="2373312" cy="2427287"/>
          </a:xfrm>
          <a:prstGeom prst="ellipse">
            <a:avLst/>
          </a:pr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98" name="Oval 16"/>
          <p:cNvSpPr>
            <a:spLocks noChangeArrowheads="1"/>
          </p:cNvSpPr>
          <p:nvPr/>
        </p:nvSpPr>
        <p:spPr bwMode="auto">
          <a:xfrm>
            <a:off x="1612900" y="2900363"/>
            <a:ext cx="2859088" cy="2925762"/>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399" name="Oval 17"/>
          <p:cNvSpPr>
            <a:spLocks noChangeArrowheads="1"/>
          </p:cNvSpPr>
          <p:nvPr/>
        </p:nvSpPr>
        <p:spPr bwMode="auto">
          <a:xfrm>
            <a:off x="1612900" y="2216150"/>
            <a:ext cx="2859088" cy="2925763"/>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00" name="Oval 18"/>
          <p:cNvSpPr>
            <a:spLocks noChangeArrowheads="1"/>
          </p:cNvSpPr>
          <p:nvPr/>
        </p:nvSpPr>
        <p:spPr bwMode="auto">
          <a:xfrm>
            <a:off x="1366838" y="2616200"/>
            <a:ext cx="3352800" cy="3463925"/>
          </a:xfrm>
          <a:prstGeom prst="ellipse">
            <a:avLst/>
          </a:pr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01" name="Oval 19"/>
          <p:cNvSpPr>
            <a:spLocks noChangeArrowheads="1"/>
          </p:cNvSpPr>
          <p:nvPr/>
        </p:nvSpPr>
        <p:spPr bwMode="auto">
          <a:xfrm>
            <a:off x="1366838" y="1955800"/>
            <a:ext cx="3352800" cy="3463925"/>
          </a:xfrm>
          <a:prstGeom prst="ellipse">
            <a:avLst/>
          </a:pr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02" name="Line 20"/>
          <p:cNvSpPr>
            <a:spLocks noChangeShapeType="1"/>
          </p:cNvSpPr>
          <p:nvPr/>
        </p:nvSpPr>
        <p:spPr bwMode="auto">
          <a:xfrm>
            <a:off x="3338513" y="4038600"/>
            <a:ext cx="172561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3" name="Line 21"/>
          <p:cNvSpPr>
            <a:spLocks noChangeShapeType="1"/>
          </p:cNvSpPr>
          <p:nvPr/>
        </p:nvSpPr>
        <p:spPr bwMode="auto">
          <a:xfrm flipV="1">
            <a:off x="3387725" y="3225800"/>
            <a:ext cx="1627188" cy="60960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4" name="Line 22"/>
          <p:cNvSpPr>
            <a:spLocks noChangeShapeType="1"/>
          </p:cNvSpPr>
          <p:nvPr/>
        </p:nvSpPr>
        <p:spPr bwMode="auto">
          <a:xfrm>
            <a:off x="3338513" y="4191000"/>
            <a:ext cx="1577975" cy="66040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Line 23"/>
          <p:cNvSpPr>
            <a:spLocks noChangeShapeType="1"/>
          </p:cNvSpPr>
          <p:nvPr/>
        </p:nvSpPr>
        <p:spPr bwMode="auto">
          <a:xfrm flipV="1">
            <a:off x="3289300" y="2362200"/>
            <a:ext cx="1182688" cy="1320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24"/>
          <p:cNvSpPr>
            <a:spLocks noChangeShapeType="1"/>
          </p:cNvSpPr>
          <p:nvPr/>
        </p:nvSpPr>
        <p:spPr bwMode="auto">
          <a:xfrm>
            <a:off x="3240088" y="4343400"/>
            <a:ext cx="1231900" cy="1320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Rectangle 25"/>
          <p:cNvSpPr>
            <a:spLocks noChangeArrowheads="1"/>
          </p:cNvSpPr>
          <p:nvPr/>
        </p:nvSpPr>
        <p:spPr bwMode="auto">
          <a:xfrm>
            <a:off x="900113" y="1905000"/>
            <a:ext cx="2170112"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08" name="Oval 26"/>
          <p:cNvSpPr>
            <a:spLocks noChangeArrowheads="1"/>
          </p:cNvSpPr>
          <p:nvPr/>
        </p:nvSpPr>
        <p:spPr bwMode="auto">
          <a:xfrm>
            <a:off x="84138" y="2590800"/>
            <a:ext cx="2859087" cy="2925763"/>
          </a:xfrm>
          <a:prstGeom prst="ellipse">
            <a:avLst/>
          </a:pr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09" name="Oval 27"/>
          <p:cNvSpPr>
            <a:spLocks noChangeArrowheads="1"/>
          </p:cNvSpPr>
          <p:nvPr/>
        </p:nvSpPr>
        <p:spPr bwMode="auto">
          <a:xfrm>
            <a:off x="330200" y="2844800"/>
            <a:ext cx="2373313" cy="2427288"/>
          </a:xfrm>
          <a:prstGeom prst="ellipse">
            <a:avLst/>
          </a:prstGeom>
          <a:noFill/>
          <a:ln w="28575">
            <a:solidFill>
              <a:srgbClr val="CC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10" name="Oval 28"/>
          <p:cNvSpPr>
            <a:spLocks noChangeArrowheads="1"/>
          </p:cNvSpPr>
          <p:nvPr/>
        </p:nvSpPr>
        <p:spPr bwMode="auto">
          <a:xfrm>
            <a:off x="577850" y="3098800"/>
            <a:ext cx="1885950" cy="1928813"/>
          </a:xfrm>
          <a:prstGeom prst="ellipse">
            <a:avLst/>
          </a:pr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11" name="Oval 29"/>
          <p:cNvSpPr>
            <a:spLocks noChangeArrowheads="1"/>
          </p:cNvSpPr>
          <p:nvPr/>
        </p:nvSpPr>
        <p:spPr bwMode="auto">
          <a:xfrm>
            <a:off x="823913" y="3352800"/>
            <a:ext cx="1398587" cy="1431925"/>
          </a:xfrm>
          <a:prstGeom prst="ellipse">
            <a:avLst/>
          </a:prstGeom>
          <a:noFill/>
          <a:ln w="28575">
            <a:solidFill>
              <a:srgbClr val="CC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12" name="Oval 30"/>
          <p:cNvSpPr>
            <a:spLocks noChangeArrowheads="1"/>
          </p:cNvSpPr>
          <p:nvPr/>
        </p:nvSpPr>
        <p:spPr bwMode="auto">
          <a:xfrm>
            <a:off x="1069975" y="3606800"/>
            <a:ext cx="912813" cy="933450"/>
          </a:xfrm>
          <a:prstGeom prst="ellipse">
            <a:avLst/>
          </a:pr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13" name="Oval 31"/>
          <p:cNvSpPr>
            <a:spLocks noChangeArrowheads="1"/>
          </p:cNvSpPr>
          <p:nvPr/>
        </p:nvSpPr>
        <p:spPr bwMode="auto">
          <a:xfrm>
            <a:off x="1317625" y="3860800"/>
            <a:ext cx="423863" cy="436563"/>
          </a:xfrm>
          <a:prstGeom prst="ellipse">
            <a:avLst/>
          </a:prstGeom>
          <a:noFill/>
          <a:ln w="28575">
            <a:solidFill>
              <a:srgbClr val="CC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14" name="Rectangle 32"/>
          <p:cNvSpPr>
            <a:spLocks noChangeArrowheads="1"/>
          </p:cNvSpPr>
          <p:nvPr/>
        </p:nvSpPr>
        <p:spPr bwMode="auto">
          <a:xfrm>
            <a:off x="34925" y="2438400"/>
            <a:ext cx="1430338" cy="325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15" name="Text Box 33"/>
          <p:cNvSpPr txBox="1">
            <a:spLocks noChangeArrowheads="1"/>
          </p:cNvSpPr>
          <p:nvPr/>
        </p:nvSpPr>
        <p:spPr bwMode="auto">
          <a:xfrm>
            <a:off x="1330325" y="3911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solidFill>
                  <a:srgbClr val="CC0000"/>
                </a:solidFill>
                <a:latin typeface="Times New Roman" panose="02020603050405020304" pitchFamily="18" charset="0"/>
              </a:rPr>
              <a:t>*</a:t>
            </a:r>
          </a:p>
        </p:txBody>
      </p:sp>
      <p:sp>
        <p:nvSpPr>
          <p:cNvPr id="16416" name="Text Box 34"/>
          <p:cNvSpPr txBox="1">
            <a:spLocks noChangeArrowheads="1"/>
          </p:cNvSpPr>
          <p:nvPr/>
        </p:nvSpPr>
        <p:spPr bwMode="auto">
          <a:xfrm>
            <a:off x="568325" y="38354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a:solidFill>
                  <a:srgbClr val="000000"/>
                </a:solidFill>
                <a:latin typeface="Times New Roman" panose="02020603050405020304" pitchFamily="18" charset="0"/>
              </a:rPr>
              <a:t>光源</a:t>
            </a:r>
          </a:p>
        </p:txBody>
      </p:sp>
      <p:grpSp>
        <p:nvGrpSpPr>
          <p:cNvPr id="16417" name="Group 36"/>
          <p:cNvGrpSpPr>
            <a:grpSpLocks/>
          </p:cNvGrpSpPr>
          <p:nvPr/>
        </p:nvGrpSpPr>
        <p:grpSpPr bwMode="auto">
          <a:xfrm>
            <a:off x="2549525" y="1905000"/>
            <a:ext cx="533400" cy="4216400"/>
            <a:chOff x="3888" y="1200"/>
            <a:chExt cx="336" cy="2656"/>
          </a:xfrm>
        </p:grpSpPr>
        <p:sp>
          <p:nvSpPr>
            <p:cNvPr id="16448" name="Rectangle 37"/>
            <p:cNvSpPr>
              <a:spLocks noChangeArrowheads="1"/>
            </p:cNvSpPr>
            <p:nvPr/>
          </p:nvSpPr>
          <p:spPr bwMode="auto">
            <a:xfrm>
              <a:off x="4161" y="1200"/>
              <a:ext cx="63" cy="105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49" name="Rectangle 38"/>
            <p:cNvSpPr>
              <a:spLocks noChangeArrowheads="1"/>
            </p:cNvSpPr>
            <p:nvPr/>
          </p:nvSpPr>
          <p:spPr bwMode="auto">
            <a:xfrm>
              <a:off x="4161" y="2800"/>
              <a:ext cx="63" cy="105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50" name="Rectangle 39"/>
            <p:cNvSpPr>
              <a:spLocks noChangeArrowheads="1"/>
            </p:cNvSpPr>
            <p:nvPr/>
          </p:nvSpPr>
          <p:spPr bwMode="auto">
            <a:xfrm>
              <a:off x="4161" y="2384"/>
              <a:ext cx="63" cy="32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51" name="Rectangle 40"/>
            <p:cNvSpPr>
              <a:spLocks noChangeArrowheads="1"/>
            </p:cNvSpPr>
            <p:nvPr/>
          </p:nvSpPr>
          <p:spPr bwMode="auto">
            <a:xfrm>
              <a:off x="4161" y="2384"/>
              <a:ext cx="63" cy="32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grpSp>
          <p:nvGrpSpPr>
            <p:cNvPr id="16452" name="Group 41"/>
            <p:cNvGrpSpPr>
              <a:grpSpLocks/>
            </p:cNvGrpSpPr>
            <p:nvPr/>
          </p:nvGrpSpPr>
          <p:grpSpPr bwMode="auto">
            <a:xfrm>
              <a:off x="3888" y="1920"/>
              <a:ext cx="336" cy="1008"/>
              <a:chOff x="3888" y="1920"/>
              <a:chExt cx="336" cy="1008"/>
            </a:xfrm>
          </p:grpSpPr>
          <p:graphicFrame>
            <p:nvGraphicFramePr>
              <p:cNvPr id="16453" name="Object 42"/>
              <p:cNvGraphicFramePr>
                <a:graphicFrameLocks noChangeAspect="1"/>
              </p:cNvGraphicFramePr>
              <p:nvPr/>
            </p:nvGraphicFramePr>
            <p:xfrm>
              <a:off x="3895" y="1920"/>
              <a:ext cx="329" cy="432"/>
            </p:xfrm>
            <a:graphic>
              <a:graphicData uri="http://schemas.openxmlformats.org/presentationml/2006/ole">
                <mc:AlternateContent xmlns:mc="http://schemas.openxmlformats.org/markup-compatibility/2006">
                  <mc:Choice xmlns:v="urn:schemas-microsoft-com:vml" Requires="v">
                    <p:oleObj spid="_x0000_s192526" name="公式" r:id="rId3" imgW="139579" imgH="215713" progId="Equation.3">
                      <p:embed/>
                    </p:oleObj>
                  </mc:Choice>
                  <mc:Fallback>
                    <p:oleObj name="公式" r:id="rId3" imgW="139579" imgH="215713" progId="Equation.3">
                      <p:embed/>
                      <p:pic>
                        <p:nvPicPr>
                          <p:cNvPr id="16453"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 y="1920"/>
                            <a:ext cx="32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54" name="Object 43"/>
              <p:cNvGraphicFramePr>
                <a:graphicFrameLocks noChangeAspect="1"/>
              </p:cNvGraphicFramePr>
              <p:nvPr/>
            </p:nvGraphicFramePr>
            <p:xfrm>
              <a:off x="3888" y="2496"/>
              <a:ext cx="288" cy="432"/>
            </p:xfrm>
            <a:graphic>
              <a:graphicData uri="http://schemas.openxmlformats.org/presentationml/2006/ole">
                <mc:AlternateContent xmlns:mc="http://schemas.openxmlformats.org/markup-compatibility/2006">
                  <mc:Choice xmlns:v="urn:schemas-microsoft-com:vml" Requires="v">
                    <p:oleObj spid="_x0000_s192527" name="公式" r:id="rId5" imgW="164885" imgH="215619" progId="Equation.3">
                      <p:embed/>
                    </p:oleObj>
                  </mc:Choice>
                  <mc:Fallback>
                    <p:oleObj name="公式" r:id="rId5" imgW="164885" imgH="215619" progId="Equation.3">
                      <p:embed/>
                      <p:pic>
                        <p:nvPicPr>
                          <p:cNvPr id="16454"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496"/>
                            <a:ext cx="28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4" name="Group 44"/>
          <p:cNvGrpSpPr>
            <a:grpSpLocks/>
          </p:cNvGrpSpPr>
          <p:nvPr/>
        </p:nvGrpSpPr>
        <p:grpSpPr bwMode="auto">
          <a:xfrm>
            <a:off x="3997325" y="2286000"/>
            <a:ext cx="381000" cy="3429000"/>
            <a:chOff x="4752" y="1440"/>
            <a:chExt cx="240" cy="2160"/>
          </a:xfrm>
        </p:grpSpPr>
        <p:sp>
          <p:nvSpPr>
            <p:cNvPr id="16445" name="Rectangle 45"/>
            <p:cNvSpPr>
              <a:spLocks noChangeArrowheads="1"/>
            </p:cNvSpPr>
            <p:nvPr/>
          </p:nvSpPr>
          <p:spPr bwMode="auto">
            <a:xfrm>
              <a:off x="4752" y="2256"/>
              <a:ext cx="240" cy="576"/>
            </a:xfrm>
            <a:prstGeom prst="rect">
              <a:avLst/>
            </a:prstGeom>
            <a:gradFill rotWithShape="0">
              <a:gsLst>
                <a:gs pos="0">
                  <a:srgbClr val="000000"/>
                </a:gs>
                <a:gs pos="50000">
                  <a:srgbClr val="FFEFF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46" name="Rectangle 46"/>
            <p:cNvSpPr>
              <a:spLocks noChangeArrowheads="1"/>
            </p:cNvSpPr>
            <p:nvPr/>
          </p:nvSpPr>
          <p:spPr bwMode="auto">
            <a:xfrm>
              <a:off x="4752" y="1440"/>
              <a:ext cx="240" cy="816"/>
            </a:xfrm>
            <a:prstGeom prst="rect">
              <a:avLst/>
            </a:prstGeom>
            <a:gradFill rotWithShape="0">
              <a:gsLst>
                <a:gs pos="0">
                  <a:srgbClr val="000000"/>
                </a:gs>
                <a:gs pos="50000">
                  <a:srgbClr val="F6D1F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6447" name="Rectangle 47"/>
            <p:cNvSpPr>
              <a:spLocks noChangeArrowheads="1"/>
            </p:cNvSpPr>
            <p:nvPr/>
          </p:nvSpPr>
          <p:spPr bwMode="auto">
            <a:xfrm>
              <a:off x="4752" y="2832"/>
              <a:ext cx="240" cy="768"/>
            </a:xfrm>
            <a:prstGeom prst="rect">
              <a:avLst/>
            </a:prstGeom>
            <a:gradFill rotWithShape="0">
              <a:gsLst>
                <a:gs pos="0">
                  <a:srgbClr val="000000"/>
                </a:gs>
                <a:gs pos="50000">
                  <a:srgbClr val="FFE1F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grpSp>
      <p:sp>
        <p:nvSpPr>
          <p:cNvPr id="16419" name="Line 64"/>
          <p:cNvSpPr>
            <a:spLocks noChangeShapeType="1"/>
          </p:cNvSpPr>
          <p:nvPr/>
        </p:nvSpPr>
        <p:spPr bwMode="auto">
          <a:xfrm flipV="1">
            <a:off x="1558925" y="3733800"/>
            <a:ext cx="1447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0" name="Line 65"/>
          <p:cNvSpPr>
            <a:spLocks noChangeShapeType="1"/>
          </p:cNvSpPr>
          <p:nvPr/>
        </p:nvSpPr>
        <p:spPr bwMode="auto">
          <a:xfrm>
            <a:off x="1558925" y="4114800"/>
            <a:ext cx="1371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1" name="Rectangle 69"/>
          <p:cNvSpPr>
            <a:spLocks noChangeArrowheads="1"/>
          </p:cNvSpPr>
          <p:nvPr/>
        </p:nvSpPr>
        <p:spPr bwMode="auto">
          <a:xfrm>
            <a:off x="1454150" y="5445125"/>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a:solidFill>
                  <a:srgbClr val="FF0000"/>
                </a:solidFill>
                <a:latin typeface="Times New Roman" panose="02020603050405020304" pitchFamily="18" charset="0"/>
              </a:rPr>
              <a:t>波阵面</a:t>
            </a:r>
          </a:p>
        </p:txBody>
      </p:sp>
      <p:sp>
        <p:nvSpPr>
          <p:cNvPr id="16422" name="TextBox 70"/>
          <p:cNvSpPr txBox="1">
            <a:spLocks noChangeArrowheads="1"/>
          </p:cNvSpPr>
          <p:nvPr/>
        </p:nvSpPr>
        <p:spPr bwMode="auto">
          <a:xfrm>
            <a:off x="323850" y="6375400"/>
            <a:ext cx="5219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2400">
                <a:latin typeface="Times New Roman" panose="02020603050405020304" pitchFamily="18" charset="0"/>
              </a:rPr>
              <a:t>杨氏双缝，菲涅尔双面镜，洛埃镜</a:t>
            </a:r>
          </a:p>
        </p:txBody>
      </p:sp>
      <p:sp>
        <p:nvSpPr>
          <p:cNvPr id="71" name="Text Box 7"/>
          <p:cNvSpPr txBox="1">
            <a:spLocks noChangeArrowheads="1"/>
          </p:cNvSpPr>
          <p:nvPr/>
        </p:nvSpPr>
        <p:spPr bwMode="auto">
          <a:xfrm>
            <a:off x="350838" y="127000"/>
            <a:ext cx="678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50000"/>
              </a:spcBef>
              <a:buFontTx/>
              <a:buNone/>
            </a:pPr>
            <a:r>
              <a:rPr lang="zh-CN" altLang="en-US" sz="3200">
                <a:solidFill>
                  <a:srgbClr val="0000FF"/>
                </a:solidFill>
                <a:latin typeface="Times New Roman" panose="02020603050405020304" pitchFamily="18" charset="0"/>
                <a:ea typeface="黑体" panose="02010609060101010101" pitchFamily="49" charset="-122"/>
              </a:rPr>
              <a:t>由普通光源获得相干光的途径</a:t>
            </a:r>
          </a:p>
        </p:txBody>
      </p:sp>
      <p:cxnSp>
        <p:nvCxnSpPr>
          <p:cNvPr id="3" name="直接连接符 2"/>
          <p:cNvCxnSpPr/>
          <p:nvPr/>
        </p:nvCxnSpPr>
        <p:spPr>
          <a:xfrm>
            <a:off x="330200" y="2438400"/>
            <a:ext cx="0" cy="3276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425" name="Group 48"/>
          <p:cNvGrpSpPr>
            <a:grpSpLocks/>
          </p:cNvGrpSpPr>
          <p:nvPr/>
        </p:nvGrpSpPr>
        <p:grpSpPr bwMode="auto">
          <a:xfrm>
            <a:off x="5548313" y="1052513"/>
            <a:ext cx="3200400" cy="4572000"/>
            <a:chOff x="192" y="1104"/>
            <a:chExt cx="2016" cy="2880"/>
          </a:xfrm>
        </p:grpSpPr>
        <p:sp>
          <p:nvSpPr>
            <p:cNvPr id="16434" name="Rectangle 49"/>
            <p:cNvSpPr>
              <a:spLocks noChangeArrowheads="1"/>
            </p:cNvSpPr>
            <p:nvPr/>
          </p:nvSpPr>
          <p:spPr bwMode="auto">
            <a:xfrm>
              <a:off x="192" y="1104"/>
              <a:ext cx="2016" cy="2880"/>
            </a:xfrm>
            <a:prstGeom prst="rect">
              <a:avLst/>
            </a:prstGeom>
            <a:solidFill>
              <a:schemeClr val="bg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75" name="Text Box 50"/>
            <p:cNvSpPr txBox="1">
              <a:spLocks noChangeArrowheads="1"/>
            </p:cNvSpPr>
            <p:nvPr/>
          </p:nvSpPr>
          <p:spPr bwMode="auto">
            <a:xfrm>
              <a:off x="192" y="1104"/>
              <a:ext cx="2016" cy="333"/>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defRPr/>
              </a:pPr>
              <a:r>
                <a:rPr lang="en-US" altLang="zh-CN" dirty="0">
                  <a:solidFill>
                    <a:srgbClr val="080808"/>
                  </a:solidFill>
                </a:rPr>
                <a:t>2  </a:t>
              </a:r>
              <a:r>
                <a:rPr lang="zh-CN" altLang="en-US" dirty="0">
                  <a:solidFill>
                    <a:srgbClr val="080808"/>
                  </a:solidFill>
                </a:rPr>
                <a:t>振幅分割法</a:t>
              </a:r>
            </a:p>
          </p:txBody>
        </p:sp>
        <p:sp>
          <p:nvSpPr>
            <p:cNvPr id="16436" name="Freeform 51"/>
            <p:cNvSpPr>
              <a:spLocks/>
            </p:cNvSpPr>
            <p:nvPr/>
          </p:nvSpPr>
          <p:spPr bwMode="auto">
            <a:xfrm rot="2379605">
              <a:off x="240" y="2544"/>
              <a:ext cx="880" cy="48"/>
            </a:xfrm>
            <a:custGeom>
              <a:avLst/>
              <a:gdLst>
                <a:gd name="T0" fmla="*/ 0 w 672"/>
                <a:gd name="T1" fmla="*/ 0 h 104"/>
                <a:gd name="T2" fmla="*/ 2073 w 672"/>
                <a:gd name="T3" fmla="*/ 0 h 104"/>
                <a:gd name="T4" fmla="*/ 4201 w 672"/>
                <a:gd name="T5" fmla="*/ 0 h 104"/>
                <a:gd name="T6" fmla="*/ 6270 w 672"/>
                <a:gd name="T7" fmla="*/ 0 h 104"/>
                <a:gd name="T8" fmla="*/ 8372 w 672"/>
                <a:gd name="T9" fmla="*/ 0 h 104"/>
                <a:gd name="T10" fmla="*/ 10454 w 672"/>
                <a:gd name="T11" fmla="*/ 0 h 104"/>
                <a:gd name="T12" fmla="*/ 12550 w 672"/>
                <a:gd name="T13" fmla="*/ 0 h 104"/>
                <a:gd name="T14" fmla="*/ 14642 w 672"/>
                <a:gd name="T15" fmla="*/ 0 h 104"/>
                <a:gd name="T16" fmla="*/ 16761 w 672"/>
                <a:gd name="T17" fmla="*/ 0 h 104"/>
                <a:gd name="T18" fmla="*/ 18836 w 672"/>
                <a:gd name="T19" fmla="*/ 0 h 104"/>
                <a:gd name="T20" fmla="*/ 20952 w 672"/>
                <a:gd name="T21" fmla="*/ 0 h 104"/>
                <a:gd name="T22" fmla="*/ 23019 w 672"/>
                <a:gd name="T23" fmla="*/ 0 h 104"/>
                <a:gd name="T24" fmla="*/ 27220 w 672"/>
                <a:gd name="T25" fmla="*/ 0 h 104"/>
                <a:gd name="T26" fmla="*/ 29310 w 672"/>
                <a:gd name="T27" fmla="*/ 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38100" cmpd="sng">
              <a:solidFill>
                <a:srgbClr val="0000FF"/>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6437" name="Group 52"/>
            <p:cNvGrpSpPr>
              <a:grpSpLocks/>
            </p:cNvGrpSpPr>
            <p:nvPr/>
          </p:nvGrpSpPr>
          <p:grpSpPr bwMode="auto">
            <a:xfrm>
              <a:off x="960" y="2400"/>
              <a:ext cx="880" cy="432"/>
              <a:chOff x="1200" y="2112"/>
              <a:chExt cx="880" cy="432"/>
            </a:xfrm>
          </p:grpSpPr>
          <p:sp>
            <p:nvSpPr>
              <p:cNvPr id="16443" name="Freeform 53"/>
              <p:cNvSpPr>
                <a:spLocks/>
              </p:cNvSpPr>
              <p:nvPr/>
            </p:nvSpPr>
            <p:spPr bwMode="auto">
              <a:xfrm rot="-2571406">
                <a:off x="1200" y="2112"/>
                <a:ext cx="880" cy="48"/>
              </a:xfrm>
              <a:custGeom>
                <a:avLst/>
                <a:gdLst>
                  <a:gd name="T0" fmla="*/ 0 w 672"/>
                  <a:gd name="T1" fmla="*/ 0 h 104"/>
                  <a:gd name="T2" fmla="*/ 2073 w 672"/>
                  <a:gd name="T3" fmla="*/ 0 h 104"/>
                  <a:gd name="T4" fmla="*/ 4201 w 672"/>
                  <a:gd name="T5" fmla="*/ 0 h 104"/>
                  <a:gd name="T6" fmla="*/ 6270 w 672"/>
                  <a:gd name="T7" fmla="*/ 0 h 104"/>
                  <a:gd name="T8" fmla="*/ 8372 w 672"/>
                  <a:gd name="T9" fmla="*/ 0 h 104"/>
                  <a:gd name="T10" fmla="*/ 10454 w 672"/>
                  <a:gd name="T11" fmla="*/ 0 h 104"/>
                  <a:gd name="T12" fmla="*/ 12550 w 672"/>
                  <a:gd name="T13" fmla="*/ 0 h 104"/>
                  <a:gd name="T14" fmla="*/ 14642 w 672"/>
                  <a:gd name="T15" fmla="*/ 0 h 104"/>
                  <a:gd name="T16" fmla="*/ 16761 w 672"/>
                  <a:gd name="T17" fmla="*/ 0 h 104"/>
                  <a:gd name="T18" fmla="*/ 18836 w 672"/>
                  <a:gd name="T19" fmla="*/ 0 h 104"/>
                  <a:gd name="T20" fmla="*/ 20952 w 672"/>
                  <a:gd name="T21" fmla="*/ 0 h 104"/>
                  <a:gd name="T22" fmla="*/ 23019 w 672"/>
                  <a:gd name="T23" fmla="*/ 0 h 104"/>
                  <a:gd name="T24" fmla="*/ 27220 w 672"/>
                  <a:gd name="T25" fmla="*/ 0 h 104"/>
                  <a:gd name="T26" fmla="*/ 29310 w 672"/>
                  <a:gd name="T27" fmla="*/ 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mpd="sng">
                <a:solidFill>
                  <a:srgbClr val="CC00FF"/>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4" name="Line 54"/>
              <p:cNvSpPr>
                <a:spLocks noChangeShapeType="1"/>
              </p:cNvSpPr>
              <p:nvPr/>
            </p:nvSpPr>
            <p:spPr bwMode="auto">
              <a:xfrm flipV="1">
                <a:off x="1240" y="2448"/>
                <a:ext cx="80" cy="96"/>
              </a:xfrm>
              <a:prstGeom prst="line">
                <a:avLst/>
              </a:prstGeom>
              <a:noFill/>
              <a:ln w="28575">
                <a:solidFill>
                  <a:srgbClr val="CC00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38" name="Line 55"/>
            <p:cNvSpPr>
              <a:spLocks noChangeShapeType="1"/>
            </p:cNvSpPr>
            <p:nvPr/>
          </p:nvSpPr>
          <p:spPr bwMode="auto">
            <a:xfrm>
              <a:off x="1000" y="2832"/>
              <a:ext cx="200" cy="480"/>
            </a:xfrm>
            <a:prstGeom prst="line">
              <a:avLst/>
            </a:prstGeom>
            <a:noFill/>
            <a:ln w="28575">
              <a:solidFill>
                <a:srgbClr val="CC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439" name="Group 56"/>
            <p:cNvGrpSpPr>
              <a:grpSpLocks/>
            </p:cNvGrpSpPr>
            <p:nvPr/>
          </p:nvGrpSpPr>
          <p:grpSpPr bwMode="auto">
            <a:xfrm>
              <a:off x="1200" y="2496"/>
              <a:ext cx="960" cy="816"/>
              <a:chOff x="1344" y="2400"/>
              <a:chExt cx="960" cy="816"/>
            </a:xfrm>
          </p:grpSpPr>
          <p:sp>
            <p:nvSpPr>
              <p:cNvPr id="16441" name="Line 57"/>
              <p:cNvSpPr>
                <a:spLocks noChangeShapeType="1"/>
              </p:cNvSpPr>
              <p:nvPr/>
            </p:nvSpPr>
            <p:spPr bwMode="auto">
              <a:xfrm flipV="1">
                <a:off x="1344" y="2736"/>
                <a:ext cx="200" cy="480"/>
              </a:xfrm>
              <a:prstGeom prst="line">
                <a:avLst/>
              </a:prstGeom>
              <a:noFill/>
              <a:ln w="28575">
                <a:solidFill>
                  <a:srgbClr val="CC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2" name="Freeform 58"/>
              <p:cNvSpPr>
                <a:spLocks/>
              </p:cNvSpPr>
              <p:nvPr/>
            </p:nvSpPr>
            <p:spPr bwMode="auto">
              <a:xfrm rot="-2571406">
                <a:off x="1424" y="2400"/>
                <a:ext cx="880" cy="48"/>
              </a:xfrm>
              <a:custGeom>
                <a:avLst/>
                <a:gdLst>
                  <a:gd name="T0" fmla="*/ 0 w 672"/>
                  <a:gd name="T1" fmla="*/ 0 h 104"/>
                  <a:gd name="T2" fmla="*/ 2073 w 672"/>
                  <a:gd name="T3" fmla="*/ 0 h 104"/>
                  <a:gd name="T4" fmla="*/ 4201 w 672"/>
                  <a:gd name="T5" fmla="*/ 0 h 104"/>
                  <a:gd name="T6" fmla="*/ 6270 w 672"/>
                  <a:gd name="T7" fmla="*/ 0 h 104"/>
                  <a:gd name="T8" fmla="*/ 8372 w 672"/>
                  <a:gd name="T9" fmla="*/ 0 h 104"/>
                  <a:gd name="T10" fmla="*/ 10454 w 672"/>
                  <a:gd name="T11" fmla="*/ 0 h 104"/>
                  <a:gd name="T12" fmla="*/ 12550 w 672"/>
                  <a:gd name="T13" fmla="*/ 0 h 104"/>
                  <a:gd name="T14" fmla="*/ 14642 w 672"/>
                  <a:gd name="T15" fmla="*/ 0 h 104"/>
                  <a:gd name="T16" fmla="*/ 16761 w 672"/>
                  <a:gd name="T17" fmla="*/ 0 h 104"/>
                  <a:gd name="T18" fmla="*/ 18836 w 672"/>
                  <a:gd name="T19" fmla="*/ 0 h 104"/>
                  <a:gd name="T20" fmla="*/ 20952 w 672"/>
                  <a:gd name="T21" fmla="*/ 0 h 104"/>
                  <a:gd name="T22" fmla="*/ 23019 w 672"/>
                  <a:gd name="T23" fmla="*/ 0 h 104"/>
                  <a:gd name="T24" fmla="*/ 27220 w 672"/>
                  <a:gd name="T25" fmla="*/ 0 h 104"/>
                  <a:gd name="T26" fmla="*/ 29310 w 672"/>
                  <a:gd name="T27" fmla="*/ 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mpd="sng">
                <a:solidFill>
                  <a:srgbClr val="CC00FF"/>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6440" name="Rectangle 59"/>
            <p:cNvSpPr>
              <a:spLocks noChangeArrowheads="1"/>
            </p:cNvSpPr>
            <p:nvPr/>
          </p:nvSpPr>
          <p:spPr bwMode="auto">
            <a:xfrm>
              <a:off x="360" y="2832"/>
              <a:ext cx="1720" cy="480"/>
            </a:xfrm>
            <a:prstGeom prst="rect">
              <a:avLst/>
            </a:prstGeom>
            <a:solidFill>
              <a:srgbClr val="BDFDFF">
                <a:alpha val="50195"/>
              </a:srgbClr>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grpSp>
      <p:sp>
        <p:nvSpPr>
          <p:cNvPr id="16426" name="Rectangle 60"/>
          <p:cNvSpPr>
            <a:spLocks noChangeArrowheads="1"/>
          </p:cNvSpPr>
          <p:nvPr/>
        </p:nvSpPr>
        <p:spPr bwMode="auto">
          <a:xfrm>
            <a:off x="7529513" y="4100513"/>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kumimoji="1" lang="zh-CN" altLang="en-US" sz="2400">
                <a:solidFill>
                  <a:srgbClr val="000000"/>
                </a:solidFill>
                <a:latin typeface="Times New Roman" panose="02020603050405020304" pitchFamily="18" charset="0"/>
              </a:rPr>
              <a:t>薄膜</a:t>
            </a:r>
          </a:p>
        </p:txBody>
      </p:sp>
      <p:grpSp>
        <p:nvGrpSpPr>
          <p:cNvPr id="16427" name="Group 61"/>
          <p:cNvGrpSpPr>
            <a:grpSpLocks/>
          </p:cNvGrpSpPr>
          <p:nvPr/>
        </p:nvGrpSpPr>
        <p:grpSpPr bwMode="auto">
          <a:xfrm>
            <a:off x="7605713" y="2881313"/>
            <a:ext cx="457200" cy="457200"/>
            <a:chOff x="4276" y="3270"/>
            <a:chExt cx="180" cy="178"/>
          </a:xfrm>
        </p:grpSpPr>
        <p:sp>
          <p:nvSpPr>
            <p:cNvPr id="16432" name="Arc 62"/>
            <p:cNvSpPr>
              <a:spLocks/>
            </p:cNvSpPr>
            <p:nvPr/>
          </p:nvSpPr>
          <p:spPr bwMode="auto">
            <a:xfrm flipH="1" flipV="1">
              <a:off x="4276" y="3272"/>
              <a:ext cx="176" cy="1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33" name="Arc 63"/>
            <p:cNvSpPr>
              <a:spLocks/>
            </p:cNvSpPr>
            <p:nvPr/>
          </p:nvSpPr>
          <p:spPr bwMode="auto">
            <a:xfrm>
              <a:off x="4280" y="3270"/>
              <a:ext cx="176" cy="1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428" name="Rectangle 66"/>
          <p:cNvSpPr>
            <a:spLocks noChangeArrowheads="1"/>
          </p:cNvSpPr>
          <p:nvPr/>
        </p:nvSpPr>
        <p:spPr bwMode="auto">
          <a:xfrm>
            <a:off x="7986713" y="234791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kumimoji="1" lang="en-US" altLang="zh-CN" sz="2400">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1</a:t>
            </a:r>
            <a:endParaRPr kumimoji="1" lang="en-US" altLang="zh-CN" sz="2400">
              <a:solidFill>
                <a:srgbClr val="000000"/>
              </a:solidFill>
              <a:latin typeface="Times New Roman" panose="02020603050405020304" pitchFamily="18" charset="0"/>
            </a:endParaRPr>
          </a:p>
        </p:txBody>
      </p:sp>
      <p:sp>
        <p:nvSpPr>
          <p:cNvPr id="16429" name="Rectangle 67"/>
          <p:cNvSpPr>
            <a:spLocks noChangeArrowheads="1"/>
          </p:cNvSpPr>
          <p:nvPr/>
        </p:nvSpPr>
        <p:spPr bwMode="auto">
          <a:xfrm>
            <a:off x="8367713" y="2424113"/>
            <a:ext cx="30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kumimoji="1" lang="en-US" altLang="zh-CN" sz="2400">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2</a:t>
            </a:r>
          </a:p>
        </p:txBody>
      </p:sp>
      <p:sp>
        <p:nvSpPr>
          <p:cNvPr id="16430" name="Rectangle 68"/>
          <p:cNvSpPr>
            <a:spLocks noChangeArrowheads="1"/>
          </p:cNvSpPr>
          <p:nvPr/>
        </p:nvSpPr>
        <p:spPr bwMode="auto">
          <a:xfrm>
            <a:off x="5700713" y="250031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kumimoji="1" lang="en-US" altLang="zh-CN" sz="2400">
                <a:solidFill>
                  <a:srgbClr val="000000"/>
                </a:solidFill>
                <a:latin typeface="Times New Roman" panose="02020603050405020304" pitchFamily="18" charset="0"/>
              </a:rPr>
              <a:t>I</a:t>
            </a:r>
          </a:p>
        </p:txBody>
      </p:sp>
      <p:sp>
        <p:nvSpPr>
          <p:cNvPr id="16431" name="TextBox 69"/>
          <p:cNvSpPr txBox="1">
            <a:spLocks noChangeArrowheads="1"/>
          </p:cNvSpPr>
          <p:nvPr/>
        </p:nvSpPr>
        <p:spPr bwMode="auto">
          <a:xfrm>
            <a:off x="5711825" y="4749800"/>
            <a:ext cx="2951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2400">
                <a:latin typeface="Times New Roman" panose="02020603050405020304" pitchFamily="18" charset="0"/>
              </a:rPr>
              <a:t>平行平面膜，劈尖，牛顿环</a:t>
            </a:r>
          </a:p>
        </p:txBody>
      </p:sp>
    </p:spTree>
    <p:extLst>
      <p:ext uri="{BB962C8B-B14F-4D97-AF65-F5344CB8AC3E}">
        <p14:creationId xmlns:p14="http://schemas.microsoft.com/office/powerpoint/2010/main" val="2283832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8" name="Text Box 44"/>
          <p:cNvSpPr txBox="1">
            <a:spLocks noChangeArrowheads="1"/>
          </p:cNvSpPr>
          <p:nvPr/>
        </p:nvSpPr>
        <p:spPr bwMode="auto">
          <a:xfrm>
            <a:off x="611560" y="4509120"/>
            <a:ext cx="22782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dirty="0">
                <a:solidFill>
                  <a:srgbClr val="990000"/>
                </a:solidFill>
                <a:latin typeface="Times New Roman" pitchFamily="18" charset="0"/>
              </a:rPr>
              <a:t>波阵面分割法</a:t>
            </a:r>
          </a:p>
        </p:txBody>
      </p:sp>
      <p:sp>
        <p:nvSpPr>
          <p:cNvPr id="7175" name="Rectangle 45"/>
          <p:cNvSpPr>
            <a:spLocks noChangeArrowheads="1"/>
          </p:cNvSpPr>
          <p:nvPr/>
        </p:nvSpPr>
        <p:spPr bwMode="auto">
          <a:xfrm>
            <a:off x="3635375" y="1870075"/>
            <a:ext cx="5181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78" name="Line 53"/>
          <p:cNvSpPr>
            <a:spLocks noChangeShapeType="1"/>
          </p:cNvSpPr>
          <p:nvPr/>
        </p:nvSpPr>
        <p:spPr bwMode="auto">
          <a:xfrm>
            <a:off x="3635375" y="2432050"/>
            <a:ext cx="0" cy="43497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nvGrpSpPr>
          <p:cNvPr id="3" name="组合 2"/>
          <p:cNvGrpSpPr/>
          <p:nvPr/>
        </p:nvGrpSpPr>
        <p:grpSpPr>
          <a:xfrm>
            <a:off x="2843808" y="2708920"/>
            <a:ext cx="4992688" cy="3940175"/>
            <a:chOff x="3635375" y="2806700"/>
            <a:chExt cx="4992688" cy="3940175"/>
          </a:xfrm>
        </p:grpSpPr>
        <p:grpSp>
          <p:nvGrpSpPr>
            <p:cNvPr id="2" name="Group 2"/>
            <p:cNvGrpSpPr>
              <a:grpSpLocks/>
            </p:cNvGrpSpPr>
            <p:nvPr/>
          </p:nvGrpSpPr>
          <p:grpSpPr bwMode="auto">
            <a:xfrm>
              <a:off x="4464050" y="2816225"/>
              <a:ext cx="3784600" cy="3930650"/>
              <a:chOff x="2835" y="1284"/>
              <a:chExt cx="2384" cy="2476"/>
            </a:xfrm>
          </p:grpSpPr>
          <p:grpSp>
            <p:nvGrpSpPr>
              <p:cNvPr id="7243" name="Group 3"/>
              <p:cNvGrpSpPr>
                <a:grpSpLocks/>
              </p:cNvGrpSpPr>
              <p:nvPr/>
            </p:nvGrpSpPr>
            <p:grpSpPr bwMode="auto">
              <a:xfrm>
                <a:off x="3107" y="1298"/>
                <a:ext cx="2112" cy="2392"/>
                <a:chOff x="3129" y="1314"/>
                <a:chExt cx="2112" cy="2392"/>
              </a:xfrm>
            </p:grpSpPr>
            <p:grpSp>
              <p:nvGrpSpPr>
                <p:cNvPr id="7245" name="Group 4"/>
                <p:cNvGrpSpPr>
                  <a:grpSpLocks/>
                </p:cNvGrpSpPr>
                <p:nvPr/>
              </p:nvGrpSpPr>
              <p:grpSpPr bwMode="auto">
                <a:xfrm>
                  <a:off x="3129" y="1697"/>
                  <a:ext cx="2112" cy="2009"/>
                  <a:chOff x="3129" y="1697"/>
                  <a:chExt cx="2112" cy="2009"/>
                </a:xfrm>
              </p:grpSpPr>
              <p:sp>
                <p:nvSpPr>
                  <p:cNvPr id="7254" name="Oval 5"/>
                  <p:cNvSpPr>
                    <a:spLocks noChangeArrowheads="1"/>
                  </p:cNvSpPr>
                  <p:nvPr/>
                </p:nvSpPr>
                <p:spPr bwMode="auto">
                  <a:xfrm>
                    <a:off x="4051" y="2584"/>
                    <a:ext cx="268" cy="25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5" name="Oval 6"/>
                  <p:cNvSpPr>
                    <a:spLocks noChangeArrowheads="1"/>
                  </p:cNvSpPr>
                  <p:nvPr/>
                </p:nvSpPr>
                <p:spPr bwMode="auto">
                  <a:xfrm>
                    <a:off x="3897" y="2440"/>
                    <a:ext cx="575" cy="541"/>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6" name="Oval 7"/>
                  <p:cNvSpPr>
                    <a:spLocks noChangeArrowheads="1"/>
                  </p:cNvSpPr>
                  <p:nvPr/>
                </p:nvSpPr>
                <p:spPr bwMode="auto">
                  <a:xfrm>
                    <a:off x="3744" y="2295"/>
                    <a:ext cx="881" cy="83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7" name="Oval 8"/>
                  <p:cNvSpPr>
                    <a:spLocks noChangeArrowheads="1"/>
                  </p:cNvSpPr>
                  <p:nvPr/>
                </p:nvSpPr>
                <p:spPr bwMode="auto">
                  <a:xfrm>
                    <a:off x="3591" y="2151"/>
                    <a:ext cx="1188" cy="1120"/>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8" name="Oval 9"/>
                  <p:cNvSpPr>
                    <a:spLocks noChangeArrowheads="1"/>
                  </p:cNvSpPr>
                  <p:nvPr/>
                </p:nvSpPr>
                <p:spPr bwMode="auto">
                  <a:xfrm>
                    <a:off x="3437" y="2006"/>
                    <a:ext cx="1495" cy="1408"/>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9" name="Oval 10"/>
                  <p:cNvSpPr>
                    <a:spLocks noChangeArrowheads="1"/>
                  </p:cNvSpPr>
                  <p:nvPr/>
                </p:nvSpPr>
                <p:spPr bwMode="auto">
                  <a:xfrm>
                    <a:off x="3284" y="1862"/>
                    <a:ext cx="1801" cy="1697"/>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60" name="Oval 11"/>
                  <p:cNvSpPr>
                    <a:spLocks noChangeArrowheads="1"/>
                  </p:cNvSpPr>
                  <p:nvPr/>
                </p:nvSpPr>
                <p:spPr bwMode="auto">
                  <a:xfrm>
                    <a:off x="3129" y="1697"/>
                    <a:ext cx="2112" cy="2009"/>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7246" name="Group 12"/>
                <p:cNvGrpSpPr>
                  <a:grpSpLocks/>
                </p:cNvGrpSpPr>
                <p:nvPr/>
              </p:nvGrpSpPr>
              <p:grpSpPr bwMode="auto">
                <a:xfrm>
                  <a:off x="3129" y="1314"/>
                  <a:ext cx="2112" cy="2009"/>
                  <a:chOff x="3129" y="1314"/>
                  <a:chExt cx="2112" cy="2009"/>
                </a:xfrm>
              </p:grpSpPr>
              <p:sp>
                <p:nvSpPr>
                  <p:cNvPr id="7247" name="Oval 13"/>
                  <p:cNvSpPr>
                    <a:spLocks noChangeArrowheads="1"/>
                  </p:cNvSpPr>
                  <p:nvPr/>
                </p:nvSpPr>
                <p:spPr bwMode="auto">
                  <a:xfrm>
                    <a:off x="4051" y="2187"/>
                    <a:ext cx="268" cy="25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48" name="Oval 14"/>
                  <p:cNvSpPr>
                    <a:spLocks noChangeArrowheads="1"/>
                  </p:cNvSpPr>
                  <p:nvPr/>
                </p:nvSpPr>
                <p:spPr bwMode="auto">
                  <a:xfrm>
                    <a:off x="3897" y="2042"/>
                    <a:ext cx="575" cy="542"/>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49" name="Oval 15"/>
                  <p:cNvSpPr>
                    <a:spLocks noChangeArrowheads="1"/>
                  </p:cNvSpPr>
                  <p:nvPr/>
                </p:nvSpPr>
                <p:spPr bwMode="auto">
                  <a:xfrm>
                    <a:off x="3744" y="1899"/>
                    <a:ext cx="881" cy="83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0" name="Oval 16"/>
                  <p:cNvSpPr>
                    <a:spLocks noChangeArrowheads="1"/>
                  </p:cNvSpPr>
                  <p:nvPr/>
                </p:nvSpPr>
                <p:spPr bwMode="auto">
                  <a:xfrm>
                    <a:off x="3591" y="1754"/>
                    <a:ext cx="1188" cy="1119"/>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1" name="Oval 17"/>
                  <p:cNvSpPr>
                    <a:spLocks noChangeArrowheads="1"/>
                  </p:cNvSpPr>
                  <p:nvPr/>
                </p:nvSpPr>
                <p:spPr bwMode="auto">
                  <a:xfrm>
                    <a:off x="3437" y="1609"/>
                    <a:ext cx="1495" cy="1408"/>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2" name="Oval 18"/>
                  <p:cNvSpPr>
                    <a:spLocks noChangeArrowheads="1"/>
                  </p:cNvSpPr>
                  <p:nvPr/>
                </p:nvSpPr>
                <p:spPr bwMode="auto">
                  <a:xfrm>
                    <a:off x="3284" y="1465"/>
                    <a:ext cx="1801" cy="1697"/>
                  </a:xfrm>
                  <a:prstGeom prst="ellipse">
                    <a:avLst/>
                  </a:prstGeom>
                  <a:noFill/>
                  <a:ln w="28575">
                    <a:solidFill>
                      <a:srgbClr val="CC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3" name="Oval 19"/>
                  <p:cNvSpPr>
                    <a:spLocks noChangeArrowheads="1"/>
                  </p:cNvSpPr>
                  <p:nvPr/>
                </p:nvSpPr>
                <p:spPr bwMode="auto">
                  <a:xfrm>
                    <a:off x="3129" y="1314"/>
                    <a:ext cx="2112" cy="2009"/>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sp>
            <p:nvSpPr>
              <p:cNvPr id="7244" name="Rectangle 20"/>
              <p:cNvSpPr>
                <a:spLocks noChangeArrowheads="1"/>
              </p:cNvSpPr>
              <p:nvPr/>
            </p:nvSpPr>
            <p:spPr bwMode="auto">
              <a:xfrm>
                <a:off x="2835" y="1284"/>
                <a:ext cx="1367" cy="24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12" name="Group 46"/>
            <p:cNvGrpSpPr>
              <a:grpSpLocks/>
            </p:cNvGrpSpPr>
            <p:nvPr/>
          </p:nvGrpSpPr>
          <p:grpSpPr bwMode="auto">
            <a:xfrm>
              <a:off x="6934200" y="4038600"/>
              <a:ext cx="1676400" cy="1495425"/>
              <a:chOff x="4371" y="2051"/>
              <a:chExt cx="1056" cy="942"/>
            </a:xfrm>
          </p:grpSpPr>
          <p:sp>
            <p:nvSpPr>
              <p:cNvPr id="7218" name="Line 47"/>
              <p:cNvSpPr>
                <a:spLocks noChangeShapeType="1"/>
              </p:cNvSpPr>
              <p:nvPr/>
            </p:nvSpPr>
            <p:spPr bwMode="auto">
              <a:xfrm flipV="1">
                <a:off x="4402" y="2051"/>
                <a:ext cx="1025" cy="353"/>
              </a:xfrm>
              <a:prstGeom prst="line">
                <a:avLst/>
              </a:prstGeom>
              <a:noFill/>
              <a:ln w="38100">
                <a:solidFill>
                  <a:srgbClr val="00FF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9" name="Line 48"/>
              <p:cNvSpPr>
                <a:spLocks noChangeShapeType="1"/>
              </p:cNvSpPr>
              <p:nvPr/>
            </p:nvSpPr>
            <p:spPr bwMode="auto">
              <a:xfrm>
                <a:off x="4371" y="2610"/>
                <a:ext cx="994" cy="383"/>
              </a:xfrm>
              <a:prstGeom prst="line">
                <a:avLst/>
              </a:prstGeom>
              <a:noFill/>
              <a:ln w="38100">
                <a:solidFill>
                  <a:srgbClr val="00FF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49"/>
            <p:cNvGrpSpPr>
              <a:grpSpLocks/>
            </p:cNvGrpSpPr>
            <p:nvPr/>
          </p:nvGrpSpPr>
          <p:grpSpPr bwMode="auto">
            <a:xfrm>
              <a:off x="6804025" y="3238500"/>
              <a:ext cx="1824038" cy="3040063"/>
              <a:chOff x="4309" y="1550"/>
              <a:chExt cx="1149" cy="1915"/>
            </a:xfrm>
          </p:grpSpPr>
          <p:sp>
            <p:nvSpPr>
              <p:cNvPr id="7215" name="Line 50"/>
              <p:cNvSpPr>
                <a:spLocks noChangeShapeType="1"/>
              </p:cNvSpPr>
              <p:nvPr/>
            </p:nvSpPr>
            <p:spPr bwMode="auto">
              <a:xfrm>
                <a:off x="4371" y="2522"/>
                <a:ext cx="1087"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6" name="Line 51"/>
              <p:cNvSpPr>
                <a:spLocks noChangeShapeType="1"/>
              </p:cNvSpPr>
              <p:nvPr/>
            </p:nvSpPr>
            <p:spPr bwMode="auto">
              <a:xfrm flipV="1">
                <a:off x="4340" y="1550"/>
                <a:ext cx="745" cy="76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7" name="Line 52"/>
              <p:cNvSpPr>
                <a:spLocks noChangeShapeType="1"/>
              </p:cNvSpPr>
              <p:nvPr/>
            </p:nvSpPr>
            <p:spPr bwMode="auto">
              <a:xfrm>
                <a:off x="4309" y="2699"/>
                <a:ext cx="776" cy="76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54"/>
            <p:cNvGrpSpPr>
              <a:grpSpLocks/>
            </p:cNvGrpSpPr>
            <p:nvPr/>
          </p:nvGrpSpPr>
          <p:grpSpPr bwMode="auto">
            <a:xfrm>
              <a:off x="6119813" y="2806700"/>
              <a:ext cx="539750" cy="3887788"/>
              <a:chOff x="3878" y="1298"/>
              <a:chExt cx="336" cy="2492"/>
            </a:xfrm>
          </p:grpSpPr>
          <p:sp>
            <p:nvSpPr>
              <p:cNvPr id="7211" name="Rectangle 55"/>
              <p:cNvSpPr>
                <a:spLocks noChangeArrowheads="1"/>
              </p:cNvSpPr>
              <p:nvPr/>
            </p:nvSpPr>
            <p:spPr bwMode="auto">
              <a:xfrm>
                <a:off x="4151" y="1298"/>
                <a:ext cx="63" cy="991"/>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12" name="Rectangle 56"/>
              <p:cNvSpPr>
                <a:spLocks noChangeArrowheads="1"/>
              </p:cNvSpPr>
              <p:nvPr/>
            </p:nvSpPr>
            <p:spPr bwMode="auto">
              <a:xfrm>
                <a:off x="4151" y="2799"/>
                <a:ext cx="63" cy="991"/>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13" name="Rectangle 57"/>
              <p:cNvSpPr>
                <a:spLocks noChangeArrowheads="1"/>
              </p:cNvSpPr>
              <p:nvPr/>
            </p:nvSpPr>
            <p:spPr bwMode="auto">
              <a:xfrm>
                <a:off x="4151" y="2409"/>
                <a:ext cx="63" cy="300"/>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7214" name="Group 58"/>
              <p:cNvGrpSpPr>
                <a:grpSpLocks/>
              </p:cNvGrpSpPr>
              <p:nvPr/>
            </p:nvGrpSpPr>
            <p:grpSpPr bwMode="auto">
              <a:xfrm>
                <a:off x="3878" y="1974"/>
                <a:ext cx="336" cy="945"/>
                <a:chOff x="3888" y="1920"/>
                <a:chExt cx="336" cy="1008"/>
              </a:xfrm>
            </p:grpSpPr>
            <p:graphicFrame>
              <p:nvGraphicFramePr>
                <p:cNvPr id="7170" name="Object 59"/>
                <p:cNvGraphicFramePr>
                  <a:graphicFrameLocks noChangeAspect="1"/>
                </p:cNvGraphicFramePr>
                <p:nvPr/>
              </p:nvGraphicFramePr>
              <p:xfrm>
                <a:off x="3895" y="1920"/>
                <a:ext cx="329" cy="432"/>
              </p:xfrm>
              <a:graphic>
                <a:graphicData uri="http://schemas.openxmlformats.org/presentationml/2006/ole">
                  <mc:AlternateContent xmlns:mc="http://schemas.openxmlformats.org/markup-compatibility/2006">
                    <mc:Choice xmlns:v="urn:schemas-microsoft-com:vml" Requires="v">
                      <p:oleObj spid="_x0000_s193550" name="Equation" r:id="rId3" imgW="139579" imgH="215713" progId="Equation.3">
                        <p:embed/>
                      </p:oleObj>
                    </mc:Choice>
                    <mc:Fallback>
                      <p:oleObj name="Equation" r:id="rId3" imgW="139579" imgH="215713" progId="Equation.3">
                        <p:embed/>
                        <p:pic>
                          <p:nvPicPr>
                            <p:cNvPr id="717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 y="1920"/>
                              <a:ext cx="329"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60"/>
                <p:cNvGraphicFramePr>
                  <a:graphicFrameLocks noChangeAspect="1"/>
                </p:cNvGraphicFramePr>
                <p:nvPr/>
              </p:nvGraphicFramePr>
              <p:xfrm>
                <a:off x="3888" y="2496"/>
                <a:ext cx="288" cy="432"/>
              </p:xfrm>
              <a:graphic>
                <a:graphicData uri="http://schemas.openxmlformats.org/presentationml/2006/ole">
                  <mc:AlternateContent xmlns:mc="http://schemas.openxmlformats.org/markup-compatibility/2006">
                    <mc:Choice xmlns:v="urn:schemas-microsoft-com:vml" Requires="v">
                      <p:oleObj spid="_x0000_s193551" name="Equation" r:id="rId5" imgW="164885" imgH="215619" progId="Equation.3">
                        <p:embed/>
                      </p:oleObj>
                    </mc:Choice>
                    <mc:Fallback>
                      <p:oleObj name="Equation" r:id="rId5" imgW="164885" imgH="215619" progId="Equation.3">
                        <p:embed/>
                        <p:pic>
                          <p:nvPicPr>
                            <p:cNvPr id="7171"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496"/>
                              <a:ext cx="28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9" name="Group 77"/>
            <p:cNvGrpSpPr>
              <a:grpSpLocks/>
            </p:cNvGrpSpPr>
            <p:nvPr/>
          </p:nvGrpSpPr>
          <p:grpSpPr bwMode="auto">
            <a:xfrm>
              <a:off x="3635375" y="3238500"/>
              <a:ext cx="2932113" cy="2994025"/>
              <a:chOff x="2290" y="1616"/>
              <a:chExt cx="1847" cy="1886"/>
            </a:xfrm>
          </p:grpSpPr>
          <p:grpSp>
            <p:nvGrpSpPr>
              <p:cNvPr id="7193" name="Group 78"/>
              <p:cNvGrpSpPr>
                <a:grpSpLocks/>
              </p:cNvGrpSpPr>
              <p:nvPr/>
            </p:nvGrpSpPr>
            <p:grpSpPr bwMode="auto">
              <a:xfrm>
                <a:off x="2336" y="1752"/>
                <a:ext cx="1801" cy="1697"/>
                <a:chOff x="2321" y="1682"/>
                <a:chExt cx="1801" cy="1697"/>
              </a:xfrm>
            </p:grpSpPr>
            <p:sp>
              <p:nvSpPr>
                <p:cNvPr id="7198" name="Oval 79"/>
                <p:cNvSpPr>
                  <a:spLocks noChangeArrowheads="1"/>
                </p:cNvSpPr>
                <p:nvPr/>
              </p:nvSpPr>
              <p:spPr bwMode="auto">
                <a:xfrm>
                  <a:off x="2321" y="1682"/>
                  <a:ext cx="1801" cy="169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99" name="Oval 80"/>
                <p:cNvSpPr>
                  <a:spLocks noChangeArrowheads="1"/>
                </p:cNvSpPr>
                <p:nvPr/>
              </p:nvSpPr>
              <p:spPr bwMode="auto">
                <a:xfrm>
                  <a:off x="2476" y="1830"/>
                  <a:ext cx="1495" cy="1407"/>
                </a:xfrm>
                <a:prstGeom prst="ellipse">
                  <a:avLst/>
                </a:prstGeom>
                <a:noFill/>
                <a:ln w="28575">
                  <a:solidFill>
                    <a:srgbClr val="CC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00" name="Oval 81"/>
                <p:cNvSpPr>
                  <a:spLocks noChangeArrowheads="1"/>
                </p:cNvSpPr>
                <p:nvPr/>
              </p:nvSpPr>
              <p:spPr bwMode="auto">
                <a:xfrm>
                  <a:off x="2632" y="1977"/>
                  <a:ext cx="1188" cy="1119"/>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01" name="Oval 82"/>
                <p:cNvSpPr>
                  <a:spLocks noChangeArrowheads="1"/>
                </p:cNvSpPr>
                <p:nvPr/>
              </p:nvSpPr>
              <p:spPr bwMode="auto">
                <a:xfrm>
                  <a:off x="2787" y="2124"/>
                  <a:ext cx="881" cy="831"/>
                </a:xfrm>
                <a:prstGeom prst="ellipse">
                  <a:avLst/>
                </a:prstGeom>
                <a:noFill/>
                <a:ln w="28575">
                  <a:solidFill>
                    <a:srgbClr val="CC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02" name="Oval 83"/>
                <p:cNvSpPr>
                  <a:spLocks noChangeArrowheads="1"/>
                </p:cNvSpPr>
                <p:nvPr/>
              </p:nvSpPr>
              <p:spPr bwMode="auto">
                <a:xfrm>
                  <a:off x="2942" y="2272"/>
                  <a:ext cx="575" cy="54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03" name="Oval 84"/>
                <p:cNvSpPr>
                  <a:spLocks noChangeArrowheads="1"/>
                </p:cNvSpPr>
                <p:nvPr/>
              </p:nvSpPr>
              <p:spPr bwMode="auto">
                <a:xfrm>
                  <a:off x="3098" y="2419"/>
                  <a:ext cx="267" cy="253"/>
                </a:xfrm>
                <a:prstGeom prst="ellipse">
                  <a:avLst/>
                </a:prstGeom>
                <a:noFill/>
                <a:ln w="28575">
                  <a:solidFill>
                    <a:srgbClr val="CC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7194" name="Group 85"/>
              <p:cNvGrpSpPr>
                <a:grpSpLocks/>
              </p:cNvGrpSpPr>
              <p:nvPr/>
            </p:nvGrpSpPr>
            <p:grpSpPr bwMode="auto">
              <a:xfrm>
                <a:off x="2290" y="1616"/>
                <a:ext cx="1080" cy="1886"/>
                <a:chOff x="2290" y="1616"/>
                <a:chExt cx="1034" cy="1886"/>
              </a:xfrm>
            </p:grpSpPr>
            <p:sp>
              <p:nvSpPr>
                <p:cNvPr id="7195" name="Text Box 86"/>
                <p:cNvSpPr txBox="1">
                  <a:spLocks noChangeArrowheads="1"/>
                </p:cNvSpPr>
                <p:nvPr/>
              </p:nvSpPr>
              <p:spPr bwMode="auto">
                <a:xfrm>
                  <a:off x="3106" y="2470"/>
                  <a:ext cx="2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a:solidFill>
                        <a:srgbClr val="CC0000"/>
                      </a:solidFill>
                      <a:latin typeface="Times New Roman" pitchFamily="18" charset="0"/>
                    </a:rPr>
                    <a:t>*</a:t>
                  </a:r>
                </a:p>
              </p:txBody>
            </p:sp>
            <p:sp>
              <p:nvSpPr>
                <p:cNvPr id="7196" name="Rectangle 87"/>
                <p:cNvSpPr>
                  <a:spLocks noChangeArrowheads="1"/>
                </p:cNvSpPr>
                <p:nvPr/>
              </p:nvSpPr>
              <p:spPr bwMode="auto">
                <a:xfrm>
                  <a:off x="2290" y="1616"/>
                  <a:ext cx="901" cy="1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97" name="Text Box 88"/>
                <p:cNvSpPr txBox="1">
                  <a:spLocks noChangeArrowheads="1"/>
                </p:cNvSpPr>
                <p:nvPr/>
              </p:nvSpPr>
              <p:spPr bwMode="auto">
                <a:xfrm>
                  <a:off x="2562" y="2409"/>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a:solidFill>
                        <a:srgbClr val="000000"/>
                      </a:solidFill>
                      <a:latin typeface="Times New Roman" pitchFamily="18" charset="0"/>
                    </a:rPr>
                    <a:t>光源</a:t>
                  </a:r>
                </a:p>
              </p:txBody>
            </p:sp>
          </p:grpSp>
        </p:grpSp>
      </p:grpSp>
      <p:grpSp>
        <p:nvGrpSpPr>
          <p:cNvPr id="7189" name="Group 95"/>
          <p:cNvGrpSpPr>
            <a:grpSpLocks/>
          </p:cNvGrpSpPr>
          <p:nvPr/>
        </p:nvGrpSpPr>
        <p:grpSpPr bwMode="auto">
          <a:xfrm>
            <a:off x="316507" y="1418850"/>
            <a:ext cx="8320089" cy="1117600"/>
            <a:chOff x="384" y="425"/>
            <a:chExt cx="5241" cy="704"/>
          </a:xfrm>
        </p:grpSpPr>
        <p:sp>
          <p:nvSpPr>
            <p:cNvPr id="7191" name="Text Box 93"/>
            <p:cNvSpPr txBox="1">
              <a:spLocks noChangeArrowheads="1"/>
            </p:cNvSpPr>
            <p:nvPr/>
          </p:nvSpPr>
          <p:spPr bwMode="auto">
            <a:xfrm>
              <a:off x="384" y="489"/>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800" b="1">
                  <a:solidFill>
                    <a:srgbClr val="0000FF"/>
                  </a:solidFill>
                  <a:latin typeface="宋体" pitchFamily="2" charset="-122"/>
                </a:rPr>
                <a:t>原理：</a:t>
              </a:r>
            </a:p>
          </p:txBody>
        </p:sp>
        <p:sp>
          <p:nvSpPr>
            <p:cNvPr id="7192" name="Text Box 94"/>
            <p:cNvSpPr txBox="1">
              <a:spLocks noChangeArrowheads="1"/>
            </p:cNvSpPr>
            <p:nvPr/>
          </p:nvSpPr>
          <p:spPr bwMode="auto">
            <a:xfrm>
              <a:off x="1113" y="425"/>
              <a:ext cx="451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50000"/>
                </a:spcBef>
              </a:pPr>
              <a:r>
                <a:rPr kumimoji="1" lang="zh-CN" altLang="en-US" sz="2800" b="1" dirty="0">
                  <a:solidFill>
                    <a:srgbClr val="0000FF"/>
                  </a:solidFill>
                  <a:latin typeface="宋体" pitchFamily="2" charset="-122"/>
                </a:rPr>
                <a:t>同一光源的一束光分割为两束或多束光，使之经过不同路径后相遇而产生干涉。</a:t>
              </a:r>
            </a:p>
          </p:txBody>
        </p:sp>
      </p:grpSp>
      <p:sp>
        <p:nvSpPr>
          <p:cNvPr id="7190" name="Text Box 96"/>
          <p:cNvSpPr txBox="1">
            <a:spLocks noChangeArrowheads="1"/>
          </p:cNvSpPr>
          <p:nvPr/>
        </p:nvSpPr>
        <p:spPr bwMode="auto">
          <a:xfrm>
            <a:off x="463037" y="292500"/>
            <a:ext cx="746760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130000"/>
              </a:lnSpc>
            </a:pPr>
            <a:r>
              <a:rPr kumimoji="0" lang="en-US" altLang="zh-CN" sz="3600" b="1" dirty="0" smtClean="0">
                <a:solidFill>
                  <a:srgbClr val="0000FF"/>
                </a:solidFill>
                <a:latin typeface="黑体" panose="02010609060101010101" pitchFamily="49" charset="-122"/>
                <a:ea typeface="黑体" panose="02010609060101010101" pitchFamily="49" charset="-122"/>
              </a:rPr>
              <a:t>11.2   </a:t>
            </a:r>
            <a:r>
              <a:rPr kumimoji="0" lang="zh-CN" altLang="en-US" sz="3600" b="1" dirty="0" smtClean="0">
                <a:solidFill>
                  <a:srgbClr val="0000FF"/>
                </a:solidFill>
                <a:latin typeface="黑体" panose="02010609060101010101" pitchFamily="49" charset="-122"/>
                <a:ea typeface="黑体" panose="02010609060101010101" pitchFamily="49" charset="-122"/>
              </a:rPr>
              <a:t>双</a:t>
            </a:r>
            <a:r>
              <a:rPr kumimoji="0" lang="zh-CN" altLang="en-US" sz="3600" b="1" dirty="0">
                <a:solidFill>
                  <a:srgbClr val="0000FF"/>
                </a:solidFill>
                <a:latin typeface="黑体" panose="02010609060101010101" pitchFamily="49" charset="-122"/>
                <a:ea typeface="黑体" panose="02010609060101010101" pitchFamily="49" charset="-122"/>
              </a:rPr>
              <a:t>缝干涉</a:t>
            </a:r>
            <a:endParaRPr kumimoji="0" lang="en-US" altLang="zh-CN" sz="3600" b="1"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02062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6908"/>
                                        </p:tgtEl>
                                        <p:attrNameLst>
                                          <p:attrName>style.visibility</p:attrName>
                                        </p:attrNameLst>
                                      </p:cBhvr>
                                      <p:to>
                                        <p:strVal val="visible"/>
                                      </p:to>
                                    </p:set>
                                    <p:anim calcmode="lin" valueType="num">
                                      <p:cBhvr>
                                        <p:cTn id="7" dur="500" fill="hold"/>
                                        <p:tgtEl>
                                          <p:spTgt spid="36908"/>
                                        </p:tgtEl>
                                        <p:attrNameLst>
                                          <p:attrName>ppt_w</p:attrName>
                                        </p:attrNameLst>
                                      </p:cBhvr>
                                      <p:tavLst>
                                        <p:tav tm="0">
                                          <p:val>
                                            <p:fltVal val="0"/>
                                          </p:val>
                                        </p:tav>
                                        <p:tav tm="100000">
                                          <p:val>
                                            <p:strVal val="#ppt_w"/>
                                          </p:val>
                                        </p:tav>
                                      </p:tavLst>
                                    </p:anim>
                                    <p:anim calcmode="lin" valueType="num">
                                      <p:cBhvr>
                                        <p:cTn id="8" dur="500" fill="hold"/>
                                        <p:tgtEl>
                                          <p:spTgt spid="36908"/>
                                        </p:tgtEl>
                                        <p:attrNameLst>
                                          <p:attrName>ppt_h</p:attrName>
                                        </p:attrNameLst>
                                      </p:cBhvr>
                                      <p:tavLst>
                                        <p:tav tm="0">
                                          <p:val>
                                            <p:fltVal val="0"/>
                                          </p:val>
                                        </p:tav>
                                        <p:tav tm="100000">
                                          <p:val>
                                            <p:strVal val="#ppt_h"/>
                                          </p:val>
                                        </p:tav>
                                      </p:tavLst>
                                    </p:anim>
                                    <p:animEffect transition="in" filter="fade">
                                      <p:cBhvr>
                                        <p:cTn id="9" dur="500"/>
                                        <p:tgtEl>
                                          <p:spTgt spid="36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1"/>
          <p:cNvSpPr>
            <a:spLocks noChangeArrowheads="1"/>
          </p:cNvSpPr>
          <p:nvPr/>
        </p:nvSpPr>
        <p:spPr bwMode="auto">
          <a:xfrm>
            <a:off x="280357" y="1108911"/>
            <a:ext cx="8612123"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pPr>
            <a:r>
              <a:rPr lang="zh-CN" altLang="en-US" b="1" dirty="0" smtClean="0">
                <a:solidFill>
                  <a:srgbClr val="0000FF"/>
                </a:solidFill>
                <a:latin typeface="Times New Roman" panose="02020603050405020304" pitchFamily="18" charset="0"/>
                <a:cs typeface="Times New Roman" panose="02020603050405020304" pitchFamily="18" charset="0"/>
              </a:rPr>
              <a:t>英国医生兼物理学家托马斯</a:t>
            </a:r>
            <a:r>
              <a:rPr lang="en-US" altLang="zh-CN" b="1" dirty="0" smtClean="0">
                <a:solidFill>
                  <a:srgbClr val="0000FF"/>
                </a:solidFill>
                <a:latin typeface="Times New Roman" panose="02020603050405020304" pitchFamily="18" charset="0"/>
                <a:cs typeface="Times New Roman" panose="02020603050405020304" pitchFamily="18" charset="0"/>
              </a:rPr>
              <a:t>-</a:t>
            </a:r>
            <a:r>
              <a:rPr lang="zh-CN" altLang="en-US" b="1" dirty="0" smtClean="0">
                <a:solidFill>
                  <a:srgbClr val="0000FF"/>
                </a:solidFill>
                <a:latin typeface="Times New Roman" panose="02020603050405020304" pitchFamily="18" charset="0"/>
                <a:cs typeface="Times New Roman" panose="02020603050405020304" pitchFamily="18" charset="0"/>
              </a:rPr>
              <a:t>杨（</a:t>
            </a:r>
            <a:r>
              <a:rPr lang="en-US" altLang="zh-CN" b="1" dirty="0" err="1" smtClean="0">
                <a:solidFill>
                  <a:srgbClr val="0000FF"/>
                </a:solidFill>
                <a:latin typeface="Times New Roman" panose="02020603050405020304" pitchFamily="18" charset="0"/>
                <a:cs typeface="Times New Roman" panose="02020603050405020304" pitchFamily="18" charset="0"/>
              </a:rPr>
              <a:t>T.Yang</a:t>
            </a:r>
            <a:r>
              <a:rPr lang="en-US" altLang="zh-CN" b="1" dirty="0" smtClean="0">
                <a:solidFill>
                  <a:srgbClr val="0000FF"/>
                </a:solidFill>
                <a:latin typeface="Times New Roman" panose="02020603050405020304" pitchFamily="18" charset="0"/>
                <a:cs typeface="Times New Roman" panose="02020603050405020304" pitchFamily="18" charset="0"/>
              </a:rPr>
              <a:t>) </a:t>
            </a:r>
            <a:r>
              <a:rPr lang="zh-CN" altLang="en-US" b="1" dirty="0" smtClean="0">
                <a:solidFill>
                  <a:srgbClr val="0000FF"/>
                </a:solidFill>
                <a:latin typeface="Times New Roman" panose="02020603050405020304" pitchFamily="18" charset="0"/>
                <a:cs typeface="Times New Roman" panose="02020603050405020304" pitchFamily="18" charset="0"/>
              </a:rPr>
              <a:t>于</a:t>
            </a:r>
            <a:r>
              <a:rPr lang="en-US" altLang="zh-CN" b="1" dirty="0" smtClean="0">
                <a:solidFill>
                  <a:srgbClr val="0000FF"/>
                </a:solidFill>
                <a:latin typeface="Times New Roman" panose="02020603050405020304" pitchFamily="18" charset="0"/>
                <a:cs typeface="Times New Roman" panose="02020603050405020304" pitchFamily="18" charset="0"/>
              </a:rPr>
              <a:t>1801</a:t>
            </a:r>
            <a:r>
              <a:rPr lang="zh-CN" altLang="en-US" b="1" dirty="0" smtClean="0">
                <a:solidFill>
                  <a:srgbClr val="0000FF"/>
                </a:solidFill>
                <a:latin typeface="Times New Roman" panose="02020603050405020304" pitchFamily="18" charset="0"/>
                <a:cs typeface="Times New Roman" panose="02020603050405020304" pitchFamily="18" charset="0"/>
              </a:rPr>
              <a:t>年首先成功地进行了光干涉实验，并观察到了干涉条纹，证实了光的</a:t>
            </a:r>
            <a:r>
              <a:rPr lang="zh-CN" altLang="en-US" b="1" dirty="0" smtClean="0">
                <a:solidFill>
                  <a:srgbClr val="FF0066"/>
                </a:solidFill>
                <a:latin typeface="Times New Roman" panose="02020603050405020304" pitchFamily="18" charset="0"/>
                <a:cs typeface="Times New Roman" panose="02020603050405020304" pitchFamily="18" charset="0"/>
              </a:rPr>
              <a:t>波动说</a:t>
            </a:r>
            <a:r>
              <a:rPr lang="zh-CN" altLang="en-US" b="1" dirty="0" smtClean="0">
                <a:solidFill>
                  <a:srgbClr val="0000FF"/>
                </a:solidFill>
                <a:latin typeface="Times New Roman" panose="02020603050405020304" pitchFamily="18" charset="0"/>
                <a:cs typeface="Times New Roman" panose="02020603050405020304" pitchFamily="18" charset="0"/>
              </a:rPr>
              <a:t>。</a:t>
            </a:r>
          </a:p>
        </p:txBody>
      </p:sp>
      <p:sp>
        <p:nvSpPr>
          <p:cNvPr id="3" name="Rectangle 52"/>
          <p:cNvSpPr>
            <a:spLocks noChangeArrowheads="1"/>
          </p:cNvSpPr>
          <p:nvPr/>
        </p:nvSpPr>
        <p:spPr bwMode="auto">
          <a:xfrm>
            <a:off x="152400" y="299177"/>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smtClean="0">
                <a:solidFill>
                  <a:srgbClr val="000000"/>
                </a:solidFill>
                <a:latin typeface="宋体" pitchFamily="2" charset="-122"/>
              </a:rPr>
              <a:t>一、杨氏双缝实验</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378261"/>
            <a:ext cx="2410544" cy="3525870"/>
          </a:xfrm>
          <a:prstGeom prst="rect">
            <a:avLst/>
          </a:prstGeom>
        </p:spPr>
      </p:pic>
      <p:sp>
        <p:nvSpPr>
          <p:cNvPr id="5" name="矩形 4"/>
          <p:cNvSpPr/>
          <p:nvPr/>
        </p:nvSpPr>
        <p:spPr>
          <a:xfrm>
            <a:off x="3203848" y="2384544"/>
            <a:ext cx="5616624" cy="3173176"/>
          </a:xfrm>
          <a:prstGeom prst="rect">
            <a:avLst/>
          </a:prstGeom>
        </p:spPr>
        <p:txBody>
          <a:bodyPr wrap="square">
            <a:spAutoFit/>
          </a:bodyPr>
          <a:lstStyle/>
          <a:p>
            <a:pPr algn="just">
              <a:lnSpc>
                <a:spcPct val="130000"/>
              </a:lnSpc>
            </a:pPr>
            <a:r>
              <a:rPr lang="zh-CN" altLang="zh-CN" sz="2200" dirty="0">
                <a:latin typeface="宋体" panose="02010600030101010101" pitchFamily="2" charset="-122"/>
                <a:cs typeface="Times New Roman" panose="02020603050405020304" pitchFamily="18" charset="0"/>
              </a:rPr>
              <a:t>杨本身是个医生，热爱物理学，在行医之余，他也花了许多时间研究物理。牛顿曾在其《光学》的论著中提出光是由微粒组成的，在之后的近百年</a:t>
            </a:r>
            <a:r>
              <a:rPr lang="zh-CN" altLang="zh-CN" sz="2200" dirty="0" smtClean="0">
                <a:latin typeface="宋体" panose="02010600030101010101" pitchFamily="2" charset="-122"/>
                <a:cs typeface="Times New Roman" panose="02020603050405020304" pitchFamily="18" charset="0"/>
              </a:rPr>
              <a:t>时间</a:t>
            </a:r>
            <a:r>
              <a:rPr lang="zh-CN" altLang="en-US" sz="2200" dirty="0" smtClean="0">
                <a:latin typeface="宋体" panose="02010600030101010101" pitchFamily="2" charset="-122"/>
                <a:cs typeface="Times New Roman" panose="02020603050405020304" pitchFamily="18" charset="0"/>
              </a:rPr>
              <a:t>内</a:t>
            </a:r>
            <a:r>
              <a:rPr lang="zh-CN" altLang="zh-CN" sz="2200" dirty="0" smtClean="0">
                <a:latin typeface="宋体" panose="02010600030101010101" pitchFamily="2" charset="-122"/>
                <a:cs typeface="Times New Roman" panose="02020603050405020304" pitchFamily="18" charset="0"/>
              </a:rPr>
              <a:t>，</a:t>
            </a:r>
            <a:r>
              <a:rPr lang="zh-CN" altLang="zh-CN" sz="2200" dirty="0">
                <a:latin typeface="宋体" panose="02010600030101010101" pitchFamily="2" charset="-122"/>
                <a:cs typeface="Times New Roman" panose="02020603050405020304" pitchFamily="18" charset="0"/>
              </a:rPr>
              <a:t>人们对光学的认识几乎停滞不前，直到托马斯·杨的双缝实验，</a:t>
            </a:r>
            <a:r>
              <a:rPr lang="zh-CN" altLang="zh-CN" sz="2200" dirty="0" smtClean="0">
                <a:latin typeface="宋体" panose="02010600030101010101" pitchFamily="2" charset="-122"/>
                <a:cs typeface="Times New Roman" panose="02020603050405020304" pitchFamily="18" charset="0"/>
              </a:rPr>
              <a:t>开启</a:t>
            </a:r>
            <a:r>
              <a:rPr lang="zh-CN" altLang="en-US" sz="2200" dirty="0" smtClean="0">
                <a:latin typeface="宋体" panose="02010600030101010101" pitchFamily="2" charset="-122"/>
                <a:cs typeface="Times New Roman" panose="02020603050405020304" pitchFamily="18" charset="0"/>
              </a:rPr>
              <a:t>对</a:t>
            </a:r>
            <a:r>
              <a:rPr lang="zh-CN" altLang="zh-CN" sz="2200" dirty="0" smtClean="0">
                <a:latin typeface="宋体" panose="02010600030101010101" pitchFamily="2" charset="-122"/>
                <a:cs typeface="Times New Roman" panose="02020603050405020304" pitchFamily="18" charset="0"/>
              </a:rPr>
              <a:t>光</a:t>
            </a:r>
            <a:r>
              <a:rPr lang="zh-CN" altLang="en-US" sz="2200" dirty="0" smtClean="0">
                <a:latin typeface="宋体" panose="02010600030101010101" pitchFamily="2" charset="-122"/>
                <a:cs typeface="Times New Roman" panose="02020603050405020304" pitchFamily="18" charset="0"/>
              </a:rPr>
              <a:t>的本质的认识</a:t>
            </a:r>
            <a:r>
              <a:rPr lang="zh-CN" altLang="zh-CN" sz="2200" dirty="0" smtClean="0">
                <a:latin typeface="宋体" panose="02010600030101010101" pitchFamily="2" charset="-122"/>
                <a:cs typeface="Times New Roman" panose="02020603050405020304" pitchFamily="18" charset="0"/>
              </a:rPr>
              <a:t>，</a:t>
            </a:r>
            <a:r>
              <a:rPr lang="zh-CN" altLang="zh-CN" sz="2200" dirty="0">
                <a:latin typeface="宋体" panose="02010600030101010101" pitchFamily="2" charset="-122"/>
                <a:cs typeface="Times New Roman" panose="02020603050405020304" pitchFamily="18" charset="0"/>
              </a:rPr>
              <a:t>为后来的研究者指明了方向。</a:t>
            </a:r>
            <a:endParaRPr lang="zh-CN" altLang="en-US" sz="2200" dirty="0">
              <a:latin typeface="宋体" panose="02010600030101010101" pitchFamily="2" charset="-122"/>
            </a:endParaRPr>
          </a:p>
        </p:txBody>
      </p:sp>
    </p:spTree>
    <p:extLst>
      <p:ext uri="{BB962C8B-B14F-4D97-AF65-F5344CB8AC3E}">
        <p14:creationId xmlns:p14="http://schemas.microsoft.com/office/powerpoint/2010/main" val="48365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251520" y="351073"/>
            <a:ext cx="2449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800" b="1" dirty="0" smtClean="0">
                <a:solidFill>
                  <a:srgbClr val="000000"/>
                </a:solidFill>
                <a:latin typeface="宋体" pitchFamily="2" charset="-122"/>
              </a:rPr>
              <a:t>1</a:t>
            </a:r>
            <a:r>
              <a:rPr kumimoji="0" lang="en-US" altLang="zh-CN" sz="2800" b="1" dirty="0" smtClean="0">
                <a:solidFill>
                  <a:srgbClr val="000000"/>
                </a:solidFill>
                <a:latin typeface="宋体" pitchFamily="2" charset="-122"/>
                <a:cs typeface="Arial" pitchFamily="34" charset="0"/>
              </a:rPr>
              <a:t>.</a:t>
            </a:r>
            <a:r>
              <a:rPr kumimoji="0" lang="zh-CN" altLang="en-US" sz="2800" b="1" dirty="0" smtClean="0">
                <a:solidFill>
                  <a:srgbClr val="000000"/>
                </a:solidFill>
                <a:latin typeface="宋体" pitchFamily="2" charset="-122"/>
                <a:cs typeface="Arial" pitchFamily="34" charset="0"/>
              </a:rPr>
              <a:t>实验装置</a:t>
            </a:r>
          </a:p>
        </p:txBody>
      </p:sp>
      <p:pic>
        <p:nvPicPr>
          <p:cNvPr id="5" name="Picture 144" descr="杨氏双缝实验"/>
          <p:cNvPicPr>
            <a:picLocks noChangeAspect="1" noChangeArrowheads="1"/>
          </p:cNvPicPr>
          <p:nvPr/>
        </p:nvPicPr>
        <p:blipFill>
          <a:blip r:embed="rId2" cstate="print">
            <a:extLst>
              <a:ext uri="{28A0092B-C50C-407E-A947-70E740481C1C}">
                <a14:useLocalDpi xmlns:a14="http://schemas.microsoft.com/office/drawing/2010/main" val="0"/>
              </a:ext>
            </a:extLst>
          </a:blip>
          <a:srcRect l="2977"/>
          <a:stretch>
            <a:fillRect/>
          </a:stretch>
        </p:blipFill>
        <p:spPr bwMode="auto">
          <a:xfrm>
            <a:off x="539552" y="1340768"/>
            <a:ext cx="831850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983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diamond(in)">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auto">
          <a:xfrm>
            <a:off x="2830513" y="1423988"/>
            <a:ext cx="304800" cy="381000"/>
          </a:xfrm>
          <a:prstGeom prst="wedgeRoundRectCallout">
            <a:avLst>
              <a:gd name="adj1" fmla="val -143750"/>
              <a:gd name="adj2" fmla="val 22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kumimoji="0" lang="zh-CN" altLang="zh-CN" sz="2800" b="1" smtClean="0">
              <a:solidFill>
                <a:srgbClr val="1C1C1C"/>
              </a:solidFill>
              <a:latin typeface="Times New Roman" pitchFamily="18" charset="0"/>
            </a:endParaRPr>
          </a:p>
        </p:txBody>
      </p:sp>
      <p:sp>
        <p:nvSpPr>
          <p:cNvPr id="3" name="Rectangle 3"/>
          <p:cNvSpPr>
            <a:spLocks noChangeArrowheads="1"/>
          </p:cNvSpPr>
          <p:nvPr/>
        </p:nvSpPr>
        <p:spPr bwMode="auto">
          <a:xfrm>
            <a:off x="533400" y="304800"/>
            <a:ext cx="7478713"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grpSp>
        <p:nvGrpSpPr>
          <p:cNvPr id="4" name="Group 4"/>
          <p:cNvGrpSpPr>
            <a:grpSpLocks/>
          </p:cNvGrpSpPr>
          <p:nvPr/>
        </p:nvGrpSpPr>
        <p:grpSpPr bwMode="auto">
          <a:xfrm>
            <a:off x="3059113" y="509588"/>
            <a:ext cx="4572000" cy="1447800"/>
            <a:chOff x="1927" y="849"/>
            <a:chExt cx="2880" cy="912"/>
          </a:xfrm>
        </p:grpSpPr>
        <p:sp>
          <p:nvSpPr>
            <p:cNvPr id="5" name="Line 5"/>
            <p:cNvSpPr>
              <a:spLocks noChangeShapeType="1"/>
            </p:cNvSpPr>
            <p:nvPr/>
          </p:nvSpPr>
          <p:spPr bwMode="auto">
            <a:xfrm flipV="1">
              <a:off x="1927" y="1089"/>
              <a:ext cx="2496" cy="672"/>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6" name="Line 6"/>
            <p:cNvSpPr>
              <a:spLocks noChangeShapeType="1"/>
            </p:cNvSpPr>
            <p:nvPr/>
          </p:nvSpPr>
          <p:spPr bwMode="auto">
            <a:xfrm>
              <a:off x="4471" y="1089"/>
              <a:ext cx="240" cy="0"/>
            </a:xfrm>
            <a:prstGeom prst="line">
              <a:avLst/>
            </a:prstGeom>
            <a:noFill/>
            <a:ln w="1270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7" name="Line 7"/>
            <p:cNvSpPr>
              <a:spLocks noChangeShapeType="1"/>
            </p:cNvSpPr>
            <p:nvPr/>
          </p:nvSpPr>
          <p:spPr bwMode="auto">
            <a:xfrm>
              <a:off x="4615" y="1089"/>
              <a:ext cx="0" cy="672"/>
            </a:xfrm>
            <a:prstGeom prst="line">
              <a:avLst/>
            </a:prstGeom>
            <a:noFill/>
            <a:ln w="19050">
              <a:solidFill>
                <a:schemeClr val="tx1"/>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aphicFrame>
          <p:nvGraphicFramePr>
            <p:cNvPr id="8" name="Object 8"/>
            <p:cNvGraphicFramePr>
              <a:graphicFrameLocks noChangeAspect="1"/>
            </p:cNvGraphicFramePr>
            <p:nvPr/>
          </p:nvGraphicFramePr>
          <p:xfrm>
            <a:off x="4591" y="1281"/>
            <a:ext cx="216" cy="234"/>
          </p:xfrm>
          <a:graphic>
            <a:graphicData uri="http://schemas.openxmlformats.org/presentationml/2006/ole">
              <mc:AlternateContent xmlns:mc="http://schemas.openxmlformats.org/markup-compatibility/2006">
                <mc:Choice xmlns:v="urn:schemas-microsoft-com:vml" Requires="v">
                  <p:oleObj spid="_x0000_s184962" name="公式" r:id="rId3" imgW="167738" imgH="182942" progId="Equation.3">
                    <p:embed/>
                  </p:oleObj>
                </mc:Choice>
                <mc:Fallback>
                  <p:oleObj name="公式" r:id="rId3" imgW="167738" imgH="18294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1" y="1281"/>
                          <a:ext cx="216"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4225" y="849"/>
            <a:ext cx="226" cy="240"/>
          </p:xfrm>
          <a:graphic>
            <a:graphicData uri="http://schemas.openxmlformats.org/presentationml/2006/ole">
              <mc:AlternateContent xmlns:mc="http://schemas.openxmlformats.org/markup-compatibility/2006">
                <mc:Choice xmlns:v="urn:schemas-microsoft-com:vml" Requires="v">
                  <p:oleObj spid="_x0000_s184963" name="Equation" r:id="rId5" imgW="215806" imgH="228501" progId="Equation.3">
                    <p:embed/>
                  </p:oleObj>
                </mc:Choice>
                <mc:Fallback>
                  <p:oleObj name="Equation" r:id="rId5" imgW="215806"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5" y="849"/>
                          <a:ext cx="22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11"/>
          <p:cNvGrpSpPr>
            <a:grpSpLocks/>
          </p:cNvGrpSpPr>
          <p:nvPr/>
        </p:nvGrpSpPr>
        <p:grpSpPr bwMode="auto">
          <a:xfrm>
            <a:off x="1692275" y="142875"/>
            <a:ext cx="6627813" cy="3262313"/>
            <a:chOff x="1058" y="618"/>
            <a:chExt cx="4175" cy="2055"/>
          </a:xfrm>
        </p:grpSpPr>
        <p:graphicFrame>
          <p:nvGraphicFramePr>
            <p:cNvPr id="11" name="Object 12"/>
            <p:cNvGraphicFramePr>
              <a:graphicFrameLocks noChangeAspect="1"/>
            </p:cNvGraphicFramePr>
            <p:nvPr/>
          </p:nvGraphicFramePr>
          <p:xfrm>
            <a:off x="1572" y="1905"/>
            <a:ext cx="301" cy="480"/>
          </p:xfrm>
          <a:graphic>
            <a:graphicData uri="http://schemas.openxmlformats.org/presentationml/2006/ole">
              <mc:AlternateContent xmlns:mc="http://schemas.openxmlformats.org/markup-compatibility/2006">
                <mc:Choice xmlns:v="urn:schemas-microsoft-com:vml" Requires="v">
                  <p:oleObj spid="_x0000_s184964" name="Equation" r:id="rId7" imgW="152268" imgH="215713" progId="Equation.3">
                    <p:embed/>
                  </p:oleObj>
                </mc:Choice>
                <mc:Fallback>
                  <p:oleObj name="Equation" r:id="rId7" imgW="152268"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2" y="1905"/>
                          <a:ext cx="301"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13"/>
            <p:cNvGrpSpPr>
              <a:grpSpLocks/>
            </p:cNvGrpSpPr>
            <p:nvPr/>
          </p:nvGrpSpPr>
          <p:grpSpPr bwMode="auto">
            <a:xfrm>
              <a:off x="1058" y="618"/>
              <a:ext cx="4175" cy="2055"/>
              <a:chOff x="1058" y="618"/>
              <a:chExt cx="4175" cy="2055"/>
            </a:xfrm>
          </p:grpSpPr>
          <p:sp>
            <p:nvSpPr>
              <p:cNvPr id="13" name="Text Box 14"/>
              <p:cNvSpPr txBox="1">
                <a:spLocks noChangeArrowheads="1"/>
              </p:cNvSpPr>
              <p:nvPr/>
            </p:nvSpPr>
            <p:spPr bwMode="auto">
              <a:xfrm>
                <a:off x="4483" y="618"/>
                <a:ext cx="7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0" lang="en-US" altLang="zh-CN" sz="2800" b="1" smtClean="0">
                    <a:solidFill>
                      <a:srgbClr val="CC0000"/>
                    </a:solidFill>
                    <a:latin typeface="Times New Roman" pitchFamily="18" charset="0"/>
                  </a:rPr>
                  <a:t>p</a:t>
                </a:r>
                <a:endParaRPr kumimoji="0" lang="en-US" altLang="zh-CN" b="1" smtClean="0">
                  <a:solidFill>
                    <a:srgbClr val="000000"/>
                  </a:solidFill>
                  <a:latin typeface="Times New Roman" pitchFamily="18" charset="0"/>
                </a:endParaRPr>
              </a:p>
            </p:txBody>
          </p:sp>
          <p:sp>
            <p:nvSpPr>
              <p:cNvPr id="14" name="Rectangle 15"/>
              <p:cNvSpPr>
                <a:spLocks noChangeArrowheads="1"/>
              </p:cNvSpPr>
              <p:nvPr/>
            </p:nvSpPr>
            <p:spPr bwMode="auto">
              <a:xfrm>
                <a:off x="1303" y="1185"/>
                <a:ext cx="48" cy="528"/>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5" name="Rectangle 16"/>
              <p:cNvSpPr>
                <a:spLocks noChangeArrowheads="1"/>
              </p:cNvSpPr>
              <p:nvPr/>
            </p:nvSpPr>
            <p:spPr bwMode="auto">
              <a:xfrm>
                <a:off x="1303" y="1809"/>
                <a:ext cx="48" cy="528"/>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6" name="Rectangle 17"/>
              <p:cNvSpPr>
                <a:spLocks noChangeArrowheads="1"/>
              </p:cNvSpPr>
              <p:nvPr/>
            </p:nvSpPr>
            <p:spPr bwMode="auto">
              <a:xfrm>
                <a:off x="1879" y="945"/>
                <a:ext cx="48" cy="528"/>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7" name="Rectangle 18"/>
              <p:cNvSpPr>
                <a:spLocks noChangeArrowheads="1"/>
              </p:cNvSpPr>
              <p:nvPr/>
            </p:nvSpPr>
            <p:spPr bwMode="auto">
              <a:xfrm>
                <a:off x="1879" y="2049"/>
                <a:ext cx="48" cy="57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8" name="Line 19"/>
              <p:cNvSpPr>
                <a:spLocks noChangeShapeType="1"/>
              </p:cNvSpPr>
              <p:nvPr/>
            </p:nvSpPr>
            <p:spPr bwMode="auto">
              <a:xfrm>
                <a:off x="1159" y="1761"/>
                <a:ext cx="3738" cy="0"/>
              </a:xfrm>
              <a:prstGeom prst="line">
                <a:avLst/>
              </a:prstGeom>
              <a:noFill/>
              <a:ln w="19050">
                <a:solidFill>
                  <a:srgbClr val="000000"/>
                </a:solidFill>
                <a:prstDash val="lgDashDot"/>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19" name="Rectangle 20"/>
              <p:cNvSpPr>
                <a:spLocks noChangeArrowheads="1"/>
              </p:cNvSpPr>
              <p:nvPr/>
            </p:nvSpPr>
            <p:spPr bwMode="auto">
              <a:xfrm>
                <a:off x="4423" y="801"/>
                <a:ext cx="48" cy="1872"/>
              </a:xfrm>
              <a:prstGeom prst="rect">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graphicFrame>
            <p:nvGraphicFramePr>
              <p:cNvPr id="20" name="Object 21"/>
              <p:cNvGraphicFramePr>
                <a:graphicFrameLocks noChangeAspect="1"/>
              </p:cNvGraphicFramePr>
              <p:nvPr/>
            </p:nvGraphicFramePr>
            <p:xfrm>
              <a:off x="1566" y="1041"/>
              <a:ext cx="313" cy="480"/>
            </p:xfrm>
            <a:graphic>
              <a:graphicData uri="http://schemas.openxmlformats.org/presentationml/2006/ole">
                <mc:AlternateContent xmlns:mc="http://schemas.openxmlformats.org/markup-compatibility/2006">
                  <mc:Choice xmlns:v="urn:schemas-microsoft-com:vml" Requires="v">
                    <p:oleObj spid="_x0000_s184965" name="Equation" r:id="rId9" imgW="139579" imgH="215713" progId="Equation.3">
                      <p:embed/>
                    </p:oleObj>
                  </mc:Choice>
                  <mc:Fallback>
                    <p:oleObj name="Equation" r:id="rId9" imgW="139579"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6" y="1041"/>
                            <a:ext cx="313"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noChangeAspect="1"/>
              </p:cNvGraphicFramePr>
              <p:nvPr/>
            </p:nvGraphicFramePr>
            <p:xfrm>
              <a:off x="1058" y="1473"/>
              <a:ext cx="239" cy="336"/>
            </p:xfrm>
            <a:graphic>
              <a:graphicData uri="http://schemas.openxmlformats.org/presentationml/2006/ole">
                <mc:AlternateContent xmlns:mc="http://schemas.openxmlformats.org/markup-compatibility/2006">
                  <mc:Choice xmlns:v="urn:schemas-microsoft-com:vml" Requires="v">
                    <p:oleObj spid="_x0000_s184966" name="Equation" r:id="rId11" imgW="101556" imgH="139639" progId="Equation.3">
                      <p:embed/>
                    </p:oleObj>
                  </mc:Choice>
                  <mc:Fallback>
                    <p:oleObj name="Equation" r:id="rId11" imgW="101556" imgH="13963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8" y="1473"/>
                            <a:ext cx="239"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Line 23"/>
              <p:cNvSpPr>
                <a:spLocks noChangeShapeType="1"/>
              </p:cNvSpPr>
              <p:nvPr/>
            </p:nvSpPr>
            <p:spPr bwMode="auto">
              <a:xfrm flipH="1">
                <a:off x="1447" y="1521"/>
                <a:ext cx="432" cy="0"/>
              </a:xfrm>
              <a:prstGeom prst="line">
                <a:avLst/>
              </a:prstGeom>
              <a:noFill/>
              <a:ln w="9525">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23" name="Line 24"/>
              <p:cNvSpPr>
                <a:spLocks noChangeShapeType="1"/>
              </p:cNvSpPr>
              <p:nvPr/>
            </p:nvSpPr>
            <p:spPr bwMode="auto">
              <a:xfrm flipH="1">
                <a:off x="1447" y="2001"/>
                <a:ext cx="432" cy="0"/>
              </a:xfrm>
              <a:prstGeom prst="line">
                <a:avLst/>
              </a:prstGeom>
              <a:noFill/>
              <a:ln w="9525">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24" name="Line 25"/>
              <p:cNvSpPr>
                <a:spLocks noChangeShapeType="1"/>
              </p:cNvSpPr>
              <p:nvPr/>
            </p:nvSpPr>
            <p:spPr bwMode="auto">
              <a:xfrm>
                <a:off x="1639" y="1521"/>
                <a:ext cx="0" cy="480"/>
              </a:xfrm>
              <a:prstGeom prst="line">
                <a:avLst/>
              </a:prstGeom>
              <a:noFill/>
              <a:ln w="19050">
                <a:solidFill>
                  <a:schemeClr val="tx1"/>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aphicFrame>
            <p:nvGraphicFramePr>
              <p:cNvPr id="25" name="Object 26"/>
              <p:cNvGraphicFramePr>
                <a:graphicFrameLocks noChangeAspect="1"/>
              </p:cNvGraphicFramePr>
              <p:nvPr/>
            </p:nvGraphicFramePr>
            <p:xfrm>
              <a:off x="4523" y="1761"/>
              <a:ext cx="182" cy="192"/>
            </p:xfrm>
            <a:graphic>
              <a:graphicData uri="http://schemas.openxmlformats.org/presentationml/2006/ole">
                <mc:AlternateContent xmlns:mc="http://schemas.openxmlformats.org/markup-compatibility/2006">
                  <mc:Choice xmlns:v="urn:schemas-microsoft-com:vml" Requires="v">
                    <p:oleObj spid="_x0000_s184967" name="Equation" r:id="rId13" imgW="164957" imgH="190335" progId="Equation.3">
                      <p:embed/>
                    </p:oleObj>
                  </mc:Choice>
                  <mc:Fallback>
                    <p:oleObj name="Equation" r:id="rId13" imgW="164957"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3" y="1761"/>
                            <a:ext cx="18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7"/>
              <p:cNvGraphicFramePr>
                <a:graphicFrameLocks noChangeAspect="1"/>
              </p:cNvGraphicFramePr>
              <p:nvPr/>
            </p:nvGraphicFramePr>
            <p:xfrm>
              <a:off x="1668" y="1569"/>
              <a:ext cx="246" cy="336"/>
            </p:xfrm>
            <a:graphic>
              <a:graphicData uri="http://schemas.openxmlformats.org/presentationml/2006/ole">
                <mc:AlternateContent xmlns:mc="http://schemas.openxmlformats.org/markup-compatibility/2006">
                  <mc:Choice xmlns:v="urn:schemas-microsoft-com:vml" Requires="v">
                    <p:oleObj spid="_x0000_s184968" name="Equation" r:id="rId15" imgW="152202" imgH="177569" progId="Equation.3">
                      <p:embed/>
                    </p:oleObj>
                  </mc:Choice>
                  <mc:Fallback>
                    <p:oleObj name="Equation" r:id="rId15" imgW="152202" imgH="17756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68" y="1569"/>
                            <a:ext cx="24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28"/>
              <p:cNvSpPr>
                <a:spLocks noChangeArrowheads="1"/>
              </p:cNvSpPr>
              <p:nvPr/>
            </p:nvSpPr>
            <p:spPr bwMode="auto">
              <a:xfrm>
                <a:off x="1879" y="1569"/>
                <a:ext cx="48" cy="384"/>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graphicFrame>
            <p:nvGraphicFramePr>
              <p:cNvPr id="28" name="Object 29"/>
              <p:cNvGraphicFramePr>
                <a:graphicFrameLocks noChangeAspect="1"/>
              </p:cNvGraphicFramePr>
              <p:nvPr/>
            </p:nvGraphicFramePr>
            <p:xfrm>
              <a:off x="1435" y="1633"/>
              <a:ext cx="204" cy="272"/>
            </p:xfrm>
            <a:graphic>
              <a:graphicData uri="http://schemas.openxmlformats.org/presentationml/2006/ole">
                <mc:AlternateContent xmlns:mc="http://schemas.openxmlformats.org/markup-compatibility/2006">
                  <mc:Choice xmlns:v="urn:schemas-microsoft-com:vml" Requires="v">
                    <p:oleObj spid="_x0000_s184969" name="Equation" r:id="rId17" imgW="182849" imgH="243922" progId="Equation.3">
                      <p:embed/>
                    </p:oleObj>
                  </mc:Choice>
                  <mc:Fallback>
                    <p:oleObj name="Equation" r:id="rId17" imgW="182849" imgH="24392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35" y="1633"/>
                            <a:ext cx="20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29" name="Group 30"/>
          <p:cNvGrpSpPr>
            <a:grpSpLocks/>
          </p:cNvGrpSpPr>
          <p:nvPr/>
        </p:nvGrpSpPr>
        <p:grpSpPr bwMode="auto">
          <a:xfrm>
            <a:off x="2133600" y="533400"/>
            <a:ext cx="4876800" cy="1828800"/>
            <a:chOff x="1590" y="1056"/>
            <a:chExt cx="3072" cy="1152"/>
          </a:xfrm>
        </p:grpSpPr>
        <p:graphicFrame>
          <p:nvGraphicFramePr>
            <p:cNvPr id="30" name="Object 31"/>
            <p:cNvGraphicFramePr>
              <a:graphicFrameLocks noChangeAspect="1"/>
            </p:cNvGraphicFramePr>
            <p:nvPr/>
          </p:nvGraphicFramePr>
          <p:xfrm>
            <a:off x="2982" y="1056"/>
            <a:ext cx="249" cy="484"/>
          </p:xfrm>
          <a:graphic>
            <a:graphicData uri="http://schemas.openxmlformats.org/presentationml/2006/ole">
              <mc:AlternateContent xmlns:mc="http://schemas.openxmlformats.org/markup-compatibility/2006">
                <mc:Choice xmlns:v="urn:schemas-microsoft-com:vml" Requires="v">
                  <p:oleObj spid="_x0000_s184970" name="公式" r:id="rId19" imgW="164885" imgH="317087" progId="Equation.3">
                    <p:embed/>
                  </p:oleObj>
                </mc:Choice>
                <mc:Fallback>
                  <p:oleObj name="公式" r:id="rId19" imgW="164885" imgH="31708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82" y="1056"/>
                          <a:ext cx="249"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2"/>
            <p:cNvGraphicFramePr>
              <a:graphicFrameLocks noChangeAspect="1"/>
            </p:cNvGraphicFramePr>
            <p:nvPr/>
          </p:nvGraphicFramePr>
          <p:xfrm>
            <a:off x="3702" y="1488"/>
            <a:ext cx="288" cy="480"/>
          </p:xfrm>
          <a:graphic>
            <a:graphicData uri="http://schemas.openxmlformats.org/presentationml/2006/ole">
              <mc:AlternateContent xmlns:mc="http://schemas.openxmlformats.org/markup-compatibility/2006">
                <mc:Choice xmlns:v="urn:schemas-microsoft-com:vml" Requires="v">
                  <p:oleObj spid="_x0000_s184971" name="公式" r:id="rId21" imgW="190335" imgH="317225" progId="Equation.3">
                    <p:embed/>
                  </p:oleObj>
                </mc:Choice>
                <mc:Fallback>
                  <p:oleObj name="公式" r:id="rId21" imgW="190335" imgH="31722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02" y="1488"/>
                          <a:ext cx="28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Line 33"/>
            <p:cNvSpPr>
              <a:spLocks noChangeShapeType="1"/>
            </p:cNvSpPr>
            <p:nvPr/>
          </p:nvSpPr>
          <p:spPr bwMode="auto">
            <a:xfrm flipV="1">
              <a:off x="2118" y="1296"/>
              <a:ext cx="2544" cy="432"/>
            </a:xfrm>
            <a:prstGeom prst="line">
              <a:avLst/>
            </a:prstGeom>
            <a:noFill/>
            <a:ln w="28575">
              <a:solidFill>
                <a:srgbClr val="99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33" name="Line 34"/>
            <p:cNvSpPr>
              <a:spLocks noChangeShapeType="1"/>
            </p:cNvSpPr>
            <p:nvPr/>
          </p:nvSpPr>
          <p:spPr bwMode="auto">
            <a:xfrm flipV="1">
              <a:off x="2160" y="1296"/>
              <a:ext cx="2502" cy="912"/>
            </a:xfrm>
            <a:prstGeom prst="line">
              <a:avLst/>
            </a:prstGeom>
            <a:noFill/>
            <a:ln w="28575">
              <a:solidFill>
                <a:srgbClr val="99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34" name="Freeform 35"/>
            <p:cNvSpPr>
              <a:spLocks/>
            </p:cNvSpPr>
            <p:nvPr/>
          </p:nvSpPr>
          <p:spPr bwMode="auto">
            <a:xfrm>
              <a:off x="1590" y="1720"/>
              <a:ext cx="554" cy="248"/>
            </a:xfrm>
            <a:custGeom>
              <a:avLst/>
              <a:gdLst>
                <a:gd name="T0" fmla="*/ 0 w 554"/>
                <a:gd name="T1" fmla="*/ 248 h 248"/>
                <a:gd name="T2" fmla="*/ 554 w 554"/>
                <a:gd name="T3" fmla="*/ 0 h 248"/>
                <a:gd name="T4" fmla="*/ 0 60000 65536"/>
                <a:gd name="T5" fmla="*/ 0 60000 65536"/>
                <a:gd name="T6" fmla="*/ 0 w 554"/>
                <a:gd name="T7" fmla="*/ 0 h 248"/>
                <a:gd name="T8" fmla="*/ 554 w 554"/>
                <a:gd name="T9" fmla="*/ 248 h 248"/>
              </a:gdLst>
              <a:ahLst/>
              <a:cxnLst>
                <a:cxn ang="T4">
                  <a:pos x="T0" y="T1"/>
                </a:cxn>
                <a:cxn ang="T5">
                  <a:pos x="T2" y="T3"/>
                </a:cxn>
              </a:cxnLst>
              <a:rect l="T6" t="T7" r="T8" b="T9"/>
              <a:pathLst>
                <a:path w="554" h="248">
                  <a:moveTo>
                    <a:pt x="0" y="248"/>
                  </a:moveTo>
                  <a:lnTo>
                    <a:pt x="554" y="0"/>
                  </a:lnTo>
                </a:path>
              </a:pathLst>
            </a:cu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35" name="Line 36"/>
            <p:cNvSpPr>
              <a:spLocks noChangeShapeType="1"/>
            </p:cNvSpPr>
            <p:nvPr/>
          </p:nvSpPr>
          <p:spPr bwMode="auto">
            <a:xfrm>
              <a:off x="1590" y="1968"/>
              <a:ext cx="570" cy="24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wrap="none"/>
            <a:lstStyle/>
            <a:p>
              <a:endParaRPr kumimoji="0" lang="zh-CN" altLang="en-US" sz="1800" smtClean="0">
                <a:solidFill>
                  <a:srgbClr val="000000"/>
                </a:solidFill>
                <a:latin typeface="Arial" pitchFamily="34" charset="0"/>
              </a:endParaRPr>
            </a:p>
          </p:txBody>
        </p:sp>
      </p:grpSp>
      <p:sp>
        <p:nvSpPr>
          <p:cNvPr id="36" name="Text Box 39"/>
          <p:cNvSpPr txBox="1">
            <a:spLocks noChangeArrowheads="1"/>
          </p:cNvSpPr>
          <p:nvPr/>
        </p:nvSpPr>
        <p:spPr bwMode="auto">
          <a:xfrm>
            <a:off x="0" y="90488"/>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800" b="1" smtClean="0">
                <a:solidFill>
                  <a:schemeClr val="accent2"/>
                </a:solidFill>
                <a:latin typeface="宋体" pitchFamily="2" charset="-122"/>
              </a:rPr>
              <a:t>2</a:t>
            </a:r>
            <a:r>
              <a:rPr kumimoji="0" lang="en-US" altLang="zh-CN" sz="2800" b="1" smtClean="0">
                <a:solidFill>
                  <a:schemeClr val="accent2"/>
                </a:solidFill>
                <a:latin typeface="宋体" pitchFamily="2" charset="-122"/>
                <a:cs typeface="Times New Roman" pitchFamily="18" charset="0"/>
              </a:rPr>
              <a:t>.</a:t>
            </a:r>
            <a:r>
              <a:rPr kumimoji="0" lang="zh-CN" altLang="en-US" sz="2800" b="1" smtClean="0">
                <a:solidFill>
                  <a:schemeClr val="accent2"/>
                </a:solidFill>
                <a:latin typeface="宋体" pitchFamily="2" charset="-122"/>
              </a:rPr>
              <a:t>干涉规律</a:t>
            </a:r>
            <a:r>
              <a:rPr kumimoji="0" lang="zh-CN" altLang="en-US" b="1" smtClean="0">
                <a:solidFill>
                  <a:schemeClr val="accent2"/>
                </a:solidFill>
                <a:latin typeface="宋体" pitchFamily="2" charset="-122"/>
              </a:rPr>
              <a:t>（分波阵面法）</a:t>
            </a:r>
          </a:p>
        </p:txBody>
      </p:sp>
      <p:grpSp>
        <p:nvGrpSpPr>
          <p:cNvPr id="37" name="Group 40"/>
          <p:cNvGrpSpPr>
            <a:grpSpLocks/>
          </p:cNvGrpSpPr>
          <p:nvPr/>
        </p:nvGrpSpPr>
        <p:grpSpPr bwMode="auto">
          <a:xfrm>
            <a:off x="3124200" y="3124200"/>
            <a:ext cx="3962400" cy="495300"/>
            <a:chOff x="2160" y="2508"/>
            <a:chExt cx="2496" cy="312"/>
          </a:xfrm>
        </p:grpSpPr>
        <p:graphicFrame>
          <p:nvGraphicFramePr>
            <p:cNvPr id="38" name="Object 41"/>
            <p:cNvGraphicFramePr>
              <a:graphicFrameLocks noChangeAspect="1"/>
            </p:cNvGraphicFramePr>
            <p:nvPr/>
          </p:nvGraphicFramePr>
          <p:xfrm>
            <a:off x="3120" y="2508"/>
            <a:ext cx="310" cy="312"/>
          </p:xfrm>
          <a:graphic>
            <a:graphicData uri="http://schemas.openxmlformats.org/presentationml/2006/ole">
              <mc:AlternateContent xmlns:mc="http://schemas.openxmlformats.org/markup-compatibility/2006">
                <mc:Choice xmlns:v="urn:schemas-microsoft-com:vml" Requires="v">
                  <p:oleObj spid="_x0000_s184972" name="公式" r:id="rId23" imgW="159966" imgH="160020" progId="Equation.3">
                    <p:embed/>
                  </p:oleObj>
                </mc:Choice>
                <mc:Fallback>
                  <p:oleObj name="公式" r:id="rId23" imgW="159966" imgH="16002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20" y="2508"/>
                          <a:ext cx="310"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Line 42"/>
            <p:cNvSpPr>
              <a:spLocks noChangeShapeType="1"/>
            </p:cNvSpPr>
            <p:nvPr/>
          </p:nvSpPr>
          <p:spPr bwMode="auto">
            <a:xfrm>
              <a:off x="3360" y="2688"/>
              <a:ext cx="129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kumimoji="0" lang="zh-CN" altLang="en-US" sz="1800" smtClean="0">
                <a:solidFill>
                  <a:srgbClr val="000000"/>
                </a:solidFill>
                <a:latin typeface="Arial" pitchFamily="34" charset="0"/>
              </a:endParaRPr>
            </a:p>
          </p:txBody>
        </p:sp>
        <p:sp>
          <p:nvSpPr>
            <p:cNvPr id="40" name="Line 43"/>
            <p:cNvSpPr>
              <a:spLocks noChangeShapeType="1"/>
            </p:cNvSpPr>
            <p:nvPr/>
          </p:nvSpPr>
          <p:spPr bwMode="auto">
            <a:xfrm flipH="1">
              <a:off x="2160" y="2688"/>
              <a:ext cx="96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kumimoji="0" lang="zh-CN" altLang="en-US" sz="1800" smtClean="0">
                <a:solidFill>
                  <a:srgbClr val="000000"/>
                </a:solidFill>
                <a:latin typeface="Arial" pitchFamily="34" charset="0"/>
              </a:endParaRPr>
            </a:p>
          </p:txBody>
        </p:sp>
      </p:grpSp>
      <p:grpSp>
        <p:nvGrpSpPr>
          <p:cNvPr id="41" name="Group 45"/>
          <p:cNvGrpSpPr>
            <a:grpSpLocks/>
          </p:cNvGrpSpPr>
          <p:nvPr/>
        </p:nvGrpSpPr>
        <p:grpSpPr bwMode="auto">
          <a:xfrm>
            <a:off x="3048000" y="2057400"/>
            <a:ext cx="360363" cy="360363"/>
            <a:chOff x="2064" y="1058"/>
            <a:chExt cx="235" cy="241"/>
          </a:xfrm>
        </p:grpSpPr>
        <p:graphicFrame>
          <p:nvGraphicFramePr>
            <p:cNvPr id="42" name="Object 46"/>
            <p:cNvGraphicFramePr>
              <a:graphicFrameLocks noChangeAspect="1"/>
            </p:cNvGraphicFramePr>
            <p:nvPr/>
          </p:nvGraphicFramePr>
          <p:xfrm flipH="1">
            <a:off x="2154" y="1117"/>
            <a:ext cx="145" cy="182"/>
          </p:xfrm>
          <a:graphic>
            <a:graphicData uri="http://schemas.openxmlformats.org/presentationml/2006/ole">
              <mc:AlternateContent xmlns:mc="http://schemas.openxmlformats.org/markup-compatibility/2006">
                <mc:Choice xmlns:v="urn:schemas-microsoft-com:vml" Requires="v">
                  <p:oleObj spid="_x0000_s184973" name="公式" r:id="rId25" imgW="167738" imgH="236138" progId="Equation.3">
                    <p:embed/>
                  </p:oleObj>
                </mc:Choice>
                <mc:Fallback>
                  <p:oleObj name="公式" r:id="rId25" imgW="167738" imgH="23613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flipH="1">
                          <a:off x="2154" y="1117"/>
                          <a:ext cx="145" cy="182"/>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sp>
          <p:nvSpPr>
            <p:cNvPr id="43" name="Freeform 47"/>
            <p:cNvSpPr>
              <a:spLocks/>
            </p:cNvSpPr>
            <p:nvPr/>
          </p:nvSpPr>
          <p:spPr bwMode="auto">
            <a:xfrm>
              <a:off x="2064" y="1058"/>
              <a:ext cx="111" cy="56"/>
            </a:xfrm>
            <a:custGeom>
              <a:avLst/>
              <a:gdLst>
                <a:gd name="T0" fmla="*/ 0 w 144"/>
                <a:gd name="T1" fmla="*/ 48 h 56"/>
                <a:gd name="T2" fmla="*/ 44 w 144"/>
                <a:gd name="T3" fmla="*/ 48 h 56"/>
                <a:gd name="T4" fmla="*/ 66 w 144"/>
                <a:gd name="T5" fmla="*/ 0 h 56"/>
                <a:gd name="T6" fmla="*/ 0 60000 65536"/>
                <a:gd name="T7" fmla="*/ 0 60000 65536"/>
                <a:gd name="T8" fmla="*/ 0 60000 65536"/>
                <a:gd name="T9" fmla="*/ 0 w 144"/>
                <a:gd name="T10" fmla="*/ 0 h 56"/>
                <a:gd name="T11" fmla="*/ 144 w 144"/>
                <a:gd name="T12" fmla="*/ 56 h 56"/>
              </a:gdLst>
              <a:ahLst/>
              <a:cxnLst>
                <a:cxn ang="T6">
                  <a:pos x="T0" y="T1"/>
                </a:cxn>
                <a:cxn ang="T7">
                  <a:pos x="T2" y="T3"/>
                </a:cxn>
                <a:cxn ang="T8">
                  <a:pos x="T4" y="T5"/>
                </a:cxn>
              </a:cxnLst>
              <a:rect l="T9" t="T10" r="T11" b="T12"/>
              <a:pathLst>
                <a:path w="144" h="56">
                  <a:moveTo>
                    <a:pt x="0" y="48"/>
                  </a:moveTo>
                  <a:cubicBezTo>
                    <a:pt x="36" y="52"/>
                    <a:pt x="72" y="56"/>
                    <a:pt x="96" y="48"/>
                  </a:cubicBezTo>
                  <a:cubicBezTo>
                    <a:pt x="120" y="40"/>
                    <a:pt x="136" y="8"/>
                    <a:pt x="144" y="0"/>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grpSp>
      <p:grpSp>
        <p:nvGrpSpPr>
          <p:cNvPr id="44" name="Group 48"/>
          <p:cNvGrpSpPr>
            <a:grpSpLocks/>
          </p:cNvGrpSpPr>
          <p:nvPr/>
        </p:nvGrpSpPr>
        <p:grpSpPr bwMode="auto">
          <a:xfrm>
            <a:off x="2743200" y="1600200"/>
            <a:ext cx="1033463" cy="1363663"/>
            <a:chOff x="1746" y="1525"/>
            <a:chExt cx="651" cy="859"/>
          </a:xfrm>
        </p:grpSpPr>
        <p:sp>
          <p:nvSpPr>
            <p:cNvPr id="45" name="Line 49"/>
            <p:cNvSpPr>
              <a:spLocks noChangeShapeType="1"/>
            </p:cNvSpPr>
            <p:nvPr/>
          </p:nvSpPr>
          <p:spPr bwMode="auto">
            <a:xfrm>
              <a:off x="1896" y="1525"/>
              <a:ext cx="150" cy="388"/>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pSp>
          <p:nvGrpSpPr>
            <p:cNvPr id="46" name="Group 50"/>
            <p:cNvGrpSpPr>
              <a:grpSpLocks/>
            </p:cNvGrpSpPr>
            <p:nvPr/>
          </p:nvGrpSpPr>
          <p:grpSpPr bwMode="auto">
            <a:xfrm>
              <a:off x="1746" y="1913"/>
              <a:ext cx="651" cy="471"/>
              <a:chOff x="1746" y="1913"/>
              <a:chExt cx="651" cy="471"/>
            </a:xfrm>
          </p:grpSpPr>
          <p:sp>
            <p:nvSpPr>
              <p:cNvPr id="47" name="Line 51"/>
              <p:cNvSpPr>
                <a:spLocks noChangeShapeType="1"/>
              </p:cNvSpPr>
              <p:nvPr/>
            </p:nvSpPr>
            <p:spPr bwMode="auto">
              <a:xfrm>
                <a:off x="2046" y="1913"/>
                <a:ext cx="101" cy="251"/>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48" name="Line 52"/>
              <p:cNvSpPr>
                <a:spLocks noChangeShapeType="1"/>
              </p:cNvSpPr>
              <p:nvPr/>
            </p:nvSpPr>
            <p:spPr bwMode="auto">
              <a:xfrm>
                <a:off x="1896" y="1956"/>
                <a:ext cx="101" cy="251"/>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49" name="Line 53"/>
              <p:cNvSpPr>
                <a:spLocks noChangeShapeType="1"/>
              </p:cNvSpPr>
              <p:nvPr/>
            </p:nvSpPr>
            <p:spPr bwMode="auto">
              <a:xfrm flipV="1">
                <a:off x="1746" y="2164"/>
                <a:ext cx="251" cy="129"/>
              </a:xfrm>
              <a:prstGeom prst="line">
                <a:avLst/>
              </a:prstGeom>
              <a:noFill/>
              <a:ln w="19050">
                <a:solidFill>
                  <a:schemeClr val="tx1"/>
                </a:solidFill>
                <a:prstDash val="dash"/>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50" name="Line 54"/>
              <p:cNvSpPr>
                <a:spLocks noChangeShapeType="1"/>
              </p:cNvSpPr>
              <p:nvPr/>
            </p:nvSpPr>
            <p:spPr bwMode="auto">
              <a:xfrm flipH="1">
                <a:off x="2147" y="1992"/>
                <a:ext cx="250" cy="129"/>
              </a:xfrm>
              <a:prstGeom prst="line">
                <a:avLst/>
              </a:prstGeom>
              <a:noFill/>
              <a:ln w="19050">
                <a:solidFill>
                  <a:schemeClr val="tx1"/>
                </a:solidFill>
                <a:prstDash val="dash"/>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aphicFrame>
            <p:nvGraphicFramePr>
              <p:cNvPr id="51" name="Object 55"/>
              <p:cNvGraphicFramePr>
                <a:graphicFrameLocks noChangeAspect="1"/>
              </p:cNvGraphicFramePr>
              <p:nvPr/>
            </p:nvGraphicFramePr>
            <p:xfrm>
              <a:off x="2071" y="2227"/>
              <a:ext cx="166" cy="157"/>
            </p:xfrm>
            <a:graphic>
              <a:graphicData uri="http://schemas.openxmlformats.org/presentationml/2006/ole">
                <mc:AlternateContent xmlns:mc="http://schemas.openxmlformats.org/markup-compatibility/2006">
                  <mc:Choice xmlns:v="urn:schemas-microsoft-com:vml" Requires="v">
                    <p:oleObj spid="_x0000_s184974" name="公式" r:id="rId27" imgW="129527" imgH="167589" progId="Equation.3">
                      <p:embed/>
                    </p:oleObj>
                  </mc:Choice>
                  <mc:Fallback>
                    <p:oleObj name="公式" r:id="rId27" imgW="129527" imgH="167589"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71" y="2227"/>
                            <a:ext cx="166"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pSp>
      </p:grpSp>
      <p:grpSp>
        <p:nvGrpSpPr>
          <p:cNvPr id="52" name="Group 56"/>
          <p:cNvGrpSpPr>
            <a:grpSpLocks/>
          </p:cNvGrpSpPr>
          <p:nvPr/>
        </p:nvGrpSpPr>
        <p:grpSpPr bwMode="auto">
          <a:xfrm>
            <a:off x="4346575" y="1582738"/>
            <a:ext cx="384175" cy="458787"/>
            <a:chOff x="2496" y="1056"/>
            <a:chExt cx="242" cy="289"/>
          </a:xfrm>
        </p:grpSpPr>
        <p:graphicFrame>
          <p:nvGraphicFramePr>
            <p:cNvPr id="53" name="Object 57"/>
            <p:cNvGraphicFramePr>
              <a:graphicFrameLocks noChangeAspect="1"/>
            </p:cNvGraphicFramePr>
            <p:nvPr/>
          </p:nvGraphicFramePr>
          <p:xfrm flipH="1">
            <a:off x="2496" y="1056"/>
            <a:ext cx="207" cy="241"/>
          </p:xfrm>
          <a:graphic>
            <a:graphicData uri="http://schemas.openxmlformats.org/presentationml/2006/ole">
              <mc:AlternateContent xmlns:mc="http://schemas.openxmlformats.org/markup-compatibility/2006">
                <mc:Choice xmlns:v="urn:schemas-microsoft-com:vml" Requires="v">
                  <p:oleObj spid="_x0000_s184975" name="公式" r:id="rId29" imgW="167738" imgH="236138" progId="Equation.3">
                    <p:embed/>
                  </p:oleObj>
                </mc:Choice>
                <mc:Fallback>
                  <p:oleObj name="公式" r:id="rId29" imgW="167738" imgH="23613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flipH="1">
                          <a:off x="2496" y="1056"/>
                          <a:ext cx="207"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Arc 58"/>
            <p:cNvSpPr>
              <a:spLocks/>
            </p:cNvSpPr>
            <p:nvPr/>
          </p:nvSpPr>
          <p:spPr bwMode="auto">
            <a:xfrm>
              <a:off x="2640" y="1057"/>
              <a:ext cx="98" cy="288"/>
            </a:xfrm>
            <a:custGeom>
              <a:avLst/>
              <a:gdLst>
                <a:gd name="T0" fmla="*/ 0 w 21313"/>
                <a:gd name="T1" fmla="*/ 0 h 21600"/>
                <a:gd name="T2" fmla="*/ 0 w 21313"/>
                <a:gd name="T3" fmla="*/ 0 h 21600"/>
                <a:gd name="T4" fmla="*/ 0 w 21313"/>
                <a:gd name="T5" fmla="*/ 0 h 21600"/>
                <a:gd name="T6" fmla="*/ 0 60000 65536"/>
                <a:gd name="T7" fmla="*/ 0 60000 65536"/>
                <a:gd name="T8" fmla="*/ 0 60000 65536"/>
                <a:gd name="T9" fmla="*/ 0 w 21313"/>
                <a:gd name="T10" fmla="*/ 0 h 21600"/>
                <a:gd name="T11" fmla="*/ 21313 w 21313"/>
                <a:gd name="T12" fmla="*/ 21600 h 21600"/>
              </a:gdLst>
              <a:ahLst/>
              <a:cxnLst>
                <a:cxn ang="T6">
                  <a:pos x="T0" y="T1"/>
                </a:cxn>
                <a:cxn ang="T7">
                  <a:pos x="T2" y="T3"/>
                </a:cxn>
                <a:cxn ang="T8">
                  <a:pos x="T4" y="T5"/>
                </a:cxn>
              </a:cxnLst>
              <a:rect l="T9" t="T10" r="T11" b="T12"/>
              <a:pathLst>
                <a:path w="21313" h="21600" fill="none" extrusionOk="0">
                  <a:moveTo>
                    <a:pt x="-1" y="0"/>
                  </a:moveTo>
                  <a:cubicBezTo>
                    <a:pt x="10573" y="0"/>
                    <a:pt x="19593" y="7654"/>
                    <a:pt x="21312" y="18088"/>
                  </a:cubicBezTo>
                </a:path>
                <a:path w="21313" h="21600" stroke="0" extrusionOk="0">
                  <a:moveTo>
                    <a:pt x="-1" y="0"/>
                  </a:moveTo>
                  <a:cubicBezTo>
                    <a:pt x="10573" y="0"/>
                    <a:pt x="19593" y="7654"/>
                    <a:pt x="21312" y="18088"/>
                  </a:cubicBezTo>
                  <a:lnTo>
                    <a:pt x="0" y="21600"/>
                  </a:lnTo>
                  <a:close/>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grpSp>
      <p:graphicFrame>
        <p:nvGraphicFramePr>
          <p:cNvPr id="55" name="Object 62"/>
          <p:cNvGraphicFramePr>
            <a:graphicFrameLocks noChangeAspect="1"/>
          </p:cNvGraphicFramePr>
          <p:nvPr>
            <p:extLst>
              <p:ext uri="{D42A27DB-BD31-4B8C-83A1-F6EECF244321}">
                <p14:modId xmlns:p14="http://schemas.microsoft.com/office/powerpoint/2010/main" val="275874322"/>
              </p:ext>
            </p:extLst>
          </p:nvPr>
        </p:nvGraphicFramePr>
        <p:xfrm>
          <a:off x="2971800" y="3581400"/>
          <a:ext cx="3997325" cy="604838"/>
        </p:xfrm>
        <a:graphic>
          <a:graphicData uri="http://schemas.openxmlformats.org/presentationml/2006/ole">
            <mc:AlternateContent xmlns:mc="http://schemas.openxmlformats.org/markup-compatibility/2006">
              <mc:Choice xmlns:v="urn:schemas-microsoft-com:vml" Requires="v">
                <p:oleObj spid="_x0000_s184976" name="公式" r:id="rId31" imgW="1193800" imgH="215900" progId="Equation.3">
                  <p:embed/>
                </p:oleObj>
              </mc:Choice>
              <mc:Fallback>
                <p:oleObj name="公式" r:id="rId31" imgW="1193800" imgH="2159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971800" y="3581400"/>
                        <a:ext cx="399732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 name="Text Box 66"/>
          <p:cNvSpPr txBox="1">
            <a:spLocks noChangeArrowheads="1"/>
          </p:cNvSpPr>
          <p:nvPr/>
        </p:nvSpPr>
        <p:spPr bwMode="auto">
          <a:xfrm>
            <a:off x="304800" y="5410200"/>
            <a:ext cx="6172200" cy="579438"/>
          </a:xfrm>
          <a:prstGeom prst="rect">
            <a:avLst/>
          </a:prstGeom>
          <a:noFill/>
          <a:ln w="9525">
            <a:noFill/>
            <a:miter lim="800000"/>
            <a:headEnd/>
            <a:tailEnd/>
          </a:ln>
          <a:effectLst/>
        </p:spPr>
        <p:txBody>
          <a:bodyPr>
            <a:spAutoFit/>
          </a:bodyPr>
          <a:lstStyle/>
          <a:p>
            <a:pPr>
              <a:spcBef>
                <a:spcPct val="50000"/>
              </a:spcBef>
              <a:defRPr/>
            </a:pPr>
            <a:r>
              <a:rPr lang="en-US" altLang="zh-CN" sz="3200" b="1">
                <a:solidFill>
                  <a:srgbClr val="000000"/>
                </a:solidFill>
                <a:effectLst>
                  <a:outerShdw blurRad="38100" dist="38100" dir="2700000" algn="tl">
                    <a:srgbClr val="C0C0C0"/>
                  </a:outerShdw>
                </a:effectLst>
              </a:rPr>
              <a:t> </a:t>
            </a:r>
            <a:r>
              <a:rPr lang="zh-CN" altLang="en-US" sz="2800" b="1">
                <a:solidFill>
                  <a:srgbClr val="000000"/>
                </a:solidFill>
              </a:rPr>
              <a:t>设两列光波的波动方程分别为：</a:t>
            </a:r>
          </a:p>
        </p:txBody>
      </p:sp>
      <p:graphicFrame>
        <p:nvGraphicFramePr>
          <p:cNvPr id="57" name="Object 67"/>
          <p:cNvGraphicFramePr>
            <a:graphicFrameLocks noChangeAspect="1"/>
          </p:cNvGraphicFramePr>
          <p:nvPr>
            <p:extLst>
              <p:ext uri="{D42A27DB-BD31-4B8C-83A1-F6EECF244321}">
                <p14:modId xmlns:p14="http://schemas.microsoft.com/office/powerpoint/2010/main" val="408192745"/>
              </p:ext>
            </p:extLst>
          </p:nvPr>
        </p:nvGraphicFramePr>
        <p:xfrm>
          <a:off x="152400" y="5870575"/>
          <a:ext cx="4143375" cy="987425"/>
        </p:xfrm>
        <a:graphic>
          <a:graphicData uri="http://schemas.openxmlformats.org/presentationml/2006/ole">
            <mc:AlternateContent xmlns:mc="http://schemas.openxmlformats.org/markup-compatibility/2006">
              <mc:Choice xmlns:v="urn:schemas-microsoft-com:vml" Requires="v">
                <p:oleObj spid="_x0000_s184977" name="Equation" r:id="rId33" imgW="1691625" imgH="396158" progId="Equation.3">
                  <p:embed/>
                </p:oleObj>
              </mc:Choice>
              <mc:Fallback>
                <p:oleObj name="Equation" r:id="rId33" imgW="1691625" imgH="396158"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52400" y="5870575"/>
                        <a:ext cx="4143375" cy="987425"/>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graphicFrame>
        <p:nvGraphicFramePr>
          <p:cNvPr id="58" name="Object 68"/>
          <p:cNvGraphicFramePr>
            <a:graphicFrameLocks noChangeAspect="1"/>
          </p:cNvGraphicFramePr>
          <p:nvPr>
            <p:extLst>
              <p:ext uri="{D42A27DB-BD31-4B8C-83A1-F6EECF244321}">
                <p14:modId xmlns:p14="http://schemas.microsoft.com/office/powerpoint/2010/main" val="2021842938"/>
              </p:ext>
            </p:extLst>
          </p:nvPr>
        </p:nvGraphicFramePr>
        <p:xfrm>
          <a:off x="4343400" y="5888038"/>
          <a:ext cx="4103688" cy="969962"/>
        </p:xfrm>
        <a:graphic>
          <a:graphicData uri="http://schemas.openxmlformats.org/presentationml/2006/ole">
            <mc:AlternateContent xmlns:mc="http://schemas.openxmlformats.org/markup-compatibility/2006">
              <mc:Choice xmlns:v="urn:schemas-microsoft-com:vml" Requires="v">
                <p:oleObj spid="_x0000_s184978" name="Equation" r:id="rId35" imgW="1744947" imgH="396158" progId="Equation.3">
                  <p:embed/>
                </p:oleObj>
              </mc:Choice>
              <mc:Fallback>
                <p:oleObj name="Equation" r:id="rId35" imgW="1744947" imgH="39615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43400" y="5888038"/>
                        <a:ext cx="4103688" cy="969962"/>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sp>
        <p:nvSpPr>
          <p:cNvPr id="59" name="Text Box 69"/>
          <p:cNvSpPr txBox="1">
            <a:spLocks noChangeArrowheads="1"/>
          </p:cNvSpPr>
          <p:nvPr/>
        </p:nvSpPr>
        <p:spPr bwMode="auto">
          <a:xfrm>
            <a:off x="7315200" y="2257425"/>
            <a:ext cx="2057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b="1" i="1" smtClean="0">
                <a:solidFill>
                  <a:schemeClr val="accent2"/>
                </a:solidFill>
                <a:latin typeface="Times New Roman" pitchFamily="18" charset="0"/>
                <a:ea typeface="黑体" pitchFamily="49" charset="-122"/>
              </a:rPr>
              <a:t>d </a:t>
            </a:r>
            <a:r>
              <a:rPr lang="en-US" altLang="zh-CN" b="1" smtClean="0">
                <a:solidFill>
                  <a:schemeClr val="accent2"/>
                </a:solidFill>
                <a:latin typeface="Times New Roman" pitchFamily="18" charset="0"/>
                <a:ea typeface="黑体" pitchFamily="49" charset="-122"/>
              </a:rPr>
              <a:t>&gt;&gt;</a:t>
            </a:r>
            <a:r>
              <a:rPr lang="en-US" altLang="zh-CN" b="1" i="1" smtClean="0">
                <a:solidFill>
                  <a:schemeClr val="accent2"/>
                </a:solidFill>
                <a:latin typeface="Times New Roman" pitchFamily="18" charset="0"/>
                <a:ea typeface="黑体" pitchFamily="49" charset="-122"/>
                <a:sym typeface="Symbol" pitchFamily="18" charset="2"/>
              </a:rPr>
              <a:t> </a:t>
            </a:r>
            <a:r>
              <a:rPr lang="zh-CN" altLang="en-US" b="1" smtClean="0">
                <a:solidFill>
                  <a:schemeClr val="accent2"/>
                </a:solidFill>
                <a:latin typeface="Times New Roman" pitchFamily="18" charset="0"/>
                <a:ea typeface="黑体" pitchFamily="49" charset="-122"/>
              </a:rPr>
              <a:t>，</a:t>
            </a:r>
          </a:p>
          <a:p>
            <a:pPr algn="just" eaLnBrk="1" hangingPunct="1"/>
            <a:r>
              <a:rPr lang="en-US" altLang="zh-CN" b="1" i="1" smtClean="0">
                <a:solidFill>
                  <a:schemeClr val="accent2"/>
                </a:solidFill>
                <a:latin typeface="Times New Roman" pitchFamily="18" charset="0"/>
                <a:ea typeface="黑体" pitchFamily="49" charset="-122"/>
              </a:rPr>
              <a:t>D &gt;&gt; d  </a:t>
            </a:r>
          </a:p>
          <a:p>
            <a:pPr algn="just" eaLnBrk="1" hangingPunct="1"/>
            <a:r>
              <a:rPr lang="zh-CN" altLang="en-US" b="1" smtClean="0">
                <a:solidFill>
                  <a:schemeClr val="accent2"/>
                </a:solidFill>
                <a:latin typeface="Times New Roman" pitchFamily="18" charset="0"/>
                <a:ea typeface="黑体" pitchFamily="49" charset="-122"/>
              </a:rPr>
              <a:t>（</a:t>
            </a:r>
            <a:r>
              <a:rPr lang="en-US" altLang="zh-CN" b="1" i="1" smtClean="0">
                <a:solidFill>
                  <a:schemeClr val="accent2"/>
                </a:solidFill>
                <a:latin typeface="Times New Roman" pitchFamily="18" charset="0"/>
                <a:ea typeface="黑体" pitchFamily="49" charset="-122"/>
              </a:rPr>
              <a:t>d</a:t>
            </a:r>
            <a:r>
              <a:rPr lang="en-US" altLang="zh-CN" b="1" i="1" smtClean="0">
                <a:solidFill>
                  <a:schemeClr val="accent2"/>
                </a:solidFill>
                <a:latin typeface="Times New Roman" pitchFamily="18" charset="0"/>
                <a:ea typeface="黑体" pitchFamily="49" charset="-122"/>
                <a:sym typeface="Symbol" pitchFamily="18" charset="2"/>
              </a:rPr>
              <a:t></a:t>
            </a:r>
            <a:r>
              <a:rPr lang="en-US" altLang="zh-CN" b="1" i="1" smtClean="0">
                <a:solidFill>
                  <a:schemeClr val="accent2"/>
                </a:solidFill>
                <a:latin typeface="Times New Roman" pitchFamily="18" charset="0"/>
                <a:ea typeface="黑体" pitchFamily="49" charset="-122"/>
              </a:rPr>
              <a:t> </a:t>
            </a:r>
            <a:r>
              <a:rPr lang="en-US" altLang="zh-CN" b="1" smtClean="0">
                <a:solidFill>
                  <a:schemeClr val="accent2"/>
                </a:solidFill>
                <a:latin typeface="Times New Roman" pitchFamily="18" charset="0"/>
                <a:ea typeface="黑体" pitchFamily="49" charset="-122"/>
              </a:rPr>
              <a:t>10 </a:t>
            </a:r>
            <a:r>
              <a:rPr lang="en-US" altLang="zh-CN" b="1" baseline="30000" smtClean="0">
                <a:solidFill>
                  <a:schemeClr val="accent2"/>
                </a:solidFill>
                <a:latin typeface="Times New Roman" pitchFamily="18" charset="0"/>
                <a:ea typeface="黑体" pitchFamily="49" charset="-122"/>
              </a:rPr>
              <a:t>-4 </a:t>
            </a:r>
            <a:r>
              <a:rPr lang="en-US" altLang="zh-CN" b="1" smtClean="0">
                <a:solidFill>
                  <a:schemeClr val="accent2"/>
                </a:solidFill>
                <a:latin typeface="Times New Roman" pitchFamily="18" charset="0"/>
                <a:ea typeface="黑体" pitchFamily="49" charset="-122"/>
              </a:rPr>
              <a:t>m</a:t>
            </a:r>
            <a:r>
              <a:rPr lang="zh-CN" altLang="en-US" b="1" smtClean="0">
                <a:solidFill>
                  <a:schemeClr val="accent2"/>
                </a:solidFill>
                <a:latin typeface="Times New Roman" pitchFamily="18" charset="0"/>
                <a:ea typeface="黑体" pitchFamily="49" charset="-122"/>
              </a:rPr>
              <a:t>，</a:t>
            </a:r>
          </a:p>
          <a:p>
            <a:pPr algn="just" eaLnBrk="1" hangingPunct="1"/>
            <a:r>
              <a:rPr lang="zh-CN" altLang="en-US" b="1" i="1" smtClean="0">
                <a:solidFill>
                  <a:schemeClr val="accent2"/>
                </a:solidFill>
                <a:latin typeface="Times New Roman" pitchFamily="18" charset="0"/>
                <a:ea typeface="黑体" pitchFamily="49" charset="-122"/>
              </a:rPr>
              <a:t> </a:t>
            </a:r>
            <a:r>
              <a:rPr lang="en-US" altLang="zh-CN" b="1" i="1" smtClean="0">
                <a:solidFill>
                  <a:schemeClr val="accent2"/>
                </a:solidFill>
                <a:latin typeface="Times New Roman" pitchFamily="18" charset="0"/>
                <a:ea typeface="黑体" pitchFamily="49" charset="-122"/>
              </a:rPr>
              <a:t>D</a:t>
            </a:r>
            <a:r>
              <a:rPr lang="en-US" altLang="zh-CN" b="1" i="1" smtClean="0">
                <a:solidFill>
                  <a:schemeClr val="accent2"/>
                </a:solidFill>
                <a:latin typeface="Times New Roman" pitchFamily="18" charset="0"/>
                <a:ea typeface="黑体" pitchFamily="49" charset="-122"/>
                <a:sym typeface="Symbol" pitchFamily="18" charset="2"/>
              </a:rPr>
              <a:t></a:t>
            </a:r>
            <a:r>
              <a:rPr lang="en-US" altLang="zh-CN" b="1" smtClean="0">
                <a:solidFill>
                  <a:schemeClr val="accent2"/>
                </a:solidFill>
                <a:latin typeface="Times New Roman" pitchFamily="18" charset="0"/>
                <a:ea typeface="黑体" pitchFamily="49" charset="-122"/>
              </a:rPr>
              <a:t>1m</a:t>
            </a:r>
            <a:r>
              <a:rPr lang="zh-CN" altLang="en-US" b="1" smtClean="0">
                <a:solidFill>
                  <a:schemeClr val="accent2"/>
                </a:solidFill>
                <a:latin typeface="Times New Roman" pitchFamily="18" charset="0"/>
                <a:ea typeface="黑体" pitchFamily="49" charset="-122"/>
              </a:rPr>
              <a:t>）</a:t>
            </a:r>
            <a:endParaRPr lang="zh-CN" altLang="en-US" b="1" i="1" smtClean="0">
              <a:solidFill>
                <a:schemeClr val="accent2"/>
              </a:solidFill>
              <a:latin typeface="Times New Roman" pitchFamily="18" charset="0"/>
              <a:ea typeface="黑体" pitchFamily="49" charset="-122"/>
            </a:endParaRPr>
          </a:p>
        </p:txBody>
      </p:sp>
      <p:sp>
        <p:nvSpPr>
          <p:cNvPr id="60" name="Text Box 72"/>
          <p:cNvSpPr txBox="1">
            <a:spLocks noChangeArrowheads="1"/>
          </p:cNvSpPr>
          <p:nvPr/>
        </p:nvSpPr>
        <p:spPr bwMode="auto">
          <a:xfrm>
            <a:off x="533400" y="4891088"/>
            <a:ext cx="2533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800" b="1" smtClean="0">
                <a:solidFill>
                  <a:schemeClr val="accent2"/>
                </a:solidFill>
                <a:latin typeface="Times New Roman" pitchFamily="18" charset="0"/>
              </a:rPr>
              <a:t>相位差：</a:t>
            </a:r>
          </a:p>
        </p:txBody>
      </p:sp>
      <p:graphicFrame>
        <p:nvGraphicFramePr>
          <p:cNvPr id="61" name="Object 73"/>
          <p:cNvGraphicFramePr>
            <a:graphicFrameLocks noChangeAspect="1"/>
          </p:cNvGraphicFramePr>
          <p:nvPr>
            <p:extLst>
              <p:ext uri="{D42A27DB-BD31-4B8C-83A1-F6EECF244321}">
                <p14:modId xmlns:p14="http://schemas.microsoft.com/office/powerpoint/2010/main" val="1966376969"/>
              </p:ext>
            </p:extLst>
          </p:nvPr>
        </p:nvGraphicFramePr>
        <p:xfrm>
          <a:off x="2438400" y="4724400"/>
          <a:ext cx="1250950" cy="758825"/>
        </p:xfrm>
        <a:graphic>
          <a:graphicData uri="http://schemas.openxmlformats.org/presentationml/2006/ole">
            <mc:AlternateContent xmlns:mc="http://schemas.openxmlformats.org/markup-compatibility/2006">
              <mc:Choice xmlns:v="urn:schemas-microsoft-com:vml" Requires="v">
                <p:oleObj spid="_x0000_s184979" name="Equation" r:id="rId37" imgW="711000" imgH="393480" progId="Equation.DSMT4">
                  <p:embed/>
                </p:oleObj>
              </mc:Choice>
              <mc:Fallback>
                <p:oleObj name="Equation" r:id="rId37" imgW="711000" imgH="393480" progId="Equation.DSMT4">
                  <p:embed/>
                  <p:pic>
                    <p:nvPicPr>
                      <p:cNvPr id="0" name=""/>
                      <p:cNvPicPr>
                        <a:picLocks noChangeAspect="1" noChangeArrowheads="1"/>
                      </p:cNvPicPr>
                      <p:nvPr/>
                    </p:nvPicPr>
                    <p:blipFill>
                      <a:blip r:embed="rId38"/>
                      <a:srcRect/>
                      <a:stretch>
                        <a:fillRect/>
                      </a:stretch>
                    </p:blipFill>
                    <p:spPr bwMode="auto">
                      <a:xfrm>
                        <a:off x="2438400" y="4724400"/>
                        <a:ext cx="12509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2"/>
                            </a:solidFill>
                            <a:miter lim="800000"/>
                            <a:headEnd/>
                            <a:tailEnd/>
                          </a14:hiddenLine>
                        </a:ext>
                      </a:extLst>
                    </p:spPr>
                  </p:pic>
                </p:oleObj>
              </mc:Fallback>
            </mc:AlternateContent>
          </a:graphicData>
        </a:graphic>
      </p:graphicFrame>
      <p:grpSp>
        <p:nvGrpSpPr>
          <p:cNvPr id="62" name="Group 82"/>
          <p:cNvGrpSpPr>
            <a:grpSpLocks/>
          </p:cNvGrpSpPr>
          <p:nvPr/>
        </p:nvGrpSpPr>
        <p:grpSpPr bwMode="auto">
          <a:xfrm>
            <a:off x="533400" y="4114800"/>
            <a:ext cx="5094288" cy="823913"/>
            <a:chOff x="1200" y="2832"/>
            <a:chExt cx="3209" cy="519"/>
          </a:xfrm>
        </p:grpSpPr>
        <p:graphicFrame>
          <p:nvGraphicFramePr>
            <p:cNvPr id="63" name="Object 79"/>
            <p:cNvGraphicFramePr>
              <a:graphicFrameLocks noChangeAspect="1"/>
            </p:cNvGraphicFramePr>
            <p:nvPr/>
          </p:nvGraphicFramePr>
          <p:xfrm>
            <a:off x="3840" y="2832"/>
            <a:ext cx="569" cy="519"/>
          </p:xfrm>
          <a:graphic>
            <a:graphicData uri="http://schemas.openxmlformats.org/presentationml/2006/ole">
              <mc:AlternateContent xmlns:mc="http://schemas.openxmlformats.org/markup-compatibility/2006">
                <mc:Choice xmlns:v="urn:schemas-microsoft-com:vml" Requires="v">
                  <p:oleObj spid="_x0000_s184980" name="公式" r:id="rId39" imgW="418918" imgH="393529" progId="Equation.3">
                    <p:embed/>
                  </p:oleObj>
                </mc:Choice>
                <mc:Fallback>
                  <p:oleObj name="公式" r:id="rId39" imgW="418918" imgH="393529"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840" y="2832"/>
                          <a:ext cx="569" cy="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80"/>
            <p:cNvGraphicFramePr>
              <a:graphicFrameLocks noChangeAspect="1"/>
            </p:cNvGraphicFramePr>
            <p:nvPr/>
          </p:nvGraphicFramePr>
          <p:xfrm>
            <a:off x="2400" y="2928"/>
            <a:ext cx="1389" cy="319"/>
          </p:xfrm>
          <a:graphic>
            <a:graphicData uri="http://schemas.openxmlformats.org/presentationml/2006/ole">
              <mc:AlternateContent xmlns:mc="http://schemas.openxmlformats.org/markup-compatibility/2006">
                <mc:Choice xmlns:v="urn:schemas-microsoft-com:vml" Requires="v">
                  <p:oleObj spid="_x0000_s184981" name="公式" r:id="rId41" imgW="1167893" imgH="215806" progId="Equation.3">
                    <p:embed/>
                  </p:oleObj>
                </mc:Choice>
                <mc:Fallback>
                  <p:oleObj name="公式" r:id="rId41" imgW="1167893" imgH="215806"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400" y="2928"/>
                          <a:ext cx="1389"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 name="Text Box 81"/>
            <p:cNvSpPr txBox="1">
              <a:spLocks noChangeArrowheads="1"/>
            </p:cNvSpPr>
            <p:nvPr/>
          </p:nvSpPr>
          <p:spPr bwMode="auto">
            <a:xfrm>
              <a:off x="1200" y="2928"/>
              <a:ext cx="17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0" lang="zh-CN" altLang="en-US" sz="2800" b="1" dirty="0" smtClean="0">
                  <a:solidFill>
                    <a:schemeClr val="accent2"/>
                  </a:solidFill>
                  <a:latin typeface="宋体" pitchFamily="2" charset="-122"/>
                </a:rPr>
                <a:t>波程差</a:t>
              </a:r>
              <a:r>
                <a:rPr kumimoji="0" lang="en-US" altLang="zh-CN" sz="2800" b="1" dirty="0" smtClean="0">
                  <a:solidFill>
                    <a:schemeClr val="accent2"/>
                  </a:solidFill>
                  <a:latin typeface="宋体" pitchFamily="2" charset="-122"/>
                </a:rPr>
                <a:t>:</a:t>
              </a:r>
            </a:p>
          </p:txBody>
        </p:sp>
      </p:grpSp>
    </p:spTree>
    <p:extLst>
      <p:ext uri="{BB962C8B-B14F-4D97-AF65-F5344CB8AC3E}">
        <p14:creationId xmlns:p14="http://schemas.microsoft.com/office/powerpoint/2010/main" val="50344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strips(upRight)">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72"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ppt_w</p:attrName>
                                        </p:attrNameLst>
                                      </p:cBhvr>
                                      <p:tavLst>
                                        <p:tav tm="0">
                                          <p:val>
                                            <p:strVal val="2/3*#ppt_w"/>
                                          </p:val>
                                        </p:tav>
                                        <p:tav tm="100000">
                                          <p:val>
                                            <p:strVal val="#ppt_w"/>
                                          </p:val>
                                        </p:tav>
                                      </p:tavLst>
                                    </p:anim>
                                    <p:anim calcmode="lin" valueType="num">
                                      <p:cBhvr>
                                        <p:cTn id="23" dur="500" fill="hold"/>
                                        <p:tgtEl>
                                          <p:spTgt spid="52"/>
                                        </p:tgtEl>
                                        <p:attrNameLst>
                                          <p:attrName>ppt_h</p:attrName>
                                        </p:attrNameLst>
                                      </p:cBhvr>
                                      <p:tavLst>
                                        <p:tav tm="0">
                                          <p:val>
                                            <p:strVal val="2/3*#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barn(outVertical)">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1000"/>
                                        <p:tgtEl>
                                          <p:spTgt spid="55"/>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strips(downRight)">
                                      <p:cBhvr>
                                        <p:cTn id="43" dur="10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box(in)">
                                      <p:cBhvr>
                                        <p:cTn id="55" dur="500"/>
                                        <p:tgtEl>
                                          <p:spTgt spid="6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iterate type="wd">
                                    <p:tmPct val="100000"/>
                                  </p:iterate>
                                  <p:childTnLst>
                                    <p:set>
                                      <p:cBhvr>
                                        <p:cTn id="59" dur="1" fill="hold">
                                          <p:stCondLst>
                                            <p:cond delay="0"/>
                                          </p:stCondLst>
                                        </p:cTn>
                                        <p:tgtEl>
                                          <p:spTgt spid="60"/>
                                        </p:tgtEl>
                                        <p:attrNameLst>
                                          <p:attrName>style.visibility</p:attrName>
                                        </p:attrNameLst>
                                      </p:cBhvr>
                                      <p:to>
                                        <p:strVal val="visible"/>
                                      </p:to>
                                    </p:set>
                                    <p:animEffect transition="in" filter="wipe(left)">
                                      <p:cBhvr>
                                        <p:cTn id="60" dur="300"/>
                                        <p:tgtEl>
                                          <p:spTgt spid="60"/>
                                        </p:tgtEl>
                                      </p:cBhvr>
                                    </p:animEffect>
                                  </p:childTnLst>
                                </p:cTn>
                              </p:par>
                            </p:childTnLst>
                          </p:cTn>
                        </p:par>
                        <p:par>
                          <p:cTn id="61" fill="hold">
                            <p:stCondLst>
                              <p:cond delay="600"/>
                            </p:stCondLst>
                            <p:childTnLst>
                              <p:par>
                                <p:cTn id="62" presetID="22" presetClass="entr" presetSubtype="8"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left)">
                                      <p:cBhvr>
                                        <p:cTn id="64" dur="500"/>
                                        <p:tgtEl>
                                          <p:spTgt spid="61"/>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strips(downRight)">
                                      <p:cBhvr>
                                        <p:cTn id="69" dur="500"/>
                                        <p:tgtEl>
                                          <p:spTgt spid="56"/>
                                        </p:tgtEl>
                                      </p:cBhvr>
                                    </p:animEffect>
                                  </p:childTnLst>
                                </p:cTn>
                              </p:par>
                              <p:par>
                                <p:cTn id="70" presetID="18" presetClass="entr" presetSubtype="6" fill="hold"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strips(downRight)">
                                      <p:cBhvr>
                                        <p:cTn id="72" dur="1000"/>
                                        <p:tgtEl>
                                          <p:spTgt spid="57"/>
                                        </p:tgtEl>
                                      </p:cBhvr>
                                    </p:animEffect>
                                  </p:childTnLst>
                                </p:cTn>
                              </p:par>
                              <p:par>
                                <p:cTn id="73" presetID="22" presetClass="entr" presetSubtype="8"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left)">
                                      <p:cBhvr>
                                        <p:cTn id="75"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utoUpdateAnimBg="0"/>
      <p:bldP spid="6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676400" y="1143000"/>
            <a:ext cx="7010400" cy="984250"/>
            <a:chOff x="576" y="3168"/>
            <a:chExt cx="4588" cy="620"/>
          </a:xfrm>
        </p:grpSpPr>
        <p:graphicFrame>
          <p:nvGraphicFramePr>
            <p:cNvPr id="3" name="Object 4"/>
            <p:cNvGraphicFramePr>
              <a:graphicFrameLocks noChangeAspect="1"/>
            </p:cNvGraphicFramePr>
            <p:nvPr/>
          </p:nvGraphicFramePr>
          <p:xfrm>
            <a:off x="576" y="3168"/>
            <a:ext cx="3744" cy="620"/>
          </p:xfrm>
          <a:graphic>
            <a:graphicData uri="http://schemas.openxmlformats.org/presentationml/2006/ole">
              <mc:AlternateContent xmlns:mc="http://schemas.openxmlformats.org/markup-compatibility/2006">
                <mc:Choice xmlns:v="urn:schemas-microsoft-com:vml" Requires="v">
                  <p:oleObj spid="_x0000_s186082" name="公式" r:id="rId3" imgW="2278383" imgH="388589" progId="Equation.3">
                    <p:embed/>
                  </p:oleObj>
                </mc:Choice>
                <mc:Fallback>
                  <p:oleObj name="公式" r:id="rId3" imgW="2278383" imgH="38858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3168"/>
                          <a:ext cx="3744" cy="620"/>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sp>
          <p:nvSpPr>
            <p:cNvPr id="4" name="Rectangle 5"/>
            <p:cNvSpPr>
              <a:spLocks noChangeArrowheads="1"/>
            </p:cNvSpPr>
            <p:nvPr/>
          </p:nvSpPr>
          <p:spPr bwMode="auto">
            <a:xfrm>
              <a:off x="4560" y="3264"/>
              <a:ext cx="6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smtClean="0">
                  <a:solidFill>
                    <a:srgbClr val="FF0066"/>
                  </a:solidFill>
                  <a:latin typeface="Times New Roman" pitchFamily="18" charset="0"/>
                </a:rPr>
                <a:t>减弱</a:t>
              </a:r>
            </a:p>
          </p:txBody>
        </p:sp>
      </p:grpSp>
      <p:grpSp>
        <p:nvGrpSpPr>
          <p:cNvPr id="5" name="Group 6"/>
          <p:cNvGrpSpPr>
            <a:grpSpLocks/>
          </p:cNvGrpSpPr>
          <p:nvPr/>
        </p:nvGrpSpPr>
        <p:grpSpPr bwMode="auto">
          <a:xfrm>
            <a:off x="1600200" y="381000"/>
            <a:ext cx="7086600" cy="982663"/>
            <a:chOff x="624" y="2496"/>
            <a:chExt cx="4398" cy="619"/>
          </a:xfrm>
        </p:grpSpPr>
        <p:sp>
          <p:nvSpPr>
            <p:cNvPr id="6" name="Rectangle 7"/>
            <p:cNvSpPr>
              <a:spLocks noChangeArrowheads="1"/>
            </p:cNvSpPr>
            <p:nvPr/>
          </p:nvSpPr>
          <p:spPr bwMode="auto">
            <a:xfrm>
              <a:off x="4416" y="2625"/>
              <a:ext cx="6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smtClean="0">
                  <a:solidFill>
                    <a:srgbClr val="FF0066"/>
                  </a:solidFill>
                  <a:latin typeface="Times New Roman" pitchFamily="18" charset="0"/>
                </a:rPr>
                <a:t>加强</a:t>
              </a:r>
            </a:p>
          </p:txBody>
        </p:sp>
        <p:graphicFrame>
          <p:nvGraphicFramePr>
            <p:cNvPr id="7" name="Object 8"/>
            <p:cNvGraphicFramePr>
              <a:graphicFrameLocks noChangeAspect="1"/>
            </p:cNvGraphicFramePr>
            <p:nvPr/>
          </p:nvGraphicFramePr>
          <p:xfrm>
            <a:off x="624" y="2496"/>
            <a:ext cx="3244" cy="619"/>
          </p:xfrm>
          <a:graphic>
            <a:graphicData uri="http://schemas.openxmlformats.org/presentationml/2006/ole">
              <mc:AlternateContent xmlns:mc="http://schemas.openxmlformats.org/markup-compatibility/2006">
                <mc:Choice xmlns:v="urn:schemas-microsoft-com:vml" Requires="v">
                  <p:oleObj spid="_x0000_s186083" name="公式" r:id="rId5" imgW="1973562" imgH="388589" progId="Equation.3">
                    <p:embed/>
                  </p:oleObj>
                </mc:Choice>
                <mc:Fallback>
                  <p:oleObj name="公式" r:id="rId5" imgW="1973562" imgH="38858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2496"/>
                          <a:ext cx="3244" cy="619"/>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grpSp>
      <p:sp>
        <p:nvSpPr>
          <p:cNvPr id="8" name="Rectangle 11"/>
          <p:cNvSpPr>
            <a:spLocks noChangeArrowheads="1"/>
          </p:cNvSpPr>
          <p:nvPr/>
        </p:nvSpPr>
        <p:spPr bwMode="auto">
          <a:xfrm>
            <a:off x="3581400" y="2667000"/>
            <a:ext cx="1044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smtClean="0">
                <a:solidFill>
                  <a:srgbClr val="FF0066"/>
                </a:solidFill>
                <a:latin typeface="Times New Roman" pitchFamily="18" charset="0"/>
              </a:rPr>
              <a:t>加强</a:t>
            </a:r>
          </a:p>
        </p:txBody>
      </p:sp>
      <p:sp>
        <p:nvSpPr>
          <p:cNvPr id="9" name="Rectangle 14"/>
          <p:cNvSpPr>
            <a:spLocks noChangeArrowheads="1"/>
          </p:cNvSpPr>
          <p:nvPr/>
        </p:nvSpPr>
        <p:spPr bwMode="auto">
          <a:xfrm>
            <a:off x="3657600" y="3429000"/>
            <a:ext cx="1058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smtClean="0">
                <a:solidFill>
                  <a:srgbClr val="FF0066"/>
                </a:solidFill>
                <a:latin typeface="Times New Roman" pitchFamily="18" charset="0"/>
              </a:rPr>
              <a:t>减弱</a:t>
            </a:r>
          </a:p>
        </p:txBody>
      </p:sp>
      <p:sp>
        <p:nvSpPr>
          <p:cNvPr id="10" name="Text Box 16"/>
          <p:cNvSpPr txBox="1">
            <a:spLocks noChangeArrowheads="1"/>
          </p:cNvSpPr>
          <p:nvPr/>
        </p:nvSpPr>
        <p:spPr bwMode="auto">
          <a:xfrm>
            <a:off x="76200" y="90488"/>
            <a:ext cx="412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800" b="1" smtClean="0">
                <a:solidFill>
                  <a:srgbClr val="0000FF"/>
                </a:solidFill>
              </a:rPr>
              <a:t>干涉的加强减弱条件：</a:t>
            </a:r>
          </a:p>
        </p:txBody>
      </p:sp>
      <p:sp>
        <p:nvSpPr>
          <p:cNvPr id="11" name="Text Box 17"/>
          <p:cNvSpPr txBox="1">
            <a:spLocks noChangeArrowheads="1"/>
          </p:cNvSpPr>
          <p:nvPr/>
        </p:nvSpPr>
        <p:spPr bwMode="auto">
          <a:xfrm>
            <a:off x="76200" y="609600"/>
            <a:ext cx="2087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800" b="1" smtClean="0">
                <a:solidFill>
                  <a:srgbClr val="000099"/>
                </a:solidFill>
              </a:rPr>
              <a:t>相位差：</a:t>
            </a:r>
          </a:p>
        </p:txBody>
      </p:sp>
      <p:sp>
        <p:nvSpPr>
          <p:cNvPr id="12" name="Text Box 18"/>
          <p:cNvSpPr txBox="1">
            <a:spLocks noChangeArrowheads="1"/>
          </p:cNvSpPr>
          <p:nvPr/>
        </p:nvSpPr>
        <p:spPr bwMode="auto">
          <a:xfrm>
            <a:off x="117475" y="2057400"/>
            <a:ext cx="201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800" b="1" smtClean="0">
                <a:solidFill>
                  <a:srgbClr val="000099"/>
                </a:solidFill>
              </a:rPr>
              <a:t>波程差：</a:t>
            </a:r>
          </a:p>
        </p:txBody>
      </p:sp>
      <p:sp>
        <p:nvSpPr>
          <p:cNvPr id="13" name="Rectangle 19"/>
          <p:cNvSpPr>
            <a:spLocks noChangeArrowheads="1"/>
          </p:cNvSpPr>
          <p:nvPr/>
        </p:nvSpPr>
        <p:spPr bwMode="auto">
          <a:xfrm>
            <a:off x="1524000" y="2057400"/>
            <a:ext cx="1093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i="1" dirty="0" smtClean="0">
                <a:solidFill>
                  <a:srgbClr val="000099"/>
                </a:solidFill>
                <a:latin typeface="Times New Roman" pitchFamily="18" charset="0"/>
                <a:sym typeface="Symbol" pitchFamily="18" charset="2"/>
              </a:rPr>
              <a:t></a:t>
            </a:r>
            <a:r>
              <a:rPr lang="en-US" altLang="zh-CN" sz="2800" i="1" baseline="-25000" dirty="0" smtClean="0">
                <a:solidFill>
                  <a:srgbClr val="000099"/>
                </a:solidFill>
                <a:latin typeface="Times New Roman" pitchFamily="18" charset="0"/>
                <a:sym typeface="Symbol" pitchFamily="18" charset="2"/>
              </a:rPr>
              <a:t>1</a:t>
            </a:r>
            <a:r>
              <a:rPr lang="en-US" altLang="zh-CN" sz="2800" i="1" dirty="0" smtClean="0">
                <a:solidFill>
                  <a:srgbClr val="000099"/>
                </a:solidFill>
                <a:latin typeface="Times New Roman" pitchFamily="18" charset="0"/>
                <a:sym typeface="Symbol" pitchFamily="18" charset="2"/>
              </a:rPr>
              <a:t>=</a:t>
            </a:r>
            <a:r>
              <a:rPr lang="en-US" altLang="zh-CN" sz="2800" i="1" baseline="-25000" dirty="0" smtClean="0">
                <a:solidFill>
                  <a:srgbClr val="000099"/>
                </a:solidFill>
                <a:latin typeface="Times New Roman" pitchFamily="18" charset="0"/>
                <a:sym typeface="Symbol" pitchFamily="18" charset="2"/>
              </a:rPr>
              <a:t>2</a:t>
            </a:r>
          </a:p>
        </p:txBody>
      </p:sp>
      <p:grpSp>
        <p:nvGrpSpPr>
          <p:cNvPr id="14" name="Group 23"/>
          <p:cNvGrpSpPr>
            <a:grpSpLocks/>
          </p:cNvGrpSpPr>
          <p:nvPr/>
        </p:nvGrpSpPr>
        <p:grpSpPr bwMode="auto">
          <a:xfrm>
            <a:off x="4687888" y="1905000"/>
            <a:ext cx="4456112" cy="2692400"/>
            <a:chOff x="3061" y="261"/>
            <a:chExt cx="2807" cy="1696"/>
          </a:xfrm>
        </p:grpSpPr>
        <p:grpSp>
          <p:nvGrpSpPr>
            <p:cNvPr id="15" name="Group 24"/>
            <p:cNvGrpSpPr>
              <a:grpSpLocks/>
            </p:cNvGrpSpPr>
            <p:nvPr/>
          </p:nvGrpSpPr>
          <p:grpSpPr bwMode="auto">
            <a:xfrm>
              <a:off x="3651" y="436"/>
              <a:ext cx="1935" cy="730"/>
              <a:chOff x="1927" y="849"/>
              <a:chExt cx="2880" cy="912"/>
            </a:xfrm>
          </p:grpSpPr>
          <p:sp>
            <p:nvSpPr>
              <p:cNvPr id="57" name="Line 25"/>
              <p:cNvSpPr>
                <a:spLocks noChangeShapeType="1"/>
              </p:cNvSpPr>
              <p:nvPr/>
            </p:nvSpPr>
            <p:spPr bwMode="auto">
              <a:xfrm flipV="1">
                <a:off x="1927" y="1089"/>
                <a:ext cx="2496" cy="672"/>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58" name="Line 26"/>
              <p:cNvSpPr>
                <a:spLocks noChangeShapeType="1"/>
              </p:cNvSpPr>
              <p:nvPr/>
            </p:nvSpPr>
            <p:spPr bwMode="auto">
              <a:xfrm>
                <a:off x="4471" y="1089"/>
                <a:ext cx="240" cy="0"/>
              </a:xfrm>
              <a:prstGeom prst="line">
                <a:avLst/>
              </a:prstGeom>
              <a:noFill/>
              <a:ln w="1270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59" name="Line 27"/>
              <p:cNvSpPr>
                <a:spLocks noChangeShapeType="1"/>
              </p:cNvSpPr>
              <p:nvPr/>
            </p:nvSpPr>
            <p:spPr bwMode="auto">
              <a:xfrm>
                <a:off x="4615" y="1089"/>
                <a:ext cx="0" cy="672"/>
              </a:xfrm>
              <a:prstGeom prst="line">
                <a:avLst/>
              </a:prstGeom>
              <a:noFill/>
              <a:ln w="19050">
                <a:solidFill>
                  <a:schemeClr val="tx1"/>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aphicFrame>
            <p:nvGraphicFramePr>
              <p:cNvPr id="60" name="Object 28"/>
              <p:cNvGraphicFramePr>
                <a:graphicFrameLocks noChangeAspect="1"/>
              </p:cNvGraphicFramePr>
              <p:nvPr/>
            </p:nvGraphicFramePr>
            <p:xfrm>
              <a:off x="4591" y="1281"/>
              <a:ext cx="216" cy="234"/>
            </p:xfrm>
            <a:graphic>
              <a:graphicData uri="http://schemas.openxmlformats.org/presentationml/2006/ole">
                <mc:AlternateContent xmlns:mc="http://schemas.openxmlformats.org/markup-compatibility/2006">
                  <mc:Choice xmlns:v="urn:schemas-microsoft-com:vml" Requires="v">
                    <p:oleObj spid="_x0000_s186084" name="公式" r:id="rId7" imgW="167738" imgH="182942" progId="Equation.3">
                      <p:embed/>
                    </p:oleObj>
                  </mc:Choice>
                  <mc:Fallback>
                    <p:oleObj name="公式" r:id="rId7" imgW="167738" imgH="18294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1" y="1281"/>
                            <a:ext cx="216"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29"/>
              <p:cNvGraphicFramePr>
                <a:graphicFrameLocks noChangeAspect="1"/>
              </p:cNvGraphicFramePr>
              <p:nvPr/>
            </p:nvGraphicFramePr>
            <p:xfrm>
              <a:off x="4225" y="849"/>
              <a:ext cx="226" cy="240"/>
            </p:xfrm>
            <a:graphic>
              <a:graphicData uri="http://schemas.openxmlformats.org/presentationml/2006/ole">
                <mc:AlternateContent xmlns:mc="http://schemas.openxmlformats.org/markup-compatibility/2006">
                  <mc:Choice xmlns:v="urn:schemas-microsoft-com:vml" Requires="v">
                    <p:oleObj spid="_x0000_s186085" name="Equation" r:id="rId9" imgW="215806" imgH="228501" progId="Equation.3">
                      <p:embed/>
                    </p:oleObj>
                  </mc:Choice>
                  <mc:Fallback>
                    <p:oleObj name="Equation" r:id="rId9" imgW="215806"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5" y="849"/>
                            <a:ext cx="22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30"/>
            <p:cNvGrpSpPr>
              <a:grpSpLocks/>
            </p:cNvGrpSpPr>
            <p:nvPr/>
          </p:nvGrpSpPr>
          <p:grpSpPr bwMode="auto">
            <a:xfrm>
              <a:off x="3061" y="261"/>
              <a:ext cx="2807" cy="1647"/>
              <a:chOff x="1058" y="618"/>
              <a:chExt cx="4175" cy="2055"/>
            </a:xfrm>
          </p:grpSpPr>
          <p:graphicFrame>
            <p:nvGraphicFramePr>
              <p:cNvPr id="39" name="Object 31"/>
              <p:cNvGraphicFramePr>
                <a:graphicFrameLocks noChangeAspect="1"/>
              </p:cNvGraphicFramePr>
              <p:nvPr/>
            </p:nvGraphicFramePr>
            <p:xfrm>
              <a:off x="1572" y="1905"/>
              <a:ext cx="301" cy="480"/>
            </p:xfrm>
            <a:graphic>
              <a:graphicData uri="http://schemas.openxmlformats.org/presentationml/2006/ole">
                <mc:AlternateContent xmlns:mc="http://schemas.openxmlformats.org/markup-compatibility/2006">
                  <mc:Choice xmlns:v="urn:schemas-microsoft-com:vml" Requires="v">
                    <p:oleObj spid="_x0000_s186086" name="Equation" r:id="rId11" imgW="152268" imgH="215713" progId="Equation.3">
                      <p:embed/>
                    </p:oleObj>
                  </mc:Choice>
                  <mc:Fallback>
                    <p:oleObj name="Equation" r:id="rId11" imgW="152268"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2" y="1905"/>
                            <a:ext cx="301"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Group 32"/>
              <p:cNvGrpSpPr>
                <a:grpSpLocks/>
              </p:cNvGrpSpPr>
              <p:nvPr/>
            </p:nvGrpSpPr>
            <p:grpSpPr bwMode="auto">
              <a:xfrm>
                <a:off x="1058" y="618"/>
                <a:ext cx="4175" cy="2055"/>
                <a:chOff x="1058" y="618"/>
                <a:chExt cx="4175" cy="2055"/>
              </a:xfrm>
            </p:grpSpPr>
            <p:sp>
              <p:nvSpPr>
                <p:cNvPr id="41" name="Text Box 33"/>
                <p:cNvSpPr txBox="1">
                  <a:spLocks noChangeArrowheads="1"/>
                </p:cNvSpPr>
                <p:nvPr/>
              </p:nvSpPr>
              <p:spPr bwMode="auto">
                <a:xfrm>
                  <a:off x="4483" y="618"/>
                  <a:ext cx="75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0" lang="en-US" altLang="zh-CN" sz="2800" b="1" smtClean="0">
                      <a:solidFill>
                        <a:srgbClr val="CC0000"/>
                      </a:solidFill>
                      <a:latin typeface="Times New Roman" pitchFamily="18" charset="0"/>
                    </a:rPr>
                    <a:t>p</a:t>
                  </a:r>
                  <a:endParaRPr kumimoji="0" lang="en-US" altLang="zh-CN" b="1" smtClean="0">
                    <a:solidFill>
                      <a:srgbClr val="000000"/>
                    </a:solidFill>
                    <a:latin typeface="Times New Roman" pitchFamily="18" charset="0"/>
                  </a:endParaRPr>
                </a:p>
              </p:txBody>
            </p:sp>
            <p:sp>
              <p:nvSpPr>
                <p:cNvPr id="42" name="Rectangle 34"/>
                <p:cNvSpPr>
                  <a:spLocks noChangeArrowheads="1"/>
                </p:cNvSpPr>
                <p:nvPr/>
              </p:nvSpPr>
              <p:spPr bwMode="auto">
                <a:xfrm>
                  <a:off x="1303" y="1185"/>
                  <a:ext cx="48" cy="528"/>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43" name="Rectangle 35"/>
                <p:cNvSpPr>
                  <a:spLocks noChangeArrowheads="1"/>
                </p:cNvSpPr>
                <p:nvPr/>
              </p:nvSpPr>
              <p:spPr bwMode="auto">
                <a:xfrm>
                  <a:off x="1303" y="1809"/>
                  <a:ext cx="48" cy="528"/>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44" name="Rectangle 36"/>
                <p:cNvSpPr>
                  <a:spLocks noChangeArrowheads="1"/>
                </p:cNvSpPr>
                <p:nvPr/>
              </p:nvSpPr>
              <p:spPr bwMode="auto">
                <a:xfrm>
                  <a:off x="1879" y="945"/>
                  <a:ext cx="48" cy="528"/>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45" name="Rectangle 37"/>
                <p:cNvSpPr>
                  <a:spLocks noChangeArrowheads="1"/>
                </p:cNvSpPr>
                <p:nvPr/>
              </p:nvSpPr>
              <p:spPr bwMode="auto">
                <a:xfrm>
                  <a:off x="1879" y="2049"/>
                  <a:ext cx="48" cy="57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46" name="Line 38"/>
                <p:cNvSpPr>
                  <a:spLocks noChangeShapeType="1"/>
                </p:cNvSpPr>
                <p:nvPr/>
              </p:nvSpPr>
              <p:spPr bwMode="auto">
                <a:xfrm>
                  <a:off x="1159" y="1761"/>
                  <a:ext cx="3738" cy="0"/>
                </a:xfrm>
                <a:prstGeom prst="line">
                  <a:avLst/>
                </a:prstGeom>
                <a:noFill/>
                <a:ln w="19050">
                  <a:solidFill>
                    <a:srgbClr val="000000"/>
                  </a:solidFill>
                  <a:prstDash val="lgDashDot"/>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47" name="Rectangle 39"/>
                <p:cNvSpPr>
                  <a:spLocks noChangeArrowheads="1"/>
                </p:cNvSpPr>
                <p:nvPr/>
              </p:nvSpPr>
              <p:spPr bwMode="auto">
                <a:xfrm>
                  <a:off x="4423" y="801"/>
                  <a:ext cx="48" cy="1872"/>
                </a:xfrm>
                <a:prstGeom prst="rect">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graphicFrame>
              <p:nvGraphicFramePr>
                <p:cNvPr id="48" name="Object 40"/>
                <p:cNvGraphicFramePr>
                  <a:graphicFrameLocks noChangeAspect="1"/>
                </p:cNvGraphicFramePr>
                <p:nvPr/>
              </p:nvGraphicFramePr>
              <p:xfrm>
                <a:off x="1566" y="1041"/>
                <a:ext cx="313" cy="480"/>
              </p:xfrm>
              <a:graphic>
                <a:graphicData uri="http://schemas.openxmlformats.org/presentationml/2006/ole">
                  <mc:AlternateContent xmlns:mc="http://schemas.openxmlformats.org/markup-compatibility/2006">
                    <mc:Choice xmlns:v="urn:schemas-microsoft-com:vml" Requires="v">
                      <p:oleObj spid="_x0000_s186087" name="Equation" r:id="rId13" imgW="139579" imgH="215713" progId="Equation.3">
                        <p:embed/>
                      </p:oleObj>
                    </mc:Choice>
                    <mc:Fallback>
                      <p:oleObj name="Equation" r:id="rId13" imgW="139579" imgH="2157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6" y="1041"/>
                              <a:ext cx="313"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41"/>
                <p:cNvGraphicFramePr>
                  <a:graphicFrameLocks noChangeAspect="1"/>
                </p:cNvGraphicFramePr>
                <p:nvPr/>
              </p:nvGraphicFramePr>
              <p:xfrm>
                <a:off x="1058" y="1473"/>
                <a:ext cx="239" cy="336"/>
              </p:xfrm>
              <a:graphic>
                <a:graphicData uri="http://schemas.openxmlformats.org/presentationml/2006/ole">
                  <mc:AlternateContent xmlns:mc="http://schemas.openxmlformats.org/markup-compatibility/2006">
                    <mc:Choice xmlns:v="urn:schemas-microsoft-com:vml" Requires="v">
                      <p:oleObj spid="_x0000_s186088" name="Equation" r:id="rId15" imgW="101556" imgH="139639" progId="Equation.3">
                        <p:embed/>
                      </p:oleObj>
                    </mc:Choice>
                    <mc:Fallback>
                      <p:oleObj name="Equation" r:id="rId15" imgW="101556" imgH="13963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8" y="1473"/>
                              <a:ext cx="239"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Line 42"/>
                <p:cNvSpPr>
                  <a:spLocks noChangeShapeType="1"/>
                </p:cNvSpPr>
                <p:nvPr/>
              </p:nvSpPr>
              <p:spPr bwMode="auto">
                <a:xfrm flipH="1">
                  <a:off x="1447" y="1521"/>
                  <a:ext cx="432" cy="0"/>
                </a:xfrm>
                <a:prstGeom prst="line">
                  <a:avLst/>
                </a:prstGeom>
                <a:noFill/>
                <a:ln w="9525">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51" name="Line 43"/>
                <p:cNvSpPr>
                  <a:spLocks noChangeShapeType="1"/>
                </p:cNvSpPr>
                <p:nvPr/>
              </p:nvSpPr>
              <p:spPr bwMode="auto">
                <a:xfrm flipH="1">
                  <a:off x="1447" y="2001"/>
                  <a:ext cx="432" cy="0"/>
                </a:xfrm>
                <a:prstGeom prst="line">
                  <a:avLst/>
                </a:prstGeom>
                <a:noFill/>
                <a:ln w="9525">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52" name="Line 44"/>
                <p:cNvSpPr>
                  <a:spLocks noChangeShapeType="1"/>
                </p:cNvSpPr>
                <p:nvPr/>
              </p:nvSpPr>
              <p:spPr bwMode="auto">
                <a:xfrm>
                  <a:off x="1639" y="1521"/>
                  <a:ext cx="0" cy="480"/>
                </a:xfrm>
                <a:prstGeom prst="line">
                  <a:avLst/>
                </a:prstGeom>
                <a:noFill/>
                <a:ln w="19050">
                  <a:solidFill>
                    <a:schemeClr val="tx1"/>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aphicFrame>
              <p:nvGraphicFramePr>
                <p:cNvPr id="53" name="Object 45"/>
                <p:cNvGraphicFramePr>
                  <a:graphicFrameLocks noChangeAspect="1"/>
                </p:cNvGraphicFramePr>
                <p:nvPr/>
              </p:nvGraphicFramePr>
              <p:xfrm>
                <a:off x="4523" y="1761"/>
                <a:ext cx="182" cy="192"/>
              </p:xfrm>
              <a:graphic>
                <a:graphicData uri="http://schemas.openxmlformats.org/presentationml/2006/ole">
                  <mc:AlternateContent xmlns:mc="http://schemas.openxmlformats.org/markup-compatibility/2006">
                    <mc:Choice xmlns:v="urn:schemas-microsoft-com:vml" Requires="v">
                      <p:oleObj spid="_x0000_s186089" name="Equation" r:id="rId17" imgW="164957" imgH="190335" progId="Equation.3">
                        <p:embed/>
                      </p:oleObj>
                    </mc:Choice>
                    <mc:Fallback>
                      <p:oleObj name="Equation" r:id="rId17" imgW="164957" imgH="19033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23" y="1761"/>
                              <a:ext cx="18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46"/>
                <p:cNvGraphicFramePr>
                  <a:graphicFrameLocks noChangeAspect="1"/>
                </p:cNvGraphicFramePr>
                <p:nvPr/>
              </p:nvGraphicFramePr>
              <p:xfrm>
                <a:off x="1668" y="1569"/>
                <a:ext cx="246" cy="336"/>
              </p:xfrm>
              <a:graphic>
                <a:graphicData uri="http://schemas.openxmlformats.org/presentationml/2006/ole">
                  <mc:AlternateContent xmlns:mc="http://schemas.openxmlformats.org/markup-compatibility/2006">
                    <mc:Choice xmlns:v="urn:schemas-microsoft-com:vml" Requires="v">
                      <p:oleObj spid="_x0000_s186090" name="Equation" r:id="rId19" imgW="152202" imgH="177569" progId="Equation.3">
                        <p:embed/>
                      </p:oleObj>
                    </mc:Choice>
                    <mc:Fallback>
                      <p:oleObj name="Equation" r:id="rId19" imgW="152202" imgH="17756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68" y="1569"/>
                              <a:ext cx="24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Rectangle 47"/>
                <p:cNvSpPr>
                  <a:spLocks noChangeArrowheads="1"/>
                </p:cNvSpPr>
                <p:nvPr/>
              </p:nvSpPr>
              <p:spPr bwMode="auto">
                <a:xfrm>
                  <a:off x="1879" y="1569"/>
                  <a:ext cx="48" cy="384"/>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graphicFrame>
              <p:nvGraphicFramePr>
                <p:cNvPr id="56" name="Object 48"/>
                <p:cNvGraphicFramePr>
                  <a:graphicFrameLocks noChangeAspect="1"/>
                </p:cNvGraphicFramePr>
                <p:nvPr/>
              </p:nvGraphicFramePr>
              <p:xfrm>
                <a:off x="1435" y="1633"/>
                <a:ext cx="204" cy="272"/>
              </p:xfrm>
              <a:graphic>
                <a:graphicData uri="http://schemas.openxmlformats.org/presentationml/2006/ole">
                  <mc:AlternateContent xmlns:mc="http://schemas.openxmlformats.org/markup-compatibility/2006">
                    <mc:Choice xmlns:v="urn:schemas-microsoft-com:vml" Requires="v">
                      <p:oleObj spid="_x0000_s186091" name="Equation" r:id="rId21" imgW="182849" imgH="243922" progId="Equation.3">
                        <p:embed/>
                      </p:oleObj>
                    </mc:Choice>
                    <mc:Fallback>
                      <p:oleObj name="Equation" r:id="rId21" imgW="182849" imgH="243922"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35" y="1633"/>
                              <a:ext cx="20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7" name="Group 49"/>
            <p:cNvGrpSpPr>
              <a:grpSpLocks/>
            </p:cNvGrpSpPr>
            <p:nvPr/>
          </p:nvGrpSpPr>
          <p:grpSpPr bwMode="auto">
            <a:xfrm>
              <a:off x="3243" y="436"/>
              <a:ext cx="2065" cy="924"/>
              <a:chOff x="1590" y="1056"/>
              <a:chExt cx="3072" cy="1152"/>
            </a:xfrm>
          </p:grpSpPr>
          <p:graphicFrame>
            <p:nvGraphicFramePr>
              <p:cNvPr id="33" name="Object 50"/>
              <p:cNvGraphicFramePr>
                <a:graphicFrameLocks noChangeAspect="1"/>
              </p:cNvGraphicFramePr>
              <p:nvPr/>
            </p:nvGraphicFramePr>
            <p:xfrm>
              <a:off x="2982" y="1056"/>
              <a:ext cx="249" cy="484"/>
            </p:xfrm>
            <a:graphic>
              <a:graphicData uri="http://schemas.openxmlformats.org/presentationml/2006/ole">
                <mc:AlternateContent xmlns:mc="http://schemas.openxmlformats.org/markup-compatibility/2006">
                  <mc:Choice xmlns:v="urn:schemas-microsoft-com:vml" Requires="v">
                    <p:oleObj spid="_x0000_s186092" name="公式" r:id="rId23" imgW="164885" imgH="317087" progId="Equation.3">
                      <p:embed/>
                    </p:oleObj>
                  </mc:Choice>
                  <mc:Fallback>
                    <p:oleObj name="公式" r:id="rId23" imgW="164885" imgH="31708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82" y="1056"/>
                            <a:ext cx="249"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51"/>
              <p:cNvGraphicFramePr>
                <a:graphicFrameLocks noChangeAspect="1"/>
              </p:cNvGraphicFramePr>
              <p:nvPr/>
            </p:nvGraphicFramePr>
            <p:xfrm>
              <a:off x="3702" y="1488"/>
              <a:ext cx="288" cy="480"/>
            </p:xfrm>
            <a:graphic>
              <a:graphicData uri="http://schemas.openxmlformats.org/presentationml/2006/ole">
                <mc:AlternateContent xmlns:mc="http://schemas.openxmlformats.org/markup-compatibility/2006">
                  <mc:Choice xmlns:v="urn:schemas-microsoft-com:vml" Requires="v">
                    <p:oleObj spid="_x0000_s186093" name="公式" r:id="rId25" imgW="190335" imgH="317225" progId="Equation.3">
                      <p:embed/>
                    </p:oleObj>
                  </mc:Choice>
                  <mc:Fallback>
                    <p:oleObj name="公式" r:id="rId25" imgW="190335" imgH="31722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02" y="1488"/>
                            <a:ext cx="28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Line 52"/>
              <p:cNvSpPr>
                <a:spLocks noChangeShapeType="1"/>
              </p:cNvSpPr>
              <p:nvPr/>
            </p:nvSpPr>
            <p:spPr bwMode="auto">
              <a:xfrm flipV="1">
                <a:off x="2118" y="1296"/>
                <a:ext cx="2544" cy="432"/>
              </a:xfrm>
              <a:prstGeom prst="line">
                <a:avLst/>
              </a:prstGeom>
              <a:noFill/>
              <a:ln w="28575">
                <a:solidFill>
                  <a:srgbClr val="99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36" name="Line 53"/>
              <p:cNvSpPr>
                <a:spLocks noChangeShapeType="1"/>
              </p:cNvSpPr>
              <p:nvPr/>
            </p:nvSpPr>
            <p:spPr bwMode="auto">
              <a:xfrm flipV="1">
                <a:off x="2160" y="1296"/>
                <a:ext cx="2502" cy="912"/>
              </a:xfrm>
              <a:prstGeom prst="line">
                <a:avLst/>
              </a:prstGeom>
              <a:noFill/>
              <a:ln w="28575">
                <a:solidFill>
                  <a:srgbClr val="99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37" name="Freeform 54"/>
              <p:cNvSpPr>
                <a:spLocks/>
              </p:cNvSpPr>
              <p:nvPr/>
            </p:nvSpPr>
            <p:spPr bwMode="auto">
              <a:xfrm>
                <a:off x="1590" y="1720"/>
                <a:ext cx="554" cy="248"/>
              </a:xfrm>
              <a:custGeom>
                <a:avLst/>
                <a:gdLst>
                  <a:gd name="T0" fmla="*/ 0 w 554"/>
                  <a:gd name="T1" fmla="*/ 248 h 248"/>
                  <a:gd name="T2" fmla="*/ 554 w 554"/>
                  <a:gd name="T3" fmla="*/ 0 h 248"/>
                  <a:gd name="T4" fmla="*/ 0 60000 65536"/>
                  <a:gd name="T5" fmla="*/ 0 60000 65536"/>
                  <a:gd name="T6" fmla="*/ 0 w 554"/>
                  <a:gd name="T7" fmla="*/ 0 h 248"/>
                  <a:gd name="T8" fmla="*/ 554 w 554"/>
                  <a:gd name="T9" fmla="*/ 248 h 248"/>
                </a:gdLst>
                <a:ahLst/>
                <a:cxnLst>
                  <a:cxn ang="T4">
                    <a:pos x="T0" y="T1"/>
                  </a:cxn>
                  <a:cxn ang="T5">
                    <a:pos x="T2" y="T3"/>
                  </a:cxn>
                </a:cxnLst>
                <a:rect l="T6" t="T7" r="T8" b="T9"/>
                <a:pathLst>
                  <a:path w="554" h="248">
                    <a:moveTo>
                      <a:pt x="0" y="248"/>
                    </a:moveTo>
                    <a:lnTo>
                      <a:pt x="554" y="0"/>
                    </a:lnTo>
                  </a:path>
                </a:pathLst>
              </a:cu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38" name="Line 55"/>
              <p:cNvSpPr>
                <a:spLocks noChangeShapeType="1"/>
              </p:cNvSpPr>
              <p:nvPr/>
            </p:nvSpPr>
            <p:spPr bwMode="auto">
              <a:xfrm>
                <a:off x="1590" y="1968"/>
                <a:ext cx="570" cy="24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wrap="none"/>
              <a:lstStyle/>
              <a:p>
                <a:endParaRPr kumimoji="0" lang="zh-CN" altLang="en-US" sz="1800" smtClean="0">
                  <a:solidFill>
                    <a:srgbClr val="000000"/>
                  </a:solidFill>
                  <a:latin typeface="Arial" pitchFamily="34" charset="0"/>
                </a:endParaRPr>
              </a:p>
            </p:txBody>
          </p:sp>
        </p:grpSp>
        <p:grpSp>
          <p:nvGrpSpPr>
            <p:cNvPr id="18" name="Group 56"/>
            <p:cNvGrpSpPr>
              <a:grpSpLocks/>
            </p:cNvGrpSpPr>
            <p:nvPr/>
          </p:nvGrpSpPr>
          <p:grpSpPr bwMode="auto">
            <a:xfrm>
              <a:off x="3606" y="1707"/>
              <a:ext cx="1678" cy="250"/>
              <a:chOff x="2160" y="2508"/>
              <a:chExt cx="2496" cy="312"/>
            </a:xfrm>
          </p:grpSpPr>
          <p:graphicFrame>
            <p:nvGraphicFramePr>
              <p:cNvPr id="30" name="Object 57"/>
              <p:cNvGraphicFramePr>
                <a:graphicFrameLocks noChangeAspect="1"/>
              </p:cNvGraphicFramePr>
              <p:nvPr/>
            </p:nvGraphicFramePr>
            <p:xfrm>
              <a:off x="3119" y="2508"/>
              <a:ext cx="311" cy="312"/>
            </p:xfrm>
            <a:graphic>
              <a:graphicData uri="http://schemas.openxmlformats.org/presentationml/2006/ole">
                <mc:AlternateContent xmlns:mc="http://schemas.openxmlformats.org/markup-compatibility/2006">
                  <mc:Choice xmlns:v="urn:schemas-microsoft-com:vml" Requires="v">
                    <p:oleObj spid="_x0000_s186094" name="公式" r:id="rId27" imgW="159966" imgH="160020" progId="Equation.3">
                      <p:embed/>
                    </p:oleObj>
                  </mc:Choice>
                  <mc:Fallback>
                    <p:oleObj name="公式" r:id="rId27" imgW="159966" imgH="16002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19" y="2508"/>
                            <a:ext cx="311"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58"/>
              <p:cNvSpPr>
                <a:spLocks noChangeShapeType="1"/>
              </p:cNvSpPr>
              <p:nvPr/>
            </p:nvSpPr>
            <p:spPr bwMode="auto">
              <a:xfrm>
                <a:off x="3360" y="2688"/>
                <a:ext cx="129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kumimoji="0" lang="zh-CN" altLang="en-US" sz="1800" smtClean="0">
                  <a:solidFill>
                    <a:srgbClr val="000000"/>
                  </a:solidFill>
                  <a:latin typeface="Arial" pitchFamily="34" charset="0"/>
                </a:endParaRPr>
              </a:p>
            </p:txBody>
          </p:sp>
          <p:sp>
            <p:nvSpPr>
              <p:cNvPr id="32" name="Line 59"/>
              <p:cNvSpPr>
                <a:spLocks noChangeShapeType="1"/>
              </p:cNvSpPr>
              <p:nvPr/>
            </p:nvSpPr>
            <p:spPr bwMode="auto">
              <a:xfrm flipH="1">
                <a:off x="2160" y="2688"/>
                <a:ext cx="96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kumimoji="0" lang="zh-CN" altLang="en-US" sz="1800" smtClean="0">
                  <a:solidFill>
                    <a:srgbClr val="000000"/>
                  </a:solidFill>
                  <a:latin typeface="Arial" pitchFamily="34" charset="0"/>
                </a:endParaRPr>
              </a:p>
            </p:txBody>
          </p:sp>
        </p:grpSp>
        <p:grpSp>
          <p:nvGrpSpPr>
            <p:cNvPr id="19" name="Group 60"/>
            <p:cNvGrpSpPr>
              <a:grpSpLocks/>
            </p:cNvGrpSpPr>
            <p:nvPr/>
          </p:nvGrpSpPr>
          <p:grpSpPr bwMode="auto">
            <a:xfrm>
              <a:off x="3651" y="1253"/>
              <a:ext cx="152" cy="182"/>
              <a:chOff x="2064" y="1058"/>
              <a:chExt cx="235" cy="241"/>
            </a:xfrm>
          </p:grpSpPr>
          <p:graphicFrame>
            <p:nvGraphicFramePr>
              <p:cNvPr id="28" name="Object 61"/>
              <p:cNvGraphicFramePr>
                <a:graphicFrameLocks noChangeAspect="1"/>
              </p:cNvGraphicFramePr>
              <p:nvPr/>
            </p:nvGraphicFramePr>
            <p:xfrm flipH="1">
              <a:off x="2154" y="1117"/>
              <a:ext cx="145" cy="182"/>
            </p:xfrm>
            <a:graphic>
              <a:graphicData uri="http://schemas.openxmlformats.org/presentationml/2006/ole">
                <mc:AlternateContent xmlns:mc="http://schemas.openxmlformats.org/markup-compatibility/2006">
                  <mc:Choice xmlns:v="urn:schemas-microsoft-com:vml" Requires="v">
                    <p:oleObj spid="_x0000_s186095" name="公式" r:id="rId29" imgW="167738" imgH="236138" progId="Equation.3">
                      <p:embed/>
                    </p:oleObj>
                  </mc:Choice>
                  <mc:Fallback>
                    <p:oleObj name="公式" r:id="rId29" imgW="167738" imgH="23613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flipH="1">
                            <a:off x="2154" y="1117"/>
                            <a:ext cx="145" cy="182"/>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sp>
            <p:nvSpPr>
              <p:cNvPr id="29" name="Freeform 62"/>
              <p:cNvSpPr>
                <a:spLocks/>
              </p:cNvSpPr>
              <p:nvPr/>
            </p:nvSpPr>
            <p:spPr bwMode="auto">
              <a:xfrm>
                <a:off x="2064" y="1058"/>
                <a:ext cx="111" cy="56"/>
              </a:xfrm>
              <a:custGeom>
                <a:avLst/>
                <a:gdLst>
                  <a:gd name="T0" fmla="*/ 0 w 144"/>
                  <a:gd name="T1" fmla="*/ 48 h 56"/>
                  <a:gd name="T2" fmla="*/ 44 w 144"/>
                  <a:gd name="T3" fmla="*/ 48 h 56"/>
                  <a:gd name="T4" fmla="*/ 66 w 144"/>
                  <a:gd name="T5" fmla="*/ 0 h 56"/>
                  <a:gd name="T6" fmla="*/ 0 60000 65536"/>
                  <a:gd name="T7" fmla="*/ 0 60000 65536"/>
                  <a:gd name="T8" fmla="*/ 0 60000 65536"/>
                  <a:gd name="T9" fmla="*/ 0 w 144"/>
                  <a:gd name="T10" fmla="*/ 0 h 56"/>
                  <a:gd name="T11" fmla="*/ 144 w 144"/>
                  <a:gd name="T12" fmla="*/ 56 h 56"/>
                </a:gdLst>
                <a:ahLst/>
                <a:cxnLst>
                  <a:cxn ang="T6">
                    <a:pos x="T0" y="T1"/>
                  </a:cxn>
                  <a:cxn ang="T7">
                    <a:pos x="T2" y="T3"/>
                  </a:cxn>
                  <a:cxn ang="T8">
                    <a:pos x="T4" y="T5"/>
                  </a:cxn>
                </a:cxnLst>
                <a:rect l="T9" t="T10" r="T11" b="T12"/>
                <a:pathLst>
                  <a:path w="144" h="56">
                    <a:moveTo>
                      <a:pt x="0" y="48"/>
                    </a:moveTo>
                    <a:cubicBezTo>
                      <a:pt x="36" y="52"/>
                      <a:pt x="72" y="56"/>
                      <a:pt x="96" y="48"/>
                    </a:cubicBezTo>
                    <a:cubicBezTo>
                      <a:pt x="120" y="40"/>
                      <a:pt x="136" y="8"/>
                      <a:pt x="144" y="0"/>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grpSp>
        <p:grpSp>
          <p:nvGrpSpPr>
            <p:cNvPr id="20" name="Group 63"/>
            <p:cNvGrpSpPr>
              <a:grpSpLocks/>
            </p:cNvGrpSpPr>
            <p:nvPr/>
          </p:nvGrpSpPr>
          <p:grpSpPr bwMode="auto">
            <a:xfrm>
              <a:off x="3560" y="1026"/>
              <a:ext cx="442" cy="707"/>
              <a:chOff x="1746" y="1525"/>
              <a:chExt cx="651" cy="882"/>
            </a:xfrm>
          </p:grpSpPr>
          <p:sp>
            <p:nvSpPr>
              <p:cNvPr id="21" name="Line 64"/>
              <p:cNvSpPr>
                <a:spLocks noChangeShapeType="1"/>
              </p:cNvSpPr>
              <p:nvPr/>
            </p:nvSpPr>
            <p:spPr bwMode="auto">
              <a:xfrm>
                <a:off x="1896" y="1525"/>
                <a:ext cx="150" cy="388"/>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pSp>
            <p:nvGrpSpPr>
              <p:cNvPr id="22" name="Group 65"/>
              <p:cNvGrpSpPr>
                <a:grpSpLocks/>
              </p:cNvGrpSpPr>
              <p:nvPr/>
            </p:nvGrpSpPr>
            <p:grpSpPr bwMode="auto">
              <a:xfrm>
                <a:off x="1746" y="1913"/>
                <a:ext cx="651" cy="494"/>
                <a:chOff x="1746" y="1913"/>
                <a:chExt cx="651" cy="494"/>
              </a:xfrm>
            </p:grpSpPr>
            <p:sp>
              <p:nvSpPr>
                <p:cNvPr id="23" name="Line 66"/>
                <p:cNvSpPr>
                  <a:spLocks noChangeShapeType="1"/>
                </p:cNvSpPr>
                <p:nvPr/>
              </p:nvSpPr>
              <p:spPr bwMode="auto">
                <a:xfrm>
                  <a:off x="2046" y="1913"/>
                  <a:ext cx="101" cy="251"/>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24" name="Line 67"/>
                <p:cNvSpPr>
                  <a:spLocks noChangeShapeType="1"/>
                </p:cNvSpPr>
                <p:nvPr/>
              </p:nvSpPr>
              <p:spPr bwMode="auto">
                <a:xfrm>
                  <a:off x="1896" y="1956"/>
                  <a:ext cx="101" cy="251"/>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25" name="Line 68"/>
                <p:cNvSpPr>
                  <a:spLocks noChangeShapeType="1"/>
                </p:cNvSpPr>
                <p:nvPr/>
              </p:nvSpPr>
              <p:spPr bwMode="auto">
                <a:xfrm flipV="1">
                  <a:off x="1746" y="2164"/>
                  <a:ext cx="251" cy="129"/>
                </a:xfrm>
                <a:prstGeom prst="line">
                  <a:avLst/>
                </a:prstGeom>
                <a:noFill/>
                <a:ln w="19050">
                  <a:solidFill>
                    <a:schemeClr val="tx1"/>
                  </a:solidFill>
                  <a:prstDash val="dash"/>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26" name="Line 69"/>
                <p:cNvSpPr>
                  <a:spLocks noChangeShapeType="1"/>
                </p:cNvSpPr>
                <p:nvPr/>
              </p:nvSpPr>
              <p:spPr bwMode="auto">
                <a:xfrm flipH="1">
                  <a:off x="2147" y="1992"/>
                  <a:ext cx="250" cy="129"/>
                </a:xfrm>
                <a:prstGeom prst="line">
                  <a:avLst/>
                </a:prstGeom>
                <a:noFill/>
                <a:ln w="19050">
                  <a:solidFill>
                    <a:schemeClr val="tx1"/>
                  </a:solidFill>
                  <a:prstDash val="dash"/>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aphicFrame>
              <p:nvGraphicFramePr>
                <p:cNvPr id="27" name="Object 70"/>
                <p:cNvGraphicFramePr>
                  <a:graphicFrameLocks noChangeAspect="1"/>
                </p:cNvGraphicFramePr>
                <p:nvPr/>
              </p:nvGraphicFramePr>
              <p:xfrm>
                <a:off x="1973" y="2205"/>
                <a:ext cx="363" cy="202"/>
              </p:xfrm>
              <a:graphic>
                <a:graphicData uri="http://schemas.openxmlformats.org/presentationml/2006/ole">
                  <mc:AlternateContent xmlns:mc="http://schemas.openxmlformats.org/markup-compatibility/2006">
                    <mc:Choice xmlns:v="urn:schemas-microsoft-com:vml" Requires="v">
                      <p:oleObj spid="_x0000_s186096" name="公式" r:id="rId31" imgW="297265" imgH="221001" progId="Equation.3">
                        <p:embed/>
                      </p:oleObj>
                    </mc:Choice>
                    <mc:Fallback>
                      <p:oleObj name="公式" r:id="rId31" imgW="297265" imgH="221001"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73" y="2205"/>
                              <a:ext cx="36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pSp>
        </p:grpSp>
      </p:grpSp>
      <p:sp>
        <p:nvSpPr>
          <p:cNvPr id="62" name="Text Box 74"/>
          <p:cNvSpPr txBox="1">
            <a:spLocks noChangeArrowheads="1"/>
          </p:cNvSpPr>
          <p:nvPr/>
        </p:nvSpPr>
        <p:spPr bwMode="auto">
          <a:xfrm>
            <a:off x="4191000" y="5943600"/>
            <a:ext cx="166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0" lang="zh-CN" altLang="en-US" sz="2800" b="1" smtClean="0">
                <a:solidFill>
                  <a:srgbClr val="0000FF"/>
                </a:solidFill>
                <a:latin typeface="Times New Roman" pitchFamily="18" charset="0"/>
              </a:rPr>
              <a:t>暗纹</a:t>
            </a:r>
          </a:p>
        </p:txBody>
      </p:sp>
      <p:graphicFrame>
        <p:nvGraphicFramePr>
          <p:cNvPr id="63" name="Object 77"/>
          <p:cNvGraphicFramePr>
            <a:graphicFrameLocks noChangeAspect="1"/>
          </p:cNvGraphicFramePr>
          <p:nvPr>
            <p:extLst>
              <p:ext uri="{D42A27DB-BD31-4B8C-83A1-F6EECF244321}">
                <p14:modId xmlns:p14="http://schemas.microsoft.com/office/powerpoint/2010/main" val="1510359791"/>
              </p:ext>
            </p:extLst>
          </p:nvPr>
        </p:nvGraphicFramePr>
        <p:xfrm>
          <a:off x="381000" y="5562600"/>
          <a:ext cx="701675" cy="347663"/>
        </p:xfrm>
        <a:graphic>
          <a:graphicData uri="http://schemas.openxmlformats.org/presentationml/2006/ole">
            <mc:AlternateContent xmlns:mc="http://schemas.openxmlformats.org/markup-compatibility/2006">
              <mc:Choice xmlns:v="urn:schemas-microsoft-com:vml" Requires="v">
                <p:oleObj spid="_x0000_s186097" name="公式" r:id="rId33" imgW="368300" imgH="190500" progId="Equation.3">
                  <p:embed/>
                </p:oleObj>
              </mc:Choice>
              <mc:Fallback>
                <p:oleObj name="公式" r:id="rId33" imgW="368300" imgH="1905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81000" y="5562600"/>
                        <a:ext cx="701675" cy="347663"/>
                      </a:xfrm>
                      <a:prstGeom prst="rect">
                        <a:avLst/>
                      </a:prstGeom>
                      <a:noFill/>
                      <a:extLst>
                        <a:ext uri="{909E8E84-426E-40DD-AFC4-6F175D3DCCD1}">
                          <a14:hiddenFill xmlns:a14="http://schemas.microsoft.com/office/drawing/2010/main">
                            <a:solidFill>
                              <a:srgbClr val="CCCCFF"/>
                            </a:solidFill>
                          </a14:hiddenFill>
                        </a:ext>
                      </a:extLst>
                    </p:spPr>
                  </p:pic>
                </p:oleObj>
              </mc:Fallback>
            </mc:AlternateContent>
          </a:graphicData>
        </a:graphic>
      </p:graphicFrame>
      <p:sp>
        <p:nvSpPr>
          <p:cNvPr id="64" name="AutoShape 78"/>
          <p:cNvSpPr>
            <a:spLocks/>
          </p:cNvSpPr>
          <p:nvPr/>
        </p:nvSpPr>
        <p:spPr bwMode="auto">
          <a:xfrm>
            <a:off x="1219200" y="5334000"/>
            <a:ext cx="233363" cy="792163"/>
          </a:xfrm>
          <a:prstGeom prst="leftBrace">
            <a:avLst>
              <a:gd name="adj1" fmla="val 2828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65" name="Text Box 79"/>
          <p:cNvSpPr txBox="1">
            <a:spLocks noChangeArrowheads="1"/>
          </p:cNvSpPr>
          <p:nvPr/>
        </p:nvSpPr>
        <p:spPr bwMode="auto">
          <a:xfrm>
            <a:off x="4179888" y="4967288"/>
            <a:ext cx="2068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0" lang="zh-CN" altLang="en-US" sz="2800" b="1" smtClean="0">
                <a:solidFill>
                  <a:srgbClr val="CC0000"/>
                </a:solidFill>
                <a:latin typeface="Times New Roman" pitchFamily="18" charset="0"/>
              </a:rPr>
              <a:t>明纹</a:t>
            </a:r>
            <a:endParaRPr kumimoji="0" lang="zh-CN" altLang="en-US" b="1" smtClean="0">
              <a:solidFill>
                <a:srgbClr val="CC0000"/>
              </a:solidFill>
              <a:latin typeface="Times New Roman" pitchFamily="18" charset="0"/>
            </a:endParaRPr>
          </a:p>
        </p:txBody>
      </p:sp>
      <p:graphicFrame>
        <p:nvGraphicFramePr>
          <p:cNvPr id="66" name="Object 80"/>
          <p:cNvGraphicFramePr>
            <a:graphicFrameLocks noChangeAspect="1"/>
          </p:cNvGraphicFramePr>
          <p:nvPr>
            <p:extLst>
              <p:ext uri="{D42A27DB-BD31-4B8C-83A1-F6EECF244321}">
                <p14:modId xmlns:p14="http://schemas.microsoft.com/office/powerpoint/2010/main" val="1912982795"/>
              </p:ext>
            </p:extLst>
          </p:nvPr>
        </p:nvGraphicFramePr>
        <p:xfrm>
          <a:off x="4876800" y="5416550"/>
          <a:ext cx="3079750" cy="450850"/>
        </p:xfrm>
        <a:graphic>
          <a:graphicData uri="http://schemas.openxmlformats.org/presentationml/2006/ole">
            <mc:AlternateContent xmlns:mc="http://schemas.openxmlformats.org/markup-compatibility/2006">
              <mc:Choice xmlns:v="urn:schemas-microsoft-com:vml" Requires="v">
                <p:oleObj spid="_x0000_s186098" name="公式" r:id="rId35" imgW="1536033" imgH="317362" progId="Equation.3">
                  <p:embed/>
                </p:oleObj>
              </mc:Choice>
              <mc:Fallback>
                <p:oleObj name="公式" r:id="rId35" imgW="1536033" imgH="317362"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876800" y="5416550"/>
                        <a:ext cx="30797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82"/>
          <p:cNvGraphicFramePr>
            <a:graphicFrameLocks noChangeAspect="1"/>
          </p:cNvGraphicFramePr>
          <p:nvPr>
            <p:extLst>
              <p:ext uri="{D42A27DB-BD31-4B8C-83A1-F6EECF244321}">
                <p14:modId xmlns:p14="http://schemas.microsoft.com/office/powerpoint/2010/main" val="221487468"/>
              </p:ext>
            </p:extLst>
          </p:nvPr>
        </p:nvGraphicFramePr>
        <p:xfrm>
          <a:off x="330200" y="2667000"/>
          <a:ext cx="2336800" cy="536575"/>
        </p:xfrm>
        <a:graphic>
          <a:graphicData uri="http://schemas.openxmlformats.org/presentationml/2006/ole">
            <mc:AlternateContent xmlns:mc="http://schemas.openxmlformats.org/markup-compatibility/2006">
              <mc:Choice xmlns:v="urn:schemas-microsoft-com:vml" Requires="v">
                <p:oleObj spid="_x0000_s186099" name="公式" r:id="rId37" imgW="1028254" imgH="215806" progId="Equation.3">
                  <p:embed/>
                </p:oleObj>
              </mc:Choice>
              <mc:Fallback>
                <p:oleObj name="公式" r:id="rId37" imgW="1028254" imgH="215806"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30200" y="2667000"/>
                        <a:ext cx="2336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2"/>
                            </a:solidFill>
                            <a:miter lim="800000"/>
                            <a:headEnd/>
                            <a:tailEnd/>
                          </a14:hiddenLine>
                        </a:ext>
                      </a:extLst>
                    </p:spPr>
                  </p:pic>
                </p:oleObj>
              </mc:Fallback>
            </mc:AlternateContent>
          </a:graphicData>
        </a:graphic>
      </p:graphicFrame>
      <p:graphicFrame>
        <p:nvGraphicFramePr>
          <p:cNvPr id="68" name="Object 83"/>
          <p:cNvGraphicFramePr>
            <a:graphicFrameLocks noChangeAspect="1"/>
          </p:cNvGraphicFramePr>
          <p:nvPr>
            <p:extLst>
              <p:ext uri="{D42A27DB-BD31-4B8C-83A1-F6EECF244321}">
                <p14:modId xmlns:p14="http://schemas.microsoft.com/office/powerpoint/2010/main" val="3009775532"/>
              </p:ext>
            </p:extLst>
          </p:nvPr>
        </p:nvGraphicFramePr>
        <p:xfrm>
          <a:off x="292100" y="3200400"/>
          <a:ext cx="3289300" cy="977900"/>
        </p:xfrm>
        <a:graphic>
          <a:graphicData uri="http://schemas.openxmlformats.org/presentationml/2006/ole">
            <mc:AlternateContent xmlns:mc="http://schemas.openxmlformats.org/markup-compatibility/2006">
              <mc:Choice xmlns:v="urn:schemas-microsoft-com:vml" Requires="v">
                <p:oleObj spid="_x0000_s186100" name="公式" r:id="rId39" imgW="1447172" imgH="393529" progId="Equation.3">
                  <p:embed/>
                </p:oleObj>
              </mc:Choice>
              <mc:Fallback>
                <p:oleObj name="公式" r:id="rId39" imgW="1447172" imgH="393529"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92100" y="3200400"/>
                        <a:ext cx="3289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2"/>
                            </a:solidFill>
                            <a:miter lim="800000"/>
                            <a:headEnd/>
                            <a:tailEnd/>
                          </a14:hiddenLine>
                        </a:ext>
                      </a:extLst>
                    </p:spPr>
                  </p:pic>
                </p:oleObj>
              </mc:Fallback>
            </mc:AlternateContent>
          </a:graphicData>
        </a:graphic>
      </p:graphicFrame>
      <p:graphicFrame>
        <p:nvGraphicFramePr>
          <p:cNvPr id="69" name="Object 84"/>
          <p:cNvGraphicFramePr>
            <a:graphicFrameLocks noChangeAspect="1"/>
          </p:cNvGraphicFramePr>
          <p:nvPr>
            <p:extLst>
              <p:ext uri="{D42A27DB-BD31-4B8C-83A1-F6EECF244321}">
                <p14:modId xmlns:p14="http://schemas.microsoft.com/office/powerpoint/2010/main" val="3496242263"/>
              </p:ext>
            </p:extLst>
          </p:nvPr>
        </p:nvGraphicFramePr>
        <p:xfrm>
          <a:off x="1600200" y="5715000"/>
          <a:ext cx="2063750" cy="946150"/>
        </p:xfrm>
        <a:graphic>
          <a:graphicData uri="http://schemas.openxmlformats.org/presentationml/2006/ole">
            <mc:AlternateContent xmlns:mc="http://schemas.openxmlformats.org/markup-compatibility/2006">
              <mc:Choice xmlns:v="urn:schemas-microsoft-com:vml" Requires="v">
                <p:oleObj spid="_x0000_s186101" name="公式" r:id="rId41" imgW="939392" imgH="393529" progId="Equation.3">
                  <p:embed/>
                </p:oleObj>
              </mc:Choice>
              <mc:Fallback>
                <p:oleObj name="公式" r:id="rId41" imgW="939392" imgH="393529"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600200" y="5715000"/>
                        <a:ext cx="20637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2"/>
                            </a:solidFill>
                            <a:miter lim="800000"/>
                            <a:headEnd/>
                            <a:tailEnd/>
                          </a14:hiddenLine>
                        </a:ext>
                      </a:extLst>
                    </p:spPr>
                  </p:pic>
                </p:oleObj>
              </mc:Fallback>
            </mc:AlternateContent>
          </a:graphicData>
        </a:graphic>
      </p:graphicFrame>
      <p:graphicFrame>
        <p:nvGraphicFramePr>
          <p:cNvPr id="70" name="Object 85"/>
          <p:cNvGraphicFramePr>
            <a:graphicFrameLocks noChangeAspect="1"/>
          </p:cNvGraphicFramePr>
          <p:nvPr>
            <p:extLst>
              <p:ext uri="{D42A27DB-BD31-4B8C-83A1-F6EECF244321}">
                <p14:modId xmlns:p14="http://schemas.microsoft.com/office/powerpoint/2010/main" val="1344153193"/>
              </p:ext>
            </p:extLst>
          </p:nvPr>
        </p:nvGraphicFramePr>
        <p:xfrm>
          <a:off x="1828800" y="4800600"/>
          <a:ext cx="1143000" cy="946150"/>
        </p:xfrm>
        <a:graphic>
          <a:graphicData uri="http://schemas.openxmlformats.org/presentationml/2006/ole">
            <mc:AlternateContent xmlns:mc="http://schemas.openxmlformats.org/markup-compatibility/2006">
              <mc:Choice xmlns:v="urn:schemas-microsoft-com:vml" Requires="v">
                <p:oleObj spid="_x0000_s186102" name="公式" r:id="rId43" imgW="520474" imgH="393529" progId="Equation.3">
                  <p:embed/>
                </p:oleObj>
              </mc:Choice>
              <mc:Fallback>
                <p:oleObj name="公式" r:id="rId43" imgW="520474" imgH="393529"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828800" y="4800600"/>
                        <a:ext cx="1143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2"/>
                            </a:solidFill>
                            <a:miter lim="800000"/>
                            <a:headEnd/>
                            <a:tailEnd/>
                          </a14:hiddenLine>
                        </a:ext>
                      </a:extLst>
                    </p:spPr>
                  </p:pic>
                </p:oleObj>
              </mc:Fallback>
            </mc:AlternateContent>
          </a:graphicData>
        </a:graphic>
      </p:graphicFrame>
      <p:graphicFrame>
        <p:nvGraphicFramePr>
          <p:cNvPr id="71" name="Object 88"/>
          <p:cNvGraphicFramePr>
            <a:graphicFrameLocks noChangeAspect="1"/>
          </p:cNvGraphicFramePr>
          <p:nvPr>
            <p:extLst>
              <p:ext uri="{D42A27DB-BD31-4B8C-83A1-F6EECF244321}">
                <p14:modId xmlns:p14="http://schemas.microsoft.com/office/powerpoint/2010/main" val="3348440041"/>
              </p:ext>
            </p:extLst>
          </p:nvPr>
        </p:nvGraphicFramePr>
        <p:xfrm>
          <a:off x="3203575" y="4267200"/>
          <a:ext cx="215900" cy="506413"/>
        </p:xfrm>
        <a:graphic>
          <a:graphicData uri="http://schemas.openxmlformats.org/presentationml/2006/ole">
            <mc:AlternateContent xmlns:mc="http://schemas.openxmlformats.org/markup-compatibility/2006">
              <mc:Choice xmlns:v="urn:schemas-microsoft-com:vml" Requires="v">
                <p:oleObj spid="_x0000_s186103" name="公式" r:id="rId45" imgW="114151" imgH="215619" progId="Equation.3">
                  <p:embed/>
                </p:oleObj>
              </mc:Choice>
              <mc:Fallback>
                <p:oleObj name="公式" r:id="rId45" imgW="114151" imgH="215619"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203575" y="4267200"/>
                        <a:ext cx="215900"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 name="Object 92"/>
          <p:cNvGraphicFramePr>
            <a:graphicFrameLocks noChangeAspect="1"/>
          </p:cNvGraphicFramePr>
          <p:nvPr>
            <p:extLst>
              <p:ext uri="{D42A27DB-BD31-4B8C-83A1-F6EECF244321}">
                <p14:modId xmlns:p14="http://schemas.microsoft.com/office/powerpoint/2010/main" val="3641051618"/>
              </p:ext>
            </p:extLst>
          </p:nvPr>
        </p:nvGraphicFramePr>
        <p:xfrm>
          <a:off x="1819275" y="3962400"/>
          <a:ext cx="1176338" cy="823913"/>
        </p:xfrm>
        <a:graphic>
          <a:graphicData uri="http://schemas.openxmlformats.org/presentationml/2006/ole">
            <mc:AlternateContent xmlns:mc="http://schemas.openxmlformats.org/markup-compatibility/2006">
              <mc:Choice xmlns:v="urn:schemas-microsoft-com:vml" Requires="v">
                <p:oleObj spid="_x0000_s186104" name="公式" r:id="rId47" imgW="545863" imgH="393529" progId="Equation.3">
                  <p:embed/>
                </p:oleObj>
              </mc:Choice>
              <mc:Fallback>
                <p:oleObj name="公式" r:id="rId47" imgW="545863" imgH="393529"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819275" y="3962400"/>
                        <a:ext cx="1176338"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7675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3"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strips(upRight)">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3"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trips(upRight)">
                                      <p:cBhvr>
                                        <p:cTn id="19" dur="1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wipe(left)">
                                      <p:cBhvr>
                                        <p:cTn id="36" dur="500"/>
                                        <p:tgtEl>
                                          <p:spTgt spid="67"/>
                                        </p:tgtEl>
                                      </p:cBhvr>
                                    </p:animEffect>
                                  </p:childTnLst>
                                </p:cTn>
                              </p:par>
                              <p:par>
                                <p:cTn id="37" presetID="18" presetClass="entr" presetSubtype="6"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strips(downRigh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wipe(left)">
                                      <p:cBhvr>
                                        <p:cTn id="44" dur="500"/>
                                        <p:tgtEl>
                                          <p:spTgt spid="68"/>
                                        </p:tgtEl>
                                      </p:cBhvr>
                                    </p:animEffect>
                                  </p:childTnLst>
                                </p:cTn>
                              </p:par>
                              <p:par>
                                <p:cTn id="45" presetID="18" presetClass="entr" presetSubtype="6"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strips(downRigh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anim calcmode="lin" valueType="num">
                                      <p:cBhvr additive="base">
                                        <p:cTn id="52" dur="500" fill="hold"/>
                                        <p:tgtEl>
                                          <p:spTgt spid="63"/>
                                        </p:tgtEl>
                                        <p:attrNameLst>
                                          <p:attrName>ppt_x</p:attrName>
                                        </p:attrNameLst>
                                      </p:cBhvr>
                                      <p:tavLst>
                                        <p:tav tm="0">
                                          <p:val>
                                            <p:strVal val="#ppt_x"/>
                                          </p:val>
                                        </p:tav>
                                        <p:tav tm="100000">
                                          <p:val>
                                            <p:strVal val="#ppt_x"/>
                                          </p:val>
                                        </p:tav>
                                      </p:tavLst>
                                    </p:anim>
                                    <p:anim calcmode="lin" valueType="num">
                                      <p:cBhvr additive="base">
                                        <p:cTn id="53" dur="500" fill="hold"/>
                                        <p:tgtEl>
                                          <p:spTgt spid="63"/>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64"/>
                                        </p:tgtEl>
                                        <p:attrNameLst>
                                          <p:attrName>style.visibility</p:attrName>
                                        </p:attrNameLst>
                                      </p:cBhvr>
                                      <p:to>
                                        <p:strVal val="visible"/>
                                      </p:to>
                                    </p:set>
                                    <p:anim calcmode="lin" valueType="num">
                                      <p:cBhvr additive="base">
                                        <p:cTn id="56" dur="500" fill="hold"/>
                                        <p:tgtEl>
                                          <p:spTgt spid="64"/>
                                        </p:tgtEl>
                                        <p:attrNameLst>
                                          <p:attrName>ppt_x</p:attrName>
                                        </p:attrNameLst>
                                      </p:cBhvr>
                                      <p:tavLst>
                                        <p:tav tm="0">
                                          <p:val>
                                            <p:strVal val="#ppt_x"/>
                                          </p:val>
                                        </p:tav>
                                        <p:tav tm="100000">
                                          <p:val>
                                            <p:strVal val="#ppt_x"/>
                                          </p:val>
                                        </p:tav>
                                      </p:tavLst>
                                    </p:anim>
                                    <p:anim calcmode="lin" valueType="num">
                                      <p:cBhvr additive="base">
                                        <p:cTn id="57"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wipe(left)">
                                      <p:cBhvr>
                                        <p:cTn id="62" dur="500"/>
                                        <p:tgtEl>
                                          <p:spTgt spid="7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5"/>
                                        </p:tgtEl>
                                        <p:attrNameLst>
                                          <p:attrName>style.visibility</p:attrName>
                                        </p:attrNameLst>
                                      </p:cBhvr>
                                      <p:to>
                                        <p:strVal val="visible"/>
                                      </p:to>
                                    </p:set>
                                    <p:anim calcmode="lin" valueType="num">
                                      <p:cBhvr additive="base">
                                        <p:cTn id="67" dur="500" fill="hold"/>
                                        <p:tgtEl>
                                          <p:spTgt spid="65"/>
                                        </p:tgtEl>
                                        <p:attrNameLst>
                                          <p:attrName>ppt_x</p:attrName>
                                        </p:attrNameLst>
                                      </p:cBhvr>
                                      <p:tavLst>
                                        <p:tav tm="0">
                                          <p:val>
                                            <p:strVal val="#ppt_x"/>
                                          </p:val>
                                        </p:tav>
                                        <p:tav tm="100000">
                                          <p:val>
                                            <p:strVal val="#ppt_x"/>
                                          </p:val>
                                        </p:tav>
                                      </p:tavLst>
                                    </p:anim>
                                    <p:anim calcmode="lin" valueType="num">
                                      <p:cBhvr additive="base">
                                        <p:cTn id="6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wipe(left)">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500" fill="hold"/>
                                        <p:tgtEl>
                                          <p:spTgt spid="62"/>
                                        </p:tgtEl>
                                        <p:attrNameLst>
                                          <p:attrName>ppt_x</p:attrName>
                                        </p:attrNameLst>
                                      </p:cBhvr>
                                      <p:tavLst>
                                        <p:tav tm="0">
                                          <p:val>
                                            <p:strVal val="#ppt_x"/>
                                          </p:val>
                                        </p:tav>
                                        <p:tav tm="100000">
                                          <p:val>
                                            <p:strVal val="#ppt_x"/>
                                          </p:val>
                                        </p:tav>
                                      </p:tavLst>
                                    </p:anim>
                                    <p:anim calcmode="lin" valueType="num">
                                      <p:cBhvr additive="base">
                                        <p:cTn id="7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additive="base">
                                        <p:cTn id="84" dur="500" fill="hold"/>
                                        <p:tgtEl>
                                          <p:spTgt spid="66"/>
                                        </p:tgtEl>
                                        <p:attrNameLst>
                                          <p:attrName>ppt_x</p:attrName>
                                        </p:attrNameLst>
                                      </p:cBhvr>
                                      <p:tavLst>
                                        <p:tav tm="0">
                                          <p:val>
                                            <p:strVal val="#ppt_x"/>
                                          </p:val>
                                        </p:tav>
                                        <p:tav tm="100000">
                                          <p:val>
                                            <p:strVal val="#ppt_x"/>
                                          </p:val>
                                        </p:tav>
                                      </p:tavLst>
                                    </p:anim>
                                    <p:anim calcmode="lin" valueType="num">
                                      <p:cBhvr additive="base">
                                        <p:cTn id="8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autoUpdateAnimBg="0"/>
      <p:bldP spid="62" grpId="0"/>
      <p:bldP spid="64" grpId="0" animBg="1"/>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11638" y="405111"/>
            <a:ext cx="2743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3200" b="1">
                <a:solidFill>
                  <a:srgbClr val="000000"/>
                </a:solidFill>
                <a:latin typeface="方正书宋简体"/>
              </a:rPr>
              <a:t>条纹间距</a:t>
            </a:r>
          </a:p>
        </p:txBody>
      </p:sp>
      <p:graphicFrame>
        <p:nvGraphicFramePr>
          <p:cNvPr id="3" name="Object 2"/>
          <p:cNvGraphicFramePr>
            <a:graphicFrameLocks noChangeAspect="1"/>
          </p:cNvGraphicFramePr>
          <p:nvPr>
            <p:extLst>
              <p:ext uri="{D42A27DB-BD31-4B8C-83A1-F6EECF244321}">
                <p14:modId xmlns:p14="http://schemas.microsoft.com/office/powerpoint/2010/main" val="477674024"/>
              </p:ext>
            </p:extLst>
          </p:nvPr>
        </p:nvGraphicFramePr>
        <p:xfrm>
          <a:off x="6227763" y="260648"/>
          <a:ext cx="1752600" cy="955675"/>
        </p:xfrm>
        <a:graphic>
          <a:graphicData uri="http://schemas.openxmlformats.org/presentationml/2006/ole">
            <mc:AlternateContent xmlns:mc="http://schemas.openxmlformats.org/markup-compatibility/2006">
              <mc:Choice xmlns:v="urn:schemas-microsoft-com:vml" Requires="v">
                <p:oleObj spid="_x0000_s186427" name="公式" r:id="rId3" imgW="1478337" imgH="884002" progId="Equation.3">
                  <p:embed/>
                </p:oleObj>
              </mc:Choice>
              <mc:Fallback>
                <p:oleObj name="公式" r:id="rId3" imgW="1478337" imgH="8840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260648"/>
                        <a:ext cx="1752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4" name="Text Box 4"/>
          <p:cNvSpPr txBox="1">
            <a:spLocks noChangeArrowheads="1"/>
          </p:cNvSpPr>
          <p:nvPr/>
        </p:nvSpPr>
        <p:spPr bwMode="auto">
          <a:xfrm>
            <a:off x="755650" y="1557636"/>
            <a:ext cx="7905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3200" b="1">
                <a:solidFill>
                  <a:srgbClr val="000000"/>
                </a:solidFill>
                <a:latin typeface="方正书宋简体"/>
              </a:rPr>
              <a:t>1. </a:t>
            </a:r>
            <a:r>
              <a:rPr lang="zh-CN" altLang="en-US" sz="3200" b="1">
                <a:solidFill>
                  <a:srgbClr val="000000"/>
                </a:solidFill>
                <a:latin typeface="方正书宋简体"/>
              </a:rPr>
              <a:t>是一系列平行的</a:t>
            </a:r>
            <a:r>
              <a:rPr lang="zh-CN" altLang="en-US" sz="3200" b="1">
                <a:solidFill>
                  <a:srgbClr val="0000FF"/>
                </a:solidFill>
                <a:latin typeface="方正书宋简体"/>
              </a:rPr>
              <a:t>明暗相间</a:t>
            </a:r>
            <a:r>
              <a:rPr lang="zh-CN" altLang="en-US" sz="3200" b="1">
                <a:solidFill>
                  <a:srgbClr val="000000"/>
                </a:solidFill>
                <a:latin typeface="方正书宋简体"/>
              </a:rPr>
              <a:t>的</a:t>
            </a:r>
            <a:r>
              <a:rPr lang="zh-CN" altLang="en-US" sz="3200" b="1">
                <a:solidFill>
                  <a:srgbClr val="FF0000"/>
                </a:solidFill>
                <a:latin typeface="方正书宋简体"/>
              </a:rPr>
              <a:t>直条纹</a:t>
            </a:r>
            <a:r>
              <a:rPr lang="zh-CN" altLang="en-US" sz="3200" b="1">
                <a:solidFill>
                  <a:srgbClr val="000000"/>
                </a:solidFill>
                <a:latin typeface="方正书宋简体"/>
              </a:rPr>
              <a:t>；</a:t>
            </a:r>
            <a:r>
              <a:rPr lang="zh-CN" altLang="en-US" b="1">
                <a:solidFill>
                  <a:srgbClr val="000000"/>
                </a:solidFill>
                <a:latin typeface="方正书宋简体"/>
              </a:rPr>
              <a:t> </a:t>
            </a:r>
          </a:p>
        </p:txBody>
      </p:sp>
      <p:sp>
        <p:nvSpPr>
          <p:cNvPr id="5" name="Text Box 5"/>
          <p:cNvSpPr txBox="1">
            <a:spLocks noChangeArrowheads="1"/>
          </p:cNvSpPr>
          <p:nvPr/>
        </p:nvSpPr>
        <p:spPr bwMode="auto">
          <a:xfrm>
            <a:off x="621347" y="2784773"/>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dirty="0">
                <a:solidFill>
                  <a:srgbClr val="000000"/>
                </a:solidFill>
                <a:latin typeface="方正书宋简体"/>
              </a:rPr>
              <a:t> </a:t>
            </a:r>
            <a:r>
              <a:rPr lang="en-US" altLang="zh-CN" sz="3200" b="1" dirty="0">
                <a:solidFill>
                  <a:srgbClr val="000000"/>
                </a:solidFill>
                <a:latin typeface="方正书宋简体"/>
              </a:rPr>
              <a:t>3. </a:t>
            </a:r>
            <a:r>
              <a:rPr lang="zh-CN" altLang="en-US" sz="3200" b="1" dirty="0">
                <a:solidFill>
                  <a:srgbClr val="000000"/>
                </a:solidFill>
                <a:latin typeface="方正书宋简体"/>
              </a:rPr>
              <a:t>中间级次低；</a:t>
            </a:r>
            <a:endParaRPr lang="zh-CN" altLang="en-US" b="1" dirty="0">
              <a:solidFill>
                <a:srgbClr val="000000"/>
              </a:solidFill>
              <a:latin typeface="方正书宋简体"/>
            </a:endParaRPr>
          </a:p>
        </p:txBody>
      </p:sp>
      <p:sp>
        <p:nvSpPr>
          <p:cNvPr id="6" name="Text Box 6"/>
          <p:cNvSpPr txBox="1">
            <a:spLocks noChangeArrowheads="1"/>
          </p:cNvSpPr>
          <p:nvPr/>
        </p:nvSpPr>
        <p:spPr bwMode="auto">
          <a:xfrm>
            <a:off x="1981200" y="4127798"/>
            <a:ext cx="6911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b="1">
                <a:solidFill>
                  <a:srgbClr val="FF0000"/>
                </a:solidFill>
                <a:latin typeface="方正书宋简体"/>
              </a:rPr>
              <a:t>明纹</a:t>
            </a:r>
            <a:r>
              <a:rPr lang="en-US" altLang="zh-CN" sz="3200" b="1">
                <a:solidFill>
                  <a:srgbClr val="FF0000"/>
                </a:solidFill>
                <a:latin typeface="方正书宋简体"/>
              </a:rPr>
              <a:t>:</a:t>
            </a:r>
            <a:r>
              <a:rPr lang="en-US" altLang="zh-CN" sz="3200" b="1">
                <a:solidFill>
                  <a:srgbClr val="000000"/>
                </a:solidFill>
                <a:latin typeface="方正书宋简体"/>
              </a:rPr>
              <a:t> </a:t>
            </a:r>
            <a:r>
              <a:rPr lang="en-US" altLang="zh-CN" sz="3200" b="1">
                <a:solidFill>
                  <a:srgbClr val="000000"/>
                </a:solidFill>
                <a:sym typeface="Symbol" pitchFamily="18" charset="2"/>
              </a:rPr>
              <a:t></a:t>
            </a:r>
            <a:r>
              <a:rPr lang="en-US" altLang="zh-CN" sz="3200" b="1" i="1">
                <a:solidFill>
                  <a:srgbClr val="000000"/>
                </a:solidFill>
              </a:rPr>
              <a:t>k</a:t>
            </a:r>
            <a:r>
              <a:rPr lang="en-US" altLang="zh-CN" sz="3200" b="1">
                <a:solidFill>
                  <a:srgbClr val="000000"/>
                </a:solidFill>
              </a:rPr>
              <a:t> </a:t>
            </a:r>
            <a:r>
              <a:rPr lang="zh-CN" altLang="en-US" sz="3200" b="1">
                <a:solidFill>
                  <a:srgbClr val="000000"/>
                </a:solidFill>
              </a:rPr>
              <a:t>，</a:t>
            </a:r>
            <a:r>
              <a:rPr lang="en-US" altLang="zh-CN" sz="3200" b="1" i="1">
                <a:solidFill>
                  <a:srgbClr val="000000"/>
                </a:solidFill>
              </a:rPr>
              <a:t>k</a:t>
            </a:r>
            <a:r>
              <a:rPr lang="en-US" altLang="zh-CN" sz="3200" b="1">
                <a:solidFill>
                  <a:srgbClr val="000000"/>
                </a:solidFill>
              </a:rPr>
              <a:t> =0, 1, 2, 3 … (</a:t>
            </a:r>
            <a:r>
              <a:rPr lang="zh-CN" altLang="en-US" sz="3200" b="1">
                <a:solidFill>
                  <a:srgbClr val="000000"/>
                </a:solidFill>
                <a:latin typeface="方正书宋简体"/>
              </a:rPr>
              <a:t>整数级</a:t>
            </a:r>
            <a:r>
              <a:rPr lang="en-US" altLang="zh-CN" sz="3200" b="1">
                <a:solidFill>
                  <a:srgbClr val="000000"/>
                </a:solidFill>
                <a:latin typeface="方正书宋简体"/>
              </a:rPr>
              <a:t>)</a:t>
            </a:r>
          </a:p>
        </p:txBody>
      </p:sp>
      <p:sp>
        <p:nvSpPr>
          <p:cNvPr id="7" name="Text Box 7"/>
          <p:cNvSpPr txBox="1">
            <a:spLocks noChangeArrowheads="1"/>
          </p:cNvSpPr>
          <p:nvPr/>
        </p:nvSpPr>
        <p:spPr bwMode="auto">
          <a:xfrm>
            <a:off x="1981200" y="4845348"/>
            <a:ext cx="647923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b="1" dirty="0">
                <a:solidFill>
                  <a:srgbClr val="FF0000"/>
                </a:solidFill>
                <a:latin typeface="方正书宋简体"/>
              </a:rPr>
              <a:t>暗纹</a:t>
            </a:r>
            <a:r>
              <a:rPr lang="en-US" altLang="zh-CN" sz="3200" b="1" dirty="0">
                <a:solidFill>
                  <a:srgbClr val="FF0000"/>
                </a:solidFill>
                <a:latin typeface="方正书宋简体"/>
              </a:rPr>
              <a:t>:</a:t>
            </a:r>
            <a:r>
              <a:rPr lang="en-US" altLang="zh-CN" sz="3200" b="1" dirty="0">
                <a:solidFill>
                  <a:srgbClr val="000000"/>
                </a:solidFill>
                <a:latin typeface="方正书宋简体"/>
              </a:rPr>
              <a:t> </a:t>
            </a:r>
            <a:r>
              <a:rPr lang="en-US" altLang="zh-CN" sz="3200" b="1" dirty="0">
                <a:solidFill>
                  <a:srgbClr val="000000"/>
                </a:solidFill>
                <a:sym typeface="Symbol" pitchFamily="18" charset="2"/>
              </a:rPr>
              <a:t></a:t>
            </a:r>
            <a:r>
              <a:rPr lang="en-US" altLang="zh-CN" sz="3200" b="1" dirty="0">
                <a:solidFill>
                  <a:srgbClr val="000000"/>
                </a:solidFill>
              </a:rPr>
              <a:t>(2</a:t>
            </a:r>
            <a:r>
              <a:rPr lang="en-US" altLang="zh-CN" sz="3200" b="1" i="1" dirty="0">
                <a:solidFill>
                  <a:srgbClr val="000000"/>
                </a:solidFill>
              </a:rPr>
              <a:t>k</a:t>
            </a:r>
            <a:r>
              <a:rPr lang="en-US" altLang="zh-CN" sz="3200" b="1" dirty="0">
                <a:solidFill>
                  <a:srgbClr val="000000"/>
                </a:solidFill>
              </a:rPr>
              <a:t>+1)/2</a:t>
            </a:r>
            <a:r>
              <a:rPr lang="en-US" altLang="zh-CN" sz="3200" b="1" dirty="0">
                <a:solidFill>
                  <a:srgbClr val="000000"/>
                </a:solidFill>
                <a:latin typeface="方正书宋简体"/>
              </a:rPr>
              <a:t>      (</a:t>
            </a:r>
            <a:r>
              <a:rPr lang="zh-CN" altLang="en-US" sz="3200" b="1" dirty="0">
                <a:solidFill>
                  <a:srgbClr val="000000"/>
                </a:solidFill>
                <a:latin typeface="方正书宋简体"/>
              </a:rPr>
              <a:t>半整数级</a:t>
            </a:r>
            <a:r>
              <a:rPr lang="en-US" altLang="zh-CN" sz="3200" b="1" dirty="0">
                <a:solidFill>
                  <a:srgbClr val="000000"/>
                </a:solidFill>
                <a:latin typeface="方正书宋简体"/>
              </a:rPr>
              <a:t>)</a:t>
            </a:r>
            <a:endParaRPr lang="en-US" altLang="zh-CN" dirty="0">
              <a:solidFill>
                <a:srgbClr val="000000"/>
              </a:solidFill>
            </a:endParaRPr>
          </a:p>
        </p:txBody>
      </p:sp>
      <p:sp>
        <p:nvSpPr>
          <p:cNvPr id="11" name="Text Box 11"/>
          <p:cNvSpPr txBox="1">
            <a:spLocks noChangeArrowheads="1"/>
          </p:cNvSpPr>
          <p:nvPr/>
        </p:nvSpPr>
        <p:spPr bwMode="auto">
          <a:xfrm>
            <a:off x="-178812" y="374357"/>
            <a:ext cx="434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3200" b="1" dirty="0">
                <a:solidFill>
                  <a:schemeClr val="accent2"/>
                </a:solidFill>
                <a:latin typeface="方正书宋简体"/>
              </a:rPr>
              <a:t>  </a:t>
            </a:r>
            <a:r>
              <a:rPr lang="zh-CN" altLang="en-US" sz="3200" b="1" dirty="0" smtClean="0">
                <a:solidFill>
                  <a:schemeClr val="accent2"/>
                </a:solidFill>
                <a:latin typeface="方正书宋简体"/>
              </a:rPr>
              <a:t>二、</a:t>
            </a:r>
            <a:r>
              <a:rPr lang="zh-CN" altLang="en-US" sz="3200" b="1" dirty="0">
                <a:solidFill>
                  <a:schemeClr val="accent2"/>
                </a:solidFill>
                <a:latin typeface="方正书宋简体"/>
              </a:rPr>
              <a:t>条纹特点</a:t>
            </a:r>
            <a:r>
              <a:rPr lang="zh-CN" altLang="en-US" sz="3200" dirty="0">
                <a:solidFill>
                  <a:schemeClr val="accent2"/>
                </a:solidFill>
                <a:latin typeface="方正书宋简体"/>
              </a:rPr>
              <a:t>：</a:t>
            </a:r>
          </a:p>
        </p:txBody>
      </p:sp>
      <p:sp>
        <p:nvSpPr>
          <p:cNvPr id="12" name="Text Box 12"/>
          <p:cNvSpPr txBox="1">
            <a:spLocks noChangeArrowheads="1"/>
          </p:cNvSpPr>
          <p:nvPr/>
        </p:nvSpPr>
        <p:spPr bwMode="auto">
          <a:xfrm>
            <a:off x="755650" y="2205336"/>
            <a:ext cx="5638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3200" b="1">
                <a:solidFill>
                  <a:srgbClr val="000000"/>
                </a:solidFill>
                <a:latin typeface="方正书宋简体"/>
              </a:rPr>
              <a:t>2. </a:t>
            </a:r>
            <a:r>
              <a:rPr lang="en-US" altLang="zh-CN" sz="3200" b="1" i="1">
                <a:solidFill>
                  <a:srgbClr val="000000"/>
                </a:solidFill>
                <a:latin typeface="方正书宋简体"/>
                <a:sym typeface="Symbol" pitchFamily="18" charset="2"/>
              </a:rPr>
              <a:t> </a:t>
            </a:r>
            <a:r>
              <a:rPr lang="zh-CN" altLang="en-US" sz="3200" b="1">
                <a:solidFill>
                  <a:srgbClr val="000000"/>
                </a:solidFill>
                <a:latin typeface="方正书宋简体"/>
              </a:rPr>
              <a:t>不太大时条纹</a:t>
            </a:r>
            <a:r>
              <a:rPr lang="zh-CN" altLang="en-US" sz="3200" b="1">
                <a:solidFill>
                  <a:srgbClr val="0000FF"/>
                </a:solidFill>
                <a:latin typeface="方正书宋简体"/>
              </a:rPr>
              <a:t>等间距</a:t>
            </a:r>
            <a:r>
              <a:rPr lang="zh-CN" altLang="en-US" sz="3200" b="1">
                <a:solidFill>
                  <a:srgbClr val="000000"/>
                </a:solidFill>
                <a:latin typeface="方正书宋简体"/>
              </a:rPr>
              <a:t>；</a:t>
            </a:r>
          </a:p>
        </p:txBody>
      </p:sp>
      <p:sp>
        <p:nvSpPr>
          <p:cNvPr id="13" name="Text Box 13"/>
          <p:cNvSpPr txBox="1">
            <a:spLocks noChangeArrowheads="1"/>
          </p:cNvSpPr>
          <p:nvPr/>
        </p:nvSpPr>
        <p:spPr bwMode="auto">
          <a:xfrm>
            <a:off x="1006475" y="3500736"/>
            <a:ext cx="8137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3200" b="1">
                <a:solidFill>
                  <a:srgbClr val="000000"/>
                </a:solidFill>
                <a:latin typeface="方正书宋简体"/>
              </a:rPr>
              <a:t>某条纹</a:t>
            </a:r>
            <a:r>
              <a:rPr lang="zh-CN" altLang="en-US" sz="3200" b="1">
                <a:solidFill>
                  <a:srgbClr val="FF0000"/>
                </a:solidFill>
                <a:latin typeface="方正书宋简体"/>
              </a:rPr>
              <a:t>级次 </a:t>
            </a:r>
            <a:r>
              <a:rPr lang="en-US" altLang="zh-CN" sz="3200" b="1">
                <a:solidFill>
                  <a:srgbClr val="000000"/>
                </a:solidFill>
              </a:rPr>
              <a:t>=</a:t>
            </a:r>
            <a:r>
              <a:rPr lang="en-US" altLang="zh-CN" sz="3200" b="1">
                <a:solidFill>
                  <a:srgbClr val="000000"/>
                </a:solidFill>
                <a:latin typeface="方正书宋简体"/>
              </a:rPr>
              <a:t> </a:t>
            </a:r>
            <a:r>
              <a:rPr lang="zh-CN" altLang="en-US" sz="3200" b="1">
                <a:solidFill>
                  <a:srgbClr val="000000"/>
                </a:solidFill>
                <a:latin typeface="方正书宋简体"/>
              </a:rPr>
              <a:t>该条纹相应的波程差 </a:t>
            </a:r>
            <a:r>
              <a:rPr lang="zh-CN" altLang="en-US" sz="3200" b="1" i="1">
                <a:solidFill>
                  <a:srgbClr val="000000"/>
                </a:solidFill>
                <a:sym typeface="Symbol" pitchFamily="18" charset="2"/>
              </a:rPr>
              <a:t></a:t>
            </a:r>
            <a:r>
              <a:rPr lang="en-US" altLang="zh-CN" sz="3200" b="1" i="1">
                <a:solidFill>
                  <a:srgbClr val="000000"/>
                </a:solidFill>
                <a:sym typeface="Symbol" pitchFamily="18" charset="2"/>
              </a:rPr>
              <a:t>r </a:t>
            </a:r>
            <a:r>
              <a:rPr lang="en-US" altLang="zh-CN" sz="3200" b="1" i="1">
                <a:solidFill>
                  <a:srgbClr val="000000"/>
                </a:solidFill>
              </a:rPr>
              <a:t>/</a:t>
            </a:r>
            <a:r>
              <a:rPr lang="en-US" altLang="zh-CN" sz="3200" b="1" i="1">
                <a:solidFill>
                  <a:srgbClr val="000000"/>
                </a:solidFill>
                <a:sym typeface="Symbol" pitchFamily="18" charset="2"/>
              </a:rPr>
              <a:t></a:t>
            </a:r>
          </a:p>
        </p:txBody>
      </p:sp>
    </p:spTree>
    <p:extLst>
      <p:ext uri="{BB962C8B-B14F-4D97-AF65-F5344CB8AC3E}">
        <p14:creationId xmlns:p14="http://schemas.microsoft.com/office/powerpoint/2010/main" val="2499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388175" y="1196752"/>
            <a:ext cx="8785225" cy="410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zh-CN" dirty="0">
                <a:latin typeface="Times New Roman" panose="02020603050405020304" pitchFamily="18" charset="0"/>
                <a:cs typeface="Times New Roman" panose="02020603050405020304" pitchFamily="18" charset="0"/>
              </a:rPr>
              <a:t>光学</a:t>
            </a:r>
            <a:r>
              <a:rPr lang="zh-CN" altLang="en-US" dirty="0">
                <a:latin typeface="Times New Roman" panose="02020603050405020304" pitchFamily="18" charset="0"/>
                <a:cs typeface="Times New Roman" panose="02020603050405020304" pitchFamily="18" charset="0"/>
              </a:rPr>
              <a:t>的发展</a:t>
            </a:r>
            <a:r>
              <a:rPr lang="zh-CN" altLang="zh-CN" dirty="0">
                <a:latin typeface="Times New Roman" panose="02020603050405020304" pitchFamily="18" charset="0"/>
                <a:cs typeface="Times New Roman" panose="02020603050405020304" pitchFamily="18" charset="0"/>
              </a:rPr>
              <a:t>历史，</a:t>
            </a:r>
            <a:r>
              <a:rPr lang="zh-CN" altLang="en-US" dirty="0">
                <a:solidFill>
                  <a:srgbClr val="1C1C1C"/>
                </a:solidFill>
                <a:latin typeface="Arial" panose="020B0604020202020204" pitchFamily="34" charset="0"/>
                <a:cs typeface="Times New Roman" panose="02020603050405020304" pitchFamily="18" charset="0"/>
              </a:rPr>
              <a:t>可分为五个时期 ：</a:t>
            </a:r>
            <a:endParaRPr lang="en-US" altLang="zh-CN" dirty="0">
              <a:solidFill>
                <a:srgbClr val="1C1C1C"/>
              </a:solidFill>
              <a:latin typeface="Arial" panose="020B0604020202020204" pitchFamily="34" charset="0"/>
              <a:cs typeface="Times New Roman" panose="02020603050405020304" pitchFamily="18" charset="0"/>
            </a:endParaRPr>
          </a:p>
          <a:p>
            <a:pPr eaLnBrk="1" hangingPunct="1">
              <a:lnSpc>
                <a:spcPct val="100000"/>
              </a:lnSpc>
              <a:spcBef>
                <a:spcPct val="0"/>
              </a:spcBef>
              <a:buFontTx/>
              <a:buNone/>
            </a:pPr>
            <a:endParaRPr lang="zh-CN" altLang="en-US" dirty="0">
              <a:solidFill>
                <a:srgbClr val="1C1C1C"/>
              </a:solidFill>
              <a:latin typeface="Arial" panose="020B0604020202020204" pitchFamily="34" charset="0"/>
              <a:cs typeface="Times New Roman" panose="02020603050405020304" pitchFamily="18" charset="0"/>
            </a:endParaRPr>
          </a:p>
          <a:p>
            <a:pPr eaLnBrk="1" hangingPunct="1">
              <a:lnSpc>
                <a:spcPct val="150000"/>
              </a:lnSpc>
              <a:spcBef>
                <a:spcPct val="0"/>
              </a:spcBef>
              <a:buFontTx/>
              <a:buNone/>
            </a:pPr>
            <a:r>
              <a:rPr lang="en-US" altLang="zh-CN" dirty="0">
                <a:solidFill>
                  <a:srgbClr val="1C1C1C"/>
                </a:solidFill>
                <a:latin typeface="Arial" panose="020B0604020202020204" pitchFamily="34" charset="0"/>
                <a:cs typeface="Times New Roman" panose="02020603050405020304" pitchFamily="18" charset="0"/>
              </a:rPr>
              <a:t>1</a:t>
            </a:r>
            <a:r>
              <a:rPr lang="zh-CN" altLang="en-US" dirty="0">
                <a:solidFill>
                  <a:srgbClr val="1C1C1C"/>
                </a:solidFill>
                <a:latin typeface="Arial" panose="020B0604020202020204" pitchFamily="34" charset="0"/>
                <a:cs typeface="Times New Roman" panose="02020603050405020304" pitchFamily="18" charset="0"/>
              </a:rPr>
              <a:t>．萌芽时期 ；</a:t>
            </a:r>
            <a:endParaRPr lang="en-US" altLang="zh-CN" dirty="0">
              <a:solidFill>
                <a:srgbClr val="1C1C1C"/>
              </a:solidFill>
              <a:latin typeface="Arial" panose="020B0604020202020204" pitchFamily="34" charset="0"/>
              <a:cs typeface="Times New Roman" panose="02020603050405020304" pitchFamily="18" charset="0"/>
            </a:endParaRPr>
          </a:p>
          <a:p>
            <a:pPr eaLnBrk="1" hangingPunct="1">
              <a:lnSpc>
                <a:spcPct val="150000"/>
              </a:lnSpc>
              <a:spcBef>
                <a:spcPct val="0"/>
              </a:spcBef>
              <a:buFontTx/>
              <a:buNone/>
            </a:pPr>
            <a:r>
              <a:rPr lang="en-US" altLang="zh-CN" dirty="0">
                <a:solidFill>
                  <a:srgbClr val="1C1C1C"/>
                </a:solidFill>
                <a:latin typeface="Arial" panose="020B0604020202020204" pitchFamily="34" charset="0"/>
                <a:cs typeface="Times New Roman" panose="02020603050405020304" pitchFamily="18" charset="0"/>
              </a:rPr>
              <a:t>2</a:t>
            </a:r>
            <a:r>
              <a:rPr lang="zh-CN" altLang="en-US" dirty="0">
                <a:solidFill>
                  <a:srgbClr val="1C1C1C"/>
                </a:solidFill>
                <a:latin typeface="Arial" panose="020B0604020202020204" pitchFamily="34" charset="0"/>
                <a:cs typeface="Times New Roman" panose="02020603050405020304" pitchFamily="18" charset="0"/>
              </a:rPr>
              <a:t>．几何光学时期；  </a:t>
            </a:r>
            <a:endParaRPr lang="en-US" altLang="zh-CN" dirty="0">
              <a:solidFill>
                <a:srgbClr val="1C1C1C"/>
              </a:solidFill>
              <a:latin typeface="Arial" panose="020B0604020202020204" pitchFamily="34" charset="0"/>
              <a:cs typeface="Times New Roman" panose="02020603050405020304" pitchFamily="18" charset="0"/>
            </a:endParaRPr>
          </a:p>
          <a:p>
            <a:pPr eaLnBrk="1" hangingPunct="1">
              <a:lnSpc>
                <a:spcPct val="150000"/>
              </a:lnSpc>
              <a:spcBef>
                <a:spcPct val="0"/>
              </a:spcBef>
              <a:buFontTx/>
              <a:buNone/>
            </a:pPr>
            <a:r>
              <a:rPr lang="en-US" altLang="zh-CN" dirty="0">
                <a:solidFill>
                  <a:srgbClr val="1C1C1C"/>
                </a:solidFill>
                <a:latin typeface="Arial" panose="020B0604020202020204" pitchFamily="34" charset="0"/>
                <a:cs typeface="Times New Roman" panose="02020603050405020304" pitchFamily="18" charset="0"/>
              </a:rPr>
              <a:t>3</a:t>
            </a:r>
            <a:r>
              <a:rPr lang="zh-CN" altLang="en-US" dirty="0">
                <a:solidFill>
                  <a:srgbClr val="1C1C1C"/>
                </a:solidFill>
                <a:latin typeface="Arial" panose="020B0604020202020204" pitchFamily="34" charset="0"/>
                <a:cs typeface="Times New Roman" panose="02020603050405020304" pitchFamily="18" charset="0"/>
              </a:rPr>
              <a:t>．波动光学时期 ；</a:t>
            </a:r>
            <a:endParaRPr lang="en-US" altLang="zh-CN" dirty="0">
              <a:solidFill>
                <a:srgbClr val="1C1C1C"/>
              </a:solidFill>
              <a:latin typeface="Arial" panose="020B0604020202020204" pitchFamily="34" charset="0"/>
              <a:cs typeface="Times New Roman" panose="02020603050405020304" pitchFamily="18" charset="0"/>
            </a:endParaRPr>
          </a:p>
          <a:p>
            <a:pPr eaLnBrk="1" hangingPunct="1">
              <a:lnSpc>
                <a:spcPct val="150000"/>
              </a:lnSpc>
              <a:spcBef>
                <a:spcPct val="0"/>
              </a:spcBef>
              <a:buFontTx/>
              <a:buNone/>
            </a:pPr>
            <a:r>
              <a:rPr lang="en-US" altLang="zh-CN" dirty="0">
                <a:solidFill>
                  <a:srgbClr val="1C1C1C"/>
                </a:solidFill>
                <a:latin typeface="Arial" panose="020B0604020202020204" pitchFamily="34" charset="0"/>
                <a:cs typeface="Times New Roman" panose="02020603050405020304" pitchFamily="18" charset="0"/>
              </a:rPr>
              <a:t>4</a:t>
            </a:r>
            <a:r>
              <a:rPr lang="zh-CN" altLang="en-US" dirty="0">
                <a:solidFill>
                  <a:srgbClr val="1C1C1C"/>
                </a:solidFill>
                <a:latin typeface="Arial" panose="020B0604020202020204" pitchFamily="34" charset="0"/>
                <a:cs typeface="Times New Roman" panose="02020603050405020304" pitchFamily="18" charset="0"/>
              </a:rPr>
              <a:t>．量子光学时期 ；</a:t>
            </a:r>
            <a:endParaRPr lang="en-US" altLang="zh-CN" dirty="0">
              <a:solidFill>
                <a:srgbClr val="1C1C1C"/>
              </a:solidFill>
              <a:latin typeface="Arial" panose="020B0604020202020204" pitchFamily="34" charset="0"/>
              <a:cs typeface="Times New Roman" panose="02020603050405020304" pitchFamily="18" charset="0"/>
            </a:endParaRPr>
          </a:p>
          <a:p>
            <a:pPr eaLnBrk="1" hangingPunct="1">
              <a:lnSpc>
                <a:spcPct val="150000"/>
              </a:lnSpc>
              <a:spcBef>
                <a:spcPct val="0"/>
              </a:spcBef>
              <a:buFontTx/>
              <a:buNone/>
            </a:pPr>
            <a:r>
              <a:rPr lang="en-US" altLang="zh-CN" dirty="0">
                <a:solidFill>
                  <a:srgbClr val="1C1C1C"/>
                </a:solidFill>
                <a:latin typeface="Arial" panose="020B0604020202020204" pitchFamily="34" charset="0"/>
                <a:cs typeface="Times New Roman" panose="02020603050405020304" pitchFamily="18" charset="0"/>
              </a:rPr>
              <a:t>5</a:t>
            </a:r>
            <a:r>
              <a:rPr lang="zh-CN" altLang="en-US" dirty="0">
                <a:solidFill>
                  <a:srgbClr val="1C1C1C"/>
                </a:solidFill>
                <a:latin typeface="Arial" panose="020B0604020202020204" pitchFamily="34" charset="0"/>
                <a:cs typeface="Times New Roman" panose="02020603050405020304" pitchFamily="18" charset="0"/>
              </a:rPr>
              <a:t>．现代光学时期 。 </a:t>
            </a:r>
          </a:p>
        </p:txBody>
      </p:sp>
    </p:spTree>
    <p:extLst>
      <p:ext uri="{BB962C8B-B14F-4D97-AF65-F5344CB8AC3E}">
        <p14:creationId xmlns:p14="http://schemas.microsoft.com/office/powerpoint/2010/main" val="2121685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139950" y="836613"/>
            <a:ext cx="6324600" cy="1219200"/>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a:defRPr/>
            </a:pPr>
            <a:endParaRPr lang="zh-CN" altLang="en-US"/>
          </a:p>
        </p:txBody>
      </p:sp>
      <p:grpSp>
        <p:nvGrpSpPr>
          <p:cNvPr id="11271" name="Group 4"/>
          <p:cNvGrpSpPr>
            <a:grpSpLocks/>
          </p:cNvGrpSpPr>
          <p:nvPr/>
        </p:nvGrpSpPr>
        <p:grpSpPr bwMode="auto">
          <a:xfrm>
            <a:off x="539750" y="1117600"/>
            <a:ext cx="2209800" cy="762000"/>
            <a:chOff x="336" y="2208"/>
            <a:chExt cx="1392" cy="480"/>
          </a:xfrm>
        </p:grpSpPr>
        <p:sp>
          <p:nvSpPr>
            <p:cNvPr id="26629" name="AutoShape 5"/>
            <p:cNvSpPr>
              <a:spLocks noChangeArrowheads="1"/>
            </p:cNvSpPr>
            <p:nvPr/>
          </p:nvSpPr>
          <p:spPr bwMode="auto">
            <a:xfrm>
              <a:off x="336" y="2208"/>
              <a:ext cx="768" cy="480"/>
            </a:xfrm>
            <a:prstGeom prst="horizontalScroll">
              <a:avLst>
                <a:gd name="adj" fmla="val 11755"/>
              </a:avLst>
            </a:prstGeom>
            <a:solidFill>
              <a:schemeClr val="accent1"/>
            </a:solidFill>
            <a:ln w="9525">
              <a:solidFill>
                <a:schemeClr val="tx1"/>
              </a:solidFill>
              <a:round/>
              <a:headEnd/>
              <a:tailEnd/>
            </a:ln>
            <a:effectLst>
              <a:outerShdw dist="68392" dir="17508085" algn="ctr" rotWithShape="0">
                <a:schemeClr val="tx2"/>
              </a:outerShdw>
            </a:effectLst>
          </p:spPr>
          <p:txBody>
            <a:bodyPr wrap="none" anchor="ctr"/>
            <a:lstStyle/>
            <a:p>
              <a:pPr algn="ctr">
                <a:defRPr/>
              </a:pPr>
              <a:endParaRPr kumimoji="0" lang="zh-CN" altLang="zh-CN" sz="2800" b="1">
                <a:solidFill>
                  <a:srgbClr val="1C1C1C"/>
                </a:solidFill>
              </a:endParaRPr>
            </a:p>
          </p:txBody>
        </p:sp>
        <p:sp>
          <p:nvSpPr>
            <p:cNvPr id="11276" name="Text Box 6"/>
            <p:cNvSpPr txBox="1">
              <a:spLocks noChangeArrowheads="1"/>
            </p:cNvSpPr>
            <p:nvPr/>
          </p:nvSpPr>
          <p:spPr bwMode="auto">
            <a:xfrm>
              <a:off x="480" y="2256"/>
              <a:ext cx="12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CC3300"/>
                  </a:solidFill>
                </a:rPr>
                <a:t>讨论</a:t>
              </a:r>
            </a:p>
          </p:txBody>
        </p:sp>
      </p:grpSp>
      <p:graphicFrame>
        <p:nvGraphicFramePr>
          <p:cNvPr id="11266" name="Object 8"/>
          <p:cNvGraphicFramePr>
            <a:graphicFrameLocks noChangeAspect="1"/>
          </p:cNvGraphicFramePr>
          <p:nvPr/>
        </p:nvGraphicFramePr>
        <p:xfrm>
          <a:off x="6559550" y="1217613"/>
          <a:ext cx="1600200" cy="554037"/>
        </p:xfrm>
        <a:graphic>
          <a:graphicData uri="http://schemas.openxmlformats.org/presentationml/2006/ole">
            <mc:AlternateContent xmlns:mc="http://schemas.openxmlformats.org/markup-compatibility/2006">
              <mc:Choice xmlns:v="urn:schemas-microsoft-com:vml" Requires="v">
                <p:oleObj spid="_x0000_s11433" name="公式" r:id="rId3" imgW="837836" imgH="304668" progId="Equation.3">
                  <p:embed/>
                </p:oleObj>
              </mc:Choice>
              <mc:Fallback>
                <p:oleObj name="公式" r:id="rId3" imgW="837836" imgH="304668"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550" y="1217613"/>
                        <a:ext cx="16002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Text Box 8"/>
          <p:cNvSpPr txBox="1">
            <a:spLocks noChangeArrowheads="1"/>
          </p:cNvSpPr>
          <p:nvPr/>
        </p:nvSpPr>
        <p:spPr bwMode="auto">
          <a:xfrm>
            <a:off x="2292350" y="1231900"/>
            <a:ext cx="353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条纹间距 </a:t>
            </a:r>
          </a:p>
        </p:txBody>
      </p:sp>
      <p:graphicFrame>
        <p:nvGraphicFramePr>
          <p:cNvPr id="11267" name="Object 9"/>
          <p:cNvGraphicFramePr>
            <a:graphicFrameLocks noChangeAspect="1"/>
          </p:cNvGraphicFramePr>
          <p:nvPr/>
        </p:nvGraphicFramePr>
        <p:xfrm>
          <a:off x="4211638" y="908050"/>
          <a:ext cx="1828800" cy="1081088"/>
        </p:xfrm>
        <a:graphic>
          <a:graphicData uri="http://schemas.openxmlformats.org/presentationml/2006/ole">
            <mc:AlternateContent xmlns:mc="http://schemas.openxmlformats.org/markup-compatibility/2006">
              <mc:Choice xmlns:v="urn:schemas-microsoft-com:vml" Requires="v">
                <p:oleObj spid="_x0000_s11434" name="公式" r:id="rId5" imgW="393529" imgH="253890" progId="Equation.3">
                  <p:embed/>
                </p:oleObj>
              </mc:Choice>
              <mc:Fallback>
                <p:oleObj name="公式" r:id="rId5" imgW="393529" imgH="253890"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908050"/>
                        <a:ext cx="1828800"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2"/>
          <p:cNvGraphicFramePr>
            <a:graphicFrameLocks noChangeAspect="1"/>
          </p:cNvGraphicFramePr>
          <p:nvPr/>
        </p:nvGraphicFramePr>
        <p:xfrm>
          <a:off x="900113" y="2852738"/>
          <a:ext cx="3889375" cy="2295525"/>
        </p:xfrm>
        <a:graphic>
          <a:graphicData uri="http://schemas.openxmlformats.org/presentationml/2006/ole">
            <mc:AlternateContent xmlns:mc="http://schemas.openxmlformats.org/markup-compatibility/2006">
              <mc:Choice xmlns:v="urn:schemas-microsoft-com:vml" Requires="v">
                <p:oleObj spid="_x0000_s11435" name="公式" r:id="rId7" imgW="1117600" imgH="660400" progId="Equation.3">
                  <p:embed/>
                </p:oleObj>
              </mc:Choice>
              <mc:Fallback>
                <p:oleObj name="公式" r:id="rId7" imgW="1117600" imgH="66040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852738"/>
                        <a:ext cx="3889375" cy="229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Rectangle 32"/>
          <p:cNvSpPr>
            <a:spLocks noChangeArrowheads="1"/>
          </p:cNvSpPr>
          <p:nvPr/>
        </p:nvSpPr>
        <p:spPr bwMode="auto">
          <a:xfrm>
            <a:off x="5219700" y="28527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CC0000"/>
                </a:solidFill>
              </a:rPr>
              <a:t>明纹</a:t>
            </a:r>
          </a:p>
        </p:txBody>
      </p:sp>
      <p:sp>
        <p:nvSpPr>
          <p:cNvPr id="11274" name="Rectangle 33"/>
          <p:cNvSpPr>
            <a:spLocks noChangeArrowheads="1"/>
          </p:cNvSpPr>
          <p:nvPr/>
        </p:nvSpPr>
        <p:spPr bwMode="auto">
          <a:xfrm>
            <a:off x="5219700" y="42211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FF"/>
                </a:solidFill>
              </a:rPr>
              <a:t>暗纹</a:t>
            </a:r>
          </a:p>
        </p:txBody>
      </p:sp>
      <p:graphicFrame>
        <p:nvGraphicFramePr>
          <p:cNvPr id="11269" name="Object 3"/>
          <p:cNvGraphicFramePr>
            <a:graphicFrameLocks noChangeAspect="1"/>
          </p:cNvGraphicFramePr>
          <p:nvPr/>
        </p:nvGraphicFramePr>
        <p:xfrm>
          <a:off x="6373813" y="3429000"/>
          <a:ext cx="2493962" cy="647700"/>
        </p:xfrm>
        <a:graphic>
          <a:graphicData uri="http://schemas.openxmlformats.org/presentationml/2006/ole">
            <mc:AlternateContent xmlns:mc="http://schemas.openxmlformats.org/markup-compatibility/2006">
              <mc:Choice xmlns:v="urn:schemas-microsoft-com:vml" Requires="v">
                <p:oleObj spid="_x0000_s11436" name="公式" r:id="rId9" imgW="927100" imgH="241300" progId="Equation.3">
                  <p:embed/>
                </p:oleObj>
              </mc:Choice>
              <mc:Fallback>
                <p:oleObj name="公式" r:id="rId9" imgW="927100" imgH="241300" progId="Equation.3">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3813" y="3429000"/>
                        <a:ext cx="249396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4" name="Group 2"/>
          <p:cNvGrpSpPr>
            <a:grpSpLocks/>
          </p:cNvGrpSpPr>
          <p:nvPr/>
        </p:nvGrpSpPr>
        <p:grpSpPr bwMode="auto">
          <a:xfrm>
            <a:off x="533400" y="762000"/>
            <a:ext cx="8305800" cy="595313"/>
            <a:chOff x="336" y="480"/>
            <a:chExt cx="5232" cy="375"/>
          </a:xfrm>
        </p:grpSpPr>
        <p:sp>
          <p:nvSpPr>
            <p:cNvPr id="6147" name="Text Box 3"/>
            <p:cNvSpPr txBox="1">
              <a:spLocks noChangeArrowheads="1"/>
            </p:cNvSpPr>
            <p:nvPr/>
          </p:nvSpPr>
          <p:spPr bwMode="auto">
            <a:xfrm>
              <a:off x="336" y="483"/>
              <a:ext cx="5232" cy="333"/>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a:spAutoFit/>
            </a:bodyPr>
            <a:lstStyle/>
            <a:p>
              <a:pPr>
                <a:spcBef>
                  <a:spcPct val="50000"/>
                </a:spcBef>
                <a:defRPr/>
              </a:pPr>
              <a:r>
                <a:rPr kumimoji="0" lang="en-US" altLang="zh-CN" sz="2800" b="1">
                  <a:solidFill>
                    <a:srgbClr val="000000"/>
                  </a:solidFill>
                </a:rPr>
                <a:t>               </a:t>
              </a:r>
              <a:r>
                <a:rPr kumimoji="0" lang="zh-CN" altLang="en-US" sz="2800" b="1">
                  <a:solidFill>
                    <a:srgbClr val="000000"/>
                  </a:solidFill>
                </a:rPr>
                <a:t>一定时，若     变化，则         将怎样变化？</a:t>
              </a:r>
            </a:p>
          </p:txBody>
        </p:sp>
        <p:graphicFrame>
          <p:nvGraphicFramePr>
            <p:cNvPr id="12291" name="Object 3"/>
            <p:cNvGraphicFramePr>
              <a:graphicFrameLocks noChangeAspect="1"/>
            </p:cNvGraphicFramePr>
            <p:nvPr/>
          </p:nvGraphicFramePr>
          <p:xfrm>
            <a:off x="776" y="528"/>
            <a:ext cx="416" cy="278"/>
          </p:xfrm>
          <a:graphic>
            <a:graphicData uri="http://schemas.openxmlformats.org/presentationml/2006/ole">
              <mc:AlternateContent xmlns:mc="http://schemas.openxmlformats.org/markup-compatibility/2006">
                <mc:Choice xmlns:v="urn:schemas-microsoft-com:vml" Requires="v">
                  <p:oleObj spid="_x0000_s12444" name="公式" r:id="rId4" imgW="228501" imgH="152334" progId="Equation.3">
                    <p:embed/>
                  </p:oleObj>
                </mc:Choice>
                <mc:Fallback>
                  <p:oleObj name="公式" r:id="rId4" imgW="228501" imgH="152334"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 y="528"/>
                          <a:ext cx="416"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4"/>
            <p:cNvGraphicFramePr>
              <a:graphicFrameLocks noChangeAspect="1"/>
            </p:cNvGraphicFramePr>
            <p:nvPr/>
          </p:nvGraphicFramePr>
          <p:xfrm>
            <a:off x="2400" y="528"/>
            <a:ext cx="239" cy="288"/>
          </p:xfrm>
          <a:graphic>
            <a:graphicData uri="http://schemas.openxmlformats.org/presentationml/2006/ole">
              <mc:AlternateContent xmlns:mc="http://schemas.openxmlformats.org/markup-compatibility/2006">
                <mc:Choice xmlns:v="urn:schemas-microsoft-com:vml" Requires="v">
                  <p:oleObj spid="_x0000_s12445" name="公式" r:id="rId6" imgW="190417" imgH="241195" progId="Equation.3">
                    <p:embed/>
                  </p:oleObj>
                </mc:Choice>
                <mc:Fallback>
                  <p:oleObj name="公式" r:id="rId6" imgW="190417" imgH="241195"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0" y="528"/>
                          <a:ext cx="23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5"/>
            <p:cNvGraphicFramePr>
              <a:graphicFrameLocks noChangeAspect="1"/>
            </p:cNvGraphicFramePr>
            <p:nvPr/>
          </p:nvGraphicFramePr>
          <p:xfrm>
            <a:off x="3600" y="480"/>
            <a:ext cx="387" cy="295"/>
          </p:xfrm>
          <a:graphic>
            <a:graphicData uri="http://schemas.openxmlformats.org/presentationml/2006/ole">
              <mc:AlternateContent xmlns:mc="http://schemas.openxmlformats.org/markup-compatibility/2006">
                <mc:Choice xmlns:v="urn:schemas-microsoft-com:vml" Requires="v">
                  <p:oleObj spid="_x0000_s12446" name="公式" r:id="rId8" imgW="317225" imgH="241091" progId="Equation.3">
                    <p:embed/>
                  </p:oleObj>
                </mc:Choice>
                <mc:Fallback>
                  <p:oleObj name="公式" r:id="rId8" imgW="317225" imgH="241091"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 y="480"/>
                          <a:ext cx="387"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Text Box 7"/>
            <p:cNvSpPr txBox="1">
              <a:spLocks noChangeArrowheads="1"/>
            </p:cNvSpPr>
            <p:nvPr/>
          </p:nvSpPr>
          <p:spPr bwMode="auto">
            <a:xfrm>
              <a:off x="336" y="528"/>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a:solidFill>
                    <a:srgbClr val="CC0000"/>
                  </a:solidFill>
                </a:rPr>
                <a:t>1.</a:t>
              </a:r>
              <a:endParaRPr kumimoji="0" lang="zh-CN" altLang="en-US" sz="2800" b="1">
                <a:solidFill>
                  <a:srgbClr val="CC0000"/>
                </a:solidFill>
              </a:endParaRPr>
            </a:p>
          </p:txBody>
        </p:sp>
      </p:grpSp>
    </p:spTree>
    <p:controls>
      <mc:AlternateContent xmlns:mc="http://schemas.openxmlformats.org/markup-compatibility/2006">
        <mc:Choice xmlns:v="urn:schemas-microsoft-com:vml" Requires="v">
          <p:control spid="12447" name="ShockwaveFlash1" r:id="rId2" imgW="8229600" imgH="4572000"/>
        </mc:Choice>
        <mc:Fallback>
          <p:control name="ShockwaveFlash1" r:id="rId2" imgW="8229600" imgH="4572000">
            <p:pic>
              <p:nvPicPr>
                <p:cNvPr id="2" name="ShockwaveFlash1"/>
                <p:cNvPicPr preferRelativeResize="0">
                  <a:picLocks noChangeArrowheads="1" noChangeShapeType="1"/>
                </p:cNvPicPr>
                <p:nvPr/>
              </p:nvPicPr>
              <p:blipFill>
                <a:blip r:embed="rId10"/>
                <a:srcRect/>
                <a:stretch>
                  <a:fillRect/>
                </a:stretch>
              </p:blipFill>
              <p:spPr bwMode="auto">
                <a:xfrm>
                  <a:off x="539750" y="1628775"/>
                  <a:ext cx="8229600" cy="4572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323850" y="773113"/>
            <a:ext cx="8229600" cy="528637"/>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a:spAutoFit/>
          </a:bodyPr>
          <a:lstStyle/>
          <a:p>
            <a:pPr>
              <a:defRPr/>
            </a:pPr>
            <a:r>
              <a:rPr kumimoji="0" lang="en-US" altLang="zh-CN" sz="2800" b="1" dirty="0">
                <a:solidFill>
                  <a:srgbClr val="CC3300"/>
                </a:solidFill>
              </a:rPr>
              <a:t>2.</a:t>
            </a:r>
            <a:r>
              <a:rPr kumimoji="0" lang="zh-CN" altLang="en-US" sz="2800" b="1" dirty="0">
                <a:solidFill>
                  <a:srgbClr val="1C1C1C"/>
                </a:solidFill>
              </a:rPr>
              <a:t>                              </a:t>
            </a:r>
            <a:r>
              <a:rPr kumimoji="0" lang="zh-CN" altLang="en-US" sz="2800" b="1" dirty="0">
                <a:solidFill>
                  <a:srgbClr val="000000"/>
                </a:solidFill>
              </a:rPr>
              <a:t>条纹间距       与     的关系如何？</a:t>
            </a:r>
          </a:p>
        </p:txBody>
      </p:sp>
      <p:graphicFrame>
        <p:nvGraphicFramePr>
          <p:cNvPr id="13314" name="Object 3"/>
          <p:cNvGraphicFramePr>
            <a:graphicFrameLocks noChangeAspect="1"/>
          </p:cNvGraphicFramePr>
          <p:nvPr/>
        </p:nvGraphicFramePr>
        <p:xfrm>
          <a:off x="4787900" y="836613"/>
          <a:ext cx="647700" cy="474662"/>
        </p:xfrm>
        <a:graphic>
          <a:graphicData uri="http://schemas.openxmlformats.org/presentationml/2006/ole">
            <mc:AlternateContent xmlns:mc="http://schemas.openxmlformats.org/markup-compatibility/2006">
              <mc:Choice xmlns:v="urn:schemas-microsoft-com:vml" Requires="v">
                <p:oleObj spid="_x0000_s13467" name="公式" r:id="rId4" imgW="215619" imgH="177569" progId="Equation.3">
                  <p:embed/>
                </p:oleObj>
              </mc:Choice>
              <mc:Fallback>
                <p:oleObj name="公式" r:id="rId4" imgW="215619" imgH="177569"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836613"/>
                        <a:ext cx="6477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4"/>
          <p:cNvGraphicFramePr>
            <a:graphicFrameLocks noChangeAspect="1"/>
          </p:cNvGraphicFramePr>
          <p:nvPr/>
        </p:nvGraphicFramePr>
        <p:xfrm>
          <a:off x="5795963" y="765175"/>
          <a:ext cx="430212" cy="544513"/>
        </p:xfrm>
        <a:graphic>
          <a:graphicData uri="http://schemas.openxmlformats.org/presentationml/2006/ole">
            <mc:AlternateContent xmlns:mc="http://schemas.openxmlformats.org/markup-compatibility/2006">
              <mc:Choice xmlns:v="urn:schemas-microsoft-com:vml" Requires="v">
                <p:oleObj spid="_x0000_s13468" name="公式" r:id="rId6" imgW="139579" imgH="177646" progId="Equation.3">
                  <p:embed/>
                </p:oleObj>
              </mc:Choice>
              <mc:Fallback>
                <p:oleObj name="公式" r:id="rId6" imgW="139579" imgH="177646" progId="Equation.3">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63" y="765175"/>
                        <a:ext cx="430212"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Text Box 7"/>
          <p:cNvSpPr txBox="1">
            <a:spLocks noChangeArrowheads="1"/>
          </p:cNvSpPr>
          <p:nvPr/>
        </p:nvSpPr>
        <p:spPr bwMode="auto">
          <a:xfrm>
            <a:off x="1042988" y="765175"/>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a:solidFill>
                  <a:srgbClr val="000000"/>
                </a:solidFill>
              </a:rPr>
              <a:t>           </a:t>
            </a:r>
            <a:r>
              <a:rPr kumimoji="0" lang="zh-CN" altLang="en-US" sz="2800" b="1">
                <a:solidFill>
                  <a:srgbClr val="000000"/>
                </a:solidFill>
              </a:rPr>
              <a:t>一定时，</a:t>
            </a:r>
          </a:p>
        </p:txBody>
      </p:sp>
      <p:graphicFrame>
        <p:nvGraphicFramePr>
          <p:cNvPr id="13316" name="Object 5"/>
          <p:cNvGraphicFramePr>
            <a:graphicFrameLocks noChangeAspect="1"/>
          </p:cNvGraphicFramePr>
          <p:nvPr/>
        </p:nvGraphicFramePr>
        <p:xfrm>
          <a:off x="1047750" y="830263"/>
          <a:ext cx="925513" cy="398462"/>
        </p:xfrm>
        <a:graphic>
          <a:graphicData uri="http://schemas.openxmlformats.org/presentationml/2006/ole">
            <mc:AlternateContent xmlns:mc="http://schemas.openxmlformats.org/markup-compatibility/2006">
              <mc:Choice xmlns:v="urn:schemas-microsoft-com:vml" Requires="v">
                <p:oleObj spid="_x0000_s13469" name="公式" r:id="rId8" imgW="253670" imgH="126835" progId="Equation.3">
                  <p:embed/>
                </p:oleObj>
              </mc:Choice>
              <mc:Fallback>
                <p:oleObj name="公式" r:id="rId8" imgW="253670" imgH="126835" progId="Equation.3">
                  <p:embed/>
                  <p:pic>
                    <p:nvPicPr>
                      <p:cNvPr id="0"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0" y="830263"/>
                        <a:ext cx="925513"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ontrols>
      <mc:AlternateContent xmlns:mc="http://schemas.openxmlformats.org/markup-compatibility/2006">
        <mc:Choice xmlns:v="urn:schemas-microsoft-com:vml" Requires="v">
          <p:control spid="13470" name="ShockwaveFlash1" r:id="rId2" imgW="6251400" imgH="4800600"/>
        </mc:Choice>
        <mc:Fallback>
          <p:control name="ShockwaveFlash1" r:id="rId2" imgW="6251400" imgH="4800600">
            <p:pic>
              <p:nvPicPr>
                <p:cNvPr id="2" name="ShockwaveFlash1"/>
                <p:cNvPicPr preferRelativeResize="0">
                  <a:picLocks noChangeArrowheads="1" noChangeShapeType="1"/>
                </p:cNvPicPr>
                <p:nvPr/>
              </p:nvPicPr>
              <p:blipFill>
                <a:blip r:embed="rId10"/>
                <a:srcRect/>
                <a:stretch>
                  <a:fillRect/>
                </a:stretch>
              </p:blipFill>
              <p:spPr bwMode="auto">
                <a:xfrm>
                  <a:off x="1510506" y="1556792"/>
                  <a:ext cx="6249988" cy="4800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Text Box 2"/>
          <p:cNvSpPr txBox="1">
            <a:spLocks noChangeArrowheads="1"/>
          </p:cNvSpPr>
          <p:nvPr/>
        </p:nvSpPr>
        <p:spPr bwMode="auto">
          <a:xfrm>
            <a:off x="248780" y="260648"/>
            <a:ext cx="563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3200" b="1" dirty="0" smtClean="0">
                <a:solidFill>
                  <a:schemeClr val="accent2"/>
                </a:solidFill>
              </a:rPr>
              <a:t>三、</a:t>
            </a:r>
            <a:r>
              <a:rPr kumimoji="0" lang="zh-CN" altLang="en-US" sz="3200" b="1" dirty="0">
                <a:solidFill>
                  <a:schemeClr val="accent2"/>
                </a:solidFill>
              </a:rPr>
              <a:t>双缝干涉光强分布</a:t>
            </a:r>
          </a:p>
        </p:txBody>
      </p:sp>
      <p:sp>
        <p:nvSpPr>
          <p:cNvPr id="8197" name="Rectangle 5"/>
          <p:cNvSpPr>
            <a:spLocks noChangeArrowheads="1"/>
          </p:cNvSpPr>
          <p:nvPr/>
        </p:nvSpPr>
        <p:spPr bwMode="auto">
          <a:xfrm>
            <a:off x="4355703" y="3030835"/>
            <a:ext cx="3251200" cy="855662"/>
          </a:xfrm>
          <a:prstGeom prst="rect">
            <a:avLst/>
          </a:prstGeom>
          <a:gradFill rotWithShape="0">
            <a:gsLst>
              <a:gs pos="0">
                <a:schemeClr val="folHlink"/>
              </a:gs>
              <a:gs pos="50000">
                <a:schemeClr val="bg1"/>
              </a:gs>
              <a:gs pos="100000">
                <a:schemeClr val="folHlink"/>
              </a:gs>
            </a:gsLst>
            <a:lin ang="5400000" scaled="1"/>
          </a:gradFill>
          <a:ln w="9525">
            <a:solidFill>
              <a:schemeClr val="tx1"/>
            </a:solidFill>
            <a:miter lim="800000"/>
            <a:headEnd/>
            <a:tailEnd/>
          </a:ln>
          <a:effectLst/>
        </p:spPr>
        <p:txBody>
          <a:bodyPr wrap="none" anchor="ctr"/>
          <a:lstStyle/>
          <a:p>
            <a:pPr>
              <a:defRPr/>
            </a:pPr>
            <a:endParaRPr lang="zh-CN" altLang="en-US"/>
          </a:p>
        </p:txBody>
      </p:sp>
      <p:grpSp>
        <p:nvGrpSpPr>
          <p:cNvPr id="14350" name="Group 6"/>
          <p:cNvGrpSpPr>
            <a:grpSpLocks/>
          </p:cNvGrpSpPr>
          <p:nvPr/>
        </p:nvGrpSpPr>
        <p:grpSpPr bwMode="auto">
          <a:xfrm>
            <a:off x="1115616" y="3116130"/>
            <a:ext cx="6208712" cy="563563"/>
            <a:chOff x="576" y="1730"/>
            <a:chExt cx="4423" cy="381"/>
          </a:xfrm>
        </p:grpSpPr>
        <p:graphicFrame>
          <p:nvGraphicFramePr>
            <p:cNvPr id="14347" name="Object 11"/>
            <p:cNvGraphicFramePr>
              <a:graphicFrameLocks noChangeAspect="1"/>
            </p:cNvGraphicFramePr>
            <p:nvPr>
              <p:extLst>
                <p:ext uri="{D42A27DB-BD31-4B8C-83A1-F6EECF244321}">
                  <p14:modId xmlns:p14="http://schemas.microsoft.com/office/powerpoint/2010/main" val="606167399"/>
                </p:ext>
              </p:extLst>
            </p:nvPr>
          </p:nvGraphicFramePr>
          <p:xfrm>
            <a:off x="1551" y="1730"/>
            <a:ext cx="3448" cy="381"/>
          </p:xfrm>
          <a:graphic>
            <a:graphicData uri="http://schemas.openxmlformats.org/presentationml/2006/ole">
              <mc:AlternateContent xmlns:mc="http://schemas.openxmlformats.org/markup-compatibility/2006">
                <mc:Choice xmlns:v="urn:schemas-microsoft-com:vml" Requires="v">
                  <p:oleObj spid="_x0000_s14732" name="公式" r:id="rId3" imgW="3175000" imgH="355600" progId="Equation.3">
                    <p:embed/>
                  </p:oleObj>
                </mc:Choice>
                <mc:Fallback>
                  <p:oleObj name="公式" r:id="rId3" imgW="3175000" imgH="355600" progId="Equation.3">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 y="1730"/>
                          <a:ext cx="3448"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4" name="Text Box 8"/>
            <p:cNvSpPr txBox="1">
              <a:spLocks noChangeArrowheads="1"/>
            </p:cNvSpPr>
            <p:nvPr/>
          </p:nvSpPr>
          <p:spPr bwMode="auto">
            <a:xfrm>
              <a:off x="576" y="1775"/>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zh-CN" altLang="en-US" sz="2800" b="1" dirty="0">
                  <a:solidFill>
                    <a:srgbClr val="000000"/>
                  </a:solidFill>
                </a:rPr>
                <a:t>合</a:t>
              </a:r>
              <a:r>
                <a:rPr kumimoji="0" lang="zh-CN" altLang="en-US" sz="2800" b="1" dirty="0">
                  <a:solidFill>
                    <a:srgbClr val="FF0000"/>
                  </a:solidFill>
                </a:rPr>
                <a:t>光强</a:t>
              </a:r>
            </a:p>
          </p:txBody>
        </p:sp>
      </p:grpSp>
      <p:grpSp>
        <p:nvGrpSpPr>
          <p:cNvPr id="3" name="Group 9"/>
          <p:cNvGrpSpPr>
            <a:grpSpLocks/>
          </p:cNvGrpSpPr>
          <p:nvPr/>
        </p:nvGrpSpPr>
        <p:grpSpPr bwMode="auto">
          <a:xfrm>
            <a:off x="6732191" y="4183360"/>
            <a:ext cx="1828800" cy="685800"/>
            <a:chOff x="4320" y="2544"/>
            <a:chExt cx="1152" cy="432"/>
          </a:xfrm>
        </p:grpSpPr>
        <p:sp>
          <p:nvSpPr>
            <p:cNvPr id="8202" name="AutoShape 10"/>
            <p:cNvSpPr>
              <a:spLocks noChangeArrowheads="1"/>
            </p:cNvSpPr>
            <p:nvPr/>
          </p:nvSpPr>
          <p:spPr bwMode="auto">
            <a:xfrm>
              <a:off x="4368" y="2544"/>
              <a:ext cx="720" cy="432"/>
            </a:xfrm>
            <a:prstGeom prst="wedgeRoundRectCallout">
              <a:avLst>
                <a:gd name="adj1" fmla="val -117500"/>
                <a:gd name="adj2" fmla="val -128704"/>
                <a:gd name="adj3" fmla="val 16667"/>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p>
              <a:pPr algn="ctr">
                <a:defRPr/>
              </a:pPr>
              <a:endParaRPr kumimoji="0" lang="zh-CN" altLang="zh-CN" sz="2800" b="1">
                <a:solidFill>
                  <a:srgbClr val="1C1C1C"/>
                </a:solidFill>
              </a:endParaRPr>
            </a:p>
          </p:txBody>
        </p:sp>
        <p:sp>
          <p:nvSpPr>
            <p:cNvPr id="14363" name="Text Box 11"/>
            <p:cNvSpPr txBox="1">
              <a:spLocks noChangeArrowheads="1"/>
            </p:cNvSpPr>
            <p:nvPr/>
          </p:nvSpPr>
          <p:spPr bwMode="auto">
            <a:xfrm>
              <a:off x="4320" y="2601"/>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00"/>
                  </a:solidFill>
                </a:rPr>
                <a:t>干涉项</a:t>
              </a:r>
            </a:p>
          </p:txBody>
        </p:sp>
      </p:grpSp>
      <p:grpSp>
        <p:nvGrpSpPr>
          <p:cNvPr id="4" name="Group 12"/>
          <p:cNvGrpSpPr>
            <a:grpSpLocks/>
          </p:cNvGrpSpPr>
          <p:nvPr/>
        </p:nvGrpSpPr>
        <p:grpSpPr bwMode="auto">
          <a:xfrm>
            <a:off x="4080173" y="4822488"/>
            <a:ext cx="2519362" cy="496888"/>
            <a:chOff x="2787" y="2457"/>
            <a:chExt cx="1965" cy="354"/>
          </a:xfrm>
        </p:grpSpPr>
        <p:sp>
          <p:nvSpPr>
            <p:cNvPr id="14361" name="Text Box 13"/>
            <p:cNvSpPr txBox="1">
              <a:spLocks noChangeArrowheads="1"/>
            </p:cNvSpPr>
            <p:nvPr/>
          </p:nvSpPr>
          <p:spPr bwMode="auto">
            <a:xfrm>
              <a:off x="2787" y="2457"/>
              <a:ext cx="19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CC0000"/>
                  </a:solidFill>
                </a:rPr>
                <a:t>若</a:t>
              </a:r>
            </a:p>
          </p:txBody>
        </p:sp>
        <p:graphicFrame>
          <p:nvGraphicFramePr>
            <p:cNvPr id="14346" name="Object 10"/>
            <p:cNvGraphicFramePr>
              <a:graphicFrameLocks noChangeAspect="1"/>
            </p:cNvGraphicFramePr>
            <p:nvPr/>
          </p:nvGraphicFramePr>
          <p:xfrm>
            <a:off x="3236" y="2457"/>
            <a:ext cx="1152" cy="354"/>
          </p:xfrm>
          <a:graphic>
            <a:graphicData uri="http://schemas.openxmlformats.org/presentationml/2006/ole">
              <mc:AlternateContent xmlns:mc="http://schemas.openxmlformats.org/markup-compatibility/2006">
                <mc:Choice xmlns:v="urn:schemas-microsoft-com:vml" Requires="v">
                  <p:oleObj spid="_x0000_s14733" name="公式" r:id="rId5" imgW="1346200" imgH="381000" progId="Equation.3">
                    <p:embed/>
                  </p:oleObj>
                </mc:Choice>
                <mc:Fallback>
                  <p:oleObj name="公式" r:id="rId5" imgW="1346200" imgH="381000" progId="Equation.3">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6" y="2457"/>
                          <a:ext cx="1152"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5"/>
          <p:cNvGrpSpPr>
            <a:grpSpLocks/>
          </p:cNvGrpSpPr>
          <p:nvPr/>
        </p:nvGrpSpPr>
        <p:grpSpPr bwMode="auto">
          <a:xfrm>
            <a:off x="458895" y="4539668"/>
            <a:ext cx="3384550" cy="814388"/>
            <a:chOff x="480" y="2181"/>
            <a:chExt cx="2711" cy="695"/>
          </a:xfrm>
        </p:grpSpPr>
        <p:graphicFrame>
          <p:nvGraphicFramePr>
            <p:cNvPr id="14345" name="Object 9"/>
            <p:cNvGraphicFramePr>
              <a:graphicFrameLocks noChangeAspect="1"/>
            </p:cNvGraphicFramePr>
            <p:nvPr/>
          </p:nvGraphicFramePr>
          <p:xfrm>
            <a:off x="1172" y="2181"/>
            <a:ext cx="2019" cy="695"/>
          </p:xfrm>
          <a:graphic>
            <a:graphicData uri="http://schemas.openxmlformats.org/presentationml/2006/ole">
              <mc:AlternateContent xmlns:mc="http://schemas.openxmlformats.org/markup-compatibility/2006">
                <mc:Choice xmlns:v="urn:schemas-microsoft-com:vml" Requires="v">
                  <p:oleObj spid="_x0000_s14734" name="公式" r:id="rId7" imgW="2336800" imgH="723900" progId="Equation.3">
                    <p:embed/>
                  </p:oleObj>
                </mc:Choice>
                <mc:Fallback>
                  <p:oleObj name="公式" r:id="rId7" imgW="2336800" imgH="723900" progId="Equation.3">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2" y="2181"/>
                          <a:ext cx="2019" cy="6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0" name="Text Box 17"/>
            <p:cNvSpPr txBox="1">
              <a:spLocks noChangeArrowheads="1"/>
            </p:cNvSpPr>
            <p:nvPr/>
          </p:nvSpPr>
          <p:spPr bwMode="auto">
            <a:xfrm>
              <a:off x="480" y="2304"/>
              <a:ext cx="9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1C1C1C"/>
                  </a:solidFill>
                </a:rPr>
                <a:t>其中</a:t>
              </a:r>
            </a:p>
          </p:txBody>
        </p:sp>
      </p:grpSp>
      <p:sp>
        <p:nvSpPr>
          <p:cNvPr id="14355" name="Rectangle 25"/>
          <p:cNvSpPr>
            <a:spLocks noChangeArrowheads="1"/>
          </p:cNvSpPr>
          <p:nvPr/>
        </p:nvSpPr>
        <p:spPr bwMode="auto">
          <a:xfrm>
            <a:off x="539750" y="5661050"/>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chemeClr val="accent2"/>
                </a:solidFill>
              </a:rPr>
              <a:t>（相干光的初相相同！）</a:t>
            </a:r>
          </a:p>
        </p:txBody>
      </p:sp>
      <p:graphicFrame>
        <p:nvGraphicFramePr>
          <p:cNvPr id="8218" name="Object 3"/>
          <p:cNvGraphicFramePr>
            <a:graphicFrameLocks noChangeAspect="1"/>
          </p:cNvGraphicFramePr>
          <p:nvPr>
            <p:extLst>
              <p:ext uri="{D42A27DB-BD31-4B8C-83A1-F6EECF244321}">
                <p14:modId xmlns:p14="http://schemas.microsoft.com/office/powerpoint/2010/main" val="1936215804"/>
              </p:ext>
            </p:extLst>
          </p:nvPr>
        </p:nvGraphicFramePr>
        <p:xfrm>
          <a:off x="1500294" y="2092058"/>
          <a:ext cx="4897438" cy="539750"/>
        </p:xfrm>
        <a:graphic>
          <a:graphicData uri="http://schemas.openxmlformats.org/presentationml/2006/ole">
            <mc:AlternateContent xmlns:mc="http://schemas.openxmlformats.org/markup-compatibility/2006">
              <mc:Choice xmlns:v="urn:schemas-microsoft-com:vml" Requires="v">
                <p:oleObj spid="_x0000_s14735" name="公式" r:id="rId9" imgW="2260600" imgH="241300" progId="Equation.3">
                  <p:embed/>
                </p:oleObj>
              </mc:Choice>
              <mc:Fallback>
                <p:oleObj name="公式" r:id="rId9" imgW="2260600" imgH="241300" progId="Equation.3">
                  <p:embed/>
                  <p:pic>
                    <p:nvPicPr>
                      <p:cNvPr id="0" name="Picture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0294" y="2092058"/>
                        <a:ext cx="489743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4"/>
          <p:cNvGraphicFramePr>
            <a:graphicFrameLocks noChangeAspect="1"/>
          </p:cNvGraphicFramePr>
          <p:nvPr>
            <p:extLst>
              <p:ext uri="{D42A27DB-BD31-4B8C-83A1-F6EECF244321}">
                <p14:modId xmlns:p14="http://schemas.microsoft.com/office/powerpoint/2010/main" val="2682548965"/>
              </p:ext>
            </p:extLst>
          </p:nvPr>
        </p:nvGraphicFramePr>
        <p:xfrm>
          <a:off x="4787504" y="5569769"/>
          <a:ext cx="1944687" cy="647700"/>
        </p:xfrm>
        <a:graphic>
          <a:graphicData uri="http://schemas.openxmlformats.org/presentationml/2006/ole">
            <mc:AlternateContent xmlns:mc="http://schemas.openxmlformats.org/markup-compatibility/2006">
              <mc:Choice xmlns:v="urn:schemas-microsoft-com:vml" Requires="v">
                <p:oleObj spid="_x0000_s14736" name="公式" r:id="rId11" imgW="1180588" imgH="393529" progId="Equation.3">
                  <p:embed/>
                </p:oleObj>
              </mc:Choice>
              <mc:Fallback>
                <p:oleObj name="公式" r:id="rId11" imgW="1180588" imgH="393529" progId="Equation.3">
                  <p:embed/>
                  <p:pic>
                    <p:nvPicPr>
                      <p:cNvPr id="0" name="Picture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504" y="5569769"/>
                        <a:ext cx="19446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6" name="Rectangle 29"/>
          <p:cNvSpPr>
            <a:spLocks noChangeArrowheads="1"/>
          </p:cNvSpPr>
          <p:nvPr/>
        </p:nvSpPr>
        <p:spPr bwMode="auto">
          <a:xfrm>
            <a:off x="325886" y="2125146"/>
            <a:ext cx="1062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dirty="0">
                <a:solidFill>
                  <a:srgbClr val="1C1C1C"/>
                </a:solidFill>
              </a:rPr>
              <a:t>平方</a:t>
            </a:r>
          </a:p>
        </p:txBody>
      </p:sp>
      <p:graphicFrame>
        <p:nvGraphicFramePr>
          <p:cNvPr id="14341" name="Object 5"/>
          <p:cNvGraphicFramePr>
            <a:graphicFrameLocks noChangeAspect="1"/>
          </p:cNvGraphicFramePr>
          <p:nvPr>
            <p:extLst>
              <p:ext uri="{D42A27DB-BD31-4B8C-83A1-F6EECF244321}">
                <p14:modId xmlns:p14="http://schemas.microsoft.com/office/powerpoint/2010/main" val="1922134974"/>
              </p:ext>
            </p:extLst>
          </p:nvPr>
        </p:nvGraphicFramePr>
        <p:xfrm>
          <a:off x="1019659" y="988746"/>
          <a:ext cx="2484437" cy="719137"/>
        </p:xfrm>
        <a:graphic>
          <a:graphicData uri="http://schemas.openxmlformats.org/presentationml/2006/ole">
            <mc:AlternateContent xmlns:mc="http://schemas.openxmlformats.org/markup-compatibility/2006">
              <mc:Choice xmlns:v="urn:schemas-microsoft-com:vml" Requires="v">
                <p:oleObj spid="_x0000_s14737" name="Equation" r:id="rId13" imgW="1358310" imgH="393529" progId="Equation.DSMT4">
                  <p:embed/>
                </p:oleObj>
              </mc:Choice>
              <mc:Fallback>
                <p:oleObj name="Equation" r:id="rId13" imgW="1358310" imgH="393529" progId="Equation.DSMT4">
                  <p:embed/>
                  <p:pic>
                    <p:nvPicPr>
                      <p:cNvPr id="0" name="Picture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9659" y="988746"/>
                        <a:ext cx="2484437"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5"/>
          <p:cNvGraphicFramePr>
            <a:graphicFrameLocks noChangeAspect="1"/>
          </p:cNvGraphicFramePr>
          <p:nvPr>
            <p:extLst>
              <p:ext uri="{D42A27DB-BD31-4B8C-83A1-F6EECF244321}">
                <p14:modId xmlns:p14="http://schemas.microsoft.com/office/powerpoint/2010/main" val="452035827"/>
              </p:ext>
            </p:extLst>
          </p:nvPr>
        </p:nvGraphicFramePr>
        <p:xfrm>
          <a:off x="3843445" y="976337"/>
          <a:ext cx="2554287" cy="719138"/>
        </p:xfrm>
        <a:graphic>
          <a:graphicData uri="http://schemas.openxmlformats.org/presentationml/2006/ole">
            <mc:AlternateContent xmlns:mc="http://schemas.openxmlformats.org/markup-compatibility/2006">
              <mc:Choice xmlns:v="urn:schemas-microsoft-com:vml" Requires="v">
                <p:oleObj spid="_x0000_s14738" name="Equation" r:id="rId15" imgW="1396800" imgH="393480" progId="Equation.DSMT4">
                  <p:embed/>
                </p:oleObj>
              </mc:Choice>
              <mc:Fallback>
                <p:oleObj name="Equation" r:id="rId15" imgW="1396800" imgH="393480" progId="Equation.DSMT4">
                  <p:embed/>
                  <p:pic>
                    <p:nvPicPr>
                      <p:cNvPr id="14341" name="Object 5"/>
                      <p:cNvPicPr>
                        <a:picLocks noChangeAspect="1" noChangeArrowheads="1"/>
                      </p:cNvPicPr>
                      <p:nvPr/>
                    </p:nvPicPr>
                    <p:blipFill>
                      <a:blip r:embed="rId16"/>
                      <a:srcRect/>
                      <a:stretch>
                        <a:fillRect/>
                      </a:stretch>
                    </p:blipFill>
                    <p:spPr bwMode="auto">
                      <a:xfrm>
                        <a:off x="3843445" y="976337"/>
                        <a:ext cx="2554287"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8218"/>
                                        </p:tgtEl>
                                        <p:attrNameLst>
                                          <p:attrName>style.visibility</p:attrName>
                                        </p:attrNameLst>
                                      </p:cBhvr>
                                      <p:to>
                                        <p:strVal val="visible"/>
                                      </p:to>
                                    </p:set>
                                    <p:animEffect transition="in" filter="blinds(vertical)">
                                      <p:cBhvr>
                                        <p:cTn id="22" dur="500"/>
                                        <p:tgtEl>
                                          <p:spTgt spid="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84" name="Group 2"/>
          <p:cNvGrpSpPr>
            <a:grpSpLocks/>
          </p:cNvGrpSpPr>
          <p:nvPr/>
        </p:nvGrpSpPr>
        <p:grpSpPr bwMode="auto">
          <a:xfrm>
            <a:off x="971550" y="404813"/>
            <a:ext cx="6905625" cy="987425"/>
            <a:chOff x="432" y="624"/>
            <a:chExt cx="4752" cy="672"/>
          </a:xfrm>
        </p:grpSpPr>
        <p:graphicFrame>
          <p:nvGraphicFramePr>
            <p:cNvPr id="15381" name="Object 21"/>
            <p:cNvGraphicFramePr>
              <a:graphicFrameLocks noChangeAspect="1"/>
            </p:cNvGraphicFramePr>
            <p:nvPr/>
          </p:nvGraphicFramePr>
          <p:xfrm>
            <a:off x="432" y="641"/>
            <a:ext cx="2064" cy="607"/>
          </p:xfrm>
          <a:graphic>
            <a:graphicData uri="http://schemas.openxmlformats.org/presentationml/2006/ole">
              <mc:AlternateContent xmlns:mc="http://schemas.openxmlformats.org/markup-compatibility/2006">
                <mc:Choice xmlns:v="urn:schemas-microsoft-com:vml" Requires="v">
                  <p:oleObj spid="_x0000_s16284" name="公式" r:id="rId3" imgW="1295400" imgH="393700" progId="Equation.3">
                    <p:embed/>
                  </p:oleObj>
                </mc:Choice>
                <mc:Fallback>
                  <p:oleObj name="公式" r:id="rId3" imgW="1295400" imgH="393700" progId="Equation.3">
                    <p:embed/>
                    <p:pic>
                      <p:nvPicPr>
                        <p:cNvPr id="0" name="Picture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641"/>
                          <a:ext cx="2064" cy="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2" name="Object 22"/>
            <p:cNvGraphicFramePr>
              <a:graphicFrameLocks noChangeAspect="1"/>
            </p:cNvGraphicFramePr>
            <p:nvPr/>
          </p:nvGraphicFramePr>
          <p:xfrm>
            <a:off x="2716" y="624"/>
            <a:ext cx="1537" cy="321"/>
          </p:xfrm>
          <a:graphic>
            <a:graphicData uri="http://schemas.openxmlformats.org/presentationml/2006/ole">
              <mc:AlternateContent xmlns:mc="http://schemas.openxmlformats.org/markup-compatibility/2006">
                <mc:Choice xmlns:v="urn:schemas-microsoft-com:vml" Requires="v">
                  <p:oleObj spid="_x0000_s16285" name="公式" r:id="rId5" imgW="1638300" imgH="330200" progId="Equation.3">
                    <p:embed/>
                  </p:oleObj>
                </mc:Choice>
                <mc:Fallback>
                  <p:oleObj name="公式" r:id="rId5" imgW="1638300" imgH="330200" progId="Equation.3">
                    <p:embed/>
                    <p:pic>
                      <p:nvPicPr>
                        <p:cNvPr id="0"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 y="624"/>
                          <a:ext cx="1537"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3" name="Object 23"/>
            <p:cNvGraphicFramePr>
              <a:graphicFrameLocks noChangeAspect="1"/>
            </p:cNvGraphicFramePr>
            <p:nvPr/>
          </p:nvGraphicFramePr>
          <p:xfrm>
            <a:off x="2716" y="975"/>
            <a:ext cx="2468" cy="321"/>
          </p:xfrm>
          <a:graphic>
            <a:graphicData uri="http://schemas.openxmlformats.org/presentationml/2006/ole">
              <mc:AlternateContent xmlns:mc="http://schemas.openxmlformats.org/markup-compatibility/2006">
                <mc:Choice xmlns:v="urn:schemas-microsoft-com:vml" Requires="v">
                  <p:oleObj spid="_x0000_s16286" name="公式" r:id="rId7" imgW="2311400" imgH="317500" progId="Equation.3">
                    <p:embed/>
                  </p:oleObj>
                </mc:Choice>
                <mc:Fallback>
                  <p:oleObj name="公式" r:id="rId7" imgW="2311400" imgH="317500" progId="Equation.3">
                    <p:embed/>
                    <p:pic>
                      <p:nvPicPr>
                        <p:cNvPr id="0" name="Picture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6" y="975"/>
                          <a:ext cx="2468"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25" name="AutoShape 6"/>
            <p:cNvSpPr>
              <a:spLocks/>
            </p:cNvSpPr>
            <p:nvPr/>
          </p:nvSpPr>
          <p:spPr bwMode="auto">
            <a:xfrm>
              <a:off x="2530" y="750"/>
              <a:ext cx="140" cy="359"/>
            </a:xfrm>
            <a:prstGeom prst="leftBrace">
              <a:avLst>
                <a:gd name="adj1" fmla="val 21369"/>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15385" name="组合 64"/>
          <p:cNvGrpSpPr>
            <a:grpSpLocks/>
          </p:cNvGrpSpPr>
          <p:nvPr/>
        </p:nvGrpSpPr>
        <p:grpSpPr bwMode="auto">
          <a:xfrm>
            <a:off x="539750" y="1844675"/>
            <a:ext cx="8001000" cy="4267200"/>
            <a:chOff x="539552" y="1988840"/>
            <a:chExt cx="8001000" cy="4267200"/>
          </a:xfrm>
        </p:grpSpPr>
        <p:grpSp>
          <p:nvGrpSpPr>
            <p:cNvPr id="15386" name="Group 7"/>
            <p:cNvGrpSpPr>
              <a:grpSpLocks/>
            </p:cNvGrpSpPr>
            <p:nvPr/>
          </p:nvGrpSpPr>
          <p:grpSpPr bwMode="auto">
            <a:xfrm>
              <a:off x="539552" y="1988840"/>
              <a:ext cx="8001000" cy="4267200"/>
              <a:chOff x="364" y="1296"/>
              <a:chExt cx="5040" cy="2688"/>
            </a:xfrm>
          </p:grpSpPr>
          <p:sp>
            <p:nvSpPr>
              <p:cNvPr id="15397" name="Rectangle 8"/>
              <p:cNvSpPr>
                <a:spLocks noChangeArrowheads="1"/>
              </p:cNvSpPr>
              <p:nvPr/>
            </p:nvSpPr>
            <p:spPr bwMode="auto">
              <a:xfrm>
                <a:off x="364" y="1296"/>
                <a:ext cx="5040" cy="2688"/>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398" name="Line 9"/>
              <p:cNvSpPr>
                <a:spLocks noChangeShapeType="1"/>
              </p:cNvSpPr>
              <p:nvPr/>
            </p:nvSpPr>
            <p:spPr bwMode="auto">
              <a:xfrm flipV="1">
                <a:off x="855" y="2693"/>
                <a:ext cx="4504" cy="7"/>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9" name="Line 10"/>
              <p:cNvSpPr>
                <a:spLocks noChangeShapeType="1"/>
              </p:cNvSpPr>
              <p:nvPr/>
            </p:nvSpPr>
            <p:spPr bwMode="auto">
              <a:xfrm flipV="1">
                <a:off x="2873" y="1387"/>
                <a:ext cx="0" cy="1306"/>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0" name="Line 11"/>
              <p:cNvSpPr>
                <a:spLocks noChangeShapeType="1"/>
              </p:cNvSpPr>
              <p:nvPr/>
            </p:nvSpPr>
            <p:spPr bwMode="auto">
              <a:xfrm>
                <a:off x="1251" y="1753"/>
                <a:ext cx="3568" cy="0"/>
              </a:xfrm>
              <a:prstGeom prst="line">
                <a:avLst/>
              </a:prstGeom>
              <a:noFill/>
              <a:ln w="19050">
                <a:solidFill>
                  <a:srgbClr val="000000"/>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1" name="Freeform 12"/>
              <p:cNvSpPr>
                <a:spLocks/>
              </p:cNvSpPr>
              <p:nvPr/>
            </p:nvSpPr>
            <p:spPr bwMode="auto">
              <a:xfrm>
                <a:off x="1090" y="1753"/>
                <a:ext cx="3836" cy="940"/>
              </a:xfrm>
              <a:custGeom>
                <a:avLst/>
                <a:gdLst>
                  <a:gd name="T0" fmla="*/ 0 w 3408"/>
                  <a:gd name="T1" fmla="*/ 1211 h 864"/>
                  <a:gd name="T2" fmla="*/ 231 w 3408"/>
                  <a:gd name="T3" fmla="*/ 0 h 864"/>
                  <a:gd name="T4" fmla="*/ 463 w 3408"/>
                  <a:gd name="T5" fmla="*/ 1211 h 864"/>
                  <a:gd name="T6" fmla="*/ 693 w 3408"/>
                  <a:gd name="T7" fmla="*/ 0 h 864"/>
                  <a:gd name="T8" fmla="*/ 924 w 3408"/>
                  <a:gd name="T9" fmla="*/ 1211 h 864"/>
                  <a:gd name="T10" fmla="*/ 1156 w 3408"/>
                  <a:gd name="T11" fmla="*/ 0 h 864"/>
                  <a:gd name="T12" fmla="*/ 1388 w 3408"/>
                  <a:gd name="T13" fmla="*/ 1211 h 864"/>
                  <a:gd name="T14" fmla="*/ 1620 w 3408"/>
                  <a:gd name="T15" fmla="*/ 0 h 864"/>
                  <a:gd name="T16" fmla="*/ 1849 w 3408"/>
                  <a:gd name="T17" fmla="*/ 1211 h 864"/>
                  <a:gd name="T18" fmla="*/ 2080 w 3408"/>
                  <a:gd name="T19" fmla="*/ 0 h 864"/>
                  <a:gd name="T20" fmla="*/ 2312 w 3408"/>
                  <a:gd name="T21" fmla="*/ 1211 h 864"/>
                  <a:gd name="T22" fmla="*/ 2543 w 3408"/>
                  <a:gd name="T23" fmla="*/ 0 h 864"/>
                  <a:gd name="T24" fmla="*/ 2773 w 3408"/>
                  <a:gd name="T25" fmla="*/ 1211 h 864"/>
                  <a:gd name="T26" fmla="*/ 3005 w 3408"/>
                  <a:gd name="T27" fmla="*/ 0 h 864"/>
                  <a:gd name="T28" fmla="*/ 3236 w 3408"/>
                  <a:gd name="T29" fmla="*/ 1211 h 864"/>
                  <a:gd name="T30" fmla="*/ 3467 w 3408"/>
                  <a:gd name="T31" fmla="*/ 0 h 864"/>
                  <a:gd name="T32" fmla="*/ 3699 w 3408"/>
                  <a:gd name="T33" fmla="*/ 1211 h 864"/>
                  <a:gd name="T34" fmla="*/ 3928 w 3408"/>
                  <a:gd name="T35" fmla="*/ 0 h 864"/>
                  <a:gd name="T36" fmla="*/ 4160 w 3408"/>
                  <a:gd name="T37" fmla="*/ 1211 h 864"/>
                  <a:gd name="T38" fmla="*/ 4392 w 3408"/>
                  <a:gd name="T39" fmla="*/ 0 h 864"/>
                  <a:gd name="T40" fmla="*/ 4623 w 3408"/>
                  <a:gd name="T41" fmla="*/ 1211 h 864"/>
                  <a:gd name="T42" fmla="*/ 4854 w 3408"/>
                  <a:gd name="T43" fmla="*/ 0 h 864"/>
                  <a:gd name="T44" fmla="*/ 5085 w 3408"/>
                  <a:gd name="T45" fmla="*/ 1211 h 864"/>
                  <a:gd name="T46" fmla="*/ 5316 w 3408"/>
                  <a:gd name="T47" fmla="*/ 0 h 864"/>
                  <a:gd name="T48" fmla="*/ 5470 w 3408"/>
                  <a:gd name="T49" fmla="*/ 1211 h 8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08"/>
                  <a:gd name="T76" fmla="*/ 0 h 864"/>
                  <a:gd name="T77" fmla="*/ 3408 w 3408"/>
                  <a:gd name="T78" fmla="*/ 864 h 8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08" h="864">
                    <a:moveTo>
                      <a:pt x="0" y="864"/>
                    </a:moveTo>
                    <a:cubicBezTo>
                      <a:pt x="48" y="432"/>
                      <a:pt x="96" y="0"/>
                      <a:pt x="144" y="0"/>
                    </a:cubicBezTo>
                    <a:cubicBezTo>
                      <a:pt x="192" y="0"/>
                      <a:pt x="240" y="864"/>
                      <a:pt x="288" y="864"/>
                    </a:cubicBezTo>
                    <a:cubicBezTo>
                      <a:pt x="336" y="864"/>
                      <a:pt x="384" y="0"/>
                      <a:pt x="432" y="0"/>
                    </a:cubicBezTo>
                    <a:cubicBezTo>
                      <a:pt x="480" y="0"/>
                      <a:pt x="528" y="864"/>
                      <a:pt x="576" y="864"/>
                    </a:cubicBezTo>
                    <a:cubicBezTo>
                      <a:pt x="624" y="864"/>
                      <a:pt x="672" y="0"/>
                      <a:pt x="720" y="0"/>
                    </a:cubicBezTo>
                    <a:cubicBezTo>
                      <a:pt x="768" y="0"/>
                      <a:pt x="816" y="864"/>
                      <a:pt x="864" y="864"/>
                    </a:cubicBezTo>
                    <a:cubicBezTo>
                      <a:pt x="912" y="864"/>
                      <a:pt x="960" y="0"/>
                      <a:pt x="1008" y="0"/>
                    </a:cubicBezTo>
                    <a:cubicBezTo>
                      <a:pt x="1056" y="0"/>
                      <a:pt x="1104" y="864"/>
                      <a:pt x="1152" y="864"/>
                    </a:cubicBezTo>
                    <a:cubicBezTo>
                      <a:pt x="1200" y="864"/>
                      <a:pt x="1248" y="0"/>
                      <a:pt x="1296" y="0"/>
                    </a:cubicBezTo>
                    <a:cubicBezTo>
                      <a:pt x="1344" y="0"/>
                      <a:pt x="1392" y="864"/>
                      <a:pt x="1440" y="864"/>
                    </a:cubicBezTo>
                    <a:cubicBezTo>
                      <a:pt x="1488" y="864"/>
                      <a:pt x="1536" y="0"/>
                      <a:pt x="1584" y="0"/>
                    </a:cubicBezTo>
                    <a:cubicBezTo>
                      <a:pt x="1632" y="0"/>
                      <a:pt x="1680" y="864"/>
                      <a:pt x="1728" y="864"/>
                    </a:cubicBezTo>
                    <a:cubicBezTo>
                      <a:pt x="1776" y="864"/>
                      <a:pt x="1824" y="0"/>
                      <a:pt x="1872" y="0"/>
                    </a:cubicBezTo>
                    <a:cubicBezTo>
                      <a:pt x="1920" y="0"/>
                      <a:pt x="1968" y="864"/>
                      <a:pt x="2016" y="864"/>
                    </a:cubicBezTo>
                    <a:cubicBezTo>
                      <a:pt x="2064" y="864"/>
                      <a:pt x="2112" y="0"/>
                      <a:pt x="2160" y="0"/>
                    </a:cubicBezTo>
                    <a:cubicBezTo>
                      <a:pt x="2208" y="0"/>
                      <a:pt x="2256" y="864"/>
                      <a:pt x="2304" y="864"/>
                    </a:cubicBezTo>
                    <a:cubicBezTo>
                      <a:pt x="2352" y="864"/>
                      <a:pt x="2400" y="0"/>
                      <a:pt x="2448" y="0"/>
                    </a:cubicBezTo>
                    <a:cubicBezTo>
                      <a:pt x="2496" y="0"/>
                      <a:pt x="2544" y="864"/>
                      <a:pt x="2592" y="864"/>
                    </a:cubicBezTo>
                    <a:cubicBezTo>
                      <a:pt x="2640" y="864"/>
                      <a:pt x="2688" y="0"/>
                      <a:pt x="2736" y="0"/>
                    </a:cubicBezTo>
                    <a:cubicBezTo>
                      <a:pt x="2784" y="0"/>
                      <a:pt x="2832" y="864"/>
                      <a:pt x="2880" y="864"/>
                    </a:cubicBezTo>
                    <a:cubicBezTo>
                      <a:pt x="2928" y="864"/>
                      <a:pt x="2976" y="0"/>
                      <a:pt x="3024" y="0"/>
                    </a:cubicBezTo>
                    <a:cubicBezTo>
                      <a:pt x="3072" y="0"/>
                      <a:pt x="3120" y="864"/>
                      <a:pt x="3168" y="864"/>
                    </a:cubicBezTo>
                    <a:cubicBezTo>
                      <a:pt x="3216" y="864"/>
                      <a:pt x="3272" y="0"/>
                      <a:pt x="3312" y="0"/>
                    </a:cubicBezTo>
                    <a:cubicBezTo>
                      <a:pt x="3352" y="0"/>
                      <a:pt x="3392" y="720"/>
                      <a:pt x="3408" y="864"/>
                    </a:cubicBezTo>
                  </a:path>
                </a:pathLst>
              </a:custGeom>
              <a:noFill/>
              <a:ln w="28575" cmpd="sng">
                <a:solidFill>
                  <a:srgbClr val="FF0066"/>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02" name="Line 13"/>
              <p:cNvSpPr>
                <a:spLocks noChangeShapeType="1"/>
              </p:cNvSpPr>
              <p:nvPr/>
            </p:nvSpPr>
            <p:spPr bwMode="auto">
              <a:xfrm>
                <a:off x="3197" y="2640"/>
                <a:ext cx="0" cy="5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3" name="Line 14"/>
              <p:cNvSpPr>
                <a:spLocks noChangeShapeType="1"/>
              </p:cNvSpPr>
              <p:nvPr/>
            </p:nvSpPr>
            <p:spPr bwMode="auto">
              <a:xfrm>
                <a:off x="3521" y="2640"/>
                <a:ext cx="0" cy="5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4" name="Line 15"/>
              <p:cNvSpPr>
                <a:spLocks noChangeShapeType="1"/>
              </p:cNvSpPr>
              <p:nvPr/>
            </p:nvSpPr>
            <p:spPr bwMode="auto">
              <a:xfrm>
                <a:off x="3847" y="2640"/>
                <a:ext cx="0" cy="5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5" name="Line 16"/>
              <p:cNvSpPr>
                <a:spLocks noChangeShapeType="1"/>
              </p:cNvSpPr>
              <p:nvPr/>
            </p:nvSpPr>
            <p:spPr bwMode="auto">
              <a:xfrm>
                <a:off x="4171" y="2640"/>
                <a:ext cx="0" cy="5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6" name="Line 17"/>
              <p:cNvSpPr>
                <a:spLocks noChangeShapeType="1"/>
              </p:cNvSpPr>
              <p:nvPr/>
            </p:nvSpPr>
            <p:spPr bwMode="auto">
              <a:xfrm>
                <a:off x="4494" y="2640"/>
                <a:ext cx="0" cy="5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7" name="Line 18"/>
              <p:cNvSpPr>
                <a:spLocks noChangeShapeType="1"/>
              </p:cNvSpPr>
              <p:nvPr/>
            </p:nvSpPr>
            <p:spPr bwMode="auto">
              <a:xfrm>
                <a:off x="2549" y="2640"/>
                <a:ext cx="0" cy="5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8" name="Line 19"/>
              <p:cNvSpPr>
                <a:spLocks noChangeShapeType="1"/>
              </p:cNvSpPr>
              <p:nvPr/>
            </p:nvSpPr>
            <p:spPr bwMode="auto">
              <a:xfrm>
                <a:off x="2225" y="2640"/>
                <a:ext cx="0" cy="5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9" name="Line 20"/>
              <p:cNvSpPr>
                <a:spLocks noChangeShapeType="1"/>
              </p:cNvSpPr>
              <p:nvPr/>
            </p:nvSpPr>
            <p:spPr bwMode="auto">
              <a:xfrm>
                <a:off x="1901" y="2640"/>
                <a:ext cx="0" cy="5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0" name="Line 21"/>
              <p:cNvSpPr>
                <a:spLocks noChangeShapeType="1"/>
              </p:cNvSpPr>
              <p:nvPr/>
            </p:nvSpPr>
            <p:spPr bwMode="auto">
              <a:xfrm>
                <a:off x="1576" y="2640"/>
                <a:ext cx="0" cy="5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362" name="Object 2"/>
              <p:cNvGraphicFramePr>
                <a:graphicFrameLocks noChangeAspect="1"/>
              </p:cNvGraphicFramePr>
              <p:nvPr/>
            </p:nvGraphicFramePr>
            <p:xfrm>
              <a:off x="5003" y="2712"/>
              <a:ext cx="321" cy="230"/>
            </p:xfrm>
            <a:graphic>
              <a:graphicData uri="http://schemas.openxmlformats.org/presentationml/2006/ole">
                <mc:AlternateContent xmlns:mc="http://schemas.openxmlformats.org/markup-compatibility/2006">
                  <mc:Choice xmlns:v="urn:schemas-microsoft-com:vml" Requires="v">
                    <p:oleObj spid="_x0000_s16287" name="公式" r:id="rId9" imgW="304668" imgH="228501" progId="Equation.3">
                      <p:embed/>
                    </p:oleObj>
                  </mc:Choice>
                  <mc:Fallback>
                    <p:oleObj name="公式" r:id="rId9" imgW="304668" imgH="228501" progId="Equation.3">
                      <p:embed/>
                      <p:pic>
                        <p:nvPicPr>
                          <p:cNvPr id="0" name="Picture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 y="2712"/>
                            <a:ext cx="3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63" name="Object 3"/>
              <p:cNvGraphicFramePr>
                <a:graphicFrameLocks noChangeAspect="1"/>
              </p:cNvGraphicFramePr>
              <p:nvPr/>
            </p:nvGraphicFramePr>
            <p:xfrm>
              <a:off x="3108" y="2745"/>
              <a:ext cx="145" cy="207"/>
            </p:xfrm>
            <a:graphic>
              <a:graphicData uri="http://schemas.openxmlformats.org/presentationml/2006/ole">
                <mc:AlternateContent xmlns:mc="http://schemas.openxmlformats.org/markup-compatibility/2006">
                  <mc:Choice xmlns:v="urn:schemas-microsoft-com:vml" Requires="v">
                    <p:oleObj spid="_x0000_s16288" name="公式" r:id="rId11" imgW="190417" imgH="241195" progId="Equation.3">
                      <p:embed/>
                    </p:oleObj>
                  </mc:Choice>
                  <mc:Fallback>
                    <p:oleObj name="公式" r:id="rId11" imgW="190417" imgH="241195" progId="Equation.3">
                      <p:embed/>
                      <p:pic>
                        <p:nvPicPr>
                          <p:cNvPr id="0" name="Picture 1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8" y="2745"/>
                            <a:ext cx="14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64" name="Object 4"/>
              <p:cNvGraphicFramePr>
                <a:graphicFrameLocks noChangeAspect="1"/>
              </p:cNvGraphicFramePr>
              <p:nvPr/>
            </p:nvGraphicFramePr>
            <p:xfrm>
              <a:off x="2419" y="2745"/>
              <a:ext cx="243" cy="207"/>
            </p:xfrm>
            <a:graphic>
              <a:graphicData uri="http://schemas.openxmlformats.org/presentationml/2006/ole">
                <mc:AlternateContent xmlns:mc="http://schemas.openxmlformats.org/markup-compatibility/2006">
                  <mc:Choice xmlns:v="urn:schemas-microsoft-com:vml" Requires="v">
                    <p:oleObj spid="_x0000_s16289" name="公式" r:id="rId13" imgW="380835" imgH="241195" progId="Equation.3">
                      <p:embed/>
                    </p:oleObj>
                  </mc:Choice>
                  <mc:Fallback>
                    <p:oleObj name="公式" r:id="rId13" imgW="380835" imgH="241195" progId="Equation.3">
                      <p:embed/>
                      <p:pic>
                        <p:nvPicPr>
                          <p:cNvPr id="0" name="Picture 1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9" y="2745"/>
                            <a:ext cx="24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65" name="Object 5"/>
              <p:cNvGraphicFramePr>
                <a:graphicFrameLocks noChangeAspect="1"/>
              </p:cNvGraphicFramePr>
              <p:nvPr/>
            </p:nvGraphicFramePr>
            <p:xfrm>
              <a:off x="3384" y="2745"/>
              <a:ext cx="251" cy="207"/>
            </p:xfrm>
            <a:graphic>
              <a:graphicData uri="http://schemas.openxmlformats.org/presentationml/2006/ole">
                <mc:AlternateContent xmlns:mc="http://schemas.openxmlformats.org/markup-compatibility/2006">
                  <mc:Choice xmlns:v="urn:schemas-microsoft-com:vml" Requires="v">
                    <p:oleObj spid="_x0000_s16290" name="公式" r:id="rId15" imgW="330057" imgH="241195" progId="Equation.3">
                      <p:embed/>
                    </p:oleObj>
                  </mc:Choice>
                  <mc:Fallback>
                    <p:oleObj name="公式" r:id="rId15" imgW="330057" imgH="241195" progId="Equation.3">
                      <p:embed/>
                      <p:pic>
                        <p:nvPicPr>
                          <p:cNvPr id="0" name="Picture 1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84" y="2745"/>
                            <a:ext cx="25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66" name="Object 6"/>
              <p:cNvGraphicFramePr>
                <a:graphicFrameLocks noChangeAspect="1"/>
              </p:cNvGraphicFramePr>
              <p:nvPr/>
            </p:nvGraphicFramePr>
            <p:xfrm>
              <a:off x="3704" y="2745"/>
              <a:ext cx="240" cy="207"/>
            </p:xfrm>
            <a:graphic>
              <a:graphicData uri="http://schemas.openxmlformats.org/presentationml/2006/ole">
                <mc:AlternateContent xmlns:mc="http://schemas.openxmlformats.org/markup-compatibility/2006">
                  <mc:Choice xmlns:v="urn:schemas-microsoft-com:vml" Requires="v">
                    <p:oleObj spid="_x0000_s16291" name="公式" r:id="rId17" imgW="317225" imgH="241091" progId="Equation.3">
                      <p:embed/>
                    </p:oleObj>
                  </mc:Choice>
                  <mc:Fallback>
                    <p:oleObj name="公式" r:id="rId17" imgW="317225" imgH="241091" progId="Equation.3">
                      <p:embed/>
                      <p:pic>
                        <p:nvPicPr>
                          <p:cNvPr id="0"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4" y="2745"/>
                            <a:ext cx="2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67" name="Object 7"/>
              <p:cNvGraphicFramePr>
                <a:graphicFrameLocks noChangeAspect="1"/>
              </p:cNvGraphicFramePr>
              <p:nvPr/>
            </p:nvGraphicFramePr>
            <p:xfrm>
              <a:off x="4027" y="2745"/>
              <a:ext cx="251" cy="207"/>
            </p:xfrm>
            <a:graphic>
              <a:graphicData uri="http://schemas.openxmlformats.org/presentationml/2006/ole">
                <mc:AlternateContent xmlns:mc="http://schemas.openxmlformats.org/markup-compatibility/2006">
                  <mc:Choice xmlns:v="urn:schemas-microsoft-com:vml" Requires="v">
                    <p:oleObj spid="_x0000_s16292" name="公式" r:id="rId19" imgW="330057" imgH="241195" progId="Equation.3">
                      <p:embed/>
                    </p:oleObj>
                  </mc:Choice>
                  <mc:Fallback>
                    <p:oleObj name="公式" r:id="rId19" imgW="330057" imgH="241195" progId="Equation.3">
                      <p:embed/>
                      <p:pic>
                        <p:nvPicPr>
                          <p:cNvPr id="0" name="Picture 16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27" y="2745"/>
                            <a:ext cx="25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68" name="Object 8"/>
              <p:cNvGraphicFramePr>
                <a:graphicFrameLocks noChangeAspect="1"/>
              </p:cNvGraphicFramePr>
              <p:nvPr/>
            </p:nvGraphicFramePr>
            <p:xfrm>
              <a:off x="4394" y="2745"/>
              <a:ext cx="239" cy="207"/>
            </p:xfrm>
            <a:graphic>
              <a:graphicData uri="http://schemas.openxmlformats.org/presentationml/2006/ole">
                <mc:AlternateContent xmlns:mc="http://schemas.openxmlformats.org/markup-compatibility/2006">
                  <mc:Choice xmlns:v="urn:schemas-microsoft-com:vml" Requires="v">
                    <p:oleObj spid="_x0000_s16293" name="公式" r:id="rId21" imgW="317225" imgH="241091" progId="Equation.3">
                      <p:embed/>
                    </p:oleObj>
                  </mc:Choice>
                  <mc:Fallback>
                    <p:oleObj name="公式" r:id="rId21" imgW="317225" imgH="241091" progId="Equation.3">
                      <p:embed/>
                      <p:pic>
                        <p:nvPicPr>
                          <p:cNvPr id="0" name="Picture 16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94" y="2745"/>
                            <a:ext cx="2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69" name="Object 9"/>
              <p:cNvGraphicFramePr>
                <a:graphicFrameLocks noChangeAspect="1"/>
              </p:cNvGraphicFramePr>
              <p:nvPr/>
            </p:nvGraphicFramePr>
            <p:xfrm>
              <a:off x="2051" y="2745"/>
              <a:ext cx="295" cy="207"/>
            </p:xfrm>
            <a:graphic>
              <a:graphicData uri="http://schemas.openxmlformats.org/presentationml/2006/ole">
                <mc:AlternateContent xmlns:mc="http://schemas.openxmlformats.org/markup-compatibility/2006">
                  <mc:Choice xmlns:v="urn:schemas-microsoft-com:vml" Requires="v">
                    <p:oleObj spid="_x0000_s16294" name="公式" r:id="rId23" imgW="508000" imgH="241300" progId="Equation.3">
                      <p:embed/>
                    </p:oleObj>
                  </mc:Choice>
                  <mc:Fallback>
                    <p:oleObj name="公式" r:id="rId23" imgW="508000" imgH="241300" progId="Equation.3">
                      <p:embed/>
                      <p:pic>
                        <p:nvPicPr>
                          <p:cNvPr id="0" name="Picture 16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51" y="2745"/>
                            <a:ext cx="29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70" name="Object 10"/>
              <p:cNvGraphicFramePr>
                <a:graphicFrameLocks noChangeAspect="1"/>
              </p:cNvGraphicFramePr>
              <p:nvPr/>
            </p:nvGraphicFramePr>
            <p:xfrm>
              <a:off x="1632" y="2745"/>
              <a:ext cx="374" cy="207"/>
            </p:xfrm>
            <a:graphic>
              <a:graphicData uri="http://schemas.openxmlformats.org/presentationml/2006/ole">
                <mc:AlternateContent xmlns:mc="http://schemas.openxmlformats.org/markup-compatibility/2006">
                  <mc:Choice xmlns:v="urn:schemas-microsoft-com:vml" Requires="v">
                    <p:oleObj spid="_x0000_s16295" name="公式" r:id="rId25" imgW="495085" imgH="241195" progId="Equation.3">
                      <p:embed/>
                    </p:oleObj>
                  </mc:Choice>
                  <mc:Fallback>
                    <p:oleObj name="公式" r:id="rId25" imgW="495085" imgH="241195" progId="Equation.3">
                      <p:embed/>
                      <p:pic>
                        <p:nvPicPr>
                          <p:cNvPr id="0" name="Picture 16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32" y="2745"/>
                            <a:ext cx="37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71" name="Object 11"/>
              <p:cNvGraphicFramePr>
                <a:graphicFrameLocks noChangeAspect="1"/>
              </p:cNvGraphicFramePr>
              <p:nvPr/>
            </p:nvGraphicFramePr>
            <p:xfrm>
              <a:off x="1296" y="2745"/>
              <a:ext cx="349" cy="207"/>
            </p:xfrm>
            <a:graphic>
              <a:graphicData uri="http://schemas.openxmlformats.org/presentationml/2006/ole">
                <mc:AlternateContent xmlns:mc="http://schemas.openxmlformats.org/markup-compatibility/2006">
                  <mc:Choice xmlns:v="urn:schemas-microsoft-com:vml" Requires="v">
                    <p:oleObj spid="_x0000_s16296" name="公式" r:id="rId27" imgW="508000" imgH="241300" progId="Equation.3">
                      <p:embed/>
                    </p:oleObj>
                  </mc:Choice>
                  <mc:Fallback>
                    <p:oleObj name="公式" r:id="rId27" imgW="508000" imgH="241300" progId="Equation.3">
                      <p:embed/>
                      <p:pic>
                        <p:nvPicPr>
                          <p:cNvPr id="0" name="Picture 16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96" y="2745"/>
                            <a:ext cx="34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72" name="Object 12"/>
              <p:cNvGraphicFramePr>
                <a:graphicFrameLocks noChangeAspect="1"/>
              </p:cNvGraphicFramePr>
              <p:nvPr/>
            </p:nvGraphicFramePr>
            <p:xfrm>
              <a:off x="2833" y="2745"/>
              <a:ext cx="143" cy="207"/>
            </p:xfrm>
            <a:graphic>
              <a:graphicData uri="http://schemas.openxmlformats.org/presentationml/2006/ole">
                <mc:AlternateContent xmlns:mc="http://schemas.openxmlformats.org/markup-compatibility/2006">
                  <mc:Choice xmlns:v="urn:schemas-microsoft-com:vml" Requires="v">
                    <p:oleObj spid="_x0000_s16297" name="公式" r:id="rId29" imgW="164957" imgH="241091" progId="Equation.3">
                      <p:embed/>
                    </p:oleObj>
                  </mc:Choice>
                  <mc:Fallback>
                    <p:oleObj name="公式" r:id="rId29" imgW="164957" imgH="241091" progId="Equation.3">
                      <p:embed/>
                      <p:pic>
                        <p:nvPicPr>
                          <p:cNvPr id="0" name="Picture 16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33" y="2745"/>
                            <a:ext cx="14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73" name="Object 13"/>
              <p:cNvGraphicFramePr>
                <a:graphicFrameLocks noChangeAspect="1"/>
              </p:cNvGraphicFramePr>
              <p:nvPr/>
            </p:nvGraphicFramePr>
            <p:xfrm>
              <a:off x="2906" y="1477"/>
              <a:ext cx="312" cy="312"/>
            </p:xfrm>
            <a:graphic>
              <a:graphicData uri="http://schemas.openxmlformats.org/presentationml/2006/ole">
                <mc:AlternateContent xmlns:mc="http://schemas.openxmlformats.org/markup-compatibility/2006">
                  <mc:Choice xmlns:v="urn:schemas-microsoft-com:vml" Requires="v">
                    <p:oleObj spid="_x0000_s16298" name="公式" r:id="rId31" imgW="355446" imgH="330057" progId="Equation.3">
                      <p:embed/>
                    </p:oleObj>
                  </mc:Choice>
                  <mc:Fallback>
                    <p:oleObj name="公式" r:id="rId31" imgW="355446" imgH="330057" progId="Equation.3">
                      <p:embed/>
                      <p:pic>
                        <p:nvPicPr>
                          <p:cNvPr id="0" name="Picture 16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906" y="1477"/>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74" name="Object 14"/>
              <p:cNvGraphicFramePr>
                <a:graphicFrameLocks noChangeAspect="1"/>
              </p:cNvGraphicFramePr>
              <p:nvPr/>
            </p:nvGraphicFramePr>
            <p:xfrm>
              <a:off x="2683" y="1387"/>
              <a:ext cx="152" cy="216"/>
            </p:xfrm>
            <a:graphic>
              <a:graphicData uri="http://schemas.openxmlformats.org/presentationml/2006/ole">
                <mc:AlternateContent xmlns:mc="http://schemas.openxmlformats.org/markup-compatibility/2006">
                  <mc:Choice xmlns:v="urn:schemas-microsoft-com:vml" Requires="v">
                    <p:oleObj spid="_x0000_s16299" name="公式" r:id="rId33" imgW="165028" imgH="228501" progId="Equation.3">
                      <p:embed/>
                    </p:oleObj>
                  </mc:Choice>
                  <mc:Fallback>
                    <p:oleObj name="公式" r:id="rId33" imgW="165028" imgH="228501" progId="Equation.3">
                      <p:embed/>
                      <p:pic>
                        <p:nvPicPr>
                          <p:cNvPr id="0" name="Picture 16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683" y="1387"/>
                            <a:ext cx="15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nvGrpSpPr>
              <p:cNvPr id="15411" name="Group 35"/>
              <p:cNvGrpSpPr>
                <a:grpSpLocks/>
              </p:cNvGrpSpPr>
              <p:nvPr/>
            </p:nvGrpSpPr>
            <p:grpSpPr bwMode="auto">
              <a:xfrm>
                <a:off x="1104" y="2998"/>
                <a:ext cx="3904" cy="362"/>
                <a:chOff x="672" y="3888"/>
                <a:chExt cx="4044" cy="336"/>
              </a:xfrm>
            </p:grpSpPr>
            <p:sp>
              <p:nvSpPr>
                <p:cNvPr id="15413" name="Rectangle 36"/>
                <p:cNvSpPr>
                  <a:spLocks noChangeArrowheads="1"/>
                </p:cNvSpPr>
                <p:nvPr/>
              </p:nvSpPr>
              <p:spPr bwMode="auto">
                <a:xfrm>
                  <a:off x="672"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14" name="Rectangle 37"/>
                <p:cNvSpPr>
                  <a:spLocks noChangeArrowheads="1"/>
                </p:cNvSpPr>
                <p:nvPr/>
              </p:nvSpPr>
              <p:spPr bwMode="auto">
                <a:xfrm>
                  <a:off x="1008"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15" name="Rectangle 38"/>
                <p:cNvSpPr>
                  <a:spLocks noChangeArrowheads="1"/>
                </p:cNvSpPr>
                <p:nvPr/>
              </p:nvSpPr>
              <p:spPr bwMode="auto">
                <a:xfrm>
                  <a:off x="1344"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16" name="Rectangle 39"/>
                <p:cNvSpPr>
                  <a:spLocks noChangeArrowheads="1"/>
                </p:cNvSpPr>
                <p:nvPr/>
              </p:nvSpPr>
              <p:spPr bwMode="auto">
                <a:xfrm>
                  <a:off x="1680"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17" name="Rectangle 40"/>
                <p:cNvSpPr>
                  <a:spLocks noChangeArrowheads="1"/>
                </p:cNvSpPr>
                <p:nvPr/>
              </p:nvSpPr>
              <p:spPr bwMode="auto">
                <a:xfrm>
                  <a:off x="2016"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18" name="Rectangle 41"/>
                <p:cNvSpPr>
                  <a:spLocks noChangeArrowheads="1"/>
                </p:cNvSpPr>
                <p:nvPr/>
              </p:nvSpPr>
              <p:spPr bwMode="auto">
                <a:xfrm>
                  <a:off x="2352"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19" name="Rectangle 42"/>
                <p:cNvSpPr>
                  <a:spLocks noChangeArrowheads="1"/>
                </p:cNvSpPr>
                <p:nvPr/>
              </p:nvSpPr>
              <p:spPr bwMode="auto">
                <a:xfrm>
                  <a:off x="2688"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20" name="Rectangle 43"/>
                <p:cNvSpPr>
                  <a:spLocks noChangeArrowheads="1"/>
                </p:cNvSpPr>
                <p:nvPr/>
              </p:nvSpPr>
              <p:spPr bwMode="auto">
                <a:xfrm>
                  <a:off x="3024"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21" name="Rectangle 44"/>
                <p:cNvSpPr>
                  <a:spLocks noChangeArrowheads="1"/>
                </p:cNvSpPr>
                <p:nvPr/>
              </p:nvSpPr>
              <p:spPr bwMode="auto">
                <a:xfrm>
                  <a:off x="3360"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22" name="Rectangle 45"/>
                <p:cNvSpPr>
                  <a:spLocks noChangeArrowheads="1"/>
                </p:cNvSpPr>
                <p:nvPr/>
              </p:nvSpPr>
              <p:spPr bwMode="auto">
                <a:xfrm>
                  <a:off x="3696"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23" name="Rectangle 46"/>
                <p:cNvSpPr>
                  <a:spLocks noChangeArrowheads="1"/>
                </p:cNvSpPr>
                <p:nvPr/>
              </p:nvSpPr>
              <p:spPr bwMode="auto">
                <a:xfrm>
                  <a:off x="4032"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5424" name="Rectangle 47"/>
                <p:cNvSpPr>
                  <a:spLocks noChangeArrowheads="1"/>
                </p:cNvSpPr>
                <p:nvPr/>
              </p:nvSpPr>
              <p:spPr bwMode="auto">
                <a:xfrm>
                  <a:off x="4368" y="3888"/>
                  <a:ext cx="348" cy="336"/>
                </a:xfrm>
                <a:prstGeom prst="rect">
                  <a:avLst/>
                </a:prstGeom>
                <a:gradFill rotWithShape="0">
                  <a:gsLst>
                    <a:gs pos="0">
                      <a:srgbClr val="1C1C1C"/>
                    </a:gs>
                    <a:gs pos="50000">
                      <a:srgbClr val="FF99CC"/>
                    </a:gs>
                    <a:gs pos="100000">
                      <a:srgbClr val="1C1C1C"/>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15412" name="Text Box 48"/>
              <p:cNvSpPr txBox="1">
                <a:spLocks noChangeArrowheads="1"/>
              </p:cNvSpPr>
              <p:nvPr/>
            </p:nvSpPr>
            <p:spPr bwMode="auto">
              <a:xfrm>
                <a:off x="384" y="1296"/>
                <a:ext cx="430" cy="2688"/>
              </a:xfrm>
              <a:prstGeom prst="rect">
                <a:avLst/>
              </a:prstGeom>
              <a:gradFill rotWithShape="0">
                <a:gsLst>
                  <a:gs pos="0">
                    <a:srgbClr val="FEE2FE"/>
                  </a:gs>
                  <a:gs pos="50000">
                    <a:srgbClr val="FFFFFF"/>
                  </a:gs>
                  <a:gs pos="100000">
                    <a:srgbClr val="FEE2FE"/>
                  </a:gs>
                </a:gsLst>
                <a:lin ang="0" scaled="1"/>
              </a:gradFill>
              <a:ln w="9525">
                <a:solidFill>
                  <a:srgbClr val="CC00FF"/>
                </a:solidFill>
                <a:miter lim="800000"/>
                <a:headEnd/>
                <a:tailEnd/>
              </a:ln>
            </p:spPr>
            <p:txBody>
              <a:bodyPr vert="eaVert">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kumimoji="0" lang="zh-CN" altLang="en-US" sz="3200" b="1">
                    <a:solidFill>
                      <a:srgbClr val="FF0000"/>
                    </a:solidFill>
                  </a:rPr>
                  <a:t>光 强</a:t>
                </a:r>
                <a:r>
                  <a:rPr kumimoji="0" lang="zh-CN" altLang="en-US" sz="3200" b="1">
                    <a:solidFill>
                      <a:srgbClr val="000000"/>
                    </a:solidFill>
                  </a:rPr>
                  <a:t> 分 布 图</a:t>
                </a:r>
              </a:p>
            </p:txBody>
          </p:sp>
          <p:graphicFrame>
            <p:nvGraphicFramePr>
              <p:cNvPr id="15375" name="Object 15"/>
              <p:cNvGraphicFramePr>
                <a:graphicFrameLocks noChangeAspect="1"/>
              </p:cNvGraphicFramePr>
              <p:nvPr/>
            </p:nvGraphicFramePr>
            <p:xfrm>
              <a:off x="2816" y="3504"/>
              <a:ext cx="182" cy="264"/>
            </p:xfrm>
            <a:graphic>
              <a:graphicData uri="http://schemas.openxmlformats.org/presentationml/2006/ole">
                <mc:AlternateContent xmlns:mc="http://schemas.openxmlformats.org/markup-compatibility/2006">
                  <mc:Choice xmlns:v="urn:schemas-microsoft-com:vml" Requires="v">
                    <p:oleObj spid="_x0000_s16300" name="公式" r:id="rId35" imgW="164957" imgH="241091" progId="Equation.3">
                      <p:embed/>
                    </p:oleObj>
                  </mc:Choice>
                  <mc:Fallback>
                    <p:oleObj name="公式" r:id="rId35" imgW="164957" imgH="241091" progId="Equation.3">
                      <p:embed/>
                      <p:pic>
                        <p:nvPicPr>
                          <p:cNvPr id="0" name="Picture 17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6" y="3504"/>
                            <a:ext cx="1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76" name="Object 16"/>
              <p:cNvGraphicFramePr>
                <a:graphicFrameLocks noChangeAspect="1"/>
              </p:cNvGraphicFramePr>
              <p:nvPr/>
            </p:nvGraphicFramePr>
            <p:xfrm>
              <a:off x="3233" y="3360"/>
              <a:ext cx="607" cy="577"/>
            </p:xfrm>
            <a:graphic>
              <a:graphicData uri="http://schemas.openxmlformats.org/presentationml/2006/ole">
                <mc:AlternateContent xmlns:mc="http://schemas.openxmlformats.org/markup-compatibility/2006">
                  <mc:Choice xmlns:v="urn:schemas-microsoft-com:vml" Requires="v">
                    <p:oleObj spid="_x0000_s16301" name="公式" r:id="rId36" imgW="698197" imgH="723586" progId="Equation.3">
                      <p:embed/>
                    </p:oleObj>
                  </mc:Choice>
                  <mc:Fallback>
                    <p:oleObj name="公式" r:id="rId36" imgW="698197" imgH="723586" progId="Equation.3">
                      <p:embed/>
                      <p:pic>
                        <p:nvPicPr>
                          <p:cNvPr id="0" name="Picture 17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233" y="3360"/>
                            <a:ext cx="60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77" name="Object 17"/>
              <p:cNvGraphicFramePr>
                <a:graphicFrameLocks noChangeAspect="1"/>
              </p:cNvGraphicFramePr>
              <p:nvPr/>
            </p:nvGraphicFramePr>
            <p:xfrm>
              <a:off x="3938" y="3360"/>
              <a:ext cx="609" cy="624"/>
            </p:xfrm>
            <a:graphic>
              <a:graphicData uri="http://schemas.openxmlformats.org/presentationml/2006/ole">
                <mc:AlternateContent xmlns:mc="http://schemas.openxmlformats.org/markup-compatibility/2006">
                  <mc:Choice xmlns:v="urn:schemas-microsoft-com:vml" Requires="v">
                    <p:oleObj spid="_x0000_s16302" name="公式" r:id="rId38" imgW="393529" imgH="393529" progId="Equation.3">
                      <p:embed/>
                    </p:oleObj>
                  </mc:Choice>
                  <mc:Fallback>
                    <p:oleObj name="公式" r:id="rId38" imgW="393529" imgH="393529" progId="Equation.3">
                      <p:embed/>
                      <p:pic>
                        <p:nvPicPr>
                          <p:cNvPr id="0" name="Picture 17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938" y="3360"/>
                            <a:ext cx="609"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78" name="Object 18"/>
              <p:cNvGraphicFramePr>
                <a:graphicFrameLocks noChangeAspect="1"/>
              </p:cNvGraphicFramePr>
              <p:nvPr/>
            </p:nvGraphicFramePr>
            <p:xfrm>
              <a:off x="1824" y="3360"/>
              <a:ext cx="768" cy="576"/>
            </p:xfrm>
            <a:graphic>
              <a:graphicData uri="http://schemas.openxmlformats.org/presentationml/2006/ole">
                <mc:AlternateContent xmlns:mc="http://schemas.openxmlformats.org/markup-compatibility/2006">
                  <mc:Choice xmlns:v="urn:schemas-microsoft-com:vml" Requires="v">
                    <p:oleObj spid="_x0000_s16303" name="公式" r:id="rId40" imgW="926698" imgH="723586" progId="Equation.3">
                      <p:embed/>
                    </p:oleObj>
                  </mc:Choice>
                  <mc:Fallback>
                    <p:oleObj name="公式" r:id="rId40" imgW="926698" imgH="723586" progId="Equation.3">
                      <p:embed/>
                      <p:pic>
                        <p:nvPicPr>
                          <p:cNvPr id="0" name="Picture 17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824" y="3360"/>
                            <a:ext cx="76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79" name="Object 19"/>
              <p:cNvGraphicFramePr>
                <a:graphicFrameLocks noChangeAspect="1"/>
              </p:cNvGraphicFramePr>
              <p:nvPr/>
            </p:nvGraphicFramePr>
            <p:xfrm>
              <a:off x="1104" y="3374"/>
              <a:ext cx="720" cy="562"/>
            </p:xfrm>
            <a:graphic>
              <a:graphicData uri="http://schemas.openxmlformats.org/presentationml/2006/ole">
                <mc:AlternateContent xmlns:mc="http://schemas.openxmlformats.org/markup-compatibility/2006">
                  <mc:Choice xmlns:v="urn:schemas-microsoft-com:vml" Requires="v">
                    <p:oleObj spid="_x0000_s16304" name="公式" r:id="rId42" imgW="926698" imgH="723586" progId="Equation.3">
                      <p:embed/>
                    </p:oleObj>
                  </mc:Choice>
                  <mc:Fallback>
                    <p:oleObj name="公式" r:id="rId42" imgW="926698" imgH="723586" progId="Equation.3">
                      <p:embed/>
                      <p:pic>
                        <p:nvPicPr>
                          <p:cNvPr id="0" name="Picture 17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104" y="3374"/>
                            <a:ext cx="720"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5380" name="Object 20"/>
              <p:cNvGraphicFramePr>
                <a:graphicFrameLocks noChangeAspect="1"/>
              </p:cNvGraphicFramePr>
              <p:nvPr/>
            </p:nvGraphicFramePr>
            <p:xfrm>
              <a:off x="5088" y="3552"/>
              <a:ext cx="167" cy="238"/>
            </p:xfrm>
            <a:graphic>
              <a:graphicData uri="http://schemas.openxmlformats.org/presentationml/2006/ole">
                <mc:AlternateContent xmlns:mc="http://schemas.openxmlformats.org/markup-compatibility/2006">
                  <mc:Choice xmlns:v="urn:schemas-microsoft-com:vml" Requires="v">
                    <p:oleObj spid="_x0000_s16305" name="公式" r:id="rId44" imgW="177646" imgH="190335" progId="Equation.3">
                      <p:embed/>
                    </p:oleObj>
                  </mc:Choice>
                  <mc:Fallback>
                    <p:oleObj name="公式" r:id="rId44" imgW="177646" imgH="190335" progId="Equation.3">
                      <p:embed/>
                      <p:pic>
                        <p:nvPicPr>
                          <p:cNvPr id="0" name="Picture 17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088" y="3552"/>
                            <a:ext cx="16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sp>
          <p:nvSpPr>
            <p:cNvPr id="15387" name="Line 59"/>
            <p:cNvSpPr>
              <a:spLocks noChangeShapeType="1"/>
            </p:cNvSpPr>
            <p:nvPr/>
          </p:nvSpPr>
          <p:spPr bwMode="auto">
            <a:xfrm flipV="1">
              <a:off x="4643438" y="2492375"/>
              <a:ext cx="936625" cy="301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8" name="Line 60"/>
            <p:cNvSpPr>
              <a:spLocks noChangeShapeType="1"/>
            </p:cNvSpPr>
            <p:nvPr/>
          </p:nvSpPr>
          <p:spPr bwMode="auto">
            <a:xfrm flipV="1">
              <a:off x="5148263" y="2492375"/>
              <a:ext cx="719137" cy="377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9" name="Line 61"/>
            <p:cNvSpPr>
              <a:spLocks noChangeShapeType="1"/>
            </p:cNvSpPr>
            <p:nvPr/>
          </p:nvSpPr>
          <p:spPr bwMode="auto">
            <a:xfrm flipV="1">
              <a:off x="5668963" y="2492375"/>
              <a:ext cx="415925" cy="301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0" name="Line 62"/>
            <p:cNvSpPr>
              <a:spLocks noChangeShapeType="1"/>
            </p:cNvSpPr>
            <p:nvPr/>
          </p:nvSpPr>
          <p:spPr bwMode="auto">
            <a:xfrm flipV="1">
              <a:off x="6189663" y="2492375"/>
              <a:ext cx="182562"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1" name="Rectangle 63"/>
            <p:cNvSpPr>
              <a:spLocks noChangeArrowheads="1"/>
            </p:cNvSpPr>
            <p:nvPr/>
          </p:nvSpPr>
          <p:spPr bwMode="auto">
            <a:xfrm>
              <a:off x="5364163" y="2060575"/>
              <a:ext cx="276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sz="2800" b="1">
                  <a:solidFill>
                    <a:srgbClr val="0000FF"/>
                  </a:solidFill>
                </a:rPr>
                <a:t>0,1,2,3, </a:t>
              </a:r>
              <a:r>
                <a:rPr kumimoji="0" lang="zh-CN" altLang="en-US" sz="2800" b="1">
                  <a:solidFill>
                    <a:srgbClr val="0000FF"/>
                  </a:solidFill>
                </a:rPr>
                <a:t>等明条纹</a:t>
              </a:r>
            </a:p>
          </p:txBody>
        </p:sp>
        <p:sp>
          <p:nvSpPr>
            <p:cNvPr id="15392" name="Line 64"/>
            <p:cNvSpPr>
              <a:spLocks noChangeShapeType="1"/>
            </p:cNvSpPr>
            <p:nvPr/>
          </p:nvSpPr>
          <p:spPr bwMode="auto">
            <a:xfrm>
              <a:off x="4643438" y="5300663"/>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3" name="Line 65"/>
            <p:cNvSpPr>
              <a:spLocks noChangeShapeType="1"/>
            </p:cNvSpPr>
            <p:nvPr/>
          </p:nvSpPr>
          <p:spPr bwMode="auto">
            <a:xfrm>
              <a:off x="3635375" y="522922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4" name="Line 66"/>
            <p:cNvSpPr>
              <a:spLocks noChangeShapeType="1"/>
            </p:cNvSpPr>
            <p:nvPr/>
          </p:nvSpPr>
          <p:spPr bwMode="auto">
            <a:xfrm>
              <a:off x="5651500" y="522922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5" name="Line 67"/>
            <p:cNvSpPr>
              <a:spLocks noChangeShapeType="1"/>
            </p:cNvSpPr>
            <p:nvPr/>
          </p:nvSpPr>
          <p:spPr bwMode="auto">
            <a:xfrm>
              <a:off x="6732588" y="522922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6" name="Line 68"/>
            <p:cNvSpPr>
              <a:spLocks noChangeShapeType="1"/>
            </p:cNvSpPr>
            <p:nvPr/>
          </p:nvSpPr>
          <p:spPr bwMode="auto">
            <a:xfrm>
              <a:off x="2555875" y="522922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995936" y="1628800"/>
            <a:ext cx="4824413" cy="359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400" b="1" dirty="0" smtClean="0">
                <a:latin typeface="Times New Roman" panose="02020603050405020304" pitchFamily="18" charset="0"/>
                <a:ea typeface="楷体_GB2312" pitchFamily="49" charset="-122"/>
              </a:rPr>
              <a:t>在</a:t>
            </a:r>
            <a:r>
              <a:rPr kumimoji="1" lang="zh-CN" altLang="en-US" sz="2400" b="1" dirty="0">
                <a:latin typeface="Times New Roman" panose="02020603050405020304" pitchFamily="18" charset="0"/>
                <a:ea typeface="楷体_GB2312" pitchFamily="49" charset="-122"/>
              </a:rPr>
              <a:t>杨氏做完双缝实验不久，曾有人持反对态度，认为该实验中的干涉图样也许是由于光经过狭缝边时发生的复杂变化而引起的。时隔几年之后，法国物理学家菲涅耳进行了著名的“菲涅耳双面镜”实验，也发现了干涉现象，再次令人信服地证明了光的波动性。</a:t>
            </a:r>
          </a:p>
        </p:txBody>
      </p:sp>
      <p:pic>
        <p:nvPicPr>
          <p:cNvPr id="57347" name="Picture 3" descr="菲涅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18448"/>
            <a:ext cx="2884487" cy="349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4"/>
          <p:cNvSpPr txBox="1">
            <a:spLocks noChangeArrowheads="1"/>
          </p:cNvSpPr>
          <p:nvPr/>
        </p:nvSpPr>
        <p:spPr bwMode="auto">
          <a:xfrm>
            <a:off x="539552" y="54868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3200" b="1" dirty="0">
                <a:solidFill>
                  <a:schemeClr val="accent2"/>
                </a:solidFill>
              </a:rPr>
              <a:t>四</a:t>
            </a:r>
            <a:r>
              <a:rPr kumimoji="0" lang="zh-CN" altLang="en-US" sz="3200" b="1" dirty="0" smtClean="0">
                <a:solidFill>
                  <a:schemeClr val="accent2"/>
                </a:solidFill>
              </a:rPr>
              <a:t>、</a:t>
            </a:r>
            <a:r>
              <a:rPr kumimoji="0" lang="zh-CN" altLang="en-US" sz="3200" b="1" dirty="0">
                <a:solidFill>
                  <a:schemeClr val="accent2"/>
                </a:solidFill>
              </a:rPr>
              <a:t>菲涅耳双面</a:t>
            </a:r>
            <a:r>
              <a:rPr kumimoji="0" lang="zh-CN" altLang="en-US" sz="3200" b="1" dirty="0" smtClean="0">
                <a:solidFill>
                  <a:schemeClr val="accent2"/>
                </a:solidFill>
              </a:rPr>
              <a:t>镜</a:t>
            </a:r>
            <a:endParaRPr kumimoji="0" lang="zh-CN" altLang="en-US" sz="3200" b="1" dirty="0">
              <a:solidFill>
                <a:schemeClr val="accent2"/>
              </a:solidFill>
            </a:endParaRPr>
          </a:p>
        </p:txBody>
      </p:sp>
    </p:spTree>
    <p:extLst>
      <p:ext uri="{BB962C8B-B14F-4D97-AF65-F5344CB8AC3E}">
        <p14:creationId xmlns:p14="http://schemas.microsoft.com/office/powerpoint/2010/main" val="625916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49" name="Group 2"/>
          <p:cNvGrpSpPr>
            <a:grpSpLocks/>
          </p:cNvGrpSpPr>
          <p:nvPr/>
        </p:nvGrpSpPr>
        <p:grpSpPr bwMode="auto">
          <a:xfrm>
            <a:off x="795659" y="496416"/>
            <a:ext cx="7467600" cy="4876800"/>
            <a:chOff x="576" y="864"/>
            <a:chExt cx="4704" cy="3072"/>
          </a:xfrm>
        </p:grpSpPr>
        <p:sp>
          <p:nvSpPr>
            <p:cNvPr id="18516" name="Rectangle 3"/>
            <p:cNvSpPr>
              <a:spLocks noChangeArrowheads="1"/>
            </p:cNvSpPr>
            <p:nvPr/>
          </p:nvSpPr>
          <p:spPr bwMode="auto">
            <a:xfrm>
              <a:off x="576" y="912"/>
              <a:ext cx="4608" cy="3024"/>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17" name="Rectangle 4" descr="窄竖线"/>
            <p:cNvSpPr>
              <a:spLocks noChangeArrowheads="1"/>
            </p:cNvSpPr>
            <p:nvPr/>
          </p:nvSpPr>
          <p:spPr bwMode="auto">
            <a:xfrm rot="-1916630">
              <a:off x="1826" y="1638"/>
              <a:ext cx="47" cy="904"/>
            </a:xfrm>
            <a:prstGeom prst="rect">
              <a:avLst/>
            </a:prstGeom>
            <a:pattFill prst="narVert">
              <a:fgClr>
                <a:schemeClr val="tx2"/>
              </a:fgClr>
              <a:bgClr>
                <a:srgbClr val="00CC99"/>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endParaRPr kumimoji="0" lang="zh-CN" altLang="zh-CN" sz="2800" b="1">
                <a:solidFill>
                  <a:srgbClr val="1C1C1C"/>
                </a:solidFill>
              </a:endParaRPr>
            </a:p>
          </p:txBody>
        </p:sp>
        <p:sp>
          <p:nvSpPr>
            <p:cNvPr id="18518" name="Rectangle 5" descr="窄竖线"/>
            <p:cNvSpPr>
              <a:spLocks noChangeArrowheads="1"/>
            </p:cNvSpPr>
            <p:nvPr/>
          </p:nvSpPr>
          <p:spPr bwMode="auto">
            <a:xfrm rot="2120673">
              <a:off x="1968" y="2688"/>
              <a:ext cx="960" cy="48"/>
            </a:xfrm>
            <a:prstGeom prst="rect">
              <a:avLst/>
            </a:prstGeom>
            <a:pattFill prst="narVert">
              <a:fgClr>
                <a:schemeClr val="tx2"/>
              </a:fgClr>
              <a:bgClr>
                <a:srgbClr val="00CC99"/>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endParaRPr kumimoji="0" lang="zh-CN" altLang="zh-CN" sz="2800" b="1">
                <a:solidFill>
                  <a:srgbClr val="1C1C1C"/>
                </a:solidFill>
              </a:endParaRPr>
            </a:p>
          </p:txBody>
        </p:sp>
        <p:sp>
          <p:nvSpPr>
            <p:cNvPr id="18519" name="Rectangle 6" descr="深色下对角线"/>
            <p:cNvSpPr>
              <a:spLocks noChangeArrowheads="1"/>
            </p:cNvSpPr>
            <p:nvPr/>
          </p:nvSpPr>
          <p:spPr bwMode="auto">
            <a:xfrm>
              <a:off x="4704" y="1152"/>
              <a:ext cx="48" cy="2640"/>
            </a:xfrm>
            <a:prstGeom prst="rect">
              <a:avLst/>
            </a:prstGeom>
            <a:pattFill prst="dkDnDiag">
              <a:fgClr>
                <a:srgbClr val="0000FF"/>
              </a:fgClr>
              <a:bgClr>
                <a:schemeClr val="accent2"/>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20" name="Text Box 7"/>
            <p:cNvSpPr txBox="1">
              <a:spLocks noChangeArrowheads="1"/>
            </p:cNvSpPr>
            <p:nvPr/>
          </p:nvSpPr>
          <p:spPr bwMode="auto">
            <a:xfrm>
              <a:off x="4608" y="864"/>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a:solidFill>
                    <a:srgbClr val="000000"/>
                  </a:solidFill>
                </a:rPr>
                <a:t>P</a:t>
              </a:r>
            </a:p>
          </p:txBody>
        </p:sp>
        <p:graphicFrame>
          <p:nvGraphicFramePr>
            <p:cNvPr id="18444" name="Object 12"/>
            <p:cNvGraphicFramePr>
              <a:graphicFrameLocks noChangeAspect="1"/>
            </p:cNvGraphicFramePr>
            <p:nvPr/>
          </p:nvGraphicFramePr>
          <p:xfrm>
            <a:off x="1293" y="1412"/>
            <a:ext cx="339" cy="316"/>
          </p:xfrm>
          <a:graphic>
            <a:graphicData uri="http://schemas.openxmlformats.org/presentationml/2006/ole">
              <mc:AlternateContent xmlns:mc="http://schemas.openxmlformats.org/markup-compatibility/2006">
                <mc:Choice xmlns:v="urn:schemas-microsoft-com:vml" Requires="v">
                  <p:oleObj spid="_x0000_s19109" name="公式" r:id="rId3" imgW="228501" imgH="215806" progId="Equation.3">
                    <p:embed/>
                  </p:oleObj>
                </mc:Choice>
                <mc:Fallback>
                  <p:oleObj name="公式" r:id="rId3" imgW="228501" imgH="215806" progId="Equation.3">
                    <p:embed/>
                    <p:pic>
                      <p:nvPicPr>
                        <p:cNvPr id="0" name="Picture 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 y="1412"/>
                          <a:ext cx="339"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5" name="Object 13"/>
            <p:cNvGraphicFramePr>
              <a:graphicFrameLocks noChangeAspect="1"/>
            </p:cNvGraphicFramePr>
            <p:nvPr/>
          </p:nvGraphicFramePr>
          <p:xfrm>
            <a:off x="2686" y="2987"/>
            <a:ext cx="338" cy="298"/>
          </p:xfrm>
          <a:graphic>
            <a:graphicData uri="http://schemas.openxmlformats.org/presentationml/2006/ole">
              <mc:AlternateContent xmlns:mc="http://schemas.openxmlformats.org/markup-compatibility/2006">
                <mc:Choice xmlns:v="urn:schemas-microsoft-com:vml" Requires="v">
                  <p:oleObj spid="_x0000_s19110" name="公式" r:id="rId5" imgW="241091" imgH="215713" progId="Equation.3">
                    <p:embed/>
                  </p:oleObj>
                </mc:Choice>
                <mc:Fallback>
                  <p:oleObj name="公式" r:id="rId5" imgW="241091" imgH="215713" progId="Equation.3">
                    <p:embed/>
                    <p:pic>
                      <p:nvPicPr>
                        <p:cNvPr id="0" name="Picture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 y="2987"/>
                          <a:ext cx="338"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21" name="Freeform 10"/>
            <p:cNvSpPr>
              <a:spLocks/>
            </p:cNvSpPr>
            <p:nvPr/>
          </p:nvSpPr>
          <p:spPr bwMode="auto">
            <a:xfrm>
              <a:off x="1248" y="1872"/>
              <a:ext cx="816" cy="596"/>
            </a:xfrm>
            <a:custGeom>
              <a:avLst/>
              <a:gdLst>
                <a:gd name="T0" fmla="*/ 816 w 816"/>
                <a:gd name="T1" fmla="*/ 596 h 596"/>
                <a:gd name="T2" fmla="*/ 0 w 816"/>
                <a:gd name="T3" fmla="*/ 0 h 596"/>
                <a:gd name="T4" fmla="*/ 0 60000 65536"/>
                <a:gd name="T5" fmla="*/ 0 60000 65536"/>
                <a:gd name="T6" fmla="*/ 0 w 816"/>
                <a:gd name="T7" fmla="*/ 0 h 596"/>
                <a:gd name="T8" fmla="*/ 816 w 816"/>
                <a:gd name="T9" fmla="*/ 596 h 596"/>
              </a:gdLst>
              <a:ahLst/>
              <a:cxnLst>
                <a:cxn ang="T4">
                  <a:pos x="T0" y="T1"/>
                </a:cxn>
                <a:cxn ang="T5">
                  <a:pos x="T2" y="T3"/>
                </a:cxn>
              </a:cxnLst>
              <a:rect l="T6" t="T7" r="T8" b="T9"/>
              <a:pathLst>
                <a:path w="816" h="596">
                  <a:moveTo>
                    <a:pt x="816" y="596"/>
                  </a:moveTo>
                  <a:lnTo>
                    <a:pt x="0" y="0"/>
                  </a:lnTo>
                </a:path>
              </a:pathLst>
            </a:custGeom>
            <a:noFill/>
            <a:ln w="19050">
              <a:solidFill>
                <a:srgbClr val="000000"/>
              </a:solidFill>
              <a:prstDash val="dash"/>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22" name="Rectangle 11" descr="窄竖线"/>
            <p:cNvSpPr>
              <a:spLocks noChangeArrowheads="1"/>
            </p:cNvSpPr>
            <p:nvPr/>
          </p:nvSpPr>
          <p:spPr bwMode="auto">
            <a:xfrm rot="3659492">
              <a:off x="2304" y="1536"/>
              <a:ext cx="96" cy="288"/>
            </a:xfrm>
            <a:prstGeom prst="rect">
              <a:avLst/>
            </a:prstGeom>
            <a:pattFill prst="narVert">
              <a:fgClr>
                <a:schemeClr val="tx2"/>
              </a:fgClr>
              <a:bgClr>
                <a:srgbClr val="00CC99"/>
              </a:bgClr>
            </a:pattFill>
            <a:ln w="9525">
              <a:solidFill>
                <a:schemeClr val="tx2"/>
              </a:solidFill>
              <a:miter lim="800000"/>
              <a:headEnd/>
              <a:tailEnd/>
            </a:ln>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23" name="Arc 12"/>
            <p:cNvSpPr>
              <a:spLocks/>
            </p:cNvSpPr>
            <p:nvPr/>
          </p:nvSpPr>
          <p:spPr bwMode="auto">
            <a:xfrm flipH="1">
              <a:off x="1632" y="2016"/>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8446" name="Object 14"/>
            <p:cNvGraphicFramePr>
              <a:graphicFrameLocks noChangeAspect="1"/>
            </p:cNvGraphicFramePr>
            <p:nvPr/>
          </p:nvGraphicFramePr>
          <p:xfrm>
            <a:off x="1470" y="1824"/>
            <a:ext cx="210" cy="240"/>
          </p:xfrm>
          <a:graphic>
            <a:graphicData uri="http://schemas.openxmlformats.org/presentationml/2006/ole">
              <mc:AlternateContent xmlns:mc="http://schemas.openxmlformats.org/markup-compatibility/2006">
                <mc:Choice xmlns:v="urn:schemas-microsoft-com:vml" Requires="v">
                  <p:oleObj spid="_x0000_s19111" name="公式" r:id="rId7" imgW="177646" imgH="241091" progId="Equation.3">
                    <p:embed/>
                  </p:oleObj>
                </mc:Choice>
                <mc:Fallback>
                  <p:oleObj name="公式" r:id="rId7" imgW="177646" imgH="241091" progId="Equation.3">
                    <p:embed/>
                    <p:pic>
                      <p:nvPicPr>
                        <p:cNvPr id="0" name="Picture 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0" y="1824"/>
                          <a:ext cx="21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7" name="Object 15"/>
            <p:cNvGraphicFramePr>
              <a:graphicFrameLocks noChangeAspect="1"/>
            </p:cNvGraphicFramePr>
            <p:nvPr/>
          </p:nvGraphicFramePr>
          <p:xfrm>
            <a:off x="2488" y="1392"/>
            <a:ext cx="200" cy="240"/>
          </p:xfrm>
          <a:graphic>
            <a:graphicData uri="http://schemas.openxmlformats.org/presentationml/2006/ole">
              <mc:AlternateContent xmlns:mc="http://schemas.openxmlformats.org/markup-compatibility/2006">
                <mc:Choice xmlns:v="urn:schemas-microsoft-com:vml" Requires="v">
                  <p:oleObj spid="_x0000_s19112" name="公式" r:id="rId9" imgW="190500" imgH="228600" progId="Equation.3">
                    <p:embed/>
                  </p:oleObj>
                </mc:Choice>
                <mc:Fallback>
                  <p:oleObj name="公式" r:id="rId9" imgW="190500" imgH="228600" progId="Equation.3">
                    <p:embed/>
                    <p:pic>
                      <p:nvPicPr>
                        <p:cNvPr id="0" name="Picture 1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8" y="1392"/>
                          <a:ext cx="20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8" name="Object 16"/>
            <p:cNvGraphicFramePr>
              <a:graphicFrameLocks noChangeAspect="1"/>
            </p:cNvGraphicFramePr>
            <p:nvPr/>
          </p:nvGraphicFramePr>
          <p:xfrm>
            <a:off x="1968" y="2496"/>
            <a:ext cx="215" cy="240"/>
          </p:xfrm>
          <a:graphic>
            <a:graphicData uri="http://schemas.openxmlformats.org/presentationml/2006/ole">
              <mc:AlternateContent xmlns:mc="http://schemas.openxmlformats.org/markup-compatibility/2006">
                <mc:Choice xmlns:v="urn:schemas-microsoft-com:vml" Requires="v">
                  <p:oleObj spid="_x0000_s19113" name="公式" r:id="rId11" imgW="215713" imgH="241091" progId="Equation.3">
                    <p:embed/>
                  </p:oleObj>
                </mc:Choice>
                <mc:Fallback>
                  <p:oleObj name="公式" r:id="rId11" imgW="215713" imgH="241091" progId="Equation.3">
                    <p:embed/>
                    <p:pic>
                      <p:nvPicPr>
                        <p:cNvPr id="0" name="Picture 1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8" y="2496"/>
                          <a:ext cx="215"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280" name="Freeform 16" descr="浅色上对角线"/>
          <p:cNvSpPr>
            <a:spLocks/>
          </p:cNvSpPr>
          <p:nvPr/>
        </p:nvSpPr>
        <p:spPr bwMode="auto">
          <a:xfrm>
            <a:off x="3234059" y="2020416"/>
            <a:ext cx="4114800" cy="2133600"/>
          </a:xfrm>
          <a:custGeom>
            <a:avLst/>
            <a:gdLst>
              <a:gd name="T0" fmla="*/ 2147483647 w 2592"/>
              <a:gd name="T1" fmla="*/ 0 h 1344"/>
              <a:gd name="T2" fmla="*/ 2147483647 w 2592"/>
              <a:gd name="T3" fmla="*/ 2147483647 h 1344"/>
              <a:gd name="T4" fmla="*/ 2147483647 w 2592"/>
              <a:gd name="T5" fmla="*/ 2147483647 h 1344"/>
              <a:gd name="T6" fmla="*/ 0 w 2592"/>
              <a:gd name="T7" fmla="*/ 2147483647 h 1344"/>
              <a:gd name="T8" fmla="*/ 2147483647 w 2592"/>
              <a:gd name="T9" fmla="*/ 2147483647 h 1344"/>
              <a:gd name="T10" fmla="*/ 2147483647 w 2592"/>
              <a:gd name="T11" fmla="*/ 0 h 1344"/>
              <a:gd name="T12" fmla="*/ 0 60000 65536"/>
              <a:gd name="T13" fmla="*/ 0 60000 65536"/>
              <a:gd name="T14" fmla="*/ 0 60000 65536"/>
              <a:gd name="T15" fmla="*/ 0 60000 65536"/>
              <a:gd name="T16" fmla="*/ 0 60000 65536"/>
              <a:gd name="T17" fmla="*/ 0 60000 65536"/>
              <a:gd name="T18" fmla="*/ 0 w 2592"/>
              <a:gd name="T19" fmla="*/ 0 h 1344"/>
              <a:gd name="T20" fmla="*/ 2592 w 259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2592" h="1344">
                <a:moveTo>
                  <a:pt x="2592" y="0"/>
                </a:moveTo>
                <a:lnTo>
                  <a:pt x="2592" y="1344"/>
                </a:lnTo>
                <a:lnTo>
                  <a:pt x="1440" y="1200"/>
                </a:lnTo>
                <a:lnTo>
                  <a:pt x="0" y="624"/>
                </a:lnTo>
                <a:lnTo>
                  <a:pt x="1200" y="144"/>
                </a:lnTo>
                <a:lnTo>
                  <a:pt x="2592" y="0"/>
                </a:lnTo>
                <a:close/>
              </a:path>
            </a:pathLst>
          </a:custGeom>
          <a:pattFill prst="ltUpDiag">
            <a:fgClr>
              <a:srgbClr val="DDD800"/>
            </a:fgClr>
            <a:bgClr>
              <a:schemeClr val="bg1"/>
            </a:bgClr>
          </a:pattFill>
          <a:ln w="9525">
            <a:solidFill>
              <a:schemeClr val="tx1"/>
            </a:solidFill>
            <a:round/>
            <a:headEnd/>
            <a:tailEnd/>
          </a:ln>
        </p:spPr>
        <p:txBody>
          <a:bodyPr wrap="none" anchor="ctr"/>
          <a:lstStyle/>
          <a:p>
            <a:endParaRPr lang="zh-CN" altLang="en-US"/>
          </a:p>
        </p:txBody>
      </p:sp>
      <p:grpSp>
        <p:nvGrpSpPr>
          <p:cNvPr id="3" name="Group 17"/>
          <p:cNvGrpSpPr>
            <a:grpSpLocks/>
          </p:cNvGrpSpPr>
          <p:nvPr/>
        </p:nvGrpSpPr>
        <p:grpSpPr bwMode="auto">
          <a:xfrm>
            <a:off x="7425059" y="1329854"/>
            <a:ext cx="457200" cy="3124200"/>
            <a:chOff x="4752" y="1440"/>
            <a:chExt cx="288" cy="1968"/>
          </a:xfrm>
        </p:grpSpPr>
        <p:grpSp>
          <p:nvGrpSpPr>
            <p:cNvPr id="18496" name="Group 18"/>
            <p:cNvGrpSpPr>
              <a:grpSpLocks/>
            </p:cNvGrpSpPr>
            <p:nvPr/>
          </p:nvGrpSpPr>
          <p:grpSpPr bwMode="auto">
            <a:xfrm>
              <a:off x="4752" y="1824"/>
              <a:ext cx="288" cy="528"/>
              <a:chOff x="4512" y="3264"/>
              <a:chExt cx="384" cy="480"/>
            </a:xfrm>
          </p:grpSpPr>
          <p:grpSp>
            <p:nvGrpSpPr>
              <p:cNvPr id="18510" name="Group 19"/>
              <p:cNvGrpSpPr>
                <a:grpSpLocks/>
              </p:cNvGrpSpPr>
              <p:nvPr/>
            </p:nvGrpSpPr>
            <p:grpSpPr bwMode="auto">
              <a:xfrm>
                <a:off x="4512" y="3360"/>
                <a:ext cx="384" cy="384"/>
                <a:chOff x="4512" y="3360"/>
                <a:chExt cx="384" cy="384"/>
              </a:xfrm>
            </p:grpSpPr>
            <p:sp>
              <p:nvSpPr>
                <p:cNvPr id="18512" name="Rectangle 20"/>
                <p:cNvSpPr>
                  <a:spLocks noChangeArrowheads="1"/>
                </p:cNvSpPr>
                <p:nvPr/>
              </p:nvSpPr>
              <p:spPr bwMode="auto">
                <a:xfrm>
                  <a:off x="4512" y="3648"/>
                  <a:ext cx="384" cy="9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13" name="Rectangle 21"/>
                <p:cNvSpPr>
                  <a:spLocks noChangeArrowheads="1"/>
                </p:cNvSpPr>
                <p:nvPr/>
              </p:nvSpPr>
              <p:spPr bwMode="auto">
                <a:xfrm>
                  <a:off x="4512" y="3552"/>
                  <a:ext cx="384" cy="9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14" name="Rectangle 22"/>
                <p:cNvSpPr>
                  <a:spLocks noChangeArrowheads="1"/>
                </p:cNvSpPr>
                <p:nvPr/>
              </p:nvSpPr>
              <p:spPr bwMode="auto">
                <a:xfrm>
                  <a:off x="4512" y="3456"/>
                  <a:ext cx="384" cy="9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15" name="Rectangle 23"/>
                <p:cNvSpPr>
                  <a:spLocks noChangeArrowheads="1"/>
                </p:cNvSpPr>
                <p:nvPr/>
              </p:nvSpPr>
              <p:spPr bwMode="auto">
                <a:xfrm>
                  <a:off x="4512" y="3360"/>
                  <a:ext cx="384" cy="9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18511" name="Rectangle 24"/>
              <p:cNvSpPr>
                <a:spLocks noChangeArrowheads="1"/>
              </p:cNvSpPr>
              <p:nvPr/>
            </p:nvSpPr>
            <p:spPr bwMode="auto">
              <a:xfrm>
                <a:off x="4512" y="3264"/>
                <a:ext cx="384" cy="9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18497" name="Rectangle 25"/>
            <p:cNvSpPr>
              <a:spLocks noChangeArrowheads="1"/>
            </p:cNvSpPr>
            <p:nvPr/>
          </p:nvSpPr>
          <p:spPr bwMode="auto">
            <a:xfrm>
              <a:off x="4752" y="1440"/>
              <a:ext cx="288" cy="384"/>
            </a:xfrm>
            <a:prstGeom prst="rect">
              <a:avLst/>
            </a:prstGeom>
            <a:gradFill rotWithShape="0">
              <a:gsLst>
                <a:gs pos="0">
                  <a:srgbClr val="D9D4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18498" name="Group 26"/>
            <p:cNvGrpSpPr>
              <a:grpSpLocks/>
            </p:cNvGrpSpPr>
            <p:nvPr/>
          </p:nvGrpSpPr>
          <p:grpSpPr bwMode="auto">
            <a:xfrm>
              <a:off x="4752" y="2339"/>
              <a:ext cx="288" cy="528"/>
              <a:chOff x="4512" y="3264"/>
              <a:chExt cx="384" cy="480"/>
            </a:xfrm>
          </p:grpSpPr>
          <p:grpSp>
            <p:nvGrpSpPr>
              <p:cNvPr id="18504" name="Group 27"/>
              <p:cNvGrpSpPr>
                <a:grpSpLocks/>
              </p:cNvGrpSpPr>
              <p:nvPr/>
            </p:nvGrpSpPr>
            <p:grpSpPr bwMode="auto">
              <a:xfrm>
                <a:off x="4512" y="3360"/>
                <a:ext cx="384" cy="384"/>
                <a:chOff x="4512" y="3360"/>
                <a:chExt cx="384" cy="384"/>
              </a:xfrm>
            </p:grpSpPr>
            <p:sp>
              <p:nvSpPr>
                <p:cNvPr id="18506" name="Rectangle 28"/>
                <p:cNvSpPr>
                  <a:spLocks noChangeArrowheads="1"/>
                </p:cNvSpPr>
                <p:nvPr/>
              </p:nvSpPr>
              <p:spPr bwMode="auto">
                <a:xfrm>
                  <a:off x="4512" y="3648"/>
                  <a:ext cx="384" cy="9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07" name="Rectangle 29"/>
                <p:cNvSpPr>
                  <a:spLocks noChangeArrowheads="1"/>
                </p:cNvSpPr>
                <p:nvPr/>
              </p:nvSpPr>
              <p:spPr bwMode="auto">
                <a:xfrm>
                  <a:off x="4512" y="3552"/>
                  <a:ext cx="384" cy="9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08" name="Rectangle 30"/>
                <p:cNvSpPr>
                  <a:spLocks noChangeArrowheads="1"/>
                </p:cNvSpPr>
                <p:nvPr/>
              </p:nvSpPr>
              <p:spPr bwMode="auto">
                <a:xfrm>
                  <a:off x="4512" y="3456"/>
                  <a:ext cx="384" cy="9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09" name="Rectangle 31"/>
                <p:cNvSpPr>
                  <a:spLocks noChangeArrowheads="1"/>
                </p:cNvSpPr>
                <p:nvPr/>
              </p:nvSpPr>
              <p:spPr bwMode="auto">
                <a:xfrm>
                  <a:off x="4512" y="3360"/>
                  <a:ext cx="384" cy="9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18505" name="Rectangle 32"/>
              <p:cNvSpPr>
                <a:spLocks noChangeArrowheads="1"/>
              </p:cNvSpPr>
              <p:nvPr/>
            </p:nvSpPr>
            <p:spPr bwMode="auto">
              <a:xfrm>
                <a:off x="4512" y="3264"/>
                <a:ext cx="384" cy="9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18499" name="Group 33"/>
            <p:cNvGrpSpPr>
              <a:grpSpLocks/>
            </p:cNvGrpSpPr>
            <p:nvPr/>
          </p:nvGrpSpPr>
          <p:grpSpPr bwMode="auto">
            <a:xfrm>
              <a:off x="4752" y="2865"/>
              <a:ext cx="288" cy="317"/>
              <a:chOff x="4752" y="2880"/>
              <a:chExt cx="288" cy="317"/>
            </a:xfrm>
          </p:grpSpPr>
          <p:sp>
            <p:nvSpPr>
              <p:cNvPr id="18501" name="Rectangle 34"/>
              <p:cNvSpPr>
                <a:spLocks noChangeArrowheads="1"/>
              </p:cNvSpPr>
              <p:nvPr/>
            </p:nvSpPr>
            <p:spPr bwMode="auto">
              <a:xfrm>
                <a:off x="4752" y="3091"/>
                <a:ext cx="288" cy="10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02" name="Rectangle 35"/>
              <p:cNvSpPr>
                <a:spLocks noChangeArrowheads="1"/>
              </p:cNvSpPr>
              <p:nvPr/>
            </p:nvSpPr>
            <p:spPr bwMode="auto">
              <a:xfrm>
                <a:off x="4752" y="2986"/>
                <a:ext cx="288" cy="105"/>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8503" name="Rectangle 36"/>
              <p:cNvSpPr>
                <a:spLocks noChangeArrowheads="1"/>
              </p:cNvSpPr>
              <p:nvPr/>
            </p:nvSpPr>
            <p:spPr bwMode="auto">
              <a:xfrm>
                <a:off x="4752" y="2880"/>
                <a:ext cx="288" cy="106"/>
              </a:xfrm>
              <a:prstGeom prst="rect">
                <a:avLst/>
              </a:prstGeom>
              <a:gradFill rotWithShape="0">
                <a:gsLst>
                  <a:gs pos="0">
                    <a:srgbClr val="000000"/>
                  </a:gs>
                  <a:gs pos="50000">
                    <a:srgbClr val="FFFF00"/>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18500" name="Rectangle 37"/>
            <p:cNvSpPr>
              <a:spLocks noChangeArrowheads="1"/>
            </p:cNvSpPr>
            <p:nvPr/>
          </p:nvSpPr>
          <p:spPr bwMode="auto">
            <a:xfrm>
              <a:off x="4752" y="3168"/>
              <a:ext cx="288" cy="240"/>
            </a:xfrm>
            <a:prstGeom prst="rect">
              <a:avLst/>
            </a:prstGeom>
            <a:gradFill rotWithShape="0">
              <a:gsLst>
                <a:gs pos="0">
                  <a:srgbClr val="000000"/>
                </a:gs>
                <a:gs pos="100000">
                  <a:srgbClr val="C8C3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9" name="Group 38"/>
          <p:cNvGrpSpPr>
            <a:grpSpLocks/>
          </p:cNvGrpSpPr>
          <p:nvPr/>
        </p:nvGrpSpPr>
        <p:grpSpPr bwMode="auto">
          <a:xfrm>
            <a:off x="948059" y="2553816"/>
            <a:ext cx="1219200" cy="914400"/>
            <a:chOff x="672" y="2160"/>
            <a:chExt cx="768" cy="576"/>
          </a:xfrm>
        </p:grpSpPr>
        <p:sp>
          <p:nvSpPr>
            <p:cNvPr id="18492" name="Line 39"/>
            <p:cNvSpPr>
              <a:spLocks noChangeShapeType="1"/>
            </p:cNvSpPr>
            <p:nvPr/>
          </p:nvSpPr>
          <p:spPr bwMode="auto">
            <a:xfrm flipH="1">
              <a:off x="768" y="2160"/>
              <a:ext cx="672" cy="0"/>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3" name="Line 40"/>
            <p:cNvSpPr>
              <a:spLocks noChangeShapeType="1"/>
            </p:cNvSpPr>
            <p:nvPr/>
          </p:nvSpPr>
          <p:spPr bwMode="auto">
            <a:xfrm flipH="1">
              <a:off x="768" y="2736"/>
              <a:ext cx="624" cy="0"/>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494" name="Group 41"/>
            <p:cNvGrpSpPr>
              <a:grpSpLocks/>
            </p:cNvGrpSpPr>
            <p:nvPr/>
          </p:nvGrpSpPr>
          <p:grpSpPr bwMode="auto">
            <a:xfrm>
              <a:off x="672" y="2160"/>
              <a:ext cx="240" cy="576"/>
              <a:chOff x="576" y="2160"/>
              <a:chExt cx="240" cy="576"/>
            </a:xfrm>
          </p:grpSpPr>
          <p:sp>
            <p:nvSpPr>
              <p:cNvPr id="18495" name="Line 42"/>
              <p:cNvSpPr>
                <a:spLocks noChangeShapeType="1"/>
              </p:cNvSpPr>
              <p:nvPr/>
            </p:nvSpPr>
            <p:spPr bwMode="auto">
              <a:xfrm>
                <a:off x="816" y="2160"/>
                <a:ext cx="0" cy="576"/>
              </a:xfrm>
              <a:prstGeom prst="line">
                <a:avLst/>
              </a:prstGeom>
              <a:noFill/>
              <a:ln w="28575">
                <a:solidFill>
                  <a:srgbClr val="FF00FF"/>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443" name="Object 11"/>
              <p:cNvGraphicFramePr>
                <a:graphicFrameLocks noChangeAspect="1"/>
              </p:cNvGraphicFramePr>
              <p:nvPr/>
            </p:nvGraphicFramePr>
            <p:xfrm>
              <a:off x="576" y="2352"/>
              <a:ext cx="231" cy="259"/>
            </p:xfrm>
            <a:graphic>
              <a:graphicData uri="http://schemas.openxmlformats.org/presentationml/2006/ole">
                <mc:AlternateContent xmlns:mc="http://schemas.openxmlformats.org/markup-compatibility/2006">
                  <mc:Choice xmlns:v="urn:schemas-microsoft-com:vml" Requires="v">
                    <p:oleObj spid="_x0000_s19114" name="公式" r:id="rId13" imgW="190417" imgH="253890" progId="Equation.3">
                      <p:embed/>
                    </p:oleObj>
                  </mc:Choice>
                  <mc:Fallback>
                    <p:oleObj name="公式" r:id="rId13" imgW="190417" imgH="253890" progId="Equation.3">
                      <p:embed/>
                      <p:pic>
                        <p:nvPicPr>
                          <p:cNvPr id="0" name="Picture 1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 y="2352"/>
                            <a:ext cx="231"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1" name="Group 44"/>
          <p:cNvGrpSpPr>
            <a:grpSpLocks/>
          </p:cNvGrpSpPr>
          <p:nvPr/>
        </p:nvGrpSpPr>
        <p:grpSpPr bwMode="auto">
          <a:xfrm>
            <a:off x="1557659" y="3011016"/>
            <a:ext cx="2667000" cy="762000"/>
            <a:chOff x="960" y="2448"/>
            <a:chExt cx="1680" cy="480"/>
          </a:xfrm>
        </p:grpSpPr>
        <p:sp>
          <p:nvSpPr>
            <p:cNvPr id="18490" name="Line 45"/>
            <p:cNvSpPr>
              <a:spLocks noChangeShapeType="1"/>
            </p:cNvSpPr>
            <p:nvPr/>
          </p:nvSpPr>
          <p:spPr bwMode="auto">
            <a:xfrm flipH="1">
              <a:off x="1296" y="2448"/>
              <a:ext cx="720" cy="288"/>
            </a:xfrm>
            <a:prstGeom prst="line">
              <a:avLst/>
            </a:prstGeom>
            <a:noFill/>
            <a:ln w="28575">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1" name="Line 46"/>
            <p:cNvSpPr>
              <a:spLocks noChangeShapeType="1"/>
            </p:cNvSpPr>
            <p:nvPr/>
          </p:nvSpPr>
          <p:spPr bwMode="auto">
            <a:xfrm>
              <a:off x="1296" y="2736"/>
              <a:ext cx="1344" cy="192"/>
            </a:xfrm>
            <a:prstGeom prst="line">
              <a:avLst/>
            </a:prstGeom>
            <a:noFill/>
            <a:ln w="28575">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442" name="Object 10"/>
            <p:cNvGraphicFramePr>
              <a:graphicFrameLocks noChangeAspect="1"/>
            </p:cNvGraphicFramePr>
            <p:nvPr/>
          </p:nvGraphicFramePr>
          <p:xfrm>
            <a:off x="960" y="2496"/>
            <a:ext cx="230" cy="432"/>
          </p:xfrm>
          <a:graphic>
            <a:graphicData uri="http://schemas.openxmlformats.org/presentationml/2006/ole">
              <mc:AlternateContent xmlns:mc="http://schemas.openxmlformats.org/markup-compatibility/2006">
                <mc:Choice xmlns:v="urn:schemas-microsoft-com:vml" Requires="v">
                  <p:oleObj spid="_x0000_s19115" name="公式" r:id="rId15" imgW="152268" imgH="215713" progId="Equation.3">
                    <p:embed/>
                  </p:oleObj>
                </mc:Choice>
                <mc:Fallback>
                  <p:oleObj name="公式" r:id="rId15" imgW="152268" imgH="215713" progId="Equation.3">
                    <p:embed/>
                    <p:pic>
                      <p:nvPicPr>
                        <p:cNvPr id="0" name="Picture 1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0" y="2496"/>
                          <a:ext cx="23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48"/>
          <p:cNvGrpSpPr>
            <a:grpSpLocks/>
          </p:cNvGrpSpPr>
          <p:nvPr/>
        </p:nvGrpSpPr>
        <p:grpSpPr bwMode="auto">
          <a:xfrm>
            <a:off x="2091059" y="2553816"/>
            <a:ext cx="5257800" cy="2667000"/>
            <a:chOff x="1392" y="2160"/>
            <a:chExt cx="3312" cy="1680"/>
          </a:xfrm>
        </p:grpSpPr>
        <p:sp>
          <p:nvSpPr>
            <p:cNvPr id="18486" name="Line 49"/>
            <p:cNvSpPr>
              <a:spLocks noChangeShapeType="1"/>
            </p:cNvSpPr>
            <p:nvPr/>
          </p:nvSpPr>
          <p:spPr bwMode="auto">
            <a:xfrm>
              <a:off x="1392" y="2160"/>
              <a:ext cx="0" cy="1680"/>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487" name="Group 50"/>
            <p:cNvGrpSpPr>
              <a:grpSpLocks/>
            </p:cNvGrpSpPr>
            <p:nvPr/>
          </p:nvGrpSpPr>
          <p:grpSpPr bwMode="auto">
            <a:xfrm>
              <a:off x="1392" y="3653"/>
              <a:ext cx="3312" cy="177"/>
              <a:chOff x="1392" y="3653"/>
              <a:chExt cx="3312" cy="177"/>
            </a:xfrm>
          </p:grpSpPr>
          <p:graphicFrame>
            <p:nvGraphicFramePr>
              <p:cNvPr id="18441" name="Object 9"/>
              <p:cNvGraphicFramePr>
                <a:graphicFrameLocks noChangeAspect="1"/>
              </p:cNvGraphicFramePr>
              <p:nvPr/>
            </p:nvGraphicFramePr>
            <p:xfrm>
              <a:off x="2823" y="3653"/>
              <a:ext cx="258" cy="177"/>
            </p:xfrm>
            <a:graphic>
              <a:graphicData uri="http://schemas.openxmlformats.org/presentationml/2006/ole">
                <mc:AlternateContent xmlns:mc="http://schemas.openxmlformats.org/markup-compatibility/2006">
                  <mc:Choice xmlns:v="urn:schemas-microsoft-com:vml" Requires="v">
                    <p:oleObj spid="_x0000_s19116" name="公式" r:id="rId17" imgW="126780" imgH="114102" progId="Equation.3">
                      <p:embed/>
                    </p:oleObj>
                  </mc:Choice>
                  <mc:Fallback>
                    <p:oleObj name="公式" r:id="rId17" imgW="126780" imgH="114102" progId="Equation.3">
                      <p:embed/>
                      <p:pic>
                        <p:nvPicPr>
                          <p:cNvPr id="0" name="Picture 1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23" y="3653"/>
                            <a:ext cx="258"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88" name="Line 52"/>
              <p:cNvSpPr>
                <a:spLocks noChangeShapeType="1"/>
              </p:cNvSpPr>
              <p:nvPr/>
            </p:nvSpPr>
            <p:spPr bwMode="auto">
              <a:xfrm>
                <a:off x="3072" y="3744"/>
                <a:ext cx="1632" cy="0"/>
              </a:xfrm>
              <a:prstGeom prst="line">
                <a:avLst/>
              </a:prstGeom>
              <a:noFill/>
              <a:ln w="19050">
                <a:solidFill>
                  <a:srgbClr val="FF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8489" name="Line 53"/>
              <p:cNvSpPr>
                <a:spLocks noChangeShapeType="1"/>
              </p:cNvSpPr>
              <p:nvPr/>
            </p:nvSpPr>
            <p:spPr bwMode="auto">
              <a:xfrm flipH="1" flipV="1">
                <a:off x="1392" y="3744"/>
                <a:ext cx="1392" cy="0"/>
              </a:xfrm>
              <a:prstGeom prst="line">
                <a:avLst/>
              </a:prstGeom>
              <a:noFill/>
              <a:ln w="19050">
                <a:solidFill>
                  <a:srgbClr val="FF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4" name="Group 55"/>
          <p:cNvGrpSpPr>
            <a:grpSpLocks/>
          </p:cNvGrpSpPr>
          <p:nvPr/>
        </p:nvGrpSpPr>
        <p:grpSpPr bwMode="auto">
          <a:xfrm>
            <a:off x="1583059" y="2020416"/>
            <a:ext cx="1803400" cy="1066800"/>
            <a:chOff x="976" y="1824"/>
            <a:chExt cx="1136" cy="672"/>
          </a:xfrm>
        </p:grpSpPr>
        <p:graphicFrame>
          <p:nvGraphicFramePr>
            <p:cNvPr id="18440" name="Object 8"/>
            <p:cNvGraphicFramePr>
              <a:graphicFrameLocks noChangeAspect="1"/>
            </p:cNvGraphicFramePr>
            <p:nvPr/>
          </p:nvGraphicFramePr>
          <p:xfrm>
            <a:off x="976" y="1824"/>
            <a:ext cx="272" cy="432"/>
          </p:xfrm>
          <a:graphic>
            <a:graphicData uri="http://schemas.openxmlformats.org/presentationml/2006/ole">
              <mc:AlternateContent xmlns:mc="http://schemas.openxmlformats.org/markup-compatibility/2006">
                <mc:Choice xmlns:v="urn:schemas-microsoft-com:vml" Requires="v">
                  <p:oleObj spid="_x0000_s19117" name="公式" r:id="rId19" imgW="139579" imgH="215713" progId="Equation.3">
                    <p:embed/>
                  </p:oleObj>
                </mc:Choice>
                <mc:Fallback>
                  <p:oleObj name="公式" r:id="rId19" imgW="139579" imgH="215713" progId="Equation.3">
                    <p:embed/>
                    <p:pic>
                      <p:nvPicPr>
                        <p:cNvPr id="0" name="Picture 16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6" y="1824"/>
                          <a:ext cx="272"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84" name="Line 57"/>
            <p:cNvSpPr>
              <a:spLocks noChangeShapeType="1"/>
            </p:cNvSpPr>
            <p:nvPr/>
          </p:nvSpPr>
          <p:spPr bwMode="auto">
            <a:xfrm>
              <a:off x="1296" y="2160"/>
              <a:ext cx="816" cy="336"/>
            </a:xfrm>
            <a:prstGeom prst="line">
              <a:avLst/>
            </a:prstGeom>
            <a:noFill/>
            <a:ln w="28575">
              <a:solidFill>
                <a:srgbClr val="FF66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5" name="Line 58"/>
            <p:cNvSpPr>
              <a:spLocks noChangeShapeType="1"/>
            </p:cNvSpPr>
            <p:nvPr/>
          </p:nvSpPr>
          <p:spPr bwMode="auto">
            <a:xfrm flipH="1">
              <a:off x="1296" y="2112"/>
              <a:ext cx="528" cy="48"/>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 name="Group 59"/>
          <p:cNvGrpSpPr>
            <a:grpSpLocks/>
          </p:cNvGrpSpPr>
          <p:nvPr/>
        </p:nvGrpSpPr>
        <p:grpSpPr bwMode="auto">
          <a:xfrm>
            <a:off x="2853059" y="1029816"/>
            <a:ext cx="687388" cy="1981200"/>
            <a:chOff x="1872" y="1200"/>
            <a:chExt cx="433" cy="1248"/>
          </a:xfrm>
        </p:grpSpPr>
        <p:sp>
          <p:nvSpPr>
            <p:cNvPr id="18479" name="Line 60"/>
            <p:cNvSpPr>
              <a:spLocks noChangeShapeType="1"/>
            </p:cNvSpPr>
            <p:nvPr/>
          </p:nvSpPr>
          <p:spPr bwMode="auto">
            <a:xfrm flipV="1">
              <a:off x="2112" y="1680"/>
              <a:ext cx="48" cy="768"/>
            </a:xfrm>
            <a:prstGeom prst="line">
              <a:avLst/>
            </a:prstGeom>
            <a:noFill/>
            <a:ln w="38100">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0" name="Line 61"/>
            <p:cNvSpPr>
              <a:spLocks noChangeShapeType="1"/>
            </p:cNvSpPr>
            <p:nvPr/>
          </p:nvSpPr>
          <p:spPr bwMode="auto">
            <a:xfrm>
              <a:off x="2112" y="2256"/>
              <a:ext cx="0" cy="96"/>
            </a:xfrm>
            <a:prstGeom prst="line">
              <a:avLst/>
            </a:prstGeom>
            <a:noFill/>
            <a:ln w="3810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1" name="Line 62"/>
            <p:cNvSpPr>
              <a:spLocks noChangeShapeType="1"/>
            </p:cNvSpPr>
            <p:nvPr/>
          </p:nvSpPr>
          <p:spPr bwMode="auto">
            <a:xfrm flipH="1">
              <a:off x="1872" y="1680"/>
              <a:ext cx="288" cy="432"/>
            </a:xfrm>
            <a:prstGeom prst="line">
              <a:avLst/>
            </a:prstGeom>
            <a:noFill/>
            <a:ln w="38100">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439" name="Object 7"/>
            <p:cNvGraphicFramePr>
              <a:graphicFrameLocks noChangeAspect="1"/>
            </p:cNvGraphicFramePr>
            <p:nvPr/>
          </p:nvGraphicFramePr>
          <p:xfrm>
            <a:off x="2016" y="1200"/>
            <a:ext cx="289" cy="338"/>
          </p:xfrm>
          <a:graphic>
            <a:graphicData uri="http://schemas.openxmlformats.org/presentationml/2006/ole">
              <mc:AlternateContent xmlns:mc="http://schemas.openxmlformats.org/markup-compatibility/2006">
                <mc:Choice xmlns:v="urn:schemas-microsoft-com:vml" Requires="v">
                  <p:oleObj spid="_x0000_s19118" name="公式" r:id="rId21" imgW="101556" imgH="139639" progId="Equation.3">
                    <p:embed/>
                  </p:oleObj>
                </mc:Choice>
                <mc:Fallback>
                  <p:oleObj name="公式" r:id="rId21" imgW="101556" imgH="139639" progId="Equation.3">
                    <p:embed/>
                    <p:pic>
                      <p:nvPicPr>
                        <p:cNvPr id="0" name="Picture 1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16" y="1200"/>
                          <a:ext cx="28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82" name="Line 64"/>
            <p:cNvSpPr>
              <a:spLocks noChangeShapeType="1"/>
            </p:cNvSpPr>
            <p:nvPr/>
          </p:nvSpPr>
          <p:spPr bwMode="auto">
            <a:xfrm flipH="1">
              <a:off x="2016" y="1824"/>
              <a:ext cx="48" cy="96"/>
            </a:xfrm>
            <a:prstGeom prst="line">
              <a:avLst/>
            </a:prstGeom>
            <a:noFill/>
            <a:ln w="3810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3" name="Oval 65"/>
            <p:cNvSpPr>
              <a:spLocks noChangeArrowheads="1"/>
            </p:cNvSpPr>
            <p:nvPr/>
          </p:nvSpPr>
          <p:spPr bwMode="auto">
            <a:xfrm>
              <a:off x="2064" y="1536"/>
              <a:ext cx="144" cy="144"/>
            </a:xfrm>
            <a:prstGeom prst="ellipse">
              <a:avLst/>
            </a:prstGeom>
            <a:gradFill rotWithShape="0">
              <a:gsLst>
                <a:gs pos="0">
                  <a:srgbClr val="767600"/>
                </a:gs>
                <a:gs pos="50000">
                  <a:srgbClr val="FFFF00"/>
                </a:gs>
                <a:gs pos="100000">
                  <a:srgbClr val="767600"/>
                </a:gs>
              </a:gsLst>
              <a:lin ang="5400000" scaled="1"/>
            </a:gradFill>
            <a:ln w="19050">
              <a:solidFill>
                <a:srgbClr val="000000"/>
              </a:solidFill>
              <a:round/>
              <a:headEnd/>
              <a:tailEnd/>
            </a:ln>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16" name="Group 66"/>
          <p:cNvGrpSpPr>
            <a:grpSpLocks/>
          </p:cNvGrpSpPr>
          <p:nvPr/>
        </p:nvGrpSpPr>
        <p:grpSpPr bwMode="auto">
          <a:xfrm>
            <a:off x="2853059" y="2020416"/>
            <a:ext cx="4495800" cy="2667000"/>
            <a:chOff x="1872" y="1824"/>
            <a:chExt cx="2832" cy="1680"/>
          </a:xfrm>
        </p:grpSpPr>
        <p:sp>
          <p:nvSpPr>
            <p:cNvPr id="18475" name="Line 67"/>
            <p:cNvSpPr>
              <a:spLocks noChangeShapeType="1"/>
            </p:cNvSpPr>
            <p:nvPr/>
          </p:nvSpPr>
          <p:spPr bwMode="auto">
            <a:xfrm>
              <a:off x="2112" y="2448"/>
              <a:ext cx="2592" cy="1056"/>
            </a:xfrm>
            <a:prstGeom prst="line">
              <a:avLst/>
            </a:prstGeom>
            <a:noFill/>
            <a:ln w="38100">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6" name="Line 68"/>
            <p:cNvSpPr>
              <a:spLocks noChangeShapeType="1"/>
            </p:cNvSpPr>
            <p:nvPr/>
          </p:nvSpPr>
          <p:spPr bwMode="auto">
            <a:xfrm flipV="1">
              <a:off x="1872" y="1824"/>
              <a:ext cx="2832" cy="288"/>
            </a:xfrm>
            <a:prstGeom prst="line">
              <a:avLst/>
            </a:prstGeom>
            <a:noFill/>
            <a:ln w="38100">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7" name="Freeform 69"/>
            <p:cNvSpPr>
              <a:spLocks/>
            </p:cNvSpPr>
            <p:nvPr/>
          </p:nvSpPr>
          <p:spPr bwMode="auto">
            <a:xfrm>
              <a:off x="4068" y="1873"/>
              <a:ext cx="204" cy="15"/>
            </a:xfrm>
            <a:custGeom>
              <a:avLst/>
              <a:gdLst>
                <a:gd name="T0" fmla="*/ 0 w 204"/>
                <a:gd name="T1" fmla="*/ 15 h 15"/>
                <a:gd name="T2" fmla="*/ 204 w 204"/>
                <a:gd name="T3" fmla="*/ 0 h 15"/>
                <a:gd name="T4" fmla="*/ 0 60000 65536"/>
                <a:gd name="T5" fmla="*/ 0 60000 65536"/>
                <a:gd name="T6" fmla="*/ 0 w 204"/>
                <a:gd name="T7" fmla="*/ 0 h 15"/>
                <a:gd name="T8" fmla="*/ 204 w 204"/>
                <a:gd name="T9" fmla="*/ 15 h 15"/>
              </a:gdLst>
              <a:ahLst/>
              <a:cxnLst>
                <a:cxn ang="T4">
                  <a:pos x="T0" y="T1"/>
                </a:cxn>
                <a:cxn ang="T5">
                  <a:pos x="T2" y="T3"/>
                </a:cxn>
              </a:cxnLst>
              <a:rect l="T6" t="T7" r="T8" b="T9"/>
              <a:pathLst>
                <a:path w="204" h="15">
                  <a:moveTo>
                    <a:pt x="0" y="15"/>
                  </a:moveTo>
                  <a:lnTo>
                    <a:pt x="204" y="0"/>
                  </a:lnTo>
                </a:path>
              </a:pathLst>
            </a:custGeom>
            <a:noFill/>
            <a:ln w="38100">
              <a:solidFill>
                <a:srgbClr val="FF6600"/>
              </a:solidFill>
              <a:round/>
              <a:headEnd type="none" w="sm" len="lg"/>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8" name="Line 70"/>
            <p:cNvSpPr>
              <a:spLocks noChangeShapeType="1"/>
            </p:cNvSpPr>
            <p:nvPr/>
          </p:nvSpPr>
          <p:spPr bwMode="auto">
            <a:xfrm>
              <a:off x="3984" y="3216"/>
              <a:ext cx="288" cy="96"/>
            </a:xfrm>
            <a:prstGeom prst="line">
              <a:avLst/>
            </a:prstGeom>
            <a:noFill/>
            <a:ln w="3810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 name="Group 71"/>
          <p:cNvGrpSpPr>
            <a:grpSpLocks/>
          </p:cNvGrpSpPr>
          <p:nvPr/>
        </p:nvGrpSpPr>
        <p:grpSpPr bwMode="auto">
          <a:xfrm>
            <a:off x="3234059" y="1334616"/>
            <a:ext cx="4114800" cy="2819400"/>
            <a:chOff x="2112" y="1392"/>
            <a:chExt cx="2592" cy="1776"/>
          </a:xfrm>
        </p:grpSpPr>
        <p:sp>
          <p:nvSpPr>
            <p:cNvPr id="18471" name="Line 72"/>
            <p:cNvSpPr>
              <a:spLocks noChangeShapeType="1"/>
            </p:cNvSpPr>
            <p:nvPr/>
          </p:nvSpPr>
          <p:spPr bwMode="auto">
            <a:xfrm flipV="1">
              <a:off x="2112" y="1392"/>
              <a:ext cx="2592" cy="1056"/>
            </a:xfrm>
            <a:prstGeom prst="line">
              <a:avLst/>
            </a:prstGeom>
            <a:noFill/>
            <a:ln w="3810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2" name="Line 73"/>
            <p:cNvSpPr>
              <a:spLocks noChangeShapeType="1"/>
            </p:cNvSpPr>
            <p:nvPr/>
          </p:nvSpPr>
          <p:spPr bwMode="auto">
            <a:xfrm>
              <a:off x="2736" y="2928"/>
              <a:ext cx="1968" cy="240"/>
            </a:xfrm>
            <a:prstGeom prst="line">
              <a:avLst/>
            </a:prstGeom>
            <a:noFill/>
            <a:ln w="3810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3" name="Line 74"/>
            <p:cNvSpPr>
              <a:spLocks noChangeShapeType="1"/>
            </p:cNvSpPr>
            <p:nvPr/>
          </p:nvSpPr>
          <p:spPr bwMode="auto">
            <a:xfrm>
              <a:off x="3936" y="3072"/>
              <a:ext cx="384" cy="48"/>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4" name="Line 75"/>
            <p:cNvSpPr>
              <a:spLocks noChangeShapeType="1"/>
            </p:cNvSpPr>
            <p:nvPr/>
          </p:nvSpPr>
          <p:spPr bwMode="auto">
            <a:xfrm flipV="1">
              <a:off x="3408" y="1824"/>
              <a:ext cx="240" cy="96"/>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 name="Group 76"/>
          <p:cNvGrpSpPr>
            <a:grpSpLocks/>
          </p:cNvGrpSpPr>
          <p:nvPr/>
        </p:nvGrpSpPr>
        <p:grpSpPr bwMode="auto">
          <a:xfrm>
            <a:off x="3234059" y="1791816"/>
            <a:ext cx="990600" cy="1981200"/>
            <a:chOff x="2112" y="1680"/>
            <a:chExt cx="624" cy="1248"/>
          </a:xfrm>
        </p:grpSpPr>
        <p:sp>
          <p:nvSpPr>
            <p:cNvPr id="18467" name="Line 77"/>
            <p:cNvSpPr>
              <a:spLocks noChangeShapeType="1"/>
            </p:cNvSpPr>
            <p:nvPr/>
          </p:nvSpPr>
          <p:spPr bwMode="auto">
            <a:xfrm>
              <a:off x="2136" y="1968"/>
              <a:ext cx="0" cy="96"/>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8" name="Line 78"/>
            <p:cNvSpPr>
              <a:spLocks noChangeShapeType="1"/>
            </p:cNvSpPr>
            <p:nvPr/>
          </p:nvSpPr>
          <p:spPr bwMode="auto">
            <a:xfrm>
              <a:off x="2160" y="1680"/>
              <a:ext cx="576" cy="1248"/>
            </a:xfrm>
            <a:prstGeom prst="line">
              <a:avLst/>
            </a:prstGeom>
            <a:noFill/>
            <a:ln w="3810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9" name="Line 79"/>
            <p:cNvSpPr>
              <a:spLocks noChangeShapeType="1"/>
            </p:cNvSpPr>
            <p:nvPr/>
          </p:nvSpPr>
          <p:spPr bwMode="auto">
            <a:xfrm flipV="1">
              <a:off x="2112" y="1680"/>
              <a:ext cx="48" cy="768"/>
            </a:xfrm>
            <a:prstGeom prst="line">
              <a:avLst/>
            </a:prstGeom>
            <a:noFill/>
            <a:ln w="3810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Line 80"/>
            <p:cNvSpPr>
              <a:spLocks noChangeShapeType="1"/>
            </p:cNvSpPr>
            <p:nvPr/>
          </p:nvSpPr>
          <p:spPr bwMode="auto">
            <a:xfrm>
              <a:off x="2256" y="1872"/>
              <a:ext cx="48" cy="144"/>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8434" name="Object 2"/>
          <p:cNvGraphicFramePr>
            <a:graphicFrameLocks noChangeAspect="1"/>
          </p:cNvGraphicFramePr>
          <p:nvPr>
            <p:extLst>
              <p:ext uri="{D42A27DB-BD31-4B8C-83A1-F6EECF244321}">
                <p14:modId xmlns:p14="http://schemas.microsoft.com/office/powerpoint/2010/main" val="911799122"/>
              </p:ext>
            </p:extLst>
          </p:nvPr>
        </p:nvGraphicFramePr>
        <p:xfrm>
          <a:off x="3229297" y="2409354"/>
          <a:ext cx="396875" cy="441325"/>
        </p:xfrm>
        <a:graphic>
          <a:graphicData uri="http://schemas.openxmlformats.org/presentationml/2006/ole">
            <mc:AlternateContent xmlns:mc="http://schemas.openxmlformats.org/markup-compatibility/2006">
              <mc:Choice xmlns:v="urn:schemas-microsoft-com:vml" Requires="v">
                <p:oleObj spid="_x0000_s19119" name="Equation" r:id="rId23" imgW="114102" imgH="126780" progId="Equation.DSMT4">
                  <p:embed/>
                </p:oleObj>
              </mc:Choice>
              <mc:Fallback>
                <p:oleObj name="Equation" r:id="rId23" imgW="114102" imgH="126780" progId="Equation.DSMT4">
                  <p:embed/>
                  <p:pic>
                    <p:nvPicPr>
                      <p:cNvPr id="0" name="Picture 16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29297" y="2409354"/>
                        <a:ext cx="39687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1" name="Line 84"/>
          <p:cNvSpPr>
            <a:spLocks noChangeShapeType="1"/>
          </p:cNvSpPr>
          <p:nvPr/>
        </p:nvSpPr>
        <p:spPr bwMode="auto">
          <a:xfrm>
            <a:off x="3229297" y="2985616"/>
            <a:ext cx="0" cy="172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Line 85"/>
          <p:cNvSpPr>
            <a:spLocks noChangeShapeType="1"/>
          </p:cNvSpPr>
          <p:nvPr/>
        </p:nvSpPr>
        <p:spPr bwMode="auto">
          <a:xfrm>
            <a:off x="5532759" y="4498504"/>
            <a:ext cx="18002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86"/>
          <p:cNvSpPr>
            <a:spLocks noChangeShapeType="1"/>
          </p:cNvSpPr>
          <p:nvPr/>
        </p:nvSpPr>
        <p:spPr bwMode="auto">
          <a:xfrm flipH="1">
            <a:off x="3229297" y="4498504"/>
            <a:ext cx="18716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37" name="Object 5"/>
          <p:cNvGraphicFramePr>
            <a:graphicFrameLocks noChangeAspect="1"/>
          </p:cNvGraphicFramePr>
          <p:nvPr>
            <p:extLst>
              <p:ext uri="{D42A27DB-BD31-4B8C-83A1-F6EECF244321}">
                <p14:modId xmlns:p14="http://schemas.microsoft.com/office/powerpoint/2010/main" val="735136643"/>
              </p:ext>
            </p:extLst>
          </p:nvPr>
        </p:nvGraphicFramePr>
        <p:xfrm>
          <a:off x="5173984" y="4209579"/>
          <a:ext cx="450850" cy="533400"/>
        </p:xfrm>
        <a:graphic>
          <a:graphicData uri="http://schemas.openxmlformats.org/presentationml/2006/ole">
            <mc:AlternateContent xmlns:mc="http://schemas.openxmlformats.org/markup-compatibility/2006">
              <mc:Choice xmlns:v="urn:schemas-microsoft-com:vml" Requires="v">
                <p:oleObj spid="_x0000_s19120" name="Equation" r:id="rId25" imgW="139579" imgH="164957" progId="Equation.DSMT4">
                  <p:embed/>
                </p:oleObj>
              </mc:Choice>
              <mc:Fallback>
                <p:oleObj name="Equation" r:id="rId25" imgW="139579" imgH="164957" progId="Equation.DSMT4">
                  <p:embed/>
                  <p:pic>
                    <p:nvPicPr>
                      <p:cNvPr id="0" name="Picture 16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73984" y="4209579"/>
                        <a:ext cx="4508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4" name="Line 88"/>
          <p:cNvSpPr>
            <a:spLocks noChangeShapeType="1"/>
          </p:cNvSpPr>
          <p:nvPr/>
        </p:nvSpPr>
        <p:spPr bwMode="auto">
          <a:xfrm>
            <a:off x="3229297" y="2985616"/>
            <a:ext cx="4176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5" name="Line 89"/>
          <p:cNvSpPr>
            <a:spLocks noChangeShapeType="1"/>
          </p:cNvSpPr>
          <p:nvPr/>
        </p:nvSpPr>
        <p:spPr bwMode="auto">
          <a:xfrm>
            <a:off x="7837809" y="2841154"/>
            <a:ext cx="503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6" name="Line 90"/>
          <p:cNvSpPr>
            <a:spLocks noChangeShapeType="1"/>
          </p:cNvSpPr>
          <p:nvPr/>
        </p:nvSpPr>
        <p:spPr bwMode="auto">
          <a:xfrm>
            <a:off x="7837809" y="2985616"/>
            <a:ext cx="503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38" name="Object 6"/>
          <p:cNvGraphicFramePr>
            <a:graphicFrameLocks noChangeAspect="1"/>
          </p:cNvGraphicFramePr>
          <p:nvPr>
            <p:extLst>
              <p:ext uri="{D42A27DB-BD31-4B8C-83A1-F6EECF244321}">
                <p14:modId xmlns:p14="http://schemas.microsoft.com/office/powerpoint/2010/main" val="1564548867"/>
              </p:ext>
            </p:extLst>
          </p:nvPr>
        </p:nvGraphicFramePr>
        <p:xfrm>
          <a:off x="8414072" y="2698279"/>
          <a:ext cx="406400" cy="334962"/>
        </p:xfrm>
        <a:graphic>
          <a:graphicData uri="http://schemas.openxmlformats.org/presentationml/2006/ole">
            <mc:AlternateContent xmlns:mc="http://schemas.openxmlformats.org/markup-compatibility/2006">
              <mc:Choice xmlns:v="urn:schemas-microsoft-com:vml" Requires="v">
                <p:oleObj spid="_x0000_s19121" name="Equation" r:id="rId27" imgW="215619" imgH="177569" progId="Equation.DSMT4">
                  <p:embed/>
                </p:oleObj>
              </mc:Choice>
              <mc:Fallback>
                <p:oleObj name="Equation" r:id="rId27" imgW="215619" imgH="177569" progId="Equation.DSMT4">
                  <p:embed/>
                  <p:pic>
                    <p:nvPicPr>
                      <p:cNvPr id="0" name="Picture 16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414072" y="2698279"/>
                        <a:ext cx="406400"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3"/>
          <p:cNvGraphicFramePr>
            <a:graphicFrameLocks noChangeAspect="1"/>
          </p:cNvGraphicFramePr>
          <p:nvPr>
            <p:extLst>
              <p:ext uri="{D42A27DB-BD31-4B8C-83A1-F6EECF244321}">
                <p14:modId xmlns:p14="http://schemas.microsoft.com/office/powerpoint/2010/main" val="505141961"/>
              </p:ext>
            </p:extLst>
          </p:nvPr>
        </p:nvGraphicFramePr>
        <p:xfrm>
          <a:off x="1594922" y="5777627"/>
          <a:ext cx="1800225" cy="427037"/>
        </p:xfrm>
        <a:graphic>
          <a:graphicData uri="http://schemas.openxmlformats.org/presentationml/2006/ole">
            <mc:AlternateContent xmlns:mc="http://schemas.openxmlformats.org/markup-compatibility/2006">
              <mc:Choice xmlns:v="urn:schemas-microsoft-com:vml" Requires="v">
                <p:oleObj spid="_x0000_s19122" name="Equation" r:id="rId29" imgW="748975" imgH="177723" progId="Equation.DSMT4">
                  <p:embed/>
                </p:oleObj>
              </mc:Choice>
              <mc:Fallback>
                <p:oleObj name="Equation" r:id="rId29" imgW="748975" imgH="177723" progId="Equation.DSMT4">
                  <p:embed/>
                  <p:pic>
                    <p:nvPicPr>
                      <p:cNvPr id="18435" name="Object 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94922" y="5777627"/>
                        <a:ext cx="180022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 name="Object 4"/>
          <p:cNvGraphicFramePr>
            <a:graphicFrameLocks noChangeAspect="1"/>
          </p:cNvGraphicFramePr>
          <p:nvPr>
            <p:extLst>
              <p:ext uri="{D42A27DB-BD31-4B8C-83A1-F6EECF244321}">
                <p14:modId xmlns:p14="http://schemas.microsoft.com/office/powerpoint/2010/main" val="928483332"/>
              </p:ext>
            </p:extLst>
          </p:nvPr>
        </p:nvGraphicFramePr>
        <p:xfrm>
          <a:off x="4145284" y="5531966"/>
          <a:ext cx="4073525" cy="952500"/>
        </p:xfrm>
        <a:graphic>
          <a:graphicData uri="http://schemas.openxmlformats.org/presentationml/2006/ole">
            <mc:AlternateContent xmlns:mc="http://schemas.openxmlformats.org/markup-compatibility/2006">
              <mc:Choice xmlns:v="urn:schemas-microsoft-com:vml" Requires="v">
                <p:oleObj spid="_x0000_s19123" name="Equation" r:id="rId31" imgW="1531659" imgH="388589" progId="Equation.DSMT4">
                  <p:embed/>
                </p:oleObj>
              </mc:Choice>
              <mc:Fallback>
                <p:oleObj name="Equation" r:id="rId31" imgW="1531659" imgH="388589" progId="Equation.DSMT4">
                  <p:embed/>
                  <p:pic>
                    <p:nvPicPr>
                      <p:cNvPr id="18436" name="Object 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45284" y="5531966"/>
                        <a:ext cx="4073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upRigh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Right)">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trips(downRight)">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280"/>
                                        </p:tgtEl>
                                        <p:attrNameLst>
                                          <p:attrName>style.visibility</p:attrName>
                                        </p:attrNameLst>
                                      </p:cBhvr>
                                      <p:to>
                                        <p:strVal val="visible"/>
                                      </p:to>
                                    </p:set>
                                    <p:animEffect transition="in" filter="box(in)">
                                      <p:cBhvr>
                                        <p:cTn id="27" dur="500"/>
                                        <p:tgtEl>
                                          <p:spTgt spid="112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9"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upLeft)">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downLeft)">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outHorizontal)">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outHorizontal)">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arn(outVertical)">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Text Box 3"/>
          <p:cNvSpPr txBox="1">
            <a:spLocks noChangeArrowheads="1"/>
          </p:cNvSpPr>
          <p:nvPr/>
        </p:nvSpPr>
        <p:spPr bwMode="auto">
          <a:xfrm>
            <a:off x="266700" y="173583"/>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dirty="0">
                <a:solidFill>
                  <a:schemeClr val="accent2"/>
                </a:solidFill>
              </a:rPr>
              <a:t>五、劳埃镜</a:t>
            </a:r>
          </a:p>
        </p:txBody>
      </p:sp>
      <p:grpSp>
        <p:nvGrpSpPr>
          <p:cNvPr id="10" name="组合 9"/>
          <p:cNvGrpSpPr/>
          <p:nvPr/>
        </p:nvGrpSpPr>
        <p:grpSpPr>
          <a:xfrm>
            <a:off x="966316" y="836712"/>
            <a:ext cx="7391400" cy="3429000"/>
            <a:chOff x="914400" y="1143000"/>
            <a:chExt cx="7391400" cy="3429000"/>
          </a:xfrm>
        </p:grpSpPr>
        <p:sp>
          <p:nvSpPr>
            <p:cNvPr id="19466" name="Rectangle 2"/>
            <p:cNvSpPr>
              <a:spLocks noChangeArrowheads="1"/>
            </p:cNvSpPr>
            <p:nvPr/>
          </p:nvSpPr>
          <p:spPr bwMode="auto">
            <a:xfrm>
              <a:off x="914400" y="1219200"/>
              <a:ext cx="7315200" cy="3352800"/>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9469" name="Rectangle 7" descr="深色下对角线"/>
            <p:cNvSpPr>
              <a:spLocks noChangeArrowheads="1"/>
            </p:cNvSpPr>
            <p:nvPr/>
          </p:nvSpPr>
          <p:spPr bwMode="auto">
            <a:xfrm>
              <a:off x="2362200" y="2057400"/>
              <a:ext cx="76200" cy="685800"/>
            </a:xfrm>
            <a:prstGeom prst="rect">
              <a:avLst/>
            </a:prstGeom>
            <a:pattFill prst="dkDnDiag">
              <a:fgClr>
                <a:srgbClr val="0000FF"/>
              </a:fgClr>
              <a:bgClr>
                <a:srgbClr val="00CC00"/>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9470" name="Rectangle 8" descr="深色下对角线"/>
            <p:cNvSpPr>
              <a:spLocks noChangeArrowheads="1"/>
            </p:cNvSpPr>
            <p:nvPr/>
          </p:nvSpPr>
          <p:spPr bwMode="auto">
            <a:xfrm>
              <a:off x="2362200" y="2895600"/>
              <a:ext cx="76200" cy="533400"/>
            </a:xfrm>
            <a:prstGeom prst="rect">
              <a:avLst/>
            </a:prstGeom>
            <a:pattFill prst="dkDnDiag">
              <a:fgClr>
                <a:srgbClr val="0000FF"/>
              </a:fgClr>
              <a:bgClr>
                <a:srgbClr val="00CC00"/>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9471" name="Rectangle 9" descr="深色下对角线"/>
            <p:cNvSpPr>
              <a:spLocks noChangeArrowheads="1"/>
            </p:cNvSpPr>
            <p:nvPr/>
          </p:nvSpPr>
          <p:spPr bwMode="auto">
            <a:xfrm>
              <a:off x="7239000" y="1371600"/>
              <a:ext cx="76200" cy="2971800"/>
            </a:xfrm>
            <a:prstGeom prst="rect">
              <a:avLst/>
            </a:prstGeom>
            <a:pattFill prst="dkDnDiag">
              <a:fgClr>
                <a:schemeClr val="tx2"/>
              </a:fgClr>
              <a:bgClr>
                <a:schemeClr val="accent2"/>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19458" name="Object 2"/>
            <p:cNvGraphicFramePr>
              <a:graphicFrameLocks noChangeAspect="1"/>
            </p:cNvGraphicFramePr>
            <p:nvPr>
              <p:extLst>
                <p:ext uri="{D42A27DB-BD31-4B8C-83A1-F6EECF244321}">
                  <p14:modId xmlns:p14="http://schemas.microsoft.com/office/powerpoint/2010/main" val="1335668583"/>
                </p:ext>
              </p:extLst>
            </p:nvPr>
          </p:nvGraphicFramePr>
          <p:xfrm>
            <a:off x="1927225" y="2308225"/>
            <a:ext cx="511175" cy="663575"/>
          </p:xfrm>
          <a:graphic>
            <a:graphicData uri="http://schemas.openxmlformats.org/presentationml/2006/ole">
              <mc:AlternateContent xmlns:mc="http://schemas.openxmlformats.org/markup-compatibility/2006">
                <mc:Choice xmlns:v="urn:schemas-microsoft-com:vml" Requires="v">
                  <p:oleObj spid="_x0000_s19870" name="公式" r:id="rId3" imgW="139579" imgH="215713" progId="Equation.3">
                    <p:embed/>
                  </p:oleObj>
                </mc:Choice>
                <mc:Fallback>
                  <p:oleObj name="公式" r:id="rId3" imgW="139579" imgH="215713" progId="Equation.3">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2308225"/>
                          <a:ext cx="511175"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2" name="Text Box 11"/>
            <p:cNvSpPr txBox="1">
              <a:spLocks noChangeArrowheads="1"/>
            </p:cNvSpPr>
            <p:nvPr/>
          </p:nvSpPr>
          <p:spPr bwMode="auto">
            <a:xfrm>
              <a:off x="7391400" y="11430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a:solidFill>
                    <a:srgbClr val="000000"/>
                  </a:solidFill>
                </a:rPr>
                <a:t>P</a:t>
              </a:r>
            </a:p>
          </p:txBody>
        </p:sp>
        <p:sp>
          <p:nvSpPr>
            <p:cNvPr id="19473" name="Rectangle 12" descr="深色上对角线"/>
            <p:cNvSpPr>
              <a:spLocks noChangeArrowheads="1"/>
            </p:cNvSpPr>
            <p:nvPr/>
          </p:nvSpPr>
          <p:spPr bwMode="auto">
            <a:xfrm>
              <a:off x="3352800" y="3505200"/>
              <a:ext cx="1524000" cy="76200"/>
            </a:xfrm>
            <a:prstGeom prst="rect">
              <a:avLst/>
            </a:prstGeom>
            <a:pattFill prst="dkUpDiag">
              <a:fgClr>
                <a:srgbClr val="000000"/>
              </a:fgClr>
              <a:bgClr>
                <a:srgbClr val="0099CC"/>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9474" name="Text Box 13"/>
            <p:cNvSpPr txBox="1">
              <a:spLocks noChangeArrowheads="1"/>
            </p:cNvSpPr>
            <p:nvPr/>
          </p:nvSpPr>
          <p:spPr bwMode="auto">
            <a:xfrm>
              <a:off x="4038600" y="3519488"/>
              <a:ext cx="121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sz="2800">
                  <a:solidFill>
                    <a:srgbClr val="000000"/>
                  </a:solidFill>
                  <a:latin typeface="Arial" pitchFamily="34" charset="0"/>
                </a:rPr>
                <a:t>M</a:t>
              </a:r>
            </a:p>
          </p:txBody>
        </p:sp>
        <p:sp>
          <p:nvSpPr>
            <p:cNvPr id="12302" name="Freeform 14" descr="浅色上对角线"/>
            <p:cNvSpPr>
              <a:spLocks/>
            </p:cNvSpPr>
            <p:nvPr/>
          </p:nvSpPr>
          <p:spPr bwMode="auto">
            <a:xfrm>
              <a:off x="3886200" y="1524000"/>
              <a:ext cx="3352800" cy="1981200"/>
            </a:xfrm>
            <a:custGeom>
              <a:avLst/>
              <a:gdLst>
                <a:gd name="T0" fmla="*/ 2147483647 w 2112"/>
                <a:gd name="T1" fmla="*/ 2147483647 h 1248"/>
                <a:gd name="T2" fmla="*/ 2147483647 w 2112"/>
                <a:gd name="T3" fmla="*/ 0 h 1248"/>
                <a:gd name="T4" fmla="*/ 2147483647 w 2112"/>
                <a:gd name="T5" fmla="*/ 2147483647 h 1248"/>
                <a:gd name="T6" fmla="*/ 2147483647 w 2112"/>
                <a:gd name="T7" fmla="*/ 2147483647 h 1248"/>
                <a:gd name="T8" fmla="*/ 0 w 2112"/>
                <a:gd name="T9" fmla="*/ 2147483647 h 1248"/>
                <a:gd name="T10" fmla="*/ 0 60000 65536"/>
                <a:gd name="T11" fmla="*/ 0 60000 65536"/>
                <a:gd name="T12" fmla="*/ 0 60000 65536"/>
                <a:gd name="T13" fmla="*/ 0 60000 65536"/>
                <a:gd name="T14" fmla="*/ 0 60000 65536"/>
                <a:gd name="T15" fmla="*/ 0 w 2112"/>
                <a:gd name="T16" fmla="*/ 0 h 1248"/>
                <a:gd name="T17" fmla="*/ 2112 w 2112"/>
                <a:gd name="T18" fmla="*/ 1248 h 1248"/>
              </a:gdLst>
              <a:ahLst/>
              <a:cxnLst>
                <a:cxn ang="T10">
                  <a:pos x="T0" y="T1"/>
                </a:cxn>
                <a:cxn ang="T11">
                  <a:pos x="T2" y="T3"/>
                </a:cxn>
                <a:cxn ang="T12">
                  <a:pos x="T4" y="T5"/>
                </a:cxn>
                <a:cxn ang="T13">
                  <a:pos x="T6" y="T7"/>
                </a:cxn>
                <a:cxn ang="T14">
                  <a:pos x="T8" y="T9"/>
                </a:cxn>
              </a:cxnLst>
              <a:rect l="T15" t="T16" r="T17" b="T18"/>
              <a:pathLst>
                <a:path w="2112" h="1248">
                  <a:moveTo>
                    <a:pt x="48" y="1056"/>
                  </a:moveTo>
                  <a:lnTo>
                    <a:pt x="2112" y="0"/>
                  </a:lnTo>
                  <a:lnTo>
                    <a:pt x="2112" y="912"/>
                  </a:lnTo>
                  <a:lnTo>
                    <a:pt x="624" y="1248"/>
                  </a:lnTo>
                  <a:lnTo>
                    <a:pt x="0" y="1056"/>
                  </a:lnTo>
                </a:path>
              </a:pathLst>
            </a:custGeom>
            <a:pattFill prst="ltUpDiag">
              <a:fgClr>
                <a:srgbClr val="FFCC00"/>
              </a:fgClr>
              <a:bgClr>
                <a:schemeClr val="bg1"/>
              </a:bgClr>
            </a:pattFill>
            <a:ln w="9525">
              <a:solidFill>
                <a:schemeClr val="tx1"/>
              </a:solidFill>
              <a:round/>
              <a:headEnd type="none" w="sm" len="lg"/>
              <a:tailEnd type="none" w="sm" len="lg"/>
            </a:ln>
          </p:spPr>
          <p:txBody>
            <a:bodyPr wrap="none" anchor="ctr"/>
            <a:lstStyle/>
            <a:p>
              <a:endParaRPr lang="zh-CN" altLang="en-US"/>
            </a:p>
          </p:txBody>
        </p:sp>
        <p:grpSp>
          <p:nvGrpSpPr>
            <p:cNvPr id="3" name="Group 15"/>
            <p:cNvGrpSpPr>
              <a:grpSpLocks/>
            </p:cNvGrpSpPr>
            <p:nvPr/>
          </p:nvGrpSpPr>
          <p:grpSpPr bwMode="auto">
            <a:xfrm>
              <a:off x="2362200" y="1524000"/>
              <a:ext cx="4876800" cy="2590800"/>
              <a:chOff x="1584" y="624"/>
              <a:chExt cx="3072" cy="1632"/>
            </a:xfrm>
          </p:grpSpPr>
          <p:sp>
            <p:nvSpPr>
              <p:cNvPr id="19515" name="Line 16"/>
              <p:cNvSpPr>
                <a:spLocks noChangeShapeType="1"/>
              </p:cNvSpPr>
              <p:nvPr/>
            </p:nvSpPr>
            <p:spPr bwMode="auto">
              <a:xfrm>
                <a:off x="1584" y="1440"/>
                <a:ext cx="3072" cy="816"/>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6" name="Line 17"/>
              <p:cNvSpPr>
                <a:spLocks noChangeShapeType="1"/>
              </p:cNvSpPr>
              <p:nvPr/>
            </p:nvSpPr>
            <p:spPr bwMode="auto">
              <a:xfrm flipV="1">
                <a:off x="1584" y="624"/>
                <a:ext cx="3072" cy="816"/>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7" name="Line 18"/>
              <p:cNvSpPr>
                <a:spLocks noChangeShapeType="1"/>
              </p:cNvSpPr>
              <p:nvPr/>
            </p:nvSpPr>
            <p:spPr bwMode="auto">
              <a:xfrm rot="-803419">
                <a:off x="2185" y="1586"/>
                <a:ext cx="96" cy="48"/>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8" name="Line 19"/>
              <p:cNvSpPr>
                <a:spLocks noChangeShapeType="1"/>
              </p:cNvSpPr>
              <p:nvPr/>
            </p:nvSpPr>
            <p:spPr bwMode="auto">
              <a:xfrm flipV="1">
                <a:off x="2640" y="1104"/>
                <a:ext cx="192" cy="48"/>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0"/>
            <p:cNvGrpSpPr>
              <a:grpSpLocks/>
            </p:cNvGrpSpPr>
            <p:nvPr/>
          </p:nvGrpSpPr>
          <p:grpSpPr bwMode="auto">
            <a:xfrm>
              <a:off x="3352800" y="1524000"/>
              <a:ext cx="3886200" cy="1981200"/>
              <a:chOff x="2112" y="960"/>
              <a:chExt cx="2448" cy="1248"/>
            </a:xfrm>
          </p:grpSpPr>
          <p:sp>
            <p:nvSpPr>
              <p:cNvPr id="19511" name="Line 21"/>
              <p:cNvSpPr>
                <a:spLocks noChangeShapeType="1"/>
              </p:cNvSpPr>
              <p:nvPr/>
            </p:nvSpPr>
            <p:spPr bwMode="auto">
              <a:xfrm flipV="1">
                <a:off x="3072" y="1872"/>
                <a:ext cx="1488" cy="336"/>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2" name="Line 22"/>
              <p:cNvSpPr>
                <a:spLocks noChangeShapeType="1"/>
              </p:cNvSpPr>
              <p:nvPr/>
            </p:nvSpPr>
            <p:spPr bwMode="auto">
              <a:xfrm flipV="1">
                <a:off x="2112" y="960"/>
                <a:ext cx="2448" cy="1248"/>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3" name="Freeform 23"/>
              <p:cNvSpPr>
                <a:spLocks/>
              </p:cNvSpPr>
              <p:nvPr/>
            </p:nvSpPr>
            <p:spPr bwMode="auto">
              <a:xfrm>
                <a:off x="3544" y="1392"/>
                <a:ext cx="152" cy="80"/>
              </a:xfrm>
              <a:custGeom>
                <a:avLst/>
                <a:gdLst>
                  <a:gd name="T0" fmla="*/ 0 w 152"/>
                  <a:gd name="T1" fmla="*/ 80 h 80"/>
                  <a:gd name="T2" fmla="*/ 152 w 152"/>
                  <a:gd name="T3" fmla="*/ 0 h 80"/>
                  <a:gd name="T4" fmla="*/ 0 60000 65536"/>
                  <a:gd name="T5" fmla="*/ 0 60000 65536"/>
                  <a:gd name="T6" fmla="*/ 0 w 152"/>
                  <a:gd name="T7" fmla="*/ 0 h 80"/>
                  <a:gd name="T8" fmla="*/ 152 w 152"/>
                  <a:gd name="T9" fmla="*/ 80 h 80"/>
                </a:gdLst>
                <a:ahLst/>
                <a:cxnLst>
                  <a:cxn ang="T4">
                    <a:pos x="T0" y="T1"/>
                  </a:cxn>
                  <a:cxn ang="T5">
                    <a:pos x="T2" y="T3"/>
                  </a:cxn>
                </a:cxnLst>
                <a:rect l="T6" t="T7" r="T8" b="T9"/>
                <a:pathLst>
                  <a:path w="152" h="80">
                    <a:moveTo>
                      <a:pt x="0" y="80"/>
                    </a:moveTo>
                    <a:lnTo>
                      <a:pt x="152" y="0"/>
                    </a:lnTo>
                  </a:path>
                </a:pathLst>
              </a:custGeom>
              <a:noFill/>
              <a:ln w="28575">
                <a:solidFill>
                  <a:srgbClr val="FF6600"/>
                </a:solidFill>
                <a:round/>
                <a:headEnd type="none" w="sm" len="lg"/>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14" name="Freeform 24"/>
              <p:cNvSpPr>
                <a:spLocks/>
              </p:cNvSpPr>
              <p:nvPr/>
            </p:nvSpPr>
            <p:spPr bwMode="auto">
              <a:xfrm>
                <a:off x="3924" y="1968"/>
                <a:ext cx="156" cy="44"/>
              </a:xfrm>
              <a:custGeom>
                <a:avLst/>
                <a:gdLst>
                  <a:gd name="T0" fmla="*/ 0 w 156"/>
                  <a:gd name="T1" fmla="*/ 44 h 44"/>
                  <a:gd name="T2" fmla="*/ 156 w 156"/>
                  <a:gd name="T3" fmla="*/ 0 h 44"/>
                  <a:gd name="T4" fmla="*/ 0 60000 65536"/>
                  <a:gd name="T5" fmla="*/ 0 60000 65536"/>
                  <a:gd name="T6" fmla="*/ 0 w 156"/>
                  <a:gd name="T7" fmla="*/ 0 h 44"/>
                  <a:gd name="T8" fmla="*/ 156 w 156"/>
                  <a:gd name="T9" fmla="*/ 44 h 44"/>
                </a:gdLst>
                <a:ahLst/>
                <a:cxnLst>
                  <a:cxn ang="T4">
                    <a:pos x="T0" y="T1"/>
                  </a:cxn>
                  <a:cxn ang="T5">
                    <a:pos x="T2" y="T3"/>
                  </a:cxn>
                </a:cxnLst>
                <a:rect l="T6" t="T7" r="T8" b="T9"/>
                <a:pathLst>
                  <a:path w="156" h="44">
                    <a:moveTo>
                      <a:pt x="0" y="44"/>
                    </a:moveTo>
                    <a:lnTo>
                      <a:pt x="156" y="0"/>
                    </a:lnTo>
                  </a:path>
                </a:pathLst>
              </a:custGeom>
              <a:noFill/>
              <a:ln w="28575">
                <a:solidFill>
                  <a:srgbClr val="FF6600"/>
                </a:solidFill>
                <a:round/>
                <a:headEnd type="none" w="sm" len="lg"/>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25"/>
            <p:cNvGrpSpPr>
              <a:grpSpLocks/>
            </p:cNvGrpSpPr>
            <p:nvPr/>
          </p:nvGrpSpPr>
          <p:grpSpPr bwMode="auto">
            <a:xfrm>
              <a:off x="1905000" y="3505200"/>
              <a:ext cx="2971800" cy="914400"/>
              <a:chOff x="1296" y="2208"/>
              <a:chExt cx="1872" cy="576"/>
            </a:xfrm>
          </p:grpSpPr>
          <p:sp>
            <p:nvSpPr>
              <p:cNvPr id="19509" name="Line 26"/>
              <p:cNvSpPr>
                <a:spLocks noChangeShapeType="1"/>
              </p:cNvSpPr>
              <p:nvPr/>
            </p:nvSpPr>
            <p:spPr bwMode="auto">
              <a:xfrm flipH="1">
                <a:off x="1584" y="2208"/>
                <a:ext cx="624" cy="336"/>
              </a:xfrm>
              <a:prstGeom prst="line">
                <a:avLst/>
              </a:prstGeom>
              <a:noFill/>
              <a:ln w="28575">
                <a:solidFill>
                  <a:srgbClr val="FF66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0" name="Line 27"/>
              <p:cNvSpPr>
                <a:spLocks noChangeShapeType="1"/>
              </p:cNvSpPr>
              <p:nvPr/>
            </p:nvSpPr>
            <p:spPr bwMode="auto">
              <a:xfrm flipV="1">
                <a:off x="1584" y="2208"/>
                <a:ext cx="1584" cy="336"/>
              </a:xfrm>
              <a:prstGeom prst="line">
                <a:avLst/>
              </a:prstGeom>
              <a:noFill/>
              <a:ln w="28575">
                <a:solidFill>
                  <a:srgbClr val="FF66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464" name="Object 8"/>
              <p:cNvGraphicFramePr>
                <a:graphicFrameLocks noChangeAspect="1"/>
              </p:cNvGraphicFramePr>
              <p:nvPr/>
            </p:nvGraphicFramePr>
            <p:xfrm>
              <a:off x="1296" y="2352"/>
              <a:ext cx="288" cy="432"/>
            </p:xfrm>
            <a:graphic>
              <a:graphicData uri="http://schemas.openxmlformats.org/presentationml/2006/ole">
                <mc:AlternateContent xmlns:mc="http://schemas.openxmlformats.org/markup-compatibility/2006">
                  <mc:Choice xmlns:v="urn:schemas-microsoft-com:vml" Requires="v">
                    <p:oleObj spid="_x0000_s19871" name="公式" r:id="rId5" imgW="152268" imgH="215713" progId="Equation.3">
                      <p:embed/>
                    </p:oleObj>
                  </mc:Choice>
                  <mc:Fallback>
                    <p:oleObj name="公式" r:id="rId5" imgW="152268" imgH="215713" progId="Equation.3">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 y="2352"/>
                            <a:ext cx="28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29"/>
            <p:cNvGrpSpPr>
              <a:grpSpLocks/>
            </p:cNvGrpSpPr>
            <p:nvPr/>
          </p:nvGrpSpPr>
          <p:grpSpPr bwMode="auto">
            <a:xfrm>
              <a:off x="2362200" y="2819400"/>
              <a:ext cx="2514600" cy="685800"/>
              <a:chOff x="1584" y="1680"/>
              <a:chExt cx="1584" cy="432"/>
            </a:xfrm>
          </p:grpSpPr>
          <p:sp>
            <p:nvSpPr>
              <p:cNvPr id="19505" name="Line 30"/>
              <p:cNvSpPr>
                <a:spLocks noChangeShapeType="1"/>
              </p:cNvSpPr>
              <p:nvPr/>
            </p:nvSpPr>
            <p:spPr bwMode="auto">
              <a:xfrm>
                <a:off x="1584" y="1680"/>
                <a:ext cx="624" cy="432"/>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6" name="Line 31"/>
              <p:cNvSpPr>
                <a:spLocks noChangeShapeType="1"/>
              </p:cNvSpPr>
              <p:nvPr/>
            </p:nvSpPr>
            <p:spPr bwMode="auto">
              <a:xfrm>
                <a:off x="1584" y="1680"/>
                <a:ext cx="1584" cy="432"/>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7" name="Line 32"/>
              <p:cNvSpPr>
                <a:spLocks noChangeShapeType="1"/>
              </p:cNvSpPr>
              <p:nvPr/>
            </p:nvSpPr>
            <p:spPr bwMode="auto">
              <a:xfrm>
                <a:off x="2304" y="1872"/>
                <a:ext cx="192" cy="48"/>
              </a:xfrm>
              <a:prstGeom prst="line">
                <a:avLst/>
              </a:prstGeom>
              <a:noFill/>
              <a:ln w="28575">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8" name="Line 33"/>
              <p:cNvSpPr>
                <a:spLocks noChangeShapeType="1"/>
              </p:cNvSpPr>
              <p:nvPr/>
            </p:nvSpPr>
            <p:spPr bwMode="auto">
              <a:xfrm>
                <a:off x="1872" y="1872"/>
                <a:ext cx="144" cy="96"/>
              </a:xfrm>
              <a:prstGeom prst="line">
                <a:avLst/>
              </a:prstGeom>
              <a:noFill/>
              <a:ln w="28575">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 name="Group 34"/>
            <p:cNvGrpSpPr>
              <a:grpSpLocks/>
            </p:cNvGrpSpPr>
            <p:nvPr/>
          </p:nvGrpSpPr>
          <p:grpSpPr bwMode="auto">
            <a:xfrm>
              <a:off x="1371600" y="2819400"/>
              <a:ext cx="990600" cy="1219200"/>
              <a:chOff x="960" y="1776"/>
              <a:chExt cx="624" cy="768"/>
            </a:xfrm>
          </p:grpSpPr>
          <p:sp>
            <p:nvSpPr>
              <p:cNvPr id="19502" name="Line 35"/>
              <p:cNvSpPr>
                <a:spLocks noChangeShapeType="1"/>
              </p:cNvSpPr>
              <p:nvPr/>
            </p:nvSpPr>
            <p:spPr bwMode="auto">
              <a:xfrm flipH="1">
                <a:off x="1056" y="1776"/>
                <a:ext cx="528" cy="0"/>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503" name="Line 36"/>
              <p:cNvSpPr>
                <a:spLocks noChangeShapeType="1"/>
              </p:cNvSpPr>
              <p:nvPr/>
            </p:nvSpPr>
            <p:spPr bwMode="auto">
              <a:xfrm flipH="1">
                <a:off x="1056" y="2544"/>
                <a:ext cx="528" cy="0"/>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504" name="Line 37"/>
              <p:cNvSpPr>
                <a:spLocks noChangeShapeType="1"/>
              </p:cNvSpPr>
              <p:nvPr/>
            </p:nvSpPr>
            <p:spPr bwMode="auto">
              <a:xfrm>
                <a:off x="1200" y="1776"/>
                <a:ext cx="0" cy="768"/>
              </a:xfrm>
              <a:prstGeom prst="line">
                <a:avLst/>
              </a:prstGeom>
              <a:noFill/>
              <a:ln w="28575">
                <a:solidFill>
                  <a:srgbClr val="FF33CC"/>
                </a:solidFill>
                <a:prstDash val="dash"/>
                <a:round/>
                <a:headEnd type="triangle" w="sm" len="lg"/>
                <a:tailEnd type="triangl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19463" name="Object 7"/>
              <p:cNvGraphicFramePr>
                <a:graphicFrameLocks noChangeAspect="1"/>
              </p:cNvGraphicFramePr>
              <p:nvPr/>
            </p:nvGraphicFramePr>
            <p:xfrm>
              <a:off x="960" y="2064"/>
              <a:ext cx="216" cy="288"/>
            </p:xfrm>
            <a:graphic>
              <a:graphicData uri="http://schemas.openxmlformats.org/presentationml/2006/ole">
                <mc:AlternateContent xmlns:mc="http://schemas.openxmlformats.org/markup-compatibility/2006">
                  <mc:Choice xmlns:v="urn:schemas-microsoft-com:vml" Requires="v">
                    <p:oleObj spid="_x0000_s19872" name="公式" r:id="rId7" imgW="190417" imgH="253890" progId="Equation.3">
                      <p:embed/>
                    </p:oleObj>
                  </mc:Choice>
                  <mc:Fallback>
                    <p:oleObj name="公式" r:id="rId7" imgW="190417" imgH="253890" progId="Equation.3">
                      <p:embed/>
                      <p:pic>
                        <p:nvPicPr>
                          <p:cNvPr id="0" name="Picture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064"/>
                            <a:ext cx="21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39"/>
            <p:cNvGrpSpPr>
              <a:grpSpLocks/>
            </p:cNvGrpSpPr>
            <p:nvPr/>
          </p:nvGrpSpPr>
          <p:grpSpPr bwMode="auto">
            <a:xfrm>
              <a:off x="2362200" y="3276600"/>
              <a:ext cx="4876800" cy="1143000"/>
              <a:chOff x="1488" y="2064"/>
              <a:chExt cx="3072" cy="720"/>
            </a:xfrm>
          </p:grpSpPr>
          <p:sp>
            <p:nvSpPr>
              <p:cNvPr id="19499" name="Line 40"/>
              <p:cNvSpPr>
                <a:spLocks noChangeShapeType="1"/>
              </p:cNvSpPr>
              <p:nvPr/>
            </p:nvSpPr>
            <p:spPr bwMode="auto">
              <a:xfrm>
                <a:off x="1488" y="2064"/>
                <a:ext cx="0" cy="72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462" name="Object 6"/>
              <p:cNvGraphicFramePr>
                <a:graphicFrameLocks noChangeAspect="1"/>
              </p:cNvGraphicFramePr>
              <p:nvPr/>
            </p:nvGraphicFramePr>
            <p:xfrm>
              <a:off x="2724" y="2556"/>
              <a:ext cx="240" cy="216"/>
            </p:xfrm>
            <a:graphic>
              <a:graphicData uri="http://schemas.openxmlformats.org/presentationml/2006/ole">
                <mc:AlternateContent xmlns:mc="http://schemas.openxmlformats.org/markup-compatibility/2006">
                  <mc:Choice xmlns:v="urn:schemas-microsoft-com:vml" Requires="v">
                    <p:oleObj spid="_x0000_s19873" name="公式" r:id="rId9" imgW="126780" imgH="114102" progId="Equation.3">
                      <p:embed/>
                    </p:oleObj>
                  </mc:Choice>
                  <mc:Fallback>
                    <p:oleObj name="公式" r:id="rId9" imgW="126780" imgH="114102" progId="Equation.3">
                      <p:embed/>
                      <p:pic>
                        <p:nvPicPr>
                          <p:cNvPr id="0" name="Picture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4" y="2556"/>
                            <a:ext cx="240"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00" name="Line 42"/>
              <p:cNvSpPr>
                <a:spLocks noChangeShapeType="1"/>
              </p:cNvSpPr>
              <p:nvPr/>
            </p:nvSpPr>
            <p:spPr bwMode="auto">
              <a:xfrm>
                <a:off x="3072" y="2688"/>
                <a:ext cx="1488" cy="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9501" name="Line 43"/>
              <p:cNvSpPr>
                <a:spLocks noChangeShapeType="1"/>
              </p:cNvSpPr>
              <p:nvPr/>
            </p:nvSpPr>
            <p:spPr bwMode="auto">
              <a:xfrm flipH="1" flipV="1">
                <a:off x="1488" y="2688"/>
                <a:ext cx="1056" cy="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Group 44"/>
            <p:cNvGrpSpPr>
              <a:grpSpLocks/>
            </p:cNvGrpSpPr>
            <p:nvPr/>
          </p:nvGrpSpPr>
          <p:grpSpPr bwMode="auto">
            <a:xfrm>
              <a:off x="2362200" y="1295400"/>
              <a:ext cx="5715000" cy="2667000"/>
              <a:chOff x="1488" y="816"/>
              <a:chExt cx="3600" cy="1680"/>
            </a:xfrm>
          </p:grpSpPr>
          <p:grpSp>
            <p:nvGrpSpPr>
              <p:cNvPr id="19485" name="Group 45"/>
              <p:cNvGrpSpPr>
                <a:grpSpLocks/>
              </p:cNvGrpSpPr>
              <p:nvPr/>
            </p:nvGrpSpPr>
            <p:grpSpPr bwMode="auto">
              <a:xfrm>
                <a:off x="1488" y="816"/>
                <a:ext cx="3600" cy="1680"/>
                <a:chOff x="1488" y="816"/>
                <a:chExt cx="3600" cy="1680"/>
              </a:xfrm>
            </p:grpSpPr>
            <p:sp>
              <p:nvSpPr>
                <p:cNvPr id="19487" name="Rectangle 46" descr="深色下对角线"/>
                <p:cNvSpPr>
                  <a:spLocks noChangeArrowheads="1"/>
                </p:cNvSpPr>
                <p:nvPr/>
              </p:nvSpPr>
              <p:spPr bwMode="auto">
                <a:xfrm>
                  <a:off x="3072" y="864"/>
                  <a:ext cx="48" cy="1632"/>
                </a:xfrm>
                <a:prstGeom prst="rect">
                  <a:avLst/>
                </a:prstGeom>
                <a:pattFill prst="dkDnDiag">
                  <a:fgClr>
                    <a:schemeClr val="tx2"/>
                  </a:fgClr>
                  <a:bgClr>
                    <a:schemeClr val="accent2"/>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19461" name="Object 5" descr="深色下对角线"/>
                <p:cNvGraphicFramePr>
                  <a:graphicFrameLocks noChangeAspect="1"/>
                </p:cNvGraphicFramePr>
                <p:nvPr/>
              </p:nvGraphicFramePr>
              <p:xfrm>
                <a:off x="3112" y="816"/>
                <a:ext cx="223" cy="240"/>
              </p:xfrm>
              <a:graphic>
                <a:graphicData uri="http://schemas.openxmlformats.org/presentationml/2006/ole">
                  <mc:AlternateContent xmlns:mc="http://schemas.openxmlformats.org/markup-compatibility/2006">
                    <mc:Choice xmlns:v="urn:schemas-microsoft-com:vml" Requires="v">
                      <p:oleObj spid="_x0000_s19874" name="公式" r:id="rId11" imgW="152268" imgH="164957" progId="Equation.3">
                        <p:embed/>
                      </p:oleObj>
                    </mc:Choice>
                    <mc:Fallback>
                      <p:oleObj name="公式" r:id="rId11" imgW="152268" imgH="164957" progId="Equation.3">
                        <p:embed/>
                        <p:pic>
                          <p:nvPicPr>
                            <p:cNvPr id="0" name="Picture 103" descr="深色下对角线"/>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2" y="816"/>
                              <a:ext cx="223" cy="240"/>
                            </a:xfrm>
                            <a:prstGeom prst="rect">
                              <a:avLst/>
                            </a:prstGeom>
                            <a:noFill/>
                            <a:extLst>
                              <a:ext uri="{909E8E84-426E-40DD-AFC4-6F175D3DCCD1}">
                                <a14:hiddenFill xmlns:a14="http://schemas.microsoft.com/office/drawing/2010/main">
                                  <a:solidFill>
                                    <a:srgbClr val="0000FF"/>
                                  </a:solidFill>
                                </a14:hiddenFill>
                              </a:ext>
                            </a:extLst>
                          </p:spPr>
                        </p:pic>
                      </p:oleObj>
                    </mc:Fallback>
                  </mc:AlternateContent>
                </a:graphicData>
              </a:graphic>
            </p:graphicFrame>
            <p:grpSp>
              <p:nvGrpSpPr>
                <p:cNvPr id="19488" name="Group 48"/>
                <p:cNvGrpSpPr>
                  <a:grpSpLocks/>
                </p:cNvGrpSpPr>
                <p:nvPr/>
              </p:nvGrpSpPr>
              <p:grpSpPr bwMode="auto">
                <a:xfrm>
                  <a:off x="1488" y="1152"/>
                  <a:ext cx="3600" cy="1056"/>
                  <a:chOff x="1584" y="1200"/>
                  <a:chExt cx="3600" cy="1056"/>
                </a:xfrm>
              </p:grpSpPr>
              <p:sp>
                <p:nvSpPr>
                  <p:cNvPr id="19489" name="Line 49"/>
                  <p:cNvSpPr>
                    <a:spLocks noChangeShapeType="1"/>
                  </p:cNvSpPr>
                  <p:nvPr/>
                </p:nvSpPr>
                <p:spPr bwMode="auto">
                  <a:xfrm flipH="1">
                    <a:off x="1584" y="2256"/>
                    <a:ext cx="3600" cy="0"/>
                  </a:xfrm>
                  <a:prstGeom prst="line">
                    <a:avLst/>
                  </a:prstGeom>
                  <a:noFill/>
                  <a:ln w="19050">
                    <a:solidFill>
                      <a:srgbClr val="00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490" name="Group 50"/>
                  <p:cNvGrpSpPr>
                    <a:grpSpLocks/>
                  </p:cNvGrpSpPr>
                  <p:nvPr/>
                </p:nvGrpSpPr>
                <p:grpSpPr bwMode="auto">
                  <a:xfrm>
                    <a:off x="3216" y="1200"/>
                    <a:ext cx="288" cy="1056"/>
                    <a:chOff x="3216" y="1152"/>
                    <a:chExt cx="288" cy="1056"/>
                  </a:xfrm>
                </p:grpSpPr>
                <p:grpSp>
                  <p:nvGrpSpPr>
                    <p:cNvPr id="19491" name="Group 51"/>
                    <p:cNvGrpSpPr>
                      <a:grpSpLocks/>
                    </p:cNvGrpSpPr>
                    <p:nvPr/>
                  </p:nvGrpSpPr>
                  <p:grpSpPr bwMode="auto">
                    <a:xfrm>
                      <a:off x="3216" y="1680"/>
                      <a:ext cx="288" cy="528"/>
                      <a:chOff x="4512" y="3264"/>
                      <a:chExt cx="384" cy="480"/>
                    </a:xfrm>
                  </p:grpSpPr>
                  <p:grpSp>
                    <p:nvGrpSpPr>
                      <p:cNvPr id="19493" name="Group 52"/>
                      <p:cNvGrpSpPr>
                        <a:grpSpLocks/>
                      </p:cNvGrpSpPr>
                      <p:nvPr/>
                    </p:nvGrpSpPr>
                    <p:grpSpPr bwMode="auto">
                      <a:xfrm>
                        <a:off x="4512" y="3360"/>
                        <a:ext cx="384" cy="384"/>
                        <a:chOff x="4512" y="3360"/>
                        <a:chExt cx="384" cy="384"/>
                      </a:xfrm>
                    </p:grpSpPr>
                    <p:sp>
                      <p:nvSpPr>
                        <p:cNvPr id="19495" name="Rectangle 53"/>
                        <p:cNvSpPr>
                          <a:spLocks noChangeArrowheads="1"/>
                        </p:cNvSpPr>
                        <p:nvPr/>
                      </p:nvSpPr>
                      <p:spPr bwMode="auto">
                        <a:xfrm>
                          <a:off x="4512" y="3648"/>
                          <a:ext cx="384" cy="96"/>
                        </a:xfrm>
                        <a:prstGeom prst="rect">
                          <a:avLst/>
                        </a:prstGeom>
                        <a:gradFill rotWithShape="0">
                          <a:gsLst>
                            <a:gs pos="0">
                              <a:srgbClr val="000000"/>
                            </a:gs>
                            <a:gs pos="50000">
                              <a:srgbClr val="FFFF5D"/>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9496" name="Rectangle 54"/>
                        <p:cNvSpPr>
                          <a:spLocks noChangeArrowheads="1"/>
                        </p:cNvSpPr>
                        <p:nvPr/>
                      </p:nvSpPr>
                      <p:spPr bwMode="auto">
                        <a:xfrm>
                          <a:off x="4512" y="3552"/>
                          <a:ext cx="384" cy="96"/>
                        </a:xfrm>
                        <a:prstGeom prst="rect">
                          <a:avLst/>
                        </a:prstGeom>
                        <a:gradFill rotWithShape="0">
                          <a:gsLst>
                            <a:gs pos="0">
                              <a:srgbClr val="000000"/>
                            </a:gs>
                            <a:gs pos="50000">
                              <a:srgbClr val="FFFF5D"/>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9497" name="Rectangle 55"/>
                        <p:cNvSpPr>
                          <a:spLocks noChangeArrowheads="1"/>
                        </p:cNvSpPr>
                        <p:nvPr/>
                      </p:nvSpPr>
                      <p:spPr bwMode="auto">
                        <a:xfrm>
                          <a:off x="4512" y="3456"/>
                          <a:ext cx="384" cy="96"/>
                        </a:xfrm>
                        <a:prstGeom prst="rect">
                          <a:avLst/>
                        </a:prstGeom>
                        <a:gradFill rotWithShape="0">
                          <a:gsLst>
                            <a:gs pos="0">
                              <a:srgbClr val="000000"/>
                            </a:gs>
                            <a:gs pos="50000">
                              <a:srgbClr val="FFFF5D"/>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9498" name="Rectangle 56"/>
                        <p:cNvSpPr>
                          <a:spLocks noChangeArrowheads="1"/>
                        </p:cNvSpPr>
                        <p:nvPr/>
                      </p:nvSpPr>
                      <p:spPr bwMode="auto">
                        <a:xfrm>
                          <a:off x="4512" y="3360"/>
                          <a:ext cx="384" cy="96"/>
                        </a:xfrm>
                        <a:prstGeom prst="rect">
                          <a:avLst/>
                        </a:prstGeom>
                        <a:gradFill rotWithShape="0">
                          <a:gsLst>
                            <a:gs pos="0">
                              <a:srgbClr val="000000"/>
                            </a:gs>
                            <a:gs pos="50000">
                              <a:srgbClr val="FFFF5D"/>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19494" name="Rectangle 57"/>
                      <p:cNvSpPr>
                        <a:spLocks noChangeArrowheads="1"/>
                      </p:cNvSpPr>
                      <p:nvPr/>
                    </p:nvSpPr>
                    <p:spPr bwMode="auto">
                      <a:xfrm>
                        <a:off x="4512" y="3264"/>
                        <a:ext cx="384" cy="96"/>
                      </a:xfrm>
                      <a:prstGeom prst="rect">
                        <a:avLst/>
                      </a:prstGeom>
                      <a:gradFill rotWithShape="0">
                        <a:gsLst>
                          <a:gs pos="0">
                            <a:srgbClr val="000000"/>
                          </a:gs>
                          <a:gs pos="50000">
                            <a:srgbClr val="FFFF5D"/>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19492" name="Rectangle 58"/>
                    <p:cNvSpPr>
                      <a:spLocks noChangeArrowheads="1"/>
                    </p:cNvSpPr>
                    <p:nvPr/>
                  </p:nvSpPr>
                  <p:spPr bwMode="auto">
                    <a:xfrm>
                      <a:off x="3216" y="1152"/>
                      <a:ext cx="288" cy="528"/>
                    </a:xfrm>
                    <a:prstGeom prst="rect">
                      <a:avLst/>
                    </a:prstGeom>
                    <a:gradFill rotWithShape="0">
                      <a:gsLst>
                        <a:gs pos="0">
                          <a:srgbClr val="FFFF5D"/>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grpSp>
          <p:sp>
            <p:nvSpPr>
              <p:cNvPr id="19486" name="Text Box 59"/>
              <p:cNvSpPr txBox="1">
                <a:spLocks noChangeArrowheads="1"/>
              </p:cNvSpPr>
              <p:nvPr/>
            </p:nvSpPr>
            <p:spPr bwMode="auto">
              <a:xfrm>
                <a:off x="3072" y="216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i="1">
                    <a:solidFill>
                      <a:srgbClr val="CC0000"/>
                    </a:solidFill>
                  </a:rPr>
                  <a:t>L</a:t>
                </a:r>
              </a:p>
            </p:txBody>
          </p:sp>
        </p:grpSp>
        <p:sp>
          <p:nvSpPr>
            <p:cNvPr id="19483" name="Rectangle 61"/>
            <p:cNvSpPr>
              <a:spLocks noChangeArrowheads="1"/>
            </p:cNvSpPr>
            <p:nvPr/>
          </p:nvSpPr>
          <p:spPr bwMode="auto">
            <a:xfrm>
              <a:off x="6011863" y="3235325"/>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00"/>
                  </a:solidFill>
                </a:rPr>
                <a:t>暗纹</a:t>
              </a:r>
              <a:r>
                <a:rPr kumimoji="0" lang="en-US" altLang="zh-CN" sz="2800" b="1">
                  <a:solidFill>
                    <a:srgbClr val="000000"/>
                  </a:solidFill>
                </a:rPr>
                <a:t>?</a:t>
              </a:r>
            </a:p>
          </p:txBody>
        </p:sp>
        <p:sp>
          <p:nvSpPr>
            <p:cNvPr id="19484" name="Line 62"/>
            <p:cNvSpPr>
              <a:spLocks noChangeShapeType="1"/>
            </p:cNvSpPr>
            <p:nvPr/>
          </p:nvSpPr>
          <p:spPr bwMode="auto">
            <a:xfrm>
              <a:off x="5219700" y="3500438"/>
              <a:ext cx="8651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59" name="Object 3"/>
            <p:cNvGraphicFramePr>
              <a:graphicFrameLocks noChangeAspect="1"/>
            </p:cNvGraphicFramePr>
            <p:nvPr>
              <p:extLst>
                <p:ext uri="{D42A27DB-BD31-4B8C-83A1-F6EECF244321}">
                  <p14:modId xmlns:p14="http://schemas.microsoft.com/office/powerpoint/2010/main" val="4249602316"/>
                </p:ext>
              </p:extLst>
            </p:nvPr>
          </p:nvGraphicFramePr>
          <p:xfrm>
            <a:off x="3419475" y="2708275"/>
            <a:ext cx="273050" cy="490538"/>
          </p:xfrm>
          <a:graphic>
            <a:graphicData uri="http://schemas.openxmlformats.org/presentationml/2006/ole">
              <mc:AlternateContent xmlns:mc="http://schemas.openxmlformats.org/markup-compatibility/2006">
                <mc:Choice xmlns:v="urn:schemas-microsoft-com:vml" Requires="v">
                  <p:oleObj spid="_x0000_s19875" name="Equation" r:id="rId13" imgW="126890" imgH="228402" progId="Equation.DSMT4">
                    <p:embed/>
                  </p:oleObj>
                </mc:Choice>
                <mc:Fallback>
                  <p:oleObj name="Equation" r:id="rId13" imgW="126890" imgH="228402" progId="Equation.DSMT4">
                    <p:embed/>
                    <p:pic>
                      <p:nvPicPr>
                        <p:cNvPr id="0" name="Picture 1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9475" y="2708275"/>
                          <a:ext cx="27305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4"/>
            <p:cNvGraphicFramePr>
              <a:graphicFrameLocks noChangeAspect="1"/>
            </p:cNvGraphicFramePr>
            <p:nvPr>
              <p:extLst>
                <p:ext uri="{D42A27DB-BD31-4B8C-83A1-F6EECF244321}">
                  <p14:modId xmlns:p14="http://schemas.microsoft.com/office/powerpoint/2010/main" val="2304071726"/>
                </p:ext>
              </p:extLst>
            </p:nvPr>
          </p:nvGraphicFramePr>
          <p:xfrm>
            <a:off x="3276600" y="3716338"/>
            <a:ext cx="300038" cy="490537"/>
          </p:xfrm>
          <a:graphic>
            <a:graphicData uri="http://schemas.openxmlformats.org/presentationml/2006/ole">
              <mc:AlternateContent xmlns:mc="http://schemas.openxmlformats.org/markup-compatibility/2006">
                <mc:Choice xmlns:v="urn:schemas-microsoft-com:vml" Requires="v">
                  <p:oleObj spid="_x0000_s19876" name="Equation" r:id="rId15" imgW="139700" imgH="228600" progId="Equation.DSMT4">
                    <p:embed/>
                  </p:oleObj>
                </mc:Choice>
                <mc:Fallback>
                  <p:oleObj name="Equation" r:id="rId15" imgW="139700" imgH="228600" progId="Equation.DSMT4">
                    <p:embed/>
                    <p:pic>
                      <p:nvPicPr>
                        <p:cNvPr id="0" name="Picture 1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6600" y="3716338"/>
                          <a:ext cx="300038"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5" name="组合 64"/>
          <p:cNvGrpSpPr/>
          <p:nvPr/>
        </p:nvGrpSpPr>
        <p:grpSpPr>
          <a:xfrm>
            <a:off x="1143000" y="4419600"/>
            <a:ext cx="7848600" cy="2133600"/>
            <a:chOff x="1143000" y="4419600"/>
            <a:chExt cx="7848600" cy="2133600"/>
          </a:xfrm>
        </p:grpSpPr>
        <p:sp>
          <p:nvSpPr>
            <p:cNvPr id="66" name="Text Box 63"/>
            <p:cNvSpPr txBox="1">
              <a:spLocks noChangeArrowheads="1"/>
            </p:cNvSpPr>
            <p:nvPr/>
          </p:nvSpPr>
          <p:spPr bwMode="auto">
            <a:xfrm>
              <a:off x="1219200" y="49530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rgbClr val="006600"/>
                  </a:solidFill>
                  <a:latin typeface="Times New Roman" pitchFamily="18" charset="0"/>
                </a:rPr>
                <a:t>由光疏介质射向光密介质 </a:t>
              </a:r>
            </a:p>
          </p:txBody>
        </p:sp>
        <p:graphicFrame>
          <p:nvGraphicFramePr>
            <p:cNvPr id="67" name="Object 64"/>
            <p:cNvGraphicFramePr>
              <a:graphicFrameLocks noChangeAspect="1"/>
            </p:cNvGraphicFramePr>
            <p:nvPr>
              <p:extLst>
                <p:ext uri="{D42A27DB-BD31-4B8C-83A1-F6EECF244321}">
                  <p14:modId xmlns:p14="http://schemas.microsoft.com/office/powerpoint/2010/main" val="1877703721"/>
                </p:ext>
              </p:extLst>
            </p:nvPr>
          </p:nvGraphicFramePr>
          <p:xfrm>
            <a:off x="4876800" y="4953000"/>
            <a:ext cx="1279525" cy="471488"/>
          </p:xfrm>
          <a:graphic>
            <a:graphicData uri="http://schemas.openxmlformats.org/presentationml/2006/ole">
              <mc:AlternateContent xmlns:mc="http://schemas.openxmlformats.org/markup-compatibility/2006">
                <mc:Choice xmlns:v="urn:schemas-microsoft-com:vml" Requires="v">
                  <p:oleObj spid="_x0000_s19877" name="Equation" r:id="rId17" imgW="845812" imgH="312471" progId="Equation.3">
                    <p:embed/>
                  </p:oleObj>
                </mc:Choice>
                <mc:Fallback>
                  <p:oleObj name="Equation" r:id="rId17" imgW="845812" imgH="312471" progId="Equation.3">
                    <p:embed/>
                    <p:pic>
                      <p:nvPicPr>
                        <p:cNvPr id="0" name="Picture 1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6800" y="4953000"/>
                          <a:ext cx="12795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 name="AutoShape 65"/>
            <p:cNvSpPr>
              <a:spLocks noChangeArrowheads="1"/>
            </p:cNvSpPr>
            <p:nvPr/>
          </p:nvSpPr>
          <p:spPr bwMode="auto">
            <a:xfrm>
              <a:off x="6248400" y="5029200"/>
              <a:ext cx="685800" cy="304800"/>
            </a:xfrm>
            <a:prstGeom prst="rightArrow">
              <a:avLst>
                <a:gd name="adj1" fmla="val 50000"/>
                <a:gd name="adj2" fmla="val 5625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9" name="Text Box 66"/>
            <p:cNvSpPr txBox="1">
              <a:spLocks noChangeArrowheads="1"/>
            </p:cNvSpPr>
            <p:nvPr/>
          </p:nvSpPr>
          <p:spPr bwMode="auto">
            <a:xfrm>
              <a:off x="7010400" y="4953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rgbClr val="0033CC"/>
                  </a:solidFill>
                  <a:latin typeface="Times New Roman" pitchFamily="18" charset="0"/>
                </a:rPr>
                <a:t>有半波损失 </a:t>
              </a:r>
            </a:p>
          </p:txBody>
        </p:sp>
        <p:sp>
          <p:nvSpPr>
            <p:cNvPr id="70" name="Text Box 67"/>
            <p:cNvSpPr txBox="1">
              <a:spLocks noChangeArrowheads="1"/>
            </p:cNvSpPr>
            <p:nvPr/>
          </p:nvSpPr>
          <p:spPr bwMode="auto">
            <a:xfrm>
              <a:off x="1371600" y="4419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dirty="0">
                  <a:solidFill>
                    <a:srgbClr val="333300"/>
                  </a:solidFill>
                  <a:latin typeface="Times New Roman" pitchFamily="18" charset="0"/>
                </a:rPr>
                <a:t>•  </a:t>
              </a:r>
              <a:r>
                <a:rPr kumimoji="1" lang="zh-CN" altLang="en-US" sz="2400" b="1" dirty="0">
                  <a:solidFill>
                    <a:srgbClr val="333300"/>
                  </a:solidFill>
                  <a:latin typeface="Times New Roman" pitchFamily="18" charset="0"/>
                </a:rPr>
                <a:t>反射光： </a:t>
              </a:r>
            </a:p>
          </p:txBody>
        </p:sp>
        <p:sp>
          <p:nvSpPr>
            <p:cNvPr id="71" name="Text Box 68"/>
            <p:cNvSpPr txBox="1">
              <a:spLocks noChangeArrowheads="1"/>
            </p:cNvSpPr>
            <p:nvPr/>
          </p:nvSpPr>
          <p:spPr bwMode="auto">
            <a:xfrm>
              <a:off x="1219200" y="55626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rgbClr val="006600"/>
                  </a:solidFill>
                  <a:latin typeface="Times New Roman" pitchFamily="18" charset="0"/>
                </a:rPr>
                <a:t>由光密介质射向光疏介质 </a:t>
              </a:r>
            </a:p>
          </p:txBody>
        </p:sp>
        <p:sp>
          <p:nvSpPr>
            <p:cNvPr id="72" name="AutoShape 69"/>
            <p:cNvSpPr>
              <a:spLocks/>
            </p:cNvSpPr>
            <p:nvPr/>
          </p:nvSpPr>
          <p:spPr bwMode="auto">
            <a:xfrm>
              <a:off x="1143000" y="4953000"/>
              <a:ext cx="152400" cy="1066800"/>
            </a:xfrm>
            <a:prstGeom prst="leftBrace">
              <a:avLst>
                <a:gd name="adj1" fmla="val 58333"/>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73" name="Object 70"/>
            <p:cNvGraphicFramePr>
              <a:graphicFrameLocks noChangeAspect="1"/>
            </p:cNvGraphicFramePr>
            <p:nvPr>
              <p:extLst>
                <p:ext uri="{D42A27DB-BD31-4B8C-83A1-F6EECF244321}">
                  <p14:modId xmlns:p14="http://schemas.microsoft.com/office/powerpoint/2010/main" val="3696538570"/>
                </p:ext>
              </p:extLst>
            </p:nvPr>
          </p:nvGraphicFramePr>
          <p:xfrm>
            <a:off x="4876800" y="5562600"/>
            <a:ext cx="1298575" cy="471488"/>
          </p:xfrm>
          <a:graphic>
            <a:graphicData uri="http://schemas.openxmlformats.org/presentationml/2006/ole">
              <mc:AlternateContent xmlns:mc="http://schemas.openxmlformats.org/markup-compatibility/2006">
                <mc:Choice xmlns:v="urn:schemas-microsoft-com:vml" Requires="v">
                  <p:oleObj spid="_x0000_s19878" name="Equation" r:id="rId19" imgW="853368" imgH="312471" progId="Equation.3">
                    <p:embed/>
                  </p:oleObj>
                </mc:Choice>
                <mc:Fallback>
                  <p:oleObj name="Equation" r:id="rId19" imgW="853368" imgH="312471" progId="Equation.3">
                    <p:embed/>
                    <p:pic>
                      <p:nvPicPr>
                        <p:cNvPr id="0" name="Picture 10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76800" y="5562600"/>
                          <a:ext cx="12985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 name="AutoShape 71"/>
            <p:cNvSpPr>
              <a:spLocks noChangeArrowheads="1"/>
            </p:cNvSpPr>
            <p:nvPr/>
          </p:nvSpPr>
          <p:spPr bwMode="auto">
            <a:xfrm>
              <a:off x="6248400" y="5638800"/>
              <a:ext cx="685800" cy="304800"/>
            </a:xfrm>
            <a:prstGeom prst="rightArrow">
              <a:avLst>
                <a:gd name="adj1" fmla="val 50000"/>
                <a:gd name="adj2" fmla="val 5625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5" name="Text Box 72"/>
            <p:cNvSpPr txBox="1">
              <a:spLocks noChangeArrowheads="1"/>
            </p:cNvSpPr>
            <p:nvPr/>
          </p:nvSpPr>
          <p:spPr bwMode="auto">
            <a:xfrm>
              <a:off x="7010400" y="55626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solidFill>
                    <a:srgbClr val="0033CC"/>
                  </a:solidFill>
                  <a:latin typeface="Times New Roman" pitchFamily="18" charset="0"/>
                </a:rPr>
                <a:t>无半波损失 </a:t>
              </a:r>
            </a:p>
          </p:txBody>
        </p:sp>
        <p:sp>
          <p:nvSpPr>
            <p:cNvPr id="76" name="Text Box 73"/>
            <p:cNvSpPr txBox="1">
              <a:spLocks noChangeArrowheads="1"/>
            </p:cNvSpPr>
            <p:nvPr/>
          </p:nvSpPr>
          <p:spPr bwMode="auto">
            <a:xfrm>
              <a:off x="1371600" y="609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solidFill>
                    <a:srgbClr val="333300"/>
                  </a:solidFill>
                  <a:latin typeface="Times New Roman" pitchFamily="18" charset="0"/>
                </a:rPr>
                <a:t>•  </a:t>
              </a:r>
              <a:r>
                <a:rPr kumimoji="1" lang="zh-CN" altLang="en-US" sz="2400" b="1">
                  <a:solidFill>
                    <a:srgbClr val="333300"/>
                  </a:solidFill>
                  <a:latin typeface="Times New Roman" pitchFamily="18" charset="0"/>
                </a:rPr>
                <a:t>透射光： </a:t>
              </a:r>
            </a:p>
          </p:txBody>
        </p:sp>
        <p:sp>
          <p:nvSpPr>
            <p:cNvPr id="77" name="Text Box 74"/>
            <p:cNvSpPr txBox="1">
              <a:spLocks noChangeArrowheads="1"/>
            </p:cNvSpPr>
            <p:nvPr/>
          </p:nvSpPr>
          <p:spPr bwMode="auto">
            <a:xfrm>
              <a:off x="2971800" y="60960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rgbClr val="0033CC"/>
                  </a:solidFill>
                  <a:latin typeface="Times New Roman" pitchFamily="18" charset="0"/>
                </a:rPr>
                <a:t>无半波损失</a:t>
              </a:r>
              <a:r>
                <a:rPr kumimoji="1" lang="zh-CN" altLang="en-US" sz="2400" b="1" dirty="0">
                  <a:solidFill>
                    <a:schemeClr val="bg1"/>
                  </a:solidFill>
                  <a:latin typeface="Times New Roman" pitchFamily="18" charset="0"/>
                </a:rPr>
                <a:t> </a:t>
              </a:r>
            </a:p>
          </p:txBody>
        </p:sp>
      </p:grpSp>
      <p:sp>
        <p:nvSpPr>
          <p:cNvPr id="78" name="AutoShape 75"/>
          <p:cNvSpPr>
            <a:spLocks noChangeArrowheads="1"/>
          </p:cNvSpPr>
          <p:nvPr/>
        </p:nvSpPr>
        <p:spPr bwMode="auto">
          <a:xfrm>
            <a:off x="152400" y="4610100"/>
            <a:ext cx="838200" cy="1600200"/>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400" b="1" dirty="0">
                <a:latin typeface="Times New Roman" pitchFamily="18" charset="0"/>
              </a:rPr>
              <a:t>说</a:t>
            </a:r>
          </a:p>
          <a:p>
            <a:pPr algn="ctr" eaLnBrk="1" hangingPunct="1"/>
            <a:endParaRPr kumimoji="1" lang="zh-CN" altLang="en-US" sz="2400" b="1" dirty="0">
              <a:latin typeface="Times New Roman" pitchFamily="18" charset="0"/>
            </a:endParaRPr>
          </a:p>
          <a:p>
            <a:pPr algn="ctr" eaLnBrk="1" hangingPunct="1"/>
            <a:r>
              <a:rPr kumimoji="1" lang="zh-CN" altLang="en-US" sz="2400" b="1" dirty="0">
                <a:latin typeface="Times New Roman" pitchFamily="18" charset="0"/>
              </a:rPr>
              <a:t>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8"/>
                                        </p:tgtEl>
                                        <p:attrNameLst>
                                          <p:attrName>style.visibility</p:attrName>
                                        </p:attrNameLst>
                                      </p:cBhvr>
                                      <p:to>
                                        <p:strVal val="visible"/>
                                      </p:to>
                                    </p:set>
                                    <p:animEffect transition="in" filter="wipe(left)">
                                      <p:cBhvr>
                                        <p:cTn id="7" dur="3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198376"/>
            <a:ext cx="8928992" cy="3973395"/>
          </a:xfrm>
          <a:prstGeom prst="rect">
            <a:avLst/>
          </a:prstGeom>
        </p:spPr>
        <p:txBody>
          <a:bodyPr wrap="square">
            <a:spAutoFit/>
          </a:bodyPr>
          <a:lstStyle/>
          <a:p>
            <a:pPr algn="just">
              <a:lnSpc>
                <a:spcPct val="150000"/>
              </a:lnSpc>
            </a:pPr>
            <a:r>
              <a:rPr lang="zh-CN" altLang="en-US" sz="2600" dirty="0" smtClean="0">
                <a:latin typeface="Times New Roman" panose="02020603050405020304" pitchFamily="18" charset="0"/>
                <a:cs typeface="Times New Roman" panose="02020603050405020304" pitchFamily="18" charset="0"/>
              </a:rPr>
              <a:t>例</a:t>
            </a:r>
            <a:r>
              <a:rPr lang="en-US" altLang="zh-CN" sz="2600" dirty="0" smtClean="0">
                <a:latin typeface="Times New Roman" panose="02020603050405020304" pitchFamily="18" charset="0"/>
                <a:cs typeface="Times New Roman" panose="02020603050405020304" pitchFamily="18" charset="0"/>
              </a:rPr>
              <a:t>1</a:t>
            </a:r>
            <a:r>
              <a:rPr lang="zh-CN" altLang="en-US" sz="2600" dirty="0" smtClean="0">
                <a:latin typeface="Times New Roman" panose="02020603050405020304" pitchFamily="18" charset="0"/>
                <a:cs typeface="Times New Roman" panose="02020603050405020304" pitchFamily="18" charset="0"/>
              </a:rPr>
              <a:t>、</a:t>
            </a:r>
            <a:r>
              <a:rPr lang="zh-CN" altLang="zh-CN" sz="2600" dirty="0" smtClean="0">
                <a:latin typeface="Times New Roman" panose="02020603050405020304" pitchFamily="18" charset="0"/>
                <a:cs typeface="Times New Roman" panose="02020603050405020304" pitchFamily="18" charset="0"/>
              </a:rPr>
              <a:t>在</a:t>
            </a:r>
            <a:r>
              <a:rPr lang="zh-CN" altLang="zh-CN" sz="2600" dirty="0">
                <a:latin typeface="Times New Roman" panose="02020603050405020304" pitchFamily="18" charset="0"/>
                <a:cs typeface="Times New Roman" panose="02020603050405020304" pitchFamily="18" charset="0"/>
              </a:rPr>
              <a:t>双缝干涉实验中，若</a:t>
            </a:r>
            <a:r>
              <a:rPr lang="zh-CN" altLang="zh-CN" sz="2600" dirty="0" smtClean="0">
                <a:latin typeface="Times New Roman" panose="02020603050405020304" pitchFamily="18" charset="0"/>
                <a:cs typeface="Times New Roman" panose="02020603050405020304" pitchFamily="18" charset="0"/>
              </a:rPr>
              <a:t>单色光源</a:t>
            </a:r>
            <a:r>
              <a:rPr lang="en-US" altLang="zh-CN" sz="2600" dirty="0" smtClean="0">
                <a:latin typeface="Times New Roman" panose="02020603050405020304" pitchFamily="18" charset="0"/>
                <a:cs typeface="Times New Roman" panose="02020603050405020304" pitchFamily="18" charset="0"/>
              </a:rPr>
              <a:t>S</a:t>
            </a:r>
            <a:r>
              <a:rPr lang="zh-CN" altLang="en-US" sz="2600" dirty="0" smtClean="0">
                <a:latin typeface="Times New Roman" panose="02020603050405020304" pitchFamily="18" charset="0"/>
                <a:cs typeface="Times New Roman" panose="02020603050405020304" pitchFamily="18" charset="0"/>
              </a:rPr>
              <a:t>到两缝的</a:t>
            </a:r>
            <a:r>
              <a:rPr lang="zh-CN" altLang="zh-CN" sz="2600" dirty="0">
                <a:latin typeface="Times New Roman" panose="02020603050405020304" pitchFamily="18" charset="0"/>
                <a:cs typeface="Times New Roman" panose="02020603050405020304" pitchFamily="18" charset="0"/>
              </a:rPr>
              <a:t>距离</a:t>
            </a:r>
            <a:r>
              <a:rPr lang="zh-CN" altLang="zh-CN" sz="2600" dirty="0" smtClean="0">
                <a:latin typeface="Times New Roman" panose="02020603050405020304" pitchFamily="18" charset="0"/>
                <a:cs typeface="Times New Roman" panose="02020603050405020304" pitchFamily="18" charset="0"/>
              </a:rPr>
              <a:t>相等</a:t>
            </a:r>
            <a:r>
              <a:rPr lang="zh-CN" altLang="en-US" sz="2600" dirty="0" smtClean="0">
                <a:latin typeface="Times New Roman" panose="02020603050405020304" pitchFamily="18" charset="0"/>
                <a:cs typeface="Times New Roman" panose="02020603050405020304" pitchFamily="18" charset="0"/>
              </a:rPr>
              <a:t>，</a:t>
            </a:r>
            <a:r>
              <a:rPr lang="zh-CN" altLang="zh-CN" sz="2600" dirty="0" smtClean="0">
                <a:latin typeface="Times New Roman" panose="02020603050405020304" pitchFamily="18" charset="0"/>
                <a:cs typeface="Times New Roman" panose="02020603050405020304" pitchFamily="18" charset="0"/>
              </a:rPr>
              <a:t>则</a:t>
            </a:r>
            <a:r>
              <a:rPr lang="zh-CN" altLang="zh-CN" sz="2600" dirty="0">
                <a:latin typeface="Times New Roman" panose="02020603050405020304" pitchFamily="18" charset="0"/>
                <a:cs typeface="Times New Roman" panose="02020603050405020304" pitchFamily="18" charset="0"/>
              </a:rPr>
              <a:t>观察屏上中央明纹中心位于图</a:t>
            </a:r>
            <a:r>
              <a:rPr lang="zh-CN" altLang="zh-CN" sz="2600" dirty="0" smtClean="0">
                <a:latin typeface="Times New Roman" panose="02020603050405020304" pitchFamily="18" charset="0"/>
                <a:cs typeface="Times New Roman" panose="02020603050405020304" pitchFamily="18" charset="0"/>
              </a:rPr>
              <a:t>中</a:t>
            </a:r>
            <a:r>
              <a:rPr lang="en-US" altLang="zh-CN" sz="2600" dirty="0" smtClean="0">
                <a:latin typeface="Times New Roman" panose="02020603050405020304" pitchFamily="18" charset="0"/>
                <a:cs typeface="Times New Roman" panose="02020603050405020304" pitchFamily="18" charset="0"/>
              </a:rPr>
              <a:t>O</a:t>
            </a:r>
            <a:r>
              <a:rPr lang="zh-CN" altLang="zh-CN" sz="2600" dirty="0">
                <a:latin typeface="Times New Roman" panose="02020603050405020304" pitchFamily="18" charset="0"/>
                <a:cs typeface="Times New Roman" panose="02020603050405020304" pitchFamily="18" charset="0"/>
              </a:rPr>
              <a:t>处，现将</a:t>
            </a:r>
            <a:r>
              <a:rPr lang="zh-CN" altLang="zh-CN" sz="2600" dirty="0" smtClean="0">
                <a:latin typeface="Times New Roman" panose="02020603050405020304" pitchFamily="18" charset="0"/>
                <a:cs typeface="Times New Roman" panose="02020603050405020304" pitchFamily="18" charset="0"/>
              </a:rPr>
              <a:t>光源</a:t>
            </a:r>
            <a:r>
              <a:rPr lang="en-US" altLang="zh-CN" sz="2600" dirty="0" smtClean="0">
                <a:latin typeface="Times New Roman" panose="02020603050405020304" pitchFamily="18" charset="0"/>
                <a:cs typeface="Times New Roman" panose="02020603050405020304" pitchFamily="18" charset="0"/>
              </a:rPr>
              <a:t>S</a:t>
            </a:r>
            <a:r>
              <a:rPr lang="zh-CN" altLang="zh-CN" sz="2600" dirty="0" smtClean="0">
                <a:latin typeface="Times New Roman" panose="02020603050405020304" pitchFamily="18" charset="0"/>
                <a:cs typeface="Times New Roman" panose="02020603050405020304" pitchFamily="18" charset="0"/>
              </a:rPr>
              <a:t>向下</a:t>
            </a:r>
            <a:r>
              <a:rPr lang="zh-CN" altLang="zh-CN" sz="2600" dirty="0">
                <a:latin typeface="Times New Roman" panose="02020603050405020304" pitchFamily="18" charset="0"/>
                <a:cs typeface="Times New Roman" panose="02020603050405020304" pitchFamily="18" charset="0"/>
              </a:rPr>
              <a:t>移动到示意图中</a:t>
            </a:r>
            <a:r>
              <a:rPr lang="zh-CN" altLang="zh-CN" sz="2600" dirty="0" smtClean="0">
                <a:latin typeface="Times New Roman" panose="02020603050405020304" pitchFamily="18" charset="0"/>
                <a:cs typeface="Times New Roman" panose="02020603050405020304" pitchFamily="18" charset="0"/>
              </a:rPr>
              <a:t>的</a:t>
            </a:r>
            <a:r>
              <a:rPr lang="en-US" altLang="zh-CN" sz="2600" dirty="0" smtClean="0">
                <a:latin typeface="Times New Roman" panose="02020603050405020304" pitchFamily="18" charset="0"/>
                <a:cs typeface="Times New Roman" panose="02020603050405020304" pitchFamily="18" charset="0"/>
              </a:rPr>
              <a:t>S’</a:t>
            </a:r>
            <a:r>
              <a:rPr lang="zh-CN" altLang="en-US" sz="2600" dirty="0" smtClean="0">
                <a:latin typeface="Times New Roman" panose="02020603050405020304" pitchFamily="18" charset="0"/>
                <a:cs typeface="Times New Roman" panose="02020603050405020304" pitchFamily="18" charset="0"/>
              </a:rPr>
              <a:t>处，</a:t>
            </a:r>
            <a:r>
              <a:rPr lang="zh-CN" altLang="zh-CN" sz="2600" dirty="0" smtClean="0">
                <a:latin typeface="Times New Roman" panose="02020603050405020304" pitchFamily="18" charset="0"/>
                <a:cs typeface="Times New Roman" panose="02020603050405020304" pitchFamily="18" charset="0"/>
              </a:rPr>
              <a:t>则</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a:t>
            </a:r>
            <a:endParaRPr lang="en-US" altLang="zh-CN" sz="2600" dirty="0" smtClean="0">
              <a:latin typeface="Times New Roman" panose="02020603050405020304" pitchFamily="18" charset="0"/>
              <a:cs typeface="Times New Roman" panose="02020603050405020304" pitchFamily="18" charset="0"/>
            </a:endParaRPr>
          </a:p>
          <a:p>
            <a:pPr algn="just">
              <a:lnSpc>
                <a:spcPct val="130000"/>
              </a:lnSpc>
            </a:pPr>
            <a:r>
              <a:rPr lang="zh-CN" altLang="zh-CN" sz="2600" dirty="0"/>
              <a:t>（</a:t>
            </a:r>
            <a:r>
              <a:rPr lang="en-US" altLang="zh-CN" sz="2600" dirty="0"/>
              <a:t>A</a:t>
            </a:r>
            <a:r>
              <a:rPr lang="zh-CN" altLang="zh-CN" sz="2600" dirty="0"/>
              <a:t>）中央明条纹向下移动，且条纹间距不变；</a:t>
            </a:r>
          </a:p>
          <a:p>
            <a:pPr algn="just">
              <a:lnSpc>
                <a:spcPct val="130000"/>
              </a:lnSpc>
            </a:pPr>
            <a:r>
              <a:rPr lang="zh-CN" altLang="zh-CN" sz="2600" dirty="0"/>
              <a:t>（</a:t>
            </a:r>
            <a:r>
              <a:rPr lang="en-US" altLang="zh-CN" sz="2600" dirty="0"/>
              <a:t>B</a:t>
            </a:r>
            <a:r>
              <a:rPr lang="zh-CN" altLang="zh-CN" sz="2600" dirty="0"/>
              <a:t>）中央明条纹向上移动，且条纹间距增大；</a:t>
            </a:r>
          </a:p>
          <a:p>
            <a:pPr algn="just">
              <a:lnSpc>
                <a:spcPct val="130000"/>
              </a:lnSpc>
            </a:pPr>
            <a:r>
              <a:rPr lang="zh-CN" altLang="zh-CN" sz="2600" dirty="0"/>
              <a:t>（</a:t>
            </a:r>
            <a:r>
              <a:rPr lang="en-US" altLang="zh-CN" sz="2600" dirty="0"/>
              <a:t>C</a:t>
            </a:r>
            <a:r>
              <a:rPr lang="zh-CN" altLang="zh-CN" sz="2600" dirty="0"/>
              <a:t>）中央明条纹向下移动，且条纹间距增大；</a:t>
            </a:r>
          </a:p>
          <a:p>
            <a:pPr algn="just">
              <a:lnSpc>
                <a:spcPct val="130000"/>
              </a:lnSpc>
            </a:pPr>
            <a:r>
              <a:rPr lang="zh-CN" altLang="zh-CN" sz="2600" dirty="0"/>
              <a:t>（</a:t>
            </a:r>
            <a:r>
              <a:rPr lang="en-US" altLang="zh-CN" sz="2600" dirty="0"/>
              <a:t>D</a:t>
            </a:r>
            <a:r>
              <a:rPr lang="zh-CN" altLang="zh-CN" sz="2600" dirty="0"/>
              <a:t>）中央明条纹向上移动，且条纹间距不变。</a:t>
            </a:r>
            <a:endParaRPr lang="zh-CN" altLang="en-US" sz="2600" dirty="0">
              <a:latin typeface="Times New Roman" panose="02020603050405020304" pitchFamily="18" charset="0"/>
              <a:cs typeface="Times New Roman" panose="02020603050405020304" pitchFamily="18" charset="0"/>
            </a:endParaRPr>
          </a:p>
        </p:txBody>
      </p:sp>
      <p:grpSp>
        <p:nvGrpSpPr>
          <p:cNvPr id="5" name="Group 2"/>
          <p:cNvGrpSpPr>
            <a:grpSpLocks/>
          </p:cNvGrpSpPr>
          <p:nvPr/>
        </p:nvGrpSpPr>
        <p:grpSpPr bwMode="auto">
          <a:xfrm>
            <a:off x="2744355" y="4353139"/>
            <a:ext cx="3054077" cy="1728192"/>
            <a:chOff x="3650" y="8006"/>
            <a:chExt cx="2656" cy="1324"/>
          </a:xfrm>
        </p:grpSpPr>
        <p:sp>
          <p:nvSpPr>
            <p:cNvPr id="6" name="Line 3"/>
            <p:cNvSpPr>
              <a:spLocks noChangeShapeType="1"/>
            </p:cNvSpPr>
            <p:nvPr/>
          </p:nvSpPr>
          <p:spPr bwMode="auto">
            <a:xfrm>
              <a:off x="4328" y="8094"/>
              <a:ext cx="0" cy="3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4"/>
            <p:cNvSpPr>
              <a:spLocks noChangeShapeType="1"/>
            </p:cNvSpPr>
            <p:nvPr/>
          </p:nvSpPr>
          <p:spPr bwMode="auto">
            <a:xfrm>
              <a:off x="4328" y="8467"/>
              <a:ext cx="0" cy="32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5"/>
            <p:cNvSpPr>
              <a:spLocks noChangeShapeType="1"/>
            </p:cNvSpPr>
            <p:nvPr/>
          </p:nvSpPr>
          <p:spPr bwMode="auto">
            <a:xfrm>
              <a:off x="4328" y="8842"/>
              <a:ext cx="0" cy="3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a:off x="6050" y="8006"/>
              <a:ext cx="0" cy="13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7"/>
            <p:cNvSpPr>
              <a:spLocks noChangeShapeType="1"/>
            </p:cNvSpPr>
            <p:nvPr/>
          </p:nvSpPr>
          <p:spPr bwMode="auto">
            <a:xfrm>
              <a:off x="3978" y="8630"/>
              <a:ext cx="2328" cy="0"/>
            </a:xfrm>
            <a:prstGeom prst="line">
              <a:avLst/>
            </a:prstGeom>
            <a:noFill/>
            <a:ln w="12700">
              <a:solidFill>
                <a:srgbClr val="000000"/>
              </a:solidFill>
              <a:prstDash val="lg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1" name="对象 10"/>
            <p:cNvGraphicFramePr>
              <a:graphicFrameLocks noChangeAspect="1"/>
            </p:cNvGraphicFramePr>
            <p:nvPr/>
          </p:nvGraphicFramePr>
          <p:xfrm>
            <a:off x="3690" y="8494"/>
            <a:ext cx="220" cy="279"/>
          </p:xfrm>
          <a:graphic>
            <a:graphicData uri="http://schemas.openxmlformats.org/presentationml/2006/ole">
              <mc:AlternateContent xmlns:mc="http://schemas.openxmlformats.org/markup-compatibility/2006">
                <mc:Choice xmlns:v="urn:schemas-microsoft-com:vml" Requires="v">
                  <p:oleObj spid="_x0000_s187429" name="Equation" r:id="rId3" imgW="139680" imgH="177480" progId="Equation.DSMT4">
                    <p:embed/>
                  </p:oleObj>
                </mc:Choice>
                <mc:Fallback>
                  <p:oleObj name="Equation" r:id="rId3" imgW="139680" imgH="177480" progId="Equation.DSMT4">
                    <p:embed/>
                    <p:pic>
                      <p:nvPicPr>
                        <p:cNvPr id="11"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 y="8494"/>
                          <a:ext cx="2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nvGraphicFramePr>
          <p:xfrm>
            <a:off x="5798" y="8646"/>
            <a:ext cx="240" cy="279"/>
          </p:xfrm>
          <a:graphic>
            <a:graphicData uri="http://schemas.openxmlformats.org/presentationml/2006/ole">
              <mc:AlternateContent xmlns:mc="http://schemas.openxmlformats.org/markup-compatibility/2006">
                <mc:Choice xmlns:v="urn:schemas-microsoft-com:vml" Requires="v">
                  <p:oleObj spid="_x0000_s187430" name="Equation" r:id="rId5" imgW="152280" imgH="177480" progId="Equation.DSMT4">
                    <p:embed/>
                  </p:oleObj>
                </mc:Choice>
                <mc:Fallback>
                  <p:oleObj name="Equation" r:id="rId5" imgW="152280" imgH="177480" progId="Equation.DSMT4">
                    <p:embed/>
                    <p:pic>
                      <p:nvPicPr>
                        <p:cNvPr id="12"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8" y="8646"/>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nvGraphicFramePr>
          <p:xfrm>
            <a:off x="4346" y="8278"/>
            <a:ext cx="260" cy="340"/>
          </p:xfrm>
          <a:graphic>
            <a:graphicData uri="http://schemas.openxmlformats.org/presentationml/2006/ole">
              <mc:AlternateContent xmlns:mc="http://schemas.openxmlformats.org/markup-compatibility/2006">
                <mc:Choice xmlns:v="urn:schemas-microsoft-com:vml" Requires="v">
                  <p:oleObj spid="_x0000_s187431" name="Equation" r:id="rId7" imgW="164880" imgH="228600" progId="Equation.DSMT4">
                    <p:embed/>
                  </p:oleObj>
                </mc:Choice>
                <mc:Fallback>
                  <p:oleObj name="Equation" r:id="rId7" imgW="164880" imgH="228600" progId="Equation.DSMT4">
                    <p:embed/>
                    <p:pic>
                      <p:nvPicPr>
                        <p:cNvPr id="13"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6" y="8278"/>
                          <a:ext cx="2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4350" y="8678"/>
            <a:ext cx="279" cy="340"/>
          </p:xfrm>
          <a:graphic>
            <a:graphicData uri="http://schemas.openxmlformats.org/presentationml/2006/ole">
              <mc:AlternateContent xmlns:mc="http://schemas.openxmlformats.org/markup-compatibility/2006">
                <mc:Choice xmlns:v="urn:schemas-microsoft-com:vml" Requires="v">
                  <p:oleObj spid="_x0000_s187432" name="Equation" r:id="rId9" imgW="177480" imgH="228600" progId="Equation.DSMT4">
                    <p:embed/>
                  </p:oleObj>
                </mc:Choice>
                <mc:Fallback>
                  <p:oleObj name="Equation" r:id="rId9" imgW="177480" imgH="228600" progId="Equation.DSMT4">
                    <p:embed/>
                    <p:pic>
                      <p:nvPicPr>
                        <p:cNvPr id="14"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0" y="8678"/>
                          <a:ext cx="27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Oval 12"/>
            <p:cNvSpPr>
              <a:spLocks noChangeArrowheads="1"/>
            </p:cNvSpPr>
            <p:nvPr/>
          </p:nvSpPr>
          <p:spPr bwMode="auto">
            <a:xfrm>
              <a:off x="3926" y="8610"/>
              <a:ext cx="48" cy="4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13"/>
            <p:cNvSpPr>
              <a:spLocks noChangeArrowheads="1"/>
            </p:cNvSpPr>
            <p:nvPr/>
          </p:nvSpPr>
          <p:spPr bwMode="auto">
            <a:xfrm>
              <a:off x="3926" y="8974"/>
              <a:ext cx="48" cy="4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7" name="对象 16"/>
            <p:cNvGraphicFramePr>
              <a:graphicFrameLocks noChangeAspect="1"/>
            </p:cNvGraphicFramePr>
            <p:nvPr/>
          </p:nvGraphicFramePr>
          <p:xfrm>
            <a:off x="3650" y="8862"/>
            <a:ext cx="279" cy="279"/>
          </p:xfrm>
          <a:graphic>
            <a:graphicData uri="http://schemas.openxmlformats.org/presentationml/2006/ole">
              <mc:AlternateContent xmlns:mc="http://schemas.openxmlformats.org/markup-compatibility/2006">
                <mc:Choice xmlns:v="urn:schemas-microsoft-com:vml" Requires="v">
                  <p:oleObj spid="_x0000_s187433" name="Equation" r:id="rId11" imgW="177480" imgH="177480" progId="Equation.DSMT4">
                    <p:embed/>
                  </p:oleObj>
                </mc:Choice>
                <mc:Fallback>
                  <p:oleObj name="Equation" r:id="rId11" imgW="177480" imgH="177480" progId="Equation.DSMT4">
                    <p:embed/>
                    <p:pic>
                      <p:nvPicPr>
                        <p:cNvPr id="17" name="对象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0" y="8862"/>
                          <a:ext cx="27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141066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组合 185347"/>
          <p:cNvGrpSpPr>
            <a:grpSpLocks/>
          </p:cNvGrpSpPr>
          <p:nvPr/>
        </p:nvGrpSpPr>
        <p:grpSpPr bwMode="auto">
          <a:xfrm>
            <a:off x="-107950" y="287338"/>
            <a:ext cx="9231313" cy="2462213"/>
            <a:chOff x="-68" y="181"/>
            <a:chExt cx="5815" cy="1551"/>
          </a:xfrm>
        </p:grpSpPr>
        <p:sp>
          <p:nvSpPr>
            <p:cNvPr id="43018" name="文本框 185348"/>
            <p:cNvSpPr txBox="1">
              <a:spLocks noChangeArrowheads="1"/>
            </p:cNvSpPr>
            <p:nvPr/>
          </p:nvSpPr>
          <p:spPr bwMode="auto">
            <a:xfrm>
              <a:off x="83" y="181"/>
              <a:ext cx="56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algn="just" eaLnBrk="1" hangingPunct="1"/>
              <a:r>
                <a:rPr lang="zh-CN" altLang="en-US" dirty="0" smtClean="0">
                  <a:solidFill>
                    <a:srgbClr val="CC0000"/>
                  </a:solidFill>
                  <a:latin typeface="Times New Roman" panose="02020603050405020304" pitchFamily="18" charset="0"/>
                </a:rPr>
                <a:t>例</a:t>
              </a:r>
              <a:r>
                <a:rPr lang="en-US" altLang="zh-CN" dirty="0" smtClean="0">
                  <a:solidFill>
                    <a:srgbClr val="CC0000"/>
                  </a:solidFill>
                  <a:latin typeface="Times New Roman" panose="02020603050405020304" pitchFamily="18" charset="0"/>
                </a:rPr>
                <a:t>2</a:t>
              </a:r>
              <a:r>
                <a:rPr lang="zh-CN" altLang="en-US" dirty="0" smtClean="0">
                  <a:latin typeface="Times New Roman" panose="02020603050405020304" pitchFamily="18" charset="0"/>
                </a:rPr>
                <a:t>  </a:t>
              </a:r>
              <a:r>
                <a:rPr lang="zh-CN" altLang="en-US" dirty="0">
                  <a:latin typeface="Times New Roman" panose="02020603050405020304" pitchFamily="18" charset="0"/>
                </a:rPr>
                <a:t>以单色光照射到相距为</a:t>
              </a:r>
              <a:r>
                <a:rPr lang="zh-CN" altLang="en-US" b="0" dirty="0">
                  <a:latin typeface="Times New Roman" panose="02020603050405020304" pitchFamily="18" charset="0"/>
                </a:rPr>
                <a:t>0.2</a:t>
              </a:r>
              <a:r>
                <a:rPr lang="en-US" altLang="zh-CN" b="0" dirty="0">
                  <a:latin typeface="Times New Roman" panose="02020603050405020304" pitchFamily="18" charset="0"/>
                </a:rPr>
                <a:t>mm</a:t>
              </a:r>
              <a:r>
                <a:rPr lang="zh-CN" altLang="en-US" dirty="0">
                  <a:latin typeface="Times New Roman" panose="02020603050405020304" pitchFamily="18" charset="0"/>
                </a:rPr>
                <a:t>的双缝</a:t>
              </a:r>
              <a:r>
                <a:rPr lang="zh-CN" altLang="en-US" dirty="0" smtClean="0">
                  <a:latin typeface="Times New Roman" panose="02020603050405020304" pitchFamily="18" charset="0"/>
                </a:rPr>
                <a:t>上，双</a:t>
              </a:r>
              <a:r>
                <a:rPr lang="zh-CN" altLang="en-US" dirty="0">
                  <a:latin typeface="Times New Roman" panose="02020603050405020304" pitchFamily="18" charset="0"/>
                </a:rPr>
                <a:t>缝与屏幕的垂直距离为</a:t>
              </a:r>
              <a:r>
                <a:rPr lang="zh-CN" altLang="en-US" b="0" dirty="0">
                  <a:latin typeface="Times New Roman" panose="02020603050405020304" pitchFamily="18" charset="0"/>
                </a:rPr>
                <a:t>1</a:t>
              </a:r>
              <a:r>
                <a:rPr lang="en-US" altLang="zh-CN" b="0" dirty="0">
                  <a:latin typeface="Times New Roman" panose="02020603050405020304" pitchFamily="18" charset="0"/>
                </a:rPr>
                <a:t>m.</a:t>
              </a:r>
            </a:p>
          </p:txBody>
        </p:sp>
        <p:sp>
          <p:nvSpPr>
            <p:cNvPr id="43019" name="文本框 185349"/>
            <p:cNvSpPr txBox="1">
              <a:spLocks noChangeArrowheads="1"/>
            </p:cNvSpPr>
            <p:nvPr/>
          </p:nvSpPr>
          <p:spPr bwMode="auto">
            <a:xfrm>
              <a:off x="83" y="820"/>
              <a:ext cx="56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eaLnBrk="1" hangingPunct="1"/>
              <a:r>
                <a:rPr lang="zh-CN" altLang="en-US" dirty="0" smtClean="0">
                  <a:latin typeface="Times New Roman" panose="02020603050405020304" pitchFamily="18" charset="0"/>
                </a:rPr>
                <a:t>(</a:t>
              </a:r>
              <a:r>
                <a:rPr lang="zh-CN" altLang="en-US" dirty="0">
                  <a:solidFill>
                    <a:srgbClr val="CC0000"/>
                  </a:solidFill>
                  <a:latin typeface="Times New Roman" panose="02020603050405020304" pitchFamily="18" charset="0"/>
                </a:rPr>
                <a:t>1</a:t>
              </a:r>
              <a:r>
                <a:rPr lang="zh-CN" altLang="en-US" dirty="0">
                  <a:latin typeface="Times New Roman" panose="02020603050405020304" pitchFamily="18" charset="0"/>
                </a:rPr>
                <a:t>)  从第一级明 纹 到同侧 的第四级明 纹的距离为</a:t>
              </a:r>
              <a:r>
                <a:rPr lang="zh-CN" altLang="en-US" b="0" dirty="0">
                  <a:latin typeface="Times New Roman" panose="02020603050405020304" pitchFamily="18" charset="0"/>
                </a:rPr>
                <a:t>7.5</a:t>
              </a:r>
              <a:r>
                <a:rPr lang="en-US" altLang="zh-CN" b="0" dirty="0">
                  <a:latin typeface="Times New Roman" panose="02020603050405020304" pitchFamily="18" charset="0"/>
                </a:rPr>
                <a:t>mm</a:t>
              </a:r>
              <a:r>
                <a:rPr lang="en-US" altLang="zh-CN" dirty="0">
                  <a:latin typeface="Times New Roman" panose="02020603050405020304" pitchFamily="18" charset="0"/>
                </a:rPr>
                <a:t>,</a:t>
              </a:r>
              <a:r>
                <a:rPr lang="zh-CN" altLang="en-US" dirty="0">
                  <a:latin typeface="Times New Roman" panose="02020603050405020304" pitchFamily="18" charset="0"/>
                </a:rPr>
                <a:t>求单色光的波长;</a:t>
              </a:r>
            </a:p>
          </p:txBody>
        </p:sp>
        <p:sp>
          <p:nvSpPr>
            <p:cNvPr id="43020" name="文本框 185350"/>
            <p:cNvSpPr txBox="1">
              <a:spLocks noChangeArrowheads="1"/>
            </p:cNvSpPr>
            <p:nvPr/>
          </p:nvSpPr>
          <p:spPr bwMode="auto">
            <a:xfrm>
              <a:off x="-68" y="1405"/>
              <a:ext cx="53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eaLnBrk="1" hangingPunct="1"/>
              <a:r>
                <a:rPr lang="zh-CN" altLang="en-US" dirty="0">
                  <a:latin typeface="Times New Roman" panose="02020603050405020304" pitchFamily="18" charset="0"/>
                </a:rPr>
                <a:t>   (</a:t>
              </a:r>
              <a:r>
                <a:rPr lang="zh-CN" altLang="en-US" dirty="0">
                  <a:solidFill>
                    <a:srgbClr val="CC0000"/>
                  </a:solidFill>
                  <a:latin typeface="Times New Roman" panose="02020603050405020304" pitchFamily="18" charset="0"/>
                </a:rPr>
                <a:t>2</a:t>
              </a:r>
              <a:r>
                <a:rPr lang="zh-CN" altLang="en-US" dirty="0">
                  <a:latin typeface="Times New Roman" panose="02020603050405020304" pitchFamily="18" charset="0"/>
                </a:rPr>
                <a:t>) 若入射光的波长为</a:t>
              </a:r>
              <a:r>
                <a:rPr lang="zh-CN" altLang="en-US" b="0" dirty="0">
                  <a:latin typeface="Times New Roman" panose="02020603050405020304" pitchFamily="18" charset="0"/>
                </a:rPr>
                <a:t>600</a:t>
              </a:r>
              <a:r>
                <a:rPr lang="en-US" altLang="zh-CN" b="0" dirty="0">
                  <a:latin typeface="Times New Roman" panose="02020603050405020304" pitchFamily="18" charset="0"/>
                </a:rPr>
                <a:t>nm</a:t>
              </a:r>
              <a:r>
                <a:rPr lang="en-US" altLang="zh-CN" dirty="0">
                  <a:latin typeface="Times New Roman" panose="02020603050405020304" pitchFamily="18" charset="0"/>
                </a:rPr>
                <a:t>,</a:t>
              </a:r>
              <a:r>
                <a:rPr lang="zh-CN" altLang="en-US" dirty="0">
                  <a:latin typeface="Times New Roman" panose="02020603050405020304" pitchFamily="18" charset="0"/>
                </a:rPr>
                <a:t>求相邻两明纹间的距离.</a:t>
              </a:r>
            </a:p>
          </p:txBody>
        </p:sp>
      </p:grpSp>
      <p:sp>
        <p:nvSpPr>
          <p:cNvPr id="43011" name="文本框 185351"/>
          <p:cNvSpPr txBox="1">
            <a:spLocks noChangeArrowheads="1"/>
          </p:cNvSpPr>
          <p:nvPr/>
        </p:nvSpPr>
        <p:spPr bwMode="auto">
          <a:xfrm>
            <a:off x="203200" y="3095876"/>
            <a:ext cx="238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eaLnBrk="1" hangingPunct="1"/>
            <a:r>
              <a:rPr lang="zh-CN" altLang="en-US" dirty="0" smtClean="0">
                <a:solidFill>
                  <a:srgbClr val="CC0000"/>
                </a:solidFill>
                <a:latin typeface="Times New Roman" panose="02020603050405020304" pitchFamily="18" charset="0"/>
              </a:rPr>
              <a:t>解</a:t>
            </a:r>
            <a:r>
              <a:rPr lang="zh-CN" altLang="en-US" dirty="0" smtClean="0">
                <a:latin typeface="Times New Roman" panose="02020603050405020304" pitchFamily="18" charset="0"/>
              </a:rPr>
              <a:t>：（</a:t>
            </a:r>
            <a:r>
              <a:rPr lang="zh-CN" altLang="en-US" dirty="0">
                <a:solidFill>
                  <a:srgbClr val="CC0000"/>
                </a:solidFill>
                <a:latin typeface="Times New Roman" panose="02020603050405020304" pitchFamily="18" charset="0"/>
              </a:rPr>
              <a:t>1</a:t>
            </a:r>
            <a:r>
              <a:rPr lang="zh-CN" altLang="en-US" dirty="0">
                <a:latin typeface="Times New Roman" panose="02020603050405020304" pitchFamily="18" charset="0"/>
              </a:rPr>
              <a:t>）</a:t>
            </a:r>
          </a:p>
        </p:txBody>
      </p:sp>
      <p:graphicFrame>
        <p:nvGraphicFramePr>
          <p:cNvPr id="185353" name="对象 185352"/>
          <p:cNvGraphicFramePr>
            <a:graphicFrameLocks/>
          </p:cNvGraphicFramePr>
          <p:nvPr>
            <p:extLst>
              <p:ext uri="{D42A27DB-BD31-4B8C-83A1-F6EECF244321}">
                <p14:modId xmlns:p14="http://schemas.microsoft.com/office/powerpoint/2010/main" val="3772165828"/>
              </p:ext>
            </p:extLst>
          </p:nvPr>
        </p:nvGraphicFramePr>
        <p:xfrm>
          <a:off x="2126829" y="2835711"/>
          <a:ext cx="5976664" cy="1068858"/>
        </p:xfrm>
        <a:graphic>
          <a:graphicData uri="http://schemas.openxmlformats.org/presentationml/2006/ole">
            <mc:AlternateContent xmlns:mc="http://schemas.openxmlformats.org/markup-compatibility/2006">
              <mc:Choice xmlns:v="urn:schemas-microsoft-com:vml" Requires="v">
                <p:oleObj spid="_x0000_s231438" r:id="rId3" imgW="2221536" imgH="393529" progId="Equation.3">
                  <p:embed/>
                </p:oleObj>
              </mc:Choice>
              <mc:Fallback>
                <p:oleObj r:id="rId3" imgW="2221536" imgH="393529" progId="Equation.3">
                  <p:embed/>
                  <p:pic>
                    <p:nvPicPr>
                      <p:cNvPr id="185353" name="对象 18535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6829" y="2835711"/>
                        <a:ext cx="5976664" cy="1068858"/>
                      </a:xfrm>
                      <a:prstGeom prst="rect">
                        <a:avLst/>
                      </a:prstGeom>
                      <a:noFill/>
                      <a:ln>
                        <a:noFill/>
                      </a:ln>
                    </p:spPr>
                  </p:pic>
                </p:oleObj>
              </mc:Fallback>
            </mc:AlternateContent>
          </a:graphicData>
        </a:graphic>
      </p:graphicFrame>
      <p:graphicFrame>
        <p:nvGraphicFramePr>
          <p:cNvPr id="185354" name="对象 185353"/>
          <p:cNvGraphicFramePr>
            <a:graphicFrameLocks/>
          </p:cNvGraphicFramePr>
          <p:nvPr>
            <p:extLst>
              <p:ext uri="{D42A27DB-BD31-4B8C-83A1-F6EECF244321}">
                <p14:modId xmlns:p14="http://schemas.microsoft.com/office/powerpoint/2010/main" val="1645430042"/>
              </p:ext>
            </p:extLst>
          </p:nvPr>
        </p:nvGraphicFramePr>
        <p:xfrm>
          <a:off x="2195736" y="3746501"/>
          <a:ext cx="5184576" cy="1039641"/>
        </p:xfrm>
        <a:graphic>
          <a:graphicData uri="http://schemas.openxmlformats.org/presentationml/2006/ole">
            <mc:AlternateContent xmlns:mc="http://schemas.openxmlformats.org/markup-compatibility/2006">
              <mc:Choice xmlns:v="urn:schemas-microsoft-com:vml" Requires="v">
                <p:oleObj spid="_x0000_s231439" r:id="rId5" imgW="1916868" imgH="431613" progId="Equation.3">
                  <p:embed/>
                </p:oleObj>
              </mc:Choice>
              <mc:Fallback>
                <p:oleObj r:id="rId5" imgW="1916868" imgH="431613" progId="Equation.3">
                  <p:embed/>
                  <p:pic>
                    <p:nvPicPr>
                      <p:cNvPr id="185354" name="对象 18535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3746501"/>
                        <a:ext cx="5184576" cy="1039641"/>
                      </a:xfrm>
                      <a:prstGeom prst="rect">
                        <a:avLst/>
                      </a:prstGeom>
                      <a:noFill/>
                      <a:ln>
                        <a:noFill/>
                      </a:ln>
                    </p:spPr>
                  </p:pic>
                </p:oleObj>
              </mc:Fallback>
            </mc:AlternateContent>
          </a:graphicData>
        </a:graphic>
      </p:graphicFrame>
      <p:graphicFrame>
        <p:nvGraphicFramePr>
          <p:cNvPr id="185355" name="对象 185354"/>
          <p:cNvGraphicFramePr>
            <a:graphicFrameLocks/>
          </p:cNvGraphicFramePr>
          <p:nvPr>
            <p:extLst>
              <p:ext uri="{D42A27DB-BD31-4B8C-83A1-F6EECF244321}">
                <p14:modId xmlns:p14="http://schemas.microsoft.com/office/powerpoint/2010/main" val="357236059"/>
              </p:ext>
            </p:extLst>
          </p:nvPr>
        </p:nvGraphicFramePr>
        <p:xfrm>
          <a:off x="2195736" y="4715354"/>
          <a:ext cx="4186309" cy="1077910"/>
        </p:xfrm>
        <a:graphic>
          <a:graphicData uri="http://schemas.openxmlformats.org/presentationml/2006/ole">
            <mc:AlternateContent xmlns:mc="http://schemas.openxmlformats.org/markup-compatibility/2006">
              <mc:Choice xmlns:v="urn:schemas-microsoft-com:vml" Requires="v">
                <p:oleObj spid="_x0000_s231440" r:id="rId7" imgW="1536033" imgH="431613" progId="Equation.3">
                  <p:embed/>
                </p:oleObj>
              </mc:Choice>
              <mc:Fallback>
                <p:oleObj r:id="rId7" imgW="1536033" imgH="431613" progId="Equation.3">
                  <p:embed/>
                  <p:pic>
                    <p:nvPicPr>
                      <p:cNvPr id="185355" name="对象 18535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4715354"/>
                        <a:ext cx="4186309" cy="1077910"/>
                      </a:xfrm>
                      <a:prstGeom prst="rect">
                        <a:avLst/>
                      </a:prstGeom>
                      <a:noFill/>
                      <a:ln>
                        <a:noFill/>
                      </a:ln>
                    </p:spPr>
                  </p:pic>
                </p:oleObj>
              </mc:Fallback>
            </mc:AlternateContent>
          </a:graphicData>
        </a:graphic>
      </p:graphicFrame>
      <p:grpSp>
        <p:nvGrpSpPr>
          <p:cNvPr id="185356" name="组合 185355"/>
          <p:cNvGrpSpPr>
            <a:grpSpLocks/>
          </p:cNvGrpSpPr>
          <p:nvPr/>
        </p:nvGrpSpPr>
        <p:grpSpPr bwMode="auto">
          <a:xfrm>
            <a:off x="929542" y="5873063"/>
            <a:ext cx="4015047" cy="875270"/>
            <a:chOff x="2880" y="3340"/>
            <a:chExt cx="2484" cy="510"/>
          </a:xfrm>
        </p:grpSpPr>
        <p:sp>
          <p:nvSpPr>
            <p:cNvPr id="43016" name="文本框 185356"/>
            <p:cNvSpPr txBox="1">
              <a:spLocks noChangeArrowheads="1"/>
            </p:cNvSpPr>
            <p:nvPr/>
          </p:nvSpPr>
          <p:spPr bwMode="auto">
            <a:xfrm>
              <a:off x="2880" y="3462"/>
              <a:ext cx="144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a:t>
              </a:r>
              <a:r>
                <a:rPr lang="zh-CN" altLang="en-US">
                  <a:solidFill>
                    <a:srgbClr val="CC0000"/>
                  </a:solidFill>
                  <a:latin typeface="Times New Roman" panose="02020603050405020304" pitchFamily="18" charset="0"/>
                </a:rPr>
                <a:t>2</a:t>
              </a:r>
              <a:r>
                <a:rPr lang="zh-CN" altLang="en-US">
                  <a:latin typeface="Times New Roman" panose="02020603050405020304" pitchFamily="18" charset="0"/>
                </a:rPr>
                <a:t>）</a:t>
              </a:r>
            </a:p>
          </p:txBody>
        </p:sp>
        <p:graphicFrame>
          <p:nvGraphicFramePr>
            <p:cNvPr id="43017" name="对象 185357"/>
            <p:cNvGraphicFramePr>
              <a:graphicFrameLocks/>
            </p:cNvGraphicFramePr>
            <p:nvPr>
              <p:extLst>
                <p:ext uri="{D42A27DB-BD31-4B8C-83A1-F6EECF244321}">
                  <p14:modId xmlns:p14="http://schemas.microsoft.com/office/powerpoint/2010/main" val="830237455"/>
                </p:ext>
              </p:extLst>
            </p:nvPr>
          </p:nvGraphicFramePr>
          <p:xfrm>
            <a:off x="3601" y="3340"/>
            <a:ext cx="1763" cy="510"/>
          </p:xfrm>
          <a:graphic>
            <a:graphicData uri="http://schemas.openxmlformats.org/presentationml/2006/ole">
              <mc:AlternateContent xmlns:mc="http://schemas.openxmlformats.org/markup-compatibility/2006">
                <mc:Choice xmlns:v="urn:schemas-microsoft-com:vml" Requires="v">
                  <p:oleObj spid="_x0000_s231441" r:id="rId9" imgW="1220259" imgH="394042" progId="Equation.3">
                    <p:embed/>
                  </p:oleObj>
                </mc:Choice>
                <mc:Fallback>
                  <p:oleObj r:id="rId9" imgW="1220259" imgH="394042" progId="Equation.3">
                    <p:embed/>
                    <p:pic>
                      <p:nvPicPr>
                        <p:cNvPr id="43017" name="对象 18535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1" y="3340"/>
                          <a:ext cx="1763" cy="510"/>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1391009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5353"/>
                                        </p:tgtEl>
                                        <p:attrNameLst>
                                          <p:attrName>style.visibility</p:attrName>
                                        </p:attrNameLst>
                                      </p:cBhvr>
                                      <p:to>
                                        <p:strVal val="visible"/>
                                      </p:to>
                                    </p:set>
                                    <p:animEffect transition="in" filter="blinds(horizontal)">
                                      <p:cBhvr>
                                        <p:cTn id="7" dur="500"/>
                                        <p:tgtEl>
                                          <p:spTgt spid="185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5354"/>
                                        </p:tgtEl>
                                        <p:attrNameLst>
                                          <p:attrName>style.visibility</p:attrName>
                                        </p:attrNameLst>
                                      </p:cBhvr>
                                      <p:to>
                                        <p:strVal val="visible"/>
                                      </p:to>
                                    </p:set>
                                    <p:animEffect transition="in" filter="box(in)">
                                      <p:cBhvr>
                                        <p:cTn id="12" dur="500"/>
                                        <p:tgtEl>
                                          <p:spTgt spid="1853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5355"/>
                                        </p:tgtEl>
                                        <p:attrNameLst>
                                          <p:attrName>style.visibility</p:attrName>
                                        </p:attrNameLst>
                                      </p:cBhvr>
                                      <p:to>
                                        <p:strVal val="visible"/>
                                      </p:to>
                                    </p:set>
                                    <p:animEffect transition="in" filter="blinds(horizontal)">
                                      <p:cBhvr>
                                        <p:cTn id="17" dur="500"/>
                                        <p:tgtEl>
                                          <p:spTgt spid="1853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185356"/>
                                        </p:tgtEl>
                                        <p:attrNameLst>
                                          <p:attrName>style.visibility</p:attrName>
                                        </p:attrNameLst>
                                      </p:cBhvr>
                                      <p:to>
                                        <p:strVal val="visible"/>
                                      </p:to>
                                    </p:set>
                                    <p:animEffect transition="in" filter="barn(outHorizontal)">
                                      <p:cBhvr>
                                        <p:cTn id="22" dur="500"/>
                                        <p:tgtEl>
                                          <p:spTgt spid="18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250825" y="1484313"/>
            <a:ext cx="87852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zh-CN" altLang="zh-CN">
                <a:latin typeface="Times New Roman" panose="02020603050405020304" pitchFamily="18" charset="0"/>
                <a:cs typeface="Times New Roman" panose="02020603050405020304" pitchFamily="18" charset="0"/>
              </a:rPr>
              <a:t>约公元前</a:t>
            </a:r>
            <a:r>
              <a:rPr lang="en-US" altLang="zh-CN">
                <a:latin typeface="Times New Roman" panose="02020603050405020304" pitchFamily="18" charset="0"/>
                <a:cs typeface="Times New Roman" panose="02020603050405020304" pitchFamily="18" charset="0"/>
              </a:rPr>
              <a:t>400</a:t>
            </a:r>
            <a:r>
              <a:rPr lang="zh-CN" altLang="zh-CN">
                <a:latin typeface="Times New Roman" panose="02020603050405020304" pitchFamily="18" charset="0"/>
                <a:cs typeface="Times New Roman" panose="02020603050405020304" pitchFamily="18" charset="0"/>
              </a:rPr>
              <a:t>多年，中国的《墨经》中记录了世界上最早的光学知识。叙述</a:t>
            </a:r>
            <a:r>
              <a:rPr lang="zh-CN" altLang="en-US">
                <a:latin typeface="Times New Roman" panose="02020603050405020304" pitchFamily="18" charset="0"/>
                <a:cs typeface="Times New Roman" panose="02020603050405020304" pitchFamily="18" charset="0"/>
              </a:rPr>
              <a:t>了</a:t>
            </a:r>
            <a:r>
              <a:rPr lang="zh-CN" altLang="zh-CN">
                <a:latin typeface="Times New Roman" panose="02020603050405020304" pitchFamily="18" charset="0"/>
                <a:cs typeface="Times New Roman" panose="02020603050405020304" pitchFamily="18" charset="0"/>
              </a:rPr>
              <a:t>影</a:t>
            </a:r>
            <a:r>
              <a:rPr lang="zh-CN" altLang="en-US">
                <a:latin typeface="Times New Roman" panose="02020603050405020304" pitchFamily="18" charset="0"/>
                <a:cs typeface="Times New Roman" panose="02020603050405020304" pitchFamily="18" charset="0"/>
              </a:rPr>
              <a:t>自</a:t>
            </a:r>
            <a:r>
              <a:rPr lang="zh-CN" altLang="zh-CN">
                <a:latin typeface="Times New Roman" panose="02020603050405020304" pitchFamily="18" charset="0"/>
                <a:cs typeface="Times New Roman" panose="02020603050405020304" pitchFamily="18" charset="0"/>
              </a:rPr>
              <a:t>的定义和生成，光的直线传播性和针孔成像，并且以严谨的文字讨论了</a:t>
            </a:r>
            <a:r>
              <a:rPr lang="zh-CN" altLang="en-US">
                <a:latin typeface="Times New Roman" panose="02020603050405020304" pitchFamily="18" charset="0"/>
                <a:cs typeface="Times New Roman" panose="02020603050405020304" pitchFamily="18" charset="0"/>
              </a:rPr>
              <a:t>光</a:t>
            </a:r>
            <a:r>
              <a:rPr lang="zh-CN" altLang="zh-CN">
                <a:latin typeface="Times New Roman" panose="02020603050405020304" pitchFamily="18" charset="0"/>
                <a:cs typeface="Times New Roman" panose="02020603050405020304" pitchFamily="18" charset="0"/>
              </a:rPr>
              <a:t>在平面镜、凹球面镜和凸球面镜中物和像的关系。</a:t>
            </a:r>
            <a:endParaRPr lang="en-US" altLang="zh-CN">
              <a:latin typeface="Times New Roman" panose="02020603050405020304" pitchFamily="18" charset="0"/>
              <a:cs typeface="Times New Roman" panose="02020603050405020304" pitchFamily="18" charset="0"/>
            </a:endParaRPr>
          </a:p>
          <a:p>
            <a:pPr algn="just">
              <a:lnSpc>
                <a:spcPct val="100000"/>
              </a:lnSpc>
              <a:spcBef>
                <a:spcPct val="0"/>
              </a:spcBef>
              <a:buFontTx/>
              <a:buNone/>
            </a:pPr>
            <a:endParaRPr lang="en-US" altLang="zh-CN">
              <a:latin typeface="Times New Roman" panose="02020603050405020304" pitchFamily="18" charset="0"/>
              <a:cs typeface="Times New Roman" panose="02020603050405020304" pitchFamily="18" charset="0"/>
            </a:endParaRPr>
          </a:p>
          <a:p>
            <a:pPr algn="just">
              <a:lnSpc>
                <a:spcPct val="100000"/>
              </a:lnSpc>
              <a:spcBef>
                <a:spcPct val="0"/>
              </a:spcBef>
              <a:buFontTx/>
              <a:buNone/>
            </a:pPr>
            <a:r>
              <a:rPr lang="zh-CN" altLang="en-US">
                <a:solidFill>
                  <a:srgbClr val="1C1C1C"/>
                </a:solidFill>
                <a:latin typeface="Arial" panose="020B0604020202020204" pitchFamily="34" charset="0"/>
                <a:cs typeface="Times New Roman" panose="02020603050405020304" pitchFamily="18" charset="0"/>
              </a:rPr>
              <a:t>古希腊的欧几里德（公元前</a:t>
            </a:r>
            <a:r>
              <a:rPr lang="en-US" altLang="zh-CN">
                <a:solidFill>
                  <a:srgbClr val="1C1C1C"/>
                </a:solidFill>
                <a:latin typeface="Arial" panose="020B0604020202020204" pitchFamily="34" charset="0"/>
                <a:cs typeface="Times New Roman" panose="02020603050405020304" pitchFamily="18" charset="0"/>
              </a:rPr>
              <a:t>330—275</a:t>
            </a:r>
            <a:r>
              <a:rPr lang="zh-CN" altLang="en-US">
                <a:solidFill>
                  <a:srgbClr val="1C1C1C"/>
                </a:solidFill>
                <a:latin typeface="Arial" panose="020B0604020202020204" pitchFamily="34" charset="0"/>
                <a:cs typeface="Times New Roman" panose="02020603050405020304" pitchFamily="18" charset="0"/>
              </a:rPr>
              <a:t>）也提出了光的直线传播性。</a:t>
            </a:r>
            <a:endParaRPr lang="zh-CN" altLang="en-US">
              <a:latin typeface="Arial" panose="020B0604020202020204" pitchFamily="34" charset="0"/>
              <a:cs typeface="Times New Roman" panose="02020603050405020304" pitchFamily="18" charset="0"/>
            </a:endParaRPr>
          </a:p>
        </p:txBody>
      </p:sp>
      <p:sp>
        <p:nvSpPr>
          <p:cNvPr id="6147" name="矩形 2"/>
          <p:cNvSpPr>
            <a:spLocks noChangeArrowheads="1"/>
          </p:cNvSpPr>
          <p:nvPr/>
        </p:nvSpPr>
        <p:spPr bwMode="auto">
          <a:xfrm>
            <a:off x="3419475" y="476250"/>
            <a:ext cx="2166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3600">
                <a:solidFill>
                  <a:srgbClr val="1C1C1C"/>
                </a:solidFill>
                <a:latin typeface="Arial" panose="020B0604020202020204" pitchFamily="34" charset="0"/>
              </a:rPr>
              <a:t>萌芽时期 </a:t>
            </a:r>
          </a:p>
        </p:txBody>
      </p:sp>
    </p:spTree>
    <p:extLst>
      <p:ext uri="{BB962C8B-B14F-4D97-AF65-F5344CB8AC3E}">
        <p14:creationId xmlns:p14="http://schemas.microsoft.com/office/powerpoint/2010/main" val="3608132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Text Box 5"/>
          <p:cNvSpPr txBox="1">
            <a:spLocks noChangeArrowheads="1"/>
          </p:cNvSpPr>
          <p:nvPr/>
        </p:nvSpPr>
        <p:spPr bwMode="auto">
          <a:xfrm>
            <a:off x="276184" y="1090596"/>
            <a:ext cx="8631207"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pPr>
            <a:r>
              <a:rPr kumimoji="1" lang="zh-CN" altLang="en-US" b="1" dirty="0" smtClean="0">
                <a:latin typeface="宋体" panose="02010600030101010101" pitchFamily="2" charset="-122"/>
              </a:rPr>
              <a:t>前面的学习我们知道：相干光干涉加强或减弱，取决于</a:t>
            </a:r>
            <a:r>
              <a:rPr kumimoji="1" lang="zh-CN" altLang="en-US" b="1" dirty="0">
                <a:latin typeface="宋体" panose="02010600030101010101" pitchFamily="2" charset="-122"/>
              </a:rPr>
              <a:t>两</a:t>
            </a:r>
            <a:r>
              <a:rPr kumimoji="1" lang="zh-CN" altLang="en-US" b="1" dirty="0" smtClean="0">
                <a:latin typeface="宋体" panose="02010600030101010101" pitchFamily="2" charset="-122"/>
              </a:rPr>
              <a:t>束光</a:t>
            </a:r>
            <a:r>
              <a:rPr kumimoji="1" lang="zh-CN" altLang="en-US" b="1" dirty="0">
                <a:latin typeface="宋体" panose="02010600030101010101" pitchFamily="2" charset="-122"/>
              </a:rPr>
              <a:t>的位相差</a:t>
            </a:r>
            <a:r>
              <a:rPr kumimoji="1" lang="zh-CN" altLang="en-US" b="1" dirty="0" smtClean="0">
                <a:latin typeface="宋体" panose="02010600030101010101" pitchFamily="2" charset="-122"/>
              </a:rPr>
              <a:t>。</a:t>
            </a:r>
            <a:r>
              <a:rPr lang="zh-CN" altLang="en-US" dirty="0"/>
              <a:t>如果两束光在真空中</a:t>
            </a:r>
            <a:r>
              <a:rPr lang="zh-CN" altLang="en-US" dirty="0" smtClean="0"/>
              <a:t>传播，光的叠加</a:t>
            </a:r>
            <a:r>
              <a:rPr lang="zh-CN" altLang="en-US" dirty="0"/>
              <a:t>则决定于这两束光的波程差。 </a:t>
            </a:r>
          </a:p>
          <a:p>
            <a:pPr algn="just">
              <a:lnSpc>
                <a:spcPct val="130000"/>
              </a:lnSpc>
            </a:pPr>
            <a:endParaRPr kumimoji="1" lang="zh-CN" altLang="en-US" b="1" dirty="0">
              <a:solidFill>
                <a:srgbClr val="FFFF00"/>
              </a:solidFill>
              <a:latin typeface="宋体" panose="02010600030101010101" pitchFamily="2" charset="-122"/>
            </a:endParaRPr>
          </a:p>
        </p:txBody>
      </p:sp>
      <p:sp>
        <p:nvSpPr>
          <p:cNvPr id="43015" name="Text Box 7"/>
          <p:cNvSpPr txBox="1">
            <a:spLocks noChangeArrowheads="1"/>
          </p:cNvSpPr>
          <p:nvPr/>
        </p:nvSpPr>
        <p:spPr bwMode="auto">
          <a:xfrm>
            <a:off x="251520" y="4096676"/>
            <a:ext cx="8810719"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30000"/>
              </a:lnSpc>
              <a:defRPr b="1">
                <a:latin typeface="宋体" panose="02010600030101010101" pitchFamily="2" charset="-122"/>
              </a:defRPr>
            </a:lvl1pPr>
          </a:lstStyle>
          <a:p>
            <a:r>
              <a:rPr lang="zh-CN" altLang="en-US" dirty="0"/>
              <a:t>如果两束在不同介质中</a:t>
            </a:r>
            <a:r>
              <a:rPr lang="zh-CN" altLang="en-US" dirty="0" smtClean="0"/>
              <a:t>传播，相干光</a:t>
            </a:r>
            <a:r>
              <a:rPr lang="zh-CN" altLang="en-US" dirty="0"/>
              <a:t>叠加则是否还是</a:t>
            </a:r>
            <a:r>
              <a:rPr lang="zh-CN" altLang="en-US" dirty="0" smtClean="0"/>
              <a:t>由波</a:t>
            </a:r>
            <a:r>
              <a:rPr lang="zh-CN" altLang="en-US" dirty="0"/>
              <a:t>程</a:t>
            </a:r>
            <a:r>
              <a:rPr lang="zh-CN" altLang="en-US" dirty="0" smtClean="0"/>
              <a:t>差决定</a:t>
            </a:r>
            <a:r>
              <a:rPr lang="zh-CN" altLang="en-US" dirty="0"/>
              <a:t>呢？ </a:t>
            </a:r>
          </a:p>
        </p:txBody>
      </p:sp>
      <p:grpSp>
        <p:nvGrpSpPr>
          <p:cNvPr id="43016" name="Group 8"/>
          <p:cNvGrpSpPr>
            <a:grpSpLocks/>
          </p:cNvGrpSpPr>
          <p:nvPr/>
        </p:nvGrpSpPr>
        <p:grpSpPr bwMode="auto">
          <a:xfrm>
            <a:off x="2627784" y="2281346"/>
            <a:ext cx="2528780" cy="1431962"/>
            <a:chOff x="3016" y="1392"/>
            <a:chExt cx="1640" cy="1001"/>
          </a:xfrm>
        </p:grpSpPr>
        <p:graphicFrame>
          <p:nvGraphicFramePr>
            <p:cNvPr id="43017" name="Object 9"/>
            <p:cNvGraphicFramePr>
              <a:graphicFrameLocks noChangeAspect="1"/>
            </p:cNvGraphicFramePr>
            <p:nvPr/>
          </p:nvGraphicFramePr>
          <p:xfrm>
            <a:off x="3072" y="1392"/>
            <a:ext cx="283" cy="310"/>
          </p:xfrm>
          <a:graphic>
            <a:graphicData uri="http://schemas.openxmlformats.org/presentationml/2006/ole">
              <mc:AlternateContent xmlns:mc="http://schemas.openxmlformats.org/markup-compatibility/2006">
                <mc:Choice xmlns:v="urn:schemas-microsoft-com:vml" Requires="v">
                  <p:oleObj spid="_x0000_s194634" name="公式" r:id="rId3" imgW="215640" imgH="253800" progId="Equation.3">
                    <p:embed/>
                  </p:oleObj>
                </mc:Choice>
                <mc:Fallback>
                  <p:oleObj name="公式" r:id="rId3" imgW="215640" imgH="253800" progId="Equation.3">
                    <p:embed/>
                    <p:pic>
                      <p:nvPicPr>
                        <p:cNvPr id="4301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1392"/>
                          <a:ext cx="283"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8" name="Object 10"/>
            <p:cNvGraphicFramePr>
              <a:graphicFrameLocks noChangeAspect="1"/>
            </p:cNvGraphicFramePr>
            <p:nvPr/>
          </p:nvGraphicFramePr>
          <p:xfrm>
            <a:off x="3016" y="2069"/>
            <a:ext cx="303" cy="310"/>
          </p:xfrm>
          <a:graphic>
            <a:graphicData uri="http://schemas.openxmlformats.org/presentationml/2006/ole">
              <mc:AlternateContent xmlns:mc="http://schemas.openxmlformats.org/markup-compatibility/2006">
                <mc:Choice xmlns:v="urn:schemas-microsoft-com:vml" Requires="v">
                  <p:oleObj spid="_x0000_s194635" name="公式" r:id="rId5" imgW="228600" imgH="253800" progId="Equation.3">
                    <p:embed/>
                  </p:oleObj>
                </mc:Choice>
                <mc:Fallback>
                  <p:oleObj name="公式" r:id="rId5" imgW="228600" imgH="253800" progId="Equation.3">
                    <p:embed/>
                    <p:pic>
                      <p:nvPicPr>
                        <p:cNvPr id="4301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 y="2069"/>
                          <a:ext cx="303"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9" name="Object 11"/>
            <p:cNvGraphicFramePr>
              <a:graphicFrameLocks noChangeAspect="1"/>
            </p:cNvGraphicFramePr>
            <p:nvPr/>
          </p:nvGraphicFramePr>
          <p:xfrm>
            <a:off x="3984" y="1440"/>
            <a:ext cx="261" cy="372"/>
          </p:xfrm>
          <a:graphic>
            <a:graphicData uri="http://schemas.openxmlformats.org/presentationml/2006/ole">
              <mc:AlternateContent xmlns:mc="http://schemas.openxmlformats.org/markup-compatibility/2006">
                <mc:Choice xmlns:v="urn:schemas-microsoft-com:vml" Requires="v">
                  <p:oleObj spid="_x0000_s194636" name="公式" r:id="rId7" imgW="139680" imgH="215640" progId="Equation.3">
                    <p:embed/>
                  </p:oleObj>
                </mc:Choice>
                <mc:Fallback>
                  <p:oleObj name="公式" r:id="rId7" imgW="139680" imgH="215640" progId="Equation.3">
                    <p:embed/>
                    <p:pic>
                      <p:nvPicPr>
                        <p:cNvPr id="4301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440"/>
                          <a:ext cx="261"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0" name="Object 12"/>
            <p:cNvGraphicFramePr>
              <a:graphicFrameLocks noChangeAspect="1"/>
            </p:cNvGraphicFramePr>
            <p:nvPr/>
          </p:nvGraphicFramePr>
          <p:xfrm>
            <a:off x="3936" y="2016"/>
            <a:ext cx="265" cy="377"/>
          </p:xfrm>
          <a:graphic>
            <a:graphicData uri="http://schemas.openxmlformats.org/presentationml/2006/ole">
              <mc:AlternateContent xmlns:mc="http://schemas.openxmlformats.org/markup-compatibility/2006">
                <mc:Choice xmlns:v="urn:schemas-microsoft-com:vml" Requires="v">
                  <p:oleObj spid="_x0000_s194637" name="公式" r:id="rId9" imgW="139680" imgH="215640" progId="Equation.3">
                    <p:embed/>
                  </p:oleObj>
                </mc:Choice>
                <mc:Fallback>
                  <p:oleObj name="公式" r:id="rId9" imgW="139680" imgH="215640" progId="Equation.3">
                    <p:embed/>
                    <p:pic>
                      <p:nvPicPr>
                        <p:cNvPr id="4302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2016"/>
                          <a:ext cx="265"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13"/>
            <p:cNvGraphicFramePr>
              <a:graphicFrameLocks noChangeAspect="1"/>
            </p:cNvGraphicFramePr>
            <p:nvPr/>
          </p:nvGraphicFramePr>
          <p:xfrm>
            <a:off x="4416" y="1943"/>
            <a:ext cx="240" cy="223"/>
          </p:xfrm>
          <a:graphic>
            <a:graphicData uri="http://schemas.openxmlformats.org/presentationml/2006/ole">
              <mc:AlternateContent xmlns:mc="http://schemas.openxmlformats.org/markup-compatibility/2006">
                <mc:Choice xmlns:v="urn:schemas-microsoft-com:vml" Requires="v">
                  <p:oleObj spid="_x0000_s194638" name="公式" r:id="rId11" imgW="190440" imgH="190440" progId="Equation.3">
                    <p:embed/>
                  </p:oleObj>
                </mc:Choice>
                <mc:Fallback>
                  <p:oleObj name="公式" r:id="rId11" imgW="190440" imgH="190440" progId="Equation.3">
                    <p:embed/>
                    <p:pic>
                      <p:nvPicPr>
                        <p:cNvPr id="43021"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6" y="1943"/>
                          <a:ext cx="240"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2" name="Line 14"/>
            <p:cNvSpPr>
              <a:spLocks noChangeShapeType="1"/>
            </p:cNvSpPr>
            <p:nvPr/>
          </p:nvSpPr>
          <p:spPr bwMode="auto">
            <a:xfrm>
              <a:off x="3264" y="1536"/>
              <a:ext cx="1248" cy="384"/>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3" name="Line 15"/>
            <p:cNvSpPr>
              <a:spLocks noChangeShapeType="1"/>
            </p:cNvSpPr>
            <p:nvPr/>
          </p:nvSpPr>
          <p:spPr bwMode="auto">
            <a:xfrm flipV="1">
              <a:off x="3312" y="1920"/>
              <a:ext cx="1200" cy="33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Text Box 2"/>
          <p:cNvSpPr txBox="1">
            <a:spLocks noChangeArrowheads="1"/>
          </p:cNvSpPr>
          <p:nvPr/>
        </p:nvSpPr>
        <p:spPr bwMode="auto">
          <a:xfrm>
            <a:off x="1158876" y="301420"/>
            <a:ext cx="662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3200" b="1" dirty="0" smtClean="0">
                <a:solidFill>
                  <a:srgbClr val="0000FF"/>
                </a:solidFill>
                <a:latin typeface="Times New Roman" pitchFamily="18" charset="0"/>
                <a:ea typeface="黑体" pitchFamily="49" charset="-122"/>
              </a:rPr>
              <a:t>11.3   </a:t>
            </a:r>
            <a:r>
              <a:rPr lang="zh-CN" altLang="en-US" sz="3200" b="1" dirty="0" smtClean="0">
                <a:solidFill>
                  <a:srgbClr val="0000FF"/>
                </a:solidFill>
                <a:latin typeface="Times New Roman" pitchFamily="18" charset="0"/>
                <a:ea typeface="黑体" pitchFamily="49" charset="-122"/>
              </a:rPr>
              <a:t>光程与光程差</a:t>
            </a:r>
            <a:endParaRPr lang="zh-CN" altLang="en-US" sz="3200" b="1" dirty="0" smtClean="0">
              <a:solidFill>
                <a:srgbClr val="990000"/>
              </a:solidFill>
              <a:latin typeface="Times New Roman" pitchFamily="18" charset="0"/>
              <a:ea typeface="黑体" pitchFamily="49" charset="-122"/>
            </a:endParaRPr>
          </a:p>
        </p:txBody>
      </p:sp>
      <p:grpSp>
        <p:nvGrpSpPr>
          <p:cNvPr id="29" name="组合 5130"/>
          <p:cNvGrpSpPr>
            <a:grpSpLocks/>
          </p:cNvGrpSpPr>
          <p:nvPr/>
        </p:nvGrpSpPr>
        <p:grpSpPr bwMode="auto">
          <a:xfrm>
            <a:off x="2952693" y="4721627"/>
            <a:ext cx="3278188" cy="1828800"/>
            <a:chOff x="0" y="0"/>
            <a:chExt cx="2065" cy="1152"/>
          </a:xfrm>
        </p:grpSpPr>
        <p:sp>
          <p:nvSpPr>
            <p:cNvPr id="30" name="Rectangle 36"/>
            <p:cNvSpPr>
              <a:spLocks noChangeArrowheads="1"/>
            </p:cNvSpPr>
            <p:nvPr/>
          </p:nvSpPr>
          <p:spPr bwMode="auto">
            <a:xfrm>
              <a:off x="0" y="44"/>
              <a:ext cx="2064" cy="1108"/>
            </a:xfrm>
            <a:prstGeom prst="rect">
              <a:avLst/>
            </a:prstGeom>
            <a:solidFill>
              <a:schemeClr val="bg1"/>
            </a:solidFill>
            <a:ln w="9525">
              <a:solidFill>
                <a:schemeClr val="tx2"/>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 name="Line 37"/>
            <p:cNvSpPr>
              <a:spLocks noChangeShapeType="1"/>
            </p:cNvSpPr>
            <p:nvPr/>
          </p:nvSpPr>
          <p:spPr bwMode="auto">
            <a:xfrm flipV="1">
              <a:off x="387" y="608"/>
              <a:ext cx="1290" cy="310"/>
            </a:xfrm>
            <a:prstGeom prst="line">
              <a:avLst/>
            </a:prstGeom>
            <a:noFill/>
            <a:ln w="28575">
              <a:solidFill>
                <a:srgbClr val="33CCCC"/>
              </a:solidFill>
              <a:round/>
              <a:headEnd/>
              <a:tailEnd/>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 name="Text Box 38"/>
            <p:cNvSpPr txBox="1">
              <a:spLocks noChangeArrowheads="1"/>
            </p:cNvSpPr>
            <p:nvPr/>
          </p:nvSpPr>
          <p:spPr bwMode="auto">
            <a:xfrm>
              <a:off x="301" y="78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FF0066"/>
                  </a:solidFill>
                </a:rPr>
                <a:t>*</a:t>
              </a:r>
            </a:p>
          </p:txBody>
        </p:sp>
        <p:sp>
          <p:nvSpPr>
            <p:cNvPr id="33" name="Line 39"/>
            <p:cNvSpPr>
              <a:spLocks noChangeShapeType="1"/>
            </p:cNvSpPr>
            <p:nvPr/>
          </p:nvSpPr>
          <p:spPr bwMode="auto">
            <a:xfrm>
              <a:off x="387" y="254"/>
              <a:ext cx="1290" cy="354"/>
            </a:xfrm>
            <a:prstGeom prst="line">
              <a:avLst/>
            </a:prstGeom>
            <a:noFill/>
            <a:ln w="28575">
              <a:solidFill>
                <a:srgbClr val="33CCCC"/>
              </a:solidFill>
              <a:round/>
              <a:headEnd/>
              <a:tailEnd/>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4" name="对象 5135"/>
            <p:cNvGraphicFramePr>
              <a:graphicFrameLocks noChangeAspect="1"/>
            </p:cNvGraphicFramePr>
            <p:nvPr/>
          </p:nvGraphicFramePr>
          <p:xfrm>
            <a:off x="96" y="0"/>
            <a:ext cx="248" cy="387"/>
          </p:xfrm>
          <a:graphic>
            <a:graphicData uri="http://schemas.openxmlformats.org/presentationml/2006/ole">
              <mc:AlternateContent xmlns:mc="http://schemas.openxmlformats.org/markup-compatibility/2006">
                <mc:Choice xmlns:v="urn:schemas-microsoft-com:vml" Requires="v">
                  <p:oleObj spid="_x0000_s194639" r:id="rId13" imgW="139943" imgH="216275" progId="Equation.3">
                    <p:embed/>
                  </p:oleObj>
                </mc:Choice>
                <mc:Fallback>
                  <p:oleObj r:id="rId13" imgW="139943" imgH="216275" progId="Equation.3">
                    <p:embed/>
                    <p:pic>
                      <p:nvPicPr>
                        <p:cNvPr id="34" name="对象 51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 y="0"/>
                          <a:ext cx="248"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 name="Line 41"/>
            <p:cNvSpPr>
              <a:spLocks noChangeShapeType="1"/>
            </p:cNvSpPr>
            <p:nvPr/>
          </p:nvSpPr>
          <p:spPr bwMode="auto">
            <a:xfrm flipV="1">
              <a:off x="946" y="741"/>
              <a:ext cx="129" cy="45"/>
            </a:xfrm>
            <a:prstGeom prst="line">
              <a:avLst/>
            </a:prstGeom>
            <a:noFill/>
            <a:ln w="38100">
              <a:solidFill>
                <a:srgbClr val="33CCCC"/>
              </a:solidFill>
              <a:round/>
              <a:headEnd/>
              <a:tailEnd type="triangle" w="sm" len="lg"/>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6" name="Line 42"/>
            <p:cNvSpPr>
              <a:spLocks noChangeShapeType="1"/>
            </p:cNvSpPr>
            <p:nvPr/>
          </p:nvSpPr>
          <p:spPr bwMode="auto">
            <a:xfrm>
              <a:off x="946" y="409"/>
              <a:ext cx="129" cy="44"/>
            </a:xfrm>
            <a:prstGeom prst="line">
              <a:avLst/>
            </a:prstGeom>
            <a:noFill/>
            <a:ln w="38100">
              <a:solidFill>
                <a:srgbClr val="33CCCC"/>
              </a:solidFill>
              <a:round/>
              <a:headEnd/>
              <a:tailEnd type="triangle" w="sm" len="lg"/>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7" name="Text Box 43"/>
            <p:cNvSpPr txBox="1">
              <a:spLocks noChangeArrowheads="1"/>
            </p:cNvSpPr>
            <p:nvPr/>
          </p:nvSpPr>
          <p:spPr bwMode="auto">
            <a:xfrm>
              <a:off x="1559" y="547"/>
              <a:ext cx="3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en-US" altLang="zh-CN" sz="3200" b="0" i="1">
                  <a:solidFill>
                    <a:srgbClr val="000000"/>
                  </a:solidFill>
                </a:rPr>
                <a:t>P</a:t>
              </a:r>
            </a:p>
          </p:txBody>
        </p:sp>
        <p:graphicFrame>
          <p:nvGraphicFramePr>
            <p:cNvPr id="38" name="对象 5139"/>
            <p:cNvGraphicFramePr>
              <a:graphicFrameLocks noChangeAspect="1"/>
            </p:cNvGraphicFramePr>
            <p:nvPr/>
          </p:nvGraphicFramePr>
          <p:xfrm>
            <a:off x="969" y="62"/>
            <a:ext cx="242" cy="399"/>
          </p:xfrm>
          <a:graphic>
            <a:graphicData uri="http://schemas.openxmlformats.org/presentationml/2006/ole">
              <mc:AlternateContent xmlns:mc="http://schemas.openxmlformats.org/markup-compatibility/2006">
                <mc:Choice xmlns:v="urn:schemas-microsoft-com:vml" Requires="v">
                  <p:oleObj spid="_x0000_s194640" r:id="rId15" imgW="127110" imgH="216088" progId="Equation.3">
                    <p:embed/>
                  </p:oleObj>
                </mc:Choice>
                <mc:Fallback>
                  <p:oleObj r:id="rId15" imgW="127110" imgH="216088" progId="Equation.3">
                    <p:embed/>
                    <p:pic>
                      <p:nvPicPr>
                        <p:cNvPr id="38" name="对象 51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9" y="62"/>
                          <a:ext cx="24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 name="对象 5140"/>
            <p:cNvGraphicFramePr>
              <a:graphicFrameLocks noChangeAspect="1"/>
            </p:cNvGraphicFramePr>
            <p:nvPr/>
          </p:nvGraphicFramePr>
          <p:xfrm>
            <a:off x="121" y="697"/>
            <a:ext cx="266" cy="399"/>
          </p:xfrm>
          <a:graphic>
            <a:graphicData uri="http://schemas.openxmlformats.org/presentationml/2006/ole">
              <mc:AlternateContent xmlns:mc="http://schemas.openxmlformats.org/markup-compatibility/2006">
                <mc:Choice xmlns:v="urn:schemas-microsoft-com:vml" Requires="v">
                  <p:oleObj spid="_x0000_s194641" r:id="rId17" imgW="152665" imgH="216275" progId="Equation.3">
                    <p:embed/>
                  </p:oleObj>
                </mc:Choice>
                <mc:Fallback>
                  <p:oleObj r:id="rId17" imgW="152665" imgH="216275" progId="Equation.3">
                    <p:embed/>
                    <p:pic>
                      <p:nvPicPr>
                        <p:cNvPr id="39" name="对象 51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 y="697"/>
                          <a:ext cx="266"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 name="对象 5141"/>
            <p:cNvGraphicFramePr>
              <a:graphicFrameLocks noChangeAspect="1"/>
            </p:cNvGraphicFramePr>
            <p:nvPr/>
          </p:nvGraphicFramePr>
          <p:xfrm>
            <a:off x="1801" y="718"/>
            <a:ext cx="264" cy="378"/>
          </p:xfrm>
          <a:graphic>
            <a:graphicData uri="http://schemas.openxmlformats.org/presentationml/2006/ole">
              <mc:AlternateContent xmlns:mc="http://schemas.openxmlformats.org/markup-compatibility/2006">
                <mc:Choice xmlns:v="urn:schemas-microsoft-com:vml" Requires="v">
                  <p:oleObj spid="_x0000_s194642" r:id="rId19" imgW="165459" imgH="229097" progId="Equation.DSMT4">
                    <p:embed/>
                  </p:oleObj>
                </mc:Choice>
                <mc:Fallback>
                  <p:oleObj r:id="rId19" imgW="165459" imgH="229097" progId="Equation.DSMT4">
                    <p:embed/>
                    <p:pic>
                      <p:nvPicPr>
                        <p:cNvPr id="40" name="对象 51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01" y="718"/>
                          <a:ext cx="26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 name="Text Box 45"/>
            <p:cNvSpPr txBox="1">
              <a:spLocks noChangeArrowheads="1"/>
            </p:cNvSpPr>
            <p:nvPr/>
          </p:nvSpPr>
          <p:spPr bwMode="auto">
            <a:xfrm>
              <a:off x="301" y="12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FF0066"/>
                  </a:solidFill>
                </a:rPr>
                <a:t>*</a:t>
              </a:r>
            </a:p>
          </p:txBody>
        </p:sp>
        <p:graphicFrame>
          <p:nvGraphicFramePr>
            <p:cNvPr id="42" name="对象 5143"/>
            <p:cNvGraphicFramePr>
              <a:graphicFrameLocks noChangeAspect="1"/>
            </p:cNvGraphicFramePr>
            <p:nvPr/>
          </p:nvGraphicFramePr>
          <p:xfrm>
            <a:off x="1813" y="143"/>
            <a:ext cx="244" cy="378"/>
          </p:xfrm>
          <a:graphic>
            <a:graphicData uri="http://schemas.openxmlformats.org/presentationml/2006/ole">
              <mc:AlternateContent xmlns:mc="http://schemas.openxmlformats.org/markup-compatibility/2006">
                <mc:Choice xmlns:v="urn:schemas-microsoft-com:vml" Requires="v">
                  <p:oleObj spid="_x0000_s194643" r:id="rId21" imgW="152731" imgH="229097" progId="Equation.DSMT4">
                    <p:embed/>
                  </p:oleObj>
                </mc:Choice>
                <mc:Fallback>
                  <p:oleObj r:id="rId21" imgW="152731" imgH="229097" progId="Equation.DSMT4">
                    <p:embed/>
                    <p:pic>
                      <p:nvPicPr>
                        <p:cNvPr id="42" name="对象 51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13" y="143"/>
                          <a:ext cx="24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 name="对象 5144"/>
            <p:cNvGraphicFramePr>
              <a:graphicFrameLocks noChangeAspect="1"/>
            </p:cNvGraphicFramePr>
            <p:nvPr/>
          </p:nvGraphicFramePr>
          <p:xfrm>
            <a:off x="947" y="709"/>
            <a:ext cx="267" cy="387"/>
          </p:xfrm>
          <a:graphic>
            <a:graphicData uri="http://schemas.openxmlformats.org/presentationml/2006/ole">
              <mc:AlternateContent xmlns:mc="http://schemas.openxmlformats.org/markup-compatibility/2006">
                <mc:Choice xmlns:v="urn:schemas-microsoft-com:vml" Requires="v">
                  <p:oleObj spid="_x0000_s194644" r:id="rId23" imgW="190666" imgH="317776" progId="Equation.3">
                    <p:embed/>
                  </p:oleObj>
                </mc:Choice>
                <mc:Fallback>
                  <p:oleObj r:id="rId23" imgW="190666" imgH="317776" progId="Equation.3">
                    <p:embed/>
                    <p:pic>
                      <p:nvPicPr>
                        <p:cNvPr id="43" name="对象 51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47" y="709"/>
                          <a:ext cx="26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 name="Rectangle 60"/>
            <p:cNvSpPr>
              <a:spLocks noChangeArrowheads="1"/>
            </p:cNvSpPr>
            <p:nvPr/>
          </p:nvSpPr>
          <p:spPr bwMode="auto">
            <a:xfrm>
              <a:off x="0" y="52"/>
              <a:ext cx="2064" cy="544"/>
            </a:xfrm>
            <a:prstGeom prst="rect">
              <a:avLst/>
            </a:prstGeom>
            <a:solidFill>
              <a:srgbClr val="CEFAF2">
                <a:alpha val="50000"/>
              </a:srgbClr>
            </a:solidFill>
            <a:ln w="9525">
              <a:solidFill>
                <a:schemeClr val="tx2"/>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45" name="文本框 44"/>
          <p:cNvSpPr txBox="1"/>
          <p:nvPr/>
        </p:nvSpPr>
        <p:spPr>
          <a:xfrm>
            <a:off x="6651635" y="5384892"/>
            <a:ext cx="2297922" cy="1200329"/>
          </a:xfrm>
          <a:prstGeom prst="rect">
            <a:avLst/>
          </a:prstGeom>
          <a:noFill/>
        </p:spPr>
        <p:txBody>
          <a:bodyPr wrap="square" rtlCol="0">
            <a:spAutoFit/>
          </a:bodyPr>
          <a:lstStyle/>
          <a:p>
            <a:pPr algn="just"/>
            <a:r>
              <a:rPr lang="zh-CN" altLang="en-US" b="1" dirty="0" smtClean="0"/>
              <a:t>首先看一下光在介质中的波长</a:t>
            </a:r>
            <a:endParaRPr lang="zh-CN" altLang="en-US" b="1" dirty="0"/>
          </a:p>
        </p:txBody>
      </p:sp>
      <p:graphicFrame>
        <p:nvGraphicFramePr>
          <p:cNvPr id="46" name="Object 2"/>
          <p:cNvGraphicFramePr>
            <a:graphicFrameLocks noChangeAspect="1"/>
          </p:cNvGraphicFramePr>
          <p:nvPr>
            <p:extLst/>
          </p:nvPr>
        </p:nvGraphicFramePr>
        <p:xfrm>
          <a:off x="5424861" y="2597204"/>
          <a:ext cx="3300918" cy="980967"/>
        </p:xfrm>
        <a:graphic>
          <a:graphicData uri="http://schemas.openxmlformats.org/presentationml/2006/ole">
            <mc:AlternateContent xmlns:mc="http://schemas.openxmlformats.org/markup-compatibility/2006">
              <mc:Choice xmlns:v="urn:schemas-microsoft-com:vml" Requires="v">
                <p:oleObj spid="_x0000_s194645" name="Equation" r:id="rId25" imgW="1320480" imgH="393480" progId="Equation.DSMT4">
                  <p:embed/>
                </p:oleObj>
              </mc:Choice>
              <mc:Fallback>
                <p:oleObj name="Equation" r:id="rId25" imgW="1320480" imgH="393480" progId="Equation.DSMT4">
                  <p:embed/>
                  <p:pic>
                    <p:nvPicPr>
                      <p:cNvPr id="46" name="Object 2"/>
                      <p:cNvPicPr>
                        <a:picLocks noChangeAspect="1" noChangeArrowheads="1"/>
                      </p:cNvPicPr>
                      <p:nvPr/>
                    </p:nvPicPr>
                    <p:blipFill>
                      <a:blip r:embed="rId26"/>
                      <a:srcRect/>
                      <a:stretch>
                        <a:fillRect/>
                      </a:stretch>
                    </p:blipFill>
                    <p:spPr bwMode="auto">
                      <a:xfrm>
                        <a:off x="5424861" y="2597204"/>
                        <a:ext cx="3300918" cy="980967"/>
                      </a:xfrm>
                      <a:prstGeom prst="rect">
                        <a:avLst/>
                      </a:prstGeom>
                      <a:noFill/>
                      <a:extLst/>
                    </p:spPr>
                  </p:pic>
                </p:oleObj>
              </mc:Fallback>
            </mc:AlternateContent>
          </a:graphicData>
        </a:graphic>
      </p:graphicFrame>
    </p:spTree>
    <p:extLst>
      <p:ext uri="{BB962C8B-B14F-4D97-AF65-F5344CB8AC3E}">
        <p14:creationId xmlns:p14="http://schemas.microsoft.com/office/powerpoint/2010/main" val="253377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wipe(left)">
                                      <p:cBhvr>
                                        <p:cTn id="7" dur="500"/>
                                        <p:tgtEl>
                                          <p:spTgt spid="43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016"/>
                                        </p:tgtEl>
                                        <p:attrNameLst>
                                          <p:attrName>style.visibility</p:attrName>
                                        </p:attrNameLst>
                                      </p:cBhvr>
                                      <p:to>
                                        <p:strVal val="visible"/>
                                      </p:to>
                                    </p:set>
                                    <p:animEffect transition="in" filter="blinds(horizontal)">
                                      <p:cBhvr>
                                        <p:cTn id="12" dur="500"/>
                                        <p:tgtEl>
                                          <p:spTgt spid="430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43016"/>
                                        </p:tgtEl>
                                      </p:cBhvr>
                                    </p:animEffect>
                                    <p:set>
                                      <p:cBhvr>
                                        <p:cTn id="17" dur="1" fill="hold">
                                          <p:stCondLst>
                                            <p:cond delay="499"/>
                                          </p:stCondLst>
                                        </p:cTn>
                                        <p:tgtEl>
                                          <p:spTgt spid="4301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5"/>
                                        </p:tgtEl>
                                        <p:attrNameLst>
                                          <p:attrName>style.visibility</p:attrName>
                                        </p:attrNameLst>
                                      </p:cBhvr>
                                      <p:to>
                                        <p:strVal val="visible"/>
                                      </p:to>
                                    </p:set>
                                    <p:animEffect transition="in" filter="wipe(left)">
                                      <p:cBhvr>
                                        <p:cTn id="22" dur="500"/>
                                        <p:tgtEl>
                                          <p:spTgt spid="4301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utoUpdateAnimBg="0"/>
      <p:bldP spid="43015" grpId="0" autoUpdateAnimBg="0"/>
      <p:bldP spid="2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ChangeArrowheads="1"/>
          </p:cNvSpPr>
          <p:nvPr/>
        </p:nvSpPr>
        <p:spPr bwMode="auto">
          <a:xfrm>
            <a:off x="701181" y="1219573"/>
            <a:ext cx="484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spcBef>
                <a:spcPct val="0"/>
              </a:spcBef>
              <a:buClr>
                <a:srgbClr val="FF0066"/>
              </a:buClr>
            </a:pPr>
            <a:r>
              <a:rPr lang="zh-CN" altLang="en-US" sz="2800" dirty="0" smtClean="0">
                <a:solidFill>
                  <a:srgbClr val="000000"/>
                </a:solidFill>
              </a:rPr>
              <a:t>光</a:t>
            </a:r>
            <a:r>
              <a:rPr lang="zh-CN" altLang="en-US" sz="2800" dirty="0">
                <a:solidFill>
                  <a:srgbClr val="000000"/>
                </a:solidFill>
              </a:rPr>
              <a:t>在媒质中的速度</a:t>
            </a:r>
          </a:p>
        </p:txBody>
      </p:sp>
      <p:graphicFrame>
        <p:nvGraphicFramePr>
          <p:cNvPr id="3075" name="对象 4099"/>
          <p:cNvGraphicFramePr>
            <a:graphicFrameLocks noChangeAspect="1"/>
          </p:cNvGraphicFramePr>
          <p:nvPr>
            <p:extLst/>
          </p:nvPr>
        </p:nvGraphicFramePr>
        <p:xfrm>
          <a:off x="3923928" y="981447"/>
          <a:ext cx="1008062" cy="995363"/>
        </p:xfrm>
        <a:graphic>
          <a:graphicData uri="http://schemas.openxmlformats.org/presentationml/2006/ole">
            <mc:AlternateContent xmlns:mc="http://schemas.openxmlformats.org/markup-compatibility/2006">
              <mc:Choice xmlns:v="urn:schemas-microsoft-com:vml" Requires="v">
                <p:oleObj spid="_x0000_s195610" r:id="rId3" imgW="381497" imgH="394213" progId="Equation.DSMT4">
                  <p:embed/>
                </p:oleObj>
              </mc:Choice>
              <mc:Fallback>
                <p:oleObj r:id="rId3" imgW="381497" imgH="394213" progId="Equation.DSMT4">
                  <p:embed/>
                  <p:pic>
                    <p:nvPicPr>
                      <p:cNvPr id="3075" name="对象 40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981447"/>
                        <a:ext cx="1008062"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102" name="组合 4101"/>
          <p:cNvGrpSpPr>
            <a:grpSpLocks/>
          </p:cNvGrpSpPr>
          <p:nvPr/>
        </p:nvGrpSpPr>
        <p:grpSpPr bwMode="auto">
          <a:xfrm>
            <a:off x="786906" y="2351088"/>
            <a:ext cx="5746750" cy="1077912"/>
            <a:chOff x="54" y="0"/>
            <a:chExt cx="3620" cy="679"/>
          </a:xfrm>
        </p:grpSpPr>
        <p:graphicFrame>
          <p:nvGraphicFramePr>
            <p:cNvPr id="3078" name="对象 4102"/>
            <p:cNvGraphicFramePr>
              <a:graphicFrameLocks noChangeAspect="1"/>
            </p:cNvGraphicFramePr>
            <p:nvPr>
              <p:extLst/>
            </p:nvPr>
          </p:nvGraphicFramePr>
          <p:xfrm>
            <a:off x="1814" y="0"/>
            <a:ext cx="1860" cy="679"/>
          </p:xfrm>
          <a:graphic>
            <a:graphicData uri="http://schemas.openxmlformats.org/presentationml/2006/ole">
              <mc:AlternateContent xmlns:mc="http://schemas.openxmlformats.org/markup-compatibility/2006">
                <mc:Choice xmlns:v="urn:schemas-microsoft-com:vml" Requires="v">
                  <p:oleObj spid="_x0000_s195611" name="Equation" r:id="rId5" imgW="1055016" imgH="394042" progId="Equation.DSMT4">
                    <p:embed/>
                  </p:oleObj>
                </mc:Choice>
                <mc:Fallback>
                  <p:oleObj name="Equation" r:id="rId5" imgW="1055016" imgH="394042" progId="Equation.DSMT4">
                    <p:embed/>
                    <p:pic>
                      <p:nvPicPr>
                        <p:cNvPr id="3078" name="对象 4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4" y="0"/>
                          <a:ext cx="1860" cy="679"/>
                        </a:xfrm>
                        <a:prstGeom prst="rect">
                          <a:avLst/>
                        </a:prstGeom>
                        <a:gradFill rotWithShape="0">
                          <a:gsLst>
                            <a:gs pos="0">
                              <a:srgbClr val="FFF3FF"/>
                            </a:gs>
                            <a:gs pos="50000">
                              <a:srgbClr val="FFFFFF"/>
                            </a:gs>
                            <a:gs pos="100000">
                              <a:srgbClr val="FFF3FF"/>
                            </a:gs>
                          </a:gsLst>
                          <a:lin ang="5400000" scaled="1"/>
                        </a:gradFill>
                        <a:ln w="19050">
                          <a:solidFill>
                            <a:srgbClr val="CC00CC"/>
                          </a:solidFill>
                          <a:miter lim="800000"/>
                          <a:headEnd/>
                          <a:tailEnd/>
                        </a:ln>
                      </p:spPr>
                    </p:pic>
                  </p:oleObj>
                </mc:Fallback>
              </mc:AlternateContent>
            </a:graphicData>
          </a:graphic>
        </p:graphicFrame>
        <p:sp>
          <p:nvSpPr>
            <p:cNvPr id="3079" name="Text Box 14"/>
            <p:cNvSpPr txBox="1">
              <a:spLocks noChangeArrowheads="1"/>
            </p:cNvSpPr>
            <p:nvPr/>
          </p:nvSpPr>
          <p:spPr bwMode="auto">
            <a:xfrm>
              <a:off x="54" y="180"/>
              <a:ext cx="21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spcBef>
                  <a:spcPct val="0"/>
                </a:spcBef>
                <a:buClr>
                  <a:srgbClr val="FF0066"/>
                </a:buClr>
              </a:pPr>
              <a:r>
                <a:rPr lang="zh-CN" altLang="en-US" sz="2800" dirty="0" smtClean="0">
                  <a:solidFill>
                    <a:srgbClr val="000000"/>
                  </a:solidFill>
                </a:rPr>
                <a:t>媒质</a:t>
              </a:r>
              <a:r>
                <a:rPr lang="zh-CN" altLang="en-US" sz="2800" dirty="0">
                  <a:solidFill>
                    <a:srgbClr val="000000"/>
                  </a:solidFill>
                </a:rPr>
                <a:t>中的波长</a:t>
              </a:r>
            </a:p>
          </p:txBody>
        </p:sp>
      </p:grpSp>
      <p:sp>
        <p:nvSpPr>
          <p:cNvPr id="4105" name="AutoShape 42"/>
          <p:cNvSpPr>
            <a:spLocks noChangeArrowheads="1"/>
          </p:cNvSpPr>
          <p:nvPr/>
        </p:nvSpPr>
        <p:spPr bwMode="auto">
          <a:xfrm>
            <a:off x="5733556" y="947518"/>
            <a:ext cx="1371600" cy="914400"/>
          </a:xfrm>
          <a:prstGeom prst="wedgeRectCallout">
            <a:avLst>
              <a:gd name="adj1" fmla="val -106944"/>
              <a:gd name="adj2" fmla="val 40972"/>
            </a:avLst>
          </a:prstGeom>
          <a:gradFill rotWithShape="0">
            <a:gsLst>
              <a:gs pos="0">
                <a:srgbClr val="FFEDFF"/>
              </a:gs>
              <a:gs pos="50000">
                <a:srgbClr val="FFFFFF"/>
              </a:gs>
              <a:gs pos="100000">
                <a:srgbClr val="FFEDFF"/>
              </a:gs>
            </a:gsLst>
            <a:lin ang="5400000" scaled="1"/>
          </a:gradFill>
          <a:ln w="9525">
            <a:solidFill>
              <a:srgbClr val="CC00CC"/>
            </a:solidFill>
            <a:miter lim="800000"/>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spcBef>
                <a:spcPct val="0"/>
              </a:spcBef>
            </a:pPr>
            <a:r>
              <a:rPr lang="zh-CN" altLang="en-US" sz="2800" dirty="0">
                <a:solidFill>
                  <a:srgbClr val="000000"/>
                </a:solidFill>
              </a:rPr>
              <a:t>介质的折射率</a:t>
            </a:r>
          </a:p>
        </p:txBody>
      </p:sp>
      <p:grpSp>
        <p:nvGrpSpPr>
          <p:cNvPr id="4106" name="组合 4105"/>
          <p:cNvGrpSpPr>
            <a:grpSpLocks/>
          </p:cNvGrpSpPr>
          <p:nvPr/>
        </p:nvGrpSpPr>
        <p:grpSpPr bwMode="auto">
          <a:xfrm>
            <a:off x="1323481" y="3721115"/>
            <a:ext cx="3733800" cy="2743200"/>
            <a:chOff x="0" y="0"/>
            <a:chExt cx="2352" cy="1728"/>
          </a:xfrm>
        </p:grpSpPr>
        <p:sp>
          <p:nvSpPr>
            <p:cNvPr id="3082" name="Rectangle 67"/>
            <p:cNvSpPr>
              <a:spLocks noChangeArrowheads="1"/>
            </p:cNvSpPr>
            <p:nvPr/>
          </p:nvSpPr>
          <p:spPr bwMode="auto">
            <a:xfrm>
              <a:off x="0" y="0"/>
              <a:ext cx="2304" cy="1728"/>
            </a:xfrm>
            <a:prstGeom prst="rect">
              <a:avLst/>
            </a:prstGeom>
            <a:solidFill>
              <a:schemeClr val="bg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83" name="Line 61"/>
            <p:cNvSpPr>
              <a:spLocks noChangeShapeType="1"/>
            </p:cNvSpPr>
            <p:nvPr/>
          </p:nvSpPr>
          <p:spPr bwMode="auto">
            <a:xfrm>
              <a:off x="0" y="864"/>
              <a:ext cx="23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84" name="Freeform 62"/>
            <p:cNvSpPr>
              <a:spLocks noChangeArrowheads="1"/>
            </p:cNvSpPr>
            <p:nvPr/>
          </p:nvSpPr>
          <p:spPr bwMode="auto">
            <a:xfrm>
              <a:off x="213" y="497"/>
              <a:ext cx="1710" cy="716"/>
            </a:xfrm>
            <a:custGeom>
              <a:avLst/>
              <a:gdLst>
                <a:gd name="T0" fmla="*/ 0 w 1710"/>
                <a:gd name="T1" fmla="*/ 367 h 716"/>
                <a:gd name="T2" fmla="*/ 45 w 1710"/>
                <a:gd name="T3" fmla="*/ 145 h 716"/>
                <a:gd name="T4" fmla="*/ 117 w 1710"/>
                <a:gd name="T5" fmla="*/ 4 h 716"/>
                <a:gd name="T6" fmla="*/ 195 w 1710"/>
                <a:gd name="T7" fmla="*/ 148 h 716"/>
                <a:gd name="T8" fmla="*/ 255 w 1710"/>
                <a:gd name="T9" fmla="*/ 364 h 716"/>
                <a:gd name="T10" fmla="*/ 294 w 1710"/>
                <a:gd name="T11" fmla="*/ 559 h 716"/>
                <a:gd name="T12" fmla="*/ 363 w 1710"/>
                <a:gd name="T13" fmla="*/ 703 h 716"/>
                <a:gd name="T14" fmla="*/ 441 w 1710"/>
                <a:gd name="T15" fmla="*/ 571 h 716"/>
                <a:gd name="T16" fmla="*/ 486 w 1710"/>
                <a:gd name="T17" fmla="*/ 364 h 716"/>
                <a:gd name="T18" fmla="*/ 540 w 1710"/>
                <a:gd name="T19" fmla="*/ 142 h 716"/>
                <a:gd name="T20" fmla="*/ 606 w 1710"/>
                <a:gd name="T21" fmla="*/ 1 h 716"/>
                <a:gd name="T22" fmla="*/ 687 w 1710"/>
                <a:gd name="T23" fmla="*/ 148 h 716"/>
                <a:gd name="T24" fmla="*/ 735 w 1710"/>
                <a:gd name="T25" fmla="*/ 364 h 716"/>
                <a:gd name="T26" fmla="*/ 777 w 1710"/>
                <a:gd name="T27" fmla="*/ 559 h 716"/>
                <a:gd name="T28" fmla="*/ 858 w 1710"/>
                <a:gd name="T29" fmla="*/ 700 h 716"/>
                <a:gd name="T30" fmla="*/ 933 w 1710"/>
                <a:gd name="T31" fmla="*/ 562 h 716"/>
                <a:gd name="T32" fmla="*/ 978 w 1710"/>
                <a:gd name="T33" fmla="*/ 361 h 716"/>
                <a:gd name="T34" fmla="*/ 1002 w 1710"/>
                <a:gd name="T35" fmla="*/ 196 h 716"/>
                <a:gd name="T36" fmla="*/ 1026 w 1710"/>
                <a:gd name="T37" fmla="*/ 76 h 716"/>
                <a:gd name="T38" fmla="*/ 1056 w 1710"/>
                <a:gd name="T39" fmla="*/ 7 h 716"/>
                <a:gd name="T40" fmla="*/ 1092 w 1710"/>
                <a:gd name="T41" fmla="*/ 73 h 716"/>
                <a:gd name="T42" fmla="*/ 1122 w 1710"/>
                <a:gd name="T43" fmla="*/ 208 h 716"/>
                <a:gd name="T44" fmla="*/ 1143 w 1710"/>
                <a:gd name="T45" fmla="*/ 361 h 716"/>
                <a:gd name="T46" fmla="*/ 1170 w 1710"/>
                <a:gd name="T47" fmla="*/ 541 h 716"/>
                <a:gd name="T48" fmla="*/ 1185 w 1710"/>
                <a:gd name="T49" fmla="*/ 622 h 716"/>
                <a:gd name="T50" fmla="*/ 1224 w 1710"/>
                <a:gd name="T51" fmla="*/ 715 h 716"/>
                <a:gd name="T52" fmla="*/ 1257 w 1710"/>
                <a:gd name="T53" fmla="*/ 616 h 716"/>
                <a:gd name="T54" fmla="*/ 1275 w 1710"/>
                <a:gd name="T55" fmla="*/ 532 h 716"/>
                <a:gd name="T56" fmla="*/ 1302 w 1710"/>
                <a:gd name="T57" fmla="*/ 361 h 716"/>
                <a:gd name="T58" fmla="*/ 1323 w 1710"/>
                <a:gd name="T59" fmla="*/ 199 h 716"/>
                <a:gd name="T60" fmla="*/ 1347 w 1710"/>
                <a:gd name="T61" fmla="*/ 91 h 716"/>
                <a:gd name="T62" fmla="*/ 1383 w 1710"/>
                <a:gd name="T63" fmla="*/ 10 h 716"/>
                <a:gd name="T64" fmla="*/ 1422 w 1710"/>
                <a:gd name="T65" fmla="*/ 91 h 716"/>
                <a:gd name="T66" fmla="*/ 1443 w 1710"/>
                <a:gd name="T67" fmla="*/ 199 h 716"/>
                <a:gd name="T68" fmla="*/ 1464 w 1710"/>
                <a:gd name="T69" fmla="*/ 364 h 716"/>
                <a:gd name="T70" fmla="*/ 1482 w 1710"/>
                <a:gd name="T71" fmla="*/ 526 h 716"/>
                <a:gd name="T72" fmla="*/ 1500 w 1710"/>
                <a:gd name="T73" fmla="*/ 622 h 716"/>
                <a:gd name="T74" fmla="*/ 1542 w 1710"/>
                <a:gd name="T75" fmla="*/ 706 h 716"/>
                <a:gd name="T76" fmla="*/ 1575 w 1710"/>
                <a:gd name="T77" fmla="*/ 622 h 716"/>
                <a:gd name="T78" fmla="*/ 1599 w 1710"/>
                <a:gd name="T79" fmla="*/ 529 h 716"/>
                <a:gd name="T80" fmla="*/ 1623 w 1710"/>
                <a:gd name="T81" fmla="*/ 367 h 716"/>
                <a:gd name="T82" fmla="*/ 1659 w 1710"/>
                <a:gd name="T83" fmla="*/ 190 h 716"/>
                <a:gd name="T84" fmla="*/ 1683 w 1710"/>
                <a:gd name="T85" fmla="*/ 85 h 716"/>
                <a:gd name="T86" fmla="*/ 1710 w 1710"/>
                <a:gd name="T87" fmla="*/ 1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10" h="716">
                  <a:moveTo>
                    <a:pt x="0" y="367"/>
                  </a:moveTo>
                  <a:cubicBezTo>
                    <a:pt x="7" y="330"/>
                    <a:pt x="25" y="205"/>
                    <a:pt x="45" y="145"/>
                  </a:cubicBezTo>
                  <a:cubicBezTo>
                    <a:pt x="65" y="85"/>
                    <a:pt x="92" y="3"/>
                    <a:pt x="117" y="4"/>
                  </a:cubicBezTo>
                  <a:cubicBezTo>
                    <a:pt x="142" y="5"/>
                    <a:pt x="172" y="88"/>
                    <a:pt x="195" y="148"/>
                  </a:cubicBezTo>
                  <a:cubicBezTo>
                    <a:pt x="218" y="208"/>
                    <a:pt x="239" y="296"/>
                    <a:pt x="255" y="364"/>
                  </a:cubicBezTo>
                  <a:cubicBezTo>
                    <a:pt x="271" y="432"/>
                    <a:pt x="276" y="503"/>
                    <a:pt x="294" y="559"/>
                  </a:cubicBezTo>
                  <a:cubicBezTo>
                    <a:pt x="312" y="615"/>
                    <a:pt x="339" y="701"/>
                    <a:pt x="363" y="703"/>
                  </a:cubicBezTo>
                  <a:cubicBezTo>
                    <a:pt x="387" y="705"/>
                    <a:pt x="421" y="627"/>
                    <a:pt x="441" y="571"/>
                  </a:cubicBezTo>
                  <a:cubicBezTo>
                    <a:pt x="461" y="515"/>
                    <a:pt x="470" y="435"/>
                    <a:pt x="486" y="364"/>
                  </a:cubicBezTo>
                  <a:cubicBezTo>
                    <a:pt x="502" y="293"/>
                    <a:pt x="520" y="203"/>
                    <a:pt x="540" y="142"/>
                  </a:cubicBezTo>
                  <a:cubicBezTo>
                    <a:pt x="560" y="81"/>
                    <a:pt x="582" y="0"/>
                    <a:pt x="606" y="1"/>
                  </a:cubicBezTo>
                  <a:cubicBezTo>
                    <a:pt x="630" y="2"/>
                    <a:pt x="666" y="88"/>
                    <a:pt x="687" y="148"/>
                  </a:cubicBezTo>
                  <a:cubicBezTo>
                    <a:pt x="708" y="208"/>
                    <a:pt x="720" y="295"/>
                    <a:pt x="735" y="364"/>
                  </a:cubicBezTo>
                  <a:cubicBezTo>
                    <a:pt x="750" y="433"/>
                    <a:pt x="757" y="503"/>
                    <a:pt x="777" y="559"/>
                  </a:cubicBezTo>
                  <a:cubicBezTo>
                    <a:pt x="797" y="615"/>
                    <a:pt x="832" y="699"/>
                    <a:pt x="858" y="700"/>
                  </a:cubicBezTo>
                  <a:cubicBezTo>
                    <a:pt x="884" y="701"/>
                    <a:pt x="913" y="618"/>
                    <a:pt x="933" y="562"/>
                  </a:cubicBezTo>
                  <a:cubicBezTo>
                    <a:pt x="953" y="506"/>
                    <a:pt x="967" y="422"/>
                    <a:pt x="978" y="361"/>
                  </a:cubicBezTo>
                  <a:cubicBezTo>
                    <a:pt x="989" y="300"/>
                    <a:pt x="994" y="243"/>
                    <a:pt x="1002" y="196"/>
                  </a:cubicBezTo>
                  <a:cubicBezTo>
                    <a:pt x="1010" y="149"/>
                    <a:pt x="1017" y="107"/>
                    <a:pt x="1026" y="76"/>
                  </a:cubicBezTo>
                  <a:cubicBezTo>
                    <a:pt x="1035" y="45"/>
                    <a:pt x="1045" y="7"/>
                    <a:pt x="1056" y="7"/>
                  </a:cubicBezTo>
                  <a:cubicBezTo>
                    <a:pt x="1067" y="7"/>
                    <a:pt x="1081" y="40"/>
                    <a:pt x="1092" y="73"/>
                  </a:cubicBezTo>
                  <a:cubicBezTo>
                    <a:pt x="1103" y="106"/>
                    <a:pt x="1113" y="160"/>
                    <a:pt x="1122" y="208"/>
                  </a:cubicBezTo>
                  <a:cubicBezTo>
                    <a:pt x="1131" y="256"/>
                    <a:pt x="1135" y="306"/>
                    <a:pt x="1143" y="361"/>
                  </a:cubicBezTo>
                  <a:cubicBezTo>
                    <a:pt x="1151" y="416"/>
                    <a:pt x="1163" y="498"/>
                    <a:pt x="1170" y="541"/>
                  </a:cubicBezTo>
                  <a:cubicBezTo>
                    <a:pt x="1177" y="584"/>
                    <a:pt x="1176" y="593"/>
                    <a:pt x="1185" y="622"/>
                  </a:cubicBezTo>
                  <a:cubicBezTo>
                    <a:pt x="1194" y="651"/>
                    <a:pt x="1212" y="716"/>
                    <a:pt x="1224" y="715"/>
                  </a:cubicBezTo>
                  <a:cubicBezTo>
                    <a:pt x="1236" y="714"/>
                    <a:pt x="1249" y="646"/>
                    <a:pt x="1257" y="616"/>
                  </a:cubicBezTo>
                  <a:cubicBezTo>
                    <a:pt x="1265" y="586"/>
                    <a:pt x="1268" y="574"/>
                    <a:pt x="1275" y="532"/>
                  </a:cubicBezTo>
                  <a:cubicBezTo>
                    <a:pt x="1282" y="490"/>
                    <a:pt x="1294" y="416"/>
                    <a:pt x="1302" y="361"/>
                  </a:cubicBezTo>
                  <a:cubicBezTo>
                    <a:pt x="1310" y="306"/>
                    <a:pt x="1315" y="244"/>
                    <a:pt x="1323" y="199"/>
                  </a:cubicBezTo>
                  <a:cubicBezTo>
                    <a:pt x="1331" y="154"/>
                    <a:pt x="1337" y="122"/>
                    <a:pt x="1347" y="91"/>
                  </a:cubicBezTo>
                  <a:cubicBezTo>
                    <a:pt x="1357" y="60"/>
                    <a:pt x="1371" y="10"/>
                    <a:pt x="1383" y="10"/>
                  </a:cubicBezTo>
                  <a:cubicBezTo>
                    <a:pt x="1395" y="10"/>
                    <a:pt x="1412" y="60"/>
                    <a:pt x="1422" y="91"/>
                  </a:cubicBezTo>
                  <a:cubicBezTo>
                    <a:pt x="1432" y="122"/>
                    <a:pt x="1436" y="154"/>
                    <a:pt x="1443" y="199"/>
                  </a:cubicBezTo>
                  <a:cubicBezTo>
                    <a:pt x="1450" y="244"/>
                    <a:pt x="1458" y="310"/>
                    <a:pt x="1464" y="364"/>
                  </a:cubicBezTo>
                  <a:cubicBezTo>
                    <a:pt x="1470" y="418"/>
                    <a:pt x="1476" y="483"/>
                    <a:pt x="1482" y="526"/>
                  </a:cubicBezTo>
                  <a:cubicBezTo>
                    <a:pt x="1488" y="569"/>
                    <a:pt x="1490" y="592"/>
                    <a:pt x="1500" y="622"/>
                  </a:cubicBezTo>
                  <a:cubicBezTo>
                    <a:pt x="1510" y="652"/>
                    <a:pt x="1530" y="706"/>
                    <a:pt x="1542" y="706"/>
                  </a:cubicBezTo>
                  <a:cubicBezTo>
                    <a:pt x="1554" y="706"/>
                    <a:pt x="1566" y="651"/>
                    <a:pt x="1575" y="622"/>
                  </a:cubicBezTo>
                  <a:cubicBezTo>
                    <a:pt x="1584" y="593"/>
                    <a:pt x="1591" y="571"/>
                    <a:pt x="1599" y="529"/>
                  </a:cubicBezTo>
                  <a:cubicBezTo>
                    <a:pt x="1607" y="487"/>
                    <a:pt x="1613" y="423"/>
                    <a:pt x="1623" y="367"/>
                  </a:cubicBezTo>
                  <a:cubicBezTo>
                    <a:pt x="1633" y="311"/>
                    <a:pt x="1649" y="237"/>
                    <a:pt x="1659" y="190"/>
                  </a:cubicBezTo>
                  <a:cubicBezTo>
                    <a:pt x="1669" y="143"/>
                    <a:pt x="1675" y="115"/>
                    <a:pt x="1683" y="85"/>
                  </a:cubicBezTo>
                  <a:cubicBezTo>
                    <a:pt x="1691" y="55"/>
                    <a:pt x="1705" y="26"/>
                    <a:pt x="1710" y="1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3085" name="组合 4109"/>
            <p:cNvGrpSpPr>
              <a:grpSpLocks/>
            </p:cNvGrpSpPr>
            <p:nvPr/>
          </p:nvGrpSpPr>
          <p:grpSpPr bwMode="auto">
            <a:xfrm>
              <a:off x="576" y="1248"/>
              <a:ext cx="503" cy="440"/>
              <a:chOff x="0" y="0"/>
              <a:chExt cx="503" cy="440"/>
            </a:xfrm>
          </p:grpSpPr>
          <p:sp>
            <p:nvSpPr>
              <p:cNvPr id="3086" name="Line 64"/>
              <p:cNvSpPr>
                <a:spLocks noChangeShapeType="1"/>
              </p:cNvSpPr>
              <p:nvPr/>
            </p:nvSpPr>
            <p:spPr bwMode="auto">
              <a:xfrm>
                <a:off x="0" y="0"/>
                <a:ext cx="0" cy="1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87" name="Line 65"/>
              <p:cNvSpPr>
                <a:spLocks noChangeShapeType="1"/>
              </p:cNvSpPr>
              <p:nvPr/>
            </p:nvSpPr>
            <p:spPr bwMode="auto">
              <a:xfrm>
                <a:off x="503" y="0"/>
                <a:ext cx="0" cy="1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88" name="Line 66"/>
              <p:cNvSpPr>
                <a:spLocks noChangeShapeType="1"/>
              </p:cNvSpPr>
              <p:nvPr/>
            </p:nvSpPr>
            <p:spPr bwMode="auto">
              <a:xfrm>
                <a:off x="0" y="96"/>
                <a:ext cx="503" cy="0"/>
              </a:xfrm>
              <a:prstGeom prst="line">
                <a:avLst/>
              </a:prstGeom>
              <a:noFill/>
              <a:ln w="12700">
                <a:solidFill>
                  <a:srgbClr val="CC00CC"/>
                </a:solidFill>
                <a:round/>
                <a:headEnd type="triangle" w="sm" len="lg"/>
                <a:tailEnd type="triangle" w="sm" len="lg"/>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089" name="对象 4113"/>
              <p:cNvGraphicFramePr>
                <a:graphicFrameLocks noChangeAspect="1"/>
              </p:cNvGraphicFramePr>
              <p:nvPr/>
            </p:nvGraphicFramePr>
            <p:xfrm>
              <a:off x="96" y="96"/>
              <a:ext cx="270" cy="344"/>
            </p:xfrm>
            <a:graphic>
              <a:graphicData uri="http://schemas.openxmlformats.org/presentationml/2006/ole">
                <mc:AlternateContent xmlns:mc="http://schemas.openxmlformats.org/markup-compatibility/2006">
                  <mc:Choice xmlns:v="urn:schemas-microsoft-com:vml" Requires="v">
                    <p:oleObj spid="_x0000_s195612" r:id="rId7" imgW="140065" imgH="178264" progId="Equation.3">
                      <p:embed/>
                    </p:oleObj>
                  </mc:Choice>
                  <mc:Fallback>
                    <p:oleObj r:id="rId7" imgW="140065" imgH="178264" progId="Equation.3">
                      <p:embed/>
                      <p:pic>
                        <p:nvPicPr>
                          <p:cNvPr id="3089" name="对象 41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 y="96"/>
                            <a:ext cx="270"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090" name="Rectangle 63"/>
            <p:cNvSpPr>
              <a:spLocks noChangeArrowheads="1"/>
            </p:cNvSpPr>
            <p:nvPr/>
          </p:nvSpPr>
          <p:spPr bwMode="auto">
            <a:xfrm>
              <a:off x="1200" y="0"/>
              <a:ext cx="1104" cy="1728"/>
            </a:xfrm>
            <a:prstGeom prst="rect">
              <a:avLst/>
            </a:prstGeom>
            <a:solidFill>
              <a:srgbClr val="AAFCF0">
                <a:alpha val="50000"/>
              </a:srgbClr>
            </a:solidFill>
            <a:ln w="9525">
              <a:solidFill>
                <a:srgbClr val="0000FF"/>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3091" name="组合 4115"/>
            <p:cNvGrpSpPr>
              <a:grpSpLocks/>
            </p:cNvGrpSpPr>
            <p:nvPr/>
          </p:nvGrpSpPr>
          <p:grpSpPr bwMode="auto">
            <a:xfrm>
              <a:off x="1440" y="1248"/>
              <a:ext cx="336" cy="480"/>
              <a:chOff x="0" y="0"/>
              <a:chExt cx="336" cy="480"/>
            </a:xfrm>
          </p:grpSpPr>
          <p:sp>
            <p:nvSpPr>
              <p:cNvPr id="3092" name="Line 68"/>
              <p:cNvSpPr>
                <a:spLocks noChangeShapeType="1"/>
              </p:cNvSpPr>
              <p:nvPr/>
            </p:nvSpPr>
            <p:spPr bwMode="auto">
              <a:xfrm>
                <a:off x="0" y="0"/>
                <a:ext cx="0" cy="1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93" name="Line 69"/>
              <p:cNvSpPr>
                <a:spLocks noChangeShapeType="1"/>
              </p:cNvSpPr>
              <p:nvPr/>
            </p:nvSpPr>
            <p:spPr bwMode="auto">
              <a:xfrm>
                <a:off x="336" y="0"/>
                <a:ext cx="0" cy="1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94" name="Line 70"/>
              <p:cNvSpPr>
                <a:spLocks noChangeShapeType="1"/>
              </p:cNvSpPr>
              <p:nvPr/>
            </p:nvSpPr>
            <p:spPr bwMode="auto">
              <a:xfrm>
                <a:off x="0" y="96"/>
                <a:ext cx="336" cy="0"/>
              </a:xfrm>
              <a:prstGeom prst="line">
                <a:avLst/>
              </a:prstGeom>
              <a:noFill/>
              <a:ln w="12700">
                <a:solidFill>
                  <a:srgbClr val="CC00CC"/>
                </a:solidFill>
                <a:round/>
                <a:headEnd type="triangle" w="sm" len="lg"/>
                <a:tailEnd type="triangle" w="sm" len="lg"/>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095" name="对象 4119"/>
              <p:cNvGraphicFramePr>
                <a:graphicFrameLocks noChangeAspect="1"/>
              </p:cNvGraphicFramePr>
              <p:nvPr/>
            </p:nvGraphicFramePr>
            <p:xfrm>
              <a:off x="11" y="72"/>
              <a:ext cx="317" cy="408"/>
            </p:xfrm>
            <a:graphic>
              <a:graphicData uri="http://schemas.openxmlformats.org/presentationml/2006/ole">
                <mc:AlternateContent xmlns:mc="http://schemas.openxmlformats.org/markup-compatibility/2006">
                  <mc:Choice xmlns:v="urn:schemas-microsoft-com:vml" Requires="v">
                    <p:oleObj spid="_x0000_s195613" r:id="rId9" imgW="178109" imgH="228998" progId="Equation.3">
                      <p:embed/>
                    </p:oleObj>
                  </mc:Choice>
                  <mc:Fallback>
                    <p:oleObj r:id="rId9" imgW="178109" imgH="228998" progId="Equation.3">
                      <p:embed/>
                      <p:pic>
                        <p:nvPicPr>
                          <p:cNvPr id="3095" name="对象 41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 y="72"/>
                            <a:ext cx="31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096" name="Text Box 76"/>
            <p:cNvSpPr txBox="1">
              <a:spLocks noChangeArrowheads="1"/>
            </p:cNvSpPr>
            <p:nvPr/>
          </p:nvSpPr>
          <p:spPr bwMode="auto">
            <a:xfrm>
              <a:off x="2016" y="1324"/>
              <a:ext cx="3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en-US" altLang="zh-CN" sz="3600" b="0" i="1"/>
                <a:t>n</a:t>
              </a:r>
            </a:p>
          </p:txBody>
        </p:sp>
        <p:sp>
          <p:nvSpPr>
            <p:cNvPr id="3097" name="Text Box 77"/>
            <p:cNvSpPr txBox="1">
              <a:spLocks noChangeArrowheads="1"/>
            </p:cNvSpPr>
            <p:nvPr/>
          </p:nvSpPr>
          <p:spPr bwMode="auto">
            <a:xfrm>
              <a:off x="0" y="48"/>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zh-CN" altLang="en-US" sz="2800"/>
                <a:t>真空</a:t>
              </a:r>
            </a:p>
          </p:txBody>
        </p:sp>
      </p:grpSp>
      <p:sp>
        <p:nvSpPr>
          <p:cNvPr id="27" name="文本框 26"/>
          <p:cNvSpPr txBox="1"/>
          <p:nvPr/>
        </p:nvSpPr>
        <p:spPr>
          <a:xfrm>
            <a:off x="175320" y="298886"/>
            <a:ext cx="5924103" cy="523220"/>
          </a:xfrm>
          <a:prstGeom prst="rect">
            <a:avLst/>
          </a:prstGeom>
          <a:noFill/>
        </p:spPr>
        <p:txBody>
          <a:bodyPr wrap="square" rtlCol="0">
            <a:spAutoFit/>
          </a:bodyPr>
          <a:lstStyle/>
          <a:p>
            <a:r>
              <a:rPr lang="zh-CN" altLang="en-US" sz="2800" b="1" dirty="0" smtClean="0"/>
              <a:t>一、光在介质中的波长</a:t>
            </a:r>
            <a:endParaRPr lang="zh-CN" altLang="en-US" sz="2800" b="1" dirty="0"/>
          </a:p>
        </p:txBody>
      </p:sp>
      <p:sp>
        <p:nvSpPr>
          <p:cNvPr id="3" name="文本框 2"/>
          <p:cNvSpPr txBox="1"/>
          <p:nvPr/>
        </p:nvSpPr>
        <p:spPr>
          <a:xfrm>
            <a:off x="5292080" y="4000268"/>
            <a:ext cx="3384376" cy="2031325"/>
          </a:xfrm>
          <a:prstGeom prst="rect">
            <a:avLst/>
          </a:prstGeom>
          <a:noFill/>
        </p:spPr>
        <p:txBody>
          <a:bodyPr wrap="square" rtlCol="0">
            <a:spAutoFit/>
          </a:bodyPr>
          <a:lstStyle/>
          <a:p>
            <a:pPr algn="just">
              <a:lnSpc>
                <a:spcPct val="150000"/>
              </a:lnSpc>
            </a:pPr>
            <a:r>
              <a:rPr lang="zh-CN" altLang="en-US" sz="2800" dirty="0" smtClean="0"/>
              <a:t>结论：光在介质中波长变短，真空中波长最长，波速最大</a:t>
            </a:r>
            <a:endParaRPr lang="zh-CN" altLang="en-US" sz="2800" dirty="0"/>
          </a:p>
        </p:txBody>
      </p:sp>
    </p:spTree>
    <p:extLst>
      <p:ext uri="{BB962C8B-B14F-4D97-AF65-F5344CB8AC3E}">
        <p14:creationId xmlns:p14="http://schemas.microsoft.com/office/powerpoint/2010/main" val="36159799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box(in)">
                                      <p:cBhvr>
                                        <p:cTn id="7" dur="500"/>
                                        <p:tgtEl>
                                          <p:spTgt spid="4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5"/>
                                        </p:tgtEl>
                                        <p:attrNameLst>
                                          <p:attrName>style.visibility</p:attrName>
                                        </p:attrNameLst>
                                      </p:cBhvr>
                                      <p:to>
                                        <p:strVal val="visible"/>
                                      </p:to>
                                    </p:set>
                                    <p:animEffect transition="in" filter="blinds(horizontal)">
                                      <p:cBhvr>
                                        <p:cTn id="12" dur="500"/>
                                        <p:tgtEl>
                                          <p:spTgt spid="41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06"/>
                                        </p:tgtEl>
                                        <p:attrNameLst>
                                          <p:attrName>style.visibility</p:attrName>
                                        </p:attrNameLst>
                                      </p:cBhvr>
                                      <p:to>
                                        <p:strVal val="visible"/>
                                      </p:to>
                                    </p:set>
                                    <p:animEffect transition="in" filter="box(in)">
                                      <p:cBhvr>
                                        <p:cTn id="17" dur="500"/>
                                        <p:tgtEl>
                                          <p:spTgt spid="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组合 5122"/>
          <p:cNvGrpSpPr>
            <a:grpSpLocks/>
          </p:cNvGrpSpPr>
          <p:nvPr/>
        </p:nvGrpSpPr>
        <p:grpSpPr bwMode="auto">
          <a:xfrm>
            <a:off x="467544" y="577047"/>
            <a:ext cx="7289800" cy="1839913"/>
            <a:chOff x="0" y="0"/>
            <a:chExt cx="4592" cy="1159"/>
          </a:xfrm>
        </p:grpSpPr>
        <p:sp>
          <p:nvSpPr>
            <p:cNvPr id="4099" name="Text Box 6"/>
            <p:cNvSpPr txBox="1">
              <a:spLocks noChangeArrowheads="1"/>
            </p:cNvSpPr>
            <p:nvPr/>
          </p:nvSpPr>
          <p:spPr bwMode="auto">
            <a:xfrm>
              <a:off x="0" y="0"/>
              <a:ext cx="15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spcBef>
                  <a:spcPct val="0"/>
                </a:spcBef>
                <a:buClr>
                  <a:srgbClr val="FF0066"/>
                </a:buClr>
              </a:pPr>
              <a:endParaRPr lang="zh-CN" altLang="en-US" sz="2800" dirty="0">
                <a:solidFill>
                  <a:srgbClr val="000000"/>
                </a:solidFill>
              </a:endParaRPr>
            </a:p>
          </p:txBody>
        </p:sp>
        <p:graphicFrame>
          <p:nvGraphicFramePr>
            <p:cNvPr id="4100" name="对象 5124"/>
            <p:cNvGraphicFramePr>
              <a:graphicFrameLocks noChangeAspect="1"/>
            </p:cNvGraphicFramePr>
            <p:nvPr/>
          </p:nvGraphicFramePr>
          <p:xfrm>
            <a:off x="503" y="408"/>
            <a:ext cx="4089" cy="751"/>
          </p:xfrm>
          <a:graphic>
            <a:graphicData uri="http://schemas.openxmlformats.org/presentationml/2006/ole">
              <mc:AlternateContent xmlns:mc="http://schemas.openxmlformats.org/markup-compatibility/2006">
                <mc:Choice xmlns:v="urn:schemas-microsoft-com:vml" Requires="v">
                  <p:oleObj spid="_x0000_s196616" r:id="rId3" imgW="2120900" imgH="457200" progId="Equation.DSMT4">
                    <p:embed/>
                  </p:oleObj>
                </mc:Choice>
                <mc:Fallback>
                  <p:oleObj r:id="rId3" imgW="2120900" imgH="457200" progId="Equation.DSMT4">
                    <p:embed/>
                    <p:pic>
                      <p:nvPicPr>
                        <p:cNvPr id="4100" name="对象 5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 y="408"/>
                          <a:ext cx="4089" cy="751"/>
                        </a:xfrm>
                        <a:prstGeom prst="rect">
                          <a:avLst/>
                        </a:prstGeom>
                        <a:gradFill rotWithShape="0">
                          <a:gsLst>
                            <a:gs pos="0">
                              <a:srgbClr val="FFFFDD"/>
                            </a:gs>
                            <a:gs pos="50000">
                              <a:srgbClr val="FFFFFF"/>
                            </a:gs>
                            <a:gs pos="100000">
                              <a:srgbClr val="FFFFDD"/>
                            </a:gs>
                          </a:gsLst>
                          <a:lin ang="5400000" scaled="1"/>
                        </a:gradFill>
                        <a:ln w="12700">
                          <a:solidFill>
                            <a:srgbClr val="CC9900"/>
                          </a:solidFill>
                          <a:miter lim="800000"/>
                          <a:headEnd/>
                          <a:tailEnd/>
                        </a:ln>
                      </p:spPr>
                    </p:pic>
                  </p:oleObj>
                </mc:Fallback>
              </mc:AlternateContent>
            </a:graphicData>
          </a:graphic>
        </p:graphicFrame>
      </p:grpSp>
      <p:sp>
        <p:nvSpPr>
          <p:cNvPr id="5128" name="Text Box 32"/>
          <p:cNvSpPr txBox="1">
            <a:spLocks noChangeArrowheads="1"/>
          </p:cNvSpPr>
          <p:nvPr/>
        </p:nvSpPr>
        <p:spPr bwMode="auto">
          <a:xfrm>
            <a:off x="315179" y="2729851"/>
            <a:ext cx="80373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smtClean="0">
                <a:solidFill>
                  <a:srgbClr val="000000"/>
                </a:solidFill>
              </a:rPr>
              <a:t>括号里面是媒质</a:t>
            </a:r>
            <a:r>
              <a:rPr lang="zh-CN" altLang="en-US" sz="2800" dirty="0">
                <a:solidFill>
                  <a:srgbClr val="000000"/>
                </a:solidFill>
              </a:rPr>
              <a:t>折射率</a:t>
            </a:r>
            <a:r>
              <a:rPr lang="en-US" altLang="zh-CN" sz="2800" dirty="0">
                <a:solidFill>
                  <a:srgbClr val="000000"/>
                </a:solidFill>
              </a:rPr>
              <a:t>n</a:t>
            </a:r>
            <a:r>
              <a:rPr lang="zh-CN" altLang="en-US" sz="2800" dirty="0">
                <a:solidFill>
                  <a:srgbClr val="000000"/>
                </a:solidFill>
              </a:rPr>
              <a:t>与光的几何路程</a:t>
            </a:r>
            <a:r>
              <a:rPr lang="en-US" altLang="zh-CN" sz="2800" dirty="0">
                <a:solidFill>
                  <a:srgbClr val="000000"/>
                </a:solidFill>
              </a:rPr>
              <a:t>r</a:t>
            </a:r>
            <a:r>
              <a:rPr lang="zh-CN" altLang="en-US" sz="2800" dirty="0">
                <a:solidFill>
                  <a:srgbClr val="000000"/>
                </a:solidFill>
              </a:rPr>
              <a:t>的乘积 </a:t>
            </a:r>
          </a:p>
        </p:txBody>
      </p:sp>
      <p:sp>
        <p:nvSpPr>
          <p:cNvPr id="28" name="文本框 27"/>
          <p:cNvSpPr txBox="1"/>
          <p:nvPr/>
        </p:nvSpPr>
        <p:spPr>
          <a:xfrm>
            <a:off x="170592" y="521787"/>
            <a:ext cx="8326532" cy="612475"/>
          </a:xfrm>
          <a:prstGeom prst="rect">
            <a:avLst/>
          </a:prstGeom>
          <a:noFill/>
        </p:spPr>
        <p:txBody>
          <a:bodyPr wrap="square" rtlCol="0">
            <a:spAutoFit/>
          </a:bodyPr>
          <a:lstStyle/>
          <a:p>
            <a:pPr algn="just">
              <a:lnSpc>
                <a:spcPct val="130000"/>
              </a:lnSpc>
            </a:pPr>
            <a:r>
              <a:rPr lang="zh-CN" altLang="en-US" sz="2600" dirty="0" smtClean="0"/>
              <a:t>问题：如果光在介质中，比如</a:t>
            </a:r>
            <a:r>
              <a:rPr lang="en-US" altLang="zh-CN" sz="2600" dirty="0" smtClean="0"/>
              <a:t>S1</a:t>
            </a:r>
            <a:r>
              <a:rPr lang="zh-CN" altLang="en-US" sz="2600" dirty="0" smtClean="0"/>
              <a:t>和</a:t>
            </a:r>
            <a:r>
              <a:rPr lang="en-US" altLang="zh-CN" sz="2600" dirty="0" smtClean="0"/>
              <a:t>S2</a:t>
            </a:r>
            <a:r>
              <a:rPr lang="zh-CN" altLang="en-US" sz="2600" dirty="0" smtClean="0"/>
              <a:t>到达</a:t>
            </a:r>
            <a:r>
              <a:rPr lang="en-US" altLang="zh-CN" sz="2600" dirty="0" smtClean="0"/>
              <a:t>P</a:t>
            </a:r>
            <a:r>
              <a:rPr lang="zh-CN" altLang="en-US" sz="2600" dirty="0" smtClean="0"/>
              <a:t>点的位相差？</a:t>
            </a:r>
            <a:endParaRPr lang="zh-CN" altLang="en-US" sz="2600" dirty="0"/>
          </a:p>
        </p:txBody>
      </p:sp>
      <p:cxnSp>
        <p:nvCxnSpPr>
          <p:cNvPr id="4" name="直接连接符 3"/>
          <p:cNvCxnSpPr/>
          <p:nvPr/>
        </p:nvCxnSpPr>
        <p:spPr bwMode="auto">
          <a:xfrm>
            <a:off x="5796136" y="2060848"/>
            <a:ext cx="64710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33" name="直接连接符 32"/>
          <p:cNvCxnSpPr/>
          <p:nvPr/>
        </p:nvCxnSpPr>
        <p:spPr bwMode="auto">
          <a:xfrm>
            <a:off x="6804248" y="2029057"/>
            <a:ext cx="64710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04002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down)">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128"/>
                                        </p:tgtEl>
                                        <p:attrNameLst>
                                          <p:attrName>style.visibility</p:attrName>
                                        </p:attrNameLst>
                                      </p:cBhvr>
                                      <p:to>
                                        <p:strVal val="visible"/>
                                      </p:to>
                                    </p:set>
                                    <p:anim calcmode="lin" valueType="num">
                                      <p:cBhvr>
                                        <p:cTn id="12" dur="1000" fill="hold"/>
                                        <p:tgtEl>
                                          <p:spTgt spid="5128"/>
                                        </p:tgtEl>
                                        <p:attrNameLst>
                                          <p:attrName>ppt_x</p:attrName>
                                        </p:attrNameLst>
                                      </p:cBhvr>
                                      <p:tavLst>
                                        <p:tav tm="0">
                                          <p:val>
                                            <p:strVal val="#ppt_x-.2"/>
                                          </p:val>
                                        </p:tav>
                                        <p:tav tm="100000">
                                          <p:val>
                                            <p:strVal val="#ppt_x"/>
                                          </p:val>
                                        </p:tav>
                                      </p:tavLst>
                                    </p:anim>
                                    <p:anim calcmode="lin" valueType="num">
                                      <p:cBhvr>
                                        <p:cTn id="13" dur="1000" fill="hold"/>
                                        <p:tgtEl>
                                          <p:spTgt spid="51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 Box 10"/>
          <p:cNvSpPr txBox="1">
            <a:spLocks noChangeArrowheads="1"/>
          </p:cNvSpPr>
          <p:nvPr/>
        </p:nvSpPr>
        <p:spPr bwMode="auto">
          <a:xfrm>
            <a:off x="202406" y="4944672"/>
            <a:ext cx="8834090" cy="15388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r>
              <a:rPr lang="en-US" altLang="zh-CN" sz="2800" dirty="0" smtClean="0">
                <a:solidFill>
                  <a:schemeClr val="tx2"/>
                </a:solidFill>
              </a:rPr>
              <a:t>2</a:t>
            </a:r>
            <a:r>
              <a:rPr lang="zh-CN" altLang="en-US" sz="2800" dirty="0" smtClean="0">
                <a:solidFill>
                  <a:schemeClr val="tx2"/>
                </a:solidFill>
              </a:rPr>
              <a:t>、</a:t>
            </a:r>
            <a:r>
              <a:rPr lang="zh-CN" altLang="en-US" sz="2800" dirty="0" smtClean="0">
                <a:solidFill>
                  <a:srgbClr val="C80000"/>
                </a:solidFill>
              </a:rPr>
              <a:t>物理意义</a:t>
            </a:r>
            <a:endParaRPr lang="en-US" altLang="zh-CN" sz="2800" dirty="0" smtClean="0">
              <a:solidFill>
                <a:srgbClr val="C80000"/>
              </a:solidFill>
            </a:endParaRPr>
          </a:p>
          <a:p>
            <a:pPr algn="just"/>
            <a:endParaRPr lang="en-US" altLang="zh-CN" sz="1000" dirty="0" smtClean="0">
              <a:solidFill>
                <a:srgbClr val="C80000"/>
              </a:solidFill>
            </a:endParaRPr>
          </a:p>
          <a:p>
            <a:pPr algn="just"/>
            <a:r>
              <a:rPr lang="zh-CN" altLang="en-US" sz="2800" dirty="0" smtClean="0">
                <a:solidFill>
                  <a:srgbClr val="000000"/>
                </a:solidFill>
              </a:rPr>
              <a:t>光程</a:t>
            </a:r>
            <a:r>
              <a:rPr lang="zh-CN" altLang="en-US" sz="2800" dirty="0">
                <a:solidFill>
                  <a:srgbClr val="000000"/>
                </a:solidFill>
              </a:rPr>
              <a:t>就是光在媒质中通过的几何路程 ,  </a:t>
            </a:r>
            <a:r>
              <a:rPr lang="zh-CN" altLang="en-US" sz="2800" dirty="0" smtClean="0">
                <a:solidFill>
                  <a:srgbClr val="000000"/>
                </a:solidFill>
              </a:rPr>
              <a:t>按</a:t>
            </a:r>
            <a:r>
              <a:rPr kumimoji="0" lang="zh-CN" altLang="en-US" sz="2800" dirty="0">
                <a:solidFill>
                  <a:srgbClr val="0000FF"/>
                </a:solidFill>
              </a:rPr>
              <a:t>波（的个）数</a:t>
            </a:r>
            <a:r>
              <a:rPr lang="zh-CN" altLang="en-US" sz="2800" dirty="0" smtClean="0">
                <a:solidFill>
                  <a:srgbClr val="000000"/>
                </a:solidFill>
              </a:rPr>
              <a:t>相等</a:t>
            </a:r>
            <a:r>
              <a:rPr lang="zh-CN" altLang="en-US" sz="2800" dirty="0">
                <a:solidFill>
                  <a:srgbClr val="000000"/>
                </a:solidFill>
              </a:rPr>
              <a:t>折合到真空中的</a:t>
            </a:r>
            <a:r>
              <a:rPr lang="zh-CN" altLang="en-US" sz="2800" dirty="0" smtClean="0">
                <a:solidFill>
                  <a:srgbClr val="000000"/>
                </a:solidFill>
              </a:rPr>
              <a:t>路程。</a:t>
            </a:r>
            <a:endParaRPr lang="zh-CN" altLang="en-US" sz="2800" dirty="0">
              <a:solidFill>
                <a:srgbClr val="000000"/>
              </a:solidFill>
            </a:endParaRPr>
          </a:p>
        </p:txBody>
      </p:sp>
      <p:sp>
        <p:nvSpPr>
          <p:cNvPr id="5128" name="Text Box 32"/>
          <p:cNvSpPr txBox="1">
            <a:spLocks noChangeArrowheads="1"/>
          </p:cNvSpPr>
          <p:nvPr/>
        </p:nvSpPr>
        <p:spPr bwMode="auto">
          <a:xfrm>
            <a:off x="202406" y="982965"/>
            <a:ext cx="81534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en-US" altLang="zh-CN" sz="2800" dirty="0" smtClean="0">
                <a:solidFill>
                  <a:srgbClr val="000000"/>
                </a:solidFill>
              </a:rPr>
              <a:t>1</a:t>
            </a:r>
            <a:r>
              <a:rPr lang="zh-CN" altLang="en-US" sz="2800" dirty="0" smtClean="0">
                <a:solidFill>
                  <a:srgbClr val="000000"/>
                </a:solidFill>
              </a:rPr>
              <a:t>、</a:t>
            </a:r>
            <a:r>
              <a:rPr lang="zh-CN" altLang="en-US" sz="2800" dirty="0" smtClean="0">
                <a:solidFill>
                  <a:srgbClr val="FF0000"/>
                </a:solidFill>
              </a:rPr>
              <a:t>定义</a:t>
            </a:r>
            <a:endParaRPr lang="en-US" altLang="zh-CN" sz="2800" dirty="0" smtClean="0">
              <a:solidFill>
                <a:srgbClr val="FF0000"/>
              </a:solidFill>
            </a:endParaRPr>
          </a:p>
          <a:p>
            <a:endParaRPr lang="en-US" altLang="zh-CN" sz="1200" dirty="0">
              <a:solidFill>
                <a:srgbClr val="FF0000"/>
              </a:solidFill>
            </a:endParaRPr>
          </a:p>
          <a:p>
            <a:r>
              <a:rPr lang="en-US" altLang="zh-CN" sz="2800" dirty="0" smtClean="0">
                <a:solidFill>
                  <a:srgbClr val="FF0000"/>
                </a:solidFill>
              </a:rPr>
              <a:t>       </a:t>
            </a:r>
            <a:r>
              <a:rPr lang="zh-CN" altLang="en-US" sz="2800" dirty="0" smtClean="0">
                <a:solidFill>
                  <a:srgbClr val="000000"/>
                </a:solidFill>
              </a:rPr>
              <a:t>媒质</a:t>
            </a:r>
            <a:r>
              <a:rPr lang="zh-CN" altLang="en-US" sz="2800" dirty="0">
                <a:solidFill>
                  <a:srgbClr val="000000"/>
                </a:solidFill>
              </a:rPr>
              <a:t>折射率</a:t>
            </a:r>
            <a:r>
              <a:rPr lang="en-US" altLang="zh-CN" sz="2800" dirty="0">
                <a:solidFill>
                  <a:srgbClr val="000000"/>
                </a:solidFill>
              </a:rPr>
              <a:t>n</a:t>
            </a:r>
            <a:r>
              <a:rPr lang="zh-CN" altLang="en-US" sz="2800" dirty="0">
                <a:solidFill>
                  <a:srgbClr val="000000"/>
                </a:solidFill>
              </a:rPr>
              <a:t>与光的几何路程</a:t>
            </a:r>
            <a:r>
              <a:rPr lang="en-US" altLang="zh-CN" sz="2800" dirty="0">
                <a:solidFill>
                  <a:srgbClr val="000000"/>
                </a:solidFill>
              </a:rPr>
              <a:t>r</a:t>
            </a:r>
            <a:r>
              <a:rPr lang="zh-CN" altLang="en-US" sz="2800" dirty="0">
                <a:solidFill>
                  <a:srgbClr val="000000"/>
                </a:solidFill>
              </a:rPr>
              <a:t>的乘积 </a:t>
            </a:r>
          </a:p>
        </p:txBody>
      </p:sp>
      <p:sp>
        <p:nvSpPr>
          <p:cNvPr id="4122" name="Text Box 62"/>
          <p:cNvSpPr txBox="1">
            <a:spLocks noChangeArrowheads="1"/>
          </p:cNvSpPr>
          <p:nvPr/>
        </p:nvSpPr>
        <p:spPr bwMode="auto">
          <a:xfrm>
            <a:off x="827584" y="2345323"/>
            <a:ext cx="3816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000000"/>
                </a:solidFill>
              </a:rPr>
              <a:t>当光经历几种介质时：</a:t>
            </a:r>
          </a:p>
        </p:txBody>
      </p:sp>
      <p:sp>
        <p:nvSpPr>
          <p:cNvPr id="29" name="Text Box 52"/>
          <p:cNvSpPr txBox="1">
            <a:spLocks noChangeArrowheads="1"/>
          </p:cNvSpPr>
          <p:nvPr/>
        </p:nvSpPr>
        <p:spPr bwMode="auto">
          <a:xfrm>
            <a:off x="202406" y="274638"/>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spcBef>
                <a:spcPct val="0"/>
              </a:spcBef>
              <a:buClr>
                <a:srgbClr val="FF0066"/>
              </a:buClr>
            </a:pPr>
            <a:r>
              <a:rPr lang="zh-CN" altLang="en-US" sz="2800" dirty="0" smtClean="0">
                <a:solidFill>
                  <a:srgbClr val="000000"/>
                </a:solidFill>
              </a:rPr>
              <a:t>三、光程</a:t>
            </a:r>
            <a:endParaRPr lang="zh-CN" altLang="en-US" sz="2800" dirty="0">
              <a:solidFill>
                <a:srgbClr val="000000"/>
              </a:solidFill>
            </a:endParaRPr>
          </a:p>
        </p:txBody>
      </p:sp>
      <p:grpSp>
        <p:nvGrpSpPr>
          <p:cNvPr id="30" name="组合 29"/>
          <p:cNvGrpSpPr/>
          <p:nvPr/>
        </p:nvGrpSpPr>
        <p:grpSpPr>
          <a:xfrm>
            <a:off x="827584" y="3071763"/>
            <a:ext cx="7128792" cy="1941413"/>
            <a:chOff x="2617787" y="1071563"/>
            <a:chExt cx="5941803" cy="1336675"/>
          </a:xfrm>
        </p:grpSpPr>
        <p:sp>
          <p:nvSpPr>
            <p:cNvPr id="31" name="Text Box 23"/>
            <p:cNvSpPr txBox="1">
              <a:spLocks noChangeArrowheads="1"/>
            </p:cNvSpPr>
            <p:nvPr/>
          </p:nvSpPr>
          <p:spPr bwMode="auto">
            <a:xfrm>
              <a:off x="2617787" y="1235075"/>
              <a:ext cx="10294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a:t>光程 </a:t>
              </a:r>
            </a:p>
          </p:txBody>
        </p:sp>
        <p:graphicFrame>
          <p:nvGraphicFramePr>
            <p:cNvPr id="32" name="Object 24"/>
            <p:cNvGraphicFramePr>
              <a:graphicFrameLocks/>
            </p:cNvGraphicFramePr>
            <p:nvPr>
              <p:extLst/>
            </p:nvPr>
          </p:nvGraphicFramePr>
          <p:xfrm>
            <a:off x="3428999" y="1216025"/>
            <a:ext cx="1227475" cy="723900"/>
          </p:xfrm>
          <a:graphic>
            <a:graphicData uri="http://schemas.openxmlformats.org/presentationml/2006/ole">
              <mc:AlternateContent xmlns:mc="http://schemas.openxmlformats.org/markup-compatibility/2006">
                <mc:Choice xmlns:v="urn:schemas-microsoft-com:vml" Requires="v">
                  <p:oleObj spid="_x0000_s197676" name="公式" r:id="rId3" imgW="1180800" imgH="723600" progId="Equation.3">
                    <p:embed/>
                  </p:oleObj>
                </mc:Choice>
                <mc:Fallback>
                  <p:oleObj name="公式" r:id="rId3" imgW="1180800" imgH="723600" progId="Equation.3">
                    <p:embed/>
                    <p:pic>
                      <p:nvPicPr>
                        <p:cNvPr id="32" name="Object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99" y="1216025"/>
                          <a:ext cx="1227475" cy="723900"/>
                        </a:xfrm>
                        <a:prstGeom prst="rect">
                          <a:avLst/>
                        </a:prstGeom>
                        <a:noFill/>
                      </p:spPr>
                    </p:pic>
                  </p:oleObj>
                </mc:Fallback>
              </mc:AlternateContent>
            </a:graphicData>
          </a:graphic>
        </p:graphicFrame>
        <p:sp>
          <p:nvSpPr>
            <p:cNvPr id="33" name="Line 25"/>
            <p:cNvSpPr>
              <a:spLocks noChangeShapeType="1"/>
            </p:cNvSpPr>
            <p:nvPr/>
          </p:nvSpPr>
          <p:spPr bwMode="auto">
            <a:xfrm>
              <a:off x="7305675" y="1865313"/>
              <a:ext cx="0" cy="254000"/>
            </a:xfrm>
            <a:prstGeom prst="line">
              <a:avLst/>
            </a:prstGeom>
            <a:noFill/>
            <a:ln w="12700">
              <a:solidFill>
                <a:schemeClr val="tx2"/>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26"/>
            <p:cNvSpPr>
              <a:spLocks noChangeShapeType="1"/>
            </p:cNvSpPr>
            <p:nvPr/>
          </p:nvSpPr>
          <p:spPr bwMode="auto">
            <a:xfrm>
              <a:off x="8032750" y="1865313"/>
              <a:ext cx="0" cy="254000"/>
            </a:xfrm>
            <a:prstGeom prst="line">
              <a:avLst/>
            </a:prstGeom>
            <a:noFill/>
            <a:ln w="12700">
              <a:solidFill>
                <a:schemeClr val="tx2"/>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Rectangle 27"/>
            <p:cNvSpPr>
              <a:spLocks noChangeArrowheads="1"/>
            </p:cNvSpPr>
            <p:nvPr/>
          </p:nvSpPr>
          <p:spPr bwMode="auto">
            <a:xfrm>
              <a:off x="5340349" y="1195388"/>
              <a:ext cx="659933" cy="685800"/>
            </a:xfrm>
            <a:prstGeom prst="rect">
              <a:avLst/>
            </a:prstGeom>
            <a:solidFill>
              <a:schemeClr val="accent2"/>
            </a:solidFill>
            <a:ln w="254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Rectangle 28"/>
            <p:cNvSpPr>
              <a:spLocks noChangeArrowheads="1"/>
            </p:cNvSpPr>
            <p:nvPr/>
          </p:nvSpPr>
          <p:spPr bwMode="auto">
            <a:xfrm>
              <a:off x="5935662" y="1195388"/>
              <a:ext cx="554343" cy="685800"/>
            </a:xfrm>
            <a:prstGeom prst="rect">
              <a:avLst/>
            </a:prstGeom>
            <a:solidFill>
              <a:schemeClr val="accent1"/>
            </a:solidFill>
            <a:ln w="254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Rectangle 29"/>
            <p:cNvSpPr>
              <a:spLocks noChangeArrowheads="1"/>
            </p:cNvSpPr>
            <p:nvPr/>
          </p:nvSpPr>
          <p:spPr bwMode="auto">
            <a:xfrm>
              <a:off x="7308849" y="1195388"/>
              <a:ext cx="752323" cy="685800"/>
            </a:xfrm>
            <a:prstGeom prst="rect">
              <a:avLst/>
            </a:prstGeom>
            <a:solidFill>
              <a:srgbClr val="FFCCFF"/>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Line 30"/>
            <p:cNvSpPr>
              <a:spLocks noChangeShapeType="1"/>
            </p:cNvSpPr>
            <p:nvPr/>
          </p:nvSpPr>
          <p:spPr bwMode="auto">
            <a:xfrm>
              <a:off x="5035550" y="1536700"/>
              <a:ext cx="3524040" cy="1588"/>
            </a:xfrm>
            <a:prstGeom prst="line">
              <a:avLst/>
            </a:prstGeom>
            <a:noFill/>
            <a:ln w="38100">
              <a:solidFill>
                <a:srgbClr val="FF0000"/>
              </a:solidFill>
              <a:round/>
              <a:headEnd type="non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Rectangle 31"/>
            <p:cNvSpPr>
              <a:spLocks noChangeArrowheads="1"/>
            </p:cNvSpPr>
            <p:nvPr/>
          </p:nvSpPr>
          <p:spPr bwMode="auto">
            <a:xfrm>
              <a:off x="6756400" y="1071563"/>
              <a:ext cx="646734"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kumimoji="1" lang="en-US" altLang="zh-CN" sz="2400" b="1">
                  <a:solidFill>
                    <a:schemeClr val="accent2"/>
                  </a:solidFill>
                </a:rPr>
                <a:t>……</a:t>
              </a:r>
            </a:p>
          </p:txBody>
        </p:sp>
        <p:sp>
          <p:nvSpPr>
            <p:cNvPr id="40" name="Line 32"/>
            <p:cNvSpPr>
              <a:spLocks noChangeShapeType="1"/>
            </p:cNvSpPr>
            <p:nvPr/>
          </p:nvSpPr>
          <p:spPr bwMode="auto">
            <a:xfrm>
              <a:off x="5327650" y="1865313"/>
              <a:ext cx="0" cy="255587"/>
            </a:xfrm>
            <a:prstGeom prst="line">
              <a:avLst/>
            </a:prstGeom>
            <a:noFill/>
            <a:ln w="12700">
              <a:solidFill>
                <a:schemeClr val="tx2"/>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Line 33"/>
            <p:cNvSpPr>
              <a:spLocks noChangeShapeType="1"/>
            </p:cNvSpPr>
            <p:nvPr/>
          </p:nvSpPr>
          <p:spPr bwMode="auto">
            <a:xfrm>
              <a:off x="5975350" y="1878013"/>
              <a:ext cx="0" cy="255587"/>
            </a:xfrm>
            <a:prstGeom prst="line">
              <a:avLst/>
            </a:prstGeom>
            <a:noFill/>
            <a:ln w="12700">
              <a:solidFill>
                <a:schemeClr val="tx2"/>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Line 34"/>
            <p:cNvSpPr>
              <a:spLocks noChangeShapeType="1"/>
            </p:cNvSpPr>
            <p:nvPr/>
          </p:nvSpPr>
          <p:spPr bwMode="auto">
            <a:xfrm>
              <a:off x="6457950" y="1878013"/>
              <a:ext cx="0" cy="255587"/>
            </a:xfrm>
            <a:prstGeom prst="line">
              <a:avLst/>
            </a:prstGeom>
            <a:noFill/>
            <a:ln w="12700">
              <a:solidFill>
                <a:schemeClr val="accent2"/>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Line 35"/>
            <p:cNvSpPr>
              <a:spLocks noChangeShapeType="1"/>
            </p:cNvSpPr>
            <p:nvPr/>
          </p:nvSpPr>
          <p:spPr bwMode="auto">
            <a:xfrm>
              <a:off x="5330824" y="2043113"/>
              <a:ext cx="659933" cy="1587"/>
            </a:xfrm>
            <a:prstGeom prst="line">
              <a:avLst/>
            </a:prstGeom>
            <a:noFill/>
            <a:ln w="9525">
              <a:solidFill>
                <a:schemeClr val="tx2"/>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Line 36"/>
            <p:cNvSpPr>
              <a:spLocks noChangeShapeType="1"/>
            </p:cNvSpPr>
            <p:nvPr/>
          </p:nvSpPr>
          <p:spPr bwMode="auto">
            <a:xfrm>
              <a:off x="5969000" y="2043113"/>
              <a:ext cx="513098" cy="0"/>
            </a:xfrm>
            <a:prstGeom prst="line">
              <a:avLst/>
            </a:prstGeom>
            <a:noFill/>
            <a:ln w="9525">
              <a:solidFill>
                <a:schemeClr val="accent2"/>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Line 37"/>
            <p:cNvSpPr>
              <a:spLocks noChangeShapeType="1"/>
            </p:cNvSpPr>
            <p:nvPr/>
          </p:nvSpPr>
          <p:spPr bwMode="auto">
            <a:xfrm>
              <a:off x="7305675" y="2043113"/>
              <a:ext cx="755623" cy="0"/>
            </a:xfrm>
            <a:prstGeom prst="line">
              <a:avLst/>
            </a:prstGeom>
            <a:noFill/>
            <a:ln w="9525">
              <a:solidFill>
                <a:schemeClr val="tx2"/>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 name="Rectangle 38"/>
            <p:cNvSpPr>
              <a:spLocks noChangeArrowheads="1"/>
            </p:cNvSpPr>
            <p:nvPr/>
          </p:nvSpPr>
          <p:spPr bwMode="auto">
            <a:xfrm>
              <a:off x="4987925" y="1130300"/>
              <a:ext cx="3695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kumimoji="1" lang="en-US" altLang="zh-CN" sz="2400" b="1" i="1">
                  <a:sym typeface="Symbol" panose="05050102010706020507" pitchFamily="18" charset="2"/>
                </a:rPr>
                <a:t></a:t>
              </a:r>
              <a:endParaRPr kumimoji="1" lang="en-US" altLang="zh-CN" sz="2400" i="1"/>
            </a:p>
          </p:txBody>
        </p:sp>
        <p:sp>
          <p:nvSpPr>
            <p:cNvPr id="47" name="Line 39"/>
            <p:cNvSpPr>
              <a:spLocks noChangeShapeType="1"/>
            </p:cNvSpPr>
            <p:nvPr/>
          </p:nvSpPr>
          <p:spPr bwMode="auto">
            <a:xfrm>
              <a:off x="6454775" y="1878013"/>
              <a:ext cx="900808" cy="0"/>
            </a:xfrm>
            <a:prstGeom prst="line">
              <a:avLst/>
            </a:prstGeom>
            <a:noFill/>
            <a:ln w="2222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0"/>
            <p:cNvSpPr>
              <a:spLocks noChangeShapeType="1"/>
            </p:cNvSpPr>
            <p:nvPr/>
          </p:nvSpPr>
          <p:spPr bwMode="auto">
            <a:xfrm>
              <a:off x="6454775" y="1192213"/>
              <a:ext cx="900808" cy="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9" name="Object 41"/>
            <p:cNvGraphicFramePr>
              <a:graphicFrameLocks/>
            </p:cNvGraphicFramePr>
            <p:nvPr>
              <p:extLst/>
            </p:nvPr>
          </p:nvGraphicFramePr>
          <p:xfrm>
            <a:off x="5513388" y="1446213"/>
            <a:ext cx="292020" cy="417512"/>
          </p:xfrm>
          <a:graphic>
            <a:graphicData uri="http://schemas.openxmlformats.org/presentationml/2006/ole">
              <mc:AlternateContent xmlns:mc="http://schemas.openxmlformats.org/markup-compatibility/2006">
                <mc:Choice xmlns:v="urn:schemas-microsoft-com:vml" Requires="v">
                  <p:oleObj spid="_x0000_s197677" name="公式" r:id="rId5" imgW="279360" imgH="419040" progId="Equation.3">
                    <p:embed/>
                  </p:oleObj>
                </mc:Choice>
                <mc:Fallback>
                  <p:oleObj name="公式" r:id="rId5" imgW="279360" imgH="419040" progId="Equation.3">
                    <p:embed/>
                    <p:pic>
                      <p:nvPicPr>
                        <p:cNvPr id="49" name="Object 4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388" y="1446213"/>
                          <a:ext cx="292020" cy="417512"/>
                        </a:xfrm>
                        <a:prstGeom prst="rect">
                          <a:avLst/>
                        </a:prstGeom>
                        <a:noFill/>
                      </p:spPr>
                    </p:pic>
                  </p:oleObj>
                </mc:Fallback>
              </mc:AlternateContent>
            </a:graphicData>
          </a:graphic>
        </p:graphicFrame>
        <p:graphicFrame>
          <p:nvGraphicFramePr>
            <p:cNvPr id="50" name="Object 42"/>
            <p:cNvGraphicFramePr>
              <a:graphicFrameLocks/>
            </p:cNvGraphicFramePr>
            <p:nvPr>
              <p:extLst/>
            </p:nvPr>
          </p:nvGraphicFramePr>
          <p:xfrm>
            <a:off x="6030913" y="1446213"/>
            <a:ext cx="328316" cy="417512"/>
          </p:xfrm>
          <a:graphic>
            <a:graphicData uri="http://schemas.openxmlformats.org/presentationml/2006/ole">
              <mc:AlternateContent xmlns:mc="http://schemas.openxmlformats.org/markup-compatibility/2006">
                <mc:Choice xmlns:v="urn:schemas-microsoft-com:vml" Requires="v">
                  <p:oleObj spid="_x0000_s197678" name="公式" r:id="rId7" imgW="317160" imgH="419040" progId="Equation.3">
                    <p:embed/>
                  </p:oleObj>
                </mc:Choice>
                <mc:Fallback>
                  <p:oleObj name="公式" r:id="rId7" imgW="317160" imgH="419040" progId="Equation.3">
                    <p:embed/>
                    <p:pic>
                      <p:nvPicPr>
                        <p:cNvPr id="50" name="Object 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0913" y="1446213"/>
                          <a:ext cx="328316" cy="417512"/>
                        </a:xfrm>
                        <a:prstGeom prst="rect">
                          <a:avLst/>
                        </a:prstGeom>
                        <a:noFill/>
                      </p:spPr>
                    </p:pic>
                  </p:oleObj>
                </mc:Fallback>
              </mc:AlternateContent>
            </a:graphicData>
          </a:graphic>
        </p:graphicFrame>
        <p:graphicFrame>
          <p:nvGraphicFramePr>
            <p:cNvPr id="51" name="Object 43"/>
            <p:cNvGraphicFramePr>
              <a:graphicFrameLocks/>
            </p:cNvGraphicFramePr>
            <p:nvPr>
              <p:extLst/>
            </p:nvPr>
          </p:nvGraphicFramePr>
          <p:xfrm>
            <a:off x="7529513" y="1460500"/>
            <a:ext cx="292020" cy="431800"/>
          </p:xfrm>
          <a:graphic>
            <a:graphicData uri="http://schemas.openxmlformats.org/presentationml/2006/ole">
              <mc:AlternateContent xmlns:mc="http://schemas.openxmlformats.org/markup-compatibility/2006">
                <mc:Choice xmlns:v="urn:schemas-microsoft-com:vml" Requires="v">
                  <p:oleObj spid="_x0000_s197679" name="公式" r:id="rId9" imgW="279360" imgH="431640" progId="Equation.3">
                    <p:embed/>
                  </p:oleObj>
                </mc:Choice>
                <mc:Fallback>
                  <p:oleObj name="公式" r:id="rId9" imgW="279360" imgH="431640" progId="Equation.3">
                    <p:embed/>
                    <p:pic>
                      <p:nvPicPr>
                        <p:cNvPr id="51" name="Object 4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29513" y="1460500"/>
                          <a:ext cx="292020" cy="431800"/>
                        </a:xfrm>
                        <a:prstGeom prst="rect">
                          <a:avLst/>
                        </a:prstGeom>
                        <a:noFill/>
                      </p:spPr>
                    </p:pic>
                  </p:oleObj>
                </mc:Fallback>
              </mc:AlternateContent>
            </a:graphicData>
          </a:graphic>
        </p:graphicFrame>
        <p:graphicFrame>
          <p:nvGraphicFramePr>
            <p:cNvPr id="52" name="Object 44"/>
            <p:cNvGraphicFramePr>
              <a:graphicFrameLocks/>
            </p:cNvGraphicFramePr>
            <p:nvPr>
              <p:extLst/>
            </p:nvPr>
          </p:nvGraphicFramePr>
          <p:xfrm>
            <a:off x="5505449" y="1968500"/>
            <a:ext cx="224377" cy="417513"/>
          </p:xfrm>
          <a:graphic>
            <a:graphicData uri="http://schemas.openxmlformats.org/presentationml/2006/ole">
              <mc:AlternateContent xmlns:mc="http://schemas.openxmlformats.org/markup-compatibility/2006">
                <mc:Choice xmlns:v="urn:schemas-microsoft-com:vml" Requires="v">
                  <p:oleObj spid="_x0000_s197680" name="公式" r:id="rId11" imgW="215640" imgH="419040" progId="Equation.3">
                    <p:embed/>
                  </p:oleObj>
                </mc:Choice>
                <mc:Fallback>
                  <p:oleObj name="公式" r:id="rId11" imgW="215640" imgH="419040" progId="Equation.3">
                    <p:embed/>
                    <p:pic>
                      <p:nvPicPr>
                        <p:cNvPr id="52" name="Object 4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5449" y="1968500"/>
                          <a:ext cx="224377" cy="417513"/>
                        </a:xfrm>
                        <a:prstGeom prst="rect">
                          <a:avLst/>
                        </a:prstGeom>
                        <a:noFill/>
                      </p:spPr>
                    </p:pic>
                  </p:oleObj>
                </mc:Fallback>
              </mc:AlternateContent>
            </a:graphicData>
          </a:graphic>
        </p:graphicFrame>
        <p:graphicFrame>
          <p:nvGraphicFramePr>
            <p:cNvPr id="53" name="Object 45"/>
            <p:cNvGraphicFramePr>
              <a:graphicFrameLocks/>
            </p:cNvGraphicFramePr>
            <p:nvPr>
              <p:extLst/>
            </p:nvPr>
          </p:nvGraphicFramePr>
          <p:xfrm>
            <a:off x="6084888" y="1989138"/>
            <a:ext cx="265622" cy="417512"/>
          </p:xfrm>
          <a:graphic>
            <a:graphicData uri="http://schemas.openxmlformats.org/presentationml/2006/ole">
              <mc:AlternateContent xmlns:mc="http://schemas.openxmlformats.org/markup-compatibility/2006">
                <mc:Choice xmlns:v="urn:schemas-microsoft-com:vml" Requires="v">
                  <p:oleObj spid="_x0000_s197681" name="公式" r:id="rId13" imgW="253800" imgH="419040" progId="Equation.3">
                    <p:embed/>
                  </p:oleObj>
                </mc:Choice>
                <mc:Fallback>
                  <p:oleObj name="公式" r:id="rId13" imgW="253800" imgH="419040" progId="Equation.3">
                    <p:embed/>
                    <p:pic>
                      <p:nvPicPr>
                        <p:cNvPr id="53" name="Object 4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4888" y="1989138"/>
                          <a:ext cx="265622" cy="417512"/>
                        </a:xfrm>
                        <a:prstGeom prst="rect">
                          <a:avLst/>
                        </a:prstGeom>
                        <a:noFill/>
                        <a:ln>
                          <a:noFill/>
                        </a:ln>
                      </p:spPr>
                    </p:pic>
                  </p:oleObj>
                </mc:Fallback>
              </mc:AlternateContent>
            </a:graphicData>
          </a:graphic>
        </p:graphicFrame>
        <p:graphicFrame>
          <p:nvGraphicFramePr>
            <p:cNvPr id="54" name="Object 46"/>
            <p:cNvGraphicFramePr>
              <a:graphicFrameLocks/>
            </p:cNvGraphicFramePr>
            <p:nvPr>
              <p:extLst/>
            </p:nvPr>
          </p:nvGraphicFramePr>
          <p:xfrm>
            <a:off x="7556499" y="1976438"/>
            <a:ext cx="212829" cy="431800"/>
          </p:xfrm>
          <a:graphic>
            <a:graphicData uri="http://schemas.openxmlformats.org/presentationml/2006/ole">
              <mc:AlternateContent xmlns:mc="http://schemas.openxmlformats.org/markup-compatibility/2006">
                <mc:Choice xmlns:v="urn:schemas-microsoft-com:vml" Requires="v">
                  <p:oleObj spid="_x0000_s197682" name="公式" r:id="rId15" imgW="203040" imgH="431640" progId="Equation.3">
                    <p:embed/>
                  </p:oleObj>
                </mc:Choice>
                <mc:Fallback>
                  <p:oleObj name="公式" r:id="rId15" imgW="203040" imgH="431640" progId="Equation.3">
                    <p:embed/>
                    <p:pic>
                      <p:nvPicPr>
                        <p:cNvPr id="54" name="Object 4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499" y="1976438"/>
                          <a:ext cx="212829" cy="431800"/>
                        </a:xfrm>
                        <a:prstGeom prst="rect">
                          <a:avLst/>
                        </a:prstGeom>
                        <a:noFill/>
                      </p:spPr>
                    </p:pic>
                  </p:oleObj>
                </mc:Fallback>
              </mc:AlternateContent>
            </a:graphicData>
          </a:graphic>
        </p:graphicFrame>
      </p:grpSp>
    </p:spTree>
    <p:extLst>
      <p:ext uri="{BB962C8B-B14F-4D97-AF65-F5344CB8AC3E}">
        <p14:creationId xmlns:p14="http://schemas.microsoft.com/office/powerpoint/2010/main" val="3355733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128"/>
                                        </p:tgtEl>
                                        <p:attrNameLst>
                                          <p:attrName>style.visibility</p:attrName>
                                        </p:attrNameLst>
                                      </p:cBhvr>
                                      <p:to>
                                        <p:strVal val="visible"/>
                                      </p:to>
                                    </p:set>
                                    <p:anim calcmode="lin" valueType="num">
                                      <p:cBhvr>
                                        <p:cTn id="7" dur="1000" fill="hold"/>
                                        <p:tgtEl>
                                          <p:spTgt spid="5128"/>
                                        </p:tgtEl>
                                        <p:attrNameLst>
                                          <p:attrName>ppt_x</p:attrName>
                                        </p:attrNameLst>
                                      </p:cBhvr>
                                      <p:tavLst>
                                        <p:tav tm="0">
                                          <p:val>
                                            <p:strVal val="#ppt_x-.2"/>
                                          </p:val>
                                        </p:tav>
                                        <p:tav tm="100000">
                                          <p:val>
                                            <p:strVal val="#ppt_x"/>
                                          </p:val>
                                        </p:tav>
                                      </p:tavLst>
                                    </p:anim>
                                    <p:anim calcmode="lin" valueType="num">
                                      <p:cBhvr>
                                        <p:cTn id="8" dur="1000" fill="hold"/>
                                        <p:tgtEl>
                                          <p:spTgt spid="5128"/>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8"/>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blinds(horizontal)">
                                      <p:cBhvr>
                                        <p:cTn id="1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P spid="51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nvPr>
        </p:nvGraphicFramePr>
        <p:xfrm>
          <a:off x="2232894" y="718253"/>
          <a:ext cx="4102148" cy="1166666"/>
        </p:xfrm>
        <a:graphic>
          <a:graphicData uri="http://schemas.openxmlformats.org/presentationml/2006/ole">
            <mc:AlternateContent xmlns:mc="http://schemas.openxmlformats.org/markup-compatibility/2006">
              <mc:Choice xmlns:v="urn:schemas-microsoft-com:vml" Requires="v">
                <p:oleObj spid="_x0000_s198664" name="Equation" r:id="rId3" imgW="901440" imgH="393480" progId="Equation.DSMT4">
                  <p:embed/>
                </p:oleObj>
              </mc:Choice>
              <mc:Fallback>
                <p:oleObj name="Equation" r:id="rId3" imgW="901440" imgH="393480" progId="Equation.DSMT4">
                  <p:embed/>
                  <p:pic>
                    <p:nvPicPr>
                      <p:cNvPr id="3" name="Object 2"/>
                      <p:cNvPicPr>
                        <a:picLocks noChangeAspect="1" noChangeArrowheads="1"/>
                      </p:cNvPicPr>
                      <p:nvPr/>
                    </p:nvPicPr>
                    <p:blipFill>
                      <a:blip r:embed="rId4"/>
                      <a:srcRect/>
                      <a:stretch>
                        <a:fillRect/>
                      </a:stretch>
                    </p:blipFill>
                    <p:spPr bwMode="auto">
                      <a:xfrm>
                        <a:off x="2232894" y="718253"/>
                        <a:ext cx="4102148" cy="1166666"/>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sp>
        <p:nvSpPr>
          <p:cNvPr id="4" name="Rectangle 1028"/>
          <p:cNvSpPr>
            <a:spLocks noChangeArrowheads="1"/>
          </p:cNvSpPr>
          <p:nvPr/>
        </p:nvSpPr>
        <p:spPr bwMode="auto">
          <a:xfrm>
            <a:off x="5940152" y="2550632"/>
            <a:ext cx="2813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dirty="0">
                <a:solidFill>
                  <a:srgbClr val="000000"/>
                </a:solidFill>
              </a:rPr>
              <a:t>真空的波数</a:t>
            </a:r>
          </a:p>
        </p:txBody>
      </p:sp>
      <p:sp>
        <p:nvSpPr>
          <p:cNvPr id="5" name="Rectangle 1029"/>
          <p:cNvSpPr>
            <a:spLocks noChangeArrowheads="1"/>
          </p:cNvSpPr>
          <p:nvPr/>
        </p:nvSpPr>
        <p:spPr bwMode="auto">
          <a:xfrm>
            <a:off x="395536" y="2537813"/>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dirty="0">
                <a:solidFill>
                  <a:srgbClr val="000000"/>
                </a:solidFill>
              </a:rPr>
              <a:t>媒质中的波数</a:t>
            </a:r>
          </a:p>
        </p:txBody>
      </p:sp>
      <p:sp>
        <p:nvSpPr>
          <p:cNvPr id="6" name="Text Box 1030"/>
          <p:cNvSpPr txBox="1">
            <a:spLocks noChangeArrowheads="1"/>
          </p:cNvSpPr>
          <p:nvPr/>
        </p:nvSpPr>
        <p:spPr bwMode="auto">
          <a:xfrm>
            <a:off x="323528" y="3617645"/>
            <a:ext cx="864096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sm"/>
                <a:tailEnd type="none" w="med" len="sm"/>
              </a14:hiddenLine>
            </a:ext>
          </a:extLst>
        </p:spPr>
        <p:txBody>
          <a:bodyPr wrap="square"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00"/>
                </a:solidFill>
              </a:rPr>
              <a:t>把媒质中的</a:t>
            </a:r>
            <a:r>
              <a:rPr lang="zh-CN" altLang="en-US" sz="2800" b="1" dirty="0">
                <a:solidFill>
                  <a:srgbClr val="0000FF"/>
                </a:solidFill>
              </a:rPr>
              <a:t>路程</a:t>
            </a:r>
            <a:r>
              <a:rPr lang="zh-CN" altLang="en-US" sz="2800" b="1" dirty="0">
                <a:solidFill>
                  <a:srgbClr val="000000"/>
                </a:solidFill>
              </a:rPr>
              <a:t>折算到真空中的</a:t>
            </a:r>
            <a:r>
              <a:rPr lang="zh-CN" altLang="en-US" sz="2800" b="1" dirty="0">
                <a:solidFill>
                  <a:srgbClr val="FF0000"/>
                </a:solidFill>
              </a:rPr>
              <a:t>光程</a:t>
            </a:r>
            <a:r>
              <a:rPr lang="en-US" altLang="zh-CN" sz="2800" b="1" dirty="0">
                <a:solidFill>
                  <a:srgbClr val="000000"/>
                </a:solidFill>
              </a:rPr>
              <a:t>, </a:t>
            </a:r>
            <a:r>
              <a:rPr lang="zh-CN" altLang="en-US" sz="2800" b="1" dirty="0">
                <a:solidFill>
                  <a:srgbClr val="000000"/>
                </a:solidFill>
              </a:rPr>
              <a:t>便于计算</a:t>
            </a:r>
            <a:r>
              <a:rPr lang="zh-CN" altLang="en-US" sz="2800" b="1" dirty="0" smtClean="0">
                <a:solidFill>
                  <a:srgbClr val="FF0000"/>
                </a:solidFill>
              </a:rPr>
              <a:t>相位差</a:t>
            </a:r>
            <a:endParaRPr lang="zh-CN" altLang="en-US" sz="2800" b="1" dirty="0">
              <a:solidFill>
                <a:srgbClr val="000000"/>
              </a:solidFill>
            </a:endParaRPr>
          </a:p>
        </p:txBody>
      </p:sp>
      <p:sp>
        <p:nvSpPr>
          <p:cNvPr id="7" name="Line 1031"/>
          <p:cNvSpPr>
            <a:spLocks noChangeShapeType="1"/>
          </p:cNvSpPr>
          <p:nvPr/>
        </p:nvSpPr>
        <p:spPr bwMode="auto">
          <a:xfrm flipH="1">
            <a:off x="1691679" y="1714393"/>
            <a:ext cx="429172" cy="823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032"/>
          <p:cNvSpPr>
            <a:spLocks noChangeShapeType="1"/>
          </p:cNvSpPr>
          <p:nvPr/>
        </p:nvSpPr>
        <p:spPr bwMode="auto">
          <a:xfrm>
            <a:off x="6423959" y="1700039"/>
            <a:ext cx="503561" cy="823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0739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55172" y="385790"/>
            <a:ext cx="38714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en-US" altLang="zh-CN" sz="2800" dirty="0" smtClean="0"/>
              <a:t>3</a:t>
            </a:r>
            <a:r>
              <a:rPr lang="zh-CN" altLang="en-US" sz="2800" dirty="0" smtClean="0"/>
              <a:t>、</a:t>
            </a:r>
            <a:r>
              <a:rPr lang="zh-CN" altLang="en-US" sz="2800" dirty="0" smtClean="0">
                <a:solidFill>
                  <a:srgbClr val="FF0000"/>
                </a:solidFill>
              </a:rPr>
              <a:t>光程差与位相差</a:t>
            </a:r>
            <a:endParaRPr lang="zh-CN" altLang="en-US" sz="2800" dirty="0">
              <a:solidFill>
                <a:srgbClr val="FF0000"/>
              </a:solidFill>
            </a:endParaRPr>
          </a:p>
        </p:txBody>
      </p:sp>
      <p:grpSp>
        <p:nvGrpSpPr>
          <p:cNvPr id="6148" name="组合 6147"/>
          <p:cNvGrpSpPr>
            <a:grpSpLocks/>
          </p:cNvGrpSpPr>
          <p:nvPr/>
        </p:nvGrpSpPr>
        <p:grpSpPr bwMode="auto">
          <a:xfrm>
            <a:off x="957192" y="1254920"/>
            <a:ext cx="3457575" cy="693737"/>
            <a:chOff x="0" y="0"/>
            <a:chExt cx="2178" cy="437"/>
          </a:xfrm>
        </p:grpSpPr>
        <p:graphicFrame>
          <p:nvGraphicFramePr>
            <p:cNvPr id="5124" name="对象 6148"/>
            <p:cNvGraphicFramePr>
              <a:graphicFrameLocks noChangeAspect="1"/>
            </p:cNvGraphicFramePr>
            <p:nvPr/>
          </p:nvGraphicFramePr>
          <p:xfrm>
            <a:off x="908" y="0"/>
            <a:ext cx="1270" cy="437"/>
          </p:xfrm>
          <a:graphic>
            <a:graphicData uri="http://schemas.openxmlformats.org/presentationml/2006/ole">
              <mc:AlternateContent xmlns:mc="http://schemas.openxmlformats.org/markup-compatibility/2006">
                <mc:Choice xmlns:v="urn:schemas-microsoft-com:vml" Requires="v">
                  <p:oleObj spid="_x0000_s199760" r:id="rId3" imgW="851639" imgH="228799" progId="Equation.DSMT4">
                    <p:embed/>
                  </p:oleObj>
                </mc:Choice>
                <mc:Fallback>
                  <p:oleObj r:id="rId3" imgW="851639" imgH="228799" progId="Equation.DSMT4">
                    <p:embed/>
                    <p:pic>
                      <p:nvPicPr>
                        <p:cNvPr id="5124" name="对象 6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 y="0"/>
                          <a:ext cx="127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5" name="Text Box 5"/>
            <p:cNvSpPr txBox="1">
              <a:spLocks noChangeArrowheads="1"/>
            </p:cNvSpPr>
            <p:nvPr/>
          </p:nvSpPr>
          <p:spPr bwMode="auto">
            <a:xfrm>
              <a:off x="0" y="18"/>
              <a:ext cx="9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spcBef>
                  <a:spcPct val="0"/>
                </a:spcBef>
              </a:pPr>
              <a:r>
                <a:rPr lang="zh-CN" altLang="en-US" sz="2800">
                  <a:solidFill>
                    <a:srgbClr val="000000"/>
                  </a:solidFill>
                </a:rPr>
                <a:t>光程差</a:t>
              </a:r>
            </a:p>
          </p:txBody>
        </p:sp>
      </p:grpSp>
      <p:grpSp>
        <p:nvGrpSpPr>
          <p:cNvPr id="6151" name="组合 6150"/>
          <p:cNvGrpSpPr>
            <a:grpSpLocks/>
          </p:cNvGrpSpPr>
          <p:nvPr/>
        </p:nvGrpSpPr>
        <p:grpSpPr bwMode="auto">
          <a:xfrm>
            <a:off x="457200" y="3695700"/>
            <a:ext cx="7848600" cy="1295400"/>
            <a:chOff x="0" y="0"/>
            <a:chExt cx="4944" cy="816"/>
          </a:xfrm>
        </p:grpSpPr>
        <p:graphicFrame>
          <p:nvGraphicFramePr>
            <p:cNvPr id="5127" name="对象 6151"/>
            <p:cNvGraphicFramePr>
              <a:graphicFrameLocks noChangeAspect="1"/>
            </p:cNvGraphicFramePr>
            <p:nvPr/>
          </p:nvGraphicFramePr>
          <p:xfrm>
            <a:off x="1458" y="0"/>
            <a:ext cx="2404" cy="393"/>
          </p:xfrm>
          <a:graphic>
            <a:graphicData uri="http://schemas.openxmlformats.org/presentationml/2006/ole">
              <mc:AlternateContent xmlns:mc="http://schemas.openxmlformats.org/markup-compatibility/2006">
                <mc:Choice xmlns:v="urn:schemas-microsoft-com:vml" Requires="v">
                  <p:oleObj spid="_x0000_s199761" r:id="rId5" imgW="1423636" imgH="216088" progId="Equation.DSMT4">
                    <p:embed/>
                  </p:oleObj>
                </mc:Choice>
                <mc:Fallback>
                  <p:oleObj r:id="rId5" imgW="1423636" imgH="216088" progId="Equation.DSMT4">
                    <p:embed/>
                    <p:pic>
                      <p:nvPicPr>
                        <p:cNvPr id="5127" name="对象 6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8" y="0"/>
                          <a:ext cx="2404"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8" name="对象 6152"/>
            <p:cNvGraphicFramePr>
              <a:graphicFrameLocks noChangeAspect="1"/>
            </p:cNvGraphicFramePr>
            <p:nvPr/>
          </p:nvGraphicFramePr>
          <p:xfrm>
            <a:off x="1450" y="450"/>
            <a:ext cx="3494" cy="366"/>
          </p:xfrm>
          <a:graphic>
            <a:graphicData uri="http://schemas.openxmlformats.org/presentationml/2006/ole">
              <mc:AlternateContent xmlns:mc="http://schemas.openxmlformats.org/markup-compatibility/2006">
                <mc:Choice xmlns:v="urn:schemas-microsoft-com:vml" Requires="v">
                  <p:oleObj spid="_x0000_s199762" r:id="rId7" imgW="1473200" imgH="203200" progId="Equation.DSMT4">
                    <p:embed/>
                  </p:oleObj>
                </mc:Choice>
                <mc:Fallback>
                  <p:oleObj r:id="rId7" imgW="1473200" imgH="203200" progId="Equation.DSMT4">
                    <p:embed/>
                    <p:pic>
                      <p:nvPicPr>
                        <p:cNvPr id="5128" name="对象 61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0" y="450"/>
                          <a:ext cx="349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9" name="Text Box 25"/>
            <p:cNvSpPr txBox="1">
              <a:spLocks noChangeArrowheads="1"/>
            </p:cNvSpPr>
            <p:nvPr/>
          </p:nvSpPr>
          <p:spPr bwMode="auto">
            <a:xfrm>
              <a:off x="0" y="245"/>
              <a:ext cx="2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spcBef>
                  <a:spcPct val="0"/>
                </a:spcBef>
                <a:buClr>
                  <a:srgbClr val="FF0066"/>
                </a:buClr>
                <a:buFont typeface="Wingdings" panose="05000000000000000000" pitchFamily="2" charset="2"/>
                <a:buChar char="ü"/>
              </a:pPr>
              <a:r>
                <a:rPr lang="zh-CN" altLang="en-US" sz="2800">
                  <a:solidFill>
                    <a:srgbClr val="000000"/>
                  </a:solidFill>
                </a:rPr>
                <a:t>  干涉</a:t>
              </a:r>
              <a:r>
                <a:rPr lang="zh-CN" altLang="en-US" sz="2800">
                  <a:solidFill>
                    <a:srgbClr val="FF0000"/>
                  </a:solidFill>
                </a:rPr>
                <a:t>加强</a:t>
              </a:r>
            </a:p>
          </p:txBody>
        </p:sp>
        <p:sp>
          <p:nvSpPr>
            <p:cNvPr id="5130" name="AutoShape 26"/>
            <p:cNvSpPr>
              <a:spLocks/>
            </p:cNvSpPr>
            <p:nvPr/>
          </p:nvSpPr>
          <p:spPr bwMode="auto">
            <a:xfrm>
              <a:off x="1311" y="202"/>
              <a:ext cx="102" cy="433"/>
            </a:xfrm>
            <a:prstGeom prst="leftBrace">
              <a:avLst>
                <a:gd name="adj1" fmla="val 35297"/>
                <a:gd name="adj2" fmla="val 53907"/>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6159" name="组合 6158"/>
          <p:cNvGrpSpPr>
            <a:grpSpLocks/>
          </p:cNvGrpSpPr>
          <p:nvPr/>
        </p:nvGrpSpPr>
        <p:grpSpPr bwMode="auto">
          <a:xfrm>
            <a:off x="457200" y="4762500"/>
            <a:ext cx="8075613" cy="1619250"/>
            <a:chOff x="0" y="0"/>
            <a:chExt cx="5087" cy="1020"/>
          </a:xfrm>
        </p:grpSpPr>
        <p:sp>
          <p:nvSpPr>
            <p:cNvPr id="5135" name="Text Box 31"/>
            <p:cNvSpPr txBox="1">
              <a:spLocks noChangeArrowheads="1"/>
            </p:cNvSpPr>
            <p:nvPr/>
          </p:nvSpPr>
          <p:spPr bwMode="auto">
            <a:xfrm>
              <a:off x="0" y="443"/>
              <a:ext cx="20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spcBef>
                  <a:spcPct val="0"/>
                </a:spcBef>
                <a:buClr>
                  <a:srgbClr val="FF0066"/>
                </a:buClr>
                <a:buFont typeface="Wingdings" panose="05000000000000000000" pitchFamily="2" charset="2"/>
                <a:buChar char="ü"/>
              </a:pPr>
              <a:r>
                <a:rPr lang="zh-CN" altLang="en-US" sz="2800">
                  <a:solidFill>
                    <a:srgbClr val="000000"/>
                  </a:solidFill>
                </a:rPr>
                <a:t>  干涉</a:t>
              </a:r>
              <a:r>
                <a:rPr lang="zh-CN" altLang="en-US" sz="2800">
                  <a:solidFill>
                    <a:srgbClr val="669900"/>
                  </a:solidFill>
                </a:rPr>
                <a:t>减弱</a:t>
              </a:r>
            </a:p>
          </p:txBody>
        </p:sp>
        <p:graphicFrame>
          <p:nvGraphicFramePr>
            <p:cNvPr id="5136" name="对象 6160"/>
            <p:cNvGraphicFramePr>
              <a:graphicFrameLocks noChangeAspect="1"/>
            </p:cNvGraphicFramePr>
            <p:nvPr/>
          </p:nvGraphicFramePr>
          <p:xfrm>
            <a:off x="1458" y="0"/>
            <a:ext cx="2812" cy="657"/>
          </p:xfrm>
          <a:graphic>
            <a:graphicData uri="http://schemas.openxmlformats.org/presentationml/2006/ole">
              <mc:AlternateContent xmlns:mc="http://schemas.openxmlformats.org/markup-compatibility/2006">
                <mc:Choice xmlns:v="urn:schemas-microsoft-com:vml" Requires="v">
                  <p:oleObj spid="_x0000_s199763" r:id="rId9" imgW="1854200" imgH="393700" progId="Equation.DSMT4">
                    <p:embed/>
                  </p:oleObj>
                </mc:Choice>
                <mc:Fallback>
                  <p:oleObj r:id="rId9" imgW="1854200" imgH="393700" progId="Equation.DSMT4">
                    <p:embed/>
                    <p:pic>
                      <p:nvPicPr>
                        <p:cNvPr id="5136" name="对象 61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8" y="0"/>
                          <a:ext cx="2812"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37" name="对象 6161"/>
            <p:cNvGraphicFramePr>
              <a:graphicFrameLocks noChangeAspect="1"/>
            </p:cNvGraphicFramePr>
            <p:nvPr/>
          </p:nvGraphicFramePr>
          <p:xfrm>
            <a:off x="1413" y="643"/>
            <a:ext cx="3674" cy="377"/>
          </p:xfrm>
          <a:graphic>
            <a:graphicData uri="http://schemas.openxmlformats.org/presentationml/2006/ole">
              <mc:AlternateContent xmlns:mc="http://schemas.openxmlformats.org/markup-compatibility/2006">
                <mc:Choice xmlns:v="urn:schemas-microsoft-com:vml" Requires="v">
                  <p:oleObj spid="_x0000_s199764" r:id="rId11" imgW="1790700" imgH="215900" progId="Equation.DSMT4">
                    <p:embed/>
                  </p:oleObj>
                </mc:Choice>
                <mc:Fallback>
                  <p:oleObj r:id="rId11" imgW="1790700" imgH="215900" progId="Equation.DSMT4">
                    <p:embed/>
                    <p:pic>
                      <p:nvPicPr>
                        <p:cNvPr id="5137" name="对象 61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3" y="643"/>
                          <a:ext cx="367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38" name="AutoShape 34"/>
            <p:cNvSpPr>
              <a:spLocks/>
            </p:cNvSpPr>
            <p:nvPr/>
          </p:nvSpPr>
          <p:spPr bwMode="auto">
            <a:xfrm>
              <a:off x="1299" y="381"/>
              <a:ext cx="114" cy="429"/>
            </a:xfrm>
            <a:prstGeom prst="leftBrace">
              <a:avLst>
                <a:gd name="adj1" fmla="val 31290"/>
                <a:gd name="adj2" fmla="val 53907"/>
              </a:avLst>
            </a:prstGeom>
            <a:noFill/>
            <a:ln w="25400">
              <a:solidFill>
                <a:srgbClr val="66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5139" name="组合 6163"/>
          <p:cNvGrpSpPr>
            <a:grpSpLocks/>
          </p:cNvGrpSpPr>
          <p:nvPr/>
        </p:nvGrpSpPr>
        <p:grpSpPr bwMode="auto">
          <a:xfrm>
            <a:off x="4958511" y="291774"/>
            <a:ext cx="3278188" cy="1828800"/>
            <a:chOff x="0" y="0"/>
            <a:chExt cx="2065" cy="1152"/>
          </a:xfrm>
        </p:grpSpPr>
        <p:sp>
          <p:nvSpPr>
            <p:cNvPr id="5140" name="Rectangle 51"/>
            <p:cNvSpPr>
              <a:spLocks noChangeArrowheads="1"/>
            </p:cNvSpPr>
            <p:nvPr/>
          </p:nvSpPr>
          <p:spPr bwMode="auto">
            <a:xfrm>
              <a:off x="0" y="44"/>
              <a:ext cx="2064" cy="1108"/>
            </a:xfrm>
            <a:prstGeom prst="rect">
              <a:avLst/>
            </a:prstGeom>
            <a:solidFill>
              <a:schemeClr val="bg1"/>
            </a:solidFill>
            <a:ln w="9525">
              <a:solidFill>
                <a:schemeClr val="tx2"/>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1" name="Line 52"/>
            <p:cNvSpPr>
              <a:spLocks noChangeShapeType="1"/>
            </p:cNvSpPr>
            <p:nvPr/>
          </p:nvSpPr>
          <p:spPr bwMode="auto">
            <a:xfrm flipV="1">
              <a:off x="387" y="608"/>
              <a:ext cx="1290" cy="310"/>
            </a:xfrm>
            <a:prstGeom prst="line">
              <a:avLst/>
            </a:prstGeom>
            <a:noFill/>
            <a:ln w="28575">
              <a:solidFill>
                <a:srgbClr val="33CCCC"/>
              </a:solidFill>
              <a:round/>
              <a:headEnd/>
              <a:tailEnd/>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2" name="Text Box 53"/>
            <p:cNvSpPr txBox="1">
              <a:spLocks noChangeArrowheads="1"/>
            </p:cNvSpPr>
            <p:nvPr/>
          </p:nvSpPr>
          <p:spPr bwMode="auto">
            <a:xfrm>
              <a:off x="301" y="78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FF0066"/>
                  </a:solidFill>
                </a:rPr>
                <a:t>*</a:t>
              </a:r>
            </a:p>
          </p:txBody>
        </p:sp>
        <p:sp>
          <p:nvSpPr>
            <p:cNvPr id="5143" name="Line 54"/>
            <p:cNvSpPr>
              <a:spLocks noChangeShapeType="1"/>
            </p:cNvSpPr>
            <p:nvPr/>
          </p:nvSpPr>
          <p:spPr bwMode="auto">
            <a:xfrm>
              <a:off x="387" y="254"/>
              <a:ext cx="1290" cy="354"/>
            </a:xfrm>
            <a:prstGeom prst="line">
              <a:avLst/>
            </a:prstGeom>
            <a:noFill/>
            <a:ln w="28575">
              <a:solidFill>
                <a:srgbClr val="33CCCC"/>
              </a:solidFill>
              <a:round/>
              <a:headEnd/>
              <a:tailEnd/>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144" name="对象 6168"/>
            <p:cNvGraphicFramePr>
              <a:graphicFrameLocks noChangeAspect="1"/>
            </p:cNvGraphicFramePr>
            <p:nvPr/>
          </p:nvGraphicFramePr>
          <p:xfrm>
            <a:off x="96" y="0"/>
            <a:ext cx="248" cy="387"/>
          </p:xfrm>
          <a:graphic>
            <a:graphicData uri="http://schemas.openxmlformats.org/presentationml/2006/ole">
              <mc:AlternateContent xmlns:mc="http://schemas.openxmlformats.org/markup-compatibility/2006">
                <mc:Choice xmlns:v="urn:schemas-microsoft-com:vml" Requires="v">
                  <p:oleObj spid="_x0000_s199765" r:id="rId13" imgW="139943" imgH="216275" progId="Equation.3">
                    <p:embed/>
                  </p:oleObj>
                </mc:Choice>
                <mc:Fallback>
                  <p:oleObj r:id="rId13" imgW="139943" imgH="216275" progId="Equation.3">
                    <p:embed/>
                    <p:pic>
                      <p:nvPicPr>
                        <p:cNvPr id="5144" name="对象 61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 y="0"/>
                          <a:ext cx="248"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45" name="Line 56"/>
            <p:cNvSpPr>
              <a:spLocks noChangeShapeType="1"/>
            </p:cNvSpPr>
            <p:nvPr/>
          </p:nvSpPr>
          <p:spPr bwMode="auto">
            <a:xfrm flipV="1">
              <a:off x="946" y="741"/>
              <a:ext cx="129" cy="45"/>
            </a:xfrm>
            <a:prstGeom prst="line">
              <a:avLst/>
            </a:prstGeom>
            <a:noFill/>
            <a:ln w="38100">
              <a:solidFill>
                <a:srgbClr val="33CCCC"/>
              </a:solidFill>
              <a:round/>
              <a:headEnd/>
              <a:tailEnd type="triangle" w="sm" len="lg"/>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6" name="Line 57"/>
            <p:cNvSpPr>
              <a:spLocks noChangeShapeType="1"/>
            </p:cNvSpPr>
            <p:nvPr/>
          </p:nvSpPr>
          <p:spPr bwMode="auto">
            <a:xfrm>
              <a:off x="946" y="409"/>
              <a:ext cx="129" cy="44"/>
            </a:xfrm>
            <a:prstGeom prst="line">
              <a:avLst/>
            </a:prstGeom>
            <a:noFill/>
            <a:ln w="38100">
              <a:solidFill>
                <a:srgbClr val="33CCCC"/>
              </a:solidFill>
              <a:round/>
              <a:headEnd/>
              <a:tailEnd type="triangle" w="sm" len="lg"/>
            </a:ln>
            <a:extLst>
              <a:ext uri="{909E8E84-426E-40DD-AFC4-6F175D3DCCD1}">
                <a14:hiddenFill xmlns:a14="http://schemas.microsoft.com/office/drawing/2010/main">
                  <a:no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7" name="Text Box 58"/>
            <p:cNvSpPr txBox="1">
              <a:spLocks noChangeArrowheads="1"/>
            </p:cNvSpPr>
            <p:nvPr/>
          </p:nvSpPr>
          <p:spPr bwMode="auto">
            <a:xfrm>
              <a:off x="1559" y="547"/>
              <a:ext cx="3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en-US" altLang="zh-CN" sz="3200" b="0" i="1">
                  <a:solidFill>
                    <a:srgbClr val="000000"/>
                  </a:solidFill>
                </a:rPr>
                <a:t>P</a:t>
              </a:r>
            </a:p>
          </p:txBody>
        </p:sp>
        <p:graphicFrame>
          <p:nvGraphicFramePr>
            <p:cNvPr id="5148" name="对象 6172"/>
            <p:cNvGraphicFramePr>
              <a:graphicFrameLocks noChangeAspect="1"/>
            </p:cNvGraphicFramePr>
            <p:nvPr/>
          </p:nvGraphicFramePr>
          <p:xfrm>
            <a:off x="969" y="62"/>
            <a:ext cx="242" cy="399"/>
          </p:xfrm>
          <a:graphic>
            <a:graphicData uri="http://schemas.openxmlformats.org/presentationml/2006/ole">
              <mc:AlternateContent xmlns:mc="http://schemas.openxmlformats.org/markup-compatibility/2006">
                <mc:Choice xmlns:v="urn:schemas-microsoft-com:vml" Requires="v">
                  <p:oleObj spid="_x0000_s199766" r:id="rId15" imgW="127110" imgH="216088" progId="Equation.3">
                    <p:embed/>
                  </p:oleObj>
                </mc:Choice>
                <mc:Fallback>
                  <p:oleObj r:id="rId15" imgW="127110" imgH="216088" progId="Equation.3">
                    <p:embed/>
                    <p:pic>
                      <p:nvPicPr>
                        <p:cNvPr id="5148" name="对象 61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9" y="62"/>
                          <a:ext cx="24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49" name="对象 6173"/>
            <p:cNvGraphicFramePr>
              <a:graphicFrameLocks noChangeAspect="1"/>
            </p:cNvGraphicFramePr>
            <p:nvPr/>
          </p:nvGraphicFramePr>
          <p:xfrm>
            <a:off x="121" y="697"/>
            <a:ext cx="266" cy="399"/>
          </p:xfrm>
          <a:graphic>
            <a:graphicData uri="http://schemas.openxmlformats.org/presentationml/2006/ole">
              <mc:AlternateContent xmlns:mc="http://schemas.openxmlformats.org/markup-compatibility/2006">
                <mc:Choice xmlns:v="urn:schemas-microsoft-com:vml" Requires="v">
                  <p:oleObj spid="_x0000_s199767" r:id="rId17" imgW="152665" imgH="216275" progId="Equation.3">
                    <p:embed/>
                  </p:oleObj>
                </mc:Choice>
                <mc:Fallback>
                  <p:oleObj r:id="rId17" imgW="152665" imgH="216275" progId="Equation.3">
                    <p:embed/>
                    <p:pic>
                      <p:nvPicPr>
                        <p:cNvPr id="5149" name="对象 61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 y="697"/>
                          <a:ext cx="266"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50" name="对象 6174"/>
            <p:cNvGraphicFramePr>
              <a:graphicFrameLocks noChangeAspect="1"/>
            </p:cNvGraphicFramePr>
            <p:nvPr/>
          </p:nvGraphicFramePr>
          <p:xfrm>
            <a:off x="1801" y="718"/>
            <a:ext cx="264" cy="378"/>
          </p:xfrm>
          <a:graphic>
            <a:graphicData uri="http://schemas.openxmlformats.org/presentationml/2006/ole">
              <mc:AlternateContent xmlns:mc="http://schemas.openxmlformats.org/markup-compatibility/2006">
                <mc:Choice xmlns:v="urn:schemas-microsoft-com:vml" Requires="v">
                  <p:oleObj spid="_x0000_s199768" r:id="rId19" imgW="165459" imgH="229097" progId="Equation.DSMT4">
                    <p:embed/>
                  </p:oleObj>
                </mc:Choice>
                <mc:Fallback>
                  <p:oleObj r:id="rId19" imgW="165459" imgH="229097" progId="Equation.DSMT4">
                    <p:embed/>
                    <p:pic>
                      <p:nvPicPr>
                        <p:cNvPr id="5150" name="对象 61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01" y="718"/>
                          <a:ext cx="26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51" name="Text Box 62"/>
            <p:cNvSpPr txBox="1">
              <a:spLocks noChangeArrowheads="1"/>
            </p:cNvSpPr>
            <p:nvPr/>
          </p:nvSpPr>
          <p:spPr bwMode="auto">
            <a:xfrm>
              <a:off x="301" y="12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FF0066"/>
                  </a:solidFill>
                </a:rPr>
                <a:t>*</a:t>
              </a:r>
            </a:p>
          </p:txBody>
        </p:sp>
        <p:graphicFrame>
          <p:nvGraphicFramePr>
            <p:cNvPr id="5152" name="对象 6176"/>
            <p:cNvGraphicFramePr>
              <a:graphicFrameLocks noChangeAspect="1"/>
            </p:cNvGraphicFramePr>
            <p:nvPr/>
          </p:nvGraphicFramePr>
          <p:xfrm>
            <a:off x="1813" y="143"/>
            <a:ext cx="244" cy="378"/>
          </p:xfrm>
          <a:graphic>
            <a:graphicData uri="http://schemas.openxmlformats.org/presentationml/2006/ole">
              <mc:AlternateContent xmlns:mc="http://schemas.openxmlformats.org/markup-compatibility/2006">
                <mc:Choice xmlns:v="urn:schemas-microsoft-com:vml" Requires="v">
                  <p:oleObj spid="_x0000_s199769" r:id="rId21" imgW="152731" imgH="229097" progId="Equation.DSMT4">
                    <p:embed/>
                  </p:oleObj>
                </mc:Choice>
                <mc:Fallback>
                  <p:oleObj r:id="rId21" imgW="152731" imgH="229097" progId="Equation.DSMT4">
                    <p:embed/>
                    <p:pic>
                      <p:nvPicPr>
                        <p:cNvPr id="5152" name="对象 617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13" y="143"/>
                          <a:ext cx="24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53" name="对象 6177"/>
            <p:cNvGraphicFramePr>
              <a:graphicFrameLocks noChangeAspect="1"/>
            </p:cNvGraphicFramePr>
            <p:nvPr/>
          </p:nvGraphicFramePr>
          <p:xfrm>
            <a:off x="947" y="709"/>
            <a:ext cx="267" cy="387"/>
          </p:xfrm>
          <a:graphic>
            <a:graphicData uri="http://schemas.openxmlformats.org/presentationml/2006/ole">
              <mc:AlternateContent xmlns:mc="http://schemas.openxmlformats.org/markup-compatibility/2006">
                <mc:Choice xmlns:v="urn:schemas-microsoft-com:vml" Requires="v">
                  <p:oleObj spid="_x0000_s199770" r:id="rId23" imgW="190666" imgH="317776" progId="Equation.3">
                    <p:embed/>
                  </p:oleObj>
                </mc:Choice>
                <mc:Fallback>
                  <p:oleObj r:id="rId23" imgW="190666" imgH="317776" progId="Equation.3">
                    <p:embed/>
                    <p:pic>
                      <p:nvPicPr>
                        <p:cNvPr id="5153" name="对象 617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47" y="709"/>
                          <a:ext cx="26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54" name="Rectangle 65"/>
            <p:cNvSpPr>
              <a:spLocks noChangeArrowheads="1"/>
            </p:cNvSpPr>
            <p:nvPr/>
          </p:nvSpPr>
          <p:spPr bwMode="auto">
            <a:xfrm>
              <a:off x="0" y="52"/>
              <a:ext cx="2064" cy="544"/>
            </a:xfrm>
            <a:prstGeom prst="rect">
              <a:avLst/>
            </a:prstGeom>
            <a:solidFill>
              <a:srgbClr val="CEFAF2">
                <a:alpha val="50000"/>
              </a:srgbClr>
            </a:solidFill>
            <a:ln w="9525">
              <a:solidFill>
                <a:schemeClr val="tx2"/>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aphicFrame>
        <p:nvGraphicFramePr>
          <p:cNvPr id="35" name="Object 3"/>
          <p:cNvGraphicFramePr>
            <a:graphicFrameLocks noChangeAspect="1"/>
          </p:cNvGraphicFramePr>
          <p:nvPr>
            <p:extLst/>
          </p:nvPr>
        </p:nvGraphicFramePr>
        <p:xfrm>
          <a:off x="4949204" y="2299962"/>
          <a:ext cx="1981896" cy="1097869"/>
        </p:xfrm>
        <a:graphic>
          <a:graphicData uri="http://schemas.openxmlformats.org/presentationml/2006/ole">
            <mc:AlternateContent xmlns:mc="http://schemas.openxmlformats.org/markup-compatibility/2006">
              <mc:Choice xmlns:v="urn:schemas-microsoft-com:vml" Requires="v">
                <p:oleObj spid="_x0000_s199771" name="公式" r:id="rId25" imgW="710891" imgH="393529" progId="Equation.3">
                  <p:embed/>
                </p:oleObj>
              </mc:Choice>
              <mc:Fallback>
                <p:oleObj name="公式" r:id="rId25" imgW="710891" imgH="393529" progId="Equation.3">
                  <p:embed/>
                  <p:pic>
                    <p:nvPicPr>
                      <p:cNvPr id="35" name="Object 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49204" y="2299962"/>
                        <a:ext cx="1981896" cy="1097869"/>
                      </a:xfrm>
                      <a:prstGeom prst="rect">
                        <a:avLst/>
                      </a:prstGeom>
                      <a:noFill/>
                      <a:extLst/>
                    </p:spPr>
                  </p:pic>
                </p:oleObj>
              </mc:Fallback>
            </mc:AlternateContent>
          </a:graphicData>
        </a:graphic>
      </p:graphicFrame>
      <p:graphicFrame>
        <p:nvGraphicFramePr>
          <p:cNvPr id="36" name="对象 35"/>
          <p:cNvGraphicFramePr>
            <a:graphicFrameLocks noChangeAspect="1"/>
          </p:cNvGraphicFramePr>
          <p:nvPr>
            <p:extLst/>
          </p:nvPr>
        </p:nvGraphicFramePr>
        <p:xfrm>
          <a:off x="1059549" y="2379663"/>
          <a:ext cx="3224419" cy="1049337"/>
        </p:xfrm>
        <a:graphic>
          <a:graphicData uri="http://schemas.openxmlformats.org/presentationml/2006/ole">
            <mc:AlternateContent xmlns:mc="http://schemas.openxmlformats.org/markup-compatibility/2006">
              <mc:Choice xmlns:v="urn:schemas-microsoft-com:vml" Requires="v">
                <p:oleObj spid="_x0000_s199772" name="公式" r:id="rId27" imgW="723586" imgH="253890" progId="Equation.3">
                  <p:embed/>
                </p:oleObj>
              </mc:Choice>
              <mc:Fallback>
                <p:oleObj name="公式" r:id="rId27" imgW="723586" imgH="253890" progId="Equation.3">
                  <p:embed/>
                  <p:pic>
                    <p:nvPicPr>
                      <p:cNvPr id="36" name="对象 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59549" y="2379663"/>
                        <a:ext cx="3224419" cy="1049337"/>
                      </a:xfrm>
                      <a:prstGeom prst="rect">
                        <a:avLst/>
                      </a:prstGeom>
                      <a:noFill/>
                      <a:ln w="38100">
                        <a:solidFill>
                          <a:srgbClr val="0000FF"/>
                        </a:solidFill>
                        <a:miter lim="800000"/>
                        <a:headEnd/>
                        <a:tailEnd/>
                      </a:ln>
                      <a:extLst/>
                    </p:spPr>
                  </p:pic>
                </p:oleObj>
              </mc:Fallback>
            </mc:AlternateContent>
          </a:graphicData>
        </a:graphic>
      </p:graphicFrame>
    </p:spTree>
    <p:extLst>
      <p:ext uri="{BB962C8B-B14F-4D97-AF65-F5344CB8AC3E}">
        <p14:creationId xmlns:p14="http://schemas.microsoft.com/office/powerpoint/2010/main" val="704945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arn(inHorizontal)">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checkerboard(across)">
                                      <p:cBhvr>
                                        <p:cTn id="12" dur="500"/>
                                        <p:tgtEl>
                                          <p:spTgt spid="6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59"/>
                                        </p:tgtEl>
                                        <p:attrNameLst>
                                          <p:attrName>style.visibility</p:attrName>
                                        </p:attrNameLst>
                                      </p:cBhvr>
                                      <p:to>
                                        <p:strVal val="visible"/>
                                      </p:to>
                                    </p:set>
                                    <p:animEffect transition="in" filter="blinds(horizontal)">
                                      <p:cBhvr>
                                        <p:cTn id="17" dur="500"/>
                                        <p:tgtEl>
                                          <p:spTgt spid="615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0743" y="188640"/>
            <a:ext cx="612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3200" b="1" dirty="0" smtClean="0">
                <a:solidFill>
                  <a:srgbClr val="0000FF"/>
                </a:solidFill>
                <a:latin typeface="Times New Roman" pitchFamily="18" charset="0"/>
                <a:ea typeface="黑体" pitchFamily="49" charset="-122"/>
              </a:rPr>
              <a:t>二、透镜不产生附加光程差</a:t>
            </a:r>
            <a:endParaRPr lang="zh-CN" altLang="en-US" b="1" dirty="0" smtClean="0">
              <a:solidFill>
                <a:srgbClr val="0000FF"/>
              </a:solidFill>
              <a:latin typeface="Times New Roman" pitchFamily="18" charset="0"/>
              <a:ea typeface="黑体" pitchFamily="49" charset="-122"/>
            </a:endParaRPr>
          </a:p>
        </p:txBody>
      </p:sp>
      <p:sp>
        <p:nvSpPr>
          <p:cNvPr id="3" name="Text Box 3"/>
          <p:cNvSpPr txBox="1">
            <a:spLocks noChangeArrowheads="1"/>
          </p:cNvSpPr>
          <p:nvPr/>
        </p:nvSpPr>
        <p:spPr bwMode="auto">
          <a:xfrm>
            <a:off x="4252816" y="5061804"/>
            <a:ext cx="48180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800" b="1" dirty="0" smtClean="0">
                <a:solidFill>
                  <a:srgbClr val="990000"/>
                </a:solidFill>
                <a:latin typeface="Times New Roman" pitchFamily="18" charset="0"/>
                <a:ea typeface="黑体" pitchFamily="49" charset="-122"/>
              </a:rPr>
              <a:t>物点到象点（</a:t>
            </a:r>
            <a:r>
              <a:rPr lang="zh-CN" altLang="en-US" sz="2800" b="1" dirty="0" smtClean="0">
                <a:solidFill>
                  <a:srgbClr val="990000"/>
                </a:solidFill>
                <a:latin typeface="Times New Roman" pitchFamily="18" charset="0"/>
                <a:ea typeface="黑体" pitchFamily="49" charset="-122"/>
                <a:sym typeface="Symbol" pitchFamily="18" charset="2"/>
              </a:rPr>
              <a:t>亮点）</a:t>
            </a:r>
            <a:r>
              <a:rPr lang="zh-CN" altLang="en-US" sz="2800" b="1" dirty="0" smtClean="0">
                <a:solidFill>
                  <a:srgbClr val="990000"/>
                </a:solidFill>
                <a:latin typeface="Times New Roman" pitchFamily="18" charset="0"/>
                <a:ea typeface="黑体" pitchFamily="49" charset="-122"/>
              </a:rPr>
              <a:t>各光线之间的光程差为零。</a:t>
            </a:r>
          </a:p>
        </p:txBody>
      </p:sp>
      <p:grpSp>
        <p:nvGrpSpPr>
          <p:cNvPr id="4" name="Group 4"/>
          <p:cNvGrpSpPr>
            <a:grpSpLocks/>
          </p:cNvGrpSpPr>
          <p:nvPr/>
        </p:nvGrpSpPr>
        <p:grpSpPr bwMode="auto">
          <a:xfrm>
            <a:off x="577850" y="5106988"/>
            <a:ext cx="3479800" cy="1293812"/>
            <a:chOff x="744" y="3264"/>
            <a:chExt cx="2304" cy="856"/>
          </a:xfrm>
        </p:grpSpPr>
        <p:sp>
          <p:nvSpPr>
            <p:cNvPr id="5" name="Line 5"/>
            <p:cNvSpPr>
              <a:spLocks noChangeShapeType="1"/>
            </p:cNvSpPr>
            <p:nvPr/>
          </p:nvSpPr>
          <p:spPr bwMode="auto">
            <a:xfrm flipV="1">
              <a:off x="792" y="3735"/>
              <a:ext cx="1968" cy="4"/>
            </a:xfrm>
            <a:prstGeom prst="line">
              <a:avLst/>
            </a:prstGeom>
            <a:noFill/>
            <a:ln w="19050">
              <a:solidFill>
                <a:srgbClr val="00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6" name="Rectangle 6"/>
            <p:cNvSpPr>
              <a:spLocks noChangeArrowheads="1"/>
            </p:cNvSpPr>
            <p:nvPr/>
          </p:nvSpPr>
          <p:spPr bwMode="auto">
            <a:xfrm>
              <a:off x="2530" y="3447"/>
              <a:ext cx="51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FF3300"/>
                  </a:solidFill>
                  <a:latin typeface="Times New Roman" pitchFamily="18" charset="0"/>
                  <a:ea typeface="黑体" pitchFamily="49" charset="-122"/>
                </a:rPr>
                <a:t>S </a:t>
              </a:r>
              <a:r>
                <a:rPr lang="en-US" altLang="zh-CN" sz="2800" b="1" smtClean="0">
                  <a:solidFill>
                    <a:srgbClr val="FF3300"/>
                  </a:solidFill>
                  <a:latin typeface="Times New Roman" pitchFamily="18" charset="0"/>
                  <a:ea typeface="黑体" pitchFamily="49" charset="-122"/>
                  <a:sym typeface="Symbol" pitchFamily="18" charset="2"/>
                </a:rPr>
                <a:t></a:t>
              </a:r>
              <a:endParaRPr lang="en-US" altLang="zh-CN" sz="2800" b="1" smtClean="0">
                <a:solidFill>
                  <a:srgbClr val="FF3300"/>
                </a:solidFill>
                <a:latin typeface="Times New Roman" pitchFamily="18" charset="0"/>
                <a:ea typeface="黑体" pitchFamily="49" charset="-122"/>
              </a:endParaRPr>
            </a:p>
          </p:txBody>
        </p:sp>
        <p:sp>
          <p:nvSpPr>
            <p:cNvPr id="7" name="Rectangle 7"/>
            <p:cNvSpPr>
              <a:spLocks noChangeArrowheads="1"/>
            </p:cNvSpPr>
            <p:nvPr/>
          </p:nvSpPr>
          <p:spPr bwMode="auto">
            <a:xfrm>
              <a:off x="1383" y="3264"/>
              <a:ext cx="28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0000FF"/>
                  </a:solidFill>
                  <a:latin typeface="Times New Roman" pitchFamily="18" charset="0"/>
                  <a:ea typeface="黑体" pitchFamily="49" charset="-122"/>
                </a:rPr>
                <a:t>a</a:t>
              </a:r>
              <a:endParaRPr lang="en-US" altLang="zh-CN" sz="2800" b="1" smtClean="0">
                <a:solidFill>
                  <a:srgbClr val="000000"/>
                </a:solidFill>
                <a:latin typeface="Times New Roman" pitchFamily="18" charset="0"/>
                <a:ea typeface="黑体" pitchFamily="49" charset="-122"/>
              </a:endParaRPr>
            </a:p>
          </p:txBody>
        </p:sp>
        <p:sp>
          <p:nvSpPr>
            <p:cNvPr id="8" name="Rectangle 8"/>
            <p:cNvSpPr>
              <a:spLocks noChangeArrowheads="1"/>
            </p:cNvSpPr>
            <p:nvPr/>
          </p:nvSpPr>
          <p:spPr bwMode="auto">
            <a:xfrm>
              <a:off x="1395" y="3869"/>
              <a:ext cx="19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0000FF"/>
                  </a:solidFill>
                  <a:latin typeface="Times New Roman" pitchFamily="18" charset="0"/>
                  <a:ea typeface="黑体" pitchFamily="49" charset="-122"/>
                </a:rPr>
                <a:t>c</a:t>
              </a:r>
              <a:endParaRPr lang="en-US" altLang="zh-CN" sz="2800" b="1" smtClean="0">
                <a:solidFill>
                  <a:srgbClr val="000000"/>
                </a:solidFill>
                <a:latin typeface="Times New Roman" pitchFamily="18" charset="0"/>
                <a:ea typeface="黑体" pitchFamily="49" charset="-122"/>
              </a:endParaRPr>
            </a:p>
          </p:txBody>
        </p:sp>
        <p:sp>
          <p:nvSpPr>
            <p:cNvPr id="9" name="Rectangle 9"/>
            <p:cNvSpPr>
              <a:spLocks noChangeArrowheads="1"/>
            </p:cNvSpPr>
            <p:nvPr/>
          </p:nvSpPr>
          <p:spPr bwMode="auto">
            <a:xfrm>
              <a:off x="1405" y="3493"/>
              <a:ext cx="15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0000FF"/>
                  </a:solidFill>
                  <a:latin typeface="Times New Roman" pitchFamily="18" charset="0"/>
                  <a:ea typeface="黑体" pitchFamily="49" charset="-122"/>
                </a:rPr>
                <a:t>b</a:t>
              </a:r>
              <a:endParaRPr lang="en-US" altLang="zh-CN" sz="2800" b="1" smtClean="0">
                <a:solidFill>
                  <a:srgbClr val="000000"/>
                </a:solidFill>
                <a:latin typeface="Times New Roman" pitchFamily="18" charset="0"/>
                <a:ea typeface="黑体" pitchFamily="49" charset="-122"/>
              </a:endParaRPr>
            </a:p>
          </p:txBody>
        </p:sp>
        <p:sp>
          <p:nvSpPr>
            <p:cNvPr id="10" name="Arc 10"/>
            <p:cNvSpPr>
              <a:spLocks/>
            </p:cNvSpPr>
            <p:nvPr/>
          </p:nvSpPr>
          <p:spPr bwMode="auto">
            <a:xfrm flipV="1">
              <a:off x="1390" y="3733"/>
              <a:ext cx="145" cy="242"/>
            </a:xfrm>
            <a:custGeom>
              <a:avLst/>
              <a:gdLst>
                <a:gd name="T0" fmla="*/ 0 w 21600"/>
                <a:gd name="T1" fmla="*/ 0 h 21600"/>
                <a:gd name="T2" fmla="*/ 1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1" name="Arc 11"/>
            <p:cNvSpPr>
              <a:spLocks/>
            </p:cNvSpPr>
            <p:nvPr/>
          </p:nvSpPr>
          <p:spPr bwMode="auto">
            <a:xfrm>
              <a:off x="1390" y="3506"/>
              <a:ext cx="145" cy="242"/>
            </a:xfrm>
            <a:custGeom>
              <a:avLst/>
              <a:gdLst>
                <a:gd name="T0" fmla="*/ 0 w 21600"/>
                <a:gd name="T1" fmla="*/ 0 h 21600"/>
                <a:gd name="T2" fmla="*/ 1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2" name="Arc 12"/>
            <p:cNvSpPr>
              <a:spLocks/>
            </p:cNvSpPr>
            <p:nvPr/>
          </p:nvSpPr>
          <p:spPr bwMode="auto">
            <a:xfrm flipH="1" flipV="1">
              <a:off x="2069" y="3741"/>
              <a:ext cx="82" cy="133"/>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3" name="Arc 13"/>
            <p:cNvSpPr>
              <a:spLocks/>
            </p:cNvSpPr>
            <p:nvPr/>
          </p:nvSpPr>
          <p:spPr bwMode="auto">
            <a:xfrm flipH="1">
              <a:off x="2069" y="3616"/>
              <a:ext cx="82" cy="133"/>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4" name="Arc 14"/>
            <p:cNvSpPr>
              <a:spLocks/>
            </p:cNvSpPr>
            <p:nvPr/>
          </p:nvSpPr>
          <p:spPr bwMode="auto">
            <a:xfrm flipH="1" flipV="1">
              <a:off x="2223" y="3752"/>
              <a:ext cx="72" cy="8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5" name="Arc 15"/>
            <p:cNvSpPr>
              <a:spLocks/>
            </p:cNvSpPr>
            <p:nvPr/>
          </p:nvSpPr>
          <p:spPr bwMode="auto">
            <a:xfrm flipH="1">
              <a:off x="2223" y="3671"/>
              <a:ext cx="72"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6" name="Arc 16"/>
            <p:cNvSpPr>
              <a:spLocks/>
            </p:cNvSpPr>
            <p:nvPr/>
          </p:nvSpPr>
          <p:spPr bwMode="auto">
            <a:xfrm flipH="1" flipV="1">
              <a:off x="1752" y="3752"/>
              <a:ext cx="82" cy="214"/>
            </a:xfrm>
            <a:custGeom>
              <a:avLst/>
              <a:gdLst>
                <a:gd name="T0" fmla="*/ 0 w 21600"/>
                <a:gd name="T1" fmla="*/ 0 h 21600"/>
                <a:gd name="T2" fmla="*/ 0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7" name="Arc 17"/>
            <p:cNvSpPr>
              <a:spLocks/>
            </p:cNvSpPr>
            <p:nvPr/>
          </p:nvSpPr>
          <p:spPr bwMode="auto">
            <a:xfrm flipH="1">
              <a:off x="1752" y="3551"/>
              <a:ext cx="82" cy="214"/>
            </a:xfrm>
            <a:custGeom>
              <a:avLst/>
              <a:gdLst>
                <a:gd name="T0" fmla="*/ 0 w 21600"/>
                <a:gd name="T1" fmla="*/ 0 h 21600"/>
                <a:gd name="T2" fmla="*/ 0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8" name="Arc 18"/>
            <p:cNvSpPr>
              <a:spLocks/>
            </p:cNvSpPr>
            <p:nvPr/>
          </p:nvSpPr>
          <p:spPr bwMode="auto">
            <a:xfrm flipH="1" flipV="1">
              <a:off x="1915" y="3747"/>
              <a:ext cx="127" cy="162"/>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9" name="Arc 19"/>
            <p:cNvSpPr>
              <a:spLocks/>
            </p:cNvSpPr>
            <p:nvPr/>
          </p:nvSpPr>
          <p:spPr bwMode="auto">
            <a:xfrm flipH="1">
              <a:off x="1915" y="3595"/>
              <a:ext cx="127" cy="162"/>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20" name="Arc 20"/>
            <p:cNvSpPr>
              <a:spLocks/>
            </p:cNvSpPr>
            <p:nvPr/>
          </p:nvSpPr>
          <p:spPr bwMode="auto">
            <a:xfrm flipV="1">
              <a:off x="1589" y="3759"/>
              <a:ext cx="73" cy="360"/>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21" name="Arc 21"/>
            <p:cNvSpPr>
              <a:spLocks/>
            </p:cNvSpPr>
            <p:nvPr/>
          </p:nvSpPr>
          <p:spPr bwMode="auto">
            <a:xfrm>
              <a:off x="1589" y="3389"/>
              <a:ext cx="73" cy="359"/>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22" name="Arc 22"/>
            <p:cNvSpPr>
              <a:spLocks/>
            </p:cNvSpPr>
            <p:nvPr/>
          </p:nvSpPr>
          <p:spPr bwMode="auto">
            <a:xfrm flipH="1" flipV="1">
              <a:off x="1525" y="3759"/>
              <a:ext cx="73" cy="359"/>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23" name="Arc 23"/>
            <p:cNvSpPr>
              <a:spLocks/>
            </p:cNvSpPr>
            <p:nvPr/>
          </p:nvSpPr>
          <p:spPr bwMode="auto">
            <a:xfrm flipH="1">
              <a:off x="1525" y="3388"/>
              <a:ext cx="73" cy="360"/>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24" name="Line 24"/>
            <p:cNvSpPr>
              <a:spLocks noChangeShapeType="1"/>
            </p:cNvSpPr>
            <p:nvPr/>
          </p:nvSpPr>
          <p:spPr bwMode="auto">
            <a:xfrm flipH="1">
              <a:off x="1568" y="3529"/>
              <a:ext cx="33" cy="44"/>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25" name="Line 25"/>
            <p:cNvSpPr>
              <a:spLocks noChangeShapeType="1"/>
            </p:cNvSpPr>
            <p:nvPr/>
          </p:nvSpPr>
          <p:spPr bwMode="auto">
            <a:xfrm flipH="1">
              <a:off x="1568" y="3650"/>
              <a:ext cx="33" cy="44"/>
            </a:xfrm>
            <a:prstGeom prst="line">
              <a:avLst/>
            </a:prstGeom>
            <a:noFill/>
            <a:ln w="12700">
              <a:solidFill>
                <a:srgbClr val="80008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26" name="Line 26"/>
            <p:cNvSpPr>
              <a:spLocks noChangeShapeType="1"/>
            </p:cNvSpPr>
            <p:nvPr/>
          </p:nvSpPr>
          <p:spPr bwMode="auto">
            <a:xfrm flipV="1">
              <a:off x="1543" y="3562"/>
              <a:ext cx="82" cy="98"/>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27" name="Line 27"/>
            <p:cNvSpPr>
              <a:spLocks noChangeShapeType="1"/>
            </p:cNvSpPr>
            <p:nvPr/>
          </p:nvSpPr>
          <p:spPr bwMode="auto">
            <a:xfrm flipH="1">
              <a:off x="1568" y="3797"/>
              <a:ext cx="33" cy="44"/>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28" name="Line 28"/>
            <p:cNvSpPr>
              <a:spLocks noChangeShapeType="1"/>
            </p:cNvSpPr>
            <p:nvPr/>
          </p:nvSpPr>
          <p:spPr bwMode="auto">
            <a:xfrm flipH="1">
              <a:off x="1568" y="3906"/>
              <a:ext cx="33" cy="44"/>
            </a:xfrm>
            <a:prstGeom prst="line">
              <a:avLst/>
            </a:prstGeom>
            <a:noFill/>
            <a:ln w="12700">
              <a:solidFill>
                <a:srgbClr val="80008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29" name="Line 29"/>
            <p:cNvSpPr>
              <a:spLocks noChangeShapeType="1"/>
            </p:cNvSpPr>
            <p:nvPr/>
          </p:nvSpPr>
          <p:spPr bwMode="auto">
            <a:xfrm flipV="1">
              <a:off x="1543" y="3830"/>
              <a:ext cx="82" cy="99"/>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30" name="Line 30"/>
            <p:cNvSpPr>
              <a:spLocks noChangeShapeType="1"/>
            </p:cNvSpPr>
            <p:nvPr/>
          </p:nvSpPr>
          <p:spPr bwMode="auto">
            <a:xfrm>
              <a:off x="955" y="3747"/>
              <a:ext cx="1585" cy="1"/>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31" name="Line 31"/>
            <p:cNvSpPr>
              <a:spLocks noChangeShapeType="1"/>
            </p:cNvSpPr>
            <p:nvPr/>
          </p:nvSpPr>
          <p:spPr bwMode="auto">
            <a:xfrm flipV="1">
              <a:off x="946" y="3464"/>
              <a:ext cx="607" cy="273"/>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32" name="Line 32"/>
            <p:cNvSpPr>
              <a:spLocks noChangeShapeType="1"/>
            </p:cNvSpPr>
            <p:nvPr/>
          </p:nvSpPr>
          <p:spPr bwMode="auto">
            <a:xfrm>
              <a:off x="937" y="3747"/>
              <a:ext cx="607" cy="273"/>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33" name="Line 33"/>
            <p:cNvSpPr>
              <a:spLocks noChangeShapeType="1"/>
            </p:cNvSpPr>
            <p:nvPr/>
          </p:nvSpPr>
          <p:spPr bwMode="auto">
            <a:xfrm>
              <a:off x="1634" y="3464"/>
              <a:ext cx="910" cy="280"/>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34" name="Line 34"/>
            <p:cNvSpPr>
              <a:spLocks noChangeShapeType="1"/>
            </p:cNvSpPr>
            <p:nvPr/>
          </p:nvSpPr>
          <p:spPr bwMode="auto">
            <a:xfrm flipV="1">
              <a:off x="1634" y="3747"/>
              <a:ext cx="888" cy="283"/>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35" name="Arc 35"/>
            <p:cNvSpPr>
              <a:spLocks/>
            </p:cNvSpPr>
            <p:nvPr/>
          </p:nvSpPr>
          <p:spPr bwMode="auto">
            <a:xfrm flipV="1">
              <a:off x="1299" y="3720"/>
              <a:ext cx="109" cy="202"/>
            </a:xfrm>
            <a:custGeom>
              <a:avLst/>
              <a:gdLst>
                <a:gd name="T0" fmla="*/ 0 w 21600"/>
                <a:gd name="T1" fmla="*/ 0 h 21600"/>
                <a:gd name="T2" fmla="*/ 1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36" name="Arc 36"/>
            <p:cNvSpPr>
              <a:spLocks/>
            </p:cNvSpPr>
            <p:nvPr/>
          </p:nvSpPr>
          <p:spPr bwMode="auto">
            <a:xfrm>
              <a:off x="1299" y="3530"/>
              <a:ext cx="109" cy="202"/>
            </a:xfrm>
            <a:custGeom>
              <a:avLst/>
              <a:gdLst>
                <a:gd name="T0" fmla="*/ 0 w 21600"/>
                <a:gd name="T1" fmla="*/ 0 h 21600"/>
                <a:gd name="T2" fmla="*/ 1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37" name="Arc 37"/>
            <p:cNvSpPr>
              <a:spLocks/>
            </p:cNvSpPr>
            <p:nvPr/>
          </p:nvSpPr>
          <p:spPr bwMode="auto">
            <a:xfrm flipV="1">
              <a:off x="1036" y="3742"/>
              <a:ext cx="73"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38" name="Arc 38"/>
            <p:cNvSpPr>
              <a:spLocks/>
            </p:cNvSpPr>
            <p:nvPr/>
          </p:nvSpPr>
          <p:spPr bwMode="auto">
            <a:xfrm>
              <a:off x="1036" y="3660"/>
              <a:ext cx="73" cy="8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39" name="Arc 39"/>
            <p:cNvSpPr>
              <a:spLocks/>
            </p:cNvSpPr>
            <p:nvPr/>
          </p:nvSpPr>
          <p:spPr bwMode="auto">
            <a:xfrm flipV="1">
              <a:off x="1190" y="3733"/>
              <a:ext cx="64" cy="113"/>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40" name="Arc 40"/>
            <p:cNvSpPr>
              <a:spLocks/>
            </p:cNvSpPr>
            <p:nvPr/>
          </p:nvSpPr>
          <p:spPr bwMode="auto">
            <a:xfrm>
              <a:off x="1190" y="3628"/>
              <a:ext cx="64" cy="112"/>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41" name="Rectangle 41"/>
            <p:cNvSpPr>
              <a:spLocks noChangeArrowheads="1"/>
            </p:cNvSpPr>
            <p:nvPr/>
          </p:nvSpPr>
          <p:spPr bwMode="auto">
            <a:xfrm>
              <a:off x="919" y="3534"/>
              <a:ext cx="28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3600" b="1" smtClean="0">
                  <a:solidFill>
                    <a:srgbClr val="FF3300"/>
                  </a:solidFill>
                  <a:latin typeface="Times New Roman" pitchFamily="18" charset="0"/>
                  <a:ea typeface="黑体" pitchFamily="49" charset="-122"/>
                </a:rPr>
                <a:t>·</a:t>
              </a:r>
            </a:p>
          </p:txBody>
        </p:sp>
        <p:sp>
          <p:nvSpPr>
            <p:cNvPr id="42" name="Rectangle 42"/>
            <p:cNvSpPr>
              <a:spLocks noChangeArrowheads="1"/>
            </p:cNvSpPr>
            <p:nvPr/>
          </p:nvSpPr>
          <p:spPr bwMode="auto">
            <a:xfrm>
              <a:off x="2470" y="3531"/>
              <a:ext cx="32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3600" b="1" smtClean="0">
                  <a:solidFill>
                    <a:srgbClr val="FF3300"/>
                  </a:solidFill>
                  <a:latin typeface="Times New Roman" pitchFamily="18" charset="0"/>
                  <a:ea typeface="黑体" pitchFamily="49" charset="-122"/>
                </a:rPr>
                <a:t>·</a:t>
              </a:r>
            </a:p>
          </p:txBody>
        </p:sp>
        <p:sp>
          <p:nvSpPr>
            <p:cNvPr id="43" name="Rectangle 43"/>
            <p:cNvSpPr>
              <a:spLocks noChangeArrowheads="1"/>
            </p:cNvSpPr>
            <p:nvPr/>
          </p:nvSpPr>
          <p:spPr bwMode="auto">
            <a:xfrm>
              <a:off x="744" y="3471"/>
              <a:ext cx="19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FF3300"/>
                  </a:solidFill>
                  <a:latin typeface="Times New Roman" pitchFamily="18" charset="0"/>
                  <a:ea typeface="黑体" pitchFamily="49" charset="-122"/>
                </a:rPr>
                <a:t>S</a:t>
              </a:r>
              <a:endParaRPr lang="en-US" altLang="zh-CN" sz="2800" b="1" smtClean="0">
                <a:solidFill>
                  <a:srgbClr val="FF3300"/>
                </a:solidFill>
                <a:latin typeface="Times New Roman" pitchFamily="18" charset="0"/>
                <a:ea typeface="黑体" pitchFamily="49" charset="-122"/>
              </a:endParaRPr>
            </a:p>
          </p:txBody>
        </p:sp>
        <p:sp>
          <p:nvSpPr>
            <p:cNvPr id="44" name="Line 44"/>
            <p:cNvSpPr>
              <a:spLocks noChangeShapeType="1"/>
            </p:cNvSpPr>
            <p:nvPr/>
          </p:nvSpPr>
          <p:spPr bwMode="auto">
            <a:xfrm>
              <a:off x="1571" y="3474"/>
              <a:ext cx="54" cy="1"/>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45" name="Line 45"/>
            <p:cNvSpPr>
              <a:spLocks noChangeShapeType="1"/>
            </p:cNvSpPr>
            <p:nvPr/>
          </p:nvSpPr>
          <p:spPr bwMode="auto">
            <a:xfrm>
              <a:off x="1559" y="4019"/>
              <a:ext cx="64" cy="1"/>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46" name="Line 46"/>
            <p:cNvSpPr>
              <a:spLocks noChangeShapeType="1"/>
            </p:cNvSpPr>
            <p:nvPr/>
          </p:nvSpPr>
          <p:spPr bwMode="auto">
            <a:xfrm flipV="1">
              <a:off x="1175" y="3589"/>
              <a:ext cx="101" cy="49"/>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47" name="Line 47"/>
            <p:cNvSpPr>
              <a:spLocks noChangeShapeType="1"/>
            </p:cNvSpPr>
            <p:nvPr/>
          </p:nvSpPr>
          <p:spPr bwMode="auto">
            <a:xfrm>
              <a:off x="1168" y="3842"/>
              <a:ext cx="102" cy="49"/>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48" name="Line 48"/>
            <p:cNvSpPr>
              <a:spLocks noChangeShapeType="1"/>
            </p:cNvSpPr>
            <p:nvPr/>
          </p:nvSpPr>
          <p:spPr bwMode="auto">
            <a:xfrm>
              <a:off x="1168" y="3744"/>
              <a:ext cx="136"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grpSp>
      <p:grpSp>
        <p:nvGrpSpPr>
          <p:cNvPr id="49" name="Group 49"/>
          <p:cNvGrpSpPr>
            <a:grpSpLocks/>
          </p:cNvGrpSpPr>
          <p:nvPr/>
        </p:nvGrpSpPr>
        <p:grpSpPr bwMode="auto">
          <a:xfrm>
            <a:off x="578902" y="1900468"/>
            <a:ext cx="3263900" cy="1544637"/>
            <a:chOff x="768" y="897"/>
            <a:chExt cx="2160" cy="1023"/>
          </a:xfrm>
        </p:grpSpPr>
        <p:sp>
          <p:nvSpPr>
            <p:cNvPr id="50" name="Text Box 50"/>
            <p:cNvSpPr txBox="1">
              <a:spLocks noChangeArrowheads="1"/>
            </p:cNvSpPr>
            <p:nvPr/>
          </p:nvSpPr>
          <p:spPr bwMode="auto">
            <a:xfrm>
              <a:off x="2448" y="1140"/>
              <a:ext cx="48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i="1" smtClean="0">
                  <a:solidFill>
                    <a:srgbClr val="FF3300"/>
                  </a:solidFill>
                  <a:latin typeface="Times New Roman" pitchFamily="18" charset="0"/>
                  <a:ea typeface="黑体" pitchFamily="49" charset="-122"/>
                </a:rPr>
                <a:t>F</a:t>
              </a:r>
            </a:p>
          </p:txBody>
        </p:sp>
        <p:sp>
          <p:nvSpPr>
            <p:cNvPr id="51" name="Line 51"/>
            <p:cNvSpPr>
              <a:spLocks noChangeShapeType="1"/>
            </p:cNvSpPr>
            <p:nvPr/>
          </p:nvSpPr>
          <p:spPr bwMode="auto">
            <a:xfrm flipV="1">
              <a:off x="852" y="1460"/>
              <a:ext cx="1968" cy="4"/>
            </a:xfrm>
            <a:prstGeom prst="line">
              <a:avLst/>
            </a:prstGeom>
            <a:noFill/>
            <a:ln w="19050">
              <a:solidFill>
                <a:srgbClr val="00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52" name="Rectangle 52"/>
            <p:cNvSpPr>
              <a:spLocks noChangeArrowheads="1"/>
            </p:cNvSpPr>
            <p:nvPr/>
          </p:nvSpPr>
          <p:spPr bwMode="auto">
            <a:xfrm>
              <a:off x="1455" y="924"/>
              <a:ext cx="28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0000FF"/>
                  </a:solidFill>
                  <a:latin typeface="Times New Roman" pitchFamily="18" charset="0"/>
                  <a:ea typeface="黑体" pitchFamily="49" charset="-122"/>
                </a:rPr>
                <a:t>a</a:t>
              </a:r>
              <a:endParaRPr lang="en-US" altLang="zh-CN" sz="2800" b="1" smtClean="0">
                <a:solidFill>
                  <a:srgbClr val="000000"/>
                </a:solidFill>
                <a:latin typeface="Times New Roman" pitchFamily="18" charset="0"/>
                <a:ea typeface="黑体" pitchFamily="49" charset="-122"/>
              </a:endParaRPr>
            </a:p>
          </p:txBody>
        </p:sp>
        <p:sp>
          <p:nvSpPr>
            <p:cNvPr id="53" name="Rectangle 53"/>
            <p:cNvSpPr>
              <a:spLocks noChangeArrowheads="1"/>
            </p:cNvSpPr>
            <p:nvPr/>
          </p:nvSpPr>
          <p:spPr bwMode="auto">
            <a:xfrm>
              <a:off x="1431" y="1529"/>
              <a:ext cx="19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0000FF"/>
                  </a:solidFill>
                  <a:latin typeface="Times New Roman" pitchFamily="18" charset="0"/>
                  <a:ea typeface="黑体" pitchFamily="49" charset="-122"/>
                </a:rPr>
                <a:t>c</a:t>
              </a:r>
              <a:endParaRPr lang="en-US" altLang="zh-CN" sz="2800" b="1" smtClean="0">
                <a:solidFill>
                  <a:srgbClr val="000000"/>
                </a:solidFill>
                <a:latin typeface="Times New Roman" pitchFamily="18" charset="0"/>
                <a:ea typeface="黑体" pitchFamily="49" charset="-122"/>
              </a:endParaRPr>
            </a:p>
          </p:txBody>
        </p:sp>
        <p:sp>
          <p:nvSpPr>
            <p:cNvPr id="54" name="Rectangle 54"/>
            <p:cNvSpPr>
              <a:spLocks noChangeArrowheads="1"/>
            </p:cNvSpPr>
            <p:nvPr/>
          </p:nvSpPr>
          <p:spPr bwMode="auto">
            <a:xfrm>
              <a:off x="1429" y="1225"/>
              <a:ext cx="13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0000FF"/>
                  </a:solidFill>
                  <a:latin typeface="Times New Roman" pitchFamily="18" charset="0"/>
                  <a:ea typeface="黑体" pitchFamily="49" charset="-122"/>
                </a:rPr>
                <a:t>b</a:t>
              </a:r>
              <a:endParaRPr lang="en-US" altLang="zh-CN" sz="2800" b="1" smtClean="0">
                <a:solidFill>
                  <a:srgbClr val="000000"/>
                </a:solidFill>
                <a:latin typeface="Times New Roman" pitchFamily="18" charset="0"/>
                <a:ea typeface="黑体" pitchFamily="49" charset="-122"/>
              </a:endParaRPr>
            </a:p>
          </p:txBody>
        </p:sp>
        <p:sp>
          <p:nvSpPr>
            <p:cNvPr id="55" name="Arc 55"/>
            <p:cNvSpPr>
              <a:spLocks/>
            </p:cNvSpPr>
            <p:nvPr/>
          </p:nvSpPr>
          <p:spPr bwMode="auto">
            <a:xfrm flipH="1" flipV="1">
              <a:off x="2129" y="1461"/>
              <a:ext cx="82" cy="133"/>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56" name="Arc 56"/>
            <p:cNvSpPr>
              <a:spLocks/>
            </p:cNvSpPr>
            <p:nvPr/>
          </p:nvSpPr>
          <p:spPr bwMode="auto">
            <a:xfrm flipH="1">
              <a:off x="2129" y="1336"/>
              <a:ext cx="82" cy="133"/>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57" name="Arc 57"/>
            <p:cNvSpPr>
              <a:spLocks/>
            </p:cNvSpPr>
            <p:nvPr/>
          </p:nvSpPr>
          <p:spPr bwMode="auto">
            <a:xfrm flipH="1" flipV="1">
              <a:off x="2283" y="1472"/>
              <a:ext cx="72" cy="8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58" name="Arc 58"/>
            <p:cNvSpPr>
              <a:spLocks/>
            </p:cNvSpPr>
            <p:nvPr/>
          </p:nvSpPr>
          <p:spPr bwMode="auto">
            <a:xfrm flipH="1">
              <a:off x="2283" y="1391"/>
              <a:ext cx="72"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59" name="Arc 59"/>
            <p:cNvSpPr>
              <a:spLocks/>
            </p:cNvSpPr>
            <p:nvPr/>
          </p:nvSpPr>
          <p:spPr bwMode="auto">
            <a:xfrm flipH="1" flipV="1">
              <a:off x="1812" y="1472"/>
              <a:ext cx="82" cy="214"/>
            </a:xfrm>
            <a:custGeom>
              <a:avLst/>
              <a:gdLst>
                <a:gd name="T0" fmla="*/ 0 w 21600"/>
                <a:gd name="T1" fmla="*/ 0 h 21600"/>
                <a:gd name="T2" fmla="*/ 0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60" name="Arc 60"/>
            <p:cNvSpPr>
              <a:spLocks/>
            </p:cNvSpPr>
            <p:nvPr/>
          </p:nvSpPr>
          <p:spPr bwMode="auto">
            <a:xfrm flipH="1">
              <a:off x="1812" y="1271"/>
              <a:ext cx="82" cy="214"/>
            </a:xfrm>
            <a:custGeom>
              <a:avLst/>
              <a:gdLst>
                <a:gd name="T0" fmla="*/ 0 w 21600"/>
                <a:gd name="T1" fmla="*/ 0 h 21600"/>
                <a:gd name="T2" fmla="*/ 0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61" name="Arc 61"/>
            <p:cNvSpPr>
              <a:spLocks/>
            </p:cNvSpPr>
            <p:nvPr/>
          </p:nvSpPr>
          <p:spPr bwMode="auto">
            <a:xfrm flipH="1" flipV="1">
              <a:off x="1975" y="1467"/>
              <a:ext cx="127" cy="162"/>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62" name="Arc 62"/>
            <p:cNvSpPr>
              <a:spLocks/>
            </p:cNvSpPr>
            <p:nvPr/>
          </p:nvSpPr>
          <p:spPr bwMode="auto">
            <a:xfrm flipH="1">
              <a:off x="1975" y="1315"/>
              <a:ext cx="127" cy="162"/>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63" name="Arc 63"/>
            <p:cNvSpPr>
              <a:spLocks/>
            </p:cNvSpPr>
            <p:nvPr/>
          </p:nvSpPr>
          <p:spPr bwMode="auto">
            <a:xfrm flipV="1">
              <a:off x="1649" y="1479"/>
              <a:ext cx="73" cy="360"/>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64" name="Arc 64"/>
            <p:cNvSpPr>
              <a:spLocks/>
            </p:cNvSpPr>
            <p:nvPr/>
          </p:nvSpPr>
          <p:spPr bwMode="auto">
            <a:xfrm>
              <a:off x="1649" y="1109"/>
              <a:ext cx="73" cy="359"/>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65" name="Arc 65"/>
            <p:cNvSpPr>
              <a:spLocks/>
            </p:cNvSpPr>
            <p:nvPr/>
          </p:nvSpPr>
          <p:spPr bwMode="auto">
            <a:xfrm flipH="1" flipV="1">
              <a:off x="1585" y="1479"/>
              <a:ext cx="73" cy="359"/>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66" name="Arc 66"/>
            <p:cNvSpPr>
              <a:spLocks/>
            </p:cNvSpPr>
            <p:nvPr/>
          </p:nvSpPr>
          <p:spPr bwMode="auto">
            <a:xfrm flipH="1">
              <a:off x="1585" y="1108"/>
              <a:ext cx="73" cy="360"/>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67" name="Line 67"/>
            <p:cNvSpPr>
              <a:spLocks noChangeShapeType="1"/>
            </p:cNvSpPr>
            <p:nvPr/>
          </p:nvSpPr>
          <p:spPr bwMode="auto">
            <a:xfrm flipH="1">
              <a:off x="1628" y="1249"/>
              <a:ext cx="33" cy="44"/>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68" name="Line 68"/>
            <p:cNvSpPr>
              <a:spLocks noChangeShapeType="1"/>
            </p:cNvSpPr>
            <p:nvPr/>
          </p:nvSpPr>
          <p:spPr bwMode="auto">
            <a:xfrm flipH="1">
              <a:off x="1628" y="1382"/>
              <a:ext cx="33" cy="44"/>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69" name="Line 69"/>
            <p:cNvSpPr>
              <a:spLocks noChangeShapeType="1"/>
            </p:cNvSpPr>
            <p:nvPr/>
          </p:nvSpPr>
          <p:spPr bwMode="auto">
            <a:xfrm flipV="1">
              <a:off x="1615" y="1270"/>
              <a:ext cx="82" cy="98"/>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70" name="Line 70"/>
            <p:cNvSpPr>
              <a:spLocks noChangeShapeType="1"/>
            </p:cNvSpPr>
            <p:nvPr/>
          </p:nvSpPr>
          <p:spPr bwMode="auto">
            <a:xfrm flipH="1">
              <a:off x="1628" y="1517"/>
              <a:ext cx="33" cy="44"/>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71" name="Line 71"/>
            <p:cNvSpPr>
              <a:spLocks noChangeShapeType="1"/>
            </p:cNvSpPr>
            <p:nvPr/>
          </p:nvSpPr>
          <p:spPr bwMode="auto">
            <a:xfrm flipH="1">
              <a:off x="1628" y="1626"/>
              <a:ext cx="33" cy="44"/>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72" name="Line 72"/>
            <p:cNvSpPr>
              <a:spLocks noChangeShapeType="1"/>
            </p:cNvSpPr>
            <p:nvPr/>
          </p:nvSpPr>
          <p:spPr bwMode="auto">
            <a:xfrm flipV="1">
              <a:off x="1615" y="1526"/>
              <a:ext cx="82" cy="99"/>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73" name="Line 73"/>
            <p:cNvSpPr>
              <a:spLocks noChangeShapeType="1"/>
            </p:cNvSpPr>
            <p:nvPr/>
          </p:nvSpPr>
          <p:spPr bwMode="auto">
            <a:xfrm>
              <a:off x="852" y="1464"/>
              <a:ext cx="1776" cy="0"/>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74" name="Line 74"/>
            <p:cNvSpPr>
              <a:spLocks noChangeShapeType="1"/>
            </p:cNvSpPr>
            <p:nvPr/>
          </p:nvSpPr>
          <p:spPr bwMode="auto">
            <a:xfrm flipV="1">
              <a:off x="864" y="1164"/>
              <a:ext cx="768" cy="0"/>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75" name="Line 75"/>
            <p:cNvSpPr>
              <a:spLocks noChangeShapeType="1"/>
            </p:cNvSpPr>
            <p:nvPr/>
          </p:nvSpPr>
          <p:spPr bwMode="auto">
            <a:xfrm>
              <a:off x="876" y="1764"/>
              <a:ext cx="720" cy="0"/>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76" name="Line 76"/>
            <p:cNvSpPr>
              <a:spLocks noChangeShapeType="1"/>
            </p:cNvSpPr>
            <p:nvPr/>
          </p:nvSpPr>
          <p:spPr bwMode="auto">
            <a:xfrm>
              <a:off x="1694" y="1176"/>
              <a:ext cx="888" cy="284"/>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77" name="Line 77"/>
            <p:cNvSpPr>
              <a:spLocks noChangeShapeType="1"/>
            </p:cNvSpPr>
            <p:nvPr/>
          </p:nvSpPr>
          <p:spPr bwMode="auto">
            <a:xfrm flipV="1">
              <a:off x="1694" y="1467"/>
              <a:ext cx="888" cy="283"/>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78" name="Rectangle 78"/>
            <p:cNvSpPr>
              <a:spLocks noChangeArrowheads="1"/>
            </p:cNvSpPr>
            <p:nvPr/>
          </p:nvSpPr>
          <p:spPr bwMode="auto">
            <a:xfrm>
              <a:off x="2530" y="1251"/>
              <a:ext cx="32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3600" b="1" smtClean="0">
                  <a:solidFill>
                    <a:srgbClr val="FF3300"/>
                  </a:solidFill>
                  <a:latin typeface="Times New Roman" pitchFamily="18" charset="0"/>
                  <a:ea typeface="黑体" pitchFamily="49" charset="-122"/>
                </a:rPr>
                <a:t>·</a:t>
              </a:r>
            </a:p>
          </p:txBody>
        </p:sp>
        <p:sp>
          <p:nvSpPr>
            <p:cNvPr id="79" name="Line 79"/>
            <p:cNvSpPr>
              <a:spLocks noChangeShapeType="1"/>
            </p:cNvSpPr>
            <p:nvPr/>
          </p:nvSpPr>
          <p:spPr bwMode="auto">
            <a:xfrm flipV="1">
              <a:off x="1619" y="1740"/>
              <a:ext cx="97" cy="23"/>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80" name="Line 80"/>
            <p:cNvSpPr>
              <a:spLocks noChangeShapeType="1"/>
            </p:cNvSpPr>
            <p:nvPr/>
          </p:nvSpPr>
          <p:spPr bwMode="auto">
            <a:xfrm>
              <a:off x="1200" y="1164"/>
              <a:ext cx="144" cy="0"/>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81" name="Line 81"/>
            <p:cNvSpPr>
              <a:spLocks noChangeShapeType="1"/>
            </p:cNvSpPr>
            <p:nvPr/>
          </p:nvSpPr>
          <p:spPr bwMode="auto">
            <a:xfrm>
              <a:off x="1216" y="1464"/>
              <a:ext cx="136" cy="0"/>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82" name="Line 82"/>
            <p:cNvSpPr>
              <a:spLocks noChangeShapeType="1"/>
            </p:cNvSpPr>
            <p:nvPr/>
          </p:nvSpPr>
          <p:spPr bwMode="auto">
            <a:xfrm>
              <a:off x="1224" y="1764"/>
              <a:ext cx="136" cy="0"/>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83" name="Text Box 83"/>
            <p:cNvSpPr txBox="1">
              <a:spLocks noChangeArrowheads="1"/>
            </p:cNvSpPr>
            <p:nvPr/>
          </p:nvSpPr>
          <p:spPr bwMode="auto">
            <a:xfrm>
              <a:off x="779" y="897"/>
              <a:ext cx="28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i="1" smtClean="0">
                  <a:solidFill>
                    <a:srgbClr val="0000FF"/>
                  </a:solidFill>
                  <a:latin typeface="Times New Roman" pitchFamily="18" charset="0"/>
                  <a:ea typeface="黑体" pitchFamily="49" charset="-122"/>
                </a:rPr>
                <a:t>A</a:t>
              </a:r>
            </a:p>
          </p:txBody>
        </p:sp>
        <p:sp>
          <p:nvSpPr>
            <p:cNvPr id="84" name="Text Box 84"/>
            <p:cNvSpPr txBox="1">
              <a:spLocks noChangeArrowheads="1"/>
            </p:cNvSpPr>
            <p:nvPr/>
          </p:nvSpPr>
          <p:spPr bwMode="auto">
            <a:xfrm>
              <a:off x="779" y="1200"/>
              <a:ext cx="28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i="1" smtClean="0">
                  <a:solidFill>
                    <a:srgbClr val="0000FF"/>
                  </a:solidFill>
                  <a:latin typeface="Times New Roman" pitchFamily="18" charset="0"/>
                  <a:ea typeface="黑体" pitchFamily="49" charset="-122"/>
                </a:rPr>
                <a:t>B</a:t>
              </a:r>
            </a:p>
          </p:txBody>
        </p:sp>
        <p:sp>
          <p:nvSpPr>
            <p:cNvPr id="85" name="Text Box 85"/>
            <p:cNvSpPr txBox="1">
              <a:spLocks noChangeArrowheads="1"/>
            </p:cNvSpPr>
            <p:nvPr/>
          </p:nvSpPr>
          <p:spPr bwMode="auto">
            <a:xfrm>
              <a:off x="768" y="1500"/>
              <a:ext cx="288"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i="1" smtClean="0">
                  <a:solidFill>
                    <a:srgbClr val="0000FF"/>
                  </a:solidFill>
                  <a:latin typeface="Times New Roman" pitchFamily="18" charset="0"/>
                  <a:ea typeface="黑体" pitchFamily="49" charset="-122"/>
                </a:rPr>
                <a:t>C</a:t>
              </a:r>
            </a:p>
          </p:txBody>
        </p:sp>
        <p:sp>
          <p:nvSpPr>
            <p:cNvPr id="86" name="Line 86"/>
            <p:cNvSpPr>
              <a:spLocks noChangeShapeType="1"/>
            </p:cNvSpPr>
            <p:nvPr/>
          </p:nvSpPr>
          <p:spPr bwMode="auto">
            <a:xfrm>
              <a:off x="1008" y="1056"/>
              <a:ext cx="0" cy="864"/>
            </a:xfrm>
            <a:prstGeom prst="line">
              <a:avLst/>
            </a:prstGeom>
            <a:noFill/>
            <a:ln w="12700">
              <a:solidFill>
                <a:srgbClr val="0066FF"/>
              </a:solidFill>
              <a:prstDash val="dash"/>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87" name="Line 87"/>
            <p:cNvSpPr>
              <a:spLocks noChangeShapeType="1"/>
            </p:cNvSpPr>
            <p:nvPr/>
          </p:nvSpPr>
          <p:spPr bwMode="auto">
            <a:xfrm>
              <a:off x="1212" y="1056"/>
              <a:ext cx="0" cy="864"/>
            </a:xfrm>
            <a:prstGeom prst="line">
              <a:avLst/>
            </a:prstGeom>
            <a:noFill/>
            <a:ln w="12700">
              <a:solidFill>
                <a:srgbClr val="0066FF"/>
              </a:solidFill>
              <a:prstDash val="dash"/>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88" name="Line 88"/>
            <p:cNvSpPr>
              <a:spLocks noChangeShapeType="1"/>
            </p:cNvSpPr>
            <p:nvPr/>
          </p:nvSpPr>
          <p:spPr bwMode="auto">
            <a:xfrm>
              <a:off x="1416" y="1056"/>
              <a:ext cx="0" cy="864"/>
            </a:xfrm>
            <a:prstGeom prst="line">
              <a:avLst/>
            </a:prstGeom>
            <a:noFill/>
            <a:ln w="12700">
              <a:solidFill>
                <a:srgbClr val="0066FF"/>
              </a:solidFill>
              <a:prstDash val="dash"/>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89" name="Line 89"/>
            <p:cNvSpPr>
              <a:spLocks noChangeShapeType="1"/>
            </p:cNvSpPr>
            <p:nvPr/>
          </p:nvSpPr>
          <p:spPr bwMode="auto">
            <a:xfrm flipH="1" flipV="1">
              <a:off x="1632" y="1164"/>
              <a:ext cx="97" cy="23"/>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grpSp>
      <p:grpSp>
        <p:nvGrpSpPr>
          <p:cNvPr id="90" name="Group 90"/>
          <p:cNvGrpSpPr>
            <a:grpSpLocks/>
          </p:cNvGrpSpPr>
          <p:nvPr/>
        </p:nvGrpSpPr>
        <p:grpSpPr bwMode="auto">
          <a:xfrm>
            <a:off x="406400" y="3565525"/>
            <a:ext cx="3408363" cy="1704975"/>
            <a:chOff x="552" y="1932"/>
            <a:chExt cx="2256" cy="1128"/>
          </a:xfrm>
        </p:grpSpPr>
        <p:sp>
          <p:nvSpPr>
            <p:cNvPr id="91" name="Text Box 91"/>
            <p:cNvSpPr txBox="1">
              <a:spLocks noChangeArrowheads="1"/>
            </p:cNvSpPr>
            <p:nvPr/>
          </p:nvSpPr>
          <p:spPr bwMode="auto">
            <a:xfrm>
              <a:off x="2328" y="1932"/>
              <a:ext cx="48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i="1" smtClean="0">
                  <a:solidFill>
                    <a:srgbClr val="FF3300"/>
                  </a:solidFill>
                  <a:latin typeface="Times New Roman" pitchFamily="18" charset="0"/>
                  <a:ea typeface="黑体" pitchFamily="49" charset="-122"/>
                </a:rPr>
                <a:t>F</a:t>
              </a:r>
              <a:r>
                <a:rPr lang="en-US" altLang="zh-CN" sz="2800" b="1" i="1" smtClean="0">
                  <a:solidFill>
                    <a:srgbClr val="FF3300"/>
                  </a:solidFill>
                  <a:latin typeface="Times New Roman" pitchFamily="18" charset="0"/>
                  <a:ea typeface="黑体" pitchFamily="49" charset="-122"/>
                  <a:sym typeface="Symbol" pitchFamily="18" charset="2"/>
                </a:rPr>
                <a:t></a:t>
              </a:r>
              <a:endParaRPr lang="en-US" altLang="zh-CN" sz="2800" b="1" i="1" smtClean="0">
                <a:solidFill>
                  <a:srgbClr val="FF3300"/>
                </a:solidFill>
                <a:latin typeface="Times New Roman" pitchFamily="18" charset="0"/>
                <a:ea typeface="黑体" pitchFamily="49" charset="-122"/>
              </a:endParaRPr>
            </a:p>
          </p:txBody>
        </p:sp>
        <p:sp>
          <p:nvSpPr>
            <p:cNvPr id="92" name="Line 92"/>
            <p:cNvSpPr>
              <a:spLocks noChangeShapeType="1"/>
            </p:cNvSpPr>
            <p:nvPr/>
          </p:nvSpPr>
          <p:spPr bwMode="auto">
            <a:xfrm flipV="1">
              <a:off x="732" y="2468"/>
              <a:ext cx="1968" cy="4"/>
            </a:xfrm>
            <a:prstGeom prst="line">
              <a:avLst/>
            </a:prstGeom>
            <a:noFill/>
            <a:ln w="19050">
              <a:solidFill>
                <a:srgbClr val="00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93" name="Rectangle 93"/>
            <p:cNvSpPr>
              <a:spLocks noChangeArrowheads="1"/>
            </p:cNvSpPr>
            <p:nvPr/>
          </p:nvSpPr>
          <p:spPr bwMode="auto">
            <a:xfrm>
              <a:off x="1251" y="1980"/>
              <a:ext cx="28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0000FF"/>
                  </a:solidFill>
                  <a:latin typeface="Times New Roman" pitchFamily="18" charset="0"/>
                  <a:ea typeface="黑体" pitchFamily="49" charset="-122"/>
                </a:rPr>
                <a:t>a</a:t>
              </a:r>
              <a:endParaRPr lang="en-US" altLang="zh-CN" sz="2800" b="1" smtClean="0">
                <a:solidFill>
                  <a:srgbClr val="000000"/>
                </a:solidFill>
                <a:latin typeface="Times New Roman" pitchFamily="18" charset="0"/>
                <a:ea typeface="黑体" pitchFamily="49" charset="-122"/>
              </a:endParaRPr>
            </a:p>
          </p:txBody>
        </p:sp>
        <p:sp>
          <p:nvSpPr>
            <p:cNvPr id="94" name="Rectangle 94"/>
            <p:cNvSpPr>
              <a:spLocks noChangeArrowheads="1"/>
            </p:cNvSpPr>
            <p:nvPr/>
          </p:nvSpPr>
          <p:spPr bwMode="auto">
            <a:xfrm>
              <a:off x="1335" y="2561"/>
              <a:ext cx="19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0000FF"/>
                  </a:solidFill>
                  <a:latin typeface="Times New Roman" pitchFamily="18" charset="0"/>
                  <a:ea typeface="黑体" pitchFamily="49" charset="-122"/>
                </a:rPr>
                <a:t>c</a:t>
              </a:r>
              <a:endParaRPr lang="en-US" altLang="zh-CN" sz="2800" b="1" smtClean="0">
                <a:solidFill>
                  <a:srgbClr val="000000"/>
                </a:solidFill>
                <a:latin typeface="Times New Roman" pitchFamily="18" charset="0"/>
                <a:ea typeface="黑体" pitchFamily="49" charset="-122"/>
              </a:endParaRPr>
            </a:p>
          </p:txBody>
        </p:sp>
        <p:sp>
          <p:nvSpPr>
            <p:cNvPr id="95" name="Rectangle 95"/>
            <p:cNvSpPr>
              <a:spLocks noChangeArrowheads="1"/>
            </p:cNvSpPr>
            <p:nvPr/>
          </p:nvSpPr>
          <p:spPr bwMode="auto">
            <a:xfrm>
              <a:off x="1285" y="2293"/>
              <a:ext cx="15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800" b="1" i="1" smtClean="0">
                  <a:solidFill>
                    <a:srgbClr val="0000FF"/>
                  </a:solidFill>
                  <a:latin typeface="Times New Roman" pitchFamily="18" charset="0"/>
                  <a:ea typeface="黑体" pitchFamily="49" charset="-122"/>
                </a:rPr>
                <a:t>b</a:t>
              </a:r>
              <a:endParaRPr lang="en-US" altLang="zh-CN" sz="2800" b="1" smtClean="0">
                <a:solidFill>
                  <a:srgbClr val="000000"/>
                </a:solidFill>
                <a:latin typeface="Times New Roman" pitchFamily="18" charset="0"/>
                <a:ea typeface="黑体" pitchFamily="49" charset="-122"/>
              </a:endParaRPr>
            </a:p>
          </p:txBody>
        </p:sp>
        <p:sp>
          <p:nvSpPr>
            <p:cNvPr id="96" name="Arc 96"/>
            <p:cNvSpPr>
              <a:spLocks/>
            </p:cNvSpPr>
            <p:nvPr/>
          </p:nvSpPr>
          <p:spPr bwMode="auto">
            <a:xfrm flipV="1">
              <a:off x="1529" y="2487"/>
              <a:ext cx="73" cy="360"/>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97" name="Arc 97"/>
            <p:cNvSpPr>
              <a:spLocks/>
            </p:cNvSpPr>
            <p:nvPr/>
          </p:nvSpPr>
          <p:spPr bwMode="auto">
            <a:xfrm>
              <a:off x="1529" y="2117"/>
              <a:ext cx="73" cy="359"/>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98" name="Arc 98"/>
            <p:cNvSpPr>
              <a:spLocks/>
            </p:cNvSpPr>
            <p:nvPr/>
          </p:nvSpPr>
          <p:spPr bwMode="auto">
            <a:xfrm flipH="1" flipV="1">
              <a:off x="1465" y="2487"/>
              <a:ext cx="73" cy="359"/>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99" name="Arc 99"/>
            <p:cNvSpPr>
              <a:spLocks/>
            </p:cNvSpPr>
            <p:nvPr/>
          </p:nvSpPr>
          <p:spPr bwMode="auto">
            <a:xfrm flipH="1">
              <a:off x="1465" y="2116"/>
              <a:ext cx="73" cy="360"/>
            </a:xfrm>
            <a:custGeom>
              <a:avLst/>
              <a:gdLst>
                <a:gd name="T0" fmla="*/ 0 w 21600"/>
                <a:gd name="T1" fmla="*/ 0 h 21600"/>
                <a:gd name="T2" fmla="*/ 0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00" name="Line 100"/>
            <p:cNvSpPr>
              <a:spLocks noChangeShapeType="1"/>
            </p:cNvSpPr>
            <p:nvPr/>
          </p:nvSpPr>
          <p:spPr bwMode="auto">
            <a:xfrm flipH="1">
              <a:off x="1508" y="2257"/>
              <a:ext cx="33" cy="44"/>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01" name="Line 101"/>
            <p:cNvSpPr>
              <a:spLocks noChangeShapeType="1"/>
            </p:cNvSpPr>
            <p:nvPr/>
          </p:nvSpPr>
          <p:spPr bwMode="auto">
            <a:xfrm flipH="1">
              <a:off x="1508" y="2390"/>
              <a:ext cx="33" cy="44"/>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02" name="Line 102"/>
            <p:cNvSpPr>
              <a:spLocks noChangeShapeType="1"/>
            </p:cNvSpPr>
            <p:nvPr/>
          </p:nvSpPr>
          <p:spPr bwMode="auto">
            <a:xfrm flipV="1">
              <a:off x="1495" y="2278"/>
              <a:ext cx="82" cy="98"/>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03" name="Line 103"/>
            <p:cNvSpPr>
              <a:spLocks noChangeShapeType="1"/>
            </p:cNvSpPr>
            <p:nvPr/>
          </p:nvSpPr>
          <p:spPr bwMode="auto">
            <a:xfrm flipH="1">
              <a:off x="1508" y="2525"/>
              <a:ext cx="33" cy="44"/>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04" name="Line 104"/>
            <p:cNvSpPr>
              <a:spLocks noChangeShapeType="1"/>
            </p:cNvSpPr>
            <p:nvPr/>
          </p:nvSpPr>
          <p:spPr bwMode="auto">
            <a:xfrm flipH="1">
              <a:off x="1508" y="2634"/>
              <a:ext cx="33" cy="44"/>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05" name="Line 105"/>
            <p:cNvSpPr>
              <a:spLocks noChangeShapeType="1"/>
            </p:cNvSpPr>
            <p:nvPr/>
          </p:nvSpPr>
          <p:spPr bwMode="auto">
            <a:xfrm flipV="1">
              <a:off x="1495" y="2534"/>
              <a:ext cx="82" cy="99"/>
            </a:xfrm>
            <a:prstGeom prst="line">
              <a:avLst/>
            </a:prstGeom>
            <a:noFill/>
            <a:ln w="127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06" name="Line 106"/>
            <p:cNvSpPr>
              <a:spLocks noChangeShapeType="1"/>
            </p:cNvSpPr>
            <p:nvPr/>
          </p:nvSpPr>
          <p:spPr bwMode="auto">
            <a:xfrm flipV="1">
              <a:off x="720" y="2472"/>
              <a:ext cx="864" cy="216"/>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07" name="Line 107"/>
            <p:cNvSpPr>
              <a:spLocks noChangeShapeType="1"/>
            </p:cNvSpPr>
            <p:nvPr/>
          </p:nvSpPr>
          <p:spPr bwMode="auto">
            <a:xfrm flipV="1">
              <a:off x="720" y="2184"/>
              <a:ext cx="792" cy="216"/>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08" name="Line 108"/>
            <p:cNvSpPr>
              <a:spLocks noChangeShapeType="1"/>
            </p:cNvSpPr>
            <p:nvPr/>
          </p:nvSpPr>
          <p:spPr bwMode="auto">
            <a:xfrm flipV="1">
              <a:off x="768" y="2772"/>
              <a:ext cx="708" cy="204"/>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09" name="Arc 109"/>
            <p:cNvSpPr>
              <a:spLocks/>
            </p:cNvSpPr>
            <p:nvPr/>
          </p:nvSpPr>
          <p:spPr bwMode="auto">
            <a:xfrm rot="-710992" flipH="1" flipV="1">
              <a:off x="2021" y="2341"/>
              <a:ext cx="82" cy="133"/>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10" name="Arc 110"/>
            <p:cNvSpPr>
              <a:spLocks/>
            </p:cNvSpPr>
            <p:nvPr/>
          </p:nvSpPr>
          <p:spPr bwMode="auto">
            <a:xfrm rot="20889008" flipH="1">
              <a:off x="1995" y="2218"/>
              <a:ext cx="82" cy="133"/>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11" name="Arc 111"/>
            <p:cNvSpPr>
              <a:spLocks/>
            </p:cNvSpPr>
            <p:nvPr/>
          </p:nvSpPr>
          <p:spPr bwMode="auto">
            <a:xfrm rot="-710992" flipH="1" flipV="1">
              <a:off x="2170" y="2321"/>
              <a:ext cx="72" cy="8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12" name="Arc 112"/>
            <p:cNvSpPr>
              <a:spLocks/>
            </p:cNvSpPr>
            <p:nvPr/>
          </p:nvSpPr>
          <p:spPr bwMode="auto">
            <a:xfrm rot="20889008" flipH="1">
              <a:off x="2153" y="2242"/>
              <a:ext cx="72"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13" name="Arc 113"/>
            <p:cNvSpPr>
              <a:spLocks/>
            </p:cNvSpPr>
            <p:nvPr/>
          </p:nvSpPr>
          <p:spPr bwMode="auto">
            <a:xfrm rot="-710992" flipH="1" flipV="1">
              <a:off x="1721" y="2416"/>
              <a:ext cx="82" cy="214"/>
            </a:xfrm>
            <a:custGeom>
              <a:avLst/>
              <a:gdLst>
                <a:gd name="T0" fmla="*/ 0 w 21600"/>
                <a:gd name="T1" fmla="*/ 0 h 21600"/>
                <a:gd name="T2" fmla="*/ 0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14" name="Arc 114"/>
            <p:cNvSpPr>
              <a:spLocks/>
            </p:cNvSpPr>
            <p:nvPr/>
          </p:nvSpPr>
          <p:spPr bwMode="auto">
            <a:xfrm rot="20889008" flipH="1">
              <a:off x="1680" y="2219"/>
              <a:ext cx="82" cy="214"/>
            </a:xfrm>
            <a:custGeom>
              <a:avLst/>
              <a:gdLst>
                <a:gd name="T0" fmla="*/ 0 w 21600"/>
                <a:gd name="T1" fmla="*/ 0 h 21600"/>
                <a:gd name="T2" fmla="*/ 0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15" name="Arc 115"/>
            <p:cNvSpPr>
              <a:spLocks/>
            </p:cNvSpPr>
            <p:nvPr/>
          </p:nvSpPr>
          <p:spPr bwMode="auto">
            <a:xfrm rot="-710992" flipH="1" flipV="1">
              <a:off x="1874" y="2373"/>
              <a:ext cx="127" cy="162"/>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16" name="Arc 116"/>
            <p:cNvSpPr>
              <a:spLocks/>
            </p:cNvSpPr>
            <p:nvPr/>
          </p:nvSpPr>
          <p:spPr bwMode="auto">
            <a:xfrm rot="20889008" flipH="1">
              <a:off x="1843" y="2224"/>
              <a:ext cx="127" cy="162"/>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117" name="Line 117"/>
            <p:cNvSpPr>
              <a:spLocks noChangeShapeType="1"/>
            </p:cNvSpPr>
            <p:nvPr/>
          </p:nvSpPr>
          <p:spPr bwMode="auto">
            <a:xfrm rot="-710992">
              <a:off x="1588" y="2107"/>
              <a:ext cx="848" cy="239"/>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18" name="Line 118"/>
            <p:cNvSpPr>
              <a:spLocks noChangeShapeType="1"/>
            </p:cNvSpPr>
            <p:nvPr/>
          </p:nvSpPr>
          <p:spPr bwMode="auto">
            <a:xfrm rot="20889008" flipV="1">
              <a:off x="1535" y="2357"/>
              <a:ext cx="955" cy="283"/>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19" name="Rectangle 119"/>
            <p:cNvSpPr>
              <a:spLocks noChangeArrowheads="1"/>
            </p:cNvSpPr>
            <p:nvPr/>
          </p:nvSpPr>
          <p:spPr bwMode="auto">
            <a:xfrm>
              <a:off x="2410" y="2055"/>
              <a:ext cx="32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3600" b="1" smtClean="0">
                  <a:solidFill>
                    <a:srgbClr val="FF3300"/>
                  </a:solidFill>
                  <a:latin typeface="Times New Roman" pitchFamily="18" charset="0"/>
                  <a:ea typeface="黑体" pitchFamily="49" charset="-122"/>
                </a:rPr>
                <a:t>·</a:t>
              </a:r>
            </a:p>
          </p:txBody>
        </p:sp>
        <p:sp>
          <p:nvSpPr>
            <p:cNvPr id="120" name="Line 120"/>
            <p:cNvSpPr>
              <a:spLocks noChangeShapeType="1"/>
            </p:cNvSpPr>
            <p:nvPr/>
          </p:nvSpPr>
          <p:spPr bwMode="auto">
            <a:xfrm flipV="1">
              <a:off x="1499" y="2748"/>
              <a:ext cx="97" cy="23"/>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21" name="Line 121"/>
            <p:cNvSpPr>
              <a:spLocks noChangeShapeType="1"/>
            </p:cNvSpPr>
            <p:nvPr/>
          </p:nvSpPr>
          <p:spPr bwMode="auto">
            <a:xfrm flipV="1">
              <a:off x="1080" y="2268"/>
              <a:ext cx="120" cy="36"/>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22" name="Text Box 122"/>
            <p:cNvSpPr txBox="1">
              <a:spLocks noChangeArrowheads="1"/>
            </p:cNvSpPr>
            <p:nvPr/>
          </p:nvSpPr>
          <p:spPr bwMode="auto">
            <a:xfrm>
              <a:off x="552" y="2133"/>
              <a:ext cx="28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i="1" smtClean="0">
                  <a:solidFill>
                    <a:srgbClr val="0000FF"/>
                  </a:solidFill>
                  <a:latin typeface="Times New Roman" pitchFamily="18" charset="0"/>
                  <a:ea typeface="黑体" pitchFamily="49" charset="-122"/>
                </a:rPr>
                <a:t>A</a:t>
              </a:r>
            </a:p>
          </p:txBody>
        </p:sp>
        <p:sp>
          <p:nvSpPr>
            <p:cNvPr id="123" name="Text Box 123"/>
            <p:cNvSpPr txBox="1">
              <a:spLocks noChangeArrowheads="1"/>
            </p:cNvSpPr>
            <p:nvPr/>
          </p:nvSpPr>
          <p:spPr bwMode="auto">
            <a:xfrm>
              <a:off x="625" y="2424"/>
              <a:ext cx="287"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i="1" smtClean="0">
                  <a:solidFill>
                    <a:srgbClr val="0000FF"/>
                  </a:solidFill>
                  <a:latin typeface="Times New Roman" pitchFamily="18" charset="0"/>
                  <a:ea typeface="黑体" pitchFamily="49" charset="-122"/>
                </a:rPr>
                <a:t>B</a:t>
              </a:r>
            </a:p>
          </p:txBody>
        </p:sp>
        <p:sp>
          <p:nvSpPr>
            <p:cNvPr id="124" name="Text Box 124"/>
            <p:cNvSpPr txBox="1">
              <a:spLocks noChangeArrowheads="1"/>
            </p:cNvSpPr>
            <p:nvPr/>
          </p:nvSpPr>
          <p:spPr bwMode="auto">
            <a:xfrm>
              <a:off x="648" y="2709"/>
              <a:ext cx="288"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i="1" smtClean="0">
                  <a:solidFill>
                    <a:srgbClr val="0000FF"/>
                  </a:solidFill>
                  <a:latin typeface="Times New Roman" pitchFamily="18" charset="0"/>
                  <a:ea typeface="黑体" pitchFamily="49" charset="-122"/>
                </a:rPr>
                <a:t>C</a:t>
              </a:r>
            </a:p>
          </p:txBody>
        </p:sp>
        <p:sp>
          <p:nvSpPr>
            <p:cNvPr id="125" name="Line 125"/>
            <p:cNvSpPr>
              <a:spLocks noChangeShapeType="1"/>
            </p:cNvSpPr>
            <p:nvPr/>
          </p:nvSpPr>
          <p:spPr bwMode="auto">
            <a:xfrm>
              <a:off x="768" y="2196"/>
              <a:ext cx="168" cy="864"/>
            </a:xfrm>
            <a:prstGeom prst="line">
              <a:avLst/>
            </a:prstGeom>
            <a:noFill/>
            <a:ln w="12700">
              <a:solidFill>
                <a:srgbClr val="0066FF"/>
              </a:solidFill>
              <a:prstDash val="dash"/>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126" name="Line 126"/>
            <p:cNvSpPr>
              <a:spLocks noChangeShapeType="1"/>
            </p:cNvSpPr>
            <p:nvPr/>
          </p:nvSpPr>
          <p:spPr bwMode="auto">
            <a:xfrm>
              <a:off x="2448" y="229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127" name="Rectangle 127"/>
            <p:cNvSpPr>
              <a:spLocks noChangeArrowheads="1"/>
            </p:cNvSpPr>
            <p:nvPr/>
          </p:nvSpPr>
          <p:spPr bwMode="auto">
            <a:xfrm>
              <a:off x="2294" y="2430"/>
              <a:ext cx="27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i="1" smtClean="0">
                  <a:solidFill>
                    <a:srgbClr val="FF3300"/>
                  </a:solidFill>
                  <a:latin typeface="Times New Roman" pitchFamily="18" charset="0"/>
                  <a:ea typeface="黑体" pitchFamily="49" charset="-122"/>
                </a:rPr>
                <a:t>F</a:t>
              </a:r>
            </a:p>
          </p:txBody>
        </p:sp>
        <p:sp>
          <p:nvSpPr>
            <p:cNvPr id="128" name="Line 128"/>
            <p:cNvSpPr>
              <a:spLocks noChangeShapeType="1"/>
            </p:cNvSpPr>
            <p:nvPr/>
          </p:nvSpPr>
          <p:spPr bwMode="auto">
            <a:xfrm flipV="1">
              <a:off x="1584" y="2268"/>
              <a:ext cx="864" cy="19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129" name="Line 129"/>
            <p:cNvSpPr>
              <a:spLocks noChangeShapeType="1"/>
            </p:cNvSpPr>
            <p:nvPr/>
          </p:nvSpPr>
          <p:spPr bwMode="auto">
            <a:xfrm flipV="1">
              <a:off x="1104" y="2556"/>
              <a:ext cx="120" cy="36"/>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30" name="Line 130"/>
            <p:cNvSpPr>
              <a:spLocks noChangeShapeType="1"/>
            </p:cNvSpPr>
            <p:nvPr/>
          </p:nvSpPr>
          <p:spPr bwMode="auto">
            <a:xfrm flipV="1">
              <a:off x="1176" y="2820"/>
              <a:ext cx="120" cy="36"/>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sp>
          <p:nvSpPr>
            <p:cNvPr id="131" name="Line 131"/>
            <p:cNvSpPr>
              <a:spLocks noChangeShapeType="1"/>
            </p:cNvSpPr>
            <p:nvPr/>
          </p:nvSpPr>
          <p:spPr bwMode="auto">
            <a:xfrm>
              <a:off x="984" y="2160"/>
              <a:ext cx="168" cy="864"/>
            </a:xfrm>
            <a:prstGeom prst="line">
              <a:avLst/>
            </a:prstGeom>
            <a:noFill/>
            <a:ln w="12700">
              <a:solidFill>
                <a:srgbClr val="0066FF"/>
              </a:solidFill>
              <a:prstDash val="dash"/>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132" name="Line 132"/>
            <p:cNvSpPr>
              <a:spLocks noChangeShapeType="1"/>
            </p:cNvSpPr>
            <p:nvPr/>
          </p:nvSpPr>
          <p:spPr bwMode="auto">
            <a:xfrm>
              <a:off x="1200" y="2112"/>
              <a:ext cx="168" cy="864"/>
            </a:xfrm>
            <a:prstGeom prst="line">
              <a:avLst/>
            </a:prstGeom>
            <a:noFill/>
            <a:ln w="12700">
              <a:solidFill>
                <a:srgbClr val="0066FF"/>
              </a:solidFill>
              <a:prstDash val="dash"/>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133" name="Line 133"/>
            <p:cNvSpPr>
              <a:spLocks noChangeShapeType="1"/>
            </p:cNvSpPr>
            <p:nvPr/>
          </p:nvSpPr>
          <p:spPr bwMode="auto">
            <a:xfrm>
              <a:off x="1500" y="2184"/>
              <a:ext cx="97" cy="23"/>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kumimoji="0" lang="zh-CN" altLang="en-US" sz="1800" smtClean="0">
                <a:solidFill>
                  <a:srgbClr val="000000"/>
                </a:solidFill>
                <a:latin typeface="Arial" pitchFamily="34" charset="0"/>
              </a:endParaRPr>
            </a:p>
          </p:txBody>
        </p:sp>
      </p:grpSp>
      <p:sp>
        <p:nvSpPr>
          <p:cNvPr id="134" name="Text Box 134"/>
          <p:cNvSpPr txBox="1">
            <a:spLocks noChangeArrowheads="1"/>
          </p:cNvSpPr>
          <p:nvPr/>
        </p:nvSpPr>
        <p:spPr bwMode="auto">
          <a:xfrm>
            <a:off x="107504" y="905923"/>
            <a:ext cx="88569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dirty="0" smtClean="0">
                <a:solidFill>
                  <a:srgbClr val="000000"/>
                </a:solidFill>
                <a:latin typeface="Times New Roman" pitchFamily="18" charset="0"/>
                <a:ea typeface="黑体" pitchFamily="49" charset="-122"/>
              </a:rPr>
              <a:t>在干涉和衍射装置中经常要用到透镜，</a:t>
            </a:r>
            <a:r>
              <a:rPr lang="zh-CN" altLang="en-US" sz="2800" dirty="0">
                <a:solidFill>
                  <a:srgbClr val="000000"/>
                </a:solidFill>
                <a:latin typeface="Times New Roman" pitchFamily="18" charset="0"/>
                <a:ea typeface="黑体" pitchFamily="49" charset="-122"/>
              </a:rPr>
              <a:t>光线经过</a:t>
            </a:r>
            <a:r>
              <a:rPr lang="zh-CN" altLang="en-US" sz="2800" dirty="0" smtClean="0">
                <a:solidFill>
                  <a:srgbClr val="000000"/>
                </a:solidFill>
                <a:latin typeface="Times New Roman" pitchFamily="18" charset="0"/>
                <a:ea typeface="黑体" pitchFamily="49" charset="-122"/>
              </a:rPr>
              <a:t>透镜后并不</a:t>
            </a:r>
            <a:r>
              <a:rPr lang="zh-CN" altLang="en-US" sz="2800" dirty="0">
                <a:solidFill>
                  <a:srgbClr val="000000"/>
                </a:solidFill>
                <a:latin typeface="Times New Roman" pitchFamily="18" charset="0"/>
                <a:ea typeface="黑体" pitchFamily="49" charset="-122"/>
              </a:rPr>
              <a:t>附加光程差</a:t>
            </a:r>
            <a:r>
              <a:rPr lang="zh-CN" altLang="en-US" sz="2800" dirty="0" smtClean="0">
                <a:solidFill>
                  <a:srgbClr val="000000"/>
                </a:solidFill>
                <a:latin typeface="Times New Roman" pitchFamily="18" charset="0"/>
                <a:ea typeface="黑体" pitchFamily="49" charset="-122"/>
              </a:rPr>
              <a:t>。</a:t>
            </a:r>
          </a:p>
        </p:txBody>
      </p:sp>
      <p:sp>
        <p:nvSpPr>
          <p:cNvPr id="135" name="Text Box 136"/>
          <p:cNvSpPr txBox="1">
            <a:spLocks noChangeArrowheads="1"/>
          </p:cNvSpPr>
          <p:nvPr/>
        </p:nvSpPr>
        <p:spPr bwMode="auto">
          <a:xfrm>
            <a:off x="4355976" y="2058881"/>
            <a:ext cx="4402261"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ct val="50000"/>
              </a:spcBef>
            </a:pPr>
            <a:r>
              <a:rPr lang="zh-CN" altLang="en-US" dirty="0" smtClean="0">
                <a:solidFill>
                  <a:srgbClr val="000000"/>
                </a:solidFill>
                <a:latin typeface="Times New Roman" pitchFamily="18" charset="0"/>
                <a:ea typeface="黑体" pitchFamily="49" charset="-122"/>
                <a:cs typeface="Times New Roman" panose="02020603050405020304" pitchFamily="18" charset="0"/>
              </a:rPr>
              <a:t>焦点 </a:t>
            </a:r>
            <a:r>
              <a:rPr lang="en-US" altLang="zh-CN" i="1" dirty="0" smtClean="0">
                <a:solidFill>
                  <a:srgbClr val="000000"/>
                </a:solidFill>
                <a:latin typeface="Times New Roman" pitchFamily="18" charset="0"/>
                <a:ea typeface="黑体" pitchFamily="49" charset="-122"/>
                <a:cs typeface="Times New Roman" panose="02020603050405020304" pitchFamily="18" charset="0"/>
              </a:rPr>
              <a:t>F</a:t>
            </a:r>
            <a:r>
              <a:rPr lang="zh-CN" altLang="en-US" dirty="0" smtClean="0">
                <a:solidFill>
                  <a:srgbClr val="000000"/>
                </a:solidFill>
                <a:latin typeface="Times New Roman" pitchFamily="18" charset="0"/>
                <a:ea typeface="黑体" pitchFamily="49" charset="-122"/>
                <a:cs typeface="Times New Roman" panose="02020603050405020304" pitchFamily="18" charset="0"/>
              </a:rPr>
              <a:t>、</a:t>
            </a:r>
            <a:r>
              <a:rPr lang="en-US" altLang="zh-CN" i="1" dirty="0" smtClean="0">
                <a:solidFill>
                  <a:srgbClr val="000000"/>
                </a:solidFill>
                <a:latin typeface="Times New Roman" pitchFamily="18" charset="0"/>
                <a:ea typeface="黑体" pitchFamily="49" charset="-122"/>
                <a:cs typeface="Times New Roman" panose="02020603050405020304" pitchFamily="18" charset="0"/>
              </a:rPr>
              <a:t>F</a:t>
            </a:r>
            <a:r>
              <a:rPr lang="en-US" altLang="zh-CN" i="1" dirty="0" smtClean="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en-US" altLang="zh-CN" dirty="0" smtClean="0">
                <a:solidFill>
                  <a:srgbClr val="000000"/>
                </a:solidFill>
                <a:latin typeface="Times New Roman" pitchFamily="18" charset="0"/>
                <a:ea typeface="黑体" pitchFamily="49" charset="-122"/>
                <a:cs typeface="Times New Roman" panose="02020603050405020304" pitchFamily="18" charset="0"/>
                <a:sym typeface="Symbol" pitchFamily="18" charset="2"/>
              </a:rPr>
              <a:t> </a:t>
            </a:r>
            <a:r>
              <a:rPr lang="zh-CN" altLang="en-US" dirty="0" smtClean="0">
                <a:solidFill>
                  <a:srgbClr val="000000"/>
                </a:solidFill>
                <a:latin typeface="Times New Roman" pitchFamily="18" charset="0"/>
                <a:ea typeface="黑体" pitchFamily="49" charset="-122"/>
                <a:cs typeface="Times New Roman" panose="02020603050405020304" pitchFamily="18" charset="0"/>
                <a:sym typeface="Symbol" pitchFamily="18" charset="2"/>
              </a:rPr>
              <a:t>都是亮点，</a:t>
            </a:r>
            <a:r>
              <a:rPr lang="zh-CN" altLang="en-US" dirty="0">
                <a:solidFill>
                  <a:srgbClr val="000000"/>
                </a:solidFill>
                <a:latin typeface="Times New Roman" pitchFamily="18" charset="0"/>
                <a:ea typeface="黑体" pitchFamily="49" charset="-122"/>
                <a:cs typeface="Times New Roman" panose="02020603050405020304" pitchFamily="18" charset="0"/>
                <a:sym typeface="Symbol" pitchFamily="18" charset="2"/>
              </a:rPr>
              <a:t>说明各光线在此同相叠加</a:t>
            </a:r>
            <a:r>
              <a:rPr lang="zh-CN" altLang="en-US" dirty="0" smtClean="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zh-CN" altLang="en-US" dirty="0">
                <a:solidFill>
                  <a:srgbClr val="000000"/>
                </a:solidFill>
                <a:latin typeface="Times New Roman" pitchFamily="18" charset="0"/>
                <a:ea typeface="黑体" pitchFamily="49" charset="-122"/>
                <a:cs typeface="Times New Roman" panose="02020603050405020304" pitchFamily="18" charset="0"/>
              </a:rPr>
              <a:t>而 </a:t>
            </a:r>
            <a:r>
              <a:rPr lang="en-US" altLang="zh-CN" i="1" dirty="0">
                <a:solidFill>
                  <a:srgbClr val="000000"/>
                </a:solidFill>
                <a:latin typeface="Times New Roman" pitchFamily="18" charset="0"/>
                <a:ea typeface="黑体" pitchFamily="49" charset="-122"/>
                <a:cs typeface="Times New Roman" panose="02020603050405020304" pitchFamily="18" charset="0"/>
              </a:rPr>
              <a:t>A</a:t>
            </a:r>
            <a:r>
              <a:rPr lang="zh-CN" altLang="en-US" dirty="0">
                <a:solidFill>
                  <a:srgbClr val="000000"/>
                </a:solidFill>
                <a:latin typeface="Times New Roman" pitchFamily="18" charset="0"/>
                <a:ea typeface="黑体" pitchFamily="49" charset="-122"/>
                <a:cs typeface="Times New Roman" panose="02020603050405020304" pitchFamily="18" charset="0"/>
              </a:rPr>
              <a:t>、</a:t>
            </a:r>
            <a:r>
              <a:rPr lang="en-US" altLang="zh-CN" i="1" dirty="0">
                <a:solidFill>
                  <a:srgbClr val="000000"/>
                </a:solidFill>
                <a:latin typeface="Times New Roman" pitchFamily="18" charset="0"/>
                <a:ea typeface="黑体" pitchFamily="49" charset="-122"/>
                <a:cs typeface="Times New Roman" panose="02020603050405020304" pitchFamily="18" charset="0"/>
              </a:rPr>
              <a:t>B</a:t>
            </a:r>
            <a:r>
              <a:rPr lang="zh-CN" altLang="en-US" dirty="0">
                <a:solidFill>
                  <a:srgbClr val="000000"/>
                </a:solidFill>
                <a:latin typeface="Times New Roman" pitchFamily="18" charset="0"/>
                <a:ea typeface="黑体" pitchFamily="49" charset="-122"/>
                <a:cs typeface="Times New Roman" panose="02020603050405020304" pitchFamily="18" charset="0"/>
              </a:rPr>
              <a:t>、</a:t>
            </a:r>
            <a:r>
              <a:rPr lang="en-US" altLang="zh-CN" i="1" dirty="0">
                <a:solidFill>
                  <a:srgbClr val="000000"/>
                </a:solidFill>
                <a:latin typeface="Times New Roman" pitchFamily="18" charset="0"/>
                <a:ea typeface="黑体" pitchFamily="49" charset="-122"/>
                <a:cs typeface="Times New Roman" panose="02020603050405020304" pitchFamily="18" charset="0"/>
              </a:rPr>
              <a:t>C  </a:t>
            </a:r>
            <a:r>
              <a:rPr lang="zh-CN" altLang="en-US" dirty="0">
                <a:solidFill>
                  <a:srgbClr val="000000"/>
                </a:solidFill>
                <a:latin typeface="Times New Roman" pitchFamily="18" charset="0"/>
                <a:ea typeface="黑体" pitchFamily="49" charset="-122"/>
                <a:cs typeface="Times New Roman" panose="02020603050405020304" pitchFamily="18" charset="0"/>
              </a:rPr>
              <a:t>或  </a:t>
            </a:r>
            <a:r>
              <a:rPr lang="en-US" altLang="zh-CN" i="1" dirty="0">
                <a:solidFill>
                  <a:srgbClr val="000000"/>
                </a:solidFill>
                <a:latin typeface="Times New Roman" pitchFamily="18" charset="0"/>
                <a:ea typeface="黑体" pitchFamily="49" charset="-122"/>
                <a:cs typeface="Times New Roman" panose="02020603050405020304" pitchFamily="18" charset="0"/>
              </a:rPr>
              <a:t>a</a:t>
            </a:r>
            <a:r>
              <a:rPr lang="zh-CN" altLang="en-US" dirty="0">
                <a:solidFill>
                  <a:srgbClr val="000000"/>
                </a:solidFill>
                <a:latin typeface="Times New Roman" pitchFamily="18" charset="0"/>
                <a:ea typeface="黑体" pitchFamily="49" charset="-122"/>
                <a:cs typeface="Times New Roman" panose="02020603050405020304" pitchFamily="18" charset="0"/>
              </a:rPr>
              <a:t>、</a:t>
            </a:r>
            <a:r>
              <a:rPr lang="en-US" altLang="zh-CN" i="1" dirty="0">
                <a:solidFill>
                  <a:srgbClr val="000000"/>
                </a:solidFill>
                <a:latin typeface="Times New Roman" pitchFamily="18" charset="0"/>
                <a:ea typeface="黑体" pitchFamily="49" charset="-122"/>
                <a:cs typeface="Times New Roman" panose="02020603050405020304" pitchFamily="18" charset="0"/>
              </a:rPr>
              <a:t>b</a:t>
            </a:r>
            <a:r>
              <a:rPr lang="zh-CN" altLang="en-US" dirty="0">
                <a:solidFill>
                  <a:srgbClr val="000000"/>
                </a:solidFill>
                <a:latin typeface="Times New Roman" pitchFamily="18" charset="0"/>
                <a:ea typeface="黑体" pitchFamily="49" charset="-122"/>
                <a:cs typeface="Times New Roman" panose="02020603050405020304" pitchFamily="18" charset="0"/>
              </a:rPr>
              <a:t>、</a:t>
            </a:r>
            <a:r>
              <a:rPr lang="en-US" altLang="zh-CN" i="1" dirty="0" smtClean="0">
                <a:solidFill>
                  <a:srgbClr val="000000"/>
                </a:solidFill>
                <a:latin typeface="Times New Roman" pitchFamily="18" charset="0"/>
                <a:ea typeface="黑体" pitchFamily="49" charset="-122"/>
                <a:cs typeface="Times New Roman" panose="02020603050405020304" pitchFamily="18" charset="0"/>
              </a:rPr>
              <a:t>c</a:t>
            </a:r>
            <a:r>
              <a:rPr lang="zh-CN" altLang="en-US" dirty="0">
                <a:solidFill>
                  <a:srgbClr val="000000"/>
                </a:solidFill>
                <a:latin typeface="Times New Roman" pitchFamily="18" charset="0"/>
                <a:ea typeface="黑体" pitchFamily="49" charset="-122"/>
                <a:cs typeface="Times New Roman" panose="02020603050405020304" pitchFamily="18" charset="0"/>
              </a:rPr>
              <a:t>都在同相面上</a:t>
            </a:r>
            <a:r>
              <a:rPr lang="zh-CN" altLang="en-US" dirty="0" smtClean="0">
                <a:solidFill>
                  <a:srgbClr val="000000"/>
                </a:solidFill>
                <a:latin typeface="Times New Roman" pitchFamily="18" charset="0"/>
                <a:ea typeface="黑体" pitchFamily="49" charset="-122"/>
                <a:cs typeface="Times New Roman" panose="02020603050405020304" pitchFamily="18" charset="0"/>
              </a:rPr>
              <a:t>。</a:t>
            </a:r>
            <a:r>
              <a:rPr lang="zh-CN" altLang="en-US" dirty="0">
                <a:solidFill>
                  <a:srgbClr val="000000"/>
                </a:solidFill>
                <a:latin typeface="Times New Roman" pitchFamily="18" charset="0"/>
                <a:ea typeface="黑体" pitchFamily="49" charset="-122"/>
                <a:cs typeface="Times New Roman" panose="02020603050405020304" pitchFamily="18" charset="0"/>
              </a:rPr>
              <a:t>说明 </a:t>
            </a:r>
            <a:r>
              <a:rPr lang="en-US" altLang="zh-CN" i="1" dirty="0">
                <a:solidFill>
                  <a:srgbClr val="000000"/>
                </a:solidFill>
                <a:latin typeface="Times New Roman" pitchFamily="18" charset="0"/>
                <a:ea typeface="黑体" pitchFamily="49" charset="-122"/>
                <a:cs typeface="Times New Roman" panose="02020603050405020304" pitchFamily="18" charset="0"/>
              </a:rPr>
              <a:t>A</a:t>
            </a:r>
            <a:r>
              <a:rPr lang="en-US" altLang="zh-CN" dirty="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en-US" altLang="zh-CN" i="1" dirty="0">
                <a:solidFill>
                  <a:srgbClr val="000000"/>
                </a:solidFill>
                <a:latin typeface="Times New Roman" pitchFamily="18" charset="0"/>
                <a:ea typeface="黑体" pitchFamily="49" charset="-122"/>
                <a:cs typeface="Times New Roman" panose="02020603050405020304" pitchFamily="18" charset="0"/>
              </a:rPr>
              <a:t>F</a:t>
            </a:r>
            <a:r>
              <a:rPr lang="zh-CN" altLang="en-US" dirty="0" smtClean="0">
                <a:solidFill>
                  <a:srgbClr val="000000"/>
                </a:solidFill>
                <a:latin typeface="Times New Roman" pitchFamily="18" charset="0"/>
                <a:ea typeface="黑体" pitchFamily="49" charset="-122"/>
                <a:cs typeface="Times New Roman" panose="02020603050405020304" pitchFamily="18" charset="0"/>
              </a:rPr>
              <a:t>，</a:t>
            </a:r>
            <a:r>
              <a:rPr lang="en-US" altLang="zh-CN" i="1" dirty="0">
                <a:solidFill>
                  <a:srgbClr val="000000"/>
                </a:solidFill>
                <a:latin typeface="Times New Roman" pitchFamily="18" charset="0"/>
                <a:ea typeface="黑体" pitchFamily="49" charset="-122"/>
                <a:cs typeface="Times New Roman" panose="02020603050405020304" pitchFamily="18" charset="0"/>
              </a:rPr>
              <a:t>B</a:t>
            </a:r>
            <a:r>
              <a:rPr lang="en-US" altLang="zh-CN" dirty="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en-US" altLang="zh-CN" i="1" dirty="0">
                <a:solidFill>
                  <a:srgbClr val="000000"/>
                </a:solidFill>
                <a:latin typeface="Times New Roman" pitchFamily="18" charset="0"/>
                <a:ea typeface="黑体" pitchFamily="49" charset="-122"/>
                <a:cs typeface="Times New Roman" panose="02020603050405020304" pitchFamily="18" charset="0"/>
              </a:rPr>
              <a:t>F</a:t>
            </a:r>
            <a:r>
              <a:rPr lang="zh-CN" altLang="en-US" dirty="0" smtClean="0">
                <a:solidFill>
                  <a:srgbClr val="000000"/>
                </a:solidFill>
                <a:latin typeface="Times New Roman" pitchFamily="18" charset="0"/>
                <a:ea typeface="黑体" pitchFamily="49" charset="-122"/>
                <a:cs typeface="Times New Roman" panose="02020603050405020304" pitchFamily="18" charset="0"/>
              </a:rPr>
              <a:t>，</a:t>
            </a:r>
            <a:r>
              <a:rPr lang="en-US" altLang="zh-CN" i="1" dirty="0">
                <a:solidFill>
                  <a:srgbClr val="000000"/>
                </a:solidFill>
                <a:latin typeface="Times New Roman" pitchFamily="18" charset="0"/>
                <a:ea typeface="黑体" pitchFamily="49" charset="-122"/>
                <a:cs typeface="Times New Roman" panose="02020603050405020304" pitchFamily="18" charset="0"/>
              </a:rPr>
              <a:t>C</a:t>
            </a:r>
            <a:r>
              <a:rPr lang="en-US" altLang="zh-CN" dirty="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en-US" altLang="zh-CN" i="1" dirty="0" smtClean="0">
                <a:solidFill>
                  <a:srgbClr val="000000"/>
                </a:solidFill>
                <a:latin typeface="Times New Roman" pitchFamily="18" charset="0"/>
                <a:ea typeface="黑体" pitchFamily="49" charset="-122"/>
                <a:cs typeface="Times New Roman" panose="02020603050405020304" pitchFamily="18" charset="0"/>
              </a:rPr>
              <a:t>F</a:t>
            </a:r>
            <a:r>
              <a:rPr lang="zh-CN" altLang="zh-CN" dirty="0">
                <a:solidFill>
                  <a:srgbClr val="000000"/>
                </a:solidFill>
                <a:latin typeface="Times New Roman" pitchFamily="18" charset="0"/>
                <a:ea typeface="黑体" pitchFamily="49" charset="-122"/>
                <a:cs typeface="Times New Roman" panose="02020603050405020304" pitchFamily="18" charset="0"/>
              </a:rPr>
              <a:t>或</a:t>
            </a:r>
            <a:r>
              <a:rPr lang="zh-CN" altLang="en-US" dirty="0">
                <a:solidFill>
                  <a:srgbClr val="000000"/>
                </a:solidFill>
                <a:latin typeface="Times New Roman" pitchFamily="18" charset="0"/>
                <a:ea typeface="黑体" pitchFamily="49" charset="-122"/>
                <a:cs typeface="Times New Roman" panose="02020603050405020304" pitchFamily="18" charset="0"/>
              </a:rPr>
              <a:t>  </a:t>
            </a:r>
            <a:r>
              <a:rPr lang="en-US" altLang="zh-CN" i="1" dirty="0">
                <a:solidFill>
                  <a:srgbClr val="000000"/>
                </a:solidFill>
                <a:latin typeface="Times New Roman" pitchFamily="18" charset="0"/>
                <a:ea typeface="黑体" pitchFamily="49" charset="-122"/>
                <a:cs typeface="Times New Roman" panose="02020603050405020304" pitchFamily="18" charset="0"/>
              </a:rPr>
              <a:t>A</a:t>
            </a:r>
            <a:r>
              <a:rPr lang="en-US" altLang="zh-CN" dirty="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en-US" altLang="zh-CN" i="1" dirty="0">
                <a:solidFill>
                  <a:srgbClr val="000000"/>
                </a:solidFill>
                <a:latin typeface="Times New Roman" pitchFamily="18" charset="0"/>
                <a:ea typeface="黑体" pitchFamily="49" charset="-122"/>
                <a:cs typeface="Times New Roman" panose="02020603050405020304" pitchFamily="18" charset="0"/>
              </a:rPr>
              <a:t>F</a:t>
            </a:r>
            <a:r>
              <a:rPr lang="en-US" altLang="zh-CN" i="1" dirty="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zh-CN" altLang="en-US" dirty="0" smtClean="0">
                <a:solidFill>
                  <a:srgbClr val="000000"/>
                </a:solidFill>
                <a:latin typeface="Times New Roman" pitchFamily="18" charset="0"/>
                <a:ea typeface="黑体" pitchFamily="49" charset="-122"/>
                <a:cs typeface="Times New Roman" panose="02020603050405020304" pitchFamily="18" charset="0"/>
              </a:rPr>
              <a:t>，</a:t>
            </a:r>
            <a:r>
              <a:rPr lang="en-US" altLang="zh-CN" i="1" dirty="0">
                <a:solidFill>
                  <a:srgbClr val="000000"/>
                </a:solidFill>
                <a:latin typeface="Times New Roman" pitchFamily="18" charset="0"/>
                <a:ea typeface="黑体" pitchFamily="49" charset="-122"/>
                <a:cs typeface="Times New Roman" panose="02020603050405020304" pitchFamily="18" charset="0"/>
              </a:rPr>
              <a:t>B</a:t>
            </a:r>
            <a:r>
              <a:rPr lang="en-US" altLang="zh-CN" dirty="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en-US" altLang="zh-CN" i="1" dirty="0">
                <a:solidFill>
                  <a:srgbClr val="000000"/>
                </a:solidFill>
                <a:latin typeface="Times New Roman" pitchFamily="18" charset="0"/>
                <a:ea typeface="黑体" pitchFamily="49" charset="-122"/>
                <a:cs typeface="Times New Roman" panose="02020603050405020304" pitchFamily="18" charset="0"/>
              </a:rPr>
              <a:t>F</a:t>
            </a:r>
            <a:r>
              <a:rPr lang="en-US" altLang="zh-CN" i="1" dirty="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zh-CN" altLang="en-US" dirty="0" smtClean="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en-US" altLang="zh-CN" i="1" dirty="0">
                <a:solidFill>
                  <a:srgbClr val="000000"/>
                </a:solidFill>
                <a:latin typeface="Times New Roman" pitchFamily="18" charset="0"/>
                <a:ea typeface="黑体" pitchFamily="49" charset="-122"/>
                <a:cs typeface="Times New Roman" panose="02020603050405020304" pitchFamily="18" charset="0"/>
              </a:rPr>
              <a:t>C</a:t>
            </a:r>
            <a:r>
              <a:rPr lang="en-US" altLang="zh-CN" dirty="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en-US" altLang="zh-CN" i="1" dirty="0">
                <a:solidFill>
                  <a:srgbClr val="000000"/>
                </a:solidFill>
                <a:latin typeface="Times New Roman" pitchFamily="18" charset="0"/>
                <a:ea typeface="黑体" pitchFamily="49" charset="-122"/>
                <a:cs typeface="Times New Roman" panose="02020603050405020304" pitchFamily="18" charset="0"/>
              </a:rPr>
              <a:t>F</a:t>
            </a:r>
            <a:r>
              <a:rPr lang="en-US" altLang="zh-CN" i="1" dirty="0" smtClean="0">
                <a:solidFill>
                  <a:srgbClr val="000000"/>
                </a:solidFill>
                <a:latin typeface="Times New Roman" pitchFamily="18" charset="0"/>
                <a:ea typeface="黑体" pitchFamily="49" charset="-122"/>
                <a:cs typeface="Times New Roman" panose="02020603050405020304" pitchFamily="18" charset="0"/>
                <a:sym typeface="Symbol" pitchFamily="18" charset="2"/>
              </a:rPr>
              <a:t></a:t>
            </a:r>
            <a:r>
              <a:rPr lang="zh-CN" altLang="en-US" dirty="0">
                <a:solidFill>
                  <a:srgbClr val="000000"/>
                </a:solidFill>
                <a:latin typeface="Times New Roman" pitchFamily="18" charset="0"/>
                <a:ea typeface="黑体" pitchFamily="49" charset="-122"/>
                <a:cs typeface="Times New Roman" panose="02020603050405020304" pitchFamily="18" charset="0"/>
              </a:rPr>
              <a:t>各光线等光程</a:t>
            </a:r>
            <a:r>
              <a:rPr lang="zh-CN" altLang="en-US" dirty="0" smtClean="0">
                <a:solidFill>
                  <a:srgbClr val="000000"/>
                </a:solidFill>
                <a:latin typeface="Times New Roman" pitchFamily="18" charset="0"/>
                <a:ea typeface="黑体" pitchFamily="49" charset="-122"/>
                <a:cs typeface="Times New Roman" panose="02020603050405020304" pitchFamily="18" charset="0"/>
              </a:rPr>
              <a:t>。</a:t>
            </a:r>
            <a:endParaRPr lang="zh-CN" altLang="en-US" i="1" dirty="0" smtClean="0">
              <a:solidFill>
                <a:srgbClr val="000000"/>
              </a:solidFill>
              <a:latin typeface="Times New Roman" pitchFamily="18" charset="0"/>
              <a:ea typeface="黑体" pitchFamily="49" charset="-122"/>
              <a:cs typeface="Times New Roman" panose="02020603050405020304" pitchFamily="18" charset="0"/>
              <a:sym typeface="Symbol" pitchFamily="18" charset="2"/>
            </a:endParaRPr>
          </a:p>
        </p:txBody>
      </p:sp>
      <p:grpSp>
        <p:nvGrpSpPr>
          <p:cNvPr id="136" name="Group 140"/>
          <p:cNvGrpSpPr>
            <a:grpSpLocks/>
          </p:cNvGrpSpPr>
          <p:nvPr/>
        </p:nvGrpSpPr>
        <p:grpSpPr bwMode="auto">
          <a:xfrm>
            <a:off x="3959225" y="4281488"/>
            <a:ext cx="3228975" cy="527050"/>
            <a:chOff x="2494" y="2768"/>
            <a:chExt cx="2034" cy="332"/>
          </a:xfrm>
        </p:grpSpPr>
        <p:sp>
          <p:nvSpPr>
            <p:cNvPr id="137" name="Rectangle 141"/>
            <p:cNvSpPr>
              <a:spLocks noChangeArrowheads="1"/>
            </p:cNvSpPr>
            <p:nvPr/>
          </p:nvSpPr>
          <p:spPr bwMode="auto">
            <a:xfrm>
              <a:off x="2494" y="2768"/>
              <a:ext cx="9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800" b="1" dirty="0" smtClean="0">
                <a:solidFill>
                  <a:srgbClr val="000000"/>
                </a:solidFill>
                <a:latin typeface="Times New Roman" pitchFamily="18" charset="0"/>
                <a:ea typeface="黑体" pitchFamily="49" charset="-122"/>
              </a:endParaRPr>
            </a:p>
          </p:txBody>
        </p:sp>
        <p:sp>
          <p:nvSpPr>
            <p:cNvPr id="138" name="Rectangle 142"/>
            <p:cNvSpPr>
              <a:spLocks noChangeArrowheads="1"/>
            </p:cNvSpPr>
            <p:nvPr/>
          </p:nvSpPr>
          <p:spPr bwMode="auto">
            <a:xfrm>
              <a:off x="3291" y="2773"/>
              <a:ext cx="12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en-US" altLang="zh-CN" sz="2800" b="1" dirty="0" smtClean="0">
                <a:solidFill>
                  <a:srgbClr val="000000"/>
                </a:solidFill>
                <a:latin typeface="Times New Roman" pitchFamily="18" charset="0"/>
                <a:ea typeface="黑体" pitchFamily="49" charset="-122"/>
              </a:endParaRPr>
            </a:p>
          </p:txBody>
        </p:sp>
      </p:grpSp>
    </p:spTree>
    <p:extLst>
      <p:ext uri="{BB962C8B-B14F-4D97-AF65-F5344CB8AC3E}">
        <p14:creationId xmlns:p14="http://schemas.microsoft.com/office/powerpoint/2010/main" val="57152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wipe(left)">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left)">
                                      <p:cBhvr>
                                        <p:cTn id="22" dur="500"/>
                                        <p:tgtEl>
                                          <p:spTgt spid="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500"/>
                                        <p:tgtEl>
                                          <p:spTgt spid="13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36"/>
                                        </p:tgtEl>
                                        <p:attrNameLst>
                                          <p:attrName>style.visibility</p:attrName>
                                        </p:attrNameLst>
                                      </p:cBhvr>
                                      <p:to>
                                        <p:strVal val="visible"/>
                                      </p:to>
                                    </p:set>
                                    <p:animEffect transition="in" filter="wipe(left)">
                                      <p:cBhvr>
                                        <p:cTn id="31" dur="500"/>
                                        <p:tgtEl>
                                          <p:spTgt spid="1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134" grpId="0" autoUpdateAnimBg="0"/>
      <p:bldP spid="13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2234976" y="2173138"/>
            <a:ext cx="4713288" cy="2840038"/>
            <a:chOff x="228600" y="1905000"/>
            <a:chExt cx="4713288" cy="2840038"/>
          </a:xfrm>
        </p:grpSpPr>
        <p:sp>
          <p:nvSpPr>
            <p:cNvPr id="3" name="Rectangle 1051"/>
            <p:cNvSpPr>
              <a:spLocks noChangeAspect="1" noChangeArrowheads="1"/>
            </p:cNvSpPr>
            <p:nvPr/>
          </p:nvSpPr>
          <p:spPr bwMode="auto">
            <a:xfrm>
              <a:off x="4303713" y="1905000"/>
              <a:ext cx="6381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4400" b="1">
                  <a:solidFill>
                    <a:srgbClr val="FF0000"/>
                  </a:solidFill>
                </a:rPr>
                <a:t>·</a:t>
              </a:r>
              <a:endParaRPr lang="en-US" altLang="zh-CN" sz="1200"/>
            </a:p>
          </p:txBody>
        </p:sp>
        <p:sp>
          <p:nvSpPr>
            <p:cNvPr id="4" name="Line 1052"/>
            <p:cNvSpPr>
              <a:spLocks noChangeAspect="1" noChangeShapeType="1"/>
            </p:cNvSpPr>
            <p:nvPr/>
          </p:nvSpPr>
          <p:spPr bwMode="auto">
            <a:xfrm>
              <a:off x="1504950" y="2108200"/>
              <a:ext cx="0" cy="847725"/>
            </a:xfrm>
            <a:prstGeom prst="line">
              <a:avLst/>
            </a:prstGeom>
            <a:noFill/>
            <a:ln w="254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 name="Line 1053"/>
            <p:cNvSpPr>
              <a:spLocks noChangeAspect="1" noChangeShapeType="1"/>
            </p:cNvSpPr>
            <p:nvPr/>
          </p:nvSpPr>
          <p:spPr bwMode="auto">
            <a:xfrm>
              <a:off x="1504950" y="3817938"/>
              <a:ext cx="0" cy="844550"/>
            </a:xfrm>
            <a:prstGeom prst="line">
              <a:avLst/>
            </a:prstGeom>
            <a:noFill/>
            <a:ln w="254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6" name="Line 1054"/>
            <p:cNvSpPr>
              <a:spLocks noChangeAspect="1" noChangeShapeType="1"/>
            </p:cNvSpPr>
            <p:nvPr/>
          </p:nvSpPr>
          <p:spPr bwMode="auto">
            <a:xfrm>
              <a:off x="1504950" y="3055938"/>
              <a:ext cx="0" cy="661987"/>
            </a:xfrm>
            <a:prstGeom prst="line">
              <a:avLst/>
            </a:prstGeom>
            <a:noFill/>
            <a:ln w="254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7" name="Line 1055"/>
            <p:cNvSpPr>
              <a:spLocks noChangeAspect="1" noChangeShapeType="1"/>
            </p:cNvSpPr>
            <p:nvPr/>
          </p:nvSpPr>
          <p:spPr bwMode="auto">
            <a:xfrm>
              <a:off x="4368800" y="1965325"/>
              <a:ext cx="0" cy="2779713"/>
            </a:xfrm>
            <a:prstGeom prst="line">
              <a:avLst/>
            </a:prstGeom>
            <a:noFill/>
            <a:ln w="254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8" name="Line 1056"/>
            <p:cNvSpPr>
              <a:spLocks noChangeAspect="1" noChangeShapeType="1"/>
            </p:cNvSpPr>
            <p:nvPr/>
          </p:nvSpPr>
          <p:spPr bwMode="auto">
            <a:xfrm>
              <a:off x="742950" y="3386138"/>
              <a:ext cx="4181475" cy="1587"/>
            </a:xfrm>
            <a:prstGeom prst="line">
              <a:avLst/>
            </a:prstGeom>
            <a:noFill/>
            <a:ln w="9525">
              <a:solidFill>
                <a:srgbClr val="000000"/>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9" name="Line 1057"/>
            <p:cNvSpPr>
              <a:spLocks noChangeAspect="1" noChangeShapeType="1"/>
            </p:cNvSpPr>
            <p:nvPr/>
          </p:nvSpPr>
          <p:spPr bwMode="auto">
            <a:xfrm flipV="1">
              <a:off x="1525588" y="2259013"/>
              <a:ext cx="2854325" cy="747712"/>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0" name="Line 1058"/>
            <p:cNvSpPr>
              <a:spLocks noChangeAspect="1" noChangeShapeType="1"/>
            </p:cNvSpPr>
            <p:nvPr/>
          </p:nvSpPr>
          <p:spPr bwMode="auto">
            <a:xfrm flipV="1">
              <a:off x="1525588" y="2284413"/>
              <a:ext cx="2852737" cy="1474787"/>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1" name="Line 1059"/>
            <p:cNvSpPr>
              <a:spLocks noChangeAspect="1" noChangeShapeType="1"/>
            </p:cNvSpPr>
            <p:nvPr/>
          </p:nvSpPr>
          <p:spPr bwMode="auto">
            <a:xfrm>
              <a:off x="249238" y="3386138"/>
              <a:ext cx="1235075" cy="1587"/>
            </a:xfrm>
            <a:prstGeom prst="line">
              <a:avLst/>
            </a:prstGeom>
            <a:noFill/>
            <a:ln w="19050">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2" name="Line 1060"/>
            <p:cNvSpPr>
              <a:spLocks noChangeAspect="1" noChangeShapeType="1"/>
            </p:cNvSpPr>
            <p:nvPr/>
          </p:nvSpPr>
          <p:spPr bwMode="auto">
            <a:xfrm>
              <a:off x="249238" y="2994025"/>
              <a:ext cx="1235075" cy="3175"/>
            </a:xfrm>
            <a:prstGeom prst="line">
              <a:avLst/>
            </a:prstGeom>
            <a:noFill/>
            <a:ln w="19050">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3" name="Line 1061"/>
            <p:cNvSpPr>
              <a:spLocks noChangeAspect="1" noChangeShapeType="1"/>
            </p:cNvSpPr>
            <p:nvPr/>
          </p:nvSpPr>
          <p:spPr bwMode="auto">
            <a:xfrm>
              <a:off x="228600" y="3756025"/>
              <a:ext cx="1235075" cy="3175"/>
            </a:xfrm>
            <a:prstGeom prst="line">
              <a:avLst/>
            </a:prstGeom>
            <a:noFill/>
            <a:ln w="19050">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4" name="Line 1062"/>
            <p:cNvSpPr>
              <a:spLocks noChangeAspect="1" noChangeShapeType="1"/>
            </p:cNvSpPr>
            <p:nvPr/>
          </p:nvSpPr>
          <p:spPr bwMode="auto">
            <a:xfrm>
              <a:off x="228600" y="4127500"/>
              <a:ext cx="1235075" cy="0"/>
            </a:xfrm>
            <a:prstGeom prst="line">
              <a:avLst/>
            </a:prstGeom>
            <a:noFill/>
            <a:ln w="19050">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5" name="Line 1063"/>
            <p:cNvSpPr>
              <a:spLocks noChangeAspect="1" noChangeShapeType="1"/>
            </p:cNvSpPr>
            <p:nvPr/>
          </p:nvSpPr>
          <p:spPr bwMode="auto">
            <a:xfrm>
              <a:off x="228600" y="2590800"/>
              <a:ext cx="1235075" cy="1588"/>
            </a:xfrm>
            <a:prstGeom prst="line">
              <a:avLst/>
            </a:prstGeom>
            <a:noFill/>
            <a:ln w="19050">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6" name="Line 1064"/>
            <p:cNvSpPr>
              <a:spLocks noChangeAspect="1" noChangeShapeType="1"/>
            </p:cNvSpPr>
            <p:nvPr/>
          </p:nvSpPr>
          <p:spPr bwMode="auto">
            <a:xfrm flipV="1">
              <a:off x="2020888" y="2997200"/>
              <a:ext cx="534987" cy="288925"/>
            </a:xfrm>
            <a:prstGeom prst="line">
              <a:avLst/>
            </a:prstGeom>
            <a:noFill/>
            <a:ln w="25400">
              <a:solidFill>
                <a:srgbClr val="FF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7" name="Line 1065"/>
            <p:cNvSpPr>
              <a:spLocks noChangeAspect="1" noChangeShapeType="1"/>
            </p:cNvSpPr>
            <p:nvPr/>
          </p:nvSpPr>
          <p:spPr bwMode="auto">
            <a:xfrm flipV="1">
              <a:off x="2225675" y="3346450"/>
              <a:ext cx="536575" cy="288925"/>
            </a:xfrm>
            <a:prstGeom prst="line">
              <a:avLst/>
            </a:prstGeom>
            <a:noFill/>
            <a:ln w="25400">
              <a:solidFill>
                <a:srgbClr val="FF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8" name="Line 1066"/>
            <p:cNvSpPr>
              <a:spLocks noChangeAspect="1" noChangeShapeType="1"/>
            </p:cNvSpPr>
            <p:nvPr/>
          </p:nvSpPr>
          <p:spPr bwMode="auto">
            <a:xfrm>
              <a:off x="2020888" y="3306763"/>
              <a:ext cx="204787" cy="328612"/>
            </a:xfrm>
            <a:prstGeom prst="line">
              <a:avLst/>
            </a:prstGeom>
            <a:noFill/>
            <a:ln w="25400">
              <a:solidFill>
                <a:srgbClr val="FF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9" name="Line 1067"/>
            <p:cNvSpPr>
              <a:spLocks noChangeAspect="1" noChangeShapeType="1"/>
            </p:cNvSpPr>
            <p:nvPr/>
          </p:nvSpPr>
          <p:spPr bwMode="auto">
            <a:xfrm>
              <a:off x="2535238" y="2997200"/>
              <a:ext cx="206375" cy="328613"/>
            </a:xfrm>
            <a:prstGeom prst="line">
              <a:avLst/>
            </a:prstGeom>
            <a:noFill/>
            <a:ln w="25400">
              <a:solidFill>
                <a:srgbClr val="FF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0" name="Line 1068"/>
            <p:cNvSpPr>
              <a:spLocks noChangeAspect="1" noChangeShapeType="1"/>
            </p:cNvSpPr>
            <p:nvPr/>
          </p:nvSpPr>
          <p:spPr bwMode="auto">
            <a:xfrm>
              <a:off x="2144713" y="3224213"/>
              <a:ext cx="0" cy="204787"/>
            </a:xfrm>
            <a:prstGeom prst="line">
              <a:avLst/>
            </a:prstGeom>
            <a:noFill/>
            <a:ln w="12700">
              <a:solidFill>
                <a:srgbClr val="FF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1" name="Line 1069"/>
            <p:cNvSpPr>
              <a:spLocks noChangeAspect="1" noChangeShapeType="1"/>
            </p:cNvSpPr>
            <p:nvPr/>
          </p:nvSpPr>
          <p:spPr bwMode="auto">
            <a:xfrm>
              <a:off x="2246313" y="3182938"/>
              <a:ext cx="0" cy="452437"/>
            </a:xfrm>
            <a:prstGeom prst="line">
              <a:avLst/>
            </a:prstGeom>
            <a:noFill/>
            <a:ln w="12700">
              <a:solidFill>
                <a:srgbClr val="FF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2" name="Line 1070"/>
            <p:cNvSpPr>
              <a:spLocks noChangeAspect="1" noChangeShapeType="1"/>
            </p:cNvSpPr>
            <p:nvPr/>
          </p:nvSpPr>
          <p:spPr bwMode="auto">
            <a:xfrm>
              <a:off x="2349500" y="3121025"/>
              <a:ext cx="0" cy="452438"/>
            </a:xfrm>
            <a:prstGeom prst="line">
              <a:avLst/>
            </a:prstGeom>
            <a:noFill/>
            <a:ln w="12700">
              <a:solidFill>
                <a:srgbClr val="FF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3" name="Line 1071"/>
            <p:cNvSpPr>
              <a:spLocks noChangeAspect="1" noChangeShapeType="1"/>
            </p:cNvSpPr>
            <p:nvPr/>
          </p:nvSpPr>
          <p:spPr bwMode="auto">
            <a:xfrm>
              <a:off x="2452688" y="3059113"/>
              <a:ext cx="0" cy="452437"/>
            </a:xfrm>
            <a:prstGeom prst="line">
              <a:avLst/>
            </a:prstGeom>
            <a:noFill/>
            <a:ln w="12700">
              <a:solidFill>
                <a:srgbClr val="FF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4" name="Line 1072"/>
            <p:cNvSpPr>
              <a:spLocks noChangeAspect="1" noChangeShapeType="1"/>
            </p:cNvSpPr>
            <p:nvPr/>
          </p:nvSpPr>
          <p:spPr bwMode="auto">
            <a:xfrm>
              <a:off x="2555875" y="3017838"/>
              <a:ext cx="0" cy="452437"/>
            </a:xfrm>
            <a:prstGeom prst="line">
              <a:avLst/>
            </a:prstGeom>
            <a:noFill/>
            <a:ln w="12700">
              <a:solidFill>
                <a:srgbClr val="FF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5" name="Line 1073"/>
            <p:cNvSpPr>
              <a:spLocks noChangeAspect="1" noChangeShapeType="1"/>
            </p:cNvSpPr>
            <p:nvPr/>
          </p:nvSpPr>
          <p:spPr bwMode="auto">
            <a:xfrm>
              <a:off x="2659063" y="3200400"/>
              <a:ext cx="0" cy="207963"/>
            </a:xfrm>
            <a:prstGeom prst="line">
              <a:avLst/>
            </a:prstGeom>
            <a:noFill/>
            <a:ln w="12700">
              <a:solidFill>
                <a:srgbClr val="FF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6" name="Line 1074"/>
            <p:cNvSpPr>
              <a:spLocks noChangeAspect="1" noChangeShapeType="1"/>
            </p:cNvSpPr>
            <p:nvPr/>
          </p:nvSpPr>
          <p:spPr bwMode="auto">
            <a:xfrm>
              <a:off x="2225675" y="3632200"/>
              <a:ext cx="165100" cy="292100"/>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7" name="Line 1075"/>
            <p:cNvSpPr>
              <a:spLocks noChangeAspect="1" noChangeShapeType="1"/>
            </p:cNvSpPr>
            <p:nvPr/>
          </p:nvSpPr>
          <p:spPr bwMode="auto">
            <a:xfrm>
              <a:off x="2762250" y="3365500"/>
              <a:ext cx="165100" cy="290513"/>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8" name="Line 1076"/>
            <p:cNvSpPr>
              <a:spLocks noChangeAspect="1" noChangeShapeType="1"/>
            </p:cNvSpPr>
            <p:nvPr/>
          </p:nvSpPr>
          <p:spPr bwMode="auto">
            <a:xfrm flipV="1">
              <a:off x="2349500" y="3551238"/>
              <a:ext cx="495300" cy="269875"/>
            </a:xfrm>
            <a:prstGeom prst="line">
              <a:avLst/>
            </a:prstGeom>
            <a:noFill/>
            <a:ln w="9525">
              <a:solidFill>
                <a:srgbClr val="00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29" name="Rectangle 1077"/>
            <p:cNvSpPr>
              <a:spLocks noChangeAspect="1" noChangeArrowheads="1"/>
            </p:cNvSpPr>
            <p:nvPr/>
          </p:nvSpPr>
          <p:spPr bwMode="auto">
            <a:xfrm>
              <a:off x="1566863" y="2468563"/>
              <a:ext cx="3921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i="1">
                  <a:solidFill>
                    <a:srgbClr val="000000"/>
                  </a:solidFill>
                </a:rPr>
                <a:t>S</a:t>
              </a:r>
              <a:r>
                <a:rPr lang="en-US" altLang="zh-CN" b="1" baseline="-25000">
                  <a:solidFill>
                    <a:srgbClr val="000000"/>
                  </a:solidFill>
                </a:rPr>
                <a:t>1</a:t>
              </a:r>
              <a:endParaRPr lang="en-US" altLang="zh-CN">
                <a:solidFill>
                  <a:srgbClr val="000000"/>
                </a:solidFill>
              </a:endParaRPr>
            </a:p>
          </p:txBody>
        </p:sp>
        <p:sp>
          <p:nvSpPr>
            <p:cNvPr id="30" name="Rectangle 1078"/>
            <p:cNvSpPr>
              <a:spLocks noChangeAspect="1" noChangeArrowheads="1"/>
            </p:cNvSpPr>
            <p:nvPr/>
          </p:nvSpPr>
          <p:spPr bwMode="auto">
            <a:xfrm>
              <a:off x="1566863" y="3673475"/>
              <a:ext cx="454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i="1">
                  <a:solidFill>
                    <a:srgbClr val="000000"/>
                  </a:solidFill>
                </a:rPr>
                <a:t>S</a:t>
              </a:r>
              <a:r>
                <a:rPr lang="en-US" altLang="zh-CN" b="1" baseline="-25000">
                  <a:solidFill>
                    <a:srgbClr val="000000"/>
                  </a:solidFill>
                </a:rPr>
                <a:t>2</a:t>
              </a:r>
              <a:endParaRPr lang="en-US" altLang="zh-CN">
                <a:solidFill>
                  <a:srgbClr val="000000"/>
                </a:solidFill>
              </a:endParaRPr>
            </a:p>
          </p:txBody>
        </p:sp>
        <p:sp>
          <p:nvSpPr>
            <p:cNvPr id="31" name="Rectangle 1079"/>
            <p:cNvSpPr>
              <a:spLocks noChangeAspect="1" noChangeArrowheads="1"/>
            </p:cNvSpPr>
            <p:nvPr/>
          </p:nvSpPr>
          <p:spPr bwMode="auto">
            <a:xfrm>
              <a:off x="2743200" y="2133600"/>
              <a:ext cx="41116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3000" b="1" i="1">
                  <a:solidFill>
                    <a:srgbClr val="0000FF"/>
                  </a:solidFill>
                </a:rPr>
                <a:t>r</a:t>
              </a:r>
              <a:r>
                <a:rPr lang="en-US" altLang="zh-CN" b="1" baseline="-25000">
                  <a:solidFill>
                    <a:srgbClr val="0000FF"/>
                  </a:solidFill>
                </a:rPr>
                <a:t>1</a:t>
              </a:r>
              <a:endParaRPr lang="en-US" altLang="zh-CN" sz="3800" i="1">
                <a:solidFill>
                  <a:srgbClr val="0000FF"/>
                </a:solidFill>
              </a:endParaRPr>
            </a:p>
          </p:txBody>
        </p:sp>
        <p:sp>
          <p:nvSpPr>
            <p:cNvPr id="32" name="Rectangle 1080"/>
            <p:cNvSpPr>
              <a:spLocks noChangeAspect="1" noChangeArrowheads="1"/>
            </p:cNvSpPr>
            <p:nvPr/>
          </p:nvSpPr>
          <p:spPr bwMode="auto">
            <a:xfrm>
              <a:off x="3200400" y="2743200"/>
              <a:ext cx="7207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3000" b="1" i="1">
                  <a:solidFill>
                    <a:srgbClr val="0000FF"/>
                  </a:solidFill>
                </a:rPr>
                <a:t>r</a:t>
              </a:r>
              <a:r>
                <a:rPr lang="en-US" altLang="zh-CN" b="1" baseline="-25000">
                  <a:solidFill>
                    <a:srgbClr val="0000FF"/>
                  </a:solidFill>
                </a:rPr>
                <a:t>2</a:t>
              </a:r>
              <a:endParaRPr lang="en-US" altLang="zh-CN" sz="3800" i="1">
                <a:solidFill>
                  <a:srgbClr val="0000FF"/>
                </a:solidFill>
              </a:endParaRPr>
            </a:p>
            <a:p>
              <a:pPr algn="just" eaLnBrk="1" hangingPunct="1"/>
              <a:endParaRPr lang="en-US" altLang="zh-CN" sz="3000" i="1"/>
            </a:p>
          </p:txBody>
        </p:sp>
        <p:sp>
          <p:nvSpPr>
            <p:cNvPr id="33" name="Rectangle 1081"/>
            <p:cNvSpPr>
              <a:spLocks noChangeAspect="1" noChangeArrowheads="1"/>
            </p:cNvSpPr>
            <p:nvPr/>
          </p:nvSpPr>
          <p:spPr bwMode="auto">
            <a:xfrm>
              <a:off x="2590800" y="3581400"/>
              <a:ext cx="5762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800" b="1" i="1"/>
                <a:t>d</a:t>
              </a:r>
              <a:endParaRPr lang="en-US" altLang="zh-CN" sz="2800" i="1"/>
            </a:p>
          </p:txBody>
        </p:sp>
        <p:sp>
          <p:nvSpPr>
            <p:cNvPr id="34" name="Rectangle 1082"/>
            <p:cNvSpPr>
              <a:spLocks noChangeAspect="1" noChangeArrowheads="1"/>
            </p:cNvSpPr>
            <p:nvPr/>
          </p:nvSpPr>
          <p:spPr bwMode="auto">
            <a:xfrm>
              <a:off x="2133600" y="2743200"/>
              <a:ext cx="4524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800" b="1" i="1">
                  <a:solidFill>
                    <a:srgbClr val="FF00FF"/>
                  </a:solidFill>
                </a:rPr>
                <a:t>n</a:t>
              </a:r>
              <a:endParaRPr lang="en-US" altLang="zh-CN" sz="1800"/>
            </a:p>
          </p:txBody>
        </p:sp>
        <p:sp>
          <p:nvSpPr>
            <p:cNvPr id="35" name="Rectangle 1083"/>
            <p:cNvSpPr>
              <a:spLocks noChangeAspect="1" noChangeArrowheads="1"/>
            </p:cNvSpPr>
            <p:nvPr/>
          </p:nvSpPr>
          <p:spPr bwMode="auto">
            <a:xfrm>
              <a:off x="4419600" y="1981200"/>
              <a:ext cx="493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800" b="1" i="1">
                  <a:solidFill>
                    <a:srgbClr val="FF0000"/>
                  </a:solidFill>
                </a:rPr>
                <a:t>p</a:t>
              </a:r>
              <a:endParaRPr lang="en-US" altLang="zh-CN" sz="2800"/>
            </a:p>
          </p:txBody>
        </p:sp>
        <p:sp>
          <p:nvSpPr>
            <p:cNvPr id="36" name="Line 1084"/>
            <p:cNvSpPr>
              <a:spLocks noChangeAspect="1" noChangeShapeType="1"/>
            </p:cNvSpPr>
            <p:nvPr/>
          </p:nvSpPr>
          <p:spPr bwMode="auto">
            <a:xfrm>
              <a:off x="455613" y="2227263"/>
              <a:ext cx="0" cy="2327275"/>
            </a:xfrm>
            <a:prstGeom prst="line">
              <a:avLst/>
            </a:prstGeom>
            <a:noFill/>
            <a:ln w="6350">
              <a:solidFill>
                <a:srgbClr val="0000FF"/>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7" name="Line 1085"/>
            <p:cNvSpPr>
              <a:spLocks noChangeAspect="1" noChangeShapeType="1"/>
            </p:cNvSpPr>
            <p:nvPr/>
          </p:nvSpPr>
          <p:spPr bwMode="auto">
            <a:xfrm>
              <a:off x="866775" y="2206625"/>
              <a:ext cx="0" cy="2327275"/>
            </a:xfrm>
            <a:prstGeom prst="line">
              <a:avLst/>
            </a:prstGeom>
            <a:noFill/>
            <a:ln w="6350">
              <a:solidFill>
                <a:srgbClr val="0000FF"/>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8" name="Line 1086"/>
            <p:cNvSpPr>
              <a:spLocks noChangeAspect="1" noChangeShapeType="1"/>
            </p:cNvSpPr>
            <p:nvPr/>
          </p:nvSpPr>
          <p:spPr bwMode="auto">
            <a:xfrm>
              <a:off x="1258888" y="2206625"/>
              <a:ext cx="0" cy="2327275"/>
            </a:xfrm>
            <a:prstGeom prst="line">
              <a:avLst/>
            </a:prstGeom>
            <a:noFill/>
            <a:ln w="6350">
              <a:solidFill>
                <a:srgbClr val="0000FF"/>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9" name="Line 1087"/>
            <p:cNvSpPr>
              <a:spLocks noChangeAspect="1" noChangeShapeType="1"/>
            </p:cNvSpPr>
            <p:nvPr/>
          </p:nvSpPr>
          <p:spPr bwMode="auto">
            <a:xfrm flipV="1">
              <a:off x="2519363" y="2603500"/>
              <a:ext cx="449262" cy="123825"/>
            </a:xfrm>
            <a:prstGeom prst="line">
              <a:avLst/>
            </a:prstGeom>
            <a:noFill/>
            <a:ln w="31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1088"/>
            <p:cNvSpPr>
              <a:spLocks noChangeAspect="1" noChangeShapeType="1"/>
            </p:cNvSpPr>
            <p:nvPr/>
          </p:nvSpPr>
          <p:spPr bwMode="auto">
            <a:xfrm flipV="1">
              <a:off x="2890838" y="2835275"/>
              <a:ext cx="401637" cy="2159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4" name="Object 6"/>
          <p:cNvGraphicFramePr>
            <a:graphicFrameLocks noChangeAspect="1"/>
          </p:cNvGraphicFramePr>
          <p:nvPr>
            <p:extLst/>
          </p:nvPr>
        </p:nvGraphicFramePr>
        <p:xfrm>
          <a:off x="1861913" y="1407169"/>
          <a:ext cx="5813425" cy="625475"/>
        </p:xfrm>
        <a:graphic>
          <a:graphicData uri="http://schemas.openxmlformats.org/presentationml/2006/ole">
            <mc:AlternateContent xmlns:mc="http://schemas.openxmlformats.org/markup-compatibility/2006">
              <mc:Choice xmlns:v="urn:schemas-microsoft-com:vml" Requires="v">
                <p:oleObj spid="_x0000_s200718" name="Equation" r:id="rId3" imgW="2361960" imgH="253800" progId="Equation.DSMT4">
                  <p:embed/>
                </p:oleObj>
              </mc:Choice>
              <mc:Fallback>
                <p:oleObj name="Equation" r:id="rId3" imgW="2361960" imgH="253800" progId="Equation.DSMT4">
                  <p:embed/>
                  <p:pic>
                    <p:nvPicPr>
                      <p:cNvPr id="44" name="Object 6"/>
                      <p:cNvPicPr>
                        <a:picLocks noChangeAspect="1" noChangeArrowheads="1"/>
                      </p:cNvPicPr>
                      <p:nvPr/>
                    </p:nvPicPr>
                    <p:blipFill>
                      <a:blip r:embed="rId4"/>
                      <a:srcRect/>
                      <a:stretch>
                        <a:fillRect/>
                      </a:stretch>
                    </p:blipFill>
                    <p:spPr bwMode="auto">
                      <a:xfrm>
                        <a:off x="1861913" y="1407169"/>
                        <a:ext cx="581342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7"/>
          <p:cNvGraphicFramePr>
            <a:graphicFrameLocks noChangeAspect="1"/>
          </p:cNvGraphicFramePr>
          <p:nvPr>
            <p:extLst/>
          </p:nvPr>
        </p:nvGraphicFramePr>
        <p:xfrm>
          <a:off x="2255614" y="5437187"/>
          <a:ext cx="4265612" cy="539750"/>
        </p:xfrm>
        <a:graphic>
          <a:graphicData uri="http://schemas.openxmlformats.org/presentationml/2006/ole">
            <mc:AlternateContent xmlns:mc="http://schemas.openxmlformats.org/markup-compatibility/2006">
              <mc:Choice xmlns:v="urn:schemas-microsoft-com:vml" Requires="v">
                <p:oleObj spid="_x0000_s200719" name="Equation" r:id="rId5" imgW="1803240" imgH="228600" progId="Equation.DSMT4">
                  <p:embed/>
                </p:oleObj>
              </mc:Choice>
              <mc:Fallback>
                <p:oleObj name="Equation" r:id="rId5" imgW="1803240" imgH="228600" progId="Equation.DSMT4">
                  <p:embed/>
                  <p:pic>
                    <p:nvPicPr>
                      <p:cNvPr id="4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5614" y="5437187"/>
                        <a:ext cx="4265612"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文本框 45"/>
          <p:cNvSpPr txBox="1"/>
          <p:nvPr/>
        </p:nvSpPr>
        <p:spPr>
          <a:xfrm>
            <a:off x="215862" y="392737"/>
            <a:ext cx="8568952" cy="954107"/>
          </a:xfrm>
          <a:prstGeom prst="rect">
            <a:avLst/>
          </a:prstGeom>
          <a:noFill/>
        </p:spPr>
        <p:txBody>
          <a:bodyPr wrap="square" rtlCol="0">
            <a:spAutoFit/>
          </a:bodyPr>
          <a:lstStyle/>
          <a:p>
            <a:pPr algn="just"/>
            <a:r>
              <a:rPr lang="zh-CN" altLang="en-US" sz="2800" b="1" dirty="0" smtClean="0"/>
              <a:t>引入光程概念后，在光路中加入介质片，对结果有什么影响？</a:t>
            </a:r>
            <a:endParaRPr lang="zh-CN" altLang="en-US" sz="2800" b="1" dirty="0"/>
          </a:p>
        </p:txBody>
      </p:sp>
    </p:spTree>
    <p:extLst>
      <p:ext uri="{BB962C8B-B14F-4D97-AF65-F5344CB8AC3E}">
        <p14:creationId xmlns:p14="http://schemas.microsoft.com/office/powerpoint/2010/main" val="1629314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9388" y="152400"/>
            <a:ext cx="8839200" cy="12192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just"/>
            <a:r>
              <a:rPr lang="zh-CN" altLang="en-US" sz="2600" b="1" kern="0" dirty="0" smtClean="0">
                <a:solidFill>
                  <a:schemeClr val="accent2"/>
                </a:solidFill>
                <a:latin typeface="Times New Roman" pitchFamily="18" charset="0"/>
              </a:rPr>
              <a:t>例</a:t>
            </a:r>
            <a:r>
              <a:rPr lang="en-US" altLang="zh-CN" sz="2600" b="1" kern="0" dirty="0" smtClean="0">
                <a:solidFill>
                  <a:schemeClr val="accent2"/>
                </a:solidFill>
                <a:latin typeface="Times New Roman" pitchFamily="18" charset="0"/>
              </a:rPr>
              <a:t>1</a:t>
            </a:r>
            <a:r>
              <a:rPr lang="zh-CN" altLang="en-US" sz="2600" b="1" kern="0" dirty="0" smtClean="0">
                <a:solidFill>
                  <a:schemeClr val="accent2"/>
                </a:solidFill>
                <a:latin typeface="Times New Roman" pitchFamily="18" charset="0"/>
              </a:rPr>
              <a:t>：</a:t>
            </a:r>
            <a:r>
              <a:rPr lang="zh-CN" altLang="en-US" sz="2600" b="1" kern="0" dirty="0" smtClean="0">
                <a:latin typeface="Times New Roman" pitchFamily="18" charset="0"/>
              </a:rPr>
              <a:t>在双缝实验中，入射光的波长为</a:t>
            </a:r>
            <a:r>
              <a:rPr lang="en-US" altLang="zh-CN" sz="2600" b="1" kern="0" dirty="0" smtClean="0">
                <a:latin typeface="Times New Roman" pitchFamily="18" charset="0"/>
              </a:rPr>
              <a:t>550nm</a:t>
            </a:r>
            <a:r>
              <a:rPr lang="zh-CN" altLang="en-US" sz="2600" b="1" kern="0" dirty="0" smtClean="0">
                <a:latin typeface="Times New Roman" pitchFamily="18" charset="0"/>
              </a:rPr>
              <a:t>，用一厚度为</a:t>
            </a:r>
            <a:r>
              <a:rPr lang="en-US" altLang="zh-CN" sz="2600" b="1" kern="0" dirty="0" smtClean="0">
                <a:latin typeface="Times New Roman" pitchFamily="18" charset="0"/>
              </a:rPr>
              <a:t>2.85×10</a:t>
            </a:r>
            <a:r>
              <a:rPr lang="zh-CN" altLang="en-US" sz="2600" b="1" kern="0" baseline="30000" dirty="0" smtClean="0">
                <a:latin typeface="Times New Roman" pitchFamily="18" charset="0"/>
              </a:rPr>
              <a:t>－</a:t>
            </a:r>
            <a:r>
              <a:rPr lang="en-US" altLang="zh-CN" sz="2600" b="1" kern="0" baseline="30000" dirty="0" smtClean="0">
                <a:latin typeface="Times New Roman" pitchFamily="18" charset="0"/>
              </a:rPr>
              <a:t>4</a:t>
            </a:r>
            <a:r>
              <a:rPr lang="en-US" altLang="zh-CN" sz="2600" b="1" kern="0" dirty="0" smtClean="0">
                <a:latin typeface="Times New Roman" pitchFamily="18" charset="0"/>
              </a:rPr>
              <a:t>cm</a:t>
            </a:r>
            <a:r>
              <a:rPr lang="zh-CN" altLang="en-US" sz="2600" b="1" kern="0" dirty="0" smtClean="0">
                <a:latin typeface="Times New Roman" pitchFamily="18" charset="0"/>
              </a:rPr>
              <a:t>的透明薄片盖着</a:t>
            </a:r>
            <a:r>
              <a:rPr lang="en-US" altLang="zh-CN" sz="2600" b="1" i="1" kern="0" dirty="0" smtClean="0">
                <a:latin typeface="Times New Roman" pitchFamily="18" charset="0"/>
              </a:rPr>
              <a:t>S</a:t>
            </a:r>
            <a:r>
              <a:rPr lang="en-US" altLang="zh-CN" sz="2600" b="1" kern="0" baseline="-25000" dirty="0" smtClean="0">
                <a:latin typeface="Times New Roman" pitchFamily="18" charset="0"/>
              </a:rPr>
              <a:t>1</a:t>
            </a:r>
            <a:r>
              <a:rPr lang="zh-CN" altLang="en-US" sz="2600" b="1" kern="0" dirty="0" smtClean="0">
                <a:latin typeface="Times New Roman" pitchFamily="18" charset="0"/>
              </a:rPr>
              <a:t>缝，结果中央明纹移到原来第三级明纹处，求透明薄片的折射率。</a:t>
            </a:r>
          </a:p>
        </p:txBody>
      </p:sp>
      <p:sp>
        <p:nvSpPr>
          <p:cNvPr id="3" name="Text Box 3"/>
          <p:cNvSpPr txBox="1">
            <a:spLocks noChangeArrowheads="1"/>
          </p:cNvSpPr>
          <p:nvPr/>
        </p:nvSpPr>
        <p:spPr bwMode="auto">
          <a:xfrm>
            <a:off x="179388" y="1533640"/>
            <a:ext cx="6324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5000"/>
              </a:spcBef>
            </a:pPr>
            <a:r>
              <a:rPr lang="zh-CN" altLang="en-US" sz="2600" b="1" dirty="0" smtClean="0">
                <a:solidFill>
                  <a:srgbClr val="333399"/>
                </a:solidFill>
                <a:latin typeface="Times New Roman" pitchFamily="18" charset="0"/>
              </a:rPr>
              <a:t>解：</a:t>
            </a:r>
            <a:r>
              <a:rPr lang="zh-CN" altLang="en-US" sz="2600" b="1" dirty="0" smtClean="0">
                <a:solidFill>
                  <a:srgbClr val="000000"/>
                </a:solidFill>
                <a:latin typeface="Times New Roman" pitchFamily="18" charset="0"/>
              </a:rPr>
              <a:t>加透明薄片后</a:t>
            </a:r>
            <a:r>
              <a:rPr lang="zh-CN" altLang="en-US" sz="2600" b="1" dirty="0">
                <a:solidFill>
                  <a:srgbClr val="000000"/>
                </a:solidFill>
                <a:latin typeface="Times New Roman" pitchFamily="18" charset="0"/>
              </a:rPr>
              <a:t>，光路①的</a:t>
            </a:r>
            <a:r>
              <a:rPr lang="zh-CN" altLang="en-US" sz="2600" b="1" dirty="0" smtClean="0">
                <a:solidFill>
                  <a:srgbClr val="000000"/>
                </a:solidFill>
                <a:latin typeface="Times New Roman" pitchFamily="18" charset="0"/>
              </a:rPr>
              <a:t>光程为 </a:t>
            </a:r>
          </a:p>
        </p:txBody>
      </p:sp>
      <p:graphicFrame>
        <p:nvGraphicFramePr>
          <p:cNvPr id="4" name="Object 2"/>
          <p:cNvGraphicFramePr>
            <a:graphicFrameLocks noChangeAspect="1"/>
          </p:cNvGraphicFramePr>
          <p:nvPr>
            <p:extLst/>
          </p:nvPr>
        </p:nvGraphicFramePr>
        <p:xfrm>
          <a:off x="850900" y="2047875"/>
          <a:ext cx="3937000" cy="619125"/>
        </p:xfrm>
        <a:graphic>
          <a:graphicData uri="http://schemas.openxmlformats.org/presentationml/2006/ole">
            <mc:AlternateContent xmlns:mc="http://schemas.openxmlformats.org/markup-compatibility/2006">
              <mc:Choice xmlns:v="urn:schemas-microsoft-com:vml" Requires="v">
                <p:oleObj spid="_x0000_s201784" name="Equation" r:id="rId3" imgW="1434960" imgH="228600" progId="Equation.DSMT4">
                  <p:embed/>
                </p:oleObj>
              </mc:Choice>
              <mc:Fallback>
                <p:oleObj name="Equation" r:id="rId3" imgW="1434960" imgH="228600" progId="Equation.DSMT4">
                  <p:embed/>
                  <p:pic>
                    <p:nvPicPr>
                      <p:cNvPr id="4" name="Object 2"/>
                      <p:cNvPicPr>
                        <a:picLocks noChangeAspect="1" noChangeArrowheads="1"/>
                      </p:cNvPicPr>
                      <p:nvPr/>
                    </p:nvPicPr>
                    <p:blipFill>
                      <a:blip r:embed="rId4"/>
                      <a:srcRect/>
                      <a:stretch>
                        <a:fillRect/>
                      </a:stretch>
                    </p:blipFill>
                    <p:spPr bwMode="auto">
                      <a:xfrm>
                        <a:off x="850900" y="2047875"/>
                        <a:ext cx="39370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5"/>
          <p:cNvSpPr txBox="1">
            <a:spLocks noChangeArrowheads="1"/>
          </p:cNvSpPr>
          <p:nvPr/>
        </p:nvSpPr>
        <p:spPr bwMode="auto">
          <a:xfrm>
            <a:off x="506790" y="2719387"/>
            <a:ext cx="396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en-US" altLang="zh-CN" b="1" i="1" dirty="0" smtClean="0">
                <a:solidFill>
                  <a:srgbClr val="000000"/>
                </a:solidFill>
                <a:latin typeface="Times New Roman" pitchFamily="18" charset="0"/>
              </a:rPr>
              <a:t>P</a:t>
            </a:r>
            <a:r>
              <a:rPr lang="zh-CN" altLang="en-US" b="1" dirty="0" smtClean="0">
                <a:solidFill>
                  <a:srgbClr val="000000"/>
                </a:solidFill>
                <a:latin typeface="Times New Roman" pitchFamily="18" charset="0"/>
              </a:rPr>
              <a:t>点是中央明纹，两光路的光程差为零</a:t>
            </a:r>
            <a:r>
              <a:rPr lang="en-US" altLang="zh-CN" b="1" dirty="0" smtClean="0">
                <a:solidFill>
                  <a:srgbClr val="000000"/>
                </a:solidFill>
                <a:latin typeface="Times New Roman" pitchFamily="18" charset="0"/>
              </a:rPr>
              <a:t> </a:t>
            </a:r>
          </a:p>
        </p:txBody>
      </p:sp>
      <p:graphicFrame>
        <p:nvGraphicFramePr>
          <p:cNvPr id="6" name="Object 3"/>
          <p:cNvGraphicFramePr>
            <a:graphicFrameLocks noChangeAspect="1"/>
          </p:cNvGraphicFramePr>
          <p:nvPr>
            <p:extLst/>
          </p:nvPr>
        </p:nvGraphicFramePr>
        <p:xfrm>
          <a:off x="665163" y="3592513"/>
          <a:ext cx="3852862" cy="641350"/>
        </p:xfrm>
        <a:graphic>
          <a:graphicData uri="http://schemas.openxmlformats.org/presentationml/2006/ole">
            <mc:AlternateContent xmlns:mc="http://schemas.openxmlformats.org/markup-compatibility/2006">
              <mc:Choice xmlns:v="urn:schemas-microsoft-com:vml" Requires="v">
                <p:oleObj spid="_x0000_s201785" name="Equation" r:id="rId5" imgW="1511280" imgH="253800" progId="Equation.DSMT4">
                  <p:embed/>
                </p:oleObj>
              </mc:Choice>
              <mc:Fallback>
                <p:oleObj name="Equation" r:id="rId5" imgW="1511280" imgH="253800" progId="Equation.DSMT4">
                  <p:embed/>
                  <p:pic>
                    <p:nvPicPr>
                      <p:cNvPr id="6" name="Object 3"/>
                      <p:cNvPicPr>
                        <a:picLocks noChangeAspect="1" noChangeArrowheads="1"/>
                      </p:cNvPicPr>
                      <p:nvPr/>
                    </p:nvPicPr>
                    <p:blipFill>
                      <a:blip r:embed="rId6"/>
                      <a:srcRect/>
                      <a:stretch>
                        <a:fillRect/>
                      </a:stretch>
                    </p:blipFill>
                    <p:spPr bwMode="auto">
                      <a:xfrm>
                        <a:off x="665163" y="3592513"/>
                        <a:ext cx="3852862"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nvPr>
        </p:nvGraphicFramePr>
        <p:xfrm>
          <a:off x="1009373" y="4285269"/>
          <a:ext cx="2647950" cy="619125"/>
        </p:xfrm>
        <a:graphic>
          <a:graphicData uri="http://schemas.openxmlformats.org/presentationml/2006/ole">
            <mc:AlternateContent xmlns:mc="http://schemas.openxmlformats.org/markup-compatibility/2006">
              <mc:Choice xmlns:v="urn:schemas-microsoft-com:vml" Requires="v">
                <p:oleObj spid="_x0000_s201786" name="Equation" r:id="rId7" imgW="965160" imgH="228600" progId="Equation.DSMT4">
                  <p:embed/>
                </p:oleObj>
              </mc:Choice>
              <mc:Fallback>
                <p:oleObj name="Equation" r:id="rId7" imgW="965160" imgH="228600" progId="Equation.DSMT4">
                  <p:embed/>
                  <p:pic>
                    <p:nvPicPr>
                      <p:cNvPr id="7" name="Object 4"/>
                      <p:cNvPicPr>
                        <a:picLocks noChangeAspect="1" noChangeArrowheads="1"/>
                      </p:cNvPicPr>
                      <p:nvPr/>
                    </p:nvPicPr>
                    <p:blipFill>
                      <a:blip r:embed="rId8"/>
                      <a:srcRect/>
                      <a:stretch>
                        <a:fillRect/>
                      </a:stretch>
                    </p:blipFill>
                    <p:spPr bwMode="auto">
                      <a:xfrm>
                        <a:off x="1009373" y="4285269"/>
                        <a:ext cx="264795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665163" y="5161705"/>
            <a:ext cx="5194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b="1" dirty="0" smtClean="0">
                <a:solidFill>
                  <a:srgbClr val="000000"/>
                </a:solidFill>
                <a:latin typeface="Times New Roman" pitchFamily="18" charset="0"/>
              </a:rPr>
              <a:t>不加透明薄片时，在</a:t>
            </a:r>
            <a:r>
              <a:rPr lang="en-US" altLang="zh-CN" b="1" i="1" dirty="0" smtClean="0">
                <a:solidFill>
                  <a:srgbClr val="000000"/>
                </a:solidFill>
                <a:latin typeface="Times New Roman" pitchFamily="18" charset="0"/>
              </a:rPr>
              <a:t>P</a:t>
            </a:r>
            <a:r>
              <a:rPr lang="zh-CN" altLang="en-US" b="1" dirty="0" smtClean="0">
                <a:solidFill>
                  <a:srgbClr val="000000"/>
                </a:solidFill>
                <a:latin typeface="Times New Roman" pitchFamily="18" charset="0"/>
              </a:rPr>
              <a:t>点处有：</a:t>
            </a:r>
          </a:p>
        </p:txBody>
      </p:sp>
      <p:graphicFrame>
        <p:nvGraphicFramePr>
          <p:cNvPr id="9" name="Object 5"/>
          <p:cNvGraphicFramePr>
            <a:graphicFrameLocks noChangeAspect="1"/>
          </p:cNvGraphicFramePr>
          <p:nvPr>
            <p:extLst/>
          </p:nvPr>
        </p:nvGraphicFramePr>
        <p:xfrm>
          <a:off x="5074252" y="5082859"/>
          <a:ext cx="1951419" cy="619356"/>
        </p:xfrm>
        <a:graphic>
          <a:graphicData uri="http://schemas.openxmlformats.org/presentationml/2006/ole">
            <mc:AlternateContent xmlns:mc="http://schemas.openxmlformats.org/markup-compatibility/2006">
              <mc:Choice xmlns:v="urn:schemas-microsoft-com:vml" Requires="v">
                <p:oleObj spid="_x0000_s201787" name="公式" r:id="rId9" imgW="634725" imgH="203112" progId="Equation.3">
                  <p:embed/>
                </p:oleObj>
              </mc:Choice>
              <mc:Fallback>
                <p:oleObj name="公式" r:id="rId9" imgW="634725" imgH="203112" progId="Equation.3">
                  <p:embed/>
                  <p:pic>
                    <p:nvPicPr>
                      <p:cNvPr id="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4252" y="5082859"/>
                        <a:ext cx="1951419" cy="619356"/>
                      </a:xfrm>
                      <a:prstGeom prst="rect">
                        <a:avLst/>
                      </a:prstGeom>
                      <a:noFill/>
                      <a:extLst/>
                    </p:spPr>
                  </p:pic>
                </p:oleObj>
              </mc:Fallback>
            </mc:AlternateContent>
          </a:graphicData>
        </a:graphic>
      </p:graphicFrame>
      <p:sp>
        <p:nvSpPr>
          <p:cNvPr id="10" name="Text Box 10"/>
          <p:cNvSpPr txBox="1">
            <a:spLocks noChangeArrowheads="1"/>
          </p:cNvSpPr>
          <p:nvPr/>
        </p:nvSpPr>
        <p:spPr bwMode="auto">
          <a:xfrm>
            <a:off x="683756" y="6007314"/>
            <a:ext cx="3124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b="1" dirty="0" smtClean="0">
                <a:solidFill>
                  <a:srgbClr val="000000"/>
                </a:solidFill>
                <a:latin typeface="Times New Roman" pitchFamily="18" charset="0"/>
              </a:rPr>
              <a:t>由以上两式可得：</a:t>
            </a:r>
          </a:p>
        </p:txBody>
      </p:sp>
      <p:graphicFrame>
        <p:nvGraphicFramePr>
          <p:cNvPr id="11" name="Object 6"/>
          <p:cNvGraphicFramePr>
            <a:graphicFrameLocks noChangeAspect="1"/>
          </p:cNvGraphicFramePr>
          <p:nvPr>
            <p:extLst/>
          </p:nvPr>
        </p:nvGraphicFramePr>
        <p:xfrm>
          <a:off x="3525837" y="5750667"/>
          <a:ext cx="2524125" cy="955675"/>
        </p:xfrm>
        <a:graphic>
          <a:graphicData uri="http://schemas.openxmlformats.org/presentationml/2006/ole">
            <mc:AlternateContent xmlns:mc="http://schemas.openxmlformats.org/markup-compatibility/2006">
              <mc:Choice xmlns:v="urn:schemas-microsoft-com:vml" Requires="v">
                <p:oleObj spid="_x0000_s201788" name="Equation" r:id="rId11" imgW="1041120" imgH="393480" progId="Equation.DSMT4">
                  <p:embed/>
                </p:oleObj>
              </mc:Choice>
              <mc:Fallback>
                <p:oleObj name="Equation" r:id="rId11" imgW="1041120" imgH="393480" progId="Equation.DSMT4">
                  <p:embed/>
                  <p:pic>
                    <p:nvPicPr>
                      <p:cNvPr id="11" name="Object 6"/>
                      <p:cNvPicPr>
                        <a:picLocks noChangeAspect="1" noChangeArrowheads="1"/>
                      </p:cNvPicPr>
                      <p:nvPr/>
                    </p:nvPicPr>
                    <p:blipFill>
                      <a:blip r:embed="rId12"/>
                      <a:srcRect/>
                      <a:stretch>
                        <a:fillRect/>
                      </a:stretch>
                    </p:blipFill>
                    <p:spPr bwMode="auto">
                      <a:xfrm>
                        <a:off x="3525837" y="5750667"/>
                        <a:ext cx="2524125"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4"/>
          <p:cNvGrpSpPr>
            <a:grpSpLocks/>
          </p:cNvGrpSpPr>
          <p:nvPr/>
        </p:nvGrpSpPr>
        <p:grpSpPr bwMode="auto">
          <a:xfrm>
            <a:off x="4573588" y="2133600"/>
            <a:ext cx="4570412" cy="2801938"/>
            <a:chOff x="2881" y="1344"/>
            <a:chExt cx="2879" cy="1765"/>
          </a:xfrm>
        </p:grpSpPr>
        <p:grpSp>
          <p:nvGrpSpPr>
            <p:cNvPr id="14" name="Group 15"/>
            <p:cNvGrpSpPr>
              <a:grpSpLocks/>
            </p:cNvGrpSpPr>
            <p:nvPr/>
          </p:nvGrpSpPr>
          <p:grpSpPr bwMode="auto">
            <a:xfrm>
              <a:off x="2881" y="1344"/>
              <a:ext cx="2879" cy="1765"/>
              <a:chOff x="1776" y="1344"/>
              <a:chExt cx="2879" cy="1765"/>
            </a:xfrm>
          </p:grpSpPr>
          <p:sp>
            <p:nvSpPr>
              <p:cNvPr id="16" name="Line 16"/>
              <p:cNvSpPr>
                <a:spLocks noChangeShapeType="1"/>
              </p:cNvSpPr>
              <p:nvPr/>
            </p:nvSpPr>
            <p:spPr bwMode="auto">
              <a:xfrm>
                <a:off x="2544" y="1968"/>
                <a:ext cx="0" cy="4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17" name="Line 17"/>
              <p:cNvSpPr>
                <a:spLocks noChangeShapeType="1"/>
              </p:cNvSpPr>
              <p:nvPr/>
            </p:nvSpPr>
            <p:spPr bwMode="auto">
              <a:xfrm flipV="1">
                <a:off x="2544" y="1565"/>
                <a:ext cx="0" cy="3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18" name="Line 18"/>
              <p:cNvSpPr>
                <a:spLocks noChangeShapeType="1"/>
              </p:cNvSpPr>
              <p:nvPr/>
            </p:nvSpPr>
            <p:spPr bwMode="auto">
              <a:xfrm flipH="1">
                <a:off x="2544" y="249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19" name="Line 19"/>
              <p:cNvSpPr>
                <a:spLocks noChangeShapeType="1"/>
              </p:cNvSpPr>
              <p:nvPr/>
            </p:nvSpPr>
            <p:spPr bwMode="auto">
              <a:xfrm>
                <a:off x="2016" y="17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20" name="Line 20"/>
              <p:cNvSpPr>
                <a:spLocks noChangeShapeType="1"/>
              </p:cNvSpPr>
              <p:nvPr/>
            </p:nvSpPr>
            <p:spPr bwMode="auto">
              <a:xfrm>
                <a:off x="2016" y="2256"/>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21" name="Arc 21"/>
              <p:cNvSpPr>
                <a:spLocks/>
              </p:cNvSpPr>
              <p:nvPr/>
            </p:nvSpPr>
            <p:spPr bwMode="auto">
              <a:xfrm>
                <a:off x="2009" y="2019"/>
                <a:ext cx="191" cy="354"/>
              </a:xfrm>
              <a:custGeom>
                <a:avLst/>
                <a:gdLst>
                  <a:gd name="T0" fmla="*/ 0 w 23346"/>
                  <a:gd name="T1" fmla="*/ 0 h 43200"/>
                  <a:gd name="T2" fmla="*/ 0 w 23346"/>
                  <a:gd name="T3" fmla="*/ 3 h 43200"/>
                  <a:gd name="T4" fmla="*/ 0 w 23346"/>
                  <a:gd name="T5" fmla="*/ 1 h 43200"/>
                  <a:gd name="T6" fmla="*/ 0 60000 65536"/>
                  <a:gd name="T7" fmla="*/ 0 60000 65536"/>
                  <a:gd name="T8" fmla="*/ 0 60000 65536"/>
                  <a:gd name="T9" fmla="*/ 0 w 23346"/>
                  <a:gd name="T10" fmla="*/ 0 h 43200"/>
                  <a:gd name="T11" fmla="*/ 23346 w 23346"/>
                  <a:gd name="T12" fmla="*/ 43200 h 43200"/>
                </a:gdLst>
                <a:ahLst/>
                <a:cxnLst>
                  <a:cxn ang="T6">
                    <a:pos x="T0" y="T1"/>
                  </a:cxn>
                  <a:cxn ang="T7">
                    <a:pos x="T2" y="T3"/>
                  </a:cxn>
                  <a:cxn ang="T8">
                    <a:pos x="T4" y="T5"/>
                  </a:cxn>
                </a:cxnLst>
                <a:rect l="T9" t="T10" r="T11" b="T12"/>
                <a:pathLst>
                  <a:path w="23346" h="43200" fill="none" extrusionOk="0">
                    <a:moveTo>
                      <a:pt x="-1" y="70"/>
                    </a:moveTo>
                    <a:cubicBezTo>
                      <a:pt x="580" y="23"/>
                      <a:pt x="1163" y="-1"/>
                      <a:pt x="1746" y="0"/>
                    </a:cubicBezTo>
                    <a:cubicBezTo>
                      <a:pt x="13675" y="0"/>
                      <a:pt x="23346" y="9670"/>
                      <a:pt x="23346" y="21600"/>
                    </a:cubicBezTo>
                    <a:cubicBezTo>
                      <a:pt x="23346" y="33529"/>
                      <a:pt x="13675" y="43200"/>
                      <a:pt x="1746" y="43200"/>
                    </a:cubicBezTo>
                    <a:cubicBezTo>
                      <a:pt x="1365" y="43200"/>
                      <a:pt x="985" y="43189"/>
                      <a:pt x="605" y="43169"/>
                    </a:cubicBezTo>
                  </a:path>
                  <a:path w="23346" h="43200" stroke="0" extrusionOk="0">
                    <a:moveTo>
                      <a:pt x="-1" y="70"/>
                    </a:moveTo>
                    <a:cubicBezTo>
                      <a:pt x="580" y="23"/>
                      <a:pt x="1163" y="-1"/>
                      <a:pt x="1746" y="0"/>
                    </a:cubicBezTo>
                    <a:cubicBezTo>
                      <a:pt x="13675" y="0"/>
                      <a:pt x="23346" y="9670"/>
                      <a:pt x="23346" y="21600"/>
                    </a:cubicBezTo>
                    <a:cubicBezTo>
                      <a:pt x="23346" y="33529"/>
                      <a:pt x="13675" y="43200"/>
                      <a:pt x="1746" y="43200"/>
                    </a:cubicBezTo>
                    <a:cubicBezTo>
                      <a:pt x="1365" y="43200"/>
                      <a:pt x="985" y="43189"/>
                      <a:pt x="605" y="43169"/>
                    </a:cubicBezTo>
                    <a:lnTo>
                      <a:pt x="1746" y="21600"/>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22" name="Arc 22"/>
              <p:cNvSpPr>
                <a:spLocks/>
              </p:cNvSpPr>
              <p:nvPr/>
            </p:nvSpPr>
            <p:spPr bwMode="auto">
              <a:xfrm>
                <a:off x="2020" y="1904"/>
                <a:ext cx="296" cy="588"/>
              </a:xfrm>
              <a:custGeom>
                <a:avLst/>
                <a:gdLst>
                  <a:gd name="T0" fmla="*/ 0 w 22423"/>
                  <a:gd name="T1" fmla="*/ 0 h 43200"/>
                  <a:gd name="T2" fmla="*/ 0 w 22423"/>
                  <a:gd name="T3" fmla="*/ 8 h 43200"/>
                  <a:gd name="T4" fmla="*/ 0 w 22423"/>
                  <a:gd name="T5" fmla="*/ 4 h 43200"/>
                  <a:gd name="T6" fmla="*/ 0 60000 65536"/>
                  <a:gd name="T7" fmla="*/ 0 60000 65536"/>
                  <a:gd name="T8" fmla="*/ 0 60000 65536"/>
                  <a:gd name="T9" fmla="*/ 0 w 22423"/>
                  <a:gd name="T10" fmla="*/ 0 h 43200"/>
                  <a:gd name="T11" fmla="*/ 22423 w 22423"/>
                  <a:gd name="T12" fmla="*/ 43200 h 43200"/>
                </a:gdLst>
                <a:ahLst/>
                <a:cxnLst>
                  <a:cxn ang="T6">
                    <a:pos x="T0" y="T1"/>
                  </a:cxn>
                  <a:cxn ang="T7">
                    <a:pos x="T2" y="T3"/>
                  </a:cxn>
                  <a:cxn ang="T8">
                    <a:pos x="T4" y="T5"/>
                  </a:cxn>
                </a:cxnLst>
                <a:rect l="T9" t="T10" r="T11" b="T12"/>
                <a:pathLst>
                  <a:path w="22423" h="43200" fill="none" extrusionOk="0">
                    <a:moveTo>
                      <a:pt x="-1" y="15"/>
                    </a:moveTo>
                    <a:cubicBezTo>
                      <a:pt x="274" y="5"/>
                      <a:pt x="548" y="-1"/>
                      <a:pt x="823" y="0"/>
                    </a:cubicBezTo>
                    <a:cubicBezTo>
                      <a:pt x="12752" y="0"/>
                      <a:pt x="22423" y="9670"/>
                      <a:pt x="22423" y="21600"/>
                    </a:cubicBezTo>
                    <a:cubicBezTo>
                      <a:pt x="22423" y="33529"/>
                      <a:pt x="12752" y="43200"/>
                      <a:pt x="823" y="43200"/>
                    </a:cubicBezTo>
                    <a:cubicBezTo>
                      <a:pt x="624" y="43200"/>
                      <a:pt x="425" y="43197"/>
                      <a:pt x="227" y="43191"/>
                    </a:cubicBezTo>
                  </a:path>
                  <a:path w="22423" h="43200" stroke="0" extrusionOk="0">
                    <a:moveTo>
                      <a:pt x="-1" y="15"/>
                    </a:moveTo>
                    <a:cubicBezTo>
                      <a:pt x="274" y="5"/>
                      <a:pt x="548" y="-1"/>
                      <a:pt x="823" y="0"/>
                    </a:cubicBezTo>
                    <a:cubicBezTo>
                      <a:pt x="12752" y="0"/>
                      <a:pt x="22423" y="9670"/>
                      <a:pt x="22423" y="21600"/>
                    </a:cubicBezTo>
                    <a:cubicBezTo>
                      <a:pt x="22423" y="33529"/>
                      <a:pt x="12752" y="43200"/>
                      <a:pt x="823" y="43200"/>
                    </a:cubicBezTo>
                    <a:cubicBezTo>
                      <a:pt x="624" y="43200"/>
                      <a:pt x="425" y="43197"/>
                      <a:pt x="227" y="43191"/>
                    </a:cubicBezTo>
                    <a:lnTo>
                      <a:pt x="823" y="21600"/>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23" name="Text Box 23"/>
              <p:cNvSpPr txBox="1">
                <a:spLocks noChangeArrowheads="1"/>
              </p:cNvSpPr>
              <p:nvPr/>
            </p:nvSpPr>
            <p:spPr bwMode="auto">
              <a:xfrm>
                <a:off x="1776"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smtClean="0">
                    <a:solidFill>
                      <a:srgbClr val="000000"/>
                    </a:solidFill>
                    <a:latin typeface="Times New Roman" pitchFamily="18" charset="0"/>
                  </a:rPr>
                  <a:t>S</a:t>
                </a:r>
                <a:endParaRPr lang="en-US" altLang="zh-CN" smtClean="0">
                  <a:solidFill>
                    <a:srgbClr val="000000"/>
                  </a:solidFill>
                  <a:latin typeface="Times New Roman" pitchFamily="18" charset="0"/>
                </a:endParaRPr>
              </a:p>
            </p:txBody>
          </p:sp>
          <p:graphicFrame>
            <p:nvGraphicFramePr>
              <p:cNvPr id="24" name="Object 10"/>
              <p:cNvGraphicFramePr>
                <a:graphicFrameLocks noChangeAspect="1"/>
              </p:cNvGraphicFramePr>
              <p:nvPr/>
            </p:nvGraphicFramePr>
            <p:xfrm>
              <a:off x="2352" y="1680"/>
              <a:ext cx="177" cy="240"/>
            </p:xfrm>
            <a:graphic>
              <a:graphicData uri="http://schemas.openxmlformats.org/presentationml/2006/ole">
                <mc:AlternateContent xmlns:mc="http://schemas.openxmlformats.org/markup-compatibility/2006">
                  <mc:Choice xmlns:v="urn:schemas-microsoft-com:vml" Requires="v">
                    <p:oleObj spid="_x0000_s201789" name="公式" r:id="rId13" imgW="164885" imgH="215619" progId="Equation.3">
                      <p:embed/>
                    </p:oleObj>
                  </mc:Choice>
                  <mc:Fallback>
                    <p:oleObj name="公式" r:id="rId13" imgW="164885" imgH="215619" progId="Equation.3">
                      <p:embed/>
                      <p:pic>
                        <p:nvPicPr>
                          <p:cNvPr id="2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2" y="1680"/>
                            <a:ext cx="17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1"/>
              <p:cNvGraphicFramePr>
                <a:graphicFrameLocks noChangeAspect="1"/>
              </p:cNvGraphicFramePr>
              <p:nvPr/>
            </p:nvGraphicFramePr>
            <p:xfrm>
              <a:off x="2352" y="2496"/>
              <a:ext cx="207" cy="240"/>
            </p:xfrm>
            <a:graphic>
              <a:graphicData uri="http://schemas.openxmlformats.org/presentationml/2006/ole">
                <mc:AlternateContent xmlns:mc="http://schemas.openxmlformats.org/markup-compatibility/2006">
                  <mc:Choice xmlns:v="urn:schemas-microsoft-com:vml" Requires="v">
                    <p:oleObj spid="_x0000_s201790" name="公式" r:id="rId15" imgW="190335" imgH="215713" progId="Equation.3">
                      <p:embed/>
                    </p:oleObj>
                  </mc:Choice>
                  <mc:Fallback>
                    <p:oleObj name="公式" r:id="rId15" imgW="190335" imgH="215713" progId="Equation.3">
                      <p:embed/>
                      <p:pic>
                        <p:nvPicPr>
                          <p:cNvPr id="25"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2" y="2496"/>
                            <a:ext cx="20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26"/>
              <p:cNvSpPr txBox="1">
                <a:spLocks noChangeArrowheads="1"/>
              </p:cNvSpPr>
              <p:nvPr/>
            </p:nvSpPr>
            <p:spPr bwMode="auto">
              <a:xfrm>
                <a:off x="2372" y="206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smtClean="0">
                    <a:solidFill>
                      <a:srgbClr val="000000"/>
                    </a:solidFill>
                    <a:latin typeface="Times New Roman" pitchFamily="18" charset="0"/>
                  </a:rPr>
                  <a:t>d</a:t>
                </a:r>
              </a:p>
            </p:txBody>
          </p:sp>
          <p:sp>
            <p:nvSpPr>
              <p:cNvPr id="27" name="Line 27"/>
              <p:cNvSpPr>
                <a:spLocks noChangeShapeType="1"/>
              </p:cNvSpPr>
              <p:nvPr/>
            </p:nvSpPr>
            <p:spPr bwMode="auto">
              <a:xfrm>
                <a:off x="2482" y="2320"/>
                <a:ext cx="0" cy="163"/>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28" name="Line 28"/>
              <p:cNvSpPr>
                <a:spLocks noChangeShapeType="1"/>
              </p:cNvSpPr>
              <p:nvPr/>
            </p:nvSpPr>
            <p:spPr bwMode="auto">
              <a:xfrm flipV="1">
                <a:off x="2478" y="1935"/>
                <a:ext cx="0" cy="177"/>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29" name="Line 29"/>
              <p:cNvSpPr>
                <a:spLocks noChangeShapeType="1"/>
              </p:cNvSpPr>
              <p:nvPr/>
            </p:nvSpPr>
            <p:spPr bwMode="auto">
              <a:xfrm>
                <a:off x="2544" y="2208"/>
                <a:ext cx="211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30" name="Line 30"/>
              <p:cNvSpPr>
                <a:spLocks noChangeShapeType="1"/>
              </p:cNvSpPr>
              <p:nvPr/>
            </p:nvSpPr>
            <p:spPr bwMode="auto">
              <a:xfrm flipH="1">
                <a:off x="2544" y="2688"/>
                <a:ext cx="742" cy="0"/>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31" name="Line 31"/>
              <p:cNvSpPr>
                <a:spLocks noChangeShapeType="1"/>
              </p:cNvSpPr>
              <p:nvPr/>
            </p:nvSpPr>
            <p:spPr bwMode="auto">
              <a:xfrm>
                <a:off x="3576" y="2693"/>
                <a:ext cx="742" cy="0"/>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32" name="Text Box 32"/>
              <p:cNvSpPr txBox="1">
                <a:spLocks noChangeArrowheads="1"/>
              </p:cNvSpPr>
              <p:nvPr/>
            </p:nvSpPr>
            <p:spPr bwMode="auto">
              <a:xfrm>
                <a:off x="3276" y="2542"/>
                <a:ext cx="2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smtClean="0">
                    <a:solidFill>
                      <a:srgbClr val="000000"/>
                    </a:solidFill>
                    <a:latin typeface="Times New Roman" pitchFamily="18" charset="0"/>
                  </a:rPr>
                  <a:t>D</a:t>
                </a:r>
              </a:p>
            </p:txBody>
          </p:sp>
          <p:sp>
            <p:nvSpPr>
              <p:cNvPr id="33" name="Text Box 33"/>
              <p:cNvSpPr txBox="1">
                <a:spLocks noChangeArrowheads="1"/>
              </p:cNvSpPr>
              <p:nvPr/>
            </p:nvSpPr>
            <p:spPr bwMode="auto">
              <a:xfrm>
                <a:off x="4296" y="2160"/>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smtClean="0">
                    <a:solidFill>
                      <a:srgbClr val="000000"/>
                    </a:solidFill>
                    <a:latin typeface="Times New Roman" pitchFamily="18" charset="0"/>
                  </a:rPr>
                  <a:t>O</a:t>
                </a:r>
                <a:endParaRPr lang="en-US" altLang="zh-CN" smtClean="0">
                  <a:solidFill>
                    <a:srgbClr val="000000"/>
                  </a:solidFill>
                  <a:latin typeface="Times New Roman" pitchFamily="18" charset="0"/>
                </a:endParaRPr>
              </a:p>
            </p:txBody>
          </p:sp>
          <p:sp>
            <p:nvSpPr>
              <p:cNvPr id="34" name="Line 34"/>
              <p:cNvSpPr>
                <a:spLocks noChangeShapeType="1"/>
              </p:cNvSpPr>
              <p:nvPr/>
            </p:nvSpPr>
            <p:spPr bwMode="auto">
              <a:xfrm>
                <a:off x="4320" y="1344"/>
                <a:ext cx="0" cy="176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35" name="Arc 35"/>
              <p:cNvSpPr>
                <a:spLocks/>
              </p:cNvSpPr>
              <p:nvPr/>
            </p:nvSpPr>
            <p:spPr bwMode="auto">
              <a:xfrm>
                <a:off x="2016" y="1776"/>
                <a:ext cx="432" cy="828"/>
              </a:xfrm>
              <a:custGeom>
                <a:avLst/>
                <a:gdLst>
                  <a:gd name="T0" fmla="*/ 0 w 22951"/>
                  <a:gd name="T1" fmla="*/ 0 h 43200"/>
                  <a:gd name="T2" fmla="*/ 0 w 22951"/>
                  <a:gd name="T3" fmla="*/ 16 h 43200"/>
                  <a:gd name="T4" fmla="*/ 0 w 22951"/>
                  <a:gd name="T5" fmla="*/ 8 h 43200"/>
                  <a:gd name="T6" fmla="*/ 0 60000 65536"/>
                  <a:gd name="T7" fmla="*/ 0 60000 65536"/>
                  <a:gd name="T8" fmla="*/ 0 60000 65536"/>
                  <a:gd name="T9" fmla="*/ 0 w 22951"/>
                  <a:gd name="T10" fmla="*/ 0 h 43200"/>
                  <a:gd name="T11" fmla="*/ 22951 w 22951"/>
                  <a:gd name="T12" fmla="*/ 43200 h 43200"/>
                </a:gdLst>
                <a:ahLst/>
                <a:cxnLst>
                  <a:cxn ang="T6">
                    <a:pos x="T0" y="T1"/>
                  </a:cxn>
                  <a:cxn ang="T7">
                    <a:pos x="T2" y="T3"/>
                  </a:cxn>
                  <a:cxn ang="T8">
                    <a:pos x="T4" y="T5"/>
                  </a:cxn>
                </a:cxnLst>
                <a:rect l="T9" t="T10" r="T11" b="T12"/>
                <a:pathLst>
                  <a:path w="22951" h="43200" fill="none" extrusionOk="0">
                    <a:moveTo>
                      <a:pt x="838" y="6"/>
                    </a:moveTo>
                    <a:cubicBezTo>
                      <a:pt x="1008" y="2"/>
                      <a:pt x="1179" y="-1"/>
                      <a:pt x="1351" y="0"/>
                    </a:cubicBezTo>
                    <a:cubicBezTo>
                      <a:pt x="13280" y="0"/>
                      <a:pt x="22951" y="9670"/>
                      <a:pt x="22951" y="21600"/>
                    </a:cubicBezTo>
                    <a:cubicBezTo>
                      <a:pt x="22951" y="33529"/>
                      <a:pt x="13280" y="43200"/>
                      <a:pt x="1351" y="43200"/>
                    </a:cubicBezTo>
                    <a:cubicBezTo>
                      <a:pt x="900" y="43200"/>
                      <a:pt x="449" y="43185"/>
                      <a:pt x="0" y="43157"/>
                    </a:cubicBezTo>
                  </a:path>
                  <a:path w="22951" h="43200" stroke="0" extrusionOk="0">
                    <a:moveTo>
                      <a:pt x="838" y="6"/>
                    </a:moveTo>
                    <a:cubicBezTo>
                      <a:pt x="1008" y="2"/>
                      <a:pt x="1179" y="-1"/>
                      <a:pt x="1351" y="0"/>
                    </a:cubicBezTo>
                    <a:cubicBezTo>
                      <a:pt x="13280" y="0"/>
                      <a:pt x="22951" y="9670"/>
                      <a:pt x="22951" y="21600"/>
                    </a:cubicBezTo>
                    <a:cubicBezTo>
                      <a:pt x="22951" y="33529"/>
                      <a:pt x="13280" y="43200"/>
                      <a:pt x="1351" y="43200"/>
                    </a:cubicBezTo>
                    <a:cubicBezTo>
                      <a:pt x="900" y="43200"/>
                      <a:pt x="449" y="43185"/>
                      <a:pt x="0" y="43157"/>
                    </a:cubicBezTo>
                    <a:lnTo>
                      <a:pt x="1351" y="21600"/>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sp>
            <p:nvSpPr>
              <p:cNvPr id="36" name="Line 36"/>
              <p:cNvSpPr>
                <a:spLocks noChangeShapeType="1"/>
              </p:cNvSpPr>
              <p:nvPr/>
            </p:nvSpPr>
            <p:spPr bwMode="auto">
              <a:xfrm>
                <a:off x="2400" y="1934"/>
                <a:ext cx="14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37" name="Line 37"/>
              <p:cNvSpPr>
                <a:spLocks noChangeShapeType="1"/>
              </p:cNvSpPr>
              <p:nvPr/>
            </p:nvSpPr>
            <p:spPr bwMode="auto">
              <a:xfrm>
                <a:off x="2400" y="2481"/>
                <a:ext cx="14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pSp>
        <p:sp>
          <p:nvSpPr>
            <p:cNvPr id="15" name="Rectangle 38" descr="宽上对角线"/>
            <p:cNvSpPr>
              <a:spLocks noChangeArrowheads="1"/>
            </p:cNvSpPr>
            <p:nvPr/>
          </p:nvSpPr>
          <p:spPr bwMode="auto">
            <a:xfrm>
              <a:off x="3663" y="1790"/>
              <a:ext cx="96" cy="288"/>
            </a:xfrm>
            <a:prstGeom prst="rect">
              <a:avLst/>
            </a:prstGeom>
            <a:pattFill prst="wdUpDiag">
              <a:fgClr>
                <a:schemeClr val="accent1"/>
              </a:fgClr>
              <a:bgClr>
                <a:srgbClr val="FFFFFF"/>
              </a:bgClr>
            </a:pattFill>
            <a:ln w="19050">
              <a:solidFill>
                <a:srgbClr val="000000"/>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en-US" sz="1800" smtClean="0">
                <a:solidFill>
                  <a:srgbClr val="000000"/>
                </a:solidFill>
              </a:endParaRPr>
            </a:p>
          </p:txBody>
        </p:sp>
      </p:grpSp>
      <p:grpSp>
        <p:nvGrpSpPr>
          <p:cNvPr id="38" name="Group 39"/>
          <p:cNvGrpSpPr>
            <a:grpSpLocks/>
          </p:cNvGrpSpPr>
          <p:nvPr/>
        </p:nvGrpSpPr>
        <p:grpSpPr bwMode="auto">
          <a:xfrm>
            <a:off x="4953000" y="2057400"/>
            <a:ext cx="4000500" cy="1858963"/>
            <a:chOff x="3120" y="1296"/>
            <a:chExt cx="2520" cy="1171"/>
          </a:xfrm>
        </p:grpSpPr>
        <p:grpSp>
          <p:nvGrpSpPr>
            <p:cNvPr id="39" name="Group 40"/>
            <p:cNvGrpSpPr>
              <a:grpSpLocks/>
            </p:cNvGrpSpPr>
            <p:nvPr/>
          </p:nvGrpSpPr>
          <p:grpSpPr bwMode="auto">
            <a:xfrm>
              <a:off x="3120" y="1296"/>
              <a:ext cx="2520" cy="1171"/>
              <a:chOff x="3120" y="1296"/>
              <a:chExt cx="2520" cy="1171"/>
            </a:xfrm>
          </p:grpSpPr>
          <p:sp>
            <p:nvSpPr>
              <p:cNvPr id="42" name="Line 41"/>
              <p:cNvSpPr>
                <a:spLocks noChangeShapeType="1"/>
              </p:cNvSpPr>
              <p:nvPr/>
            </p:nvSpPr>
            <p:spPr bwMode="auto">
              <a:xfrm>
                <a:off x="3120" y="2208"/>
                <a:ext cx="535" cy="2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43" name="Line 42"/>
              <p:cNvSpPr>
                <a:spLocks noChangeShapeType="1"/>
              </p:cNvSpPr>
              <p:nvPr/>
            </p:nvSpPr>
            <p:spPr bwMode="auto">
              <a:xfrm flipV="1">
                <a:off x="3120" y="1944"/>
                <a:ext cx="535" cy="2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pSp>
            <p:nvGrpSpPr>
              <p:cNvPr id="44" name="Group 43"/>
              <p:cNvGrpSpPr>
                <a:grpSpLocks/>
              </p:cNvGrpSpPr>
              <p:nvPr/>
            </p:nvGrpSpPr>
            <p:grpSpPr bwMode="auto">
              <a:xfrm>
                <a:off x="3648" y="1296"/>
                <a:ext cx="1992" cy="1171"/>
                <a:chOff x="3648" y="1296"/>
                <a:chExt cx="1992" cy="1171"/>
              </a:xfrm>
            </p:grpSpPr>
            <p:sp>
              <p:nvSpPr>
                <p:cNvPr id="45" name="Text Box 44"/>
                <p:cNvSpPr txBox="1">
                  <a:spLocks noChangeArrowheads="1"/>
                </p:cNvSpPr>
                <p:nvPr/>
              </p:nvSpPr>
              <p:spPr bwMode="auto">
                <a:xfrm>
                  <a:off x="5424" y="1296"/>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smtClean="0">
                      <a:solidFill>
                        <a:srgbClr val="000000"/>
                      </a:solidFill>
                      <a:latin typeface="Times New Roman" pitchFamily="18" charset="0"/>
                    </a:rPr>
                    <a:t>P</a:t>
                  </a:r>
                  <a:endParaRPr lang="en-US" altLang="zh-CN" smtClean="0">
                    <a:solidFill>
                      <a:srgbClr val="000000"/>
                    </a:solidFill>
                    <a:latin typeface="Times New Roman" pitchFamily="18" charset="0"/>
                  </a:endParaRPr>
                </a:p>
              </p:txBody>
            </p:sp>
            <p:sp>
              <p:nvSpPr>
                <p:cNvPr id="46" name="Line 45"/>
                <p:cNvSpPr>
                  <a:spLocks noChangeShapeType="1"/>
                </p:cNvSpPr>
                <p:nvPr/>
              </p:nvSpPr>
              <p:spPr bwMode="auto">
                <a:xfrm flipV="1">
                  <a:off x="3648" y="1478"/>
                  <a:ext cx="1774" cy="47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47" name="Line 46"/>
                <p:cNvSpPr>
                  <a:spLocks noChangeShapeType="1"/>
                </p:cNvSpPr>
                <p:nvPr/>
              </p:nvSpPr>
              <p:spPr bwMode="auto">
                <a:xfrm flipV="1">
                  <a:off x="3648" y="1488"/>
                  <a:ext cx="1776" cy="9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aphicFrame>
              <p:nvGraphicFramePr>
                <p:cNvPr id="48" name="Object 8"/>
                <p:cNvGraphicFramePr>
                  <a:graphicFrameLocks noChangeAspect="1"/>
                </p:cNvGraphicFramePr>
                <p:nvPr/>
              </p:nvGraphicFramePr>
              <p:xfrm>
                <a:off x="4224" y="1392"/>
                <a:ext cx="192" cy="354"/>
              </p:xfrm>
              <a:graphic>
                <a:graphicData uri="http://schemas.openxmlformats.org/presentationml/2006/ole">
                  <mc:AlternateContent xmlns:mc="http://schemas.openxmlformats.org/markup-compatibility/2006">
                    <mc:Choice xmlns:v="urn:schemas-microsoft-com:vml" Requires="v">
                      <p:oleObj spid="_x0000_s201791" name="公式" r:id="rId17" imgW="114201" imgH="203024" progId="Equation.3">
                        <p:embed/>
                      </p:oleObj>
                    </mc:Choice>
                    <mc:Fallback>
                      <p:oleObj name="公式" r:id="rId17" imgW="114201" imgH="203024" progId="Equation.3">
                        <p:embed/>
                        <p:pic>
                          <p:nvPicPr>
                            <p:cNvPr id="48"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4" y="1392"/>
                              <a:ext cx="192"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9"/>
                <p:cNvGraphicFramePr>
                  <a:graphicFrameLocks noChangeAspect="1"/>
                </p:cNvGraphicFramePr>
                <p:nvPr/>
              </p:nvGraphicFramePr>
              <p:xfrm>
                <a:off x="4676" y="1821"/>
                <a:ext cx="200" cy="332"/>
              </p:xfrm>
              <a:graphic>
                <a:graphicData uri="http://schemas.openxmlformats.org/presentationml/2006/ole">
                  <mc:AlternateContent xmlns:mc="http://schemas.openxmlformats.org/markup-compatibility/2006">
                    <mc:Choice xmlns:v="urn:schemas-microsoft-com:vml" Requires="v">
                      <p:oleObj spid="_x0000_s201792" name="公式" r:id="rId19" imgW="126835" imgH="202936" progId="Equation.3">
                        <p:embed/>
                      </p:oleObj>
                    </mc:Choice>
                    <mc:Fallback>
                      <p:oleObj name="公式" r:id="rId19" imgW="126835" imgH="202936" progId="Equation.3">
                        <p:embed/>
                        <p:pic>
                          <p:nvPicPr>
                            <p:cNvPr id="49"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76" y="1821"/>
                              <a:ext cx="200"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Line 49"/>
                <p:cNvSpPr>
                  <a:spLocks noChangeShapeType="1"/>
                </p:cNvSpPr>
                <p:nvPr/>
              </p:nvSpPr>
              <p:spPr bwMode="auto">
                <a:xfrm flipV="1">
                  <a:off x="4320" y="1738"/>
                  <a:ext cx="134" cy="34"/>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sp>
              <p:nvSpPr>
                <p:cNvPr id="51" name="Line 50"/>
                <p:cNvSpPr>
                  <a:spLocks noChangeShapeType="1"/>
                </p:cNvSpPr>
                <p:nvPr/>
              </p:nvSpPr>
              <p:spPr bwMode="auto">
                <a:xfrm flipV="1">
                  <a:off x="4460" y="1944"/>
                  <a:ext cx="144" cy="82"/>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kumimoji="0" lang="zh-CN" altLang="en-US" sz="1800" smtClean="0">
                    <a:solidFill>
                      <a:srgbClr val="000000"/>
                    </a:solidFill>
                    <a:latin typeface="Arial" pitchFamily="34" charset="0"/>
                  </a:endParaRPr>
                </a:p>
              </p:txBody>
            </p:sp>
          </p:grpSp>
        </p:grpSp>
        <p:sp>
          <p:nvSpPr>
            <p:cNvPr id="40" name="Text Box 51"/>
            <p:cNvSpPr txBox="1">
              <a:spLocks noChangeArrowheads="1"/>
            </p:cNvSpPr>
            <p:nvPr/>
          </p:nvSpPr>
          <p:spPr bwMode="auto">
            <a:xfrm>
              <a:off x="4464" y="139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b="1" smtClean="0">
                  <a:solidFill>
                    <a:srgbClr val="000000"/>
                  </a:solidFill>
                  <a:latin typeface="Times New Roman" pitchFamily="18" charset="0"/>
                </a:rPr>
                <a:t>①</a:t>
              </a:r>
            </a:p>
          </p:txBody>
        </p:sp>
        <p:sp>
          <p:nvSpPr>
            <p:cNvPr id="41" name="Text Box 52"/>
            <p:cNvSpPr txBox="1">
              <a:spLocks noChangeArrowheads="1"/>
            </p:cNvSpPr>
            <p:nvPr/>
          </p:nvSpPr>
          <p:spPr bwMode="auto">
            <a:xfrm>
              <a:off x="4896" y="172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b="1" smtClean="0">
                  <a:solidFill>
                    <a:srgbClr val="000000"/>
                  </a:solidFill>
                  <a:latin typeface="Times New Roman" pitchFamily="18" charset="0"/>
                </a:rPr>
                <a:t>②</a:t>
              </a:r>
            </a:p>
          </p:txBody>
        </p:sp>
      </p:grpSp>
    </p:spTree>
    <p:extLst>
      <p:ext uri="{BB962C8B-B14F-4D97-AF65-F5344CB8AC3E}">
        <p14:creationId xmlns:p14="http://schemas.microsoft.com/office/powerpoint/2010/main" val="409485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trips(upRigh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iterate type="lt">
                                    <p:tmPct val="100000"/>
                                  </p:iterate>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75"/>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ppt_x</p:attrName>
                                        </p:attrNameLst>
                                      </p:cBhvr>
                                      <p:tavLst>
                                        <p:tav tm="0">
                                          <p:val>
                                            <p:strVal val="#ppt_x-#ppt_w/2"/>
                                          </p:val>
                                        </p:tav>
                                        <p:tav tm="100000">
                                          <p:val>
                                            <p:strVal val="#ppt_x"/>
                                          </p:val>
                                        </p:tav>
                                      </p:tavLst>
                                    </p:anim>
                                    <p:anim calcmode="lin" valueType="num">
                                      <p:cBhvr>
                                        <p:cTn id="29" dur="500" fill="hold"/>
                                        <p:tgtEl>
                                          <p:spTgt spid="6"/>
                                        </p:tgtEl>
                                        <p:attrNameLst>
                                          <p:attrName>ppt_y</p:attrName>
                                        </p:attrNameLst>
                                      </p:cBhvr>
                                      <p:tavLst>
                                        <p:tav tm="0">
                                          <p:val>
                                            <p:strVal val="#ppt_y"/>
                                          </p:val>
                                        </p:tav>
                                        <p:tav tm="100000">
                                          <p:val>
                                            <p:strVal val="#ppt_y"/>
                                          </p:val>
                                        </p:tav>
                                      </p:tavLst>
                                    </p:anim>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0" fill="hold"/>
                                        <p:tgtEl>
                                          <p:spTgt spid="7"/>
                                        </p:tgtEl>
                                        <p:attrNameLst>
                                          <p:attrName>ppt_w</p:attrName>
                                        </p:attrNameLst>
                                      </p:cBhvr>
                                      <p:tavLst>
                                        <p:tav tm="0" fmla="#ppt_w*sin(2.5*pi*$)">
                                          <p:val>
                                            <p:fltVal val="0"/>
                                          </p:val>
                                        </p:tav>
                                        <p:tav tm="100000">
                                          <p:val>
                                            <p:fltVal val="1"/>
                                          </p:val>
                                        </p:tav>
                                      </p:tavLst>
                                    </p:anim>
                                    <p:anim calcmode="lin" valueType="num">
                                      <p:cBhvr>
                                        <p:cTn id="37" dur="5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5" presetClass="entr" presetSubtype="5" fill="hold" grpId="0" nodeType="clickEffect">
                                  <p:stCondLst>
                                    <p:cond delay="0"/>
                                  </p:stCondLst>
                                  <p:iterate type="lt">
                                    <p:tmPct val="100000"/>
                                  </p:iterate>
                                  <p:childTnLst>
                                    <p:set>
                                      <p:cBhvr>
                                        <p:cTn id="41" dur="1" fill="hold">
                                          <p:stCondLst>
                                            <p:cond delay="0"/>
                                          </p:stCondLst>
                                        </p:cTn>
                                        <p:tgtEl>
                                          <p:spTgt spid="8"/>
                                        </p:tgtEl>
                                        <p:attrNameLst>
                                          <p:attrName>style.visibility</p:attrName>
                                        </p:attrNameLst>
                                      </p:cBhvr>
                                      <p:to>
                                        <p:strVal val="visible"/>
                                      </p:to>
                                    </p:set>
                                    <p:animEffect transition="in" filter="checkerboard(down)">
                                      <p:cBhvr>
                                        <p:cTn id="42" dur="75"/>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3"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1+#ppt_w/2"/>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8" grpId="0" autoUpdateAnimBg="0"/>
      <p:bldP spid="1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8424936" cy="3213187"/>
          </a:xfrm>
          <a:prstGeom prst="rect">
            <a:avLst/>
          </a:prstGeom>
        </p:spPr>
        <p:txBody>
          <a:bodyPr wrap="square">
            <a:spAutoFit/>
          </a:bodyPr>
          <a:lstStyle/>
          <a:p>
            <a:pPr algn="just">
              <a:lnSpc>
                <a:spcPct val="130000"/>
              </a:lnSpc>
            </a:pPr>
            <a:r>
              <a:rPr lang="zh-CN" altLang="en-US" sz="2600" dirty="0">
                <a:cs typeface="Times New Roman" panose="02020603050405020304" pitchFamily="18" charset="0"/>
              </a:rPr>
              <a:t>练习题</a:t>
            </a:r>
            <a:r>
              <a:rPr lang="zh-CN" altLang="en-US" sz="2600" dirty="0" smtClean="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在相同的时间内，一束波长</a:t>
            </a:r>
            <a:r>
              <a:rPr lang="zh-CN" altLang="zh-CN" sz="2600" dirty="0" smtClean="0">
                <a:latin typeface="Times New Roman" panose="02020603050405020304" pitchFamily="18" charset="0"/>
                <a:cs typeface="Times New Roman" panose="02020603050405020304" pitchFamily="18" charset="0"/>
              </a:rPr>
              <a:t>为</a:t>
            </a:r>
            <a:r>
              <a:rPr lang="en-US" altLang="zh-CN" sz="2600" dirty="0" smtClean="0">
                <a:latin typeface="Times New Roman" panose="02020603050405020304" pitchFamily="18" charset="0"/>
                <a:cs typeface="Times New Roman" panose="02020603050405020304" pitchFamily="18" charset="0"/>
              </a:rPr>
              <a:t>λ</a:t>
            </a:r>
            <a:r>
              <a:rPr lang="zh-CN" altLang="zh-CN" sz="2600" dirty="0" smtClean="0">
                <a:latin typeface="Times New Roman" panose="02020603050405020304" pitchFamily="18" charset="0"/>
                <a:cs typeface="Times New Roman" panose="02020603050405020304" pitchFamily="18" charset="0"/>
              </a:rPr>
              <a:t>的</a:t>
            </a:r>
            <a:r>
              <a:rPr lang="zh-CN" altLang="zh-CN" sz="2600" dirty="0">
                <a:latin typeface="Times New Roman" panose="02020603050405020304" pitchFamily="18" charset="0"/>
                <a:cs typeface="Times New Roman" panose="02020603050405020304" pitchFamily="18" charset="0"/>
              </a:rPr>
              <a:t>单色光在空气中和在玻璃</a:t>
            </a:r>
            <a:r>
              <a:rPr lang="zh-CN" altLang="zh-CN" sz="2600" dirty="0" smtClean="0">
                <a:latin typeface="Times New Roman" panose="02020603050405020304" pitchFamily="18" charset="0"/>
                <a:cs typeface="Times New Roman" panose="02020603050405020304" pitchFamily="18" charset="0"/>
              </a:rPr>
              <a:t>中</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a:t>
            </a:r>
            <a:r>
              <a:rPr lang="zh-CN" altLang="en-US" sz="2600" dirty="0" smtClean="0">
                <a:latin typeface="Times New Roman" panose="02020603050405020304" pitchFamily="18" charset="0"/>
                <a:cs typeface="Times New Roman" panose="02020603050405020304" pitchFamily="18" charset="0"/>
              </a:rPr>
              <a:t>）</a:t>
            </a:r>
            <a:endParaRPr lang="zh-CN" altLang="zh-CN" sz="2600" dirty="0">
              <a:latin typeface="Times New Roman" panose="02020603050405020304" pitchFamily="18" charset="0"/>
              <a:cs typeface="Times New Roman" panose="02020603050405020304" pitchFamily="18" charset="0"/>
            </a:endParaRPr>
          </a:p>
          <a:p>
            <a:pPr algn="just">
              <a:lnSpc>
                <a:spcPct val="130000"/>
              </a:lnSpc>
            </a:pPr>
            <a:r>
              <a:rPr lang="en-US" altLang="zh-CN" sz="2600" dirty="0">
                <a:latin typeface="Times New Roman" panose="02020603050405020304" pitchFamily="18" charset="0"/>
                <a:cs typeface="Times New Roman" panose="02020603050405020304" pitchFamily="18" charset="0"/>
              </a:rPr>
              <a:t>(A) </a:t>
            </a:r>
            <a:r>
              <a:rPr lang="zh-CN" altLang="zh-CN" sz="2600" dirty="0">
                <a:latin typeface="Times New Roman" panose="02020603050405020304" pitchFamily="18" charset="0"/>
                <a:cs typeface="Times New Roman" panose="02020603050405020304" pitchFamily="18" charset="0"/>
              </a:rPr>
              <a:t>传播的路程相等，走过的光程相等</a:t>
            </a:r>
            <a:r>
              <a:rPr lang="en-US" altLang="zh-CN" sz="2600" dirty="0">
                <a:latin typeface="Times New Roman" panose="02020603050405020304" pitchFamily="18" charset="0"/>
                <a:cs typeface="Times New Roman" panose="02020603050405020304" pitchFamily="18" charset="0"/>
              </a:rPr>
              <a:t>   </a:t>
            </a:r>
            <a:endParaRPr lang="zh-CN" altLang="zh-CN" sz="2600" dirty="0">
              <a:latin typeface="Times New Roman" panose="02020603050405020304" pitchFamily="18" charset="0"/>
              <a:cs typeface="Times New Roman" panose="02020603050405020304" pitchFamily="18" charset="0"/>
            </a:endParaRPr>
          </a:p>
          <a:p>
            <a:pPr algn="just">
              <a:lnSpc>
                <a:spcPct val="130000"/>
              </a:lnSpc>
            </a:pPr>
            <a:r>
              <a:rPr lang="en-US" altLang="zh-CN" sz="2600" dirty="0">
                <a:latin typeface="Times New Roman" panose="02020603050405020304" pitchFamily="18" charset="0"/>
                <a:cs typeface="Times New Roman" panose="02020603050405020304" pitchFamily="18" charset="0"/>
              </a:rPr>
              <a:t>(B) </a:t>
            </a:r>
            <a:r>
              <a:rPr lang="zh-CN" altLang="zh-CN" sz="2600" dirty="0">
                <a:latin typeface="Times New Roman" panose="02020603050405020304" pitchFamily="18" charset="0"/>
                <a:cs typeface="Times New Roman" panose="02020603050405020304" pitchFamily="18" charset="0"/>
              </a:rPr>
              <a:t>传播的路程相等，走过的光程不相等</a:t>
            </a:r>
            <a:r>
              <a:rPr lang="en-US" altLang="zh-CN" sz="2600" dirty="0">
                <a:latin typeface="Times New Roman" panose="02020603050405020304" pitchFamily="18" charset="0"/>
                <a:cs typeface="Times New Roman" panose="02020603050405020304" pitchFamily="18" charset="0"/>
              </a:rPr>
              <a:t>                      </a:t>
            </a:r>
            <a:endParaRPr lang="zh-CN" altLang="zh-CN" sz="2600" dirty="0">
              <a:latin typeface="Times New Roman" panose="02020603050405020304" pitchFamily="18" charset="0"/>
              <a:cs typeface="Times New Roman" panose="02020603050405020304" pitchFamily="18" charset="0"/>
            </a:endParaRPr>
          </a:p>
          <a:p>
            <a:pPr algn="just">
              <a:lnSpc>
                <a:spcPct val="130000"/>
              </a:lnSpc>
            </a:pPr>
            <a:r>
              <a:rPr lang="en-US" altLang="zh-CN" sz="2600" dirty="0">
                <a:latin typeface="Times New Roman" panose="02020603050405020304" pitchFamily="18" charset="0"/>
                <a:cs typeface="Times New Roman" panose="02020603050405020304" pitchFamily="18" charset="0"/>
              </a:rPr>
              <a:t>(C) </a:t>
            </a:r>
            <a:r>
              <a:rPr lang="zh-CN" altLang="zh-CN" sz="2600" dirty="0">
                <a:latin typeface="Times New Roman" panose="02020603050405020304" pitchFamily="18" charset="0"/>
                <a:cs typeface="Times New Roman" panose="02020603050405020304" pitchFamily="18" charset="0"/>
              </a:rPr>
              <a:t>传播的路程不相等，走过的光程相等 </a:t>
            </a:r>
            <a:r>
              <a:rPr lang="en-US" altLang="zh-CN" sz="2600" dirty="0">
                <a:latin typeface="Times New Roman" panose="02020603050405020304" pitchFamily="18" charset="0"/>
                <a:cs typeface="Times New Roman" panose="02020603050405020304" pitchFamily="18" charset="0"/>
              </a:rPr>
              <a:t> </a:t>
            </a:r>
            <a:endParaRPr lang="zh-CN" altLang="zh-CN" sz="2600" dirty="0">
              <a:latin typeface="Times New Roman" panose="02020603050405020304" pitchFamily="18" charset="0"/>
              <a:cs typeface="Times New Roman" panose="02020603050405020304" pitchFamily="18" charset="0"/>
            </a:endParaRPr>
          </a:p>
          <a:p>
            <a:pPr algn="just">
              <a:lnSpc>
                <a:spcPct val="130000"/>
              </a:lnSpc>
            </a:pPr>
            <a:r>
              <a:rPr lang="en-US" altLang="zh-CN" sz="2600" dirty="0">
                <a:latin typeface="Times New Roman" panose="02020603050405020304" pitchFamily="18" charset="0"/>
                <a:cs typeface="Times New Roman" panose="02020603050405020304" pitchFamily="18" charset="0"/>
              </a:rPr>
              <a:t>(D) </a:t>
            </a:r>
            <a:r>
              <a:rPr lang="zh-CN" altLang="zh-CN" sz="2600" dirty="0">
                <a:latin typeface="Times New Roman" panose="02020603050405020304" pitchFamily="18" charset="0"/>
                <a:cs typeface="Times New Roman" panose="02020603050405020304" pitchFamily="18" charset="0"/>
              </a:rPr>
              <a:t>传播的路程不相等，走过的光程不相等 </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01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3276600" y="260350"/>
            <a:ext cx="296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3600">
                <a:solidFill>
                  <a:srgbClr val="1C1C1C"/>
                </a:solidFill>
                <a:latin typeface="Arial" panose="020B0604020202020204" pitchFamily="34" charset="0"/>
              </a:rPr>
              <a:t>几何光学时期</a:t>
            </a:r>
          </a:p>
        </p:txBody>
      </p:sp>
      <p:sp>
        <p:nvSpPr>
          <p:cNvPr id="7171" name="矩形 2"/>
          <p:cNvSpPr>
            <a:spLocks noChangeArrowheads="1"/>
          </p:cNvSpPr>
          <p:nvPr/>
        </p:nvSpPr>
        <p:spPr bwMode="auto">
          <a:xfrm>
            <a:off x="107950" y="1052513"/>
            <a:ext cx="88931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zh-CN" altLang="en-US">
                <a:solidFill>
                  <a:srgbClr val="1C1C1C"/>
                </a:solidFill>
                <a:latin typeface="Arial" panose="020B0604020202020204" pitchFamily="34" charset="0"/>
              </a:rPr>
              <a:t>光的反射定律和折射定律的建立，为几何光学奠定了基础。同时为了扩大人眼的观察能力，出现了望远镜等光学仪器。 </a:t>
            </a:r>
          </a:p>
          <a:p>
            <a:pPr algn="just">
              <a:lnSpc>
                <a:spcPct val="100000"/>
              </a:lnSpc>
              <a:spcBef>
                <a:spcPct val="0"/>
              </a:spcBef>
              <a:buFontTx/>
              <a:buNone/>
            </a:pPr>
            <a:endParaRPr lang="en-US" altLang="zh-CN">
              <a:solidFill>
                <a:srgbClr val="1C1C1C"/>
              </a:solidFill>
              <a:latin typeface="Arial" panose="020B0604020202020204" pitchFamily="34" charset="0"/>
            </a:endParaRPr>
          </a:p>
          <a:p>
            <a:pPr algn="just">
              <a:lnSpc>
                <a:spcPct val="100000"/>
              </a:lnSpc>
              <a:spcBef>
                <a:spcPct val="0"/>
              </a:spcBef>
              <a:buFont typeface="Arial" panose="020B0604020202020204" pitchFamily="34" charset="0"/>
              <a:buNone/>
            </a:pPr>
            <a:r>
              <a:rPr lang="zh-CN" altLang="en-US">
                <a:solidFill>
                  <a:srgbClr val="1C1C1C"/>
                </a:solidFill>
                <a:latin typeface="Arial" panose="020B0604020202020204" pitchFamily="34" charset="0"/>
              </a:rPr>
              <a:t>牛顿用磨制的三棱镜发现了光的色散现象，证明了白光是由各种色光复合而成的。</a:t>
            </a:r>
            <a:r>
              <a:rPr lang="zh-CN" altLang="zh-CN">
                <a:solidFill>
                  <a:srgbClr val="1C1C1C"/>
                </a:solidFill>
                <a:latin typeface="Arial" panose="020B0604020202020204" pitchFamily="34" charset="0"/>
              </a:rPr>
              <a:t>牛顿还发现了牛顿环</a:t>
            </a:r>
            <a:r>
              <a:rPr lang="zh-CN" altLang="en-US">
                <a:solidFill>
                  <a:srgbClr val="1C1C1C"/>
                </a:solidFill>
                <a:latin typeface="Arial" panose="020B0604020202020204" pitchFamily="34" charset="0"/>
              </a:rPr>
              <a:t>，</a:t>
            </a:r>
            <a:r>
              <a:rPr lang="zh-CN" altLang="en-US">
                <a:solidFill>
                  <a:srgbClr val="1C1C1C"/>
                </a:solidFill>
                <a:latin typeface="宋体" panose="02010600030101010101" pitchFamily="2" charset="-122"/>
              </a:rPr>
              <a:t>牛顿环是光具有波动性的最好证明之一，但是，因为牛顿在关于光的本性的讨论中倾向于微粒说，所以未能对光的以上性质加以进一步的探讨。</a:t>
            </a:r>
          </a:p>
          <a:p>
            <a:pPr algn="just">
              <a:lnSpc>
                <a:spcPct val="100000"/>
              </a:lnSpc>
              <a:spcBef>
                <a:spcPct val="0"/>
              </a:spcBef>
              <a:buFontTx/>
              <a:buNone/>
            </a:pPr>
            <a:endParaRPr lang="zh-CN" altLang="en-US">
              <a:latin typeface="Arial" panose="020B0604020202020204" pitchFamily="34" charset="0"/>
            </a:endParaRPr>
          </a:p>
        </p:txBody>
      </p:sp>
    </p:spTree>
    <p:extLst>
      <p:ext uri="{BB962C8B-B14F-4D97-AF65-F5344CB8AC3E}">
        <p14:creationId xmlns:p14="http://schemas.microsoft.com/office/powerpoint/2010/main" val="1268712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611560" y="3616"/>
            <a:ext cx="7772400" cy="1143000"/>
          </a:xfrm>
        </p:spPr>
        <p:txBody>
          <a:bodyPr/>
          <a:lstStyle/>
          <a:p>
            <a:r>
              <a:rPr lang="en-US" altLang="zh-CN" sz="4000" dirty="0" smtClean="0">
                <a:latin typeface="+mn-lt"/>
              </a:rPr>
              <a:t>11.4  </a:t>
            </a:r>
            <a:r>
              <a:rPr lang="zh-CN" altLang="en-US" sz="4000" dirty="0" smtClean="0">
                <a:latin typeface="+mn-lt"/>
              </a:rPr>
              <a:t>薄膜干涉</a:t>
            </a:r>
          </a:p>
        </p:txBody>
      </p:sp>
      <p:sp>
        <p:nvSpPr>
          <p:cNvPr id="3" name="文本框 2"/>
          <p:cNvSpPr txBox="1"/>
          <p:nvPr/>
        </p:nvSpPr>
        <p:spPr>
          <a:xfrm>
            <a:off x="179512" y="1038362"/>
            <a:ext cx="8712967" cy="1532727"/>
          </a:xfrm>
          <a:prstGeom prst="rect">
            <a:avLst/>
          </a:prstGeom>
          <a:noFill/>
        </p:spPr>
        <p:txBody>
          <a:bodyPr wrap="square" rtlCol="0">
            <a:spAutoFit/>
          </a:bodyPr>
          <a:lstStyle/>
          <a:p>
            <a:pPr algn="just">
              <a:lnSpc>
                <a:spcPct val="130000"/>
              </a:lnSpc>
            </a:pPr>
            <a:r>
              <a:rPr lang="zh-CN" altLang="en-US" dirty="0" smtClean="0"/>
              <a:t>日常见到肥皂泡上的彩色条纹、</a:t>
            </a:r>
            <a:r>
              <a:rPr lang="zh-CN" altLang="en-US" dirty="0"/>
              <a:t>下</a:t>
            </a:r>
            <a:r>
              <a:rPr lang="zh-CN" altLang="en-US" dirty="0" smtClean="0"/>
              <a:t>雨天地上的油膜，这是薄膜干涉，光波入射到薄膜表面、经薄膜上下表面反射而产生的干涉现象</a:t>
            </a:r>
            <a:endParaRPr lang="zh-CN" altLang="en-US" dirty="0"/>
          </a:p>
        </p:txBody>
      </p:sp>
      <p:pic>
        <p:nvPicPr>
          <p:cNvPr id="4" name="图片 3"/>
          <p:cNvPicPr>
            <a:picLocks noChangeAspect="1"/>
          </p:cNvPicPr>
          <p:nvPr/>
        </p:nvPicPr>
        <p:blipFill>
          <a:blip r:embed="rId2"/>
          <a:stretch>
            <a:fillRect/>
          </a:stretch>
        </p:blipFill>
        <p:spPr>
          <a:xfrm>
            <a:off x="3059832" y="2293687"/>
            <a:ext cx="2694485" cy="2013967"/>
          </a:xfrm>
          <a:prstGeom prst="rect">
            <a:avLst/>
          </a:prstGeom>
        </p:spPr>
      </p:pic>
      <p:sp>
        <p:nvSpPr>
          <p:cNvPr id="6" name="矩形 5"/>
          <p:cNvSpPr/>
          <p:nvPr/>
        </p:nvSpPr>
        <p:spPr>
          <a:xfrm>
            <a:off x="323528" y="4509120"/>
            <a:ext cx="8640960" cy="1532727"/>
          </a:xfrm>
          <a:prstGeom prst="rect">
            <a:avLst/>
          </a:prstGeom>
        </p:spPr>
        <p:txBody>
          <a:bodyPr wrap="square">
            <a:spAutoFit/>
          </a:bodyPr>
          <a:lstStyle/>
          <a:p>
            <a:pPr algn="just">
              <a:lnSpc>
                <a:spcPct val="130000"/>
              </a:lnSpc>
            </a:pPr>
            <a:r>
              <a:rPr lang="zh-CN" altLang="en-US" b="1" dirty="0">
                <a:solidFill>
                  <a:srgbClr val="0000FF"/>
                </a:solidFill>
              </a:rPr>
              <a:t>薄膜干涉条纹有两种</a:t>
            </a:r>
            <a:r>
              <a:rPr lang="zh-CN" altLang="en-US" dirty="0"/>
              <a:t>：</a:t>
            </a:r>
            <a:endParaRPr lang="en-US" altLang="zh-CN" dirty="0"/>
          </a:p>
          <a:p>
            <a:pPr algn="just">
              <a:lnSpc>
                <a:spcPct val="130000"/>
              </a:lnSpc>
            </a:pPr>
            <a:r>
              <a:rPr lang="zh-CN" altLang="en-US" b="1" dirty="0">
                <a:solidFill>
                  <a:srgbClr val="FF0000"/>
                </a:solidFill>
              </a:rPr>
              <a:t>等倾条纹</a:t>
            </a:r>
            <a:r>
              <a:rPr lang="en-US" altLang="zh-CN" dirty="0"/>
              <a:t>——</a:t>
            </a:r>
            <a:r>
              <a:rPr lang="zh-CN" altLang="en-US" dirty="0"/>
              <a:t>同一条纹相应入射光的同一倾角；</a:t>
            </a:r>
            <a:endParaRPr lang="en-US" altLang="zh-CN" dirty="0"/>
          </a:p>
          <a:p>
            <a:pPr algn="just">
              <a:lnSpc>
                <a:spcPct val="130000"/>
              </a:lnSpc>
            </a:pPr>
            <a:r>
              <a:rPr lang="zh-CN" altLang="en-US" b="1" dirty="0">
                <a:solidFill>
                  <a:srgbClr val="FF0000"/>
                </a:solidFill>
              </a:rPr>
              <a:t>等厚条纹</a:t>
            </a:r>
            <a:r>
              <a:rPr lang="en-US" altLang="zh-CN" dirty="0"/>
              <a:t>——</a:t>
            </a:r>
            <a:r>
              <a:rPr lang="zh-CN" altLang="en-US" dirty="0"/>
              <a:t>同一条纹相应膜的同一厚度；</a:t>
            </a:r>
            <a:endParaRPr lang="en-US" altLang="zh-CN" dirty="0"/>
          </a:p>
        </p:txBody>
      </p:sp>
    </p:spTree>
    <p:extLst>
      <p:ext uri="{BB962C8B-B14F-4D97-AF65-F5344CB8AC3E}">
        <p14:creationId xmlns:p14="http://schemas.microsoft.com/office/powerpoint/2010/main" val="40812907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3"/>
          <p:cNvGrpSpPr>
            <a:grpSpLocks/>
          </p:cNvGrpSpPr>
          <p:nvPr/>
        </p:nvGrpSpPr>
        <p:grpSpPr bwMode="auto">
          <a:xfrm>
            <a:off x="4756606" y="1288310"/>
            <a:ext cx="4010025" cy="3197225"/>
            <a:chOff x="3139" y="739"/>
            <a:chExt cx="2526" cy="2014"/>
          </a:xfrm>
        </p:grpSpPr>
        <p:sp>
          <p:nvSpPr>
            <p:cNvPr id="5" name="Rectangle 105"/>
            <p:cNvSpPr>
              <a:spLocks noChangeArrowheads="1"/>
            </p:cNvSpPr>
            <p:nvPr/>
          </p:nvSpPr>
          <p:spPr bwMode="auto">
            <a:xfrm>
              <a:off x="3139" y="739"/>
              <a:ext cx="2526" cy="2014"/>
            </a:xfrm>
            <a:prstGeom prst="rect">
              <a:avLst/>
            </a:prstGeom>
            <a:solidFill>
              <a:srgbClr val="CFE7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7"/>
            <p:cNvSpPr>
              <a:spLocks noChangeArrowheads="1"/>
            </p:cNvSpPr>
            <p:nvPr/>
          </p:nvSpPr>
          <p:spPr bwMode="auto">
            <a:xfrm>
              <a:off x="3372" y="1641"/>
              <a:ext cx="2123" cy="587"/>
            </a:xfrm>
            <a:prstGeom prst="rect">
              <a:avLst/>
            </a:prstGeom>
            <a:gradFill rotWithShape="0">
              <a:gsLst>
                <a:gs pos="0">
                  <a:srgbClr val="A1A1A1"/>
                </a:gs>
                <a:gs pos="50000">
                  <a:srgbClr val="EAEAEA"/>
                </a:gs>
                <a:gs pos="100000">
                  <a:srgbClr val="A1A1A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68"/>
            <p:cNvSpPr>
              <a:spLocks noChangeShapeType="1"/>
            </p:cNvSpPr>
            <p:nvPr/>
          </p:nvSpPr>
          <p:spPr bwMode="auto">
            <a:xfrm>
              <a:off x="3499" y="1054"/>
              <a:ext cx="595" cy="587"/>
            </a:xfrm>
            <a:prstGeom prst="line">
              <a:avLst/>
            </a:prstGeom>
            <a:noFill/>
            <a:ln w="127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9"/>
            <p:cNvSpPr>
              <a:spLocks noChangeShapeType="1"/>
            </p:cNvSpPr>
            <p:nvPr/>
          </p:nvSpPr>
          <p:spPr bwMode="auto">
            <a:xfrm>
              <a:off x="4094" y="1641"/>
              <a:ext cx="212" cy="587"/>
            </a:xfrm>
            <a:prstGeom prst="line">
              <a:avLst/>
            </a:prstGeom>
            <a:noFill/>
            <a:ln w="127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0"/>
            <p:cNvSpPr>
              <a:spLocks noChangeShapeType="1"/>
            </p:cNvSpPr>
            <p:nvPr/>
          </p:nvSpPr>
          <p:spPr bwMode="auto">
            <a:xfrm>
              <a:off x="4306" y="2228"/>
              <a:ext cx="382" cy="374"/>
            </a:xfrm>
            <a:prstGeom prst="line">
              <a:avLst/>
            </a:prstGeom>
            <a:noFill/>
            <a:ln w="127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71"/>
            <p:cNvSpPr>
              <a:spLocks noChangeShapeType="1"/>
            </p:cNvSpPr>
            <p:nvPr/>
          </p:nvSpPr>
          <p:spPr bwMode="auto">
            <a:xfrm flipV="1">
              <a:off x="4094" y="1054"/>
              <a:ext cx="594" cy="587"/>
            </a:xfrm>
            <a:prstGeom prst="line">
              <a:avLst/>
            </a:prstGeom>
            <a:noFill/>
            <a:ln w="127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72"/>
            <p:cNvSpPr>
              <a:spLocks noChangeShapeType="1"/>
            </p:cNvSpPr>
            <p:nvPr/>
          </p:nvSpPr>
          <p:spPr bwMode="auto">
            <a:xfrm flipV="1">
              <a:off x="4519" y="1261"/>
              <a:ext cx="379" cy="380"/>
            </a:xfrm>
            <a:prstGeom prst="line">
              <a:avLst/>
            </a:prstGeom>
            <a:noFill/>
            <a:ln w="127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73"/>
            <p:cNvSpPr>
              <a:spLocks noChangeShapeType="1"/>
            </p:cNvSpPr>
            <p:nvPr/>
          </p:nvSpPr>
          <p:spPr bwMode="auto">
            <a:xfrm>
              <a:off x="4731" y="2228"/>
              <a:ext cx="380" cy="374"/>
            </a:xfrm>
            <a:prstGeom prst="line">
              <a:avLst/>
            </a:prstGeom>
            <a:noFill/>
            <a:ln w="127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74"/>
            <p:cNvSpPr>
              <a:spLocks noChangeShapeType="1"/>
            </p:cNvSpPr>
            <p:nvPr/>
          </p:nvSpPr>
          <p:spPr bwMode="auto">
            <a:xfrm flipH="1">
              <a:off x="4306" y="1641"/>
              <a:ext cx="213" cy="587"/>
            </a:xfrm>
            <a:prstGeom prst="line">
              <a:avLst/>
            </a:prstGeom>
            <a:noFill/>
            <a:ln w="12700">
              <a:solidFill>
                <a:srgbClr val="FF3300"/>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75"/>
            <p:cNvSpPr>
              <a:spLocks noChangeShapeType="1"/>
            </p:cNvSpPr>
            <p:nvPr/>
          </p:nvSpPr>
          <p:spPr bwMode="auto">
            <a:xfrm>
              <a:off x="4519" y="1641"/>
              <a:ext cx="212" cy="587"/>
            </a:xfrm>
            <a:prstGeom prst="line">
              <a:avLst/>
            </a:prstGeom>
            <a:noFill/>
            <a:ln w="127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76"/>
            <p:cNvSpPr>
              <a:spLocks noChangeShapeType="1"/>
            </p:cNvSpPr>
            <p:nvPr/>
          </p:nvSpPr>
          <p:spPr bwMode="auto">
            <a:xfrm>
              <a:off x="4094" y="1305"/>
              <a:ext cx="0" cy="629"/>
            </a:xfrm>
            <a:prstGeom prst="line">
              <a:avLst/>
            </a:prstGeom>
            <a:noFill/>
            <a:ln w="9525">
              <a:solidFill>
                <a:srgbClr val="FF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77"/>
            <p:cNvSpPr>
              <a:spLocks noChangeShapeType="1"/>
            </p:cNvSpPr>
            <p:nvPr/>
          </p:nvSpPr>
          <p:spPr bwMode="auto">
            <a:xfrm>
              <a:off x="4306" y="1641"/>
              <a:ext cx="0" cy="587"/>
            </a:xfrm>
            <a:prstGeom prst="line">
              <a:avLst/>
            </a:prstGeom>
            <a:noFill/>
            <a:ln w="9525">
              <a:solidFill>
                <a:srgbClr val="FF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AutoShape 78"/>
            <p:cNvSpPr>
              <a:spLocks noChangeArrowheads="1"/>
            </p:cNvSpPr>
            <p:nvPr/>
          </p:nvSpPr>
          <p:spPr bwMode="auto">
            <a:xfrm>
              <a:off x="3340" y="969"/>
              <a:ext cx="318" cy="147"/>
            </a:xfrm>
            <a:prstGeom prst="irregularSeal1">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79"/>
            <p:cNvSpPr txBox="1">
              <a:spLocks noChangeArrowheads="1"/>
            </p:cNvSpPr>
            <p:nvPr/>
          </p:nvSpPr>
          <p:spPr bwMode="auto">
            <a:xfrm>
              <a:off x="3531" y="840"/>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rgbClr val="FF6600"/>
                  </a:solidFill>
                  <a:ea typeface="宋体" panose="02010600030101010101" pitchFamily="2" charset="-122"/>
                </a:rPr>
                <a:t>S</a:t>
              </a:r>
            </a:p>
          </p:txBody>
        </p:sp>
        <p:sp>
          <p:nvSpPr>
            <p:cNvPr id="19" name="Text Box 80"/>
            <p:cNvSpPr txBox="1">
              <a:spLocks noChangeArrowheads="1"/>
            </p:cNvSpPr>
            <p:nvPr/>
          </p:nvSpPr>
          <p:spPr bwMode="auto">
            <a:xfrm>
              <a:off x="4465" y="1598"/>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dirty="0" smtClean="0">
                  <a:solidFill>
                    <a:schemeClr val="tx2"/>
                  </a:solidFill>
                  <a:ea typeface="宋体" panose="02010600030101010101" pitchFamily="2" charset="-122"/>
                </a:rPr>
                <a:t>C</a:t>
              </a:r>
              <a:endParaRPr lang="en-US" altLang="zh-CN" sz="1800" b="1" i="1" dirty="0">
                <a:solidFill>
                  <a:schemeClr val="tx2"/>
                </a:solidFill>
                <a:ea typeface="宋体" panose="02010600030101010101" pitchFamily="2" charset="-122"/>
              </a:endParaRPr>
            </a:p>
          </p:txBody>
        </p:sp>
        <p:sp>
          <p:nvSpPr>
            <p:cNvPr id="20" name="Text Box 81"/>
            <p:cNvSpPr txBox="1">
              <a:spLocks noChangeArrowheads="1"/>
            </p:cNvSpPr>
            <p:nvPr/>
          </p:nvSpPr>
          <p:spPr bwMode="auto">
            <a:xfrm>
              <a:off x="4061" y="2228"/>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dirty="0" smtClean="0">
                  <a:solidFill>
                    <a:schemeClr val="tx2"/>
                  </a:solidFill>
                  <a:ea typeface="宋体" panose="02010600030101010101" pitchFamily="2" charset="-122"/>
                </a:rPr>
                <a:t>B</a:t>
              </a:r>
              <a:endParaRPr lang="en-US" altLang="zh-CN" sz="1800" b="1" i="1" dirty="0">
                <a:solidFill>
                  <a:schemeClr val="tx2"/>
                </a:solidFill>
                <a:ea typeface="宋体" panose="02010600030101010101" pitchFamily="2" charset="-122"/>
              </a:endParaRPr>
            </a:p>
          </p:txBody>
        </p:sp>
        <p:sp>
          <p:nvSpPr>
            <p:cNvPr id="21" name="Text Box 82"/>
            <p:cNvSpPr txBox="1">
              <a:spLocks noChangeArrowheads="1"/>
            </p:cNvSpPr>
            <p:nvPr/>
          </p:nvSpPr>
          <p:spPr bwMode="auto">
            <a:xfrm>
              <a:off x="4087" y="1267"/>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dirty="0" smtClean="0">
                  <a:solidFill>
                    <a:schemeClr val="tx2"/>
                  </a:solidFill>
                  <a:ea typeface="宋体" panose="02010600030101010101" pitchFamily="2" charset="-122"/>
                </a:rPr>
                <a:t>D</a:t>
              </a:r>
              <a:endParaRPr lang="en-US" altLang="zh-CN" sz="1800" b="1" i="1" dirty="0">
                <a:solidFill>
                  <a:schemeClr val="tx2"/>
                </a:solidFill>
                <a:ea typeface="宋体" panose="02010600030101010101" pitchFamily="2" charset="-122"/>
              </a:endParaRPr>
            </a:p>
          </p:txBody>
        </p:sp>
        <p:sp>
          <p:nvSpPr>
            <p:cNvPr id="22" name="Text Box 83"/>
            <p:cNvSpPr txBox="1">
              <a:spLocks noChangeArrowheads="1"/>
            </p:cNvSpPr>
            <p:nvPr/>
          </p:nvSpPr>
          <p:spPr bwMode="auto">
            <a:xfrm>
              <a:off x="3848" y="1598"/>
              <a:ext cx="31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chemeClr val="tx2"/>
                  </a:solidFill>
                  <a:ea typeface="宋体" panose="02010600030101010101" pitchFamily="2" charset="-122"/>
                </a:rPr>
                <a:t>A</a:t>
              </a:r>
            </a:p>
          </p:txBody>
        </p:sp>
        <p:sp>
          <p:nvSpPr>
            <p:cNvPr id="23" name="Text Box 84"/>
            <p:cNvSpPr txBox="1">
              <a:spLocks noChangeArrowheads="1"/>
            </p:cNvSpPr>
            <p:nvPr/>
          </p:nvSpPr>
          <p:spPr bwMode="auto">
            <a:xfrm>
              <a:off x="3253" y="1304"/>
              <a:ext cx="4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chemeClr val="tx2"/>
                  </a:solidFill>
                  <a:ea typeface="宋体" panose="02010600030101010101" pitchFamily="2" charset="-122"/>
                </a:rPr>
                <a:t>n</a:t>
              </a:r>
              <a:r>
                <a:rPr lang="en-US" altLang="zh-CN" sz="1800" b="1" i="1" baseline="-25000">
                  <a:solidFill>
                    <a:schemeClr val="tx2"/>
                  </a:solidFill>
                  <a:ea typeface="宋体" panose="02010600030101010101" pitchFamily="2" charset="-122"/>
                </a:rPr>
                <a:t>1</a:t>
              </a:r>
            </a:p>
          </p:txBody>
        </p:sp>
        <p:sp>
          <p:nvSpPr>
            <p:cNvPr id="24" name="Text Box 85"/>
            <p:cNvSpPr txBox="1">
              <a:spLocks noChangeArrowheads="1"/>
            </p:cNvSpPr>
            <p:nvPr/>
          </p:nvSpPr>
          <p:spPr bwMode="auto">
            <a:xfrm>
              <a:off x="3301" y="2334"/>
              <a:ext cx="4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dirty="0" smtClean="0">
                  <a:solidFill>
                    <a:schemeClr val="tx2"/>
                  </a:solidFill>
                  <a:ea typeface="宋体" panose="02010600030101010101" pitchFamily="2" charset="-122"/>
                </a:rPr>
                <a:t>n</a:t>
              </a:r>
              <a:r>
                <a:rPr lang="en-US" altLang="zh-CN" sz="1800" b="1" i="1" baseline="-25000" dirty="0" smtClean="0">
                  <a:solidFill>
                    <a:schemeClr val="tx2"/>
                  </a:solidFill>
                </a:rPr>
                <a:t>1</a:t>
              </a:r>
              <a:endParaRPr lang="en-US" altLang="zh-CN" sz="1800" b="1" i="1" baseline="-25000" dirty="0">
                <a:solidFill>
                  <a:schemeClr val="tx2"/>
                </a:solidFill>
                <a:ea typeface="宋体" panose="02010600030101010101" pitchFamily="2" charset="-122"/>
              </a:endParaRPr>
            </a:p>
          </p:txBody>
        </p:sp>
        <p:sp>
          <p:nvSpPr>
            <p:cNvPr id="25" name="Text Box 86"/>
            <p:cNvSpPr txBox="1">
              <a:spLocks noChangeArrowheads="1"/>
            </p:cNvSpPr>
            <p:nvPr/>
          </p:nvSpPr>
          <p:spPr bwMode="auto">
            <a:xfrm>
              <a:off x="3372" y="1809"/>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dirty="0" smtClean="0">
                  <a:solidFill>
                    <a:schemeClr val="tx2"/>
                  </a:solidFill>
                  <a:ea typeface="宋体" panose="02010600030101010101" pitchFamily="2" charset="-122"/>
                </a:rPr>
                <a:t>n</a:t>
              </a:r>
              <a:r>
                <a:rPr lang="en-US" altLang="zh-CN" sz="2000" b="1" i="1" baseline="-25000" dirty="0" smtClean="0">
                  <a:solidFill>
                    <a:schemeClr val="tx2"/>
                  </a:solidFill>
                  <a:ea typeface="宋体" panose="02010600030101010101" pitchFamily="2" charset="-122"/>
                </a:rPr>
                <a:t>2</a:t>
              </a:r>
              <a:endParaRPr lang="en-US" altLang="zh-CN" sz="2000" b="1" i="1" baseline="-25000" dirty="0">
                <a:solidFill>
                  <a:schemeClr val="tx2"/>
                </a:solidFill>
                <a:ea typeface="宋体" panose="02010600030101010101" pitchFamily="2" charset="-122"/>
              </a:endParaRPr>
            </a:p>
          </p:txBody>
        </p:sp>
        <p:sp>
          <p:nvSpPr>
            <p:cNvPr id="26" name="Text Box 87"/>
            <p:cNvSpPr txBox="1">
              <a:spLocks noChangeArrowheads="1"/>
            </p:cNvSpPr>
            <p:nvPr/>
          </p:nvSpPr>
          <p:spPr bwMode="auto">
            <a:xfrm>
              <a:off x="3658" y="1116"/>
              <a:ext cx="2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rgbClr val="FF6600"/>
                  </a:solidFill>
                  <a:ea typeface="宋体" panose="02010600030101010101" pitchFamily="2" charset="-122"/>
                </a:rPr>
                <a:t>a</a:t>
              </a:r>
              <a:endParaRPr lang="en-US" altLang="zh-CN" sz="1800" b="1" i="1" baseline="-25000">
                <a:solidFill>
                  <a:srgbClr val="FF6600"/>
                </a:solidFill>
                <a:ea typeface="宋体" panose="02010600030101010101" pitchFamily="2" charset="-122"/>
              </a:endParaRPr>
            </a:p>
          </p:txBody>
        </p:sp>
        <p:sp>
          <p:nvSpPr>
            <p:cNvPr id="27" name="Text Box 88"/>
            <p:cNvSpPr txBox="1">
              <a:spLocks noChangeArrowheads="1"/>
            </p:cNvSpPr>
            <p:nvPr/>
          </p:nvSpPr>
          <p:spPr bwMode="auto">
            <a:xfrm>
              <a:off x="4294" y="1054"/>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rgbClr val="FF6600"/>
                  </a:solidFill>
                  <a:ea typeface="宋体" panose="02010600030101010101" pitchFamily="2" charset="-122"/>
                </a:rPr>
                <a:t>a</a:t>
              </a:r>
              <a:r>
                <a:rPr lang="en-US" altLang="zh-CN" sz="1800" b="1" i="1">
                  <a:solidFill>
                    <a:srgbClr val="FF6600"/>
                  </a:solidFill>
                  <a:ea typeface="宋体" panose="02010600030101010101" pitchFamily="2" charset="-122"/>
                  <a:cs typeface="Times New Roman" panose="02020603050405020304" pitchFamily="18" charset="0"/>
                </a:rPr>
                <a:t>'</a:t>
              </a:r>
              <a:endParaRPr lang="en-US" altLang="zh-CN" sz="1800" b="1" i="1" baseline="-25000">
                <a:solidFill>
                  <a:srgbClr val="FF6600"/>
                </a:solidFill>
                <a:ea typeface="宋体" panose="02010600030101010101" pitchFamily="2" charset="-122"/>
                <a:cs typeface="Times New Roman" panose="02020603050405020304" pitchFamily="18" charset="0"/>
              </a:endParaRPr>
            </a:p>
          </p:txBody>
        </p:sp>
        <p:sp>
          <p:nvSpPr>
            <p:cNvPr id="28" name="Text Box 89"/>
            <p:cNvSpPr txBox="1">
              <a:spLocks noChangeArrowheads="1"/>
            </p:cNvSpPr>
            <p:nvPr/>
          </p:nvSpPr>
          <p:spPr bwMode="auto">
            <a:xfrm>
              <a:off x="4321" y="2442"/>
              <a:ext cx="2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rgbClr val="FF6600"/>
                  </a:solidFill>
                  <a:ea typeface="宋体" panose="02010600030101010101" pitchFamily="2" charset="-122"/>
                </a:rPr>
                <a:t>a</a:t>
              </a:r>
              <a:r>
                <a:rPr lang="en-US" altLang="zh-CN" sz="1800" b="1" i="1">
                  <a:solidFill>
                    <a:srgbClr val="FF6600"/>
                  </a:solidFill>
                  <a:ea typeface="宋体" panose="02010600030101010101" pitchFamily="2" charset="-122"/>
                  <a:cs typeface="Times New Roman" panose="02020603050405020304" pitchFamily="18" charset="0"/>
                </a:rPr>
                <a:t>''</a:t>
              </a:r>
              <a:endParaRPr lang="en-US" altLang="zh-CN" sz="1800" b="1" i="1" baseline="-25000">
                <a:solidFill>
                  <a:srgbClr val="FF6600"/>
                </a:solidFill>
                <a:ea typeface="宋体" panose="02010600030101010101" pitchFamily="2" charset="-122"/>
                <a:cs typeface="Times New Roman" panose="02020603050405020304" pitchFamily="18" charset="0"/>
              </a:endParaRPr>
            </a:p>
          </p:txBody>
        </p:sp>
        <p:sp>
          <p:nvSpPr>
            <p:cNvPr id="29" name="Text Box 90"/>
            <p:cNvSpPr txBox="1">
              <a:spLocks noChangeArrowheads="1"/>
            </p:cNvSpPr>
            <p:nvPr/>
          </p:nvSpPr>
          <p:spPr bwMode="auto">
            <a:xfrm>
              <a:off x="4558" y="1223"/>
              <a:ext cx="2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rgbClr val="FF6600"/>
                  </a:solidFill>
                  <a:ea typeface="宋体" panose="02010600030101010101" pitchFamily="2" charset="-122"/>
                </a:rPr>
                <a:t>b</a:t>
              </a:r>
              <a:r>
                <a:rPr lang="en-US" altLang="zh-CN" sz="1800" b="1" i="1">
                  <a:solidFill>
                    <a:srgbClr val="FF6600"/>
                  </a:solidFill>
                  <a:ea typeface="宋体" panose="02010600030101010101" pitchFamily="2" charset="-122"/>
                  <a:cs typeface="Times New Roman" panose="02020603050405020304" pitchFamily="18" charset="0"/>
                </a:rPr>
                <a:t>'</a:t>
              </a:r>
              <a:endParaRPr lang="en-US" altLang="zh-CN" sz="1800" b="1" i="1" baseline="-25000">
                <a:solidFill>
                  <a:srgbClr val="FF6600"/>
                </a:solidFill>
                <a:ea typeface="宋体" panose="02010600030101010101" pitchFamily="2" charset="-122"/>
                <a:cs typeface="Times New Roman" panose="02020603050405020304" pitchFamily="18" charset="0"/>
              </a:endParaRPr>
            </a:p>
          </p:txBody>
        </p:sp>
        <p:sp>
          <p:nvSpPr>
            <p:cNvPr id="30" name="Text Box 91"/>
            <p:cNvSpPr txBox="1">
              <a:spLocks noChangeArrowheads="1"/>
            </p:cNvSpPr>
            <p:nvPr/>
          </p:nvSpPr>
          <p:spPr bwMode="auto">
            <a:xfrm>
              <a:off x="4731" y="2440"/>
              <a:ext cx="2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rgbClr val="FF6600"/>
                  </a:solidFill>
                  <a:ea typeface="宋体" panose="02010600030101010101" pitchFamily="2" charset="-122"/>
                </a:rPr>
                <a:t>b</a:t>
              </a:r>
              <a:r>
                <a:rPr lang="en-US" altLang="zh-CN" sz="1800" b="1" i="1">
                  <a:solidFill>
                    <a:srgbClr val="FF6600"/>
                  </a:solidFill>
                  <a:ea typeface="宋体" panose="02010600030101010101" pitchFamily="2" charset="-122"/>
                  <a:cs typeface="Times New Roman" panose="02020603050405020304" pitchFamily="18" charset="0"/>
                </a:rPr>
                <a:t>''</a:t>
              </a:r>
              <a:endParaRPr lang="en-US" altLang="zh-CN" sz="1800" b="1" i="1" baseline="-25000">
                <a:solidFill>
                  <a:srgbClr val="FF6600"/>
                </a:solidFill>
                <a:ea typeface="宋体" panose="02010600030101010101" pitchFamily="2" charset="-122"/>
                <a:cs typeface="Times New Roman" panose="02020603050405020304" pitchFamily="18" charset="0"/>
              </a:endParaRPr>
            </a:p>
          </p:txBody>
        </p:sp>
        <p:sp>
          <p:nvSpPr>
            <p:cNvPr id="31" name="Line 92"/>
            <p:cNvSpPr>
              <a:spLocks noChangeShapeType="1"/>
            </p:cNvSpPr>
            <p:nvPr/>
          </p:nvSpPr>
          <p:spPr bwMode="auto">
            <a:xfrm flipV="1">
              <a:off x="5325" y="1641"/>
              <a:ext cx="0" cy="171"/>
            </a:xfrm>
            <a:prstGeom prst="line">
              <a:avLst/>
            </a:prstGeom>
            <a:noFill/>
            <a:ln w="9525">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32" name="Line 93"/>
            <p:cNvSpPr>
              <a:spLocks noChangeShapeType="1"/>
            </p:cNvSpPr>
            <p:nvPr/>
          </p:nvSpPr>
          <p:spPr bwMode="auto">
            <a:xfrm>
              <a:off x="5325" y="2057"/>
              <a:ext cx="0" cy="171"/>
            </a:xfrm>
            <a:prstGeom prst="line">
              <a:avLst/>
            </a:prstGeom>
            <a:noFill/>
            <a:ln w="9525">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33" name="Text Box 94"/>
            <p:cNvSpPr txBox="1">
              <a:spLocks noChangeArrowheads="1"/>
            </p:cNvSpPr>
            <p:nvPr/>
          </p:nvSpPr>
          <p:spPr bwMode="auto">
            <a:xfrm>
              <a:off x="5190" y="18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chemeClr val="tx2"/>
                  </a:solidFill>
                  <a:ea typeface="宋体" panose="02010600030101010101" pitchFamily="2" charset="-122"/>
                </a:rPr>
                <a:t>d</a:t>
              </a:r>
              <a:endParaRPr lang="en-US" altLang="zh-CN" sz="1800" b="1" i="1" baseline="-25000">
                <a:solidFill>
                  <a:schemeClr val="tx2"/>
                </a:solidFill>
                <a:ea typeface="宋体" panose="02010600030101010101" pitchFamily="2" charset="-122"/>
              </a:endParaRPr>
            </a:p>
          </p:txBody>
        </p:sp>
        <p:sp>
          <p:nvSpPr>
            <p:cNvPr id="34" name="Arc 95"/>
            <p:cNvSpPr>
              <a:spLocks/>
            </p:cNvSpPr>
            <p:nvPr/>
          </p:nvSpPr>
          <p:spPr bwMode="auto">
            <a:xfrm rot="-4270194">
              <a:off x="3968" y="1461"/>
              <a:ext cx="132" cy="125"/>
            </a:xfrm>
            <a:custGeom>
              <a:avLst/>
              <a:gdLst>
                <a:gd name="G0" fmla="+- 0 0 0"/>
                <a:gd name="G1" fmla="+- 20049 0 0"/>
                <a:gd name="G2" fmla="+- 21600 0 0"/>
                <a:gd name="T0" fmla="*/ 8037 w 21253"/>
                <a:gd name="T1" fmla="*/ 0 h 20049"/>
                <a:gd name="T2" fmla="*/ 21253 w 21253"/>
                <a:gd name="T3" fmla="*/ 16192 h 20049"/>
                <a:gd name="T4" fmla="*/ 0 w 21253"/>
                <a:gd name="T5" fmla="*/ 20049 h 20049"/>
              </a:gdLst>
              <a:ahLst/>
              <a:cxnLst>
                <a:cxn ang="0">
                  <a:pos x="T0" y="T1"/>
                </a:cxn>
                <a:cxn ang="0">
                  <a:pos x="T2" y="T3"/>
                </a:cxn>
                <a:cxn ang="0">
                  <a:pos x="T4" y="T5"/>
                </a:cxn>
              </a:cxnLst>
              <a:rect l="0" t="0" r="r" b="b"/>
              <a:pathLst>
                <a:path w="21253" h="20049" fill="none" extrusionOk="0">
                  <a:moveTo>
                    <a:pt x="8037" y="-1"/>
                  </a:moveTo>
                  <a:cubicBezTo>
                    <a:pt x="14934" y="2764"/>
                    <a:pt x="19925" y="8880"/>
                    <a:pt x="21252" y="16192"/>
                  </a:cubicBezTo>
                </a:path>
                <a:path w="21253" h="20049" stroke="0" extrusionOk="0">
                  <a:moveTo>
                    <a:pt x="8037" y="-1"/>
                  </a:moveTo>
                  <a:cubicBezTo>
                    <a:pt x="14934" y="2764"/>
                    <a:pt x="19925" y="8880"/>
                    <a:pt x="21252" y="16192"/>
                  </a:cubicBezTo>
                  <a:lnTo>
                    <a:pt x="0" y="20049"/>
                  </a:lnTo>
                  <a:close/>
                </a:path>
              </a:pathLst>
            </a:custGeom>
            <a:noFill/>
            <a:ln w="127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rc 96"/>
            <p:cNvSpPr>
              <a:spLocks/>
            </p:cNvSpPr>
            <p:nvPr/>
          </p:nvSpPr>
          <p:spPr bwMode="auto">
            <a:xfrm rot="6634654">
              <a:off x="4058" y="1745"/>
              <a:ext cx="122" cy="108"/>
            </a:xfrm>
            <a:custGeom>
              <a:avLst/>
              <a:gdLst>
                <a:gd name="G0" fmla="+- 0 0 0"/>
                <a:gd name="G1" fmla="+- 17325 0 0"/>
                <a:gd name="G2" fmla="+- 21600 0 0"/>
                <a:gd name="T0" fmla="*/ 12900 w 19644"/>
                <a:gd name="T1" fmla="*/ 0 h 17325"/>
                <a:gd name="T2" fmla="*/ 19644 w 19644"/>
                <a:gd name="T3" fmla="*/ 8343 h 17325"/>
                <a:gd name="T4" fmla="*/ 0 w 19644"/>
                <a:gd name="T5" fmla="*/ 17325 h 17325"/>
              </a:gdLst>
              <a:ahLst/>
              <a:cxnLst>
                <a:cxn ang="0">
                  <a:pos x="T0" y="T1"/>
                </a:cxn>
                <a:cxn ang="0">
                  <a:pos x="T2" y="T3"/>
                </a:cxn>
                <a:cxn ang="0">
                  <a:pos x="T4" y="T5"/>
                </a:cxn>
              </a:cxnLst>
              <a:rect l="0" t="0" r="r" b="b"/>
              <a:pathLst>
                <a:path w="19644" h="17325" fill="none" extrusionOk="0">
                  <a:moveTo>
                    <a:pt x="12899" y="0"/>
                  </a:moveTo>
                  <a:cubicBezTo>
                    <a:pt x="15813" y="2169"/>
                    <a:pt x="18133" y="5039"/>
                    <a:pt x="19643" y="8343"/>
                  </a:cubicBezTo>
                </a:path>
                <a:path w="19644" h="17325" stroke="0" extrusionOk="0">
                  <a:moveTo>
                    <a:pt x="12899" y="0"/>
                  </a:moveTo>
                  <a:cubicBezTo>
                    <a:pt x="15813" y="2169"/>
                    <a:pt x="18133" y="5039"/>
                    <a:pt x="19643" y="8343"/>
                  </a:cubicBezTo>
                  <a:lnTo>
                    <a:pt x="0" y="17325"/>
                  </a:lnTo>
                  <a:close/>
                </a:path>
              </a:pathLst>
            </a:custGeom>
            <a:noFill/>
            <a:ln w="127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97"/>
            <p:cNvSpPr>
              <a:spLocks noChangeShapeType="1"/>
            </p:cNvSpPr>
            <p:nvPr/>
          </p:nvSpPr>
          <p:spPr bwMode="auto">
            <a:xfrm flipH="1" flipV="1">
              <a:off x="4305" y="1425"/>
              <a:ext cx="214" cy="216"/>
            </a:xfrm>
            <a:prstGeom prst="line">
              <a:avLst/>
            </a:prstGeom>
            <a:noFill/>
            <a:ln w="9525">
              <a:solidFill>
                <a:srgbClr val="FF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Arc 98"/>
            <p:cNvSpPr>
              <a:spLocks/>
            </p:cNvSpPr>
            <p:nvPr/>
          </p:nvSpPr>
          <p:spPr bwMode="auto">
            <a:xfrm rot="14397732">
              <a:off x="4340" y="1528"/>
              <a:ext cx="130" cy="125"/>
            </a:xfrm>
            <a:custGeom>
              <a:avLst/>
              <a:gdLst>
                <a:gd name="G0" fmla="+- 0 0 0"/>
                <a:gd name="G1" fmla="+- 20049 0 0"/>
                <a:gd name="G2" fmla="+- 21600 0 0"/>
                <a:gd name="T0" fmla="*/ 8037 w 20775"/>
                <a:gd name="T1" fmla="*/ 0 h 20049"/>
                <a:gd name="T2" fmla="*/ 20775 w 20775"/>
                <a:gd name="T3" fmla="*/ 14136 h 20049"/>
                <a:gd name="T4" fmla="*/ 0 w 20775"/>
                <a:gd name="T5" fmla="*/ 20049 h 20049"/>
              </a:gdLst>
              <a:ahLst/>
              <a:cxnLst>
                <a:cxn ang="0">
                  <a:pos x="T0" y="T1"/>
                </a:cxn>
                <a:cxn ang="0">
                  <a:pos x="T2" y="T3"/>
                </a:cxn>
                <a:cxn ang="0">
                  <a:pos x="T4" y="T5"/>
                </a:cxn>
              </a:cxnLst>
              <a:rect l="0" t="0" r="r" b="b"/>
              <a:pathLst>
                <a:path w="20775" h="20049" fill="none" extrusionOk="0">
                  <a:moveTo>
                    <a:pt x="8037" y="-1"/>
                  </a:moveTo>
                  <a:cubicBezTo>
                    <a:pt x="14241" y="2487"/>
                    <a:pt x="18945" y="7706"/>
                    <a:pt x="20774" y="14136"/>
                  </a:cubicBezTo>
                </a:path>
                <a:path w="20775" h="20049" stroke="0" extrusionOk="0">
                  <a:moveTo>
                    <a:pt x="8037" y="-1"/>
                  </a:moveTo>
                  <a:cubicBezTo>
                    <a:pt x="14241" y="2487"/>
                    <a:pt x="18945" y="7706"/>
                    <a:pt x="20774" y="14136"/>
                  </a:cubicBezTo>
                  <a:lnTo>
                    <a:pt x="0" y="20049"/>
                  </a:lnTo>
                  <a:close/>
                </a:path>
              </a:pathLst>
            </a:custGeom>
            <a:noFill/>
            <a:ln w="127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99"/>
            <p:cNvSpPr txBox="1">
              <a:spLocks noChangeArrowheads="1"/>
            </p:cNvSpPr>
            <p:nvPr/>
          </p:nvSpPr>
          <p:spPr bwMode="auto">
            <a:xfrm>
              <a:off x="3908" y="1305"/>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rgbClr val="FF33CC"/>
                  </a:solidFill>
                  <a:ea typeface="宋体" panose="02010600030101010101" pitchFamily="2" charset="-122"/>
                </a:rPr>
                <a:t>i</a:t>
              </a:r>
              <a:endParaRPr lang="en-US" altLang="zh-CN" sz="1800" b="1" i="1" baseline="-25000">
                <a:solidFill>
                  <a:srgbClr val="FF33CC"/>
                </a:solidFill>
                <a:ea typeface="宋体" panose="02010600030101010101" pitchFamily="2" charset="-122"/>
              </a:endParaRPr>
            </a:p>
          </p:txBody>
        </p:sp>
        <p:sp>
          <p:nvSpPr>
            <p:cNvPr id="39" name="Text Box 100"/>
            <p:cNvSpPr txBox="1">
              <a:spLocks noChangeArrowheads="1"/>
            </p:cNvSpPr>
            <p:nvPr/>
          </p:nvSpPr>
          <p:spPr bwMode="auto">
            <a:xfrm>
              <a:off x="4213" y="1442"/>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rgbClr val="FF33CC"/>
                  </a:solidFill>
                  <a:ea typeface="宋体" panose="02010600030101010101" pitchFamily="2" charset="-122"/>
                </a:rPr>
                <a:t>i</a:t>
              </a:r>
              <a:endParaRPr lang="en-US" altLang="zh-CN" sz="1800" b="1" i="1" baseline="-25000">
                <a:solidFill>
                  <a:srgbClr val="FF33CC"/>
                </a:solidFill>
                <a:ea typeface="宋体" panose="02010600030101010101" pitchFamily="2" charset="-122"/>
              </a:endParaRPr>
            </a:p>
          </p:txBody>
        </p:sp>
        <p:sp>
          <p:nvSpPr>
            <p:cNvPr id="40" name="Text Box 101"/>
            <p:cNvSpPr txBox="1">
              <a:spLocks noChangeArrowheads="1"/>
            </p:cNvSpPr>
            <p:nvPr/>
          </p:nvSpPr>
          <p:spPr bwMode="auto">
            <a:xfrm>
              <a:off x="4061" y="1827"/>
              <a:ext cx="18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zh-CN" sz="1800" b="1" i="1" baseline="-25000" dirty="0">
                <a:solidFill>
                  <a:srgbClr val="FF33CC"/>
                </a:solidFill>
                <a:ea typeface="宋体" panose="02010600030101010101" pitchFamily="2" charset="-122"/>
              </a:endParaRPr>
            </a:p>
          </p:txBody>
        </p:sp>
        <p:sp>
          <p:nvSpPr>
            <p:cNvPr id="41" name="Oval 102"/>
            <p:cNvSpPr>
              <a:spLocks noChangeArrowheads="1"/>
            </p:cNvSpPr>
            <p:nvPr/>
          </p:nvSpPr>
          <p:spPr bwMode="auto">
            <a:xfrm rot="2748222">
              <a:off x="4497" y="1107"/>
              <a:ext cx="639" cy="64"/>
            </a:xfrm>
            <a:prstGeom prst="ellipse">
              <a:avLst/>
            </a:prstGeom>
            <a:gradFill rotWithShape="1">
              <a:gsLst>
                <a:gs pos="0">
                  <a:schemeClr val="hlink"/>
                </a:gs>
                <a:gs pos="50000">
                  <a:schemeClr val="hlink">
                    <a:gamma/>
                    <a:shade val="46275"/>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03"/>
            <p:cNvSpPr>
              <a:spLocks noChangeShapeType="1"/>
            </p:cNvSpPr>
            <p:nvPr/>
          </p:nvSpPr>
          <p:spPr bwMode="auto">
            <a:xfrm flipV="1">
              <a:off x="4731" y="840"/>
              <a:ext cx="380" cy="169"/>
            </a:xfrm>
            <a:prstGeom prst="line">
              <a:avLst/>
            </a:prstGeom>
            <a:noFill/>
            <a:ln w="127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04"/>
            <p:cNvSpPr>
              <a:spLocks noChangeShapeType="1"/>
            </p:cNvSpPr>
            <p:nvPr/>
          </p:nvSpPr>
          <p:spPr bwMode="auto">
            <a:xfrm flipV="1">
              <a:off x="4945" y="840"/>
              <a:ext cx="166" cy="380"/>
            </a:xfrm>
            <a:prstGeom prst="line">
              <a:avLst/>
            </a:prstGeom>
            <a:noFill/>
            <a:ln w="127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Text Box 120"/>
            <p:cNvSpPr txBox="1">
              <a:spLocks noChangeArrowheads="1"/>
            </p:cNvSpPr>
            <p:nvPr/>
          </p:nvSpPr>
          <p:spPr bwMode="auto">
            <a:xfrm>
              <a:off x="5007" y="1211"/>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i="1">
                  <a:solidFill>
                    <a:srgbClr val="336699"/>
                  </a:solidFill>
                  <a:ea typeface="宋体" panose="02010600030101010101" pitchFamily="2" charset="-122"/>
                </a:rPr>
                <a:t>L</a:t>
              </a:r>
            </a:p>
          </p:txBody>
        </p:sp>
      </p:grpSp>
      <p:sp>
        <p:nvSpPr>
          <p:cNvPr id="45" name="Text Box 104"/>
          <p:cNvSpPr txBox="1">
            <a:spLocks noChangeArrowheads="1"/>
          </p:cNvSpPr>
          <p:nvPr/>
        </p:nvSpPr>
        <p:spPr bwMode="auto">
          <a:xfrm>
            <a:off x="55190" y="283656"/>
            <a:ext cx="4648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zh-CN" altLang="en-US" sz="3200" b="1" dirty="0">
                <a:solidFill>
                  <a:srgbClr val="CC0000"/>
                </a:solidFill>
              </a:rPr>
              <a:t>一</a:t>
            </a:r>
            <a:r>
              <a:rPr kumimoji="0" lang="zh-CN" altLang="en-US" sz="3200" b="1" dirty="0" smtClean="0">
                <a:solidFill>
                  <a:srgbClr val="CC0000"/>
                </a:solidFill>
              </a:rPr>
              <a:t>、平行平面膜</a:t>
            </a:r>
            <a:r>
              <a:rPr kumimoji="0" lang="zh-CN" altLang="en-US" sz="3200" b="1" dirty="0">
                <a:solidFill>
                  <a:srgbClr val="CC0000"/>
                </a:solidFill>
              </a:rPr>
              <a:t>干涉</a:t>
            </a:r>
            <a:endParaRPr kumimoji="0" lang="zh-CN" altLang="en-US" sz="3200" b="1" dirty="0"/>
          </a:p>
        </p:txBody>
      </p:sp>
      <p:sp>
        <p:nvSpPr>
          <p:cNvPr id="46" name="Text Box 9"/>
          <p:cNvSpPr txBox="1">
            <a:spLocks noChangeArrowheads="1"/>
          </p:cNvSpPr>
          <p:nvPr/>
        </p:nvSpPr>
        <p:spPr bwMode="auto">
          <a:xfrm>
            <a:off x="338842" y="1639717"/>
            <a:ext cx="3609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2800" b="1" dirty="0" smtClean="0">
                <a:solidFill>
                  <a:srgbClr val="000000"/>
                </a:solidFill>
                <a:latin typeface="方正书宋简体"/>
              </a:rPr>
              <a:t>点光源</a:t>
            </a:r>
            <a:r>
              <a:rPr lang="en-US" altLang="zh-CN" sz="2800" b="1" dirty="0" smtClean="0">
                <a:solidFill>
                  <a:srgbClr val="000000"/>
                </a:solidFill>
              </a:rPr>
              <a:t>S</a:t>
            </a:r>
            <a:endParaRPr lang="en-US" altLang="zh-CN" sz="2800" b="1" dirty="0">
              <a:solidFill>
                <a:srgbClr val="000000"/>
              </a:solidFill>
            </a:endParaRPr>
          </a:p>
        </p:txBody>
      </p:sp>
      <p:sp>
        <p:nvSpPr>
          <p:cNvPr id="47" name="Text Box 77"/>
          <p:cNvSpPr txBox="1">
            <a:spLocks noChangeArrowheads="1"/>
          </p:cNvSpPr>
          <p:nvPr/>
        </p:nvSpPr>
        <p:spPr bwMode="auto">
          <a:xfrm>
            <a:off x="230151" y="2440070"/>
            <a:ext cx="47177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2800" b="1" dirty="0">
                <a:solidFill>
                  <a:srgbClr val="000000"/>
                </a:solidFill>
                <a:latin typeface="方正书宋简体"/>
              </a:rPr>
              <a:t>光束</a:t>
            </a:r>
            <a:r>
              <a:rPr lang="en-US" altLang="zh-CN" sz="2800" b="1" dirty="0">
                <a:solidFill>
                  <a:srgbClr val="0000FF"/>
                </a:solidFill>
              </a:rPr>
              <a:t>1</a:t>
            </a:r>
            <a:r>
              <a:rPr lang="zh-CN" altLang="en-US" sz="2800" b="1" dirty="0">
                <a:solidFill>
                  <a:srgbClr val="000000"/>
                </a:solidFill>
              </a:rPr>
              <a:t>、</a:t>
            </a:r>
            <a:r>
              <a:rPr lang="en-US" altLang="zh-CN" sz="2800" b="1" dirty="0">
                <a:solidFill>
                  <a:srgbClr val="0000FF"/>
                </a:solidFill>
              </a:rPr>
              <a:t>2</a:t>
            </a:r>
            <a:r>
              <a:rPr lang="zh-CN" altLang="en-US" sz="2800" b="1" dirty="0">
                <a:solidFill>
                  <a:srgbClr val="0000FF"/>
                </a:solidFill>
              </a:rPr>
              <a:t>在屏上</a:t>
            </a:r>
            <a:r>
              <a:rPr lang="zh-CN" altLang="en-US" sz="2800" b="1" dirty="0">
                <a:solidFill>
                  <a:srgbClr val="000000"/>
                </a:solidFill>
                <a:latin typeface="方正书宋简体"/>
              </a:rPr>
              <a:t>的</a:t>
            </a:r>
            <a:r>
              <a:rPr lang="zh-CN" altLang="en-US" sz="2800" b="1" dirty="0">
                <a:solidFill>
                  <a:srgbClr val="FF0000"/>
                </a:solidFill>
                <a:latin typeface="方正书宋简体"/>
              </a:rPr>
              <a:t>光程差</a:t>
            </a:r>
            <a:r>
              <a:rPr lang="zh-CN" altLang="en-US" sz="2800" b="1" dirty="0">
                <a:solidFill>
                  <a:srgbClr val="000000"/>
                </a:solidFill>
                <a:latin typeface="方正书宋简体"/>
              </a:rPr>
              <a:t>：</a:t>
            </a:r>
          </a:p>
        </p:txBody>
      </p:sp>
      <p:graphicFrame>
        <p:nvGraphicFramePr>
          <p:cNvPr id="48" name="Object 2"/>
          <p:cNvGraphicFramePr>
            <a:graphicFrameLocks noChangeAspect="1"/>
          </p:cNvGraphicFramePr>
          <p:nvPr>
            <p:extLst/>
          </p:nvPr>
        </p:nvGraphicFramePr>
        <p:xfrm>
          <a:off x="317765" y="3015510"/>
          <a:ext cx="4047195" cy="866587"/>
        </p:xfrm>
        <a:graphic>
          <a:graphicData uri="http://schemas.openxmlformats.org/presentationml/2006/ole">
            <mc:AlternateContent xmlns:mc="http://schemas.openxmlformats.org/markup-compatibility/2006">
              <mc:Choice xmlns:v="urn:schemas-microsoft-com:vml" Requires="v">
                <p:oleObj spid="_x0000_s202790" name="Equation" r:id="rId3" imgW="1841500" imgH="393700" progId="Equation.DSMT4">
                  <p:embed/>
                </p:oleObj>
              </mc:Choice>
              <mc:Fallback>
                <p:oleObj name="Equation" r:id="rId3" imgW="1841500" imgH="393700" progId="Equation.DSMT4">
                  <p:embed/>
                  <p:pic>
                    <p:nvPicPr>
                      <p:cNvPr id="4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65" y="3015510"/>
                        <a:ext cx="4047195" cy="866587"/>
                      </a:xfrm>
                      <a:prstGeom prst="rect">
                        <a:avLst/>
                      </a:prstGeom>
                      <a:noFill/>
                      <a:extLst/>
                    </p:spPr>
                  </p:pic>
                </p:oleObj>
              </mc:Fallback>
            </mc:AlternateContent>
          </a:graphicData>
        </a:graphic>
      </p:graphicFrame>
      <p:sp>
        <p:nvSpPr>
          <p:cNvPr id="49" name="Text Box 100"/>
          <p:cNvSpPr txBox="1">
            <a:spLocks noChangeArrowheads="1"/>
          </p:cNvSpPr>
          <p:nvPr/>
        </p:nvSpPr>
        <p:spPr bwMode="auto">
          <a:xfrm>
            <a:off x="652162" y="3924510"/>
            <a:ext cx="4168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sm"/>
                <a:tailEnd type="none" w="med" len="sm"/>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i="1" dirty="0">
                <a:solidFill>
                  <a:srgbClr val="3333FF"/>
                </a:solidFill>
              </a:rPr>
              <a:t>  </a:t>
            </a:r>
            <a:r>
              <a:rPr lang="en-US" altLang="zh-CN" sz="2800" b="1" i="1" dirty="0" err="1">
                <a:solidFill>
                  <a:srgbClr val="3333FF"/>
                </a:solidFill>
              </a:rPr>
              <a:t>i</a:t>
            </a:r>
            <a:r>
              <a:rPr lang="en-US" altLang="zh-CN" sz="2800" b="1" i="1" dirty="0">
                <a:solidFill>
                  <a:srgbClr val="3333FF"/>
                </a:solidFill>
              </a:rPr>
              <a:t> </a:t>
            </a:r>
            <a:r>
              <a:rPr lang="en-US" altLang="zh-CN" sz="2800" b="1" dirty="0">
                <a:solidFill>
                  <a:srgbClr val="3333FF"/>
                </a:solidFill>
              </a:rPr>
              <a:t>—</a:t>
            </a:r>
            <a:r>
              <a:rPr lang="zh-CN" altLang="en-US" sz="2800" b="1" dirty="0">
                <a:solidFill>
                  <a:srgbClr val="3333FF"/>
                </a:solidFill>
              </a:rPr>
              <a:t>入射角</a:t>
            </a:r>
            <a:r>
              <a:rPr lang="en-US" altLang="zh-CN" sz="2800" b="1" dirty="0" smtClean="0">
                <a:solidFill>
                  <a:srgbClr val="3333FF"/>
                </a:solidFill>
              </a:rPr>
              <a:t>,  </a:t>
            </a:r>
            <a:r>
              <a:rPr lang="en-US" altLang="zh-CN" sz="2800" b="1" i="1" dirty="0" smtClean="0">
                <a:solidFill>
                  <a:srgbClr val="3333FF"/>
                </a:solidFill>
              </a:rPr>
              <a:t>γ</a:t>
            </a:r>
            <a:r>
              <a:rPr lang="en-US" altLang="zh-CN" sz="2800" b="1" dirty="0">
                <a:solidFill>
                  <a:srgbClr val="3333FF"/>
                </a:solidFill>
              </a:rPr>
              <a:t>—</a:t>
            </a:r>
            <a:r>
              <a:rPr lang="zh-CN" altLang="en-US" sz="2800" b="1" dirty="0">
                <a:solidFill>
                  <a:srgbClr val="3333FF"/>
                </a:solidFill>
              </a:rPr>
              <a:t>折射角</a:t>
            </a:r>
            <a:endParaRPr lang="zh-CN" altLang="en-US" sz="2800" b="1" dirty="0">
              <a:solidFill>
                <a:schemeClr val="tx2"/>
              </a:solidFill>
            </a:endParaRPr>
          </a:p>
        </p:txBody>
      </p:sp>
      <p:graphicFrame>
        <p:nvGraphicFramePr>
          <p:cNvPr id="50" name="Object 3"/>
          <p:cNvGraphicFramePr>
            <a:graphicFrameLocks noChangeAspect="1"/>
          </p:cNvGraphicFramePr>
          <p:nvPr>
            <p:extLst/>
          </p:nvPr>
        </p:nvGraphicFramePr>
        <p:xfrm>
          <a:off x="2185964" y="1671609"/>
          <a:ext cx="1636412" cy="554835"/>
        </p:xfrm>
        <a:graphic>
          <a:graphicData uri="http://schemas.openxmlformats.org/presentationml/2006/ole">
            <mc:AlternateContent xmlns:mc="http://schemas.openxmlformats.org/markup-compatibility/2006">
              <mc:Choice xmlns:v="urn:schemas-microsoft-com:vml" Requires="v">
                <p:oleObj spid="_x0000_s202791" name="公式" r:id="rId5" imgW="761669" imgH="241195" progId="Equation.3">
                  <p:embed/>
                </p:oleObj>
              </mc:Choice>
              <mc:Fallback>
                <p:oleObj name="公式" r:id="rId5" imgW="761669" imgH="241195" progId="Equation.3">
                  <p:embed/>
                  <p:pic>
                    <p:nvPicPr>
                      <p:cNvPr id="5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5964" y="1671609"/>
                        <a:ext cx="1636412" cy="554835"/>
                      </a:xfrm>
                      <a:prstGeom prst="rect">
                        <a:avLst/>
                      </a:prstGeom>
                      <a:noFill/>
                      <a:extLst/>
                    </p:spPr>
                  </p:pic>
                </p:oleObj>
              </mc:Fallback>
            </mc:AlternateContent>
          </a:graphicData>
        </a:graphic>
      </p:graphicFrame>
      <p:graphicFrame>
        <p:nvGraphicFramePr>
          <p:cNvPr id="51" name="Object 2"/>
          <p:cNvGraphicFramePr>
            <a:graphicFrameLocks noChangeAspect="1"/>
          </p:cNvGraphicFramePr>
          <p:nvPr>
            <p:extLst/>
          </p:nvPr>
        </p:nvGraphicFramePr>
        <p:xfrm>
          <a:off x="1171608" y="5444560"/>
          <a:ext cx="2669381" cy="496338"/>
        </p:xfrm>
        <a:graphic>
          <a:graphicData uri="http://schemas.openxmlformats.org/presentationml/2006/ole">
            <mc:AlternateContent xmlns:mc="http://schemas.openxmlformats.org/markup-compatibility/2006">
              <mc:Choice xmlns:v="urn:schemas-microsoft-com:vml" Requires="v">
                <p:oleObj spid="_x0000_s202792" name="公式" r:id="rId7" imgW="1993035" imgH="317362" progId="Equation.3">
                  <p:embed/>
                </p:oleObj>
              </mc:Choice>
              <mc:Fallback>
                <p:oleObj name="公式" r:id="rId7" imgW="1993035" imgH="317362" progId="Equation.3">
                  <p:embed/>
                  <p:pic>
                    <p:nvPicPr>
                      <p:cNvPr id="51"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1608" y="5444560"/>
                        <a:ext cx="2669381" cy="496338"/>
                      </a:xfrm>
                      <a:prstGeom prst="rect">
                        <a:avLst/>
                      </a:prstGeom>
                      <a:noFill/>
                      <a:extLst/>
                    </p:spPr>
                  </p:pic>
                </p:oleObj>
              </mc:Fallback>
            </mc:AlternateContent>
          </a:graphicData>
        </a:graphic>
      </p:graphicFrame>
      <p:graphicFrame>
        <p:nvGraphicFramePr>
          <p:cNvPr id="52" name="Object 3"/>
          <p:cNvGraphicFramePr>
            <a:graphicFrameLocks noChangeAspect="1"/>
          </p:cNvGraphicFramePr>
          <p:nvPr>
            <p:extLst/>
          </p:nvPr>
        </p:nvGraphicFramePr>
        <p:xfrm>
          <a:off x="1088336" y="6045339"/>
          <a:ext cx="4851029" cy="551198"/>
        </p:xfrm>
        <a:graphic>
          <a:graphicData uri="http://schemas.openxmlformats.org/presentationml/2006/ole">
            <mc:AlternateContent xmlns:mc="http://schemas.openxmlformats.org/markup-compatibility/2006">
              <mc:Choice xmlns:v="urn:schemas-microsoft-com:vml" Requires="v">
                <p:oleObj spid="_x0000_s202793" name="Equation" r:id="rId9" imgW="1892160" imgH="203040" progId="Equation.DSMT4">
                  <p:embed/>
                </p:oleObj>
              </mc:Choice>
              <mc:Fallback>
                <p:oleObj name="Equation" r:id="rId9" imgW="1892160" imgH="203040" progId="Equation.DSMT4">
                  <p:embed/>
                  <p:pic>
                    <p:nvPicPr>
                      <p:cNvPr id="52" name="Object 3"/>
                      <p:cNvPicPr>
                        <a:picLocks noChangeAspect="1" noChangeArrowheads="1"/>
                      </p:cNvPicPr>
                      <p:nvPr/>
                    </p:nvPicPr>
                    <p:blipFill>
                      <a:blip r:embed="rId10"/>
                      <a:srcRect/>
                      <a:stretch>
                        <a:fillRect/>
                      </a:stretch>
                    </p:blipFill>
                    <p:spPr bwMode="auto">
                      <a:xfrm>
                        <a:off x="1088336" y="6045339"/>
                        <a:ext cx="4851029" cy="551198"/>
                      </a:xfrm>
                      <a:prstGeom prst="rect">
                        <a:avLst/>
                      </a:prstGeom>
                      <a:noFill/>
                      <a:extLst/>
                    </p:spPr>
                  </p:pic>
                </p:oleObj>
              </mc:Fallback>
            </mc:AlternateContent>
          </a:graphicData>
        </a:graphic>
      </p:graphicFrame>
      <p:graphicFrame>
        <p:nvGraphicFramePr>
          <p:cNvPr id="54" name="Object 5"/>
          <p:cNvGraphicFramePr>
            <a:graphicFrameLocks noChangeAspect="1"/>
          </p:cNvGraphicFramePr>
          <p:nvPr>
            <p:extLst/>
          </p:nvPr>
        </p:nvGraphicFramePr>
        <p:xfrm>
          <a:off x="1171608" y="4665082"/>
          <a:ext cx="2895600" cy="652463"/>
        </p:xfrm>
        <a:graphic>
          <a:graphicData uri="http://schemas.openxmlformats.org/presentationml/2006/ole">
            <mc:AlternateContent xmlns:mc="http://schemas.openxmlformats.org/markup-compatibility/2006">
              <mc:Choice xmlns:v="urn:schemas-microsoft-com:vml" Requires="v">
                <p:oleObj spid="_x0000_s202794" name="Equation" r:id="rId11" imgW="1016000" imgH="228600" progId="Equation.DSMT4">
                  <p:embed/>
                </p:oleObj>
              </mc:Choice>
              <mc:Fallback>
                <p:oleObj name="Equation" r:id="rId11" imgW="1016000" imgH="228600" progId="Equation.DSMT4">
                  <p:embed/>
                  <p:pic>
                    <p:nvPicPr>
                      <p:cNvPr id="54"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1608" y="4665082"/>
                        <a:ext cx="289560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5"/>
          <p:cNvGraphicFramePr>
            <a:graphicFrameLocks noChangeAspect="1"/>
          </p:cNvGraphicFramePr>
          <p:nvPr>
            <p:extLst/>
          </p:nvPr>
        </p:nvGraphicFramePr>
        <p:xfrm>
          <a:off x="6060775" y="2263143"/>
          <a:ext cx="361950" cy="471488"/>
        </p:xfrm>
        <a:graphic>
          <a:graphicData uri="http://schemas.openxmlformats.org/presentationml/2006/ole">
            <mc:AlternateContent xmlns:mc="http://schemas.openxmlformats.org/markup-compatibility/2006">
              <mc:Choice xmlns:v="urn:schemas-microsoft-com:vml" Requires="v">
                <p:oleObj spid="_x0000_s202795" name="Equation" r:id="rId13" imgW="126720" imgH="164880" progId="Equation.DSMT4">
                  <p:embed/>
                </p:oleObj>
              </mc:Choice>
              <mc:Fallback>
                <p:oleObj name="Equation" r:id="rId13" imgW="126720" imgH="164880" progId="Equation.DSMT4">
                  <p:embed/>
                  <p:pic>
                    <p:nvPicPr>
                      <p:cNvPr id="56" name="Object 5"/>
                      <p:cNvPicPr>
                        <a:picLocks noChangeAspect="1" noChangeArrowheads="1"/>
                      </p:cNvPicPr>
                      <p:nvPr/>
                    </p:nvPicPr>
                    <p:blipFill>
                      <a:blip r:embed="rId14"/>
                      <a:srcRect/>
                      <a:stretch>
                        <a:fillRect/>
                      </a:stretch>
                    </p:blipFill>
                    <p:spPr bwMode="auto">
                      <a:xfrm>
                        <a:off x="6060775" y="2263143"/>
                        <a:ext cx="36195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文本框 56"/>
          <p:cNvSpPr txBox="1"/>
          <p:nvPr/>
        </p:nvSpPr>
        <p:spPr>
          <a:xfrm>
            <a:off x="248477" y="915604"/>
            <a:ext cx="3045705" cy="523220"/>
          </a:xfrm>
          <a:prstGeom prst="rect">
            <a:avLst/>
          </a:prstGeom>
          <a:noFill/>
        </p:spPr>
        <p:txBody>
          <a:bodyPr wrap="square" rtlCol="0">
            <a:spAutoFit/>
          </a:bodyPr>
          <a:lstStyle/>
          <a:p>
            <a:r>
              <a:rPr lang="en-US" altLang="zh-CN" sz="2800" b="1" dirty="0" smtClean="0"/>
              <a:t>1</a:t>
            </a:r>
            <a:r>
              <a:rPr lang="zh-CN" altLang="en-US" sz="2800" b="1" dirty="0" smtClean="0"/>
              <a:t>、光程差</a:t>
            </a:r>
            <a:endParaRPr lang="zh-CN" altLang="en-US" sz="2800" b="1" dirty="0"/>
          </a:p>
        </p:txBody>
      </p:sp>
    </p:spTree>
    <p:extLst>
      <p:ext uri="{BB962C8B-B14F-4D97-AF65-F5344CB8AC3E}">
        <p14:creationId xmlns:p14="http://schemas.microsoft.com/office/powerpoint/2010/main" val="359015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blinds(horizontal)">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blinds(horizontal)">
                                      <p:cBhvr>
                                        <p:cTn id="1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35696" y="254781"/>
            <a:ext cx="5334000" cy="3581400"/>
            <a:chOff x="3191669" y="1185038"/>
            <a:chExt cx="5334000" cy="3581400"/>
          </a:xfrm>
        </p:grpSpPr>
        <p:grpSp>
          <p:nvGrpSpPr>
            <p:cNvPr id="34833" name="Group 2"/>
            <p:cNvGrpSpPr>
              <a:grpSpLocks/>
            </p:cNvGrpSpPr>
            <p:nvPr/>
          </p:nvGrpSpPr>
          <p:grpSpPr bwMode="auto">
            <a:xfrm>
              <a:off x="3191669" y="1185038"/>
              <a:ext cx="5334000" cy="3581400"/>
              <a:chOff x="1968" y="720"/>
              <a:chExt cx="3360" cy="2256"/>
            </a:xfrm>
          </p:grpSpPr>
          <p:sp>
            <p:nvSpPr>
              <p:cNvPr id="34875" name="Rectangle 3"/>
              <p:cNvSpPr>
                <a:spLocks noChangeArrowheads="1"/>
              </p:cNvSpPr>
              <p:nvPr/>
            </p:nvSpPr>
            <p:spPr bwMode="auto">
              <a:xfrm>
                <a:off x="1968" y="720"/>
                <a:ext cx="3264" cy="2256"/>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34876" name="Rectangle 4"/>
              <p:cNvSpPr>
                <a:spLocks noChangeArrowheads="1"/>
              </p:cNvSpPr>
              <p:nvPr/>
            </p:nvSpPr>
            <p:spPr bwMode="auto">
              <a:xfrm>
                <a:off x="2400" y="1968"/>
                <a:ext cx="2496" cy="576"/>
              </a:xfrm>
              <a:prstGeom prst="rect">
                <a:avLst/>
              </a:prstGeom>
              <a:solidFill>
                <a:srgbClr val="CAEDF2">
                  <a:alpha val="50195"/>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a:p>
                <a:pPr algn="ctr" eaLnBrk="1" hangingPunct="1"/>
                <a:endParaRPr kumimoji="0" lang="en-US" altLang="zh-CN" sz="2800" b="1">
                  <a:solidFill>
                    <a:srgbClr val="1C1C1C"/>
                  </a:solidFill>
                </a:endParaRPr>
              </a:p>
            </p:txBody>
          </p:sp>
          <p:sp>
            <p:nvSpPr>
              <p:cNvPr id="34877" name="Line 5"/>
              <p:cNvSpPr>
                <a:spLocks noChangeShapeType="1"/>
              </p:cNvSpPr>
              <p:nvPr/>
            </p:nvSpPr>
            <p:spPr bwMode="auto">
              <a:xfrm>
                <a:off x="4726" y="743"/>
                <a:ext cx="240" cy="288"/>
              </a:xfrm>
              <a:prstGeom prst="line">
                <a:avLst/>
              </a:prstGeom>
              <a:noFill/>
              <a:ln w="28575">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8" name="Text Box 6"/>
              <p:cNvSpPr txBox="1">
                <a:spLocks noChangeArrowheads="1"/>
              </p:cNvSpPr>
              <p:nvPr/>
            </p:nvSpPr>
            <p:spPr bwMode="auto">
              <a:xfrm>
                <a:off x="4896" y="9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i="1">
                    <a:solidFill>
                      <a:srgbClr val="990099"/>
                    </a:solidFill>
                  </a:rPr>
                  <a:t>P</a:t>
                </a:r>
              </a:p>
            </p:txBody>
          </p:sp>
          <p:graphicFrame>
            <p:nvGraphicFramePr>
              <p:cNvPr id="34827" name="Object 11"/>
              <p:cNvGraphicFramePr>
                <a:graphicFrameLocks noChangeAspect="1"/>
              </p:cNvGraphicFramePr>
              <p:nvPr/>
            </p:nvGraphicFramePr>
            <p:xfrm>
              <a:off x="2493" y="1632"/>
              <a:ext cx="228" cy="336"/>
            </p:xfrm>
            <a:graphic>
              <a:graphicData uri="http://schemas.openxmlformats.org/presentationml/2006/ole">
                <mc:AlternateContent xmlns:mc="http://schemas.openxmlformats.org/markup-compatibility/2006">
                  <mc:Choice xmlns:v="urn:schemas-microsoft-com:vml" Requires="v">
                    <p:oleObj spid="_x0000_s203856" name="公式" r:id="rId3" imgW="215619" imgH="317087" progId="Equation.3">
                      <p:embed/>
                    </p:oleObj>
                  </mc:Choice>
                  <mc:Fallback>
                    <p:oleObj name="公式" r:id="rId3" imgW="215619" imgH="317087" progId="Equation.3">
                      <p:embed/>
                      <p:pic>
                        <p:nvPicPr>
                          <p:cNvPr id="3482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 y="1632"/>
                            <a:ext cx="22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8" name="Object 12"/>
              <p:cNvGraphicFramePr>
                <a:graphicFrameLocks noChangeAspect="1"/>
              </p:cNvGraphicFramePr>
              <p:nvPr/>
            </p:nvGraphicFramePr>
            <p:xfrm>
              <a:off x="2496" y="2496"/>
              <a:ext cx="228" cy="336"/>
            </p:xfrm>
            <a:graphic>
              <a:graphicData uri="http://schemas.openxmlformats.org/presentationml/2006/ole">
                <mc:AlternateContent xmlns:mc="http://schemas.openxmlformats.org/markup-compatibility/2006">
                  <mc:Choice xmlns:v="urn:schemas-microsoft-com:vml" Requires="v">
                    <p:oleObj spid="_x0000_s203857" name="公式" r:id="rId5" imgW="215619" imgH="317087" progId="Equation.3">
                      <p:embed/>
                    </p:oleObj>
                  </mc:Choice>
                  <mc:Fallback>
                    <p:oleObj name="公式" r:id="rId5" imgW="215619" imgH="317087" progId="Equation.3">
                      <p:embed/>
                      <p:pic>
                        <p:nvPicPr>
                          <p:cNvPr id="3482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 y="2496"/>
                            <a:ext cx="22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9" name="Object 13"/>
              <p:cNvGraphicFramePr>
                <a:graphicFrameLocks noChangeAspect="1"/>
              </p:cNvGraphicFramePr>
              <p:nvPr/>
            </p:nvGraphicFramePr>
            <p:xfrm>
              <a:off x="2496" y="2064"/>
              <a:ext cx="255" cy="336"/>
            </p:xfrm>
            <a:graphic>
              <a:graphicData uri="http://schemas.openxmlformats.org/presentationml/2006/ole">
                <mc:AlternateContent xmlns:mc="http://schemas.openxmlformats.org/markup-compatibility/2006">
                  <mc:Choice xmlns:v="urn:schemas-microsoft-com:vml" Requires="v">
                    <p:oleObj spid="_x0000_s203858" name="公式" r:id="rId6" imgW="241091" imgH="317225" progId="Equation.3">
                      <p:embed/>
                    </p:oleObj>
                  </mc:Choice>
                  <mc:Fallback>
                    <p:oleObj name="公式" r:id="rId6" imgW="241091" imgH="317225" progId="Equation.3">
                      <p:embed/>
                      <p:pic>
                        <p:nvPicPr>
                          <p:cNvPr id="34829"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6" y="2064"/>
                            <a:ext cx="255"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30" name="Object 14"/>
              <p:cNvGraphicFramePr>
                <a:graphicFrameLocks noChangeAspect="1"/>
              </p:cNvGraphicFramePr>
              <p:nvPr/>
            </p:nvGraphicFramePr>
            <p:xfrm>
              <a:off x="2064" y="1776"/>
              <a:ext cx="304" cy="286"/>
            </p:xfrm>
            <a:graphic>
              <a:graphicData uri="http://schemas.openxmlformats.org/presentationml/2006/ole">
                <mc:AlternateContent xmlns:mc="http://schemas.openxmlformats.org/markup-compatibility/2006">
                  <mc:Choice xmlns:v="urn:schemas-microsoft-com:vml" Requires="v">
                    <p:oleObj spid="_x0000_s203859" name="公式" r:id="rId8" imgW="228501" imgH="215806" progId="Equation.3">
                      <p:embed/>
                    </p:oleObj>
                  </mc:Choice>
                  <mc:Fallback>
                    <p:oleObj name="公式" r:id="rId8" imgW="228501" imgH="215806" progId="Equation.3">
                      <p:embed/>
                      <p:pic>
                        <p:nvPicPr>
                          <p:cNvPr id="3483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4" y="1776"/>
                            <a:ext cx="304"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31" name="Object 15"/>
              <p:cNvGraphicFramePr>
                <a:graphicFrameLocks noChangeAspect="1"/>
              </p:cNvGraphicFramePr>
              <p:nvPr/>
            </p:nvGraphicFramePr>
            <p:xfrm>
              <a:off x="2064" y="2400"/>
              <a:ext cx="321" cy="286"/>
            </p:xfrm>
            <a:graphic>
              <a:graphicData uri="http://schemas.openxmlformats.org/presentationml/2006/ole">
                <mc:AlternateContent xmlns:mc="http://schemas.openxmlformats.org/markup-compatibility/2006">
                  <mc:Choice xmlns:v="urn:schemas-microsoft-com:vml" Requires="v">
                    <p:oleObj spid="_x0000_s203860" name="公式" r:id="rId10" imgW="241091" imgH="215713" progId="Equation.3">
                      <p:embed/>
                    </p:oleObj>
                  </mc:Choice>
                  <mc:Fallback>
                    <p:oleObj name="公式" r:id="rId10" imgW="241091" imgH="215713" progId="Equation.3">
                      <p:embed/>
                      <p:pic>
                        <p:nvPicPr>
                          <p:cNvPr id="34831"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 y="2400"/>
                            <a:ext cx="321"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79" name="Line 12"/>
              <p:cNvSpPr>
                <a:spLocks noChangeShapeType="1"/>
              </p:cNvSpPr>
              <p:nvPr/>
            </p:nvSpPr>
            <p:spPr bwMode="auto">
              <a:xfrm>
                <a:off x="2400" y="1968"/>
                <a:ext cx="2496" cy="0"/>
              </a:xfrm>
              <a:prstGeom prst="line">
                <a:avLst/>
              </a:prstGeom>
              <a:noFill/>
              <a:ln w="19050">
                <a:solidFill>
                  <a:srgbClr val="33333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80" name="Line 13"/>
              <p:cNvSpPr>
                <a:spLocks noChangeShapeType="1"/>
              </p:cNvSpPr>
              <p:nvPr/>
            </p:nvSpPr>
            <p:spPr bwMode="auto">
              <a:xfrm>
                <a:off x="2400" y="2544"/>
                <a:ext cx="2496" cy="0"/>
              </a:xfrm>
              <a:prstGeom prst="line">
                <a:avLst/>
              </a:prstGeom>
              <a:noFill/>
              <a:ln w="19050">
                <a:solidFill>
                  <a:srgbClr val="33333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4832" name="Object 16"/>
              <p:cNvGraphicFramePr>
                <a:graphicFrameLocks noChangeAspect="1"/>
              </p:cNvGraphicFramePr>
              <p:nvPr/>
            </p:nvGraphicFramePr>
            <p:xfrm>
              <a:off x="4656" y="2094"/>
              <a:ext cx="176" cy="281"/>
            </p:xfrm>
            <a:graphic>
              <a:graphicData uri="http://schemas.openxmlformats.org/presentationml/2006/ole">
                <mc:AlternateContent xmlns:mc="http://schemas.openxmlformats.org/markup-compatibility/2006">
                  <mc:Choice xmlns:v="urn:schemas-microsoft-com:vml" Requires="v">
                    <p:oleObj spid="_x0000_s203861" name="公式" r:id="rId12" imgW="190417" imgH="253890" progId="Equation.3">
                      <p:embed/>
                    </p:oleObj>
                  </mc:Choice>
                  <mc:Fallback>
                    <p:oleObj name="公式" r:id="rId12" imgW="190417" imgH="253890" progId="Equation.3">
                      <p:embed/>
                      <p:pic>
                        <p:nvPicPr>
                          <p:cNvPr id="34832"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56" y="2094"/>
                            <a:ext cx="176"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81" name="Line 15"/>
              <p:cNvSpPr>
                <a:spLocks noChangeShapeType="1"/>
              </p:cNvSpPr>
              <p:nvPr/>
            </p:nvSpPr>
            <p:spPr bwMode="auto">
              <a:xfrm flipH="1" flipV="1">
                <a:off x="4656" y="1968"/>
                <a:ext cx="0" cy="576"/>
              </a:xfrm>
              <a:prstGeom prst="line">
                <a:avLst/>
              </a:prstGeom>
              <a:noFill/>
              <a:ln w="19050">
                <a:solidFill>
                  <a:srgbClr val="FF33CC"/>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34834" name="Text Box 16"/>
            <p:cNvSpPr txBox="1">
              <a:spLocks noChangeArrowheads="1"/>
            </p:cNvSpPr>
            <p:nvPr/>
          </p:nvSpPr>
          <p:spPr bwMode="auto">
            <a:xfrm>
              <a:off x="6537325" y="1295400"/>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a:solidFill>
                    <a:schemeClr val="tx2"/>
                  </a:solidFill>
                </a:rPr>
                <a:t>L</a:t>
              </a:r>
            </a:p>
          </p:txBody>
        </p:sp>
        <p:grpSp>
          <p:nvGrpSpPr>
            <p:cNvPr id="3" name="Group 26"/>
            <p:cNvGrpSpPr>
              <a:grpSpLocks/>
            </p:cNvGrpSpPr>
            <p:nvPr/>
          </p:nvGrpSpPr>
          <p:grpSpPr bwMode="auto">
            <a:xfrm>
              <a:off x="4876800" y="2286000"/>
              <a:ext cx="381000" cy="1600200"/>
              <a:chOff x="2976" y="1440"/>
              <a:chExt cx="240" cy="1008"/>
            </a:xfrm>
          </p:grpSpPr>
          <p:sp>
            <p:nvSpPr>
              <p:cNvPr id="34872" name="Line 27"/>
              <p:cNvSpPr>
                <a:spLocks noChangeShapeType="1"/>
              </p:cNvSpPr>
              <p:nvPr/>
            </p:nvSpPr>
            <p:spPr bwMode="auto">
              <a:xfrm flipV="1">
                <a:off x="3216" y="1440"/>
                <a:ext cx="0" cy="1008"/>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4873" name="Group 28"/>
              <p:cNvGrpSpPr>
                <a:grpSpLocks/>
              </p:cNvGrpSpPr>
              <p:nvPr/>
            </p:nvGrpSpPr>
            <p:grpSpPr bwMode="auto">
              <a:xfrm>
                <a:off x="2976" y="1440"/>
                <a:ext cx="240" cy="336"/>
                <a:chOff x="2976" y="1440"/>
                <a:chExt cx="240" cy="336"/>
              </a:xfrm>
            </p:grpSpPr>
            <p:sp>
              <p:nvSpPr>
                <p:cNvPr id="34874" name="Arc 29"/>
                <p:cNvSpPr>
                  <a:spLocks/>
                </p:cNvSpPr>
                <p:nvPr/>
              </p:nvSpPr>
              <p:spPr bwMode="auto">
                <a:xfrm flipH="1">
                  <a:off x="3024" y="1680"/>
                  <a:ext cx="1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99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4826" name="Object 10"/>
                <p:cNvGraphicFramePr>
                  <a:graphicFrameLocks noChangeAspect="1"/>
                </p:cNvGraphicFramePr>
                <p:nvPr/>
              </p:nvGraphicFramePr>
              <p:xfrm>
                <a:off x="2976" y="1440"/>
                <a:ext cx="119" cy="243"/>
              </p:xfrm>
              <a:graphic>
                <a:graphicData uri="http://schemas.openxmlformats.org/presentationml/2006/ole">
                  <mc:AlternateContent xmlns:mc="http://schemas.openxmlformats.org/markup-compatibility/2006">
                    <mc:Choice xmlns:v="urn:schemas-microsoft-com:vml" Requires="v">
                      <p:oleObj spid="_x0000_s203862" name="公式" r:id="rId14" imgW="114250" imgH="228501" progId="Equation.3">
                        <p:embed/>
                      </p:oleObj>
                    </mc:Choice>
                    <mc:Fallback>
                      <p:oleObj name="公式" r:id="rId14" imgW="114250" imgH="228501" progId="Equation.3">
                        <p:embed/>
                        <p:pic>
                          <p:nvPicPr>
                            <p:cNvPr id="34826"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6" y="1440"/>
                              <a:ext cx="119"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5" name="Group 31"/>
            <p:cNvGrpSpPr>
              <a:grpSpLocks/>
            </p:cNvGrpSpPr>
            <p:nvPr/>
          </p:nvGrpSpPr>
          <p:grpSpPr bwMode="auto">
            <a:xfrm>
              <a:off x="5468938" y="2286000"/>
              <a:ext cx="779462" cy="838200"/>
              <a:chOff x="3349" y="1440"/>
              <a:chExt cx="491" cy="528"/>
            </a:xfrm>
          </p:grpSpPr>
          <p:sp>
            <p:nvSpPr>
              <p:cNvPr id="34870" name="Line 32"/>
              <p:cNvSpPr>
                <a:spLocks noChangeShapeType="1"/>
              </p:cNvSpPr>
              <p:nvPr/>
            </p:nvSpPr>
            <p:spPr bwMode="auto">
              <a:xfrm flipH="1" flipV="1">
                <a:off x="3552" y="1680"/>
                <a:ext cx="240" cy="288"/>
              </a:xfrm>
              <a:prstGeom prst="line">
                <a:avLst/>
              </a:prstGeom>
              <a:noFill/>
              <a:ln w="28575">
                <a:solidFill>
                  <a:srgbClr val="CC0099"/>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1" name="Text Box 33"/>
              <p:cNvSpPr txBox="1">
                <a:spLocks noChangeArrowheads="1"/>
              </p:cNvSpPr>
              <p:nvPr/>
            </p:nvSpPr>
            <p:spPr bwMode="auto">
              <a:xfrm>
                <a:off x="3349" y="1440"/>
                <a:ext cx="4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i="1">
                    <a:solidFill>
                      <a:schemeClr val="tx2"/>
                    </a:solidFill>
                  </a:rPr>
                  <a:t>D</a:t>
                </a:r>
              </a:p>
            </p:txBody>
          </p:sp>
        </p:grpSp>
        <p:grpSp>
          <p:nvGrpSpPr>
            <p:cNvPr id="6" name="Group 34"/>
            <p:cNvGrpSpPr>
              <a:grpSpLocks/>
            </p:cNvGrpSpPr>
            <p:nvPr/>
          </p:nvGrpSpPr>
          <p:grpSpPr bwMode="auto">
            <a:xfrm>
              <a:off x="5715000" y="1371600"/>
              <a:ext cx="2133600" cy="3352800"/>
              <a:chOff x="3504" y="864"/>
              <a:chExt cx="1344" cy="2112"/>
            </a:xfrm>
          </p:grpSpPr>
          <p:sp>
            <p:nvSpPr>
              <p:cNvPr id="34862" name="Line 35"/>
              <p:cNvSpPr>
                <a:spLocks noChangeShapeType="1"/>
              </p:cNvSpPr>
              <p:nvPr/>
            </p:nvSpPr>
            <p:spPr bwMode="auto">
              <a:xfrm flipV="1">
                <a:off x="4320" y="1296"/>
                <a:ext cx="288" cy="240"/>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3" name="Line 36"/>
              <p:cNvSpPr>
                <a:spLocks noChangeShapeType="1"/>
              </p:cNvSpPr>
              <p:nvPr/>
            </p:nvSpPr>
            <p:spPr bwMode="auto">
              <a:xfrm flipV="1">
                <a:off x="3504" y="1968"/>
                <a:ext cx="288" cy="576"/>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4" name="Line 37"/>
              <p:cNvSpPr>
                <a:spLocks noChangeShapeType="1"/>
              </p:cNvSpPr>
              <p:nvPr/>
            </p:nvSpPr>
            <p:spPr bwMode="auto">
              <a:xfrm flipV="1">
                <a:off x="3792" y="1440"/>
                <a:ext cx="624" cy="528"/>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5" name="Line 38"/>
              <p:cNvSpPr>
                <a:spLocks noChangeShapeType="1"/>
              </p:cNvSpPr>
              <p:nvPr/>
            </p:nvSpPr>
            <p:spPr bwMode="auto">
              <a:xfrm>
                <a:off x="3504" y="2544"/>
                <a:ext cx="336" cy="384"/>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6" name="Line 39"/>
              <p:cNvSpPr>
                <a:spLocks noChangeShapeType="1"/>
              </p:cNvSpPr>
              <p:nvPr/>
            </p:nvSpPr>
            <p:spPr bwMode="auto">
              <a:xfrm flipV="1">
                <a:off x="4560" y="864"/>
                <a:ext cx="288" cy="480"/>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7" name="Text Box 40"/>
              <p:cNvSpPr txBox="1">
                <a:spLocks noChangeArrowheads="1"/>
              </p:cNvSpPr>
              <p:nvPr/>
            </p:nvSpPr>
            <p:spPr bwMode="auto">
              <a:xfrm>
                <a:off x="3792" y="1872"/>
                <a:ext cx="5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i="1">
                    <a:solidFill>
                      <a:schemeClr val="tx2"/>
                    </a:solidFill>
                  </a:rPr>
                  <a:t>C</a:t>
                </a:r>
              </a:p>
            </p:txBody>
          </p:sp>
          <p:sp>
            <p:nvSpPr>
              <p:cNvPr id="34868" name="Text Box 41"/>
              <p:cNvSpPr txBox="1">
                <a:spLocks noChangeArrowheads="1"/>
              </p:cNvSpPr>
              <p:nvPr/>
            </p:nvSpPr>
            <p:spPr bwMode="auto">
              <a:xfrm>
                <a:off x="4060" y="1344"/>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a:solidFill>
                      <a:srgbClr val="FF0000"/>
                    </a:solidFill>
                  </a:rPr>
                  <a:t>2</a:t>
                </a:r>
              </a:p>
            </p:txBody>
          </p:sp>
          <p:sp>
            <p:nvSpPr>
              <p:cNvPr id="34869" name="Text Box 42"/>
              <p:cNvSpPr txBox="1">
                <a:spLocks noChangeArrowheads="1"/>
              </p:cNvSpPr>
              <p:nvPr/>
            </p:nvSpPr>
            <p:spPr bwMode="auto">
              <a:xfrm>
                <a:off x="3504" y="268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a:solidFill>
                      <a:srgbClr val="0000FF"/>
                    </a:solidFill>
                  </a:rPr>
                  <a:t>3</a:t>
                </a:r>
              </a:p>
            </p:txBody>
          </p:sp>
        </p:grpSp>
        <p:grpSp>
          <p:nvGrpSpPr>
            <p:cNvPr id="7" name="Group 43"/>
            <p:cNvGrpSpPr>
              <a:grpSpLocks/>
            </p:cNvGrpSpPr>
            <p:nvPr/>
          </p:nvGrpSpPr>
          <p:grpSpPr bwMode="auto">
            <a:xfrm>
              <a:off x="6172200" y="3124200"/>
              <a:ext cx="2073275" cy="1600200"/>
              <a:chOff x="3792" y="1968"/>
              <a:chExt cx="1306" cy="1008"/>
            </a:xfrm>
          </p:grpSpPr>
          <p:sp>
            <p:nvSpPr>
              <p:cNvPr id="34857" name="Line 44"/>
              <p:cNvSpPr>
                <a:spLocks noChangeShapeType="1"/>
              </p:cNvSpPr>
              <p:nvPr/>
            </p:nvSpPr>
            <p:spPr bwMode="auto">
              <a:xfrm>
                <a:off x="3792" y="1968"/>
                <a:ext cx="288" cy="576"/>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Line 45"/>
              <p:cNvSpPr>
                <a:spLocks noChangeShapeType="1"/>
              </p:cNvSpPr>
              <p:nvPr/>
            </p:nvSpPr>
            <p:spPr bwMode="auto">
              <a:xfrm flipV="1">
                <a:off x="4080" y="2112"/>
                <a:ext cx="192" cy="432"/>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9" name="Line 46"/>
              <p:cNvSpPr>
                <a:spLocks noChangeShapeType="1"/>
              </p:cNvSpPr>
              <p:nvPr/>
            </p:nvSpPr>
            <p:spPr bwMode="auto">
              <a:xfrm>
                <a:off x="4080" y="2544"/>
                <a:ext cx="336" cy="384"/>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0" name="Text Box 47"/>
              <p:cNvSpPr txBox="1">
                <a:spLocks noChangeArrowheads="1"/>
              </p:cNvSpPr>
              <p:nvPr/>
            </p:nvSpPr>
            <p:spPr bwMode="auto">
              <a:xfrm>
                <a:off x="4176" y="2496"/>
                <a:ext cx="9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i="1">
                    <a:solidFill>
                      <a:schemeClr val="tx2"/>
                    </a:solidFill>
                  </a:rPr>
                  <a:t>E</a:t>
                </a:r>
              </a:p>
            </p:txBody>
          </p:sp>
          <p:sp>
            <p:nvSpPr>
              <p:cNvPr id="34861" name="Text Box 48"/>
              <p:cNvSpPr txBox="1">
                <a:spLocks noChangeArrowheads="1"/>
              </p:cNvSpPr>
              <p:nvPr/>
            </p:nvSpPr>
            <p:spPr bwMode="auto">
              <a:xfrm>
                <a:off x="4080" y="2688"/>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a:solidFill>
                      <a:srgbClr val="0000FF"/>
                    </a:solidFill>
                  </a:rPr>
                  <a:t>4</a:t>
                </a:r>
              </a:p>
            </p:txBody>
          </p:sp>
        </p:grpSp>
        <p:grpSp>
          <p:nvGrpSpPr>
            <p:cNvPr id="8" name="Group 49"/>
            <p:cNvGrpSpPr>
              <a:grpSpLocks/>
            </p:cNvGrpSpPr>
            <p:nvPr/>
          </p:nvGrpSpPr>
          <p:grpSpPr bwMode="auto">
            <a:xfrm>
              <a:off x="4114800" y="1828800"/>
              <a:ext cx="1600200" cy="1600200"/>
              <a:chOff x="2496" y="1152"/>
              <a:chExt cx="1008" cy="1008"/>
            </a:xfrm>
          </p:grpSpPr>
          <p:sp>
            <p:nvSpPr>
              <p:cNvPr id="34853" name="Line 50"/>
              <p:cNvSpPr>
                <a:spLocks noChangeShapeType="1"/>
              </p:cNvSpPr>
              <p:nvPr/>
            </p:nvSpPr>
            <p:spPr bwMode="auto">
              <a:xfrm rot="396450" flipH="1" flipV="1">
                <a:off x="2641" y="1440"/>
                <a:ext cx="144" cy="96"/>
              </a:xfrm>
              <a:prstGeom prst="line">
                <a:avLst/>
              </a:prstGeom>
              <a:noFill/>
              <a:ln w="38100">
                <a:solidFill>
                  <a:srgbClr val="FF00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Text Box 51"/>
              <p:cNvSpPr txBox="1">
                <a:spLocks noChangeArrowheads="1"/>
              </p:cNvSpPr>
              <p:nvPr/>
            </p:nvSpPr>
            <p:spPr bwMode="auto">
              <a:xfrm>
                <a:off x="2971" y="1872"/>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i="1">
                    <a:solidFill>
                      <a:schemeClr val="tx2"/>
                    </a:solidFill>
                  </a:rPr>
                  <a:t>A</a:t>
                </a:r>
              </a:p>
            </p:txBody>
          </p:sp>
          <p:sp>
            <p:nvSpPr>
              <p:cNvPr id="34855" name="Line 52"/>
              <p:cNvSpPr>
                <a:spLocks noChangeShapeType="1"/>
              </p:cNvSpPr>
              <p:nvPr/>
            </p:nvSpPr>
            <p:spPr bwMode="auto">
              <a:xfrm>
                <a:off x="2496" y="1296"/>
                <a:ext cx="720" cy="672"/>
              </a:xfrm>
              <a:prstGeom prst="line">
                <a:avLst/>
              </a:prstGeom>
              <a:noFill/>
              <a:ln w="38100">
                <a:solidFill>
                  <a:srgbClr val="FF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6" name="Text Box 53"/>
              <p:cNvSpPr txBox="1">
                <a:spLocks noChangeArrowheads="1"/>
              </p:cNvSpPr>
              <p:nvPr/>
            </p:nvSpPr>
            <p:spPr bwMode="auto">
              <a:xfrm>
                <a:off x="2592" y="115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endParaRPr kumimoji="0" lang="zh-CN" altLang="zh-CN" b="1"/>
              </a:p>
            </p:txBody>
          </p:sp>
        </p:grpSp>
        <p:grpSp>
          <p:nvGrpSpPr>
            <p:cNvPr id="9" name="Group 54"/>
            <p:cNvGrpSpPr>
              <a:grpSpLocks/>
            </p:cNvGrpSpPr>
            <p:nvPr/>
          </p:nvGrpSpPr>
          <p:grpSpPr bwMode="auto">
            <a:xfrm>
              <a:off x="5257800" y="3124200"/>
              <a:ext cx="511175" cy="1219200"/>
              <a:chOff x="3216" y="1968"/>
              <a:chExt cx="322" cy="768"/>
            </a:xfrm>
          </p:grpSpPr>
          <p:grpSp>
            <p:nvGrpSpPr>
              <p:cNvPr id="34849" name="Group 55"/>
              <p:cNvGrpSpPr>
                <a:grpSpLocks/>
              </p:cNvGrpSpPr>
              <p:nvPr/>
            </p:nvGrpSpPr>
            <p:grpSpPr bwMode="auto">
              <a:xfrm>
                <a:off x="3216" y="2016"/>
                <a:ext cx="322" cy="490"/>
                <a:chOff x="3216" y="2016"/>
                <a:chExt cx="322" cy="490"/>
              </a:xfrm>
            </p:grpSpPr>
            <p:sp>
              <p:nvSpPr>
                <p:cNvPr id="34851" name="Arc 56"/>
                <p:cNvSpPr>
                  <a:spLocks/>
                </p:cNvSpPr>
                <p:nvPr/>
              </p:nvSpPr>
              <p:spPr bwMode="auto">
                <a:xfrm rot="13394629" flipH="1">
                  <a:off x="3217" y="2160"/>
                  <a:ext cx="96" cy="137"/>
                </a:xfrm>
                <a:custGeom>
                  <a:avLst/>
                  <a:gdLst>
                    <a:gd name="T0" fmla="*/ 0 w 21600"/>
                    <a:gd name="T1" fmla="*/ 0 h 20614"/>
                    <a:gd name="T2" fmla="*/ 0 w 21600"/>
                    <a:gd name="T3" fmla="*/ 0 h 20614"/>
                    <a:gd name="T4" fmla="*/ 0 w 21600"/>
                    <a:gd name="T5" fmla="*/ 0 h 20614"/>
                    <a:gd name="T6" fmla="*/ 0 60000 65536"/>
                    <a:gd name="T7" fmla="*/ 0 60000 65536"/>
                    <a:gd name="T8" fmla="*/ 0 60000 65536"/>
                    <a:gd name="T9" fmla="*/ 0 w 21600"/>
                    <a:gd name="T10" fmla="*/ 0 h 20614"/>
                    <a:gd name="T11" fmla="*/ 21600 w 21600"/>
                    <a:gd name="T12" fmla="*/ 20614 h 20614"/>
                  </a:gdLst>
                  <a:ahLst/>
                  <a:cxnLst>
                    <a:cxn ang="T6">
                      <a:pos x="T0" y="T1"/>
                    </a:cxn>
                    <a:cxn ang="T7">
                      <a:pos x="T2" y="T3"/>
                    </a:cxn>
                    <a:cxn ang="T8">
                      <a:pos x="T4" y="T5"/>
                    </a:cxn>
                  </a:cxnLst>
                  <a:rect l="T9" t="T10" r="T11" b="T12"/>
                  <a:pathLst>
                    <a:path w="21600" h="20614" fill="none" extrusionOk="0">
                      <a:moveTo>
                        <a:pt x="6451" y="-1"/>
                      </a:moveTo>
                      <a:cubicBezTo>
                        <a:pt x="15464" y="2820"/>
                        <a:pt x="21600" y="11169"/>
                        <a:pt x="21600" y="20614"/>
                      </a:cubicBezTo>
                    </a:path>
                    <a:path w="21600" h="20614" stroke="0" extrusionOk="0">
                      <a:moveTo>
                        <a:pt x="6451" y="-1"/>
                      </a:moveTo>
                      <a:cubicBezTo>
                        <a:pt x="15464" y="2820"/>
                        <a:pt x="21600" y="11169"/>
                        <a:pt x="21600" y="20614"/>
                      </a:cubicBezTo>
                      <a:lnTo>
                        <a:pt x="0" y="20614"/>
                      </a:lnTo>
                      <a:close/>
                    </a:path>
                  </a:pathLst>
                </a:custGeom>
                <a:noFill/>
                <a:ln w="28575">
                  <a:solidFill>
                    <a:srgbClr val="FF99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52" name="Arc 57"/>
                <p:cNvSpPr>
                  <a:spLocks/>
                </p:cNvSpPr>
                <p:nvPr/>
              </p:nvSpPr>
              <p:spPr bwMode="auto">
                <a:xfrm rot="10986807" flipV="1">
                  <a:off x="3361" y="2254"/>
                  <a:ext cx="177" cy="50"/>
                </a:xfrm>
                <a:custGeom>
                  <a:avLst/>
                  <a:gdLst>
                    <a:gd name="T0" fmla="*/ 0 w 18917"/>
                    <a:gd name="T1" fmla="*/ 0 h 21245"/>
                    <a:gd name="T2" fmla="*/ 0 w 18917"/>
                    <a:gd name="T3" fmla="*/ 0 h 21245"/>
                    <a:gd name="T4" fmla="*/ 0 w 18917"/>
                    <a:gd name="T5" fmla="*/ 0 h 21245"/>
                    <a:gd name="T6" fmla="*/ 0 60000 65536"/>
                    <a:gd name="T7" fmla="*/ 0 60000 65536"/>
                    <a:gd name="T8" fmla="*/ 0 60000 65536"/>
                    <a:gd name="T9" fmla="*/ 0 w 18917"/>
                    <a:gd name="T10" fmla="*/ 0 h 21245"/>
                    <a:gd name="T11" fmla="*/ 18917 w 18917"/>
                    <a:gd name="T12" fmla="*/ 21245 h 21245"/>
                  </a:gdLst>
                  <a:ahLst/>
                  <a:cxnLst>
                    <a:cxn ang="T6">
                      <a:pos x="T0" y="T1"/>
                    </a:cxn>
                    <a:cxn ang="T7">
                      <a:pos x="T2" y="T3"/>
                    </a:cxn>
                    <a:cxn ang="T8">
                      <a:pos x="T4" y="T5"/>
                    </a:cxn>
                  </a:cxnLst>
                  <a:rect l="T9" t="T10" r="T11" b="T12"/>
                  <a:pathLst>
                    <a:path w="18917" h="21245" fill="none" extrusionOk="0">
                      <a:moveTo>
                        <a:pt x="3899" y="-1"/>
                      </a:moveTo>
                      <a:cubicBezTo>
                        <a:pt x="10274" y="1169"/>
                        <a:pt x="15788" y="5141"/>
                        <a:pt x="18917" y="10818"/>
                      </a:cubicBezTo>
                    </a:path>
                    <a:path w="18917" h="21245" stroke="0" extrusionOk="0">
                      <a:moveTo>
                        <a:pt x="3899" y="-1"/>
                      </a:moveTo>
                      <a:cubicBezTo>
                        <a:pt x="10274" y="1169"/>
                        <a:pt x="15788" y="5141"/>
                        <a:pt x="18917" y="10818"/>
                      </a:cubicBezTo>
                      <a:lnTo>
                        <a:pt x="0" y="21245"/>
                      </a:lnTo>
                      <a:close/>
                    </a:path>
                  </a:pathLst>
                </a:custGeom>
                <a:noFill/>
                <a:ln w="28575">
                  <a:solidFill>
                    <a:srgbClr val="FF99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4824" name="Object 8"/>
                <p:cNvGraphicFramePr>
                  <a:graphicFrameLocks noChangeAspect="1"/>
                </p:cNvGraphicFramePr>
                <p:nvPr/>
              </p:nvGraphicFramePr>
              <p:xfrm>
                <a:off x="3216" y="2304"/>
                <a:ext cx="149" cy="202"/>
              </p:xfrm>
              <a:graphic>
                <a:graphicData uri="http://schemas.openxmlformats.org/presentationml/2006/ole">
                  <mc:AlternateContent xmlns:mc="http://schemas.openxmlformats.org/markup-compatibility/2006">
                    <mc:Choice xmlns:v="urn:schemas-microsoft-com:vml" Requires="v">
                      <p:oleObj spid="_x0000_s203863" name="公式" r:id="rId16" imgW="177646" imgH="241091" progId="Equation.3">
                        <p:embed/>
                      </p:oleObj>
                    </mc:Choice>
                    <mc:Fallback>
                      <p:oleObj name="公式" r:id="rId16" imgW="177646" imgH="241091" progId="Equation.3">
                        <p:embed/>
                        <p:pic>
                          <p:nvPicPr>
                            <p:cNvPr id="34824"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6" y="2304"/>
                              <a:ext cx="149"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5" name="Object 9"/>
                <p:cNvGraphicFramePr>
                  <a:graphicFrameLocks noChangeAspect="1"/>
                </p:cNvGraphicFramePr>
                <p:nvPr/>
              </p:nvGraphicFramePr>
              <p:xfrm>
                <a:off x="3360" y="2016"/>
                <a:ext cx="149" cy="202"/>
              </p:xfrm>
              <a:graphic>
                <a:graphicData uri="http://schemas.openxmlformats.org/presentationml/2006/ole">
                  <mc:AlternateContent xmlns:mc="http://schemas.openxmlformats.org/markup-compatibility/2006">
                    <mc:Choice xmlns:v="urn:schemas-microsoft-com:vml" Requires="v">
                      <p:oleObj spid="_x0000_s203864" name="公式" r:id="rId18" imgW="177646" imgH="241091" progId="Equation.3">
                        <p:embed/>
                      </p:oleObj>
                    </mc:Choice>
                    <mc:Fallback>
                      <p:oleObj name="公式" r:id="rId18" imgW="177646" imgH="241091" progId="Equation.3">
                        <p:embed/>
                        <p:pic>
                          <p:nvPicPr>
                            <p:cNvPr id="34825"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0" y="2016"/>
                              <a:ext cx="149"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850" name="Line 60"/>
              <p:cNvSpPr>
                <a:spLocks noChangeShapeType="1"/>
              </p:cNvSpPr>
              <p:nvPr/>
            </p:nvSpPr>
            <p:spPr bwMode="auto">
              <a:xfrm flipV="1">
                <a:off x="3504" y="1968"/>
                <a:ext cx="0" cy="768"/>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61"/>
            <p:cNvGrpSpPr>
              <a:grpSpLocks/>
            </p:cNvGrpSpPr>
            <p:nvPr/>
          </p:nvGrpSpPr>
          <p:grpSpPr bwMode="auto">
            <a:xfrm>
              <a:off x="5257800" y="1371600"/>
              <a:ext cx="2590800" cy="3078163"/>
              <a:chOff x="3216" y="864"/>
              <a:chExt cx="1632" cy="1939"/>
            </a:xfrm>
          </p:grpSpPr>
          <p:sp>
            <p:nvSpPr>
              <p:cNvPr id="34843" name="Line 62"/>
              <p:cNvSpPr>
                <a:spLocks noChangeShapeType="1"/>
              </p:cNvSpPr>
              <p:nvPr/>
            </p:nvSpPr>
            <p:spPr bwMode="auto">
              <a:xfrm>
                <a:off x="3216" y="1968"/>
                <a:ext cx="288" cy="576"/>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4" name="Text Box 63"/>
              <p:cNvSpPr txBox="1">
                <a:spLocks noChangeArrowheads="1"/>
              </p:cNvSpPr>
              <p:nvPr/>
            </p:nvSpPr>
            <p:spPr bwMode="auto">
              <a:xfrm>
                <a:off x="3264" y="251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i="1">
                    <a:solidFill>
                      <a:schemeClr val="tx2"/>
                    </a:solidFill>
                  </a:rPr>
                  <a:t>B</a:t>
                </a:r>
              </a:p>
            </p:txBody>
          </p:sp>
          <p:sp>
            <p:nvSpPr>
              <p:cNvPr id="34845" name="Line 64"/>
              <p:cNvSpPr>
                <a:spLocks noChangeShapeType="1"/>
              </p:cNvSpPr>
              <p:nvPr/>
            </p:nvSpPr>
            <p:spPr bwMode="auto">
              <a:xfrm flipV="1">
                <a:off x="4320" y="864"/>
                <a:ext cx="528" cy="144"/>
              </a:xfrm>
              <a:prstGeom prst="line">
                <a:avLst/>
              </a:prstGeom>
              <a:noFill/>
              <a:ln w="28575">
                <a:solidFill>
                  <a:srgbClr val="FF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Text Box 65"/>
              <p:cNvSpPr txBox="1">
                <a:spLocks noChangeArrowheads="1"/>
              </p:cNvSpPr>
              <p:nvPr/>
            </p:nvSpPr>
            <p:spPr bwMode="auto">
              <a:xfrm>
                <a:off x="3792" y="100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b="1">
                    <a:solidFill>
                      <a:srgbClr val="FF0000"/>
                    </a:solidFill>
                  </a:rPr>
                  <a:t>1</a:t>
                </a:r>
              </a:p>
            </p:txBody>
          </p:sp>
          <p:sp>
            <p:nvSpPr>
              <p:cNvPr id="34847" name="Line 66"/>
              <p:cNvSpPr>
                <a:spLocks noChangeShapeType="1"/>
              </p:cNvSpPr>
              <p:nvPr/>
            </p:nvSpPr>
            <p:spPr bwMode="auto">
              <a:xfrm flipV="1">
                <a:off x="3216" y="1008"/>
                <a:ext cx="1104" cy="960"/>
              </a:xfrm>
              <a:prstGeom prst="line">
                <a:avLst/>
              </a:prstGeom>
              <a:noFill/>
              <a:ln w="28575">
                <a:solidFill>
                  <a:srgbClr val="FF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67"/>
              <p:cNvSpPr>
                <a:spLocks noChangeShapeType="1"/>
              </p:cNvSpPr>
              <p:nvPr/>
            </p:nvSpPr>
            <p:spPr bwMode="auto">
              <a:xfrm flipV="1">
                <a:off x="3936" y="1248"/>
                <a:ext cx="96" cy="9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34842" name="Oval 68"/>
            <p:cNvSpPr>
              <a:spLocks noChangeArrowheads="1"/>
            </p:cNvSpPr>
            <p:nvPr/>
          </p:nvSpPr>
          <p:spPr bwMode="auto">
            <a:xfrm rot="19380629">
              <a:off x="7092950" y="1317625"/>
              <a:ext cx="228600" cy="1066800"/>
            </a:xfrm>
            <a:prstGeom prst="ellipse">
              <a:avLst/>
            </a:prstGeom>
            <a:solidFill>
              <a:srgbClr val="00FFCC">
                <a:alpha val="50195"/>
              </a:srgbClr>
            </a:solidFill>
            <a:ln w="9525">
              <a:solidFill>
                <a:srgbClr val="000000"/>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aphicFrame>
        <p:nvGraphicFramePr>
          <p:cNvPr id="34822" name="Object 6"/>
          <p:cNvGraphicFramePr>
            <a:graphicFrameLocks noChangeAspect="1"/>
          </p:cNvGraphicFramePr>
          <p:nvPr>
            <p:extLst/>
          </p:nvPr>
        </p:nvGraphicFramePr>
        <p:xfrm>
          <a:off x="609352" y="5622342"/>
          <a:ext cx="7058025" cy="1066800"/>
        </p:xfrm>
        <a:graphic>
          <a:graphicData uri="http://schemas.openxmlformats.org/presentationml/2006/ole">
            <mc:AlternateContent xmlns:mc="http://schemas.openxmlformats.org/markup-compatibility/2006">
              <mc:Choice xmlns:v="urn:schemas-microsoft-com:vml" Requires="v">
                <p:oleObj spid="_x0000_s203865" name="Equation" r:id="rId19" imgW="2908080" imgH="419040" progId="Equation.DSMT4">
                  <p:embed/>
                </p:oleObj>
              </mc:Choice>
              <mc:Fallback>
                <p:oleObj name="Equation" r:id="rId19" imgW="2908080" imgH="419040" progId="Equation.DSMT4">
                  <p:embed/>
                  <p:pic>
                    <p:nvPicPr>
                      <p:cNvPr id="34822" name="Object 6"/>
                      <p:cNvPicPr>
                        <a:picLocks noChangeAspect="1" noChangeArrowheads="1"/>
                      </p:cNvPicPr>
                      <p:nvPr/>
                    </p:nvPicPr>
                    <p:blipFill>
                      <a:blip r:embed="rId20"/>
                      <a:srcRect/>
                      <a:stretch>
                        <a:fillRect/>
                      </a:stretch>
                    </p:blipFill>
                    <p:spPr bwMode="auto">
                      <a:xfrm>
                        <a:off x="609352" y="5622342"/>
                        <a:ext cx="70580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3" name="Object 7"/>
          <p:cNvGraphicFramePr>
            <a:graphicFrameLocks noChangeAspect="1"/>
          </p:cNvGraphicFramePr>
          <p:nvPr>
            <p:extLst/>
          </p:nvPr>
        </p:nvGraphicFramePr>
        <p:xfrm>
          <a:off x="535931" y="4084793"/>
          <a:ext cx="3831034" cy="820302"/>
        </p:xfrm>
        <a:graphic>
          <a:graphicData uri="http://schemas.openxmlformats.org/presentationml/2006/ole">
            <mc:AlternateContent xmlns:mc="http://schemas.openxmlformats.org/markup-compatibility/2006">
              <mc:Choice xmlns:v="urn:schemas-microsoft-com:vml" Requires="v">
                <p:oleObj spid="_x0000_s203866" name="Equation" r:id="rId21" imgW="1841500" imgH="393700" progId="Equation.DSMT4">
                  <p:embed/>
                </p:oleObj>
              </mc:Choice>
              <mc:Fallback>
                <p:oleObj name="Equation" r:id="rId21" imgW="1841500" imgH="393700" progId="Equation.DSMT4">
                  <p:embed/>
                  <p:pic>
                    <p:nvPicPr>
                      <p:cNvPr id="34823"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5931" y="4084793"/>
                        <a:ext cx="3831034" cy="820302"/>
                      </a:xfrm>
                      <a:prstGeom prst="rect">
                        <a:avLst/>
                      </a:prstGeom>
                      <a:noFill/>
                      <a:extLst/>
                    </p:spPr>
                  </p:pic>
                </p:oleObj>
              </mc:Fallback>
            </mc:AlternateContent>
          </a:graphicData>
        </a:graphic>
      </p:graphicFrame>
      <p:graphicFrame>
        <p:nvGraphicFramePr>
          <p:cNvPr id="67" name="Object 2"/>
          <p:cNvGraphicFramePr>
            <a:graphicFrameLocks noChangeAspect="1"/>
          </p:cNvGraphicFramePr>
          <p:nvPr>
            <p:extLst/>
          </p:nvPr>
        </p:nvGraphicFramePr>
        <p:xfrm>
          <a:off x="580056" y="4893922"/>
          <a:ext cx="5392738" cy="615950"/>
        </p:xfrm>
        <a:graphic>
          <a:graphicData uri="http://schemas.openxmlformats.org/presentationml/2006/ole">
            <mc:AlternateContent xmlns:mc="http://schemas.openxmlformats.org/markup-compatibility/2006">
              <mc:Choice xmlns:v="urn:schemas-microsoft-com:vml" Requires="v">
                <p:oleObj spid="_x0000_s203867" name="Equation" r:id="rId23" imgW="2552700" imgH="292100" progId="Equation.DSMT4">
                  <p:embed/>
                </p:oleObj>
              </mc:Choice>
              <mc:Fallback>
                <p:oleObj name="Equation" r:id="rId23" imgW="2552700" imgH="292100" progId="Equation.DSMT4">
                  <p:embed/>
                  <p:pic>
                    <p:nvPicPr>
                      <p:cNvPr id="67" name="Object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0056" y="4893922"/>
                        <a:ext cx="5392738"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3"/>
          <p:cNvGraphicFramePr>
            <a:graphicFrameLocks noChangeAspect="1"/>
          </p:cNvGraphicFramePr>
          <p:nvPr>
            <p:extLst/>
          </p:nvPr>
        </p:nvGraphicFramePr>
        <p:xfrm>
          <a:off x="5032921" y="4154933"/>
          <a:ext cx="2362200" cy="531813"/>
        </p:xfrm>
        <a:graphic>
          <a:graphicData uri="http://schemas.openxmlformats.org/presentationml/2006/ole">
            <mc:AlternateContent xmlns:mc="http://schemas.openxmlformats.org/markup-compatibility/2006">
              <mc:Choice xmlns:v="urn:schemas-microsoft-com:vml" Requires="v">
                <p:oleObj spid="_x0000_s203868" name="Equation" r:id="rId25" imgW="1016000" imgH="228600" progId="Equation.DSMT4">
                  <p:embed/>
                </p:oleObj>
              </mc:Choice>
              <mc:Fallback>
                <p:oleObj name="Equation" r:id="rId25" imgW="1016000" imgH="228600" progId="Equation.DSMT4">
                  <p:embed/>
                  <p:pic>
                    <p:nvPicPr>
                      <p:cNvPr id="68" name="Object 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32921" y="4154933"/>
                        <a:ext cx="23622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587453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84"/>
          <p:cNvSpPr>
            <a:spLocks noChangeArrowheads="1"/>
          </p:cNvSpPr>
          <p:nvPr/>
        </p:nvSpPr>
        <p:spPr bwMode="auto">
          <a:xfrm>
            <a:off x="3491235" y="401414"/>
            <a:ext cx="5329237" cy="11525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2" name="Group 3"/>
          <p:cNvGrpSpPr>
            <a:grpSpLocks/>
          </p:cNvGrpSpPr>
          <p:nvPr/>
        </p:nvGrpSpPr>
        <p:grpSpPr bwMode="auto">
          <a:xfrm>
            <a:off x="308297" y="423639"/>
            <a:ext cx="8229600" cy="1068388"/>
            <a:chOff x="96" y="1168"/>
            <a:chExt cx="5184" cy="673"/>
          </a:xfrm>
        </p:grpSpPr>
        <p:graphicFrame>
          <p:nvGraphicFramePr>
            <p:cNvPr id="35848" name="Object 9"/>
            <p:cNvGraphicFramePr>
              <a:graphicFrameLocks noChangeAspect="1"/>
            </p:cNvGraphicFramePr>
            <p:nvPr/>
          </p:nvGraphicFramePr>
          <p:xfrm>
            <a:off x="2112" y="1168"/>
            <a:ext cx="3168" cy="673"/>
          </p:xfrm>
          <a:graphic>
            <a:graphicData uri="http://schemas.openxmlformats.org/presentationml/2006/ole">
              <mc:AlternateContent xmlns:mc="http://schemas.openxmlformats.org/markup-compatibility/2006">
                <mc:Choice xmlns:v="urn:schemas-microsoft-com:vml" Requires="v">
                  <p:oleObj spid="_x0000_s204832" name="公式" r:id="rId3" imgW="3175000" imgH="723900" progId="Equation.3">
                    <p:embed/>
                  </p:oleObj>
                </mc:Choice>
                <mc:Fallback>
                  <p:oleObj name="公式" r:id="rId3" imgW="3175000" imgH="723900" progId="Equation.3">
                    <p:embed/>
                    <p:pic>
                      <p:nvPicPr>
                        <p:cNvPr id="3584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1168"/>
                          <a:ext cx="3168" cy="6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60" name="Text Box 5"/>
            <p:cNvSpPr txBox="1">
              <a:spLocks noChangeArrowheads="1"/>
            </p:cNvSpPr>
            <p:nvPr/>
          </p:nvSpPr>
          <p:spPr bwMode="auto">
            <a:xfrm>
              <a:off x="96" y="1372"/>
              <a:ext cx="24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buClr>
                  <a:srgbClr val="0000FF"/>
                </a:buClr>
                <a:buFont typeface="Wingdings" pitchFamily="2" charset="2"/>
                <a:buChar char="Ø"/>
              </a:pPr>
              <a:r>
                <a:rPr kumimoji="0" lang="en-US" altLang="zh-CN" sz="2800" b="1">
                  <a:solidFill>
                    <a:srgbClr val="CC0000"/>
                  </a:solidFill>
                </a:rPr>
                <a:t>  </a:t>
              </a:r>
              <a:r>
                <a:rPr kumimoji="0" lang="zh-CN" altLang="en-US" sz="2800" b="1">
                  <a:solidFill>
                    <a:srgbClr val="CC0000"/>
                  </a:solidFill>
                </a:rPr>
                <a:t>反</a:t>
              </a:r>
              <a:r>
                <a:rPr kumimoji="0" lang="zh-CN" altLang="en-US" sz="2800" b="1">
                  <a:solidFill>
                    <a:srgbClr val="000000"/>
                  </a:solidFill>
                </a:rPr>
                <a:t>射光的</a:t>
              </a:r>
              <a:r>
                <a:rPr kumimoji="0" lang="zh-CN" altLang="en-US" sz="2800" b="1">
                  <a:solidFill>
                    <a:srgbClr val="FF0000"/>
                  </a:solidFill>
                </a:rPr>
                <a:t>光程差</a:t>
              </a:r>
            </a:p>
          </p:txBody>
        </p:sp>
      </p:grpSp>
      <p:grpSp>
        <p:nvGrpSpPr>
          <p:cNvPr id="3" name="Group 6"/>
          <p:cNvGrpSpPr>
            <a:grpSpLocks/>
          </p:cNvGrpSpPr>
          <p:nvPr/>
        </p:nvGrpSpPr>
        <p:grpSpPr bwMode="auto">
          <a:xfrm>
            <a:off x="232097" y="2128614"/>
            <a:ext cx="1195388" cy="1816100"/>
            <a:chOff x="96" y="2370"/>
            <a:chExt cx="753" cy="1144"/>
          </a:xfrm>
        </p:grpSpPr>
        <p:graphicFrame>
          <p:nvGraphicFramePr>
            <p:cNvPr id="35847" name="Object 8"/>
            <p:cNvGraphicFramePr>
              <a:graphicFrameLocks noChangeAspect="1"/>
            </p:cNvGraphicFramePr>
            <p:nvPr/>
          </p:nvGraphicFramePr>
          <p:xfrm>
            <a:off x="96" y="2832"/>
            <a:ext cx="576" cy="377"/>
          </p:xfrm>
          <a:graphic>
            <a:graphicData uri="http://schemas.openxmlformats.org/presentationml/2006/ole">
              <mc:AlternateContent xmlns:mc="http://schemas.openxmlformats.org/markup-compatibility/2006">
                <mc:Choice xmlns:v="urn:schemas-microsoft-com:vml" Requires="v">
                  <p:oleObj spid="_x0000_s204833" name="公式" r:id="rId5" imgW="558800" imgH="368300" progId="Equation.3">
                    <p:embed/>
                  </p:oleObj>
                </mc:Choice>
                <mc:Fallback>
                  <p:oleObj name="公式" r:id="rId5" imgW="558800" imgH="368300" progId="Equation.3">
                    <p:embed/>
                    <p:pic>
                      <p:nvPicPr>
                        <p:cNvPr id="3584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 y="2832"/>
                          <a:ext cx="576"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9" name="AutoShape 8"/>
            <p:cNvSpPr>
              <a:spLocks/>
            </p:cNvSpPr>
            <p:nvPr/>
          </p:nvSpPr>
          <p:spPr bwMode="auto">
            <a:xfrm>
              <a:off x="697" y="2370"/>
              <a:ext cx="152" cy="1144"/>
            </a:xfrm>
            <a:prstGeom prst="leftBrace">
              <a:avLst>
                <a:gd name="adj1" fmla="val 8655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4" name="Group 9"/>
          <p:cNvGrpSpPr>
            <a:grpSpLocks/>
          </p:cNvGrpSpPr>
          <p:nvPr/>
        </p:nvGrpSpPr>
        <p:grpSpPr bwMode="auto">
          <a:xfrm>
            <a:off x="1691010" y="1973039"/>
            <a:ext cx="2951162" cy="944563"/>
            <a:chOff x="960" y="1152"/>
            <a:chExt cx="1940" cy="588"/>
          </a:xfrm>
        </p:grpSpPr>
        <p:graphicFrame>
          <p:nvGraphicFramePr>
            <p:cNvPr id="35845" name="Object 6"/>
            <p:cNvGraphicFramePr>
              <a:graphicFrameLocks noChangeAspect="1"/>
            </p:cNvGraphicFramePr>
            <p:nvPr/>
          </p:nvGraphicFramePr>
          <p:xfrm>
            <a:off x="960" y="1152"/>
            <a:ext cx="384" cy="280"/>
          </p:xfrm>
          <a:graphic>
            <a:graphicData uri="http://schemas.openxmlformats.org/presentationml/2006/ole">
              <mc:AlternateContent xmlns:mc="http://schemas.openxmlformats.org/markup-compatibility/2006">
                <mc:Choice xmlns:v="urn:schemas-microsoft-com:vml" Requires="v">
                  <p:oleObj spid="_x0000_s204834" name="公式" r:id="rId7" imgW="304536" imgH="253780" progId="Equation.3">
                    <p:embed/>
                  </p:oleObj>
                </mc:Choice>
                <mc:Fallback>
                  <p:oleObj name="公式" r:id="rId7" imgW="304536" imgH="253780" progId="Equation.3">
                    <p:embed/>
                    <p:pic>
                      <p:nvPicPr>
                        <p:cNvPr id="35845"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1152"/>
                          <a:ext cx="384"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8" name="Text Box 11"/>
            <p:cNvSpPr txBox="1">
              <a:spLocks noChangeArrowheads="1"/>
            </p:cNvSpPr>
            <p:nvPr/>
          </p:nvSpPr>
          <p:spPr bwMode="auto">
            <a:xfrm>
              <a:off x="1954" y="1160"/>
              <a:ext cx="94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zh-CN" altLang="en-US" sz="2800" b="1">
                  <a:solidFill>
                    <a:srgbClr val="CC0000"/>
                  </a:solidFill>
                </a:rPr>
                <a:t>加 强</a:t>
              </a:r>
            </a:p>
          </p:txBody>
        </p:sp>
        <p:graphicFrame>
          <p:nvGraphicFramePr>
            <p:cNvPr id="35846" name="Object 7"/>
            <p:cNvGraphicFramePr>
              <a:graphicFrameLocks noChangeAspect="1"/>
            </p:cNvGraphicFramePr>
            <p:nvPr/>
          </p:nvGraphicFramePr>
          <p:xfrm>
            <a:off x="1735" y="1572"/>
            <a:ext cx="120" cy="168"/>
          </p:xfrm>
          <a:graphic>
            <a:graphicData uri="http://schemas.openxmlformats.org/presentationml/2006/ole">
              <mc:AlternateContent xmlns:mc="http://schemas.openxmlformats.org/markup-compatibility/2006">
                <mc:Choice xmlns:v="urn:schemas-microsoft-com:vml" Requires="v">
                  <p:oleObj spid="_x0000_s204835" name="公式" r:id="rId9" imgW="88746" imgH="152136" progId="Equation.3">
                    <p:embed/>
                  </p:oleObj>
                </mc:Choice>
                <mc:Fallback>
                  <p:oleObj name="公式" r:id="rId9" imgW="88746" imgH="152136" progId="Equation.3">
                    <p:embed/>
                    <p:pic>
                      <p:nvPicPr>
                        <p:cNvPr id="35846"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5" y="1572"/>
                          <a:ext cx="120"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5844" name="Object 4"/>
          <p:cNvGraphicFramePr>
            <a:graphicFrameLocks noChangeAspect="1"/>
          </p:cNvGraphicFramePr>
          <p:nvPr>
            <p:extLst/>
          </p:nvPr>
        </p:nvGraphicFramePr>
        <p:xfrm>
          <a:off x="1403672" y="3138264"/>
          <a:ext cx="1689100" cy="1065213"/>
        </p:xfrm>
        <a:graphic>
          <a:graphicData uri="http://schemas.openxmlformats.org/presentationml/2006/ole">
            <mc:AlternateContent xmlns:mc="http://schemas.openxmlformats.org/markup-compatibility/2006">
              <mc:Choice xmlns:v="urn:schemas-microsoft-com:vml" Requires="v">
                <p:oleObj spid="_x0000_s204836" name="公式" r:id="rId11" imgW="1002865" imgH="609336" progId="Equation.3">
                  <p:embed/>
                </p:oleObj>
              </mc:Choice>
              <mc:Fallback>
                <p:oleObj name="公式" r:id="rId11" imgW="1002865" imgH="609336" progId="Equation.3">
                  <p:embed/>
                  <p:pic>
                    <p:nvPicPr>
                      <p:cNvPr id="35844"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672" y="3138264"/>
                        <a:ext cx="1689100"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3" name="Text Box 15"/>
          <p:cNvSpPr txBox="1">
            <a:spLocks noChangeArrowheads="1"/>
          </p:cNvSpPr>
          <p:nvPr/>
        </p:nvSpPr>
        <p:spPr bwMode="auto">
          <a:xfrm>
            <a:off x="3275335" y="3425602"/>
            <a:ext cx="17414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zh-CN" altLang="en-US" sz="2800" b="1">
                <a:solidFill>
                  <a:srgbClr val="0000FF"/>
                </a:solidFill>
              </a:rPr>
              <a:t>减 弱</a:t>
            </a:r>
          </a:p>
        </p:txBody>
      </p:sp>
      <p:sp>
        <p:nvSpPr>
          <p:cNvPr id="35854" name="Rectangle 78"/>
          <p:cNvSpPr>
            <a:spLocks noChangeArrowheads="1"/>
          </p:cNvSpPr>
          <p:nvPr/>
        </p:nvSpPr>
        <p:spPr bwMode="auto">
          <a:xfrm>
            <a:off x="4715197" y="1985739"/>
            <a:ext cx="2605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sz="2800" b="1">
                <a:solidFill>
                  <a:srgbClr val="0000FF"/>
                </a:solidFill>
                <a:sym typeface="Symbol" pitchFamily="18" charset="2"/>
              </a:rPr>
              <a:t>  </a:t>
            </a:r>
            <a:r>
              <a:rPr kumimoji="0" lang="zh-CN" altLang="en-US" sz="2800" b="1">
                <a:solidFill>
                  <a:srgbClr val="0000FF"/>
                </a:solidFill>
                <a:sym typeface="Symbol" pitchFamily="18" charset="2"/>
              </a:rPr>
              <a:t>明条纹</a:t>
            </a:r>
            <a:endParaRPr kumimoji="0" lang="zh-CN" altLang="en-US" sz="2800" b="1">
              <a:solidFill>
                <a:srgbClr val="0000FF"/>
              </a:solidFill>
            </a:endParaRPr>
          </a:p>
        </p:txBody>
      </p:sp>
      <p:sp>
        <p:nvSpPr>
          <p:cNvPr id="35855" name="Rectangle 79"/>
          <p:cNvSpPr>
            <a:spLocks noChangeArrowheads="1"/>
          </p:cNvSpPr>
          <p:nvPr/>
        </p:nvSpPr>
        <p:spPr bwMode="auto">
          <a:xfrm>
            <a:off x="4715197" y="3425602"/>
            <a:ext cx="274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sz="2800" b="1">
                <a:solidFill>
                  <a:srgbClr val="0000FF"/>
                </a:solidFill>
                <a:sym typeface="Symbol" pitchFamily="18" charset="2"/>
              </a:rPr>
              <a:t>  </a:t>
            </a:r>
            <a:r>
              <a:rPr kumimoji="0" lang="zh-CN" altLang="en-US" sz="2800" b="1">
                <a:solidFill>
                  <a:srgbClr val="0000FF"/>
                </a:solidFill>
                <a:sym typeface="Symbol" pitchFamily="18" charset="2"/>
              </a:rPr>
              <a:t>暗条纹</a:t>
            </a:r>
            <a:endParaRPr kumimoji="0" lang="zh-CN" altLang="en-US" sz="2800" b="1">
              <a:solidFill>
                <a:srgbClr val="0000FF"/>
              </a:solidFill>
            </a:endParaRPr>
          </a:p>
        </p:txBody>
      </p:sp>
      <p:sp>
        <p:nvSpPr>
          <p:cNvPr id="35856" name="Text Box 81"/>
          <p:cNvSpPr txBox="1">
            <a:spLocks noChangeArrowheads="1"/>
          </p:cNvSpPr>
          <p:nvPr/>
        </p:nvSpPr>
        <p:spPr bwMode="auto">
          <a:xfrm>
            <a:off x="467047" y="4505102"/>
            <a:ext cx="754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3200" b="1" dirty="0">
                <a:solidFill>
                  <a:srgbClr val="0000FF"/>
                </a:solidFill>
                <a:latin typeface="方正书宋简体"/>
              </a:rPr>
              <a:t>倾角</a:t>
            </a:r>
            <a:r>
              <a:rPr lang="zh-CN" altLang="en-US" sz="3200" b="1" dirty="0">
                <a:solidFill>
                  <a:srgbClr val="000000"/>
                </a:solidFill>
              </a:rPr>
              <a:t> </a:t>
            </a:r>
            <a:r>
              <a:rPr lang="en-US" altLang="zh-CN" sz="3200" b="1" i="1" dirty="0" err="1">
                <a:solidFill>
                  <a:srgbClr val="000000"/>
                </a:solidFill>
              </a:rPr>
              <a:t>i</a:t>
            </a:r>
            <a:r>
              <a:rPr lang="en-US" altLang="zh-CN" sz="3200" b="1" i="1" dirty="0">
                <a:solidFill>
                  <a:srgbClr val="000000"/>
                </a:solidFill>
              </a:rPr>
              <a:t> </a:t>
            </a:r>
            <a:r>
              <a:rPr lang="zh-CN" altLang="en-US" sz="3200" b="1" dirty="0">
                <a:solidFill>
                  <a:srgbClr val="000000"/>
                </a:solidFill>
                <a:latin typeface="方正书宋简体"/>
              </a:rPr>
              <a:t>相同的光线对应同一条干涉条纹</a:t>
            </a:r>
          </a:p>
        </p:txBody>
      </p:sp>
      <p:sp>
        <p:nvSpPr>
          <p:cNvPr id="35857" name="Rectangle 82"/>
          <p:cNvSpPr>
            <a:spLocks noChangeArrowheads="1"/>
          </p:cNvSpPr>
          <p:nvPr/>
        </p:nvSpPr>
        <p:spPr bwMode="auto">
          <a:xfrm>
            <a:off x="4427860" y="5225827"/>
            <a:ext cx="2730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dirty="0">
                <a:solidFill>
                  <a:srgbClr val="000000"/>
                </a:solidFill>
                <a:latin typeface="方正书宋简体"/>
              </a:rPr>
              <a:t>—— </a:t>
            </a:r>
            <a:r>
              <a:rPr lang="zh-CN" altLang="en-US" sz="3200" b="1" dirty="0">
                <a:solidFill>
                  <a:srgbClr val="FF0000"/>
                </a:solidFill>
                <a:latin typeface="方正书宋简体"/>
              </a:rPr>
              <a:t>等倾条纹</a:t>
            </a:r>
          </a:p>
        </p:txBody>
      </p:sp>
    </p:spTree>
    <p:extLst>
      <p:ext uri="{BB962C8B-B14F-4D97-AF65-F5344CB8AC3E}">
        <p14:creationId xmlns:p14="http://schemas.microsoft.com/office/powerpoint/2010/main" val="1738358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01255" y="1770669"/>
            <a:ext cx="4341490" cy="4104456"/>
            <a:chOff x="5162550" y="274638"/>
            <a:chExt cx="3981450" cy="3779837"/>
          </a:xfrm>
        </p:grpSpPr>
        <p:sp>
          <p:nvSpPr>
            <p:cNvPr id="33796" name="Oval 2"/>
            <p:cNvSpPr>
              <a:spLocks noChangeArrowheads="1"/>
            </p:cNvSpPr>
            <p:nvPr/>
          </p:nvSpPr>
          <p:spPr bwMode="auto">
            <a:xfrm>
              <a:off x="6248400" y="457200"/>
              <a:ext cx="1828800" cy="533400"/>
            </a:xfrm>
            <a:prstGeom prst="ellipse">
              <a:avLst/>
            </a:prstGeom>
            <a:solidFill>
              <a:schemeClr val="accent1"/>
            </a:solidFill>
            <a:ln w="28575">
              <a:solidFill>
                <a:srgbClr val="FF0000"/>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33797" name="Oval 3"/>
            <p:cNvSpPr>
              <a:spLocks noChangeArrowheads="1"/>
            </p:cNvSpPr>
            <p:nvPr/>
          </p:nvSpPr>
          <p:spPr bwMode="auto">
            <a:xfrm>
              <a:off x="6477000" y="533400"/>
              <a:ext cx="1295400" cy="381000"/>
            </a:xfrm>
            <a:prstGeom prst="ellipse">
              <a:avLst/>
            </a:prstGeom>
            <a:solidFill>
              <a:schemeClr val="bg1"/>
            </a:solidFill>
            <a:ln w="2857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33798" name="Group 4"/>
            <p:cNvGrpSpPr>
              <a:grpSpLocks/>
            </p:cNvGrpSpPr>
            <p:nvPr/>
          </p:nvGrpSpPr>
          <p:grpSpPr bwMode="auto">
            <a:xfrm>
              <a:off x="5715000" y="877888"/>
              <a:ext cx="2544763" cy="1003300"/>
              <a:chOff x="3462" y="528"/>
              <a:chExt cx="1603" cy="632"/>
            </a:xfrm>
          </p:grpSpPr>
          <p:sp>
            <p:nvSpPr>
              <p:cNvPr id="33885" name="Line 5"/>
              <p:cNvSpPr>
                <a:spLocks noChangeShapeType="1"/>
              </p:cNvSpPr>
              <p:nvPr/>
            </p:nvSpPr>
            <p:spPr bwMode="auto">
              <a:xfrm>
                <a:off x="4758" y="536"/>
                <a:ext cx="307" cy="614"/>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86" name="Line 6"/>
              <p:cNvSpPr>
                <a:spLocks noChangeShapeType="1"/>
              </p:cNvSpPr>
              <p:nvPr/>
            </p:nvSpPr>
            <p:spPr bwMode="auto">
              <a:xfrm flipH="1" flipV="1">
                <a:off x="4922" y="868"/>
                <a:ext cx="57" cy="121"/>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87" name="Line 7"/>
              <p:cNvSpPr>
                <a:spLocks noChangeShapeType="1"/>
              </p:cNvSpPr>
              <p:nvPr/>
            </p:nvSpPr>
            <p:spPr bwMode="auto">
              <a:xfrm flipH="1">
                <a:off x="3462" y="528"/>
                <a:ext cx="510" cy="632"/>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88" name="Line 8"/>
              <p:cNvSpPr>
                <a:spLocks noChangeShapeType="1"/>
              </p:cNvSpPr>
              <p:nvPr/>
            </p:nvSpPr>
            <p:spPr bwMode="auto">
              <a:xfrm flipV="1">
                <a:off x="3594" y="871"/>
                <a:ext cx="103" cy="122"/>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00" name="Rectangle 10"/>
            <p:cNvSpPr>
              <a:spLocks noChangeArrowheads="1"/>
            </p:cNvSpPr>
            <p:nvPr/>
          </p:nvSpPr>
          <p:spPr bwMode="auto">
            <a:xfrm>
              <a:off x="8753475" y="1905000"/>
              <a:ext cx="3365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i="1">
                  <a:solidFill>
                    <a:srgbClr val="000000"/>
                  </a:solidFill>
                </a:rPr>
                <a:t>L</a:t>
              </a:r>
              <a:endParaRPr lang="en-US" altLang="zh-CN">
                <a:solidFill>
                  <a:srgbClr val="000000"/>
                </a:solidFill>
              </a:endParaRPr>
            </a:p>
          </p:txBody>
        </p:sp>
        <p:sp>
          <p:nvSpPr>
            <p:cNvPr id="33801" name="Line 11"/>
            <p:cNvSpPr>
              <a:spLocks noChangeShapeType="1"/>
            </p:cNvSpPr>
            <p:nvPr/>
          </p:nvSpPr>
          <p:spPr bwMode="auto">
            <a:xfrm>
              <a:off x="8442325" y="903288"/>
              <a:ext cx="539750" cy="0"/>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02" name="Line 12"/>
            <p:cNvSpPr>
              <a:spLocks noChangeShapeType="1"/>
            </p:cNvSpPr>
            <p:nvPr/>
          </p:nvSpPr>
          <p:spPr bwMode="auto">
            <a:xfrm flipH="1">
              <a:off x="8753475" y="914400"/>
              <a:ext cx="0" cy="990600"/>
            </a:xfrm>
            <a:prstGeom prst="line">
              <a:avLst/>
            </a:prstGeom>
            <a:noFill/>
            <a:ln w="9525">
              <a:solidFill>
                <a:srgbClr val="00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03" name="Rectangle 13"/>
            <p:cNvSpPr>
              <a:spLocks noChangeArrowheads="1"/>
            </p:cNvSpPr>
            <p:nvPr/>
          </p:nvSpPr>
          <p:spPr bwMode="auto">
            <a:xfrm>
              <a:off x="8753475" y="1143000"/>
              <a:ext cx="3905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600" b="1" i="1"/>
                <a:t> </a:t>
              </a:r>
              <a:r>
                <a:rPr lang="en-US" altLang="zh-CN" sz="2800" b="1" i="1"/>
                <a:t>f</a:t>
              </a:r>
            </a:p>
          </p:txBody>
        </p:sp>
        <p:sp>
          <p:nvSpPr>
            <p:cNvPr id="33804" name="Rectangle 14"/>
            <p:cNvSpPr>
              <a:spLocks noChangeArrowheads="1"/>
            </p:cNvSpPr>
            <p:nvPr/>
          </p:nvSpPr>
          <p:spPr bwMode="auto">
            <a:xfrm>
              <a:off x="7781925" y="496888"/>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i="1"/>
                <a:t>P</a:t>
              </a:r>
              <a:endParaRPr lang="en-US" altLang="zh-CN"/>
            </a:p>
          </p:txBody>
        </p:sp>
        <p:sp>
          <p:nvSpPr>
            <p:cNvPr id="33805" name="Rectangle 15"/>
            <p:cNvSpPr>
              <a:spLocks noChangeArrowheads="1"/>
            </p:cNvSpPr>
            <p:nvPr/>
          </p:nvSpPr>
          <p:spPr bwMode="auto">
            <a:xfrm>
              <a:off x="6905625" y="496888"/>
              <a:ext cx="203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800" b="1"/>
                <a:t>o</a:t>
              </a:r>
              <a:endParaRPr lang="en-US" altLang="zh-CN" sz="2800"/>
            </a:p>
          </p:txBody>
        </p:sp>
        <p:sp>
          <p:nvSpPr>
            <p:cNvPr id="33806" name="Rectangle 16"/>
            <p:cNvSpPr>
              <a:spLocks noChangeArrowheads="1"/>
            </p:cNvSpPr>
            <p:nvPr/>
          </p:nvSpPr>
          <p:spPr bwMode="auto">
            <a:xfrm>
              <a:off x="7229475" y="274638"/>
              <a:ext cx="460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a:t> </a:t>
              </a:r>
              <a:r>
                <a:rPr lang="en-US" altLang="zh-CN" sz="2800" b="1" i="1"/>
                <a:t>r</a:t>
              </a:r>
              <a:r>
                <a:rPr lang="zh-CN" altLang="en-US" sz="2000" b="1" baseline="-25000"/>
                <a:t>环</a:t>
              </a:r>
              <a:endParaRPr lang="zh-CN" altLang="en-US" sz="1200"/>
            </a:p>
          </p:txBody>
        </p:sp>
        <p:grpSp>
          <p:nvGrpSpPr>
            <p:cNvPr id="33807" name="Group 17"/>
            <p:cNvGrpSpPr>
              <a:grpSpLocks/>
            </p:cNvGrpSpPr>
            <p:nvPr/>
          </p:nvGrpSpPr>
          <p:grpSpPr bwMode="auto">
            <a:xfrm>
              <a:off x="5349875" y="892175"/>
              <a:ext cx="3282950" cy="996950"/>
              <a:chOff x="3232" y="1305"/>
              <a:chExt cx="2068" cy="628"/>
            </a:xfrm>
          </p:grpSpPr>
          <p:sp>
            <p:nvSpPr>
              <p:cNvPr id="33881" name="Line 18"/>
              <p:cNvSpPr>
                <a:spLocks noChangeShapeType="1"/>
              </p:cNvSpPr>
              <p:nvPr/>
            </p:nvSpPr>
            <p:spPr bwMode="auto">
              <a:xfrm>
                <a:off x="4748" y="1305"/>
                <a:ext cx="552" cy="624"/>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2" name="Line 19"/>
              <p:cNvSpPr>
                <a:spLocks noChangeShapeType="1"/>
              </p:cNvSpPr>
              <p:nvPr/>
            </p:nvSpPr>
            <p:spPr bwMode="auto">
              <a:xfrm>
                <a:off x="5037" y="1632"/>
                <a:ext cx="99" cy="120"/>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83" name="Line 20"/>
              <p:cNvSpPr>
                <a:spLocks noChangeShapeType="1"/>
              </p:cNvSpPr>
              <p:nvPr/>
            </p:nvSpPr>
            <p:spPr bwMode="auto">
              <a:xfrm flipH="1">
                <a:off x="3232" y="1315"/>
                <a:ext cx="732" cy="618"/>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84" name="Line 21"/>
              <p:cNvSpPr>
                <a:spLocks noChangeShapeType="1"/>
              </p:cNvSpPr>
              <p:nvPr/>
            </p:nvSpPr>
            <p:spPr bwMode="auto">
              <a:xfrm flipV="1">
                <a:off x="3504" y="1590"/>
                <a:ext cx="144" cy="126"/>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08" name="Line 22"/>
            <p:cNvSpPr>
              <a:spLocks noChangeShapeType="1"/>
            </p:cNvSpPr>
            <p:nvPr/>
          </p:nvSpPr>
          <p:spPr bwMode="auto">
            <a:xfrm>
              <a:off x="5162550" y="1905000"/>
              <a:ext cx="3981450" cy="0"/>
            </a:xfrm>
            <a:prstGeom prst="line">
              <a:avLst/>
            </a:prstGeom>
            <a:noFill/>
            <a:ln w="25400">
              <a:solidFill>
                <a:srgbClr val="00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09" name="Rectangle 23"/>
            <p:cNvSpPr>
              <a:spLocks noChangeArrowheads="1"/>
            </p:cNvSpPr>
            <p:nvPr/>
          </p:nvSpPr>
          <p:spPr bwMode="auto">
            <a:xfrm>
              <a:off x="7829550" y="3773488"/>
              <a:ext cx="3143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i="1">
                  <a:solidFill>
                    <a:srgbClr val="000000"/>
                  </a:solidFill>
                </a:rPr>
                <a:t>B</a:t>
              </a:r>
              <a:endParaRPr lang="en-US" altLang="zh-CN" sz="2000">
                <a:solidFill>
                  <a:srgbClr val="000000"/>
                </a:solidFill>
              </a:endParaRPr>
            </a:p>
          </p:txBody>
        </p:sp>
        <p:grpSp>
          <p:nvGrpSpPr>
            <p:cNvPr id="33810" name="Group 24"/>
            <p:cNvGrpSpPr>
              <a:grpSpLocks/>
            </p:cNvGrpSpPr>
            <p:nvPr/>
          </p:nvGrpSpPr>
          <p:grpSpPr bwMode="auto">
            <a:xfrm>
              <a:off x="8537575" y="3292475"/>
              <a:ext cx="444500" cy="492125"/>
              <a:chOff x="5240" y="2817"/>
              <a:chExt cx="364" cy="310"/>
            </a:xfrm>
          </p:grpSpPr>
          <p:sp>
            <p:nvSpPr>
              <p:cNvPr id="33876" name="Line 25"/>
              <p:cNvSpPr>
                <a:spLocks noChangeShapeType="1"/>
              </p:cNvSpPr>
              <p:nvPr/>
            </p:nvSpPr>
            <p:spPr bwMode="auto">
              <a:xfrm>
                <a:off x="5240" y="2817"/>
                <a:ext cx="248" cy="0"/>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77" name="Line 26"/>
              <p:cNvSpPr>
                <a:spLocks noChangeShapeType="1"/>
              </p:cNvSpPr>
              <p:nvPr/>
            </p:nvSpPr>
            <p:spPr bwMode="auto">
              <a:xfrm>
                <a:off x="5240" y="3127"/>
                <a:ext cx="248" cy="0"/>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nvGrpSpPr>
              <p:cNvPr id="33878" name="Group 27"/>
              <p:cNvGrpSpPr>
                <a:grpSpLocks/>
              </p:cNvGrpSpPr>
              <p:nvPr/>
            </p:nvGrpSpPr>
            <p:grpSpPr bwMode="auto">
              <a:xfrm>
                <a:off x="5390" y="2819"/>
                <a:ext cx="214" cy="308"/>
                <a:chOff x="5390" y="2819"/>
                <a:chExt cx="214" cy="308"/>
              </a:xfrm>
            </p:grpSpPr>
            <p:sp>
              <p:nvSpPr>
                <p:cNvPr id="33879" name="Line 28"/>
                <p:cNvSpPr>
                  <a:spLocks noChangeShapeType="1"/>
                </p:cNvSpPr>
                <p:nvPr/>
              </p:nvSpPr>
              <p:spPr bwMode="auto">
                <a:xfrm>
                  <a:off x="5392" y="2819"/>
                  <a:ext cx="0" cy="308"/>
                </a:xfrm>
                <a:prstGeom prst="line">
                  <a:avLst/>
                </a:prstGeom>
                <a:noFill/>
                <a:ln w="9525">
                  <a:solidFill>
                    <a:srgbClr val="00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80" name="Rectangle 29"/>
                <p:cNvSpPr>
                  <a:spLocks noChangeArrowheads="1"/>
                </p:cNvSpPr>
                <p:nvPr/>
              </p:nvSpPr>
              <p:spPr bwMode="auto">
                <a:xfrm>
                  <a:off x="5390" y="2835"/>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200" b="1" i="1">
                      <a:solidFill>
                        <a:srgbClr val="000000"/>
                      </a:solidFill>
                    </a:rPr>
                    <a:t> d</a:t>
                  </a:r>
                  <a:endParaRPr lang="en-US" altLang="zh-CN" sz="2800" i="1">
                    <a:solidFill>
                      <a:srgbClr val="000000"/>
                    </a:solidFill>
                  </a:endParaRPr>
                </a:p>
              </p:txBody>
            </p:sp>
          </p:grpSp>
        </p:grpSp>
        <p:grpSp>
          <p:nvGrpSpPr>
            <p:cNvPr id="33811" name="Group 30"/>
            <p:cNvGrpSpPr>
              <a:grpSpLocks/>
            </p:cNvGrpSpPr>
            <p:nvPr/>
          </p:nvGrpSpPr>
          <p:grpSpPr bwMode="auto">
            <a:xfrm>
              <a:off x="5638800" y="2971800"/>
              <a:ext cx="2898775" cy="1079500"/>
              <a:chOff x="3412" y="2633"/>
              <a:chExt cx="1826" cy="680"/>
            </a:xfrm>
          </p:grpSpPr>
          <p:sp>
            <p:nvSpPr>
              <p:cNvPr id="33872" name="Rectangle 31"/>
              <p:cNvSpPr>
                <a:spLocks noChangeArrowheads="1"/>
              </p:cNvSpPr>
              <p:nvPr/>
            </p:nvSpPr>
            <p:spPr bwMode="auto">
              <a:xfrm>
                <a:off x="3412" y="2827"/>
                <a:ext cx="1826" cy="304"/>
              </a:xfrm>
              <a:prstGeom prst="rect">
                <a:avLst/>
              </a:prstGeom>
              <a:solidFill>
                <a:srgbClr val="FFFF99"/>
              </a:solidFill>
              <a:ln w="19050">
                <a:solidFill>
                  <a:srgbClr val="800080"/>
                </a:solidFill>
                <a:miter lim="800000"/>
                <a:headEnd/>
                <a:tailEnd/>
              </a:ln>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33873" name="Rectangle 32"/>
              <p:cNvSpPr>
                <a:spLocks noChangeArrowheads="1"/>
              </p:cNvSpPr>
              <p:nvPr/>
            </p:nvSpPr>
            <p:spPr bwMode="auto">
              <a:xfrm>
                <a:off x="3444" y="263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i="1">
                    <a:solidFill>
                      <a:srgbClr val="FF0000"/>
                    </a:solidFill>
                  </a:rPr>
                  <a:t>n</a:t>
                </a:r>
                <a:r>
                  <a:rPr lang="en-US" altLang="zh-CN" sz="2000" b="1" i="1" baseline="-25000">
                    <a:solidFill>
                      <a:srgbClr val="FF0000"/>
                    </a:solidFill>
                  </a:rPr>
                  <a:t>1</a:t>
                </a:r>
                <a:endParaRPr lang="en-US" altLang="zh-CN" sz="2000" i="1"/>
              </a:p>
            </p:txBody>
          </p:sp>
          <p:sp>
            <p:nvSpPr>
              <p:cNvPr id="33874" name="Rectangle 33"/>
              <p:cNvSpPr>
                <a:spLocks noChangeArrowheads="1"/>
              </p:cNvSpPr>
              <p:nvPr/>
            </p:nvSpPr>
            <p:spPr bwMode="auto">
              <a:xfrm>
                <a:off x="3444" y="3096"/>
                <a:ext cx="22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i="1">
                    <a:solidFill>
                      <a:srgbClr val="FF0000"/>
                    </a:solidFill>
                  </a:rPr>
                  <a:t>n</a:t>
                </a:r>
                <a:r>
                  <a:rPr lang="en-US" altLang="zh-CN" sz="2000" b="1" i="1" baseline="-25000">
                    <a:solidFill>
                      <a:srgbClr val="FF0000"/>
                    </a:solidFill>
                  </a:rPr>
                  <a:t>1</a:t>
                </a:r>
                <a:endParaRPr lang="en-US" altLang="zh-CN" sz="2000" i="1"/>
              </a:p>
            </p:txBody>
          </p:sp>
          <p:sp>
            <p:nvSpPr>
              <p:cNvPr id="33875" name="Rectangle 34"/>
              <p:cNvSpPr>
                <a:spLocks noChangeArrowheads="1"/>
              </p:cNvSpPr>
              <p:nvPr/>
            </p:nvSpPr>
            <p:spPr bwMode="auto">
              <a:xfrm>
                <a:off x="3444" y="2865"/>
                <a:ext cx="46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i="1">
                    <a:solidFill>
                      <a:srgbClr val="FF0000"/>
                    </a:solidFill>
                  </a:rPr>
                  <a:t>n</a:t>
                </a:r>
                <a:r>
                  <a:rPr lang="en-US" altLang="zh-CN" sz="2000" b="1" i="1" baseline="-25000">
                    <a:solidFill>
                      <a:srgbClr val="FF0000"/>
                    </a:solidFill>
                  </a:rPr>
                  <a:t>2</a:t>
                </a:r>
                <a:r>
                  <a:rPr lang="en-US" altLang="zh-CN" sz="2000" b="1" i="1">
                    <a:solidFill>
                      <a:srgbClr val="FF0000"/>
                    </a:solidFill>
                  </a:rPr>
                  <a:t>&gt; n</a:t>
                </a:r>
                <a:r>
                  <a:rPr lang="en-US" altLang="zh-CN" sz="2000" b="1" i="1" baseline="-25000">
                    <a:solidFill>
                      <a:srgbClr val="FF0000"/>
                    </a:solidFill>
                  </a:rPr>
                  <a:t>1</a:t>
                </a:r>
                <a:endParaRPr lang="en-US" altLang="zh-CN" sz="2000" b="1" i="1"/>
              </a:p>
            </p:txBody>
          </p:sp>
        </p:grpSp>
        <p:sp>
          <p:nvSpPr>
            <p:cNvPr id="33812" name="Line 35"/>
            <p:cNvSpPr>
              <a:spLocks noChangeShapeType="1"/>
            </p:cNvSpPr>
            <p:nvPr/>
          </p:nvSpPr>
          <p:spPr bwMode="auto">
            <a:xfrm>
              <a:off x="7454900" y="2465388"/>
              <a:ext cx="0" cy="1358900"/>
            </a:xfrm>
            <a:prstGeom prst="line">
              <a:avLst/>
            </a:prstGeom>
            <a:noFill/>
            <a:ln w="6350">
              <a:solidFill>
                <a:srgbClr val="0000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13" name="Arc 36"/>
            <p:cNvSpPr>
              <a:spLocks/>
            </p:cNvSpPr>
            <p:nvPr/>
          </p:nvSpPr>
          <p:spPr bwMode="auto">
            <a:xfrm flipH="1">
              <a:off x="7229475" y="2782888"/>
              <a:ext cx="241300" cy="100012"/>
            </a:xfrm>
            <a:custGeom>
              <a:avLst/>
              <a:gdLst>
                <a:gd name="T0" fmla="*/ 0 w 21600"/>
                <a:gd name="T1" fmla="*/ 0 h 21600"/>
                <a:gd name="T2" fmla="*/ 336409167 w 21600"/>
                <a:gd name="T3" fmla="*/ 9927664 h 21600"/>
                <a:gd name="T4" fmla="*/ 0 w 21600"/>
                <a:gd name="T5" fmla="*/ 992766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4" name="Rectangle 37"/>
            <p:cNvSpPr>
              <a:spLocks noChangeArrowheads="1"/>
            </p:cNvSpPr>
            <p:nvPr/>
          </p:nvSpPr>
          <p:spPr bwMode="auto">
            <a:xfrm>
              <a:off x="7229475" y="2478088"/>
              <a:ext cx="2540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i="1">
                  <a:solidFill>
                    <a:srgbClr val="FF00FF"/>
                  </a:solidFill>
                </a:rPr>
                <a:t>i</a:t>
              </a:r>
              <a:endParaRPr lang="en-US" altLang="zh-CN" sz="1200"/>
            </a:p>
          </p:txBody>
        </p:sp>
        <p:sp>
          <p:nvSpPr>
            <p:cNvPr id="33815" name="Rectangle 38"/>
            <p:cNvSpPr>
              <a:spLocks noChangeArrowheads="1"/>
            </p:cNvSpPr>
            <p:nvPr/>
          </p:nvSpPr>
          <p:spPr bwMode="auto">
            <a:xfrm>
              <a:off x="7131050" y="3468688"/>
              <a:ext cx="358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200" b="1" i="1">
                  <a:solidFill>
                    <a:srgbClr val="008000"/>
                  </a:solidFill>
                </a:rPr>
                <a:t>γ</a:t>
              </a:r>
              <a:endParaRPr lang="en-US" altLang="zh-CN" sz="2200" i="1"/>
            </a:p>
          </p:txBody>
        </p:sp>
        <p:sp>
          <p:nvSpPr>
            <p:cNvPr id="33816" name="Rectangle 39"/>
            <p:cNvSpPr>
              <a:spLocks noChangeArrowheads="1"/>
            </p:cNvSpPr>
            <p:nvPr/>
          </p:nvSpPr>
          <p:spPr bwMode="auto">
            <a:xfrm>
              <a:off x="7204075" y="3240088"/>
              <a:ext cx="254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i="1">
                  <a:solidFill>
                    <a:srgbClr val="000000"/>
                  </a:solidFill>
                </a:rPr>
                <a:t>A</a:t>
              </a:r>
              <a:endParaRPr lang="en-US" altLang="zh-CN" sz="1600">
                <a:solidFill>
                  <a:srgbClr val="000000"/>
                </a:solidFill>
              </a:endParaRPr>
            </a:p>
          </p:txBody>
        </p:sp>
        <p:sp>
          <p:nvSpPr>
            <p:cNvPr id="33817" name="Rectangle 40"/>
            <p:cNvSpPr>
              <a:spLocks noChangeArrowheads="1"/>
            </p:cNvSpPr>
            <p:nvPr/>
          </p:nvSpPr>
          <p:spPr bwMode="auto">
            <a:xfrm>
              <a:off x="7829550" y="3324225"/>
              <a:ext cx="38735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1600" b="1">
                  <a:solidFill>
                    <a:srgbClr val="000000"/>
                  </a:solidFill>
                </a:rPr>
                <a:t> </a:t>
              </a:r>
              <a:r>
                <a:rPr lang="en-US" altLang="zh-CN" sz="2000" b="1" i="1">
                  <a:solidFill>
                    <a:srgbClr val="000000"/>
                  </a:solidFill>
                </a:rPr>
                <a:t>C</a:t>
              </a:r>
              <a:endParaRPr lang="en-US" altLang="zh-CN" sz="2000">
                <a:solidFill>
                  <a:srgbClr val="000000"/>
                </a:solidFill>
              </a:endParaRPr>
            </a:p>
          </p:txBody>
        </p:sp>
        <p:sp>
          <p:nvSpPr>
            <p:cNvPr id="33818" name="Line 41"/>
            <p:cNvSpPr>
              <a:spLocks noChangeShapeType="1"/>
            </p:cNvSpPr>
            <p:nvPr/>
          </p:nvSpPr>
          <p:spPr bwMode="auto">
            <a:xfrm>
              <a:off x="7646988" y="3340100"/>
              <a:ext cx="0" cy="471488"/>
            </a:xfrm>
            <a:prstGeom prst="line">
              <a:avLst/>
            </a:prstGeom>
            <a:noFill/>
            <a:ln w="6350">
              <a:solidFill>
                <a:srgbClr val="0000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19" name="Arc 42"/>
            <p:cNvSpPr>
              <a:spLocks/>
            </p:cNvSpPr>
            <p:nvPr/>
          </p:nvSpPr>
          <p:spPr bwMode="auto">
            <a:xfrm rot="19144840" flipH="1" flipV="1">
              <a:off x="7458075" y="3570288"/>
              <a:ext cx="114300" cy="50800"/>
            </a:xfrm>
            <a:custGeom>
              <a:avLst/>
              <a:gdLst>
                <a:gd name="T0" fmla="*/ 0 w 21600"/>
                <a:gd name="T1" fmla="*/ 0 h 21600"/>
                <a:gd name="T2" fmla="*/ 16936486 w 21600"/>
                <a:gd name="T3" fmla="*/ 660835 h 21600"/>
                <a:gd name="T4" fmla="*/ 0 w 21600"/>
                <a:gd name="T5" fmla="*/ 66083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0" name="Line 43"/>
            <p:cNvSpPr>
              <a:spLocks noChangeShapeType="1"/>
            </p:cNvSpPr>
            <p:nvPr/>
          </p:nvSpPr>
          <p:spPr bwMode="auto">
            <a:xfrm>
              <a:off x="7543800" y="3125788"/>
              <a:ext cx="295275" cy="190500"/>
            </a:xfrm>
            <a:prstGeom prst="line">
              <a:avLst/>
            </a:prstGeom>
            <a:noFill/>
            <a:ln w="6350">
              <a:solidFill>
                <a:srgbClr val="0000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21" name="Rectangle 44"/>
            <p:cNvSpPr>
              <a:spLocks noChangeArrowheads="1"/>
            </p:cNvSpPr>
            <p:nvPr/>
          </p:nvSpPr>
          <p:spPr bwMode="auto">
            <a:xfrm>
              <a:off x="7610475" y="2871788"/>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i="1">
                  <a:solidFill>
                    <a:srgbClr val="000000"/>
                  </a:solidFill>
                </a:rPr>
                <a:t>D</a:t>
              </a:r>
              <a:endParaRPr lang="en-US" altLang="zh-CN" sz="1600" i="1">
                <a:solidFill>
                  <a:srgbClr val="000000"/>
                </a:solidFill>
              </a:endParaRPr>
            </a:p>
          </p:txBody>
        </p:sp>
        <p:sp>
          <p:nvSpPr>
            <p:cNvPr id="33822" name="Rectangle 45"/>
            <p:cNvSpPr>
              <a:spLocks noChangeArrowheads="1"/>
            </p:cNvSpPr>
            <p:nvPr/>
          </p:nvSpPr>
          <p:spPr bwMode="auto">
            <a:xfrm>
              <a:off x="7378700" y="2935288"/>
              <a:ext cx="2286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4000" b="1"/>
                <a:t>·</a:t>
              </a:r>
              <a:endParaRPr lang="en-US" altLang="zh-CN" sz="4000"/>
            </a:p>
          </p:txBody>
        </p:sp>
        <p:sp>
          <p:nvSpPr>
            <p:cNvPr id="33823" name="Rectangle 46"/>
            <p:cNvSpPr>
              <a:spLocks noChangeArrowheads="1"/>
            </p:cNvSpPr>
            <p:nvPr/>
          </p:nvSpPr>
          <p:spPr bwMode="auto">
            <a:xfrm>
              <a:off x="7458075" y="2782888"/>
              <a:ext cx="3302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4000" b="1"/>
                <a:t>·</a:t>
              </a:r>
              <a:endParaRPr lang="en-US" altLang="zh-CN" sz="4000"/>
            </a:p>
          </p:txBody>
        </p:sp>
        <p:sp>
          <p:nvSpPr>
            <p:cNvPr id="33824" name="Rectangle 47"/>
            <p:cNvSpPr>
              <a:spLocks noChangeArrowheads="1"/>
            </p:cNvSpPr>
            <p:nvPr/>
          </p:nvSpPr>
          <p:spPr bwMode="auto">
            <a:xfrm>
              <a:off x="8296275" y="2571750"/>
              <a:ext cx="2921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a:solidFill>
                    <a:srgbClr val="0000FF"/>
                  </a:solidFill>
                </a:rPr>
                <a:t>2</a:t>
              </a:r>
              <a:endParaRPr lang="en-US" altLang="zh-CN"/>
            </a:p>
          </p:txBody>
        </p:sp>
        <p:sp>
          <p:nvSpPr>
            <p:cNvPr id="33825" name="Rectangle 48"/>
            <p:cNvSpPr>
              <a:spLocks noChangeArrowheads="1"/>
            </p:cNvSpPr>
            <p:nvPr/>
          </p:nvSpPr>
          <p:spPr bwMode="auto">
            <a:xfrm>
              <a:off x="7686675" y="2190750"/>
              <a:ext cx="254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a:solidFill>
                    <a:srgbClr val="0000FF"/>
                  </a:solidFill>
                </a:rPr>
                <a:t>1</a:t>
              </a:r>
              <a:endParaRPr lang="en-US" altLang="zh-CN"/>
            </a:p>
          </p:txBody>
        </p:sp>
        <p:grpSp>
          <p:nvGrpSpPr>
            <p:cNvPr id="33826" name="Group 49"/>
            <p:cNvGrpSpPr>
              <a:grpSpLocks/>
            </p:cNvGrpSpPr>
            <p:nvPr/>
          </p:nvGrpSpPr>
          <p:grpSpPr bwMode="auto">
            <a:xfrm>
              <a:off x="5349875" y="1895475"/>
              <a:ext cx="3282950" cy="1420813"/>
              <a:chOff x="3232" y="1937"/>
              <a:chExt cx="2068" cy="895"/>
            </a:xfrm>
          </p:grpSpPr>
          <p:grpSp>
            <p:nvGrpSpPr>
              <p:cNvPr id="33867" name="Group 50"/>
              <p:cNvGrpSpPr>
                <a:grpSpLocks/>
              </p:cNvGrpSpPr>
              <p:nvPr/>
            </p:nvGrpSpPr>
            <p:grpSpPr bwMode="auto">
              <a:xfrm>
                <a:off x="3232" y="1937"/>
                <a:ext cx="512" cy="895"/>
                <a:chOff x="3232" y="1937"/>
                <a:chExt cx="512" cy="895"/>
              </a:xfrm>
            </p:grpSpPr>
            <p:sp>
              <p:nvSpPr>
                <p:cNvPr id="33870" name="Line 51"/>
                <p:cNvSpPr>
                  <a:spLocks noChangeShapeType="1"/>
                </p:cNvSpPr>
                <p:nvPr/>
              </p:nvSpPr>
              <p:spPr bwMode="auto">
                <a:xfrm>
                  <a:off x="3232" y="1937"/>
                  <a:ext cx="512" cy="895"/>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71" name="Line 52"/>
                <p:cNvSpPr>
                  <a:spLocks noChangeShapeType="1"/>
                </p:cNvSpPr>
                <p:nvPr/>
              </p:nvSpPr>
              <p:spPr bwMode="auto">
                <a:xfrm flipH="1" flipV="1">
                  <a:off x="3485" y="2376"/>
                  <a:ext cx="78" cy="149"/>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68" name="Line 53"/>
              <p:cNvSpPr>
                <a:spLocks noChangeShapeType="1"/>
              </p:cNvSpPr>
              <p:nvPr/>
            </p:nvSpPr>
            <p:spPr bwMode="auto">
              <a:xfrm flipH="1">
                <a:off x="4788" y="1939"/>
                <a:ext cx="512" cy="888"/>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69" name="Line 54"/>
              <p:cNvSpPr>
                <a:spLocks noChangeShapeType="1"/>
              </p:cNvSpPr>
              <p:nvPr/>
            </p:nvSpPr>
            <p:spPr bwMode="auto">
              <a:xfrm flipV="1">
                <a:off x="4968" y="2400"/>
                <a:ext cx="72" cy="107"/>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27" name="Rectangle 55"/>
            <p:cNvSpPr>
              <a:spLocks noChangeArrowheads="1"/>
            </p:cNvSpPr>
            <p:nvPr/>
          </p:nvSpPr>
          <p:spPr bwMode="auto">
            <a:xfrm>
              <a:off x="6696075" y="2020888"/>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i="1">
                  <a:solidFill>
                    <a:srgbClr val="FF0000"/>
                  </a:solidFill>
                </a:rPr>
                <a:t>S</a:t>
              </a:r>
              <a:endParaRPr lang="en-US" altLang="zh-CN"/>
            </a:p>
          </p:txBody>
        </p:sp>
        <p:grpSp>
          <p:nvGrpSpPr>
            <p:cNvPr id="33828" name="Group 56"/>
            <p:cNvGrpSpPr>
              <a:grpSpLocks/>
            </p:cNvGrpSpPr>
            <p:nvPr/>
          </p:nvGrpSpPr>
          <p:grpSpPr bwMode="auto">
            <a:xfrm>
              <a:off x="6143625" y="3240088"/>
              <a:ext cx="1692275" cy="517525"/>
              <a:chOff x="3732" y="2826"/>
              <a:chExt cx="1066" cy="326"/>
            </a:xfrm>
          </p:grpSpPr>
          <p:sp>
            <p:nvSpPr>
              <p:cNvPr id="33865" name="Line 57"/>
              <p:cNvSpPr>
                <a:spLocks noChangeShapeType="1"/>
              </p:cNvSpPr>
              <p:nvPr/>
            </p:nvSpPr>
            <p:spPr bwMode="auto">
              <a:xfrm flipH="1">
                <a:off x="4678" y="2848"/>
                <a:ext cx="120" cy="304"/>
              </a:xfrm>
              <a:prstGeom prst="line">
                <a:avLst/>
              </a:prstGeom>
              <a:noFill/>
              <a:ln w="19050">
                <a:solidFill>
                  <a:srgbClr val="0000FF"/>
                </a:solidFill>
                <a:round/>
                <a:headEnd type="triangl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66" name="Line 58"/>
              <p:cNvSpPr>
                <a:spLocks noChangeShapeType="1"/>
              </p:cNvSpPr>
              <p:nvPr/>
            </p:nvSpPr>
            <p:spPr bwMode="auto">
              <a:xfrm>
                <a:off x="3732" y="2826"/>
                <a:ext cx="120" cy="304"/>
              </a:xfrm>
              <a:prstGeom prst="line">
                <a:avLst/>
              </a:prstGeom>
              <a:noFill/>
              <a:ln w="19050">
                <a:solidFill>
                  <a:srgbClr val="0000FF"/>
                </a:solidFill>
                <a:round/>
                <a:headEnd type="triangl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3829" name="Group 59"/>
            <p:cNvGrpSpPr>
              <a:grpSpLocks/>
            </p:cNvGrpSpPr>
            <p:nvPr/>
          </p:nvGrpSpPr>
          <p:grpSpPr bwMode="auto">
            <a:xfrm>
              <a:off x="5724525" y="1878013"/>
              <a:ext cx="2547938" cy="1435100"/>
              <a:chOff x="3464" y="1923"/>
              <a:chExt cx="1605" cy="904"/>
            </a:xfrm>
          </p:grpSpPr>
          <p:sp>
            <p:nvSpPr>
              <p:cNvPr id="33861" name="Line 60"/>
              <p:cNvSpPr>
                <a:spLocks noChangeShapeType="1"/>
              </p:cNvSpPr>
              <p:nvPr/>
            </p:nvSpPr>
            <p:spPr bwMode="auto">
              <a:xfrm flipH="1">
                <a:off x="4540" y="1923"/>
                <a:ext cx="529" cy="888"/>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62" name="Line 61"/>
              <p:cNvSpPr>
                <a:spLocks noChangeShapeType="1"/>
              </p:cNvSpPr>
              <p:nvPr/>
            </p:nvSpPr>
            <p:spPr bwMode="auto">
              <a:xfrm>
                <a:off x="3464" y="1927"/>
                <a:ext cx="492" cy="900"/>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63" name="Line 62"/>
              <p:cNvSpPr>
                <a:spLocks noChangeShapeType="1"/>
              </p:cNvSpPr>
              <p:nvPr/>
            </p:nvSpPr>
            <p:spPr bwMode="auto">
              <a:xfrm flipV="1">
                <a:off x="4752" y="2332"/>
                <a:ext cx="72" cy="108"/>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64" name="Line 63"/>
              <p:cNvSpPr>
                <a:spLocks noChangeShapeType="1"/>
              </p:cNvSpPr>
              <p:nvPr/>
            </p:nvSpPr>
            <p:spPr bwMode="auto">
              <a:xfrm flipH="1" flipV="1">
                <a:off x="3689" y="2334"/>
                <a:ext cx="78" cy="15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30" name="Line 64"/>
            <p:cNvSpPr>
              <a:spLocks noChangeShapeType="1"/>
            </p:cNvSpPr>
            <p:nvPr/>
          </p:nvSpPr>
          <p:spPr bwMode="auto">
            <a:xfrm>
              <a:off x="6496050" y="2439988"/>
              <a:ext cx="0" cy="1358900"/>
            </a:xfrm>
            <a:prstGeom prst="line">
              <a:avLst/>
            </a:prstGeom>
            <a:noFill/>
            <a:ln w="6350">
              <a:solidFill>
                <a:srgbClr val="0000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31" name="Rectangle 65"/>
            <p:cNvSpPr>
              <a:spLocks noChangeArrowheads="1"/>
            </p:cNvSpPr>
            <p:nvPr/>
          </p:nvSpPr>
          <p:spPr bwMode="auto">
            <a:xfrm>
              <a:off x="6619875" y="2478088"/>
              <a:ext cx="2540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i="1">
                  <a:solidFill>
                    <a:srgbClr val="FF00FF"/>
                  </a:solidFill>
                </a:rPr>
                <a:t>i</a:t>
              </a:r>
              <a:endParaRPr lang="en-US" altLang="zh-CN" sz="1200"/>
            </a:p>
          </p:txBody>
        </p:sp>
        <p:sp>
          <p:nvSpPr>
            <p:cNvPr id="33832" name="Arc 66"/>
            <p:cNvSpPr>
              <a:spLocks/>
            </p:cNvSpPr>
            <p:nvPr/>
          </p:nvSpPr>
          <p:spPr bwMode="auto">
            <a:xfrm rot="2128830" flipH="1">
              <a:off x="6467475" y="2782888"/>
              <a:ext cx="241300" cy="100012"/>
            </a:xfrm>
            <a:custGeom>
              <a:avLst/>
              <a:gdLst>
                <a:gd name="T0" fmla="*/ 0 w 21600"/>
                <a:gd name="T1" fmla="*/ 0 h 21600"/>
                <a:gd name="T2" fmla="*/ 336409167 w 21600"/>
                <a:gd name="T3" fmla="*/ 9927664 h 21600"/>
                <a:gd name="T4" fmla="*/ 0 w 21600"/>
                <a:gd name="T5" fmla="*/ 992766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3" name="Line 67"/>
            <p:cNvSpPr>
              <a:spLocks noChangeShapeType="1"/>
            </p:cNvSpPr>
            <p:nvPr/>
          </p:nvSpPr>
          <p:spPr bwMode="auto">
            <a:xfrm flipH="1">
              <a:off x="7134225" y="938213"/>
              <a:ext cx="611188" cy="977900"/>
            </a:xfrm>
            <a:prstGeom prst="line">
              <a:avLst/>
            </a:prstGeom>
            <a:noFill/>
            <a:ln w="12700">
              <a:solidFill>
                <a:srgbClr val="000000"/>
              </a:solidFill>
              <a:prstDash val="dash"/>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34" name="Line 68"/>
            <p:cNvSpPr>
              <a:spLocks noChangeShapeType="1"/>
            </p:cNvSpPr>
            <p:nvPr/>
          </p:nvSpPr>
          <p:spPr bwMode="auto">
            <a:xfrm>
              <a:off x="6524625" y="925513"/>
              <a:ext cx="611188" cy="977900"/>
            </a:xfrm>
            <a:prstGeom prst="line">
              <a:avLst/>
            </a:prstGeom>
            <a:noFill/>
            <a:ln w="12700">
              <a:solidFill>
                <a:srgbClr val="000000"/>
              </a:solidFill>
              <a:prstDash val="dash"/>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nvGrpSpPr>
            <p:cNvPr id="33835" name="Group 69"/>
            <p:cNvGrpSpPr>
              <a:grpSpLocks/>
            </p:cNvGrpSpPr>
            <p:nvPr/>
          </p:nvGrpSpPr>
          <p:grpSpPr bwMode="auto">
            <a:xfrm>
              <a:off x="7134225" y="615950"/>
              <a:ext cx="635000" cy="317500"/>
              <a:chOff x="4356" y="1131"/>
              <a:chExt cx="400" cy="200"/>
            </a:xfrm>
          </p:grpSpPr>
          <p:sp>
            <p:nvSpPr>
              <p:cNvPr id="33858" name="Line 70"/>
              <p:cNvSpPr>
                <a:spLocks noChangeShapeType="1"/>
              </p:cNvSpPr>
              <p:nvPr/>
            </p:nvSpPr>
            <p:spPr bwMode="auto">
              <a:xfrm>
                <a:off x="4756" y="1147"/>
                <a:ext cx="0" cy="184"/>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59" name="Line 71"/>
              <p:cNvSpPr>
                <a:spLocks noChangeShapeType="1"/>
              </p:cNvSpPr>
              <p:nvPr/>
            </p:nvSpPr>
            <p:spPr bwMode="auto">
              <a:xfrm>
                <a:off x="4356" y="1131"/>
                <a:ext cx="0" cy="184"/>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60" name="Line 72"/>
              <p:cNvSpPr>
                <a:spLocks noChangeShapeType="1"/>
              </p:cNvSpPr>
              <p:nvPr/>
            </p:nvSpPr>
            <p:spPr bwMode="auto">
              <a:xfrm>
                <a:off x="4364" y="1200"/>
                <a:ext cx="392" cy="0"/>
              </a:xfrm>
              <a:prstGeom prst="line">
                <a:avLst/>
              </a:prstGeom>
              <a:noFill/>
              <a:ln w="9525">
                <a:solidFill>
                  <a:srgbClr val="000000"/>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sp>
          <p:nvSpPr>
            <p:cNvPr id="33836" name="Arc 73"/>
            <p:cNvSpPr>
              <a:spLocks/>
            </p:cNvSpPr>
            <p:nvPr/>
          </p:nvSpPr>
          <p:spPr bwMode="auto">
            <a:xfrm>
              <a:off x="7146925" y="1431925"/>
              <a:ext cx="203200" cy="114300"/>
            </a:xfrm>
            <a:custGeom>
              <a:avLst/>
              <a:gdLst>
                <a:gd name="T0" fmla="*/ 0 w 21600"/>
                <a:gd name="T1" fmla="*/ 0 h 21600"/>
                <a:gd name="T2" fmla="*/ 169173948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7" name="Rectangle 74"/>
            <p:cNvSpPr>
              <a:spLocks noChangeArrowheads="1"/>
            </p:cNvSpPr>
            <p:nvPr/>
          </p:nvSpPr>
          <p:spPr bwMode="auto">
            <a:xfrm>
              <a:off x="7261225" y="1176338"/>
              <a:ext cx="2159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i="1">
                  <a:solidFill>
                    <a:srgbClr val="FF00FF"/>
                  </a:solidFill>
                </a:rPr>
                <a:t>i</a:t>
              </a:r>
              <a:endParaRPr lang="en-US" altLang="zh-CN" sz="1200"/>
            </a:p>
            <a:p>
              <a:pPr algn="just" eaLnBrk="1" hangingPunct="1"/>
              <a:endParaRPr lang="en-US" altLang="zh-CN" sz="1200"/>
            </a:p>
          </p:txBody>
        </p:sp>
        <p:sp>
          <p:nvSpPr>
            <p:cNvPr id="33838" name="Arc 75"/>
            <p:cNvSpPr>
              <a:spLocks/>
            </p:cNvSpPr>
            <p:nvPr/>
          </p:nvSpPr>
          <p:spPr bwMode="auto">
            <a:xfrm flipH="1">
              <a:off x="6918325" y="1431925"/>
              <a:ext cx="203200" cy="114300"/>
            </a:xfrm>
            <a:custGeom>
              <a:avLst/>
              <a:gdLst>
                <a:gd name="T0" fmla="*/ 0 w 21600"/>
                <a:gd name="T1" fmla="*/ 0 h 21600"/>
                <a:gd name="T2" fmla="*/ 169173948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9" name="Rectangle 76"/>
            <p:cNvSpPr>
              <a:spLocks noChangeArrowheads="1"/>
            </p:cNvSpPr>
            <p:nvPr/>
          </p:nvSpPr>
          <p:spPr bwMode="auto">
            <a:xfrm>
              <a:off x="6956425" y="1176338"/>
              <a:ext cx="2159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i="1">
                  <a:solidFill>
                    <a:srgbClr val="FF00FF"/>
                  </a:solidFill>
                </a:rPr>
                <a:t>i</a:t>
              </a:r>
              <a:endParaRPr lang="en-US" altLang="zh-CN" sz="1200"/>
            </a:p>
            <a:p>
              <a:pPr algn="just" eaLnBrk="1" hangingPunct="1"/>
              <a:endParaRPr lang="en-US" altLang="zh-CN" sz="1200"/>
            </a:p>
          </p:txBody>
        </p:sp>
        <p:sp>
          <p:nvSpPr>
            <p:cNvPr id="33841" name="Line 86"/>
            <p:cNvSpPr>
              <a:spLocks noChangeShapeType="1"/>
            </p:cNvSpPr>
            <p:nvPr/>
          </p:nvSpPr>
          <p:spPr bwMode="auto">
            <a:xfrm>
              <a:off x="7134225" y="933450"/>
              <a:ext cx="0" cy="2946400"/>
            </a:xfrm>
            <a:prstGeom prst="line">
              <a:avLst/>
            </a:prstGeom>
            <a:noFill/>
            <a:ln w="6350">
              <a:solidFill>
                <a:srgbClr val="0000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nvGrpSpPr>
            <p:cNvPr id="33842" name="Group 87"/>
            <p:cNvGrpSpPr>
              <a:grpSpLocks/>
            </p:cNvGrpSpPr>
            <p:nvPr/>
          </p:nvGrpSpPr>
          <p:grpSpPr bwMode="auto">
            <a:xfrm>
              <a:off x="6496050" y="2413000"/>
              <a:ext cx="962025" cy="903288"/>
              <a:chOff x="3950" y="2274"/>
              <a:chExt cx="606" cy="569"/>
            </a:xfrm>
          </p:grpSpPr>
          <p:sp>
            <p:nvSpPr>
              <p:cNvPr id="33853" name="Line 88"/>
              <p:cNvSpPr>
                <a:spLocks noChangeShapeType="1"/>
              </p:cNvSpPr>
              <p:nvPr/>
            </p:nvSpPr>
            <p:spPr bwMode="auto">
              <a:xfrm>
                <a:off x="4272" y="2296"/>
                <a:ext cx="284" cy="547"/>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54" name="Line 89"/>
              <p:cNvSpPr>
                <a:spLocks noChangeShapeType="1"/>
              </p:cNvSpPr>
              <p:nvPr/>
            </p:nvSpPr>
            <p:spPr bwMode="auto">
              <a:xfrm>
                <a:off x="4437" y="2613"/>
                <a:ext cx="60" cy="12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855" name="Group 90"/>
              <p:cNvGrpSpPr>
                <a:grpSpLocks/>
              </p:cNvGrpSpPr>
              <p:nvPr/>
            </p:nvGrpSpPr>
            <p:grpSpPr bwMode="auto">
              <a:xfrm>
                <a:off x="3950" y="2274"/>
                <a:ext cx="308" cy="553"/>
                <a:chOff x="3950" y="2274"/>
                <a:chExt cx="308" cy="553"/>
              </a:xfrm>
            </p:grpSpPr>
            <p:sp>
              <p:nvSpPr>
                <p:cNvPr id="33856" name="Line 91"/>
                <p:cNvSpPr>
                  <a:spLocks noChangeShapeType="1"/>
                </p:cNvSpPr>
                <p:nvPr/>
              </p:nvSpPr>
              <p:spPr bwMode="auto">
                <a:xfrm flipH="1">
                  <a:off x="3950" y="2274"/>
                  <a:ext cx="308" cy="553"/>
                </a:xfrm>
                <a:prstGeom prst="line">
                  <a:avLst/>
                </a:prstGeom>
                <a:noFill/>
                <a:ln w="1905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57" name="Line 92"/>
                <p:cNvSpPr>
                  <a:spLocks noChangeShapeType="1"/>
                </p:cNvSpPr>
                <p:nvPr/>
              </p:nvSpPr>
              <p:spPr bwMode="auto">
                <a:xfrm flipH="1">
                  <a:off x="4032" y="2592"/>
                  <a:ext cx="48" cy="96"/>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3843" name="Rectangle 93"/>
            <p:cNvSpPr>
              <a:spLocks noChangeArrowheads="1"/>
            </p:cNvSpPr>
            <p:nvPr/>
          </p:nvSpPr>
          <p:spPr bwMode="auto">
            <a:xfrm>
              <a:off x="7575550" y="3468688"/>
              <a:ext cx="3397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4000" b="1"/>
                <a:t>·</a:t>
              </a:r>
              <a:endParaRPr lang="en-US" altLang="zh-CN" sz="4000"/>
            </a:p>
          </p:txBody>
        </p:sp>
        <p:grpSp>
          <p:nvGrpSpPr>
            <p:cNvPr id="33844" name="Group 94"/>
            <p:cNvGrpSpPr>
              <a:grpSpLocks/>
            </p:cNvGrpSpPr>
            <p:nvPr/>
          </p:nvGrpSpPr>
          <p:grpSpPr bwMode="auto">
            <a:xfrm>
              <a:off x="6315075" y="3316288"/>
              <a:ext cx="1333500" cy="482600"/>
              <a:chOff x="3840" y="2832"/>
              <a:chExt cx="840" cy="304"/>
            </a:xfrm>
          </p:grpSpPr>
          <p:sp>
            <p:nvSpPr>
              <p:cNvPr id="33851" name="Line 95"/>
              <p:cNvSpPr>
                <a:spLocks noChangeShapeType="1"/>
              </p:cNvSpPr>
              <p:nvPr/>
            </p:nvSpPr>
            <p:spPr bwMode="auto">
              <a:xfrm>
                <a:off x="4560" y="2832"/>
                <a:ext cx="120" cy="304"/>
              </a:xfrm>
              <a:prstGeom prst="line">
                <a:avLst/>
              </a:prstGeom>
              <a:noFill/>
              <a:ln w="19050">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3852" name="Line 96"/>
              <p:cNvSpPr>
                <a:spLocks noChangeShapeType="1"/>
              </p:cNvSpPr>
              <p:nvPr/>
            </p:nvSpPr>
            <p:spPr bwMode="auto">
              <a:xfrm flipH="1">
                <a:off x="3840" y="2832"/>
                <a:ext cx="121" cy="304"/>
              </a:xfrm>
              <a:prstGeom prst="line">
                <a:avLst/>
              </a:prstGeom>
              <a:noFill/>
              <a:ln w="19050">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sp>
          <p:nvSpPr>
            <p:cNvPr id="33845" name="Line 97"/>
            <p:cNvSpPr>
              <a:spLocks noChangeShapeType="1"/>
            </p:cNvSpPr>
            <p:nvPr/>
          </p:nvSpPr>
          <p:spPr bwMode="auto">
            <a:xfrm>
              <a:off x="5826125" y="903288"/>
              <a:ext cx="2628900" cy="1587"/>
            </a:xfrm>
            <a:prstGeom prst="line">
              <a:avLst/>
            </a:prstGeom>
            <a:noFill/>
            <a:ln w="381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3846" name="Rectangle 98"/>
            <p:cNvSpPr>
              <a:spLocks noChangeArrowheads="1"/>
            </p:cNvSpPr>
            <p:nvPr/>
          </p:nvSpPr>
          <p:spPr bwMode="auto">
            <a:xfrm>
              <a:off x="6807200" y="1981200"/>
              <a:ext cx="5746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600">
                  <a:solidFill>
                    <a:srgbClr val="FF0000"/>
                  </a:solidFill>
                </a:rPr>
                <a:t> </a:t>
              </a:r>
              <a:r>
                <a:rPr lang="en-US" altLang="zh-CN" sz="5400">
                  <a:solidFill>
                    <a:srgbClr val="FF0000"/>
                  </a:solidFill>
                </a:rPr>
                <a:t>·</a:t>
              </a:r>
            </a:p>
          </p:txBody>
        </p:sp>
        <p:sp>
          <p:nvSpPr>
            <p:cNvPr id="33847" name="Rectangle 99"/>
            <p:cNvSpPr>
              <a:spLocks noChangeArrowheads="1"/>
            </p:cNvSpPr>
            <p:nvPr/>
          </p:nvSpPr>
          <p:spPr bwMode="auto">
            <a:xfrm>
              <a:off x="7759700" y="2986088"/>
              <a:ext cx="228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4000" b="1" dirty="0"/>
                <a:t>·</a:t>
              </a:r>
              <a:endParaRPr lang="en-US" altLang="zh-CN" sz="4000" dirty="0"/>
            </a:p>
          </p:txBody>
        </p:sp>
      </p:grpSp>
      <p:sp>
        <p:nvSpPr>
          <p:cNvPr id="98" name="Rectangle 82"/>
          <p:cNvSpPr>
            <a:spLocks noChangeArrowheads="1"/>
          </p:cNvSpPr>
          <p:nvPr/>
        </p:nvSpPr>
        <p:spPr bwMode="auto">
          <a:xfrm>
            <a:off x="222998" y="307311"/>
            <a:ext cx="24513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dirty="0" smtClean="0">
                <a:latin typeface="+mn-lt"/>
              </a:rPr>
              <a:t>2</a:t>
            </a:r>
            <a:r>
              <a:rPr lang="zh-CN" altLang="en-US" sz="3200" b="1" dirty="0" smtClean="0">
                <a:latin typeface="+mn-lt"/>
              </a:rPr>
              <a:t>、条纹特点</a:t>
            </a:r>
            <a:endParaRPr lang="zh-CN" altLang="en-US" sz="3200" b="1" dirty="0">
              <a:latin typeface="+mn-lt"/>
            </a:endParaRPr>
          </a:p>
        </p:txBody>
      </p:sp>
      <p:sp>
        <p:nvSpPr>
          <p:cNvPr id="3" name="文本框 2"/>
          <p:cNvSpPr txBox="1"/>
          <p:nvPr/>
        </p:nvSpPr>
        <p:spPr>
          <a:xfrm>
            <a:off x="502861" y="1085156"/>
            <a:ext cx="465077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just" eaLnBrk="1" hangingPunct="1">
              <a:spcBef>
                <a:spcPct val="50000"/>
              </a:spcBef>
              <a:defRPr sz="3000" b="1">
                <a:solidFill>
                  <a:srgbClr val="000000"/>
                </a:solidFill>
                <a:latin typeface="+mn-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1</a:t>
            </a:r>
            <a:r>
              <a:rPr lang="zh-CN" altLang="en-US" dirty="0"/>
              <a:t>）同心圆环（分析成因）</a:t>
            </a:r>
          </a:p>
        </p:txBody>
      </p:sp>
    </p:spTree>
    <p:extLst>
      <p:ext uri="{BB962C8B-B14F-4D97-AF65-F5344CB8AC3E}">
        <p14:creationId xmlns:p14="http://schemas.microsoft.com/office/powerpoint/2010/main" val="2917737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3" name="Text Box 4"/>
          <p:cNvSpPr txBox="1">
            <a:spLocks noChangeArrowheads="1"/>
          </p:cNvSpPr>
          <p:nvPr/>
        </p:nvSpPr>
        <p:spPr bwMode="auto">
          <a:xfrm>
            <a:off x="5375154" y="401290"/>
            <a:ext cx="274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3200" b="1" i="1" dirty="0">
                <a:solidFill>
                  <a:srgbClr val="000000"/>
                </a:solidFill>
              </a:rPr>
              <a:t>r</a:t>
            </a:r>
            <a:r>
              <a:rPr lang="zh-CN" altLang="en-US" sz="3200" b="1" baseline="-25000" dirty="0">
                <a:solidFill>
                  <a:srgbClr val="000000"/>
                </a:solidFill>
              </a:rPr>
              <a:t>环 </a:t>
            </a:r>
            <a:r>
              <a:rPr lang="en-US" altLang="zh-CN" sz="3200" b="1" dirty="0">
                <a:solidFill>
                  <a:srgbClr val="000000"/>
                </a:solidFill>
              </a:rPr>
              <a:t>=</a:t>
            </a:r>
            <a:r>
              <a:rPr lang="en-US" altLang="zh-CN" sz="3200" b="1" i="1" dirty="0">
                <a:solidFill>
                  <a:srgbClr val="000000"/>
                </a:solidFill>
              </a:rPr>
              <a:t> f  </a:t>
            </a:r>
            <a:r>
              <a:rPr lang="en-US" altLang="zh-CN" sz="3200" b="1" dirty="0">
                <a:solidFill>
                  <a:srgbClr val="000000"/>
                </a:solidFill>
              </a:rPr>
              <a:t>tan</a:t>
            </a:r>
            <a:r>
              <a:rPr lang="en-US" altLang="zh-CN" sz="3200" b="1" i="1" dirty="0">
                <a:solidFill>
                  <a:srgbClr val="000000"/>
                </a:solidFill>
              </a:rPr>
              <a:t> </a:t>
            </a:r>
            <a:r>
              <a:rPr lang="en-US" altLang="zh-CN" sz="3200" b="1" i="1" dirty="0" err="1">
                <a:solidFill>
                  <a:srgbClr val="000000"/>
                </a:solidFill>
              </a:rPr>
              <a:t>i</a:t>
            </a:r>
            <a:endParaRPr lang="en-US" altLang="zh-CN" sz="3200" b="1" i="1" dirty="0">
              <a:solidFill>
                <a:srgbClr val="000000"/>
              </a:solidFill>
            </a:endParaRPr>
          </a:p>
        </p:txBody>
      </p:sp>
      <p:sp>
        <p:nvSpPr>
          <p:cNvPr id="36875" name="Text Box 6"/>
          <p:cNvSpPr txBox="1">
            <a:spLocks noChangeArrowheads="1"/>
          </p:cNvSpPr>
          <p:nvPr/>
        </p:nvSpPr>
        <p:spPr bwMode="auto">
          <a:xfrm>
            <a:off x="367746" y="426730"/>
            <a:ext cx="7010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just" eaLnBrk="1" hangingPunct="1">
              <a:spcBef>
                <a:spcPct val="50000"/>
              </a:spcBef>
              <a:defRPr sz="3000" b="1">
                <a:solidFill>
                  <a:srgbClr val="000000"/>
                </a:solidFill>
                <a:latin typeface="+mn-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2</a:t>
            </a:r>
            <a:r>
              <a:rPr lang="zh-CN" altLang="en-US" dirty="0"/>
              <a:t>）条纹级次分布</a:t>
            </a:r>
            <a:r>
              <a:rPr lang="en-US" altLang="zh-CN" dirty="0"/>
              <a:t>:  d </a:t>
            </a:r>
            <a:r>
              <a:rPr lang="zh-CN" altLang="en-US" dirty="0"/>
              <a:t>一定时，</a:t>
            </a:r>
          </a:p>
        </p:txBody>
      </p:sp>
      <p:grpSp>
        <p:nvGrpSpPr>
          <p:cNvPr id="36876" name="Group 7"/>
          <p:cNvGrpSpPr>
            <a:grpSpLocks/>
          </p:cNvGrpSpPr>
          <p:nvPr/>
        </p:nvGrpSpPr>
        <p:grpSpPr bwMode="auto">
          <a:xfrm>
            <a:off x="0" y="1943432"/>
            <a:ext cx="5334000" cy="533400"/>
            <a:chOff x="2256" y="3043"/>
            <a:chExt cx="3360" cy="336"/>
          </a:xfrm>
        </p:grpSpPr>
        <p:sp>
          <p:nvSpPr>
            <p:cNvPr id="36882" name="Text Box 8"/>
            <p:cNvSpPr txBox="1">
              <a:spLocks noChangeArrowheads="1"/>
            </p:cNvSpPr>
            <p:nvPr/>
          </p:nvSpPr>
          <p:spPr bwMode="auto">
            <a:xfrm>
              <a:off x="2256" y="3043"/>
              <a:ext cx="19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endParaRPr lang="zh-CN" altLang="zh-CN">
                <a:solidFill>
                  <a:srgbClr val="000000"/>
                </a:solidFill>
              </a:endParaRPr>
            </a:p>
          </p:txBody>
        </p:sp>
        <p:graphicFrame>
          <p:nvGraphicFramePr>
            <p:cNvPr id="36870" name="Object 6"/>
            <p:cNvGraphicFramePr>
              <a:graphicFrameLocks noChangeAspect="1"/>
            </p:cNvGraphicFramePr>
            <p:nvPr>
              <p:extLst/>
            </p:nvPr>
          </p:nvGraphicFramePr>
          <p:xfrm>
            <a:off x="3360" y="3059"/>
            <a:ext cx="2256" cy="320"/>
          </p:xfrm>
          <a:graphic>
            <a:graphicData uri="http://schemas.openxmlformats.org/presentationml/2006/ole">
              <mc:AlternateContent xmlns:mc="http://schemas.openxmlformats.org/markup-compatibility/2006">
                <mc:Choice xmlns:v="urn:schemas-microsoft-com:vml" Requires="v">
                  <p:oleObj spid="_x0000_s205850" name="Equation" r:id="rId3" imgW="3581400" imgH="508000" progId="Equation.DSMT4">
                    <p:embed/>
                  </p:oleObj>
                </mc:Choice>
                <mc:Fallback>
                  <p:oleObj name="Equation" r:id="rId3" imgW="3581400" imgH="508000" progId="Equation.DSMT4">
                    <p:embed/>
                    <p:pic>
                      <p:nvPicPr>
                        <p:cNvPr id="368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3059"/>
                          <a:ext cx="2256"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877" name="Text Box 10"/>
          <p:cNvSpPr txBox="1">
            <a:spLocks noChangeArrowheads="1"/>
          </p:cNvSpPr>
          <p:nvPr/>
        </p:nvSpPr>
        <p:spPr bwMode="auto">
          <a:xfrm>
            <a:off x="352604" y="2773496"/>
            <a:ext cx="5105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3000" b="1" dirty="0" smtClean="0">
                <a:solidFill>
                  <a:srgbClr val="000000"/>
                </a:solidFill>
                <a:latin typeface="+mn-lt"/>
              </a:rPr>
              <a:t>3</a:t>
            </a:r>
            <a:r>
              <a:rPr lang="zh-CN" altLang="en-US" sz="3000" b="1" dirty="0" smtClean="0">
                <a:solidFill>
                  <a:srgbClr val="000000"/>
                </a:solidFill>
                <a:latin typeface="+mn-lt"/>
              </a:rPr>
              <a:t>）</a:t>
            </a:r>
            <a:r>
              <a:rPr lang="zh-CN" altLang="en-US" sz="3000" b="1" dirty="0" smtClean="0">
                <a:solidFill>
                  <a:srgbClr val="0000FF"/>
                </a:solidFill>
                <a:latin typeface="+mn-lt"/>
              </a:rPr>
              <a:t>膜</a:t>
            </a:r>
            <a:r>
              <a:rPr lang="zh-CN" altLang="en-US" sz="3000" b="1" dirty="0">
                <a:solidFill>
                  <a:srgbClr val="0000FF"/>
                </a:solidFill>
                <a:latin typeface="+mn-lt"/>
              </a:rPr>
              <a:t>厚</a:t>
            </a:r>
            <a:r>
              <a:rPr lang="zh-CN" altLang="en-US" sz="3000" b="1" dirty="0">
                <a:solidFill>
                  <a:srgbClr val="000000"/>
                </a:solidFill>
                <a:latin typeface="+mn-lt"/>
              </a:rPr>
              <a:t>变化时</a:t>
            </a:r>
            <a:r>
              <a:rPr lang="en-US" altLang="zh-CN" sz="3000" b="1" dirty="0">
                <a:solidFill>
                  <a:srgbClr val="000000"/>
                </a:solidFill>
                <a:latin typeface="+mn-lt"/>
              </a:rPr>
              <a:t>,</a:t>
            </a:r>
            <a:r>
              <a:rPr lang="zh-CN" altLang="en-US" sz="3000" b="1" dirty="0">
                <a:solidFill>
                  <a:srgbClr val="000000"/>
                </a:solidFill>
                <a:latin typeface="+mn-lt"/>
              </a:rPr>
              <a:t>条纹的</a:t>
            </a:r>
            <a:r>
              <a:rPr lang="zh-CN" altLang="en-US" sz="3000" b="1" dirty="0" smtClean="0">
                <a:solidFill>
                  <a:srgbClr val="000000"/>
                </a:solidFill>
                <a:latin typeface="+mn-lt"/>
              </a:rPr>
              <a:t>移动</a:t>
            </a:r>
            <a:endParaRPr lang="zh-CN" altLang="en-US" sz="3000" b="1" dirty="0">
              <a:solidFill>
                <a:srgbClr val="000000"/>
              </a:solidFill>
              <a:latin typeface="+mn-lt"/>
            </a:endParaRPr>
          </a:p>
        </p:txBody>
      </p:sp>
      <p:graphicFrame>
        <p:nvGraphicFramePr>
          <p:cNvPr id="36866" name="Object 2"/>
          <p:cNvGraphicFramePr>
            <a:graphicFrameLocks noChangeAspect="1"/>
          </p:cNvGraphicFramePr>
          <p:nvPr>
            <p:extLst/>
          </p:nvPr>
        </p:nvGraphicFramePr>
        <p:xfrm>
          <a:off x="2699792" y="3334128"/>
          <a:ext cx="3527583" cy="663131"/>
        </p:xfrm>
        <a:graphic>
          <a:graphicData uri="http://schemas.openxmlformats.org/presentationml/2006/ole">
            <mc:AlternateContent xmlns:mc="http://schemas.openxmlformats.org/markup-compatibility/2006">
              <mc:Choice xmlns:v="urn:schemas-microsoft-com:vml" Requires="v">
                <p:oleObj spid="_x0000_s205851" name="Equation" r:id="rId5" imgW="1345616" imgH="253890" progId="Equation.DSMT4">
                  <p:embed/>
                </p:oleObj>
              </mc:Choice>
              <mc:Fallback>
                <p:oleObj name="Equation" r:id="rId5" imgW="1345616" imgH="253890" progId="Equation.DSMT4">
                  <p:embed/>
                  <p:pic>
                    <p:nvPicPr>
                      <p:cNvPr id="3686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3334128"/>
                        <a:ext cx="3527583" cy="663131"/>
                      </a:xfrm>
                      <a:prstGeom prst="rect">
                        <a:avLst/>
                      </a:prstGeom>
                      <a:noFill/>
                      <a:extLst/>
                    </p:spPr>
                  </p:pic>
                </p:oleObj>
              </mc:Fallback>
            </mc:AlternateContent>
          </a:graphicData>
        </a:graphic>
      </p:graphicFrame>
      <p:sp>
        <p:nvSpPr>
          <p:cNvPr id="36878" name="Text Box 12"/>
          <p:cNvSpPr txBox="1">
            <a:spLocks noChangeArrowheads="1"/>
          </p:cNvSpPr>
          <p:nvPr/>
        </p:nvSpPr>
        <p:spPr bwMode="auto">
          <a:xfrm>
            <a:off x="371924" y="4714952"/>
            <a:ext cx="500323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just" eaLnBrk="1" hangingPunct="1">
              <a:spcBef>
                <a:spcPct val="50000"/>
              </a:spcBef>
              <a:defRPr sz="3000" b="1">
                <a:solidFill>
                  <a:srgbClr val="000000"/>
                </a:solidFill>
                <a:latin typeface="+mn-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4</a:t>
            </a:r>
            <a:r>
              <a:rPr lang="zh-CN" altLang="en-US" dirty="0"/>
              <a:t>）波长对条纹的影响</a:t>
            </a:r>
            <a:endParaRPr lang="en-US" altLang="zh-CN" dirty="0"/>
          </a:p>
        </p:txBody>
      </p:sp>
      <p:graphicFrame>
        <p:nvGraphicFramePr>
          <p:cNvPr id="36867" name="Object 3"/>
          <p:cNvGraphicFramePr>
            <a:graphicFrameLocks noChangeAspect="1"/>
          </p:cNvGraphicFramePr>
          <p:nvPr>
            <p:extLst/>
          </p:nvPr>
        </p:nvGraphicFramePr>
        <p:xfrm>
          <a:off x="2479554" y="5361238"/>
          <a:ext cx="4267200" cy="655638"/>
        </p:xfrm>
        <a:graphic>
          <a:graphicData uri="http://schemas.openxmlformats.org/presentationml/2006/ole">
            <mc:AlternateContent xmlns:mc="http://schemas.openxmlformats.org/markup-compatibility/2006">
              <mc:Choice xmlns:v="urn:schemas-microsoft-com:vml" Requires="v">
                <p:oleObj spid="_x0000_s205852" name="Equation" r:id="rId7" imgW="1651000" imgH="254000" progId="Equation.DSMT4">
                  <p:embed/>
                </p:oleObj>
              </mc:Choice>
              <mc:Fallback>
                <p:oleObj name="Equation" r:id="rId7" imgW="1651000" imgH="254000" progId="Equation.DSMT4">
                  <p:embed/>
                  <p:pic>
                    <p:nvPicPr>
                      <p:cNvPr id="36867"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9554" y="5361238"/>
                        <a:ext cx="42672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9" name="Rectangle 14"/>
          <p:cNvSpPr>
            <a:spLocks noChangeArrowheads="1"/>
          </p:cNvSpPr>
          <p:nvPr/>
        </p:nvSpPr>
        <p:spPr bwMode="auto">
          <a:xfrm>
            <a:off x="5344641" y="1973784"/>
            <a:ext cx="2684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dirty="0">
                <a:solidFill>
                  <a:srgbClr val="000000"/>
                </a:solidFill>
                <a:latin typeface="方正书宋简体"/>
              </a:rPr>
              <a:t>（</a:t>
            </a:r>
            <a:r>
              <a:rPr lang="zh-CN" altLang="en-US" sz="2800" b="1" dirty="0">
                <a:solidFill>
                  <a:srgbClr val="0000FF"/>
                </a:solidFill>
                <a:latin typeface="方正书宋简体"/>
              </a:rPr>
              <a:t>中心</a:t>
            </a:r>
            <a:r>
              <a:rPr lang="zh-CN" altLang="en-US" sz="2800" b="1" dirty="0">
                <a:solidFill>
                  <a:srgbClr val="000000"/>
                </a:solidFill>
                <a:latin typeface="方正书宋简体"/>
              </a:rPr>
              <a:t>级次</a:t>
            </a:r>
            <a:r>
              <a:rPr lang="zh-CN" altLang="en-US" sz="2800" b="1" dirty="0">
                <a:solidFill>
                  <a:srgbClr val="FF0000"/>
                </a:solidFill>
                <a:latin typeface="方正书宋简体"/>
              </a:rPr>
              <a:t>高</a:t>
            </a:r>
            <a:r>
              <a:rPr lang="zh-CN" altLang="en-US" sz="2800" b="1" dirty="0">
                <a:solidFill>
                  <a:srgbClr val="000000"/>
                </a:solidFill>
                <a:latin typeface="方正书宋简体"/>
              </a:rPr>
              <a:t>）</a:t>
            </a:r>
          </a:p>
        </p:txBody>
      </p:sp>
      <p:sp>
        <p:nvSpPr>
          <p:cNvPr id="36880" name="Rectangle 15"/>
          <p:cNvSpPr>
            <a:spLocks noChangeArrowheads="1"/>
          </p:cNvSpPr>
          <p:nvPr/>
        </p:nvSpPr>
        <p:spPr bwMode="auto">
          <a:xfrm>
            <a:off x="1539081" y="3975447"/>
            <a:ext cx="5753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00"/>
                </a:solidFill>
                <a:latin typeface="方正书宋简体"/>
              </a:rPr>
              <a:t>（厚度增加，中心</a:t>
            </a:r>
            <a:r>
              <a:rPr lang="zh-CN" altLang="en-US" b="1" dirty="0">
                <a:solidFill>
                  <a:srgbClr val="0000FF"/>
                </a:solidFill>
                <a:latin typeface="方正书宋简体"/>
              </a:rPr>
              <a:t>冒出</a:t>
            </a:r>
            <a:r>
              <a:rPr lang="zh-CN" altLang="en-US" b="1" dirty="0">
                <a:solidFill>
                  <a:srgbClr val="000000"/>
                </a:solidFill>
                <a:latin typeface="方正书宋简体"/>
              </a:rPr>
              <a:t>条纹，条纹</a:t>
            </a:r>
            <a:r>
              <a:rPr lang="zh-CN" altLang="en-US" b="1" dirty="0">
                <a:solidFill>
                  <a:srgbClr val="0000FF"/>
                </a:solidFill>
                <a:latin typeface="方正书宋简体"/>
              </a:rPr>
              <a:t>扩大</a:t>
            </a:r>
            <a:r>
              <a:rPr lang="zh-CN" altLang="en-US" b="1" dirty="0">
                <a:solidFill>
                  <a:srgbClr val="000000"/>
                </a:solidFill>
                <a:latin typeface="方正书宋简体"/>
              </a:rPr>
              <a:t>）</a:t>
            </a:r>
          </a:p>
        </p:txBody>
      </p:sp>
      <p:sp>
        <p:nvSpPr>
          <p:cNvPr id="36881" name="Rectangle 16"/>
          <p:cNvSpPr>
            <a:spLocks noChangeArrowheads="1"/>
          </p:cNvSpPr>
          <p:nvPr/>
        </p:nvSpPr>
        <p:spPr bwMode="auto">
          <a:xfrm>
            <a:off x="1979612" y="6016876"/>
            <a:ext cx="4515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00"/>
                </a:solidFill>
                <a:latin typeface="方正书宋简体"/>
              </a:rPr>
              <a:t>（同一级次，</a:t>
            </a:r>
            <a:r>
              <a:rPr lang="zh-CN" altLang="en-US" b="1" dirty="0">
                <a:solidFill>
                  <a:srgbClr val="FF0000"/>
                </a:solidFill>
                <a:latin typeface="方正书宋简体"/>
              </a:rPr>
              <a:t>红色圆环</a:t>
            </a:r>
            <a:r>
              <a:rPr lang="zh-CN" altLang="en-US" b="1" dirty="0">
                <a:solidFill>
                  <a:srgbClr val="000000"/>
                </a:solidFill>
                <a:latin typeface="方正书宋简体"/>
              </a:rPr>
              <a:t>在</a:t>
            </a:r>
            <a:r>
              <a:rPr lang="zh-CN" altLang="en-US" b="1" dirty="0">
                <a:solidFill>
                  <a:srgbClr val="0000FF"/>
                </a:solidFill>
                <a:latin typeface="方正书宋简体"/>
              </a:rPr>
              <a:t>内侧</a:t>
            </a:r>
            <a:r>
              <a:rPr lang="zh-CN" altLang="en-US" b="1" dirty="0">
                <a:solidFill>
                  <a:srgbClr val="000000"/>
                </a:solidFill>
                <a:latin typeface="方正书宋简体"/>
              </a:rPr>
              <a:t>）</a:t>
            </a:r>
          </a:p>
        </p:txBody>
      </p:sp>
      <p:graphicFrame>
        <p:nvGraphicFramePr>
          <p:cNvPr id="36868" name="Object 4"/>
          <p:cNvGraphicFramePr>
            <a:graphicFrameLocks noChangeAspect="1"/>
          </p:cNvGraphicFramePr>
          <p:nvPr>
            <p:extLst/>
          </p:nvPr>
        </p:nvGraphicFramePr>
        <p:xfrm>
          <a:off x="2001610" y="1059613"/>
          <a:ext cx="5140780" cy="728518"/>
        </p:xfrm>
        <a:graphic>
          <a:graphicData uri="http://schemas.openxmlformats.org/presentationml/2006/ole">
            <mc:AlternateContent xmlns:mc="http://schemas.openxmlformats.org/markup-compatibility/2006">
              <mc:Choice xmlns:v="urn:schemas-microsoft-com:vml" Requires="v">
                <p:oleObj spid="_x0000_s205853" name="Equation" r:id="rId9" imgW="2057400" imgH="291960" progId="Equation.DSMT4">
                  <p:embed/>
                </p:oleObj>
              </mc:Choice>
              <mc:Fallback>
                <p:oleObj name="Equation" r:id="rId9" imgW="2057400" imgH="291960" progId="Equation.DSMT4">
                  <p:embed/>
                  <p:pic>
                    <p:nvPicPr>
                      <p:cNvPr id="36868" name="Object 4"/>
                      <p:cNvPicPr>
                        <a:picLocks noChangeAspect="1" noChangeArrowheads="1"/>
                      </p:cNvPicPr>
                      <p:nvPr/>
                    </p:nvPicPr>
                    <p:blipFill>
                      <a:blip r:embed="rId10"/>
                      <a:srcRect/>
                      <a:stretch>
                        <a:fillRect/>
                      </a:stretch>
                    </p:blipFill>
                    <p:spPr bwMode="auto">
                      <a:xfrm>
                        <a:off x="2001610" y="1059613"/>
                        <a:ext cx="5140780" cy="728518"/>
                      </a:xfrm>
                      <a:prstGeom prst="rect">
                        <a:avLst/>
                      </a:prstGeom>
                      <a:noFill/>
                      <a:extLst/>
                    </p:spPr>
                  </p:pic>
                </p:oleObj>
              </mc:Fallback>
            </mc:AlternateContent>
          </a:graphicData>
        </a:graphic>
      </p:graphicFrame>
    </p:spTree>
    <p:extLst>
      <p:ext uri="{BB962C8B-B14F-4D97-AF65-F5344CB8AC3E}">
        <p14:creationId xmlns:p14="http://schemas.microsoft.com/office/powerpoint/2010/main" val="14376030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1" name="Object 3"/>
          <p:cNvGraphicFramePr>
            <a:graphicFrameLocks noChangeAspect="1"/>
          </p:cNvGraphicFramePr>
          <p:nvPr>
            <p:extLst/>
          </p:nvPr>
        </p:nvGraphicFramePr>
        <p:xfrm>
          <a:off x="1568582" y="3091340"/>
          <a:ext cx="2045674" cy="675987"/>
        </p:xfrm>
        <a:graphic>
          <a:graphicData uri="http://schemas.openxmlformats.org/presentationml/2006/ole">
            <mc:AlternateContent xmlns:mc="http://schemas.openxmlformats.org/markup-compatibility/2006">
              <mc:Choice xmlns:v="urn:schemas-microsoft-com:vml" Requires="v">
                <p:oleObj spid="_x0000_s206898" name="Equation" r:id="rId3" imgW="622080" imgH="228600" progId="Equation.DSMT4">
                  <p:embed/>
                </p:oleObj>
              </mc:Choice>
              <mc:Fallback>
                <p:oleObj name="Equation" r:id="rId3" imgW="622080" imgH="228600" progId="Equation.DSMT4">
                  <p:embed/>
                  <p:pic>
                    <p:nvPicPr>
                      <p:cNvPr id="30721" name="Object 3"/>
                      <p:cNvPicPr>
                        <a:picLocks noChangeAspect="1" noChangeArrowheads="1"/>
                      </p:cNvPicPr>
                      <p:nvPr/>
                    </p:nvPicPr>
                    <p:blipFill>
                      <a:blip r:embed="rId4"/>
                      <a:srcRect/>
                      <a:stretch>
                        <a:fillRect/>
                      </a:stretch>
                    </p:blipFill>
                    <p:spPr bwMode="auto">
                      <a:xfrm>
                        <a:off x="1568582" y="3091340"/>
                        <a:ext cx="2045674" cy="675987"/>
                      </a:xfrm>
                      <a:prstGeom prst="rect">
                        <a:avLst/>
                      </a:prstGeom>
                      <a:noFill/>
                      <a:extLst/>
                    </p:spPr>
                  </p:pic>
                </p:oleObj>
              </mc:Fallback>
            </mc:AlternateContent>
          </a:graphicData>
        </a:graphic>
      </p:graphicFrame>
      <p:grpSp>
        <p:nvGrpSpPr>
          <p:cNvPr id="5" name="Group 18"/>
          <p:cNvGrpSpPr>
            <a:grpSpLocks/>
          </p:cNvGrpSpPr>
          <p:nvPr/>
        </p:nvGrpSpPr>
        <p:grpSpPr bwMode="auto">
          <a:xfrm>
            <a:off x="4966577" y="1727448"/>
            <a:ext cx="3505200" cy="2133600"/>
            <a:chOff x="3168" y="2592"/>
            <a:chExt cx="2208" cy="1344"/>
          </a:xfrm>
        </p:grpSpPr>
        <p:sp>
          <p:nvSpPr>
            <p:cNvPr id="38935" name="Rectangle 19"/>
            <p:cNvSpPr>
              <a:spLocks noChangeArrowheads="1"/>
            </p:cNvSpPr>
            <p:nvPr/>
          </p:nvSpPr>
          <p:spPr bwMode="auto">
            <a:xfrm>
              <a:off x="3168" y="2592"/>
              <a:ext cx="2208" cy="1344"/>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38936" name="Rectangle 20" descr="浅色上对角线"/>
            <p:cNvSpPr>
              <a:spLocks noChangeArrowheads="1"/>
            </p:cNvSpPr>
            <p:nvPr/>
          </p:nvSpPr>
          <p:spPr bwMode="auto">
            <a:xfrm>
              <a:off x="3408" y="3552"/>
              <a:ext cx="1584" cy="336"/>
            </a:xfrm>
            <a:prstGeom prst="rect">
              <a:avLst/>
            </a:prstGeom>
            <a:pattFill prst="ltUpDiag">
              <a:fgClr>
                <a:srgbClr val="33CC33"/>
              </a:fgClr>
              <a:bgClr>
                <a:srgbClr val="CEFAF2"/>
              </a:bgClr>
            </a:patt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38937" name="Line 21"/>
            <p:cNvSpPr>
              <a:spLocks noChangeShapeType="1"/>
            </p:cNvSpPr>
            <p:nvPr/>
          </p:nvSpPr>
          <p:spPr bwMode="auto">
            <a:xfrm>
              <a:off x="4032" y="2640"/>
              <a:ext cx="0" cy="48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8" name="Line 22"/>
            <p:cNvSpPr>
              <a:spLocks noChangeShapeType="1"/>
            </p:cNvSpPr>
            <p:nvPr/>
          </p:nvSpPr>
          <p:spPr bwMode="auto">
            <a:xfrm flipV="1">
              <a:off x="4128" y="2640"/>
              <a:ext cx="0" cy="480"/>
            </a:xfrm>
            <a:prstGeom prst="line">
              <a:avLst/>
            </a:prstGeom>
            <a:noFill/>
            <a:ln w="28575">
              <a:solidFill>
                <a:srgbClr val="C64A1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Line 23"/>
            <p:cNvSpPr>
              <a:spLocks noChangeShapeType="1"/>
            </p:cNvSpPr>
            <p:nvPr/>
          </p:nvSpPr>
          <p:spPr bwMode="auto">
            <a:xfrm flipV="1">
              <a:off x="4224" y="2640"/>
              <a:ext cx="0" cy="912"/>
            </a:xfrm>
            <a:prstGeom prst="line">
              <a:avLst/>
            </a:prstGeom>
            <a:noFill/>
            <a:ln w="28575">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Line 24"/>
            <p:cNvSpPr>
              <a:spLocks noChangeShapeType="1"/>
            </p:cNvSpPr>
            <p:nvPr/>
          </p:nvSpPr>
          <p:spPr bwMode="auto">
            <a:xfrm>
              <a:off x="4032" y="3024"/>
              <a:ext cx="0" cy="52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8918" name="Object 6"/>
            <p:cNvGraphicFramePr>
              <a:graphicFrameLocks noChangeAspect="1"/>
            </p:cNvGraphicFramePr>
            <p:nvPr/>
          </p:nvGraphicFramePr>
          <p:xfrm>
            <a:off x="4560" y="2736"/>
            <a:ext cx="261" cy="384"/>
          </p:xfrm>
          <a:graphic>
            <a:graphicData uri="http://schemas.openxmlformats.org/presentationml/2006/ole">
              <mc:AlternateContent xmlns:mc="http://schemas.openxmlformats.org/markup-compatibility/2006">
                <mc:Choice xmlns:v="urn:schemas-microsoft-com:vml" Requires="v">
                  <p:oleObj spid="_x0000_s206899" name="公式" r:id="rId5" imgW="215619" imgH="317087" progId="Equation.3">
                    <p:embed/>
                  </p:oleObj>
                </mc:Choice>
                <mc:Fallback>
                  <p:oleObj name="公式" r:id="rId5" imgW="215619" imgH="317087" progId="Equation.3">
                    <p:embed/>
                    <p:pic>
                      <p:nvPicPr>
                        <p:cNvPr id="3891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 y="2736"/>
                          <a:ext cx="261"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9" name="Object 7"/>
            <p:cNvGraphicFramePr>
              <a:graphicFrameLocks noChangeAspect="1"/>
            </p:cNvGraphicFramePr>
            <p:nvPr/>
          </p:nvGraphicFramePr>
          <p:xfrm>
            <a:off x="4550" y="3504"/>
            <a:ext cx="265" cy="384"/>
          </p:xfrm>
          <a:graphic>
            <a:graphicData uri="http://schemas.openxmlformats.org/presentationml/2006/ole">
              <mc:AlternateContent xmlns:mc="http://schemas.openxmlformats.org/markup-compatibility/2006">
                <mc:Choice xmlns:v="urn:schemas-microsoft-com:vml" Requires="v">
                  <p:oleObj spid="_x0000_s206900" name="公式" r:id="rId7" imgW="228600" imgH="330200" progId="Equation.3">
                    <p:embed/>
                  </p:oleObj>
                </mc:Choice>
                <mc:Fallback>
                  <p:oleObj name="公式" r:id="rId7" imgW="228600" imgH="330200" progId="Equation.3">
                    <p:embed/>
                    <p:pic>
                      <p:nvPicPr>
                        <p:cNvPr id="3891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0" y="3504"/>
                          <a:ext cx="265"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41" name="Rectangle 27"/>
            <p:cNvSpPr>
              <a:spLocks noChangeArrowheads="1"/>
            </p:cNvSpPr>
            <p:nvPr/>
          </p:nvSpPr>
          <p:spPr bwMode="auto">
            <a:xfrm>
              <a:off x="3408" y="3120"/>
              <a:ext cx="1584" cy="432"/>
            </a:xfrm>
            <a:prstGeom prst="rect">
              <a:avLst/>
            </a:prstGeom>
            <a:solidFill>
              <a:srgbClr val="CCFFFF">
                <a:alpha val="50195"/>
              </a:srgbClr>
            </a:solidFill>
            <a:ln w="12700">
              <a:solidFill>
                <a:srgbClr val="0000FF"/>
              </a:solidFill>
              <a:miter lim="800000"/>
              <a:headEnd/>
              <a:tailEnd/>
            </a:ln>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38920" name="Object 8"/>
            <p:cNvGraphicFramePr>
              <a:graphicFrameLocks noChangeAspect="1"/>
            </p:cNvGraphicFramePr>
            <p:nvPr/>
          </p:nvGraphicFramePr>
          <p:xfrm>
            <a:off x="4560" y="3120"/>
            <a:ext cx="292" cy="384"/>
          </p:xfrm>
          <a:graphic>
            <a:graphicData uri="http://schemas.openxmlformats.org/presentationml/2006/ole">
              <mc:AlternateContent xmlns:mc="http://schemas.openxmlformats.org/markup-compatibility/2006">
                <mc:Choice xmlns:v="urn:schemas-microsoft-com:vml" Requires="v">
                  <p:oleObj spid="_x0000_s206901" name="公式" r:id="rId9" imgW="241091" imgH="317225" progId="Equation.3">
                    <p:embed/>
                  </p:oleObj>
                </mc:Choice>
                <mc:Fallback>
                  <p:oleObj name="公式" r:id="rId9" imgW="241091" imgH="317225" progId="Equation.3">
                    <p:embed/>
                    <p:pic>
                      <p:nvPicPr>
                        <p:cNvPr id="3892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0" y="3120"/>
                          <a:ext cx="292"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932" name="Rectangle 37"/>
          <p:cNvSpPr>
            <a:spLocks noChangeArrowheads="1"/>
          </p:cNvSpPr>
          <p:nvPr/>
        </p:nvSpPr>
        <p:spPr bwMode="auto">
          <a:xfrm>
            <a:off x="691952" y="6093296"/>
            <a:ext cx="7991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3200" b="1" dirty="0">
                <a:solidFill>
                  <a:srgbClr val="CC0000"/>
                </a:solidFill>
              </a:rPr>
              <a:t>有无半波损失要根据具体情况来定！</a:t>
            </a:r>
          </a:p>
        </p:txBody>
      </p:sp>
      <p:graphicFrame>
        <p:nvGraphicFramePr>
          <p:cNvPr id="2" name="对象 1"/>
          <p:cNvGraphicFramePr>
            <a:graphicFrameLocks noChangeAspect="1"/>
          </p:cNvGraphicFramePr>
          <p:nvPr>
            <p:extLst/>
          </p:nvPr>
        </p:nvGraphicFramePr>
        <p:xfrm>
          <a:off x="521221" y="1888145"/>
          <a:ext cx="4140397" cy="692595"/>
        </p:xfrm>
        <a:graphic>
          <a:graphicData uri="http://schemas.openxmlformats.org/presentationml/2006/ole">
            <mc:AlternateContent xmlns:mc="http://schemas.openxmlformats.org/markup-compatibility/2006">
              <mc:Choice xmlns:v="urn:schemas-microsoft-com:vml" Requires="v">
                <p:oleObj spid="_x0000_s206902" name="公式" r:id="rId11" imgW="914400" imgH="152280" progId="Equation.3">
                  <p:embed/>
                </p:oleObj>
              </mc:Choice>
              <mc:Fallback>
                <p:oleObj name="公式" r:id="rId11" imgW="914400" imgH="152280" progId="Equation.3">
                  <p:embed/>
                  <p:pic>
                    <p:nvPicPr>
                      <p:cNvPr id="2" name="对象 1"/>
                      <p:cNvPicPr>
                        <a:picLocks noChangeAspect="1" noChangeArrowheads="1"/>
                      </p:cNvPicPr>
                      <p:nvPr/>
                    </p:nvPicPr>
                    <p:blipFill>
                      <a:blip r:embed="rId12"/>
                      <a:srcRect/>
                      <a:stretch>
                        <a:fillRect/>
                      </a:stretch>
                    </p:blipFill>
                    <p:spPr bwMode="auto">
                      <a:xfrm>
                        <a:off x="521221" y="1888145"/>
                        <a:ext cx="4140397" cy="692595"/>
                      </a:xfrm>
                      <a:prstGeom prst="rect">
                        <a:avLst/>
                      </a:prstGeom>
                      <a:noFill/>
                      <a:ln>
                        <a:noFill/>
                      </a:ln>
                    </p:spPr>
                  </p:pic>
                </p:oleObj>
              </mc:Fallback>
            </mc:AlternateContent>
          </a:graphicData>
        </a:graphic>
      </p:graphicFrame>
      <p:sp>
        <p:nvSpPr>
          <p:cNvPr id="4" name="TextBox 3"/>
          <p:cNvSpPr txBox="1"/>
          <p:nvPr/>
        </p:nvSpPr>
        <p:spPr>
          <a:xfrm>
            <a:off x="539552" y="2615443"/>
            <a:ext cx="4248472" cy="461665"/>
          </a:xfrm>
          <a:prstGeom prst="rect">
            <a:avLst/>
          </a:prstGeom>
          <a:noFill/>
        </p:spPr>
        <p:txBody>
          <a:bodyPr wrap="square" rtlCol="0">
            <a:spAutoFit/>
          </a:bodyPr>
          <a:lstStyle/>
          <a:p>
            <a:r>
              <a:rPr lang="zh-CN" altLang="en-US" dirty="0" smtClean="0"/>
              <a:t>上述情况下，不考虑半波损失</a:t>
            </a:r>
            <a:endParaRPr lang="zh-CN" altLang="en-US" dirty="0"/>
          </a:p>
        </p:txBody>
      </p:sp>
      <p:graphicFrame>
        <p:nvGraphicFramePr>
          <p:cNvPr id="41" name="Object 3"/>
          <p:cNvGraphicFramePr>
            <a:graphicFrameLocks noChangeAspect="1"/>
          </p:cNvGraphicFramePr>
          <p:nvPr>
            <p:extLst/>
          </p:nvPr>
        </p:nvGraphicFramePr>
        <p:xfrm>
          <a:off x="1498299" y="5140657"/>
          <a:ext cx="2635777" cy="1079791"/>
        </p:xfrm>
        <a:graphic>
          <a:graphicData uri="http://schemas.openxmlformats.org/presentationml/2006/ole">
            <mc:AlternateContent xmlns:mc="http://schemas.openxmlformats.org/markup-compatibility/2006">
              <mc:Choice xmlns:v="urn:schemas-microsoft-com:vml" Requires="v">
                <p:oleObj spid="_x0000_s206903" name="Equation" r:id="rId13" imgW="863280" imgH="393480" progId="Equation.DSMT4">
                  <p:embed/>
                </p:oleObj>
              </mc:Choice>
              <mc:Fallback>
                <p:oleObj name="Equation" r:id="rId13" imgW="863280" imgH="393480" progId="Equation.DSMT4">
                  <p:embed/>
                  <p:pic>
                    <p:nvPicPr>
                      <p:cNvPr id="41" name="Object 3"/>
                      <p:cNvPicPr>
                        <a:picLocks noChangeAspect="1" noChangeArrowheads="1"/>
                      </p:cNvPicPr>
                      <p:nvPr/>
                    </p:nvPicPr>
                    <p:blipFill>
                      <a:blip r:embed="rId14"/>
                      <a:srcRect/>
                      <a:stretch>
                        <a:fillRect/>
                      </a:stretch>
                    </p:blipFill>
                    <p:spPr bwMode="auto">
                      <a:xfrm>
                        <a:off x="1498299" y="5140657"/>
                        <a:ext cx="2635777" cy="1079791"/>
                      </a:xfrm>
                      <a:prstGeom prst="rect">
                        <a:avLst/>
                      </a:prstGeom>
                      <a:noFill/>
                      <a:extLst/>
                    </p:spPr>
                  </p:pic>
                </p:oleObj>
              </mc:Fallback>
            </mc:AlternateContent>
          </a:graphicData>
        </a:graphic>
      </p:graphicFrame>
      <p:graphicFrame>
        <p:nvGraphicFramePr>
          <p:cNvPr id="42" name="对象 41"/>
          <p:cNvGraphicFramePr>
            <a:graphicFrameLocks noChangeAspect="1"/>
          </p:cNvGraphicFramePr>
          <p:nvPr>
            <p:extLst/>
          </p:nvPr>
        </p:nvGraphicFramePr>
        <p:xfrm>
          <a:off x="673621" y="4062125"/>
          <a:ext cx="4140397" cy="692595"/>
        </p:xfrm>
        <a:graphic>
          <a:graphicData uri="http://schemas.openxmlformats.org/presentationml/2006/ole">
            <mc:AlternateContent xmlns:mc="http://schemas.openxmlformats.org/markup-compatibility/2006">
              <mc:Choice xmlns:v="urn:schemas-microsoft-com:vml" Requires="v">
                <p:oleObj spid="_x0000_s206904" name="公式" r:id="rId15" imgW="914400" imgH="152280" progId="Equation.3">
                  <p:embed/>
                </p:oleObj>
              </mc:Choice>
              <mc:Fallback>
                <p:oleObj name="公式" r:id="rId15" imgW="914400" imgH="152280" progId="Equation.3">
                  <p:embed/>
                  <p:pic>
                    <p:nvPicPr>
                      <p:cNvPr id="42" name="对象 41"/>
                      <p:cNvPicPr>
                        <a:picLocks noChangeAspect="1" noChangeArrowheads="1"/>
                      </p:cNvPicPr>
                      <p:nvPr/>
                    </p:nvPicPr>
                    <p:blipFill>
                      <a:blip r:embed="rId16"/>
                      <a:srcRect/>
                      <a:stretch>
                        <a:fillRect/>
                      </a:stretch>
                    </p:blipFill>
                    <p:spPr bwMode="auto">
                      <a:xfrm>
                        <a:off x="673621" y="4062125"/>
                        <a:ext cx="4140397" cy="692595"/>
                      </a:xfrm>
                      <a:prstGeom prst="rect">
                        <a:avLst/>
                      </a:prstGeom>
                      <a:noFill/>
                      <a:ln>
                        <a:noFill/>
                      </a:ln>
                    </p:spPr>
                  </p:pic>
                </p:oleObj>
              </mc:Fallback>
            </mc:AlternateContent>
          </a:graphicData>
        </a:graphic>
      </p:graphicFrame>
      <p:sp>
        <p:nvSpPr>
          <p:cNvPr id="43" name="TextBox 42"/>
          <p:cNvSpPr txBox="1"/>
          <p:nvPr/>
        </p:nvSpPr>
        <p:spPr>
          <a:xfrm>
            <a:off x="691952" y="4789423"/>
            <a:ext cx="4248472" cy="461665"/>
          </a:xfrm>
          <a:prstGeom prst="rect">
            <a:avLst/>
          </a:prstGeom>
          <a:noFill/>
        </p:spPr>
        <p:txBody>
          <a:bodyPr wrap="square" rtlCol="0">
            <a:spAutoFit/>
          </a:bodyPr>
          <a:lstStyle/>
          <a:p>
            <a:r>
              <a:rPr lang="zh-CN" altLang="en-US" dirty="0" smtClean="0"/>
              <a:t>上述情况下，要考虑半波损失</a:t>
            </a:r>
            <a:endParaRPr lang="zh-CN" altLang="en-US" dirty="0"/>
          </a:p>
        </p:txBody>
      </p:sp>
      <p:sp>
        <p:nvSpPr>
          <p:cNvPr id="20" name="Text Box 3"/>
          <p:cNvSpPr txBox="1">
            <a:spLocks noChangeArrowheads="1"/>
          </p:cNvSpPr>
          <p:nvPr/>
        </p:nvSpPr>
        <p:spPr bwMode="auto">
          <a:xfrm>
            <a:off x="164040" y="12674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buFontTx/>
              <a:buBlip>
                <a:blip r:embed="rId17"/>
              </a:buBlip>
            </a:pPr>
            <a:r>
              <a:rPr kumimoji="0" lang="en-US" altLang="zh-CN" sz="2800" b="1" dirty="0">
                <a:solidFill>
                  <a:srgbClr val="CC0000"/>
                </a:solidFill>
              </a:rPr>
              <a:t>  </a:t>
            </a:r>
            <a:r>
              <a:rPr kumimoji="0" lang="zh-CN" altLang="en-US" sz="2800" b="1" dirty="0">
                <a:solidFill>
                  <a:srgbClr val="CC0000"/>
                </a:solidFill>
              </a:rPr>
              <a:t>当光线垂直入射时 </a:t>
            </a:r>
          </a:p>
        </p:txBody>
      </p:sp>
      <p:graphicFrame>
        <p:nvGraphicFramePr>
          <p:cNvPr id="21" name="Object 12"/>
          <p:cNvGraphicFramePr>
            <a:graphicFrameLocks noChangeAspect="1"/>
          </p:cNvGraphicFramePr>
          <p:nvPr>
            <p:extLst/>
          </p:nvPr>
        </p:nvGraphicFramePr>
        <p:xfrm>
          <a:off x="3548590" y="1156275"/>
          <a:ext cx="1066800" cy="558800"/>
        </p:xfrm>
        <a:graphic>
          <a:graphicData uri="http://schemas.openxmlformats.org/presentationml/2006/ole">
            <mc:AlternateContent xmlns:mc="http://schemas.openxmlformats.org/markup-compatibility/2006">
              <mc:Choice xmlns:v="urn:schemas-microsoft-com:vml" Requires="v">
                <p:oleObj spid="_x0000_s206905" name="公式" r:id="rId18" imgW="609600" imgH="330200" progId="Equation.3">
                  <p:embed/>
                </p:oleObj>
              </mc:Choice>
              <mc:Fallback>
                <p:oleObj name="公式" r:id="rId18" imgW="609600" imgH="330200" progId="Equation.3">
                  <p:embed/>
                  <p:pic>
                    <p:nvPicPr>
                      <p:cNvPr id="21"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48590" y="1156275"/>
                        <a:ext cx="1066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82"/>
          <p:cNvSpPr>
            <a:spLocks noChangeArrowheads="1"/>
          </p:cNvSpPr>
          <p:nvPr/>
        </p:nvSpPr>
        <p:spPr bwMode="auto">
          <a:xfrm>
            <a:off x="272643" y="349930"/>
            <a:ext cx="24497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dirty="0" smtClean="0">
                <a:latin typeface="+mn-lt"/>
              </a:rPr>
              <a:t>3</a:t>
            </a:r>
            <a:r>
              <a:rPr lang="zh-CN" altLang="en-US" sz="3200" b="1" dirty="0" smtClean="0">
                <a:latin typeface="+mn-lt"/>
              </a:rPr>
              <a:t>、半波损失</a:t>
            </a:r>
            <a:endParaRPr lang="zh-CN" altLang="en-US" sz="3200" b="1" dirty="0">
              <a:latin typeface="+mn-lt"/>
            </a:endParaRPr>
          </a:p>
        </p:txBody>
      </p:sp>
    </p:spTree>
    <p:extLst>
      <p:ext uri="{BB962C8B-B14F-4D97-AF65-F5344CB8AC3E}">
        <p14:creationId xmlns:p14="http://schemas.microsoft.com/office/powerpoint/2010/main" val="1706431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0721"/>
                                        </p:tgtEl>
                                        <p:attrNameLst>
                                          <p:attrName>style.visibility</p:attrName>
                                        </p:attrNameLst>
                                      </p:cBhvr>
                                      <p:to>
                                        <p:strVal val="visible"/>
                                      </p:to>
                                    </p:set>
                                    <p:animEffect transition="in" filter="blinds(vertical)">
                                      <p:cBhvr>
                                        <p:cTn id="12" dur="500"/>
                                        <p:tgtEl>
                                          <p:spTgt spid="307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vertic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blinds(vertical)">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7016" y="321002"/>
            <a:ext cx="8856984" cy="1200329"/>
          </a:xfrm>
          <a:prstGeom prst="rect">
            <a:avLst/>
          </a:prstGeom>
          <a:noFill/>
        </p:spPr>
        <p:txBody>
          <a:bodyPr wrap="square" rtlCol="0">
            <a:spAutoFit/>
          </a:bodyPr>
          <a:lstStyle/>
          <a:p>
            <a:pPr>
              <a:lnSpc>
                <a:spcPct val="150000"/>
              </a:lnSpc>
            </a:pPr>
            <a:r>
              <a:rPr lang="zh-CN" altLang="en-US" dirty="0" smtClean="0"/>
              <a:t>例题：如图所示，已知                       ，介质厚度为</a:t>
            </a:r>
            <a:r>
              <a:rPr lang="en-US" altLang="zh-CN" dirty="0" smtClean="0"/>
              <a:t>d</a:t>
            </a:r>
            <a:r>
              <a:rPr lang="zh-CN" altLang="en-US" dirty="0" smtClean="0"/>
              <a:t>，已知入射光在介质     中的波长为     ，则上下表面的光相位差为（         ）。</a:t>
            </a:r>
            <a:endParaRPr lang="zh-CN" altLang="en-US" dirty="0"/>
          </a:p>
        </p:txBody>
      </p:sp>
      <p:sp>
        <p:nvSpPr>
          <p:cNvPr id="6" name="Line 21"/>
          <p:cNvSpPr>
            <a:spLocks noChangeShapeType="1"/>
          </p:cNvSpPr>
          <p:nvPr/>
        </p:nvSpPr>
        <p:spPr bwMode="auto">
          <a:xfrm>
            <a:off x="1983160" y="1921024"/>
            <a:ext cx="0" cy="7620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22"/>
          <p:cNvSpPr>
            <a:spLocks noChangeShapeType="1"/>
          </p:cNvSpPr>
          <p:nvPr/>
        </p:nvSpPr>
        <p:spPr bwMode="auto">
          <a:xfrm flipV="1">
            <a:off x="2135560" y="1921024"/>
            <a:ext cx="0" cy="762000"/>
          </a:xfrm>
          <a:prstGeom prst="line">
            <a:avLst/>
          </a:prstGeom>
          <a:noFill/>
          <a:ln w="28575">
            <a:solidFill>
              <a:srgbClr val="C64A1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3"/>
          <p:cNvSpPr>
            <a:spLocks noChangeShapeType="1"/>
          </p:cNvSpPr>
          <p:nvPr/>
        </p:nvSpPr>
        <p:spPr bwMode="auto">
          <a:xfrm flipV="1">
            <a:off x="2287960" y="1921024"/>
            <a:ext cx="0" cy="1447800"/>
          </a:xfrm>
          <a:prstGeom prst="line">
            <a:avLst/>
          </a:prstGeom>
          <a:noFill/>
          <a:ln w="28575">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4"/>
          <p:cNvSpPr>
            <a:spLocks noChangeShapeType="1"/>
          </p:cNvSpPr>
          <p:nvPr/>
        </p:nvSpPr>
        <p:spPr bwMode="auto">
          <a:xfrm>
            <a:off x="1983160" y="2530624"/>
            <a:ext cx="0" cy="8382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 name="Object 6"/>
          <p:cNvGraphicFramePr>
            <a:graphicFrameLocks noChangeAspect="1"/>
          </p:cNvGraphicFramePr>
          <p:nvPr/>
        </p:nvGraphicFramePr>
        <p:xfrm>
          <a:off x="2821360" y="2073424"/>
          <a:ext cx="414338" cy="609600"/>
        </p:xfrm>
        <a:graphic>
          <a:graphicData uri="http://schemas.openxmlformats.org/presentationml/2006/ole">
            <mc:AlternateContent xmlns:mc="http://schemas.openxmlformats.org/markup-compatibility/2006">
              <mc:Choice xmlns:v="urn:schemas-microsoft-com:vml" Requires="v">
                <p:oleObj spid="_x0000_s234505" name="公式" r:id="rId3" imgW="215619" imgH="317087" progId="Equation.3">
                  <p:embed/>
                </p:oleObj>
              </mc:Choice>
              <mc:Fallback>
                <p:oleObj name="公式" r:id="rId3" imgW="215619" imgH="317087" progId="Equation.3">
                  <p:embed/>
                  <p:pic>
                    <p:nvPicPr>
                      <p:cNvPr id="389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1360" y="2073424"/>
                        <a:ext cx="4143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7"/>
          <p:cNvGraphicFramePr>
            <a:graphicFrameLocks noChangeAspect="1"/>
          </p:cNvGraphicFramePr>
          <p:nvPr/>
        </p:nvGraphicFramePr>
        <p:xfrm>
          <a:off x="2805485" y="3292624"/>
          <a:ext cx="420688" cy="609600"/>
        </p:xfrm>
        <a:graphic>
          <a:graphicData uri="http://schemas.openxmlformats.org/presentationml/2006/ole">
            <mc:AlternateContent xmlns:mc="http://schemas.openxmlformats.org/markup-compatibility/2006">
              <mc:Choice xmlns:v="urn:schemas-microsoft-com:vml" Requires="v">
                <p:oleObj spid="_x0000_s234506" name="公式" r:id="rId5" imgW="228600" imgH="330200" progId="Equation.3">
                  <p:embed/>
                </p:oleObj>
              </mc:Choice>
              <mc:Fallback>
                <p:oleObj name="公式" r:id="rId5" imgW="228600" imgH="330200" progId="Equation.3">
                  <p:embed/>
                  <p:pic>
                    <p:nvPicPr>
                      <p:cNvPr id="389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5485" y="3292624"/>
                        <a:ext cx="4206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7"/>
          <p:cNvSpPr>
            <a:spLocks noChangeArrowheads="1"/>
          </p:cNvSpPr>
          <p:nvPr/>
        </p:nvSpPr>
        <p:spPr bwMode="auto">
          <a:xfrm>
            <a:off x="992560" y="2683024"/>
            <a:ext cx="2514600" cy="685800"/>
          </a:xfrm>
          <a:prstGeom prst="rect">
            <a:avLst/>
          </a:prstGeom>
          <a:solidFill>
            <a:srgbClr val="CCFFFF">
              <a:alpha val="50195"/>
            </a:srgbClr>
          </a:solidFill>
          <a:ln w="12700">
            <a:solidFill>
              <a:srgbClr val="0000FF"/>
            </a:solidFill>
            <a:miter lim="800000"/>
            <a:headEnd/>
            <a:tailEnd/>
          </a:ln>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13" name="Object 8"/>
          <p:cNvGraphicFramePr>
            <a:graphicFrameLocks noChangeAspect="1"/>
          </p:cNvGraphicFramePr>
          <p:nvPr/>
        </p:nvGraphicFramePr>
        <p:xfrm>
          <a:off x="2821360" y="2683024"/>
          <a:ext cx="463550" cy="609600"/>
        </p:xfrm>
        <a:graphic>
          <a:graphicData uri="http://schemas.openxmlformats.org/presentationml/2006/ole">
            <mc:AlternateContent xmlns:mc="http://schemas.openxmlformats.org/markup-compatibility/2006">
              <mc:Choice xmlns:v="urn:schemas-microsoft-com:vml" Requires="v">
                <p:oleObj spid="_x0000_s234507" name="公式" r:id="rId7" imgW="241091" imgH="317225" progId="Equation.3">
                  <p:embed/>
                </p:oleObj>
              </mc:Choice>
              <mc:Fallback>
                <p:oleObj name="公式" r:id="rId7" imgW="241091" imgH="317225" progId="Equation.3">
                  <p:embed/>
                  <p:pic>
                    <p:nvPicPr>
                      <p:cNvPr id="389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1360" y="2683024"/>
                        <a:ext cx="4635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519764019"/>
              </p:ext>
            </p:extLst>
          </p:nvPr>
        </p:nvGraphicFramePr>
        <p:xfrm>
          <a:off x="3514205" y="445063"/>
          <a:ext cx="1713764" cy="543024"/>
        </p:xfrm>
        <a:graphic>
          <a:graphicData uri="http://schemas.openxmlformats.org/presentationml/2006/ole">
            <mc:AlternateContent xmlns:mc="http://schemas.openxmlformats.org/markup-compatibility/2006">
              <mc:Choice xmlns:v="urn:schemas-microsoft-com:vml" Requires="v">
                <p:oleObj spid="_x0000_s234508" name="Equation" r:id="rId9" imgW="723600" imgH="228600" progId="Equation.DSMT4">
                  <p:embed/>
                </p:oleObj>
              </mc:Choice>
              <mc:Fallback>
                <p:oleObj name="Equation" r:id="rId9" imgW="723600" imgH="228600" progId="Equation.DSMT4">
                  <p:embed/>
                  <p:pic>
                    <p:nvPicPr>
                      <p:cNvPr id="42" name="对象 41"/>
                      <p:cNvPicPr>
                        <a:picLocks noChangeAspect="1" noChangeArrowheads="1"/>
                      </p:cNvPicPr>
                      <p:nvPr/>
                    </p:nvPicPr>
                    <p:blipFill>
                      <a:blip r:embed="rId10"/>
                      <a:srcRect/>
                      <a:stretch>
                        <a:fillRect/>
                      </a:stretch>
                    </p:blipFill>
                    <p:spPr bwMode="auto">
                      <a:xfrm>
                        <a:off x="3514205" y="445063"/>
                        <a:ext cx="1713764" cy="543024"/>
                      </a:xfrm>
                      <a:prstGeom prst="rect">
                        <a:avLst/>
                      </a:prstGeom>
                      <a:noFill/>
                      <a:ln>
                        <a:noFill/>
                      </a:ln>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120215485"/>
              </p:ext>
            </p:extLst>
          </p:nvPr>
        </p:nvGraphicFramePr>
        <p:xfrm>
          <a:off x="1259632" y="951576"/>
          <a:ext cx="360362" cy="542925"/>
        </p:xfrm>
        <a:graphic>
          <a:graphicData uri="http://schemas.openxmlformats.org/presentationml/2006/ole">
            <mc:AlternateContent xmlns:mc="http://schemas.openxmlformats.org/markup-compatibility/2006">
              <mc:Choice xmlns:v="urn:schemas-microsoft-com:vml" Requires="v">
                <p:oleObj spid="_x0000_s234509" name="Equation" r:id="rId11" imgW="152280" imgH="228600" progId="Equation.DSMT4">
                  <p:embed/>
                </p:oleObj>
              </mc:Choice>
              <mc:Fallback>
                <p:oleObj name="Equation" r:id="rId11" imgW="152280" imgH="228600" progId="Equation.DSMT4">
                  <p:embed/>
                  <p:pic>
                    <p:nvPicPr>
                      <p:cNvPr id="14" name="对象 13"/>
                      <p:cNvPicPr>
                        <a:picLocks noChangeAspect="1" noChangeArrowheads="1"/>
                      </p:cNvPicPr>
                      <p:nvPr/>
                    </p:nvPicPr>
                    <p:blipFill>
                      <a:blip r:embed="rId12"/>
                      <a:srcRect/>
                      <a:stretch>
                        <a:fillRect/>
                      </a:stretch>
                    </p:blipFill>
                    <p:spPr bwMode="auto">
                      <a:xfrm>
                        <a:off x="1259632" y="951576"/>
                        <a:ext cx="360362" cy="542925"/>
                      </a:xfrm>
                      <a:prstGeom prst="rect">
                        <a:avLst/>
                      </a:prstGeom>
                      <a:noFill/>
                      <a:ln>
                        <a:noFill/>
                      </a:ln>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967283852"/>
              </p:ext>
            </p:extLst>
          </p:nvPr>
        </p:nvGraphicFramePr>
        <p:xfrm>
          <a:off x="3212902" y="968707"/>
          <a:ext cx="360362" cy="542925"/>
        </p:xfrm>
        <a:graphic>
          <a:graphicData uri="http://schemas.openxmlformats.org/presentationml/2006/ole">
            <mc:AlternateContent xmlns:mc="http://schemas.openxmlformats.org/markup-compatibility/2006">
              <mc:Choice xmlns:v="urn:schemas-microsoft-com:vml" Requires="v">
                <p:oleObj spid="_x0000_s234510" name="Equation" r:id="rId13" imgW="152280" imgH="228600" progId="Equation.DSMT4">
                  <p:embed/>
                </p:oleObj>
              </mc:Choice>
              <mc:Fallback>
                <p:oleObj name="Equation" r:id="rId13" imgW="152280" imgH="228600" progId="Equation.DSMT4">
                  <p:embed/>
                  <p:pic>
                    <p:nvPicPr>
                      <p:cNvPr id="14" name="对象 13"/>
                      <p:cNvPicPr>
                        <a:picLocks noChangeAspect="1" noChangeArrowheads="1"/>
                      </p:cNvPicPr>
                      <p:nvPr/>
                    </p:nvPicPr>
                    <p:blipFill>
                      <a:blip r:embed="rId14"/>
                      <a:srcRect/>
                      <a:stretch>
                        <a:fillRect/>
                      </a:stretch>
                    </p:blipFill>
                    <p:spPr bwMode="auto">
                      <a:xfrm>
                        <a:off x="3212902" y="968707"/>
                        <a:ext cx="360362" cy="542925"/>
                      </a:xfrm>
                      <a:prstGeom prst="rect">
                        <a:avLst/>
                      </a:prstGeom>
                      <a:noFill/>
                      <a:ln>
                        <a:noFill/>
                      </a:ln>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877742019"/>
              </p:ext>
            </p:extLst>
          </p:nvPr>
        </p:nvGraphicFramePr>
        <p:xfrm>
          <a:off x="4329484" y="2246040"/>
          <a:ext cx="4115716" cy="1122784"/>
        </p:xfrm>
        <a:graphic>
          <a:graphicData uri="http://schemas.openxmlformats.org/presentationml/2006/ole">
            <mc:AlternateContent xmlns:mc="http://schemas.openxmlformats.org/markup-compatibility/2006">
              <mc:Choice xmlns:v="urn:schemas-microsoft-com:vml" Requires="v">
                <p:oleObj spid="_x0000_s234511" name="Equation" r:id="rId15" imgW="1587240" imgH="431640" progId="Equation.DSMT4">
                  <p:embed/>
                </p:oleObj>
              </mc:Choice>
              <mc:Fallback>
                <p:oleObj name="Equation" r:id="rId15" imgW="1587240" imgH="431640" progId="Equation.DSMT4">
                  <p:embed/>
                  <p:pic>
                    <p:nvPicPr>
                      <p:cNvPr id="14" name="对象 13"/>
                      <p:cNvPicPr>
                        <a:picLocks noChangeAspect="1" noChangeArrowheads="1"/>
                      </p:cNvPicPr>
                      <p:nvPr/>
                    </p:nvPicPr>
                    <p:blipFill>
                      <a:blip r:embed="rId16"/>
                      <a:srcRect/>
                      <a:stretch>
                        <a:fillRect/>
                      </a:stretch>
                    </p:blipFill>
                    <p:spPr bwMode="auto">
                      <a:xfrm>
                        <a:off x="4329484" y="2246040"/>
                        <a:ext cx="4115716" cy="112278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2453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vertic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2" name="Text Box 2"/>
          <p:cNvSpPr txBox="1">
            <a:spLocks noChangeArrowheads="1"/>
          </p:cNvSpPr>
          <p:nvPr/>
        </p:nvSpPr>
        <p:spPr bwMode="auto">
          <a:xfrm>
            <a:off x="179512" y="620688"/>
            <a:ext cx="8424936"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buClr>
                <a:schemeClr val="tx2"/>
              </a:buClr>
            </a:pPr>
            <a:r>
              <a:rPr kumimoji="0" lang="en-US" altLang="zh-CN" sz="3200" b="1" dirty="0" smtClean="0">
                <a:solidFill>
                  <a:srgbClr val="CC0000"/>
                </a:solidFill>
              </a:rPr>
              <a:t>4</a:t>
            </a:r>
            <a:r>
              <a:rPr kumimoji="0" lang="zh-CN" altLang="en-US" sz="3200" b="1" dirty="0" smtClean="0">
                <a:solidFill>
                  <a:srgbClr val="CC0000"/>
                </a:solidFill>
              </a:rPr>
              <a:t>、应用：增</a:t>
            </a:r>
            <a:r>
              <a:rPr kumimoji="0" lang="zh-CN" altLang="en-US" sz="3200" b="1" dirty="0">
                <a:solidFill>
                  <a:srgbClr val="CC0000"/>
                </a:solidFill>
              </a:rPr>
              <a:t>透膜和增反</a:t>
            </a:r>
            <a:r>
              <a:rPr kumimoji="0" lang="zh-CN" altLang="en-US" sz="3200" b="1" dirty="0" smtClean="0">
                <a:solidFill>
                  <a:srgbClr val="CC0000"/>
                </a:solidFill>
              </a:rPr>
              <a:t>膜</a:t>
            </a:r>
            <a:endParaRPr kumimoji="0" lang="en-US" altLang="zh-CN" sz="3200" b="1" dirty="0" smtClean="0">
              <a:solidFill>
                <a:srgbClr val="CC0000"/>
              </a:solidFill>
            </a:endParaRPr>
          </a:p>
          <a:p>
            <a:pPr eaLnBrk="1" fontAlgn="t" hangingPunct="1">
              <a:spcBef>
                <a:spcPct val="50000"/>
              </a:spcBef>
              <a:buClr>
                <a:schemeClr val="tx2"/>
              </a:buClr>
            </a:pPr>
            <a:endParaRPr kumimoji="0" lang="en-US" altLang="zh-CN" sz="1200" b="1" dirty="0" smtClean="0">
              <a:solidFill>
                <a:srgbClr val="CC0000"/>
              </a:solidFill>
            </a:endParaRPr>
          </a:p>
          <a:p>
            <a:pPr eaLnBrk="1" fontAlgn="t" hangingPunct="1">
              <a:spcBef>
                <a:spcPct val="50000"/>
              </a:spcBef>
              <a:buClr>
                <a:schemeClr val="tx2"/>
              </a:buClr>
            </a:pPr>
            <a:r>
              <a:rPr kumimoji="0" lang="zh-CN" altLang="en-US" sz="3200" b="1" dirty="0"/>
              <a:t>增透</a:t>
            </a:r>
            <a:r>
              <a:rPr kumimoji="0" lang="zh-CN" altLang="en-US" sz="3200" b="1" dirty="0" smtClean="0"/>
              <a:t>膜：增加投射，减小反射（反射最弱）</a:t>
            </a:r>
            <a:endParaRPr kumimoji="0" lang="en-US" altLang="zh-CN" sz="3200" b="1" dirty="0" smtClean="0"/>
          </a:p>
          <a:p>
            <a:pPr eaLnBrk="1" fontAlgn="t" hangingPunct="1">
              <a:spcBef>
                <a:spcPct val="50000"/>
              </a:spcBef>
              <a:buClr>
                <a:schemeClr val="tx2"/>
              </a:buClr>
            </a:pPr>
            <a:endParaRPr kumimoji="0" lang="en-US" altLang="zh-CN" sz="3200" b="1" dirty="0" smtClean="0"/>
          </a:p>
          <a:p>
            <a:pPr eaLnBrk="1" fontAlgn="t" hangingPunct="1">
              <a:spcBef>
                <a:spcPct val="50000"/>
              </a:spcBef>
              <a:buClr>
                <a:schemeClr val="tx2"/>
              </a:buClr>
            </a:pPr>
            <a:r>
              <a:rPr kumimoji="0" lang="zh-CN" altLang="en-US" sz="3200" b="1" dirty="0" smtClean="0"/>
              <a:t>增反膜</a:t>
            </a:r>
            <a:r>
              <a:rPr kumimoji="0" lang="zh-CN" altLang="en-US" sz="3200" b="1" dirty="0"/>
              <a:t>：</a:t>
            </a:r>
            <a:r>
              <a:rPr kumimoji="0" lang="zh-CN" altLang="en-US" sz="3200" b="1" dirty="0" smtClean="0"/>
              <a:t>增加反射（反射最强）</a:t>
            </a:r>
            <a:endParaRPr kumimoji="0" lang="zh-CN" altLang="en-US" sz="3200" b="1" dirty="0"/>
          </a:p>
        </p:txBody>
      </p:sp>
      <p:graphicFrame>
        <p:nvGraphicFramePr>
          <p:cNvPr id="47" name="Object 8"/>
          <p:cNvGraphicFramePr>
            <a:graphicFrameLocks noChangeAspect="1"/>
          </p:cNvGraphicFramePr>
          <p:nvPr>
            <p:extLst/>
          </p:nvPr>
        </p:nvGraphicFramePr>
        <p:xfrm>
          <a:off x="1726108" y="2274691"/>
          <a:ext cx="914400" cy="598488"/>
        </p:xfrm>
        <a:graphic>
          <a:graphicData uri="http://schemas.openxmlformats.org/presentationml/2006/ole">
            <mc:AlternateContent xmlns:mc="http://schemas.openxmlformats.org/markup-compatibility/2006">
              <mc:Choice xmlns:v="urn:schemas-microsoft-com:vml" Requires="v">
                <p:oleObj spid="_x0000_s207904" name="公式" r:id="rId3" imgW="558800" imgH="368300" progId="Equation.3">
                  <p:embed/>
                </p:oleObj>
              </mc:Choice>
              <mc:Fallback>
                <p:oleObj name="公式" r:id="rId3" imgW="558800" imgH="368300" progId="Equation.3">
                  <p:embed/>
                  <p:pic>
                    <p:nvPicPr>
                      <p:cNvPr id="47"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6108" y="2274691"/>
                        <a:ext cx="9144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Group 9"/>
          <p:cNvGrpSpPr>
            <a:grpSpLocks/>
          </p:cNvGrpSpPr>
          <p:nvPr/>
        </p:nvGrpSpPr>
        <p:grpSpPr bwMode="auto">
          <a:xfrm>
            <a:off x="2654880" y="2348866"/>
            <a:ext cx="2255965" cy="2600761"/>
            <a:chOff x="1318" y="121"/>
            <a:chExt cx="1483" cy="1619"/>
          </a:xfrm>
        </p:grpSpPr>
        <p:graphicFrame>
          <p:nvGraphicFramePr>
            <p:cNvPr id="50" name="Object 6"/>
            <p:cNvGraphicFramePr>
              <a:graphicFrameLocks noChangeAspect="1"/>
            </p:cNvGraphicFramePr>
            <p:nvPr>
              <p:extLst/>
            </p:nvPr>
          </p:nvGraphicFramePr>
          <p:xfrm>
            <a:off x="1318" y="121"/>
            <a:ext cx="384" cy="280"/>
          </p:xfrm>
          <a:graphic>
            <a:graphicData uri="http://schemas.openxmlformats.org/presentationml/2006/ole">
              <mc:AlternateContent xmlns:mc="http://schemas.openxmlformats.org/markup-compatibility/2006">
                <mc:Choice xmlns:v="urn:schemas-microsoft-com:vml" Requires="v">
                  <p:oleObj spid="_x0000_s207905" name="公式" r:id="rId5" imgW="304536" imgH="253780" progId="Equation.3">
                    <p:embed/>
                  </p:oleObj>
                </mc:Choice>
                <mc:Fallback>
                  <p:oleObj name="公式" r:id="rId5" imgW="304536" imgH="253780" progId="Equation.3">
                    <p:embed/>
                    <p:pic>
                      <p:nvPicPr>
                        <p:cNvPr id="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8" y="121"/>
                          <a:ext cx="384"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Text Box 11"/>
            <p:cNvSpPr txBox="1">
              <a:spLocks noChangeArrowheads="1"/>
            </p:cNvSpPr>
            <p:nvPr/>
          </p:nvSpPr>
          <p:spPr bwMode="auto">
            <a:xfrm>
              <a:off x="1855" y="124"/>
              <a:ext cx="94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zh-CN" altLang="en-US" sz="2800" b="1" dirty="0">
                  <a:solidFill>
                    <a:srgbClr val="CC0000"/>
                  </a:solidFill>
                </a:rPr>
                <a:t>加 强</a:t>
              </a:r>
            </a:p>
          </p:txBody>
        </p:sp>
        <p:graphicFrame>
          <p:nvGraphicFramePr>
            <p:cNvPr id="52" name="Object 7"/>
            <p:cNvGraphicFramePr>
              <a:graphicFrameLocks noChangeAspect="1"/>
            </p:cNvGraphicFramePr>
            <p:nvPr/>
          </p:nvGraphicFramePr>
          <p:xfrm>
            <a:off x="1735" y="1572"/>
            <a:ext cx="120" cy="168"/>
          </p:xfrm>
          <a:graphic>
            <a:graphicData uri="http://schemas.openxmlformats.org/presentationml/2006/ole">
              <mc:AlternateContent xmlns:mc="http://schemas.openxmlformats.org/markup-compatibility/2006">
                <mc:Choice xmlns:v="urn:schemas-microsoft-com:vml" Requires="v">
                  <p:oleObj spid="_x0000_s207906" name="公式" r:id="rId7" imgW="88746" imgH="152136" progId="Equation.3">
                    <p:embed/>
                  </p:oleObj>
                </mc:Choice>
                <mc:Fallback>
                  <p:oleObj name="公式" r:id="rId7" imgW="88746" imgH="152136" progId="Equation.3">
                    <p:embed/>
                    <p:pic>
                      <p:nvPicPr>
                        <p:cNvPr id="5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5" y="1572"/>
                          <a:ext cx="120"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3" name="Object 4"/>
          <p:cNvGraphicFramePr>
            <a:graphicFrameLocks noChangeAspect="1"/>
          </p:cNvGraphicFramePr>
          <p:nvPr>
            <p:extLst/>
          </p:nvPr>
        </p:nvGraphicFramePr>
        <p:xfrm>
          <a:off x="2640508" y="3566512"/>
          <a:ext cx="1689100" cy="1065213"/>
        </p:xfrm>
        <a:graphic>
          <a:graphicData uri="http://schemas.openxmlformats.org/presentationml/2006/ole">
            <mc:AlternateContent xmlns:mc="http://schemas.openxmlformats.org/markup-compatibility/2006">
              <mc:Choice xmlns:v="urn:schemas-microsoft-com:vml" Requires="v">
                <p:oleObj spid="_x0000_s207907" name="公式" r:id="rId9" imgW="1002865" imgH="609336" progId="Equation.3">
                  <p:embed/>
                </p:oleObj>
              </mc:Choice>
              <mc:Fallback>
                <p:oleObj name="公式" r:id="rId9" imgW="1002865" imgH="609336" progId="Equation.3">
                  <p:embed/>
                  <p:pic>
                    <p:nvPicPr>
                      <p:cNvPr id="53"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508" y="3566512"/>
                        <a:ext cx="1689100"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 Box 15"/>
          <p:cNvSpPr txBox="1">
            <a:spLocks noChangeArrowheads="1"/>
          </p:cNvSpPr>
          <p:nvPr/>
        </p:nvSpPr>
        <p:spPr bwMode="auto">
          <a:xfrm>
            <a:off x="4499992" y="3904739"/>
            <a:ext cx="17414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zh-CN" altLang="en-US" sz="2800" b="1" dirty="0">
                <a:solidFill>
                  <a:srgbClr val="0000FF"/>
                </a:solidFill>
              </a:rPr>
              <a:t>减 弱</a:t>
            </a:r>
          </a:p>
        </p:txBody>
      </p:sp>
      <p:graphicFrame>
        <p:nvGraphicFramePr>
          <p:cNvPr id="55" name="Object 8"/>
          <p:cNvGraphicFramePr>
            <a:graphicFrameLocks noChangeAspect="1"/>
          </p:cNvGraphicFramePr>
          <p:nvPr>
            <p:extLst/>
          </p:nvPr>
        </p:nvGraphicFramePr>
        <p:xfrm>
          <a:off x="1653593" y="3835883"/>
          <a:ext cx="914400" cy="598488"/>
        </p:xfrm>
        <a:graphic>
          <a:graphicData uri="http://schemas.openxmlformats.org/presentationml/2006/ole">
            <mc:AlternateContent xmlns:mc="http://schemas.openxmlformats.org/markup-compatibility/2006">
              <mc:Choice xmlns:v="urn:schemas-microsoft-com:vml" Requires="v">
                <p:oleObj spid="_x0000_s207908" name="公式" r:id="rId3" imgW="558800" imgH="368300" progId="Equation.3">
                  <p:embed/>
                </p:oleObj>
              </mc:Choice>
              <mc:Fallback>
                <p:oleObj name="公式" r:id="rId3" imgW="558800" imgH="368300" progId="Equation.3">
                  <p:embed/>
                  <p:pic>
                    <p:nvPicPr>
                      <p:cNvPr id="55"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3593" y="3835883"/>
                        <a:ext cx="9144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08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46" name="组合 236545"/>
          <p:cNvGrpSpPr>
            <a:grpSpLocks/>
          </p:cNvGrpSpPr>
          <p:nvPr/>
        </p:nvGrpSpPr>
        <p:grpSpPr bwMode="auto">
          <a:xfrm>
            <a:off x="457200" y="3733800"/>
            <a:ext cx="4114800" cy="593725"/>
            <a:chOff x="288" y="2343"/>
            <a:chExt cx="2592" cy="374"/>
          </a:xfrm>
        </p:grpSpPr>
        <p:sp>
          <p:nvSpPr>
            <p:cNvPr id="70670" name="文本框 236546"/>
            <p:cNvSpPr txBox="1">
              <a:spLocks noChangeArrowheads="1"/>
            </p:cNvSpPr>
            <p:nvPr/>
          </p:nvSpPr>
          <p:spPr bwMode="auto">
            <a:xfrm>
              <a:off x="288" y="2343"/>
              <a:ext cx="11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latin typeface="Times New Roman" panose="02020603050405020304" pitchFamily="18" charset="0"/>
                </a:rPr>
                <a:t>解  </a:t>
              </a:r>
              <a:r>
                <a:rPr lang="zh-CN" altLang="en-US">
                  <a:latin typeface="Times New Roman" panose="02020603050405020304" pitchFamily="18" charset="0"/>
                </a:rPr>
                <a:t>(</a:t>
              </a:r>
              <a:r>
                <a:rPr lang="zh-CN" altLang="en-US">
                  <a:solidFill>
                    <a:srgbClr val="CC0000"/>
                  </a:solidFill>
                  <a:latin typeface="Times New Roman" panose="02020603050405020304" pitchFamily="18" charset="0"/>
                </a:rPr>
                <a:t>1</a:t>
              </a:r>
              <a:r>
                <a:rPr lang="zh-CN" altLang="en-US">
                  <a:latin typeface="Times New Roman" panose="02020603050405020304" pitchFamily="18" charset="0"/>
                </a:rPr>
                <a:t>)</a:t>
              </a:r>
            </a:p>
          </p:txBody>
        </p:sp>
        <p:graphicFrame>
          <p:nvGraphicFramePr>
            <p:cNvPr id="70671" name="对象 236547"/>
            <p:cNvGraphicFramePr>
              <a:graphicFrameLocks/>
            </p:cNvGraphicFramePr>
            <p:nvPr/>
          </p:nvGraphicFramePr>
          <p:xfrm>
            <a:off x="1008" y="2352"/>
            <a:ext cx="1872" cy="365"/>
          </p:xfrm>
          <a:graphic>
            <a:graphicData uri="http://schemas.openxmlformats.org/presentationml/2006/ole">
              <mc:AlternateContent xmlns:mc="http://schemas.openxmlformats.org/markup-compatibility/2006">
                <mc:Choice xmlns:v="urn:schemas-microsoft-com:vml" Requires="v">
                  <p:oleObj spid="_x0000_s232464" r:id="rId3" imgW="1803400" imgH="368300" progId="Equation.3">
                    <p:embed/>
                  </p:oleObj>
                </mc:Choice>
                <mc:Fallback>
                  <p:oleObj r:id="rId3" imgW="1803400" imgH="368300" progId="Equation.3">
                    <p:embed/>
                    <p:pic>
                      <p:nvPicPr>
                        <p:cNvPr id="70671" name="对象 23654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2352"/>
                          <a:ext cx="18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36549" name="对象 236548"/>
          <p:cNvGraphicFramePr>
            <a:graphicFrameLocks/>
          </p:cNvGraphicFramePr>
          <p:nvPr/>
        </p:nvGraphicFramePr>
        <p:xfrm>
          <a:off x="4953000" y="3429000"/>
          <a:ext cx="3733800" cy="1069975"/>
        </p:xfrm>
        <a:graphic>
          <a:graphicData uri="http://schemas.openxmlformats.org/presentationml/2006/ole">
            <mc:AlternateContent xmlns:mc="http://schemas.openxmlformats.org/markup-compatibility/2006">
              <mc:Choice xmlns:v="urn:schemas-microsoft-com:vml" Requires="v">
                <p:oleObj spid="_x0000_s232465" r:id="rId5" imgW="2348481" imgH="672808" progId="Equation.3">
                  <p:embed/>
                </p:oleObj>
              </mc:Choice>
              <mc:Fallback>
                <p:oleObj r:id="rId5" imgW="2348481" imgH="672808" progId="Equation.3">
                  <p:embed/>
                  <p:pic>
                    <p:nvPicPr>
                      <p:cNvPr id="236549" name="对象 23654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429000"/>
                        <a:ext cx="37338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6550" name="对象 236549"/>
          <p:cNvGraphicFramePr>
            <a:graphicFrameLocks/>
          </p:cNvGraphicFramePr>
          <p:nvPr/>
        </p:nvGraphicFramePr>
        <p:xfrm>
          <a:off x="1524000" y="4419600"/>
          <a:ext cx="5181600" cy="628650"/>
        </p:xfrm>
        <a:graphic>
          <a:graphicData uri="http://schemas.openxmlformats.org/presentationml/2006/ole">
            <mc:AlternateContent xmlns:mc="http://schemas.openxmlformats.org/markup-compatibility/2006">
              <mc:Choice xmlns:v="urn:schemas-microsoft-com:vml" Requires="v">
                <p:oleObj spid="_x0000_s232466" r:id="rId7" imgW="1763004" imgH="215619" progId="Equation.3">
                  <p:embed/>
                </p:oleObj>
              </mc:Choice>
              <mc:Fallback>
                <p:oleObj r:id="rId7" imgW="1763004" imgH="215619" progId="Equation.3">
                  <p:embed/>
                  <p:pic>
                    <p:nvPicPr>
                      <p:cNvPr id="236550" name="对象 23654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419600"/>
                        <a:ext cx="5181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6551" name="对象 236550"/>
          <p:cNvGraphicFramePr>
            <a:graphicFrameLocks/>
          </p:cNvGraphicFramePr>
          <p:nvPr/>
        </p:nvGraphicFramePr>
        <p:xfrm>
          <a:off x="1524000" y="5029200"/>
          <a:ext cx="4876800" cy="609600"/>
        </p:xfrm>
        <a:graphic>
          <a:graphicData uri="http://schemas.openxmlformats.org/presentationml/2006/ole">
            <mc:AlternateContent xmlns:mc="http://schemas.openxmlformats.org/markup-compatibility/2006">
              <mc:Choice xmlns:v="urn:schemas-microsoft-com:vml" Requires="v">
                <p:oleObj spid="_x0000_s232467" r:id="rId9" imgW="1648853" imgH="215619" progId="Equation.3">
                  <p:embed/>
                </p:oleObj>
              </mc:Choice>
              <mc:Fallback>
                <p:oleObj r:id="rId9" imgW="1648853" imgH="215619" progId="Equation.3">
                  <p:embed/>
                  <p:pic>
                    <p:nvPicPr>
                      <p:cNvPr id="236551" name="对象 23655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5029200"/>
                        <a:ext cx="487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6552" name="对象 236551"/>
          <p:cNvGraphicFramePr>
            <a:graphicFrameLocks/>
          </p:cNvGraphicFramePr>
          <p:nvPr/>
        </p:nvGraphicFramePr>
        <p:xfrm>
          <a:off x="1524000" y="5562600"/>
          <a:ext cx="5257800" cy="1054100"/>
        </p:xfrm>
        <a:graphic>
          <a:graphicData uri="http://schemas.openxmlformats.org/presentationml/2006/ole">
            <mc:AlternateContent xmlns:mc="http://schemas.openxmlformats.org/markup-compatibility/2006">
              <mc:Choice xmlns:v="urn:schemas-microsoft-com:vml" Requires="v">
                <p:oleObj spid="_x0000_s232468" r:id="rId11" imgW="1751840" imgH="393529" progId="Equation.3">
                  <p:embed/>
                </p:oleObj>
              </mc:Choice>
              <mc:Fallback>
                <p:oleObj r:id="rId11" imgW="1751840" imgH="393529" progId="Equation.3">
                  <p:embed/>
                  <p:pic>
                    <p:nvPicPr>
                      <p:cNvPr id="236552" name="对象 23655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5562600"/>
                        <a:ext cx="52578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0663" name="组合 236552"/>
          <p:cNvGrpSpPr>
            <a:grpSpLocks/>
          </p:cNvGrpSpPr>
          <p:nvPr/>
        </p:nvGrpSpPr>
        <p:grpSpPr bwMode="auto">
          <a:xfrm>
            <a:off x="533400" y="609600"/>
            <a:ext cx="8321675" cy="3108325"/>
            <a:chOff x="326" y="384"/>
            <a:chExt cx="5242" cy="1958"/>
          </a:xfrm>
        </p:grpSpPr>
        <p:sp>
          <p:nvSpPr>
            <p:cNvPr id="70665" name="文本框 236553"/>
            <p:cNvSpPr txBox="1">
              <a:spLocks noChangeArrowheads="1"/>
            </p:cNvSpPr>
            <p:nvPr/>
          </p:nvSpPr>
          <p:spPr bwMode="auto">
            <a:xfrm>
              <a:off x="374" y="396"/>
              <a:ext cx="519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eaLnBrk="1" hangingPunct="1"/>
              <a:r>
                <a:rPr lang="zh-CN" altLang="en-US" dirty="0">
                  <a:solidFill>
                    <a:srgbClr val="CC0000"/>
                  </a:solidFill>
                  <a:latin typeface="Times New Roman" panose="02020603050405020304" pitchFamily="18" charset="0"/>
                </a:rPr>
                <a:t>        例</a:t>
              </a:r>
              <a:r>
                <a:rPr lang="zh-CN" altLang="en-US" dirty="0">
                  <a:latin typeface="Times New Roman" panose="02020603050405020304" pitchFamily="18" charset="0"/>
                </a:rPr>
                <a:t>   一油轮漏出的油(折射率     =</a:t>
              </a:r>
              <a:r>
                <a:rPr lang="zh-CN" altLang="en-US" b="0" dirty="0">
                  <a:latin typeface="Times New Roman" panose="02020603050405020304" pitchFamily="18" charset="0"/>
                </a:rPr>
                <a:t>1.20</a:t>
              </a:r>
              <a:r>
                <a:rPr lang="zh-CN" altLang="en-US" dirty="0">
                  <a:latin typeface="Times New Roman" panose="02020603050405020304" pitchFamily="18" charset="0"/>
                </a:rPr>
                <a:t>)污染了某海域, 在海水(     =</a:t>
              </a:r>
              <a:r>
                <a:rPr lang="zh-CN" altLang="en-US" b="0" dirty="0">
                  <a:latin typeface="Times New Roman" panose="02020603050405020304" pitchFamily="18" charset="0"/>
                </a:rPr>
                <a:t>1.30</a:t>
              </a:r>
              <a:r>
                <a:rPr lang="zh-CN" altLang="en-US" dirty="0">
                  <a:latin typeface="Times New Roman" panose="02020603050405020304" pitchFamily="18" charset="0"/>
                </a:rPr>
                <a:t>)表面形成一层薄薄的油污.</a:t>
              </a:r>
            </a:p>
          </p:txBody>
        </p:sp>
        <p:sp>
          <p:nvSpPr>
            <p:cNvPr id="70666" name="文本框 236554"/>
            <p:cNvSpPr txBox="1">
              <a:spLocks noChangeArrowheads="1"/>
            </p:cNvSpPr>
            <p:nvPr/>
          </p:nvSpPr>
          <p:spPr bwMode="auto">
            <a:xfrm>
              <a:off x="326" y="930"/>
              <a:ext cx="524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        (</a:t>
              </a:r>
              <a:r>
                <a:rPr lang="zh-CN" altLang="en-US">
                  <a:solidFill>
                    <a:srgbClr val="CC0000"/>
                  </a:solidFill>
                  <a:latin typeface="Times New Roman" panose="02020603050405020304" pitchFamily="18" charset="0"/>
                </a:rPr>
                <a:t>1</a:t>
              </a:r>
              <a:r>
                <a:rPr lang="zh-CN" altLang="en-US">
                  <a:latin typeface="Times New Roman" panose="02020603050405020304" pitchFamily="18" charset="0"/>
                </a:rPr>
                <a:t>)   如果太阳正位于海域上空,一直升飞机的驾驶员从机上向下观察,他所正对的油层厚度为</a:t>
              </a:r>
              <a:r>
                <a:rPr lang="zh-CN" altLang="en-US" b="0">
                  <a:latin typeface="Times New Roman" panose="02020603050405020304" pitchFamily="18" charset="0"/>
                </a:rPr>
                <a:t>460</a:t>
              </a:r>
              <a:r>
                <a:rPr lang="en-US" altLang="zh-CN" b="0">
                  <a:latin typeface="Times New Roman" panose="02020603050405020304" pitchFamily="18" charset="0"/>
                </a:rPr>
                <a:t>nm</a:t>
              </a:r>
              <a:r>
                <a:rPr lang="en-US" altLang="zh-CN">
                  <a:latin typeface="Times New Roman" panose="02020603050405020304" pitchFamily="18" charset="0"/>
                </a:rPr>
                <a:t>,</a:t>
              </a:r>
              <a:r>
                <a:rPr lang="zh-CN" altLang="en-US">
                  <a:latin typeface="Times New Roman" panose="02020603050405020304" pitchFamily="18" charset="0"/>
                </a:rPr>
                <a:t>则他将观察到油层呈什么颜色?</a:t>
              </a:r>
            </a:p>
          </p:txBody>
        </p:sp>
        <p:sp>
          <p:nvSpPr>
            <p:cNvPr id="70667" name="文本框 236555"/>
            <p:cNvSpPr txBox="1">
              <a:spLocks noChangeArrowheads="1"/>
            </p:cNvSpPr>
            <p:nvPr/>
          </p:nvSpPr>
          <p:spPr bwMode="auto">
            <a:xfrm>
              <a:off x="326" y="1746"/>
              <a:ext cx="514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        (</a:t>
              </a:r>
              <a:r>
                <a:rPr lang="zh-CN" altLang="en-US">
                  <a:solidFill>
                    <a:srgbClr val="CC0000"/>
                  </a:solidFill>
                  <a:latin typeface="Times New Roman" panose="02020603050405020304" pitchFamily="18" charset="0"/>
                </a:rPr>
                <a:t>2</a:t>
              </a:r>
              <a:r>
                <a:rPr lang="zh-CN" altLang="en-US">
                  <a:latin typeface="Times New Roman" panose="02020603050405020304" pitchFamily="18" charset="0"/>
                </a:rPr>
                <a:t>)   如果一潜水员潜入该区域水下,又将看到油层呈什么颜色?</a:t>
              </a:r>
            </a:p>
          </p:txBody>
        </p:sp>
        <p:graphicFrame>
          <p:nvGraphicFramePr>
            <p:cNvPr id="70668" name="对象 236556"/>
            <p:cNvGraphicFramePr>
              <a:graphicFrameLocks/>
            </p:cNvGraphicFramePr>
            <p:nvPr/>
          </p:nvGraphicFramePr>
          <p:xfrm>
            <a:off x="3600" y="384"/>
            <a:ext cx="278" cy="354"/>
          </p:xfrm>
          <a:graphic>
            <a:graphicData uri="http://schemas.openxmlformats.org/presentationml/2006/ole">
              <mc:AlternateContent xmlns:mc="http://schemas.openxmlformats.org/markup-compatibility/2006">
                <mc:Choice xmlns:v="urn:schemas-microsoft-com:vml" Requires="v">
                  <p:oleObj spid="_x0000_s232469" r:id="rId13" imgW="152798" imgH="216464" progId="Equation.3">
                    <p:embed/>
                  </p:oleObj>
                </mc:Choice>
                <mc:Fallback>
                  <p:oleObj r:id="rId13" imgW="152798" imgH="216464" progId="Equation.3">
                    <p:embed/>
                    <p:pic>
                      <p:nvPicPr>
                        <p:cNvPr id="70668" name="对象 23655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0" y="384"/>
                          <a:ext cx="27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69" name="对象 236557"/>
            <p:cNvGraphicFramePr>
              <a:graphicFrameLocks/>
            </p:cNvGraphicFramePr>
            <p:nvPr/>
          </p:nvGraphicFramePr>
          <p:xfrm>
            <a:off x="1728" y="624"/>
            <a:ext cx="285" cy="372"/>
          </p:xfrm>
          <a:graphic>
            <a:graphicData uri="http://schemas.openxmlformats.org/presentationml/2006/ole">
              <mc:AlternateContent xmlns:mc="http://schemas.openxmlformats.org/markup-compatibility/2006">
                <mc:Choice xmlns:v="urn:schemas-microsoft-com:vml" Requires="v">
                  <p:oleObj spid="_x0000_s232470" r:id="rId15" imgW="165531" imgH="216464" progId="Equation.3">
                    <p:embed/>
                  </p:oleObj>
                </mc:Choice>
                <mc:Fallback>
                  <p:oleObj r:id="rId15" imgW="165531" imgH="216464" progId="Equation.3">
                    <p:embed/>
                    <p:pic>
                      <p:nvPicPr>
                        <p:cNvPr id="70669" name="对象 23655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624"/>
                          <a:ext cx="28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36559" name="文本框 236558"/>
          <p:cNvSpPr txBox="1">
            <a:spLocks noChangeArrowheads="1"/>
          </p:cNvSpPr>
          <p:nvPr/>
        </p:nvSpPr>
        <p:spPr bwMode="auto">
          <a:xfrm>
            <a:off x="6629400" y="5105400"/>
            <a:ext cx="1219200" cy="528638"/>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p:spPr>
        <p:txBody>
          <a:bodyPr>
            <a:spAutoFit/>
          </a:bodyPr>
          <a:lstStyle>
            <a:lvl1pPr>
              <a:defRPr sz="2800" b="1">
                <a:solidFill>
                  <a:srgbClr val="1C1C1C"/>
                </a:solidFill>
                <a:latin typeface="Arial" panose="020B0604020202020204" pitchFamily="34" charset="0"/>
                <a:ea typeface="宋体" panose="02010600030101010101" pitchFamily="2" charset="-122"/>
              </a:defRPr>
            </a:lvl1pPr>
            <a:lvl2pPr>
              <a:defRPr sz="2800" b="1">
                <a:solidFill>
                  <a:srgbClr val="1C1C1C"/>
                </a:solidFill>
                <a:latin typeface="Arial" panose="020B0604020202020204" pitchFamily="34" charset="0"/>
                <a:ea typeface="宋体" panose="02010600030101010101" pitchFamily="2" charset="-122"/>
              </a:defRPr>
            </a:lvl2pPr>
            <a:lvl3pPr>
              <a:defRPr sz="2800" b="1">
                <a:solidFill>
                  <a:srgbClr val="1C1C1C"/>
                </a:solidFill>
                <a:latin typeface="Arial" panose="020B0604020202020204" pitchFamily="34" charset="0"/>
                <a:ea typeface="宋体" panose="02010600030101010101" pitchFamily="2" charset="-122"/>
              </a:defRPr>
            </a:lvl3pPr>
            <a:lvl4pPr>
              <a:defRPr sz="2800" b="1">
                <a:solidFill>
                  <a:srgbClr val="1C1C1C"/>
                </a:solidFill>
                <a:latin typeface="Arial" panose="020B0604020202020204" pitchFamily="34" charset="0"/>
                <a:ea typeface="宋体" panose="02010600030101010101" pitchFamily="2" charset="-122"/>
              </a:defRPr>
            </a:lvl4pPr>
            <a:lvl5pPr>
              <a:defRPr sz="2800" b="1">
                <a:solidFill>
                  <a:srgbClr val="1C1C1C"/>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defRPr/>
            </a:pPr>
            <a:r>
              <a:rPr lang="zh-CN" altLang="en-US" smtClean="0">
                <a:latin typeface="Times New Roman" panose="02020603050405020304" pitchFamily="18" charset="0"/>
              </a:rPr>
              <a:t>绿色</a:t>
            </a:r>
          </a:p>
        </p:txBody>
      </p:sp>
    </p:spTree>
    <p:extLst>
      <p:ext uri="{BB962C8B-B14F-4D97-AF65-F5344CB8AC3E}">
        <p14:creationId xmlns:p14="http://schemas.microsoft.com/office/powerpoint/2010/main" val="2677306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blinds(horizontal)">
                                      <p:cBhvr>
                                        <p:cTn id="7" dur="500"/>
                                        <p:tgtEl>
                                          <p:spTgt spid="236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36549"/>
                                        </p:tgtEl>
                                        <p:attrNameLst>
                                          <p:attrName>style.visibility</p:attrName>
                                        </p:attrNameLst>
                                      </p:cBhvr>
                                      <p:to>
                                        <p:strVal val="visible"/>
                                      </p:to>
                                    </p:set>
                                    <p:animEffect transition="in" filter="blinds(vertical)">
                                      <p:cBhvr>
                                        <p:cTn id="12" dur="500"/>
                                        <p:tgtEl>
                                          <p:spTgt spid="236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36550"/>
                                        </p:tgtEl>
                                        <p:attrNameLst>
                                          <p:attrName>style.visibility</p:attrName>
                                        </p:attrNameLst>
                                      </p:cBhvr>
                                      <p:to>
                                        <p:strVal val="visible"/>
                                      </p:to>
                                    </p:set>
                                    <p:animEffect transition="in" filter="blinds(vertical)">
                                      <p:cBhvr>
                                        <p:cTn id="17" dur="500"/>
                                        <p:tgtEl>
                                          <p:spTgt spid="2365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236551"/>
                                        </p:tgtEl>
                                        <p:attrNameLst>
                                          <p:attrName>style.visibility</p:attrName>
                                        </p:attrNameLst>
                                      </p:cBhvr>
                                      <p:to>
                                        <p:strVal val="visible"/>
                                      </p:to>
                                    </p:set>
                                    <p:anim calcmode="lin" valueType="num">
                                      <p:cBhvr>
                                        <p:cTn id="22" dur="500" fill="hold"/>
                                        <p:tgtEl>
                                          <p:spTgt spid="236551"/>
                                        </p:tgtEl>
                                        <p:attrNameLst>
                                          <p:attrName>ppt_w</p:attrName>
                                        </p:attrNameLst>
                                      </p:cBhvr>
                                      <p:tavLst>
                                        <p:tav tm="0">
                                          <p:val>
                                            <p:fltVal val="0"/>
                                          </p:val>
                                        </p:tav>
                                        <p:tav tm="100000">
                                          <p:val>
                                            <p:strVal val="#ppt_w"/>
                                          </p:val>
                                        </p:tav>
                                      </p:tavLst>
                                    </p:anim>
                                    <p:anim calcmode="lin" valueType="num">
                                      <p:cBhvr>
                                        <p:cTn id="23" dur="500" fill="hold"/>
                                        <p:tgtEl>
                                          <p:spTgt spid="236551"/>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nodeType="clickEffect">
                                  <p:stCondLst>
                                    <p:cond delay="0"/>
                                  </p:stCondLst>
                                  <p:childTnLst>
                                    <p:set>
                                      <p:cBhvr>
                                        <p:cTn id="27" dur="1" fill="hold">
                                          <p:stCondLst>
                                            <p:cond delay="0"/>
                                          </p:stCondLst>
                                        </p:cTn>
                                        <p:tgtEl>
                                          <p:spTgt spid="236552"/>
                                        </p:tgtEl>
                                        <p:attrNameLst>
                                          <p:attrName>style.visibility</p:attrName>
                                        </p:attrNameLst>
                                      </p:cBhvr>
                                      <p:to>
                                        <p:strVal val="visible"/>
                                      </p:to>
                                    </p:set>
                                    <p:animEffect transition="in" filter="barn(outHorizontal)">
                                      <p:cBhvr>
                                        <p:cTn id="28" dur="500"/>
                                        <p:tgtEl>
                                          <p:spTgt spid="2365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36559"/>
                                        </p:tgtEl>
                                        <p:attrNameLst>
                                          <p:attrName>style.visibility</p:attrName>
                                        </p:attrNameLst>
                                      </p:cBhvr>
                                      <p:to>
                                        <p:strVal val="visible"/>
                                      </p:to>
                                    </p:set>
                                    <p:anim calcmode="lin" valueType="num">
                                      <p:cBhvr additive="base">
                                        <p:cTn id="33" dur="500" fill="hold"/>
                                        <p:tgtEl>
                                          <p:spTgt spid="236559"/>
                                        </p:tgtEl>
                                        <p:attrNameLst>
                                          <p:attrName>ppt_x</p:attrName>
                                        </p:attrNameLst>
                                      </p:cBhvr>
                                      <p:tavLst>
                                        <p:tav tm="0">
                                          <p:val>
                                            <p:strVal val="#ppt_x"/>
                                          </p:val>
                                        </p:tav>
                                        <p:tav tm="100000">
                                          <p:val>
                                            <p:strVal val="#ppt_x"/>
                                          </p:val>
                                        </p:tav>
                                      </p:tavLst>
                                    </p:anim>
                                    <p:anim calcmode="lin" valueType="num">
                                      <p:cBhvr additive="base">
                                        <p:cTn id="34" dur="500" fill="hold"/>
                                        <p:tgtEl>
                                          <p:spTgt spid="236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Rot="1" noChangeArrowheads="1"/>
          </p:cNvSpPr>
          <p:nvPr/>
        </p:nvSpPr>
        <p:spPr bwMode="auto">
          <a:xfrm>
            <a:off x="280988" y="395288"/>
            <a:ext cx="85407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zh-CN" altLang="en-US" sz="4000" b="0">
                <a:latin typeface="宋体" panose="02010600030101010101" pitchFamily="2" charset="-122"/>
              </a:rPr>
              <a:t>波动光学时期</a:t>
            </a:r>
          </a:p>
        </p:txBody>
      </p:sp>
      <p:sp>
        <p:nvSpPr>
          <p:cNvPr id="8195" name="矩形 2"/>
          <p:cNvSpPr>
            <a:spLocks noChangeArrowheads="1"/>
          </p:cNvSpPr>
          <p:nvPr/>
        </p:nvSpPr>
        <p:spPr bwMode="auto">
          <a:xfrm>
            <a:off x="122238" y="1187450"/>
            <a:ext cx="885666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zh-CN" altLang="en-US">
                <a:solidFill>
                  <a:srgbClr val="1C1C1C"/>
                </a:solidFill>
                <a:latin typeface="Arial" panose="020B0604020202020204" pitchFamily="34" charset="0"/>
              </a:rPr>
              <a:t>和牛顿同时代的惠更斯主张光的波动说</a:t>
            </a:r>
            <a:r>
              <a:rPr lang="zh-CN" altLang="zh-CN">
                <a:solidFill>
                  <a:srgbClr val="1C1C1C"/>
                </a:solidFill>
                <a:latin typeface="Arial" panose="020B0604020202020204" pitchFamily="34" charset="0"/>
              </a:rPr>
              <a:t>。</a:t>
            </a:r>
            <a:r>
              <a:rPr lang="zh-CN" altLang="en-US">
                <a:solidFill>
                  <a:srgbClr val="1C1C1C"/>
                </a:solidFill>
                <a:latin typeface="Arial" panose="020B0604020202020204" pitchFamily="34" charset="0"/>
              </a:rPr>
              <a:t>英国医生托马斯杨的双缝实验证实了光的波动性，菲涅尔利用杨的干涉原理补充了惠更斯原理，提出了惠更斯</a:t>
            </a:r>
            <a:r>
              <a:rPr lang="en-US" altLang="zh-CN">
                <a:solidFill>
                  <a:srgbClr val="1C1C1C"/>
                </a:solidFill>
                <a:latin typeface="Arial" panose="020B0604020202020204" pitchFamily="34" charset="0"/>
              </a:rPr>
              <a:t>——</a:t>
            </a:r>
            <a:r>
              <a:rPr lang="zh-CN" altLang="en-US">
                <a:solidFill>
                  <a:srgbClr val="1C1C1C"/>
                </a:solidFill>
                <a:latin typeface="Arial" panose="020B0604020202020204" pitchFamily="34" charset="0"/>
              </a:rPr>
              <a:t>菲涅耳原理，解释了光的衍射现象。 此外，马吕斯对光的偏振的研究完善了波动说的内容。</a:t>
            </a:r>
            <a:endParaRPr lang="en-US" altLang="zh-CN">
              <a:solidFill>
                <a:srgbClr val="1C1C1C"/>
              </a:solidFill>
              <a:latin typeface="Arial" panose="020B0604020202020204" pitchFamily="34" charset="0"/>
            </a:endParaRPr>
          </a:p>
          <a:p>
            <a:pPr algn="just">
              <a:lnSpc>
                <a:spcPct val="100000"/>
              </a:lnSpc>
              <a:spcBef>
                <a:spcPct val="0"/>
              </a:spcBef>
              <a:buFontTx/>
              <a:buNone/>
            </a:pPr>
            <a:endParaRPr lang="en-US" altLang="zh-CN">
              <a:solidFill>
                <a:srgbClr val="1C1C1C"/>
              </a:solidFill>
              <a:latin typeface="Arial" panose="020B0604020202020204" pitchFamily="34" charset="0"/>
            </a:endParaRPr>
          </a:p>
          <a:p>
            <a:pPr algn="just">
              <a:lnSpc>
                <a:spcPct val="100000"/>
              </a:lnSpc>
              <a:spcBef>
                <a:spcPct val="0"/>
              </a:spcBef>
              <a:buFontTx/>
              <a:buNone/>
            </a:pPr>
            <a:r>
              <a:rPr lang="zh-CN" altLang="en-US">
                <a:solidFill>
                  <a:srgbClr val="1C1C1C"/>
                </a:solidFill>
                <a:latin typeface="Arial" panose="020B0604020202020204" pitchFamily="34" charset="0"/>
              </a:rPr>
              <a:t>此后，法拉第、麦克斯韦和赫兹的工作，证实了光是一种电磁现象。</a:t>
            </a:r>
          </a:p>
          <a:p>
            <a:pPr algn="just">
              <a:lnSpc>
                <a:spcPct val="100000"/>
              </a:lnSpc>
              <a:spcBef>
                <a:spcPct val="0"/>
              </a:spcBef>
              <a:buFontTx/>
              <a:buNone/>
            </a:pPr>
            <a:endParaRPr lang="zh-CN" altLang="en-US">
              <a:solidFill>
                <a:srgbClr val="1C1C1C"/>
              </a:solidFill>
              <a:latin typeface="Arial" panose="020B0604020202020204" pitchFamily="34" charset="0"/>
            </a:endParaRPr>
          </a:p>
        </p:txBody>
      </p:sp>
    </p:spTree>
    <p:extLst>
      <p:ext uri="{BB962C8B-B14F-4D97-AF65-F5344CB8AC3E}">
        <p14:creationId xmlns:p14="http://schemas.microsoft.com/office/powerpoint/2010/main" val="3027345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570" name="对象 237569"/>
          <p:cNvGraphicFramePr>
            <a:graphicFrameLocks/>
          </p:cNvGraphicFramePr>
          <p:nvPr/>
        </p:nvGraphicFramePr>
        <p:xfrm>
          <a:off x="1447800" y="1638300"/>
          <a:ext cx="5857875" cy="1104900"/>
        </p:xfrm>
        <a:graphic>
          <a:graphicData uri="http://schemas.openxmlformats.org/presentationml/2006/ole">
            <mc:AlternateContent xmlns:mc="http://schemas.openxmlformats.org/markup-compatibility/2006">
              <mc:Choice xmlns:v="urn:schemas-microsoft-com:vml" Requires="v">
                <p:oleObj spid="_x0000_s233484" r:id="rId3" imgW="1916868" imgH="393529" progId="Equation.3">
                  <p:embed/>
                </p:oleObj>
              </mc:Choice>
              <mc:Fallback>
                <p:oleObj r:id="rId3" imgW="1916868" imgH="393529" progId="Equation.3">
                  <p:embed/>
                  <p:pic>
                    <p:nvPicPr>
                      <p:cNvPr id="237570" name="对象 23756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38300"/>
                        <a:ext cx="58578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1683" name="组合 237570"/>
          <p:cNvGrpSpPr>
            <a:grpSpLocks/>
          </p:cNvGrpSpPr>
          <p:nvPr/>
        </p:nvGrpSpPr>
        <p:grpSpPr bwMode="auto">
          <a:xfrm>
            <a:off x="914400" y="914400"/>
            <a:ext cx="7162800" cy="641350"/>
            <a:chOff x="576" y="576"/>
            <a:chExt cx="4512" cy="404"/>
          </a:xfrm>
        </p:grpSpPr>
        <p:sp>
          <p:nvSpPr>
            <p:cNvPr id="71694" name="文本框 237571"/>
            <p:cNvSpPr txBox="1">
              <a:spLocks noChangeArrowheads="1"/>
            </p:cNvSpPr>
            <p:nvPr/>
          </p:nvSpPr>
          <p:spPr bwMode="auto">
            <a:xfrm>
              <a:off x="576" y="606"/>
              <a:ext cx="3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a:t>
              </a:r>
              <a:r>
                <a:rPr lang="zh-CN" altLang="en-US">
                  <a:solidFill>
                    <a:srgbClr val="CC0000"/>
                  </a:solidFill>
                  <a:latin typeface="Times New Roman" panose="02020603050405020304" pitchFamily="18" charset="0"/>
                </a:rPr>
                <a:t>2</a:t>
              </a:r>
              <a:r>
                <a:rPr lang="zh-CN" altLang="en-US">
                  <a:latin typeface="Times New Roman" panose="02020603050405020304" pitchFamily="18" charset="0"/>
                </a:rPr>
                <a:t>)   透射光的光程差</a:t>
              </a:r>
            </a:p>
          </p:txBody>
        </p:sp>
        <p:graphicFrame>
          <p:nvGraphicFramePr>
            <p:cNvPr id="71695" name="对象 237572"/>
            <p:cNvGraphicFramePr>
              <a:graphicFrameLocks/>
            </p:cNvGraphicFramePr>
            <p:nvPr/>
          </p:nvGraphicFramePr>
          <p:xfrm>
            <a:off x="2736" y="576"/>
            <a:ext cx="2352" cy="404"/>
          </p:xfrm>
          <a:graphic>
            <a:graphicData uri="http://schemas.openxmlformats.org/presentationml/2006/ole">
              <mc:AlternateContent xmlns:mc="http://schemas.openxmlformats.org/markup-compatibility/2006">
                <mc:Choice xmlns:v="urn:schemas-microsoft-com:vml" Requires="v">
                  <p:oleObj spid="_x0000_s233485" r:id="rId5" imgW="1942257" imgH="380835" progId="Equation.3">
                    <p:embed/>
                  </p:oleObj>
                </mc:Choice>
                <mc:Fallback>
                  <p:oleObj r:id="rId5" imgW="1942257" imgH="380835" progId="Equation.3">
                    <p:embed/>
                    <p:pic>
                      <p:nvPicPr>
                        <p:cNvPr id="71695" name="对象 23757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576"/>
                          <a:ext cx="23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37574" name="对象 237573"/>
          <p:cNvGraphicFramePr>
            <a:graphicFrameLocks/>
          </p:cNvGraphicFramePr>
          <p:nvPr/>
        </p:nvGraphicFramePr>
        <p:xfrm>
          <a:off x="1447800" y="5410200"/>
          <a:ext cx="5943600" cy="1063625"/>
        </p:xfrm>
        <a:graphic>
          <a:graphicData uri="http://schemas.openxmlformats.org/presentationml/2006/ole">
            <mc:AlternateContent xmlns:mc="http://schemas.openxmlformats.org/markup-compatibility/2006">
              <mc:Choice xmlns:v="urn:schemas-microsoft-com:vml" Requires="v">
                <p:oleObj spid="_x0000_s233486" r:id="rId7" imgW="2005729" imgH="393529" progId="Equation.3">
                  <p:embed/>
                </p:oleObj>
              </mc:Choice>
              <mc:Fallback>
                <p:oleObj r:id="rId7" imgW="2005729" imgH="393529" progId="Equation.3">
                  <p:embed/>
                  <p:pic>
                    <p:nvPicPr>
                      <p:cNvPr id="237574" name="对象 23757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5410200"/>
                        <a:ext cx="594360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37575" name="组合 237574"/>
          <p:cNvGrpSpPr>
            <a:grpSpLocks/>
          </p:cNvGrpSpPr>
          <p:nvPr/>
        </p:nvGrpSpPr>
        <p:grpSpPr bwMode="auto">
          <a:xfrm>
            <a:off x="1447800" y="2895600"/>
            <a:ext cx="7010400" cy="1098550"/>
            <a:chOff x="912" y="1824"/>
            <a:chExt cx="4416" cy="692"/>
          </a:xfrm>
        </p:grpSpPr>
        <p:graphicFrame>
          <p:nvGraphicFramePr>
            <p:cNvPr id="71692" name="对象 237575"/>
            <p:cNvGraphicFramePr>
              <a:graphicFrameLocks/>
            </p:cNvGraphicFramePr>
            <p:nvPr/>
          </p:nvGraphicFramePr>
          <p:xfrm>
            <a:off x="912" y="1824"/>
            <a:ext cx="3552" cy="692"/>
          </p:xfrm>
          <a:graphic>
            <a:graphicData uri="http://schemas.openxmlformats.org/presentationml/2006/ole">
              <mc:AlternateContent xmlns:mc="http://schemas.openxmlformats.org/markup-compatibility/2006">
                <mc:Choice xmlns:v="urn:schemas-microsoft-com:vml" Requires="v">
                  <p:oleObj spid="_x0000_s233487" r:id="rId9" imgW="1891479" imgH="393529" progId="Equation.3">
                    <p:embed/>
                  </p:oleObj>
                </mc:Choice>
                <mc:Fallback>
                  <p:oleObj r:id="rId9" imgW="1891479" imgH="393529" progId="Equation.3">
                    <p:embed/>
                    <p:pic>
                      <p:nvPicPr>
                        <p:cNvPr id="71692" name="对象 23757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 y="1824"/>
                          <a:ext cx="3552"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693" name="文本框 237576"/>
            <p:cNvSpPr txBox="1">
              <a:spLocks noChangeArrowheads="1"/>
            </p:cNvSpPr>
            <p:nvPr/>
          </p:nvSpPr>
          <p:spPr bwMode="auto">
            <a:xfrm>
              <a:off x="4512" y="1968"/>
              <a:ext cx="816" cy="333"/>
            </a:xfrm>
            <a:prstGeom prst="rect">
              <a:avLst/>
            </a:prstGeom>
            <a:gradFill rotWithShape="0">
              <a:gsLst>
                <a:gs pos="0">
                  <a:srgbClr val="FFEBFF"/>
                </a:gs>
                <a:gs pos="50000">
                  <a:srgbClr val="FFFFFF"/>
                </a:gs>
                <a:gs pos="100000">
                  <a:srgbClr val="FFEBFF"/>
                </a:gs>
              </a:gsLst>
              <a:lin ang="5400000" scaled="1"/>
            </a:gradFill>
            <a:ln w="9525">
              <a:solidFill>
                <a:srgbClr val="FF0000"/>
              </a:solidFill>
              <a:miter lim="800000"/>
              <a:headEnd/>
              <a:tailEnd/>
            </a:ln>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latin typeface="Times New Roman" panose="02020603050405020304" pitchFamily="18" charset="0"/>
                </a:rPr>
                <a:t>红光</a:t>
              </a:r>
            </a:p>
          </p:txBody>
        </p:sp>
      </p:grpSp>
      <p:grpSp>
        <p:nvGrpSpPr>
          <p:cNvPr id="237578" name="组合 237577"/>
          <p:cNvGrpSpPr>
            <a:grpSpLocks/>
          </p:cNvGrpSpPr>
          <p:nvPr/>
        </p:nvGrpSpPr>
        <p:grpSpPr bwMode="auto">
          <a:xfrm>
            <a:off x="1447800" y="4114800"/>
            <a:ext cx="7010400" cy="1077913"/>
            <a:chOff x="912" y="2592"/>
            <a:chExt cx="4416" cy="679"/>
          </a:xfrm>
        </p:grpSpPr>
        <p:graphicFrame>
          <p:nvGraphicFramePr>
            <p:cNvPr id="71690" name="对象 237578"/>
            <p:cNvGraphicFramePr>
              <a:graphicFrameLocks/>
            </p:cNvGraphicFramePr>
            <p:nvPr/>
          </p:nvGraphicFramePr>
          <p:xfrm>
            <a:off x="912" y="2592"/>
            <a:ext cx="3504" cy="679"/>
          </p:xfrm>
          <a:graphic>
            <a:graphicData uri="http://schemas.openxmlformats.org/presentationml/2006/ole">
              <mc:AlternateContent xmlns:mc="http://schemas.openxmlformats.org/markup-compatibility/2006">
                <mc:Choice xmlns:v="urn:schemas-microsoft-com:vml" Requires="v">
                  <p:oleObj spid="_x0000_s233488" r:id="rId11" imgW="1993035" imgH="393529" progId="Equation.3">
                    <p:embed/>
                  </p:oleObj>
                </mc:Choice>
                <mc:Fallback>
                  <p:oleObj r:id="rId11" imgW="1993035" imgH="393529" progId="Equation.3">
                    <p:embed/>
                    <p:pic>
                      <p:nvPicPr>
                        <p:cNvPr id="71690" name="对象 23757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2592"/>
                          <a:ext cx="3504"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691" name="文本框 237579"/>
            <p:cNvSpPr txBox="1">
              <a:spLocks noChangeArrowheads="1"/>
            </p:cNvSpPr>
            <p:nvPr/>
          </p:nvSpPr>
          <p:spPr bwMode="auto">
            <a:xfrm>
              <a:off x="4512" y="2736"/>
              <a:ext cx="816" cy="333"/>
            </a:xfrm>
            <a:prstGeom prst="rect">
              <a:avLst/>
            </a:prstGeom>
            <a:gradFill rotWithShape="0">
              <a:gsLst>
                <a:gs pos="0">
                  <a:srgbClr val="F5DDFB"/>
                </a:gs>
                <a:gs pos="50000">
                  <a:srgbClr val="FFFFFF"/>
                </a:gs>
                <a:gs pos="100000">
                  <a:srgbClr val="F5DDFB"/>
                </a:gs>
              </a:gsLst>
              <a:lin ang="5400000" scaled="1"/>
            </a:gradFill>
            <a:ln w="9525">
              <a:solidFill>
                <a:srgbClr val="CC00CC"/>
              </a:solidFill>
              <a:miter lim="800000"/>
              <a:headEnd/>
              <a:tailEnd/>
            </a:ln>
          </p:spPr>
          <p:txBody>
            <a:bodyPr>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latin typeface="Times New Roman" panose="02020603050405020304" pitchFamily="18" charset="0"/>
                </a:rPr>
                <a:t>紫光</a:t>
              </a:r>
            </a:p>
          </p:txBody>
        </p:sp>
      </p:grpSp>
      <p:grpSp>
        <p:nvGrpSpPr>
          <p:cNvPr id="237581" name="组合 237580"/>
          <p:cNvGrpSpPr>
            <a:grpSpLocks/>
          </p:cNvGrpSpPr>
          <p:nvPr/>
        </p:nvGrpSpPr>
        <p:grpSpPr bwMode="auto">
          <a:xfrm>
            <a:off x="446088" y="3200400"/>
            <a:ext cx="1001712" cy="1600200"/>
            <a:chOff x="281" y="2016"/>
            <a:chExt cx="631" cy="1008"/>
          </a:xfrm>
        </p:grpSpPr>
        <p:sp>
          <p:nvSpPr>
            <p:cNvPr id="71688" name="文本框 237581"/>
            <p:cNvSpPr txBox="1">
              <a:spLocks noChangeArrowheads="1"/>
            </p:cNvSpPr>
            <p:nvPr/>
          </p:nvSpPr>
          <p:spPr bwMode="auto">
            <a:xfrm>
              <a:off x="281" y="2016"/>
              <a:ext cx="391" cy="1008"/>
            </a:xfrm>
            <a:prstGeom prst="rect">
              <a:avLst/>
            </a:prstGeom>
            <a:gradFill rotWithShape="0">
              <a:gsLst>
                <a:gs pos="0">
                  <a:srgbClr val="F1ADE6"/>
                </a:gs>
                <a:gs pos="50000">
                  <a:srgbClr val="FFFFFF"/>
                </a:gs>
                <a:gs pos="100000">
                  <a:srgbClr val="F1ADE6"/>
                </a:gs>
              </a:gsLst>
              <a:lin ang="0" scaled="1"/>
            </a:gradFill>
            <a:ln w="9525">
              <a:solidFill>
                <a:srgbClr val="CC0066"/>
              </a:solidFill>
              <a:miter lim="800000"/>
              <a:headEnd/>
              <a:tailEnd/>
            </a:ln>
          </p:spPr>
          <p:txBody>
            <a:bodyPr vert="eaVert">
              <a:spAutoFit/>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latin typeface="Times New Roman" panose="02020603050405020304" pitchFamily="18" charset="0"/>
                </a:rPr>
                <a:t>紫红色</a:t>
              </a:r>
            </a:p>
          </p:txBody>
        </p:sp>
        <p:sp>
          <p:nvSpPr>
            <p:cNvPr id="71689" name="左大括号 237582"/>
            <p:cNvSpPr>
              <a:spLocks/>
            </p:cNvSpPr>
            <p:nvPr/>
          </p:nvSpPr>
          <p:spPr bwMode="auto">
            <a:xfrm>
              <a:off x="720" y="2160"/>
              <a:ext cx="192" cy="768"/>
            </a:xfrm>
            <a:prstGeom prst="leftBrace">
              <a:avLst>
                <a:gd name="adj1" fmla="val 33222"/>
                <a:gd name="adj2" fmla="val 50000"/>
              </a:avLst>
            </a:prstGeom>
            <a:noFill/>
            <a:ln w="19050">
              <a:solidFill>
                <a:srgbClr val="CC0066"/>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rgbClr val="1C1C1C"/>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688613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animEffect transition="in" filter="blinds(vertical)">
                                      <p:cBhvr>
                                        <p:cTn id="7" dur="500"/>
                                        <p:tgtEl>
                                          <p:spTgt spid="237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7575"/>
                                        </p:tgtEl>
                                        <p:attrNameLst>
                                          <p:attrName>style.visibility</p:attrName>
                                        </p:attrNameLst>
                                      </p:cBhvr>
                                      <p:to>
                                        <p:strVal val="visible"/>
                                      </p:to>
                                    </p:set>
                                    <p:animEffect transition="in" filter="blinds(horizontal)">
                                      <p:cBhvr>
                                        <p:cTn id="12" dur="500"/>
                                        <p:tgtEl>
                                          <p:spTgt spid="2375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7578"/>
                                        </p:tgtEl>
                                        <p:attrNameLst>
                                          <p:attrName>style.visibility</p:attrName>
                                        </p:attrNameLst>
                                      </p:cBhvr>
                                      <p:to>
                                        <p:strVal val="visible"/>
                                      </p:to>
                                    </p:set>
                                    <p:animEffect transition="in" filter="blinds(horizontal)">
                                      <p:cBhvr>
                                        <p:cTn id="17" dur="500"/>
                                        <p:tgtEl>
                                          <p:spTgt spid="2375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237574"/>
                                        </p:tgtEl>
                                        <p:attrNameLst>
                                          <p:attrName>style.visibility</p:attrName>
                                        </p:attrNameLst>
                                      </p:cBhvr>
                                      <p:to>
                                        <p:strVal val="visible"/>
                                      </p:to>
                                    </p:set>
                                    <p:animEffect transition="in" filter="blinds(vertical)">
                                      <p:cBhvr>
                                        <p:cTn id="22" dur="500"/>
                                        <p:tgtEl>
                                          <p:spTgt spid="2375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37581"/>
                                        </p:tgtEl>
                                        <p:attrNameLst>
                                          <p:attrName>style.visibility</p:attrName>
                                        </p:attrNameLst>
                                      </p:cBhvr>
                                      <p:to>
                                        <p:strVal val="visible"/>
                                      </p:to>
                                    </p:set>
                                    <p:animEffect transition="in" filter="box(out)">
                                      <p:cBhvr>
                                        <p:cTn id="27" dur="500"/>
                                        <p:tgtEl>
                                          <p:spTgt spid="237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0" name="Rectangle 48"/>
          <p:cNvSpPr>
            <a:spLocks noChangeArrowheads="1"/>
          </p:cNvSpPr>
          <p:nvPr/>
        </p:nvSpPr>
        <p:spPr bwMode="auto">
          <a:xfrm>
            <a:off x="2584376" y="2276872"/>
            <a:ext cx="762000" cy="1066800"/>
          </a:xfrm>
          <a:prstGeom prst="rect">
            <a:avLst/>
          </a:prstGeom>
          <a:gradFill rotWithShape="0">
            <a:gsLst>
              <a:gs pos="0">
                <a:srgbClr val="FCDCED"/>
              </a:gs>
              <a:gs pos="50000">
                <a:srgbClr val="FFFFFF"/>
              </a:gs>
              <a:gs pos="100000">
                <a:srgbClr val="FCDCED"/>
              </a:gs>
            </a:gsLst>
            <a:lin ang="5400000" scaled="1"/>
          </a:gradFill>
          <a:ln w="12700">
            <a:solidFill>
              <a:srgbClr val="CC00CC"/>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0981" name="Text Box 51"/>
          <p:cNvSpPr txBox="1">
            <a:spLocks noChangeArrowheads="1"/>
          </p:cNvSpPr>
          <p:nvPr/>
        </p:nvSpPr>
        <p:spPr bwMode="auto">
          <a:xfrm>
            <a:off x="241005" y="281873"/>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dirty="0">
                <a:solidFill>
                  <a:srgbClr val="CC0000"/>
                </a:solidFill>
              </a:rPr>
              <a:t>二、</a:t>
            </a:r>
            <a:r>
              <a:rPr kumimoji="0" lang="zh-CN" altLang="en-US" sz="2800" b="1" dirty="0" smtClean="0">
                <a:solidFill>
                  <a:srgbClr val="CC0000"/>
                </a:solidFill>
              </a:rPr>
              <a:t>劈尖干涉</a:t>
            </a:r>
            <a:endParaRPr kumimoji="0" lang="zh-CN" altLang="en-US" sz="2800" b="1" dirty="0"/>
          </a:p>
        </p:txBody>
      </p:sp>
      <p:graphicFrame>
        <p:nvGraphicFramePr>
          <p:cNvPr id="3124" name="Object 2"/>
          <p:cNvGraphicFramePr>
            <a:graphicFrameLocks noChangeAspect="1"/>
          </p:cNvGraphicFramePr>
          <p:nvPr>
            <p:extLst/>
          </p:nvPr>
        </p:nvGraphicFramePr>
        <p:xfrm>
          <a:off x="755576" y="2276872"/>
          <a:ext cx="2281238" cy="1031875"/>
        </p:xfrm>
        <a:graphic>
          <a:graphicData uri="http://schemas.openxmlformats.org/presentationml/2006/ole">
            <mc:AlternateContent xmlns:mc="http://schemas.openxmlformats.org/markup-compatibility/2006">
              <mc:Choice xmlns:v="urn:schemas-microsoft-com:vml" Requires="v">
                <p:oleObj spid="_x0000_s208952" name="公式" r:id="rId3" imgW="1511300" imgH="723900" progId="Equation.3">
                  <p:embed/>
                </p:oleObj>
              </mc:Choice>
              <mc:Fallback>
                <p:oleObj name="公式" r:id="rId3" imgW="1511300" imgH="723900" progId="Equation.3">
                  <p:embed/>
                  <p:pic>
                    <p:nvPicPr>
                      <p:cNvPr id="312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276872"/>
                        <a:ext cx="2281238"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53"/>
          <p:cNvGrpSpPr>
            <a:grpSpLocks/>
          </p:cNvGrpSpPr>
          <p:nvPr/>
        </p:nvGrpSpPr>
        <p:grpSpPr bwMode="auto">
          <a:xfrm>
            <a:off x="755576" y="4649688"/>
            <a:ext cx="762000" cy="838200"/>
            <a:chOff x="2592" y="3216"/>
            <a:chExt cx="480" cy="528"/>
          </a:xfrm>
        </p:grpSpPr>
        <p:graphicFrame>
          <p:nvGraphicFramePr>
            <p:cNvPr id="40967" name="Object 7"/>
            <p:cNvGraphicFramePr>
              <a:graphicFrameLocks noChangeAspect="1"/>
            </p:cNvGraphicFramePr>
            <p:nvPr/>
          </p:nvGraphicFramePr>
          <p:xfrm>
            <a:off x="2592" y="3312"/>
            <a:ext cx="366" cy="259"/>
          </p:xfrm>
          <a:graphic>
            <a:graphicData uri="http://schemas.openxmlformats.org/presentationml/2006/ole">
              <mc:AlternateContent xmlns:mc="http://schemas.openxmlformats.org/markup-compatibility/2006">
                <mc:Choice xmlns:v="urn:schemas-microsoft-com:vml" Requires="v">
                  <p:oleObj spid="_x0000_s208953" name="公式" r:id="rId5" imgW="469696" imgH="266584" progId="Equation.3">
                    <p:embed/>
                  </p:oleObj>
                </mc:Choice>
                <mc:Fallback>
                  <p:oleObj name="公式" r:id="rId5" imgW="469696" imgH="266584" progId="Equation.3">
                    <p:embed/>
                    <p:pic>
                      <p:nvPicPr>
                        <p:cNvPr id="4096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3312"/>
                          <a:ext cx="366"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9" name="AutoShape 55"/>
            <p:cNvSpPr>
              <a:spLocks/>
            </p:cNvSpPr>
            <p:nvPr/>
          </p:nvSpPr>
          <p:spPr bwMode="auto">
            <a:xfrm>
              <a:off x="2976" y="3216"/>
              <a:ext cx="96" cy="528"/>
            </a:xfrm>
            <a:prstGeom prst="leftBrace">
              <a:avLst>
                <a:gd name="adj1" fmla="val 45833"/>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8" name="Group 56"/>
          <p:cNvGrpSpPr>
            <a:grpSpLocks/>
          </p:cNvGrpSpPr>
          <p:nvPr/>
        </p:nvGrpSpPr>
        <p:grpSpPr bwMode="auto">
          <a:xfrm>
            <a:off x="1593776" y="4344888"/>
            <a:ext cx="4953000" cy="593725"/>
            <a:chOff x="3072" y="3072"/>
            <a:chExt cx="3120" cy="374"/>
          </a:xfrm>
        </p:grpSpPr>
        <p:graphicFrame>
          <p:nvGraphicFramePr>
            <p:cNvPr id="40966" name="Object 6"/>
            <p:cNvGraphicFramePr>
              <a:graphicFrameLocks noChangeAspect="1"/>
            </p:cNvGraphicFramePr>
            <p:nvPr/>
          </p:nvGraphicFramePr>
          <p:xfrm>
            <a:off x="3072" y="3096"/>
            <a:ext cx="1613" cy="350"/>
          </p:xfrm>
          <a:graphic>
            <a:graphicData uri="http://schemas.openxmlformats.org/presentationml/2006/ole">
              <mc:AlternateContent xmlns:mc="http://schemas.openxmlformats.org/markup-compatibility/2006">
                <mc:Choice xmlns:v="urn:schemas-microsoft-com:vml" Requires="v">
                  <p:oleObj spid="_x0000_s208954" name="公式" r:id="rId7" imgW="1497950" imgH="317362" progId="Equation.3">
                    <p:embed/>
                  </p:oleObj>
                </mc:Choice>
                <mc:Fallback>
                  <p:oleObj name="公式" r:id="rId7" imgW="1497950" imgH="317362" progId="Equation.3">
                    <p:embed/>
                    <p:pic>
                      <p:nvPicPr>
                        <p:cNvPr id="4096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3096"/>
                          <a:ext cx="1613"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8" name="Text Box 58"/>
            <p:cNvSpPr txBox="1">
              <a:spLocks noChangeArrowheads="1"/>
            </p:cNvSpPr>
            <p:nvPr/>
          </p:nvSpPr>
          <p:spPr bwMode="auto">
            <a:xfrm>
              <a:off x="4992" y="3072"/>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zh-CN" sz="2800" b="1">
                  <a:solidFill>
                    <a:srgbClr val="000000"/>
                  </a:solidFill>
                </a:rPr>
                <a:t>明纹</a:t>
              </a:r>
              <a:endParaRPr kumimoji="0" lang="zh-CN" altLang="en-US" sz="2800" b="1">
                <a:solidFill>
                  <a:srgbClr val="000000"/>
                </a:solidFill>
              </a:endParaRPr>
            </a:p>
          </p:txBody>
        </p:sp>
      </p:grpSp>
      <p:grpSp>
        <p:nvGrpSpPr>
          <p:cNvPr id="9" name="Group 59"/>
          <p:cNvGrpSpPr>
            <a:grpSpLocks/>
          </p:cNvGrpSpPr>
          <p:nvPr/>
        </p:nvGrpSpPr>
        <p:grpSpPr bwMode="auto">
          <a:xfrm>
            <a:off x="1517576" y="5043388"/>
            <a:ext cx="4572000" cy="977900"/>
            <a:chOff x="3072" y="3464"/>
            <a:chExt cx="2880" cy="616"/>
          </a:xfrm>
        </p:grpSpPr>
        <p:graphicFrame>
          <p:nvGraphicFramePr>
            <p:cNvPr id="40965" name="Object 5"/>
            <p:cNvGraphicFramePr>
              <a:graphicFrameLocks noChangeAspect="1"/>
            </p:cNvGraphicFramePr>
            <p:nvPr/>
          </p:nvGraphicFramePr>
          <p:xfrm>
            <a:off x="3072" y="3464"/>
            <a:ext cx="1968" cy="616"/>
          </p:xfrm>
          <a:graphic>
            <a:graphicData uri="http://schemas.openxmlformats.org/presentationml/2006/ole">
              <mc:AlternateContent xmlns:mc="http://schemas.openxmlformats.org/markup-compatibility/2006">
                <mc:Choice xmlns:v="urn:schemas-microsoft-com:vml" Requires="v">
                  <p:oleObj spid="_x0000_s208955" name="公式" r:id="rId9" imgW="2628900" imgH="723900" progId="Equation.3">
                    <p:embed/>
                  </p:oleObj>
                </mc:Choice>
                <mc:Fallback>
                  <p:oleObj name="公式" r:id="rId9" imgW="2628900" imgH="723900" progId="Equation.3">
                    <p:embed/>
                    <p:pic>
                      <p:nvPicPr>
                        <p:cNvPr id="4096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2" y="3464"/>
                          <a:ext cx="1968" cy="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7" name="Text Box 61"/>
            <p:cNvSpPr txBox="1">
              <a:spLocks noChangeArrowheads="1"/>
            </p:cNvSpPr>
            <p:nvPr/>
          </p:nvSpPr>
          <p:spPr bwMode="auto">
            <a:xfrm>
              <a:off x="5040" y="3622"/>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暗纹</a:t>
              </a:r>
            </a:p>
          </p:txBody>
        </p:sp>
      </p:grpSp>
      <p:grpSp>
        <p:nvGrpSpPr>
          <p:cNvPr id="10" name="Group 65"/>
          <p:cNvGrpSpPr>
            <a:grpSpLocks/>
          </p:cNvGrpSpPr>
          <p:nvPr/>
        </p:nvGrpSpPr>
        <p:grpSpPr bwMode="auto">
          <a:xfrm>
            <a:off x="5929312" y="623968"/>
            <a:ext cx="1371600" cy="1117600"/>
            <a:chOff x="1104" y="3072"/>
            <a:chExt cx="864" cy="704"/>
          </a:xfrm>
        </p:grpSpPr>
        <p:sp>
          <p:nvSpPr>
            <p:cNvPr id="40993" name="Line 66"/>
            <p:cNvSpPr>
              <a:spLocks noChangeShapeType="1"/>
            </p:cNvSpPr>
            <p:nvPr/>
          </p:nvSpPr>
          <p:spPr bwMode="auto">
            <a:xfrm>
              <a:off x="1392" y="3408"/>
              <a:ext cx="0" cy="336"/>
            </a:xfrm>
            <a:prstGeom prst="line">
              <a:avLst/>
            </a:prstGeom>
            <a:noFill/>
            <a:ln w="1905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Line 67"/>
            <p:cNvSpPr>
              <a:spLocks noChangeShapeType="1"/>
            </p:cNvSpPr>
            <p:nvPr/>
          </p:nvSpPr>
          <p:spPr bwMode="auto">
            <a:xfrm>
              <a:off x="1488" y="3408"/>
              <a:ext cx="0" cy="336"/>
            </a:xfrm>
            <a:prstGeom prst="line">
              <a:avLst/>
            </a:prstGeom>
            <a:noFill/>
            <a:ln w="1905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0995" name="Group 68"/>
            <p:cNvGrpSpPr>
              <a:grpSpLocks/>
            </p:cNvGrpSpPr>
            <p:nvPr/>
          </p:nvGrpSpPr>
          <p:grpSpPr bwMode="auto">
            <a:xfrm>
              <a:off x="1104" y="3072"/>
              <a:ext cx="864" cy="432"/>
              <a:chOff x="3312" y="3408"/>
              <a:chExt cx="864" cy="432"/>
            </a:xfrm>
          </p:grpSpPr>
          <p:sp>
            <p:nvSpPr>
              <p:cNvPr id="40998" name="Rectangle 69"/>
              <p:cNvSpPr>
                <a:spLocks noChangeArrowheads="1"/>
              </p:cNvSpPr>
              <p:nvPr/>
            </p:nvSpPr>
            <p:spPr bwMode="auto">
              <a:xfrm>
                <a:off x="3312" y="3408"/>
                <a:ext cx="96" cy="432"/>
              </a:xfrm>
              <a:prstGeom prst="rect">
                <a:avLst/>
              </a:prstGeom>
              <a:gradFill rotWithShape="0">
                <a:gsLst>
                  <a:gs pos="0">
                    <a:srgbClr val="434328"/>
                  </a:gs>
                  <a:gs pos="50000">
                    <a:srgbClr val="FFFF99"/>
                  </a:gs>
                  <a:gs pos="100000">
                    <a:srgbClr val="434328"/>
                  </a:gs>
                </a:gsLst>
                <a:lin ang="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0999" name="Rectangle 70"/>
              <p:cNvSpPr>
                <a:spLocks noChangeArrowheads="1"/>
              </p:cNvSpPr>
              <p:nvPr/>
            </p:nvSpPr>
            <p:spPr bwMode="auto">
              <a:xfrm>
                <a:off x="3408" y="3408"/>
                <a:ext cx="96" cy="432"/>
              </a:xfrm>
              <a:prstGeom prst="rect">
                <a:avLst/>
              </a:prstGeom>
              <a:gradFill rotWithShape="0">
                <a:gsLst>
                  <a:gs pos="0">
                    <a:srgbClr val="434328"/>
                  </a:gs>
                  <a:gs pos="50000">
                    <a:srgbClr val="FFFF99"/>
                  </a:gs>
                  <a:gs pos="100000">
                    <a:srgbClr val="434328"/>
                  </a:gs>
                </a:gsLst>
                <a:lin ang="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1000" name="Rectangle 71"/>
              <p:cNvSpPr>
                <a:spLocks noChangeArrowheads="1"/>
              </p:cNvSpPr>
              <p:nvPr/>
            </p:nvSpPr>
            <p:spPr bwMode="auto">
              <a:xfrm>
                <a:off x="3504" y="3408"/>
                <a:ext cx="96" cy="432"/>
              </a:xfrm>
              <a:prstGeom prst="rect">
                <a:avLst/>
              </a:prstGeom>
              <a:gradFill rotWithShape="0">
                <a:gsLst>
                  <a:gs pos="0">
                    <a:srgbClr val="434328"/>
                  </a:gs>
                  <a:gs pos="50000">
                    <a:srgbClr val="FFFF99"/>
                  </a:gs>
                  <a:gs pos="100000">
                    <a:srgbClr val="434328"/>
                  </a:gs>
                </a:gsLst>
                <a:lin ang="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1001" name="Rectangle 72"/>
              <p:cNvSpPr>
                <a:spLocks noChangeArrowheads="1"/>
              </p:cNvSpPr>
              <p:nvPr/>
            </p:nvSpPr>
            <p:spPr bwMode="auto">
              <a:xfrm>
                <a:off x="3600" y="3408"/>
                <a:ext cx="96" cy="432"/>
              </a:xfrm>
              <a:prstGeom prst="rect">
                <a:avLst/>
              </a:prstGeom>
              <a:gradFill rotWithShape="0">
                <a:gsLst>
                  <a:gs pos="0">
                    <a:srgbClr val="434328"/>
                  </a:gs>
                  <a:gs pos="50000">
                    <a:srgbClr val="FFFF99"/>
                  </a:gs>
                  <a:gs pos="100000">
                    <a:srgbClr val="434328"/>
                  </a:gs>
                </a:gsLst>
                <a:lin ang="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1002" name="Rectangle 73"/>
              <p:cNvSpPr>
                <a:spLocks noChangeArrowheads="1"/>
              </p:cNvSpPr>
              <p:nvPr/>
            </p:nvSpPr>
            <p:spPr bwMode="auto">
              <a:xfrm>
                <a:off x="3696" y="3408"/>
                <a:ext cx="96" cy="432"/>
              </a:xfrm>
              <a:prstGeom prst="rect">
                <a:avLst/>
              </a:prstGeom>
              <a:gradFill rotWithShape="0">
                <a:gsLst>
                  <a:gs pos="0">
                    <a:srgbClr val="434328"/>
                  </a:gs>
                  <a:gs pos="50000">
                    <a:srgbClr val="FFFF99"/>
                  </a:gs>
                  <a:gs pos="100000">
                    <a:srgbClr val="434328"/>
                  </a:gs>
                </a:gsLst>
                <a:lin ang="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1003" name="Rectangle 74"/>
              <p:cNvSpPr>
                <a:spLocks noChangeArrowheads="1"/>
              </p:cNvSpPr>
              <p:nvPr/>
            </p:nvSpPr>
            <p:spPr bwMode="auto">
              <a:xfrm>
                <a:off x="3792" y="3408"/>
                <a:ext cx="96" cy="432"/>
              </a:xfrm>
              <a:prstGeom prst="rect">
                <a:avLst/>
              </a:prstGeom>
              <a:gradFill rotWithShape="0">
                <a:gsLst>
                  <a:gs pos="0">
                    <a:srgbClr val="434328"/>
                  </a:gs>
                  <a:gs pos="50000">
                    <a:srgbClr val="FFFF99"/>
                  </a:gs>
                  <a:gs pos="100000">
                    <a:srgbClr val="434328"/>
                  </a:gs>
                </a:gsLst>
                <a:lin ang="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1004" name="Rectangle 75"/>
              <p:cNvSpPr>
                <a:spLocks noChangeArrowheads="1"/>
              </p:cNvSpPr>
              <p:nvPr/>
            </p:nvSpPr>
            <p:spPr bwMode="auto">
              <a:xfrm>
                <a:off x="3888" y="3408"/>
                <a:ext cx="96" cy="432"/>
              </a:xfrm>
              <a:prstGeom prst="rect">
                <a:avLst/>
              </a:prstGeom>
              <a:gradFill rotWithShape="0">
                <a:gsLst>
                  <a:gs pos="0">
                    <a:srgbClr val="434328"/>
                  </a:gs>
                  <a:gs pos="50000">
                    <a:srgbClr val="FFFF99"/>
                  </a:gs>
                  <a:gs pos="100000">
                    <a:srgbClr val="434328"/>
                  </a:gs>
                </a:gsLst>
                <a:lin ang="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1005" name="Rectangle 76"/>
              <p:cNvSpPr>
                <a:spLocks noChangeArrowheads="1"/>
              </p:cNvSpPr>
              <p:nvPr/>
            </p:nvSpPr>
            <p:spPr bwMode="auto">
              <a:xfrm>
                <a:off x="3984" y="3408"/>
                <a:ext cx="96" cy="432"/>
              </a:xfrm>
              <a:prstGeom prst="rect">
                <a:avLst/>
              </a:prstGeom>
              <a:gradFill rotWithShape="0">
                <a:gsLst>
                  <a:gs pos="0">
                    <a:srgbClr val="434328"/>
                  </a:gs>
                  <a:gs pos="50000">
                    <a:srgbClr val="FFFF99"/>
                  </a:gs>
                  <a:gs pos="100000">
                    <a:srgbClr val="434328"/>
                  </a:gs>
                </a:gsLst>
                <a:lin ang="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1006" name="Rectangle 77"/>
              <p:cNvSpPr>
                <a:spLocks noChangeArrowheads="1"/>
              </p:cNvSpPr>
              <p:nvPr/>
            </p:nvSpPr>
            <p:spPr bwMode="auto">
              <a:xfrm>
                <a:off x="4080" y="3408"/>
                <a:ext cx="96" cy="432"/>
              </a:xfrm>
              <a:prstGeom prst="rect">
                <a:avLst/>
              </a:prstGeom>
              <a:gradFill rotWithShape="0">
                <a:gsLst>
                  <a:gs pos="0">
                    <a:srgbClr val="434328"/>
                  </a:gs>
                  <a:gs pos="50000">
                    <a:srgbClr val="FFFF99"/>
                  </a:gs>
                  <a:gs pos="100000">
                    <a:srgbClr val="434328"/>
                  </a:gs>
                </a:gsLst>
                <a:lin ang="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40996" name="Line 78"/>
            <p:cNvSpPr>
              <a:spLocks noChangeShapeType="1"/>
            </p:cNvSpPr>
            <p:nvPr/>
          </p:nvSpPr>
          <p:spPr bwMode="auto">
            <a:xfrm>
              <a:off x="1152" y="3600"/>
              <a:ext cx="240" cy="0"/>
            </a:xfrm>
            <a:prstGeom prst="line">
              <a:avLst/>
            </a:prstGeom>
            <a:noFill/>
            <a:ln w="19050">
              <a:solidFill>
                <a:srgbClr val="FF3300"/>
              </a:solidFill>
              <a:prstDash val="dash"/>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7" name="Line 79"/>
            <p:cNvSpPr>
              <a:spLocks noChangeShapeType="1"/>
            </p:cNvSpPr>
            <p:nvPr/>
          </p:nvSpPr>
          <p:spPr bwMode="auto">
            <a:xfrm flipH="1">
              <a:off x="1488" y="3600"/>
              <a:ext cx="240" cy="0"/>
            </a:xfrm>
            <a:prstGeom prst="line">
              <a:avLst/>
            </a:prstGeom>
            <a:noFill/>
            <a:ln w="19050">
              <a:solidFill>
                <a:srgbClr val="FF3300"/>
              </a:solidFill>
              <a:prstDash val="dash"/>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0964" name="Object 4"/>
            <p:cNvGraphicFramePr>
              <a:graphicFrameLocks noChangeAspect="1"/>
            </p:cNvGraphicFramePr>
            <p:nvPr/>
          </p:nvGraphicFramePr>
          <p:xfrm>
            <a:off x="1680" y="3504"/>
            <a:ext cx="177" cy="272"/>
          </p:xfrm>
          <a:graphic>
            <a:graphicData uri="http://schemas.openxmlformats.org/presentationml/2006/ole">
              <mc:AlternateContent xmlns:mc="http://schemas.openxmlformats.org/markup-compatibility/2006">
                <mc:Choice xmlns:v="urn:schemas-microsoft-com:vml" Requires="v">
                  <p:oleObj spid="_x0000_s208956" name="公式" r:id="rId11" imgW="164957" imgH="253780" progId="Equation.3">
                    <p:embed/>
                  </p:oleObj>
                </mc:Choice>
                <mc:Fallback>
                  <p:oleObj name="公式" r:id="rId11" imgW="164957" imgH="253780" progId="Equation.3">
                    <p:embed/>
                    <p:pic>
                      <p:nvPicPr>
                        <p:cNvPr id="40964"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0" y="3504"/>
                          <a:ext cx="17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976" name="Group 2"/>
          <p:cNvGrpSpPr>
            <a:grpSpLocks/>
          </p:cNvGrpSpPr>
          <p:nvPr/>
        </p:nvGrpSpPr>
        <p:grpSpPr bwMode="auto">
          <a:xfrm>
            <a:off x="4405312" y="1786880"/>
            <a:ext cx="4419600" cy="2362200"/>
            <a:chOff x="2688" y="528"/>
            <a:chExt cx="2784" cy="1488"/>
          </a:xfrm>
        </p:grpSpPr>
        <p:sp>
          <p:nvSpPr>
            <p:cNvPr id="41042" name="Rectangle 3"/>
            <p:cNvSpPr>
              <a:spLocks noChangeArrowheads="1"/>
            </p:cNvSpPr>
            <p:nvPr/>
          </p:nvSpPr>
          <p:spPr bwMode="auto">
            <a:xfrm>
              <a:off x="2688" y="528"/>
              <a:ext cx="2784" cy="1488"/>
            </a:xfrm>
            <a:prstGeom prst="rect">
              <a:avLst/>
            </a:prstGeom>
            <a:solidFill>
              <a:schemeClr val="bg1"/>
            </a:solidFill>
            <a:ln w="9525">
              <a:solidFill>
                <a:srgbClr val="006666"/>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1043" name="Rectangle 4"/>
            <p:cNvSpPr>
              <a:spLocks noChangeArrowheads="1"/>
            </p:cNvSpPr>
            <p:nvPr/>
          </p:nvSpPr>
          <p:spPr bwMode="auto">
            <a:xfrm>
              <a:off x="3072" y="1488"/>
              <a:ext cx="2016" cy="288"/>
            </a:xfrm>
            <a:prstGeom prst="rect">
              <a:avLst/>
            </a:prstGeom>
            <a:solidFill>
              <a:srgbClr val="00FFFF">
                <a:alpha val="50195"/>
              </a:srgb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1044" name="Rectangle 5"/>
            <p:cNvSpPr>
              <a:spLocks noChangeArrowheads="1"/>
            </p:cNvSpPr>
            <p:nvPr/>
          </p:nvSpPr>
          <p:spPr bwMode="auto">
            <a:xfrm rot="-316683">
              <a:off x="3049" y="1104"/>
              <a:ext cx="2016" cy="288"/>
            </a:xfrm>
            <a:prstGeom prst="rect">
              <a:avLst/>
            </a:prstGeom>
            <a:solidFill>
              <a:srgbClr val="00FFFF">
                <a:alpha val="50195"/>
              </a:srgb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3078" name="Oval 6"/>
            <p:cNvSpPr>
              <a:spLocks noChangeArrowheads="1"/>
            </p:cNvSpPr>
            <p:nvPr/>
          </p:nvSpPr>
          <p:spPr bwMode="auto">
            <a:xfrm>
              <a:off x="4896" y="1296"/>
              <a:ext cx="192" cy="192"/>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p>
          </p:txBody>
        </p:sp>
        <p:graphicFrame>
          <p:nvGraphicFramePr>
            <p:cNvPr id="40974" name="Object 14"/>
            <p:cNvGraphicFramePr>
              <a:graphicFrameLocks noChangeAspect="1"/>
            </p:cNvGraphicFramePr>
            <p:nvPr/>
          </p:nvGraphicFramePr>
          <p:xfrm>
            <a:off x="3216" y="1104"/>
            <a:ext cx="296" cy="339"/>
          </p:xfrm>
          <a:graphic>
            <a:graphicData uri="http://schemas.openxmlformats.org/presentationml/2006/ole">
              <mc:AlternateContent xmlns:mc="http://schemas.openxmlformats.org/markup-compatibility/2006">
                <mc:Choice xmlns:v="urn:schemas-microsoft-com:vml" Requires="v">
                  <p:oleObj spid="_x0000_s208957" name="公式" r:id="rId13" imgW="215619" imgH="317087" progId="Equation.3">
                    <p:embed/>
                  </p:oleObj>
                </mc:Choice>
                <mc:Fallback>
                  <p:oleObj name="公式" r:id="rId13" imgW="215619" imgH="317087" progId="Equation.3">
                    <p:embed/>
                    <p:pic>
                      <p:nvPicPr>
                        <p:cNvPr id="40974"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1104"/>
                          <a:ext cx="296"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75" name="Object 15"/>
            <p:cNvGraphicFramePr>
              <a:graphicFrameLocks noChangeAspect="1"/>
            </p:cNvGraphicFramePr>
            <p:nvPr/>
          </p:nvGraphicFramePr>
          <p:xfrm>
            <a:off x="3216" y="1440"/>
            <a:ext cx="296" cy="339"/>
          </p:xfrm>
          <a:graphic>
            <a:graphicData uri="http://schemas.openxmlformats.org/presentationml/2006/ole">
              <mc:AlternateContent xmlns:mc="http://schemas.openxmlformats.org/markup-compatibility/2006">
                <mc:Choice xmlns:v="urn:schemas-microsoft-com:vml" Requires="v">
                  <p:oleObj spid="_x0000_s208958" name="公式" r:id="rId15" imgW="215619" imgH="317087" progId="Equation.3">
                    <p:embed/>
                  </p:oleObj>
                </mc:Choice>
                <mc:Fallback>
                  <p:oleObj name="公式" r:id="rId15" imgW="215619" imgH="317087" progId="Equation.3">
                    <p:embed/>
                    <p:pic>
                      <p:nvPicPr>
                        <p:cNvPr id="40975"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1440"/>
                          <a:ext cx="296"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977" name="Group 9"/>
          <p:cNvGrpSpPr>
            <a:grpSpLocks/>
          </p:cNvGrpSpPr>
          <p:nvPr/>
        </p:nvGrpSpPr>
        <p:grpSpPr bwMode="auto">
          <a:xfrm>
            <a:off x="7758112" y="1801496"/>
            <a:ext cx="457200" cy="457200"/>
            <a:chOff x="4752" y="672"/>
            <a:chExt cx="288" cy="288"/>
          </a:xfrm>
        </p:grpSpPr>
        <p:sp>
          <p:nvSpPr>
            <p:cNvPr id="41041" name="AutoShape 10"/>
            <p:cNvSpPr>
              <a:spLocks noChangeArrowheads="1"/>
            </p:cNvSpPr>
            <p:nvPr/>
          </p:nvSpPr>
          <p:spPr bwMode="auto">
            <a:xfrm>
              <a:off x="4752" y="672"/>
              <a:ext cx="288" cy="288"/>
            </a:xfrm>
            <a:prstGeom prst="wedgeRectCallout">
              <a:avLst>
                <a:gd name="adj1" fmla="val -51042"/>
                <a:gd name="adj2" fmla="val 211111"/>
              </a:avLst>
            </a:prstGeom>
            <a:gradFill rotWithShape="0">
              <a:gsLst>
                <a:gs pos="0">
                  <a:srgbClr val="FCDCED"/>
                </a:gs>
                <a:gs pos="100000">
                  <a:srgbClr val="FFFFFF"/>
                </a:gs>
              </a:gsLst>
              <a:lin ang="5400000" scaled="1"/>
            </a:gradFill>
            <a:ln w="9525">
              <a:solidFill>
                <a:srgbClr val="CC00CC"/>
              </a:solidFill>
              <a:miter lim="800000"/>
              <a:headEnd/>
              <a:tailEnd/>
            </a:ln>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kumimoji="0" lang="zh-CN" altLang="zh-CN" sz="2800" b="1">
                <a:solidFill>
                  <a:srgbClr val="1C1C1C"/>
                </a:solidFill>
              </a:endParaRPr>
            </a:p>
          </p:txBody>
        </p:sp>
        <p:graphicFrame>
          <p:nvGraphicFramePr>
            <p:cNvPr id="40973" name="Object 13"/>
            <p:cNvGraphicFramePr>
              <a:graphicFrameLocks noChangeAspect="1"/>
            </p:cNvGraphicFramePr>
            <p:nvPr/>
          </p:nvGraphicFramePr>
          <p:xfrm>
            <a:off x="4800" y="719"/>
            <a:ext cx="240" cy="241"/>
          </p:xfrm>
          <a:graphic>
            <a:graphicData uri="http://schemas.openxmlformats.org/presentationml/2006/ole">
              <mc:AlternateContent xmlns:mc="http://schemas.openxmlformats.org/markup-compatibility/2006">
                <mc:Choice xmlns:v="urn:schemas-microsoft-com:vml" Requires="v">
                  <p:oleObj spid="_x0000_s208959" name="公式" r:id="rId16" imgW="177646" imgH="190335" progId="Equation.3">
                    <p:embed/>
                  </p:oleObj>
                </mc:Choice>
                <mc:Fallback>
                  <p:oleObj name="公式" r:id="rId16" imgW="177646" imgH="190335" progId="Equation.3">
                    <p:embed/>
                    <p:pic>
                      <p:nvPicPr>
                        <p:cNvPr id="40973"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0" y="719"/>
                          <a:ext cx="240" cy="241"/>
                        </a:xfrm>
                        <a:prstGeom prst="rect">
                          <a:avLst/>
                        </a:prstGeom>
                        <a:noFill/>
                        <a:ln>
                          <a:noFill/>
                        </a:ln>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grpSp>
      <p:sp>
        <p:nvSpPr>
          <p:cNvPr id="3134" name="Line 62"/>
          <p:cNvSpPr>
            <a:spLocks noChangeShapeType="1"/>
          </p:cNvSpPr>
          <p:nvPr/>
        </p:nvSpPr>
        <p:spPr bwMode="auto">
          <a:xfrm>
            <a:off x="6386512" y="1725296"/>
            <a:ext cx="0" cy="1371600"/>
          </a:xfrm>
          <a:prstGeom prst="line">
            <a:avLst/>
          </a:prstGeom>
          <a:noFill/>
          <a:ln w="28575">
            <a:solidFill>
              <a:srgbClr val="FF99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5" name="Line 63"/>
          <p:cNvSpPr>
            <a:spLocks noChangeShapeType="1"/>
          </p:cNvSpPr>
          <p:nvPr/>
        </p:nvSpPr>
        <p:spPr bwMode="auto">
          <a:xfrm flipV="1">
            <a:off x="6538912" y="1801496"/>
            <a:ext cx="0" cy="1143000"/>
          </a:xfrm>
          <a:prstGeom prst="line">
            <a:avLst/>
          </a:prstGeom>
          <a:noFill/>
          <a:ln w="28575">
            <a:solidFill>
              <a:srgbClr val="FF99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64"/>
          <p:cNvSpPr>
            <a:spLocks noChangeShapeType="1"/>
          </p:cNvSpPr>
          <p:nvPr/>
        </p:nvSpPr>
        <p:spPr bwMode="auto">
          <a:xfrm flipV="1">
            <a:off x="6691312" y="1801496"/>
            <a:ext cx="0" cy="1295400"/>
          </a:xfrm>
          <a:prstGeom prst="line">
            <a:avLst/>
          </a:prstGeom>
          <a:noFill/>
          <a:ln w="28575">
            <a:solidFill>
              <a:srgbClr val="FF99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Group 81"/>
          <p:cNvGrpSpPr>
            <a:grpSpLocks/>
          </p:cNvGrpSpPr>
          <p:nvPr/>
        </p:nvGrpSpPr>
        <p:grpSpPr bwMode="auto">
          <a:xfrm>
            <a:off x="6386512" y="2563496"/>
            <a:ext cx="1162050" cy="914400"/>
            <a:chOff x="3888" y="1248"/>
            <a:chExt cx="732" cy="576"/>
          </a:xfrm>
        </p:grpSpPr>
        <p:sp>
          <p:nvSpPr>
            <p:cNvPr id="40990" name="Line 82"/>
            <p:cNvSpPr>
              <a:spLocks noChangeShapeType="1"/>
            </p:cNvSpPr>
            <p:nvPr/>
          </p:nvSpPr>
          <p:spPr bwMode="auto">
            <a:xfrm>
              <a:off x="3888" y="1488"/>
              <a:ext cx="720" cy="0"/>
            </a:xfrm>
            <a:prstGeom prst="line">
              <a:avLst/>
            </a:prstGeom>
            <a:noFill/>
            <a:ln w="19050">
              <a:solidFill>
                <a:srgbClr val="CC0099"/>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Line 83"/>
            <p:cNvSpPr>
              <a:spLocks noChangeShapeType="1"/>
            </p:cNvSpPr>
            <p:nvPr/>
          </p:nvSpPr>
          <p:spPr bwMode="auto">
            <a:xfrm>
              <a:off x="4416" y="1248"/>
              <a:ext cx="0" cy="240"/>
            </a:xfrm>
            <a:prstGeom prst="line">
              <a:avLst/>
            </a:prstGeom>
            <a:noFill/>
            <a:ln w="19050">
              <a:solidFill>
                <a:srgbClr val="FF0066"/>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84"/>
            <p:cNvSpPr>
              <a:spLocks noChangeShapeType="1"/>
            </p:cNvSpPr>
            <p:nvPr/>
          </p:nvSpPr>
          <p:spPr bwMode="auto">
            <a:xfrm>
              <a:off x="4416" y="1584"/>
              <a:ext cx="0" cy="240"/>
            </a:xfrm>
            <a:prstGeom prst="line">
              <a:avLst/>
            </a:prstGeom>
            <a:noFill/>
            <a:ln w="19050">
              <a:solidFill>
                <a:srgbClr val="FF0066"/>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0963" name="Object 3"/>
            <p:cNvGraphicFramePr>
              <a:graphicFrameLocks noChangeAspect="1"/>
            </p:cNvGraphicFramePr>
            <p:nvPr/>
          </p:nvGraphicFramePr>
          <p:xfrm>
            <a:off x="4416" y="1536"/>
            <a:ext cx="204" cy="272"/>
          </p:xfrm>
          <a:graphic>
            <a:graphicData uri="http://schemas.openxmlformats.org/presentationml/2006/ole">
              <mc:AlternateContent xmlns:mc="http://schemas.openxmlformats.org/markup-compatibility/2006">
                <mc:Choice xmlns:v="urn:schemas-microsoft-com:vml" Requires="v">
                  <p:oleObj spid="_x0000_s208960" name="公式" r:id="rId18" imgW="190417" imgH="253890" progId="Equation.3">
                    <p:embed/>
                  </p:oleObj>
                </mc:Choice>
                <mc:Fallback>
                  <p:oleObj name="公式" r:id="rId18" imgW="190417" imgH="253890" progId="Equation.3">
                    <p:embed/>
                    <p:pic>
                      <p:nvPicPr>
                        <p:cNvPr id="40963" name="Object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16" y="1536"/>
                          <a:ext cx="20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7" name="文本框 86"/>
          <p:cNvSpPr txBox="1"/>
          <p:nvPr/>
        </p:nvSpPr>
        <p:spPr>
          <a:xfrm>
            <a:off x="166947" y="1172632"/>
            <a:ext cx="3045705" cy="523220"/>
          </a:xfrm>
          <a:prstGeom prst="rect">
            <a:avLst/>
          </a:prstGeom>
          <a:noFill/>
        </p:spPr>
        <p:txBody>
          <a:bodyPr wrap="square" rtlCol="0">
            <a:spAutoFit/>
          </a:bodyPr>
          <a:lstStyle/>
          <a:p>
            <a:r>
              <a:rPr lang="en-US" altLang="zh-CN" sz="2800" b="1" dirty="0" smtClean="0"/>
              <a:t>1</a:t>
            </a:r>
            <a:r>
              <a:rPr lang="zh-CN" altLang="en-US" sz="2800" b="1" dirty="0" smtClean="0"/>
              <a:t>、光程差</a:t>
            </a:r>
            <a:endParaRPr lang="zh-CN" altLang="en-US" sz="2800" b="1" dirty="0"/>
          </a:p>
        </p:txBody>
      </p:sp>
      <mc:AlternateContent xmlns:mc="http://schemas.openxmlformats.org/markup-compatibility/2006" xmlns:a14="http://schemas.microsoft.com/office/drawing/2010/main">
        <mc:Choice Requires="a14">
          <p:sp>
            <p:nvSpPr>
              <p:cNvPr id="3" name="矩形 2"/>
              <p:cNvSpPr/>
              <p:nvPr/>
            </p:nvSpPr>
            <p:spPr>
              <a:xfrm>
                <a:off x="4600975" y="1876659"/>
                <a:ext cx="16585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𝑛</m:t>
                      </m:r>
                      <m:r>
                        <a:rPr lang="zh-CN" altLang="en-US" sz="2800" i="0">
                          <a:latin typeface="Cambria Math" panose="02040503050406030204" pitchFamily="18" charset="0"/>
                        </a:rPr>
                        <m:t>&lt;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𝑛</m:t>
                          </m:r>
                        </m:e>
                        <m:sub>
                          <m:r>
                            <a:rPr lang="zh-CN" altLang="en-US" sz="2800" i="0">
                              <a:latin typeface="Cambria Math" panose="02040503050406030204" pitchFamily="18" charset="0"/>
                            </a:rPr>
                            <m:t>1</m:t>
                          </m:r>
                        </m:sub>
                      </m:sSub>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4600975" y="1876659"/>
                <a:ext cx="1658515" cy="523220"/>
              </a:xfrm>
              <a:prstGeom prst="rect">
                <a:avLst/>
              </a:prstGeom>
              <a:blipFill>
                <a:blip r:embed="rId2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27877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24"/>
                                        </p:tgtEl>
                                        <p:attrNameLst>
                                          <p:attrName>style.visibility</p:attrName>
                                        </p:attrNameLst>
                                      </p:cBhvr>
                                      <p:to>
                                        <p:strVal val="visible"/>
                                      </p:to>
                                    </p:set>
                                    <p:animEffect transition="in" filter="checkerboard(across)">
                                      <p:cBhvr>
                                        <p:cTn id="7" dur="500"/>
                                        <p:tgtEl>
                                          <p:spTgt spid="3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ou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00" name="Group 2"/>
          <p:cNvGrpSpPr>
            <a:grpSpLocks/>
          </p:cNvGrpSpPr>
          <p:nvPr/>
        </p:nvGrpSpPr>
        <p:grpSpPr bwMode="auto">
          <a:xfrm>
            <a:off x="457200" y="995363"/>
            <a:ext cx="4343400" cy="5176837"/>
            <a:chOff x="288" y="627"/>
            <a:chExt cx="2736" cy="3261"/>
          </a:xfrm>
        </p:grpSpPr>
        <p:grpSp>
          <p:nvGrpSpPr>
            <p:cNvPr id="42049" name="Group 3"/>
            <p:cNvGrpSpPr>
              <a:grpSpLocks/>
            </p:cNvGrpSpPr>
            <p:nvPr/>
          </p:nvGrpSpPr>
          <p:grpSpPr bwMode="auto">
            <a:xfrm>
              <a:off x="288" y="627"/>
              <a:ext cx="2736" cy="3261"/>
              <a:chOff x="288" y="624"/>
              <a:chExt cx="2736" cy="3261"/>
            </a:xfrm>
          </p:grpSpPr>
          <p:grpSp>
            <p:nvGrpSpPr>
              <p:cNvPr id="42050" name="Group 4"/>
              <p:cNvGrpSpPr>
                <a:grpSpLocks/>
              </p:cNvGrpSpPr>
              <p:nvPr/>
            </p:nvGrpSpPr>
            <p:grpSpPr bwMode="auto">
              <a:xfrm>
                <a:off x="288" y="624"/>
                <a:ext cx="2736" cy="3216"/>
                <a:chOff x="288" y="624"/>
                <a:chExt cx="2736" cy="3216"/>
              </a:xfrm>
            </p:grpSpPr>
            <p:sp>
              <p:nvSpPr>
                <p:cNvPr id="42052" name="Rectangle 5"/>
                <p:cNvSpPr>
                  <a:spLocks noChangeArrowheads="1"/>
                </p:cNvSpPr>
                <p:nvPr/>
              </p:nvSpPr>
              <p:spPr bwMode="auto">
                <a:xfrm>
                  <a:off x="288" y="624"/>
                  <a:ext cx="2736" cy="3216"/>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2053" name="Line 6"/>
                <p:cNvSpPr>
                  <a:spLocks noChangeShapeType="1"/>
                </p:cNvSpPr>
                <p:nvPr/>
              </p:nvSpPr>
              <p:spPr bwMode="auto">
                <a:xfrm>
                  <a:off x="528" y="2488"/>
                  <a:ext cx="2008" cy="0"/>
                </a:xfrm>
                <a:prstGeom prst="line">
                  <a:avLst/>
                </a:prstGeom>
                <a:noFill/>
                <a:ln w="38100">
                  <a:solidFill>
                    <a:srgbClr val="6633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4" name="Line 7"/>
                <p:cNvSpPr>
                  <a:spLocks noChangeShapeType="1"/>
                </p:cNvSpPr>
                <p:nvPr/>
              </p:nvSpPr>
              <p:spPr bwMode="auto">
                <a:xfrm flipV="1">
                  <a:off x="528" y="1470"/>
                  <a:ext cx="2008" cy="1018"/>
                </a:xfrm>
                <a:prstGeom prst="line">
                  <a:avLst/>
                </a:prstGeom>
                <a:noFill/>
                <a:ln w="38100">
                  <a:solidFill>
                    <a:srgbClr val="6633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995" name="Object 11"/>
                <p:cNvGraphicFramePr>
                  <a:graphicFrameLocks noChangeAspect="1"/>
                </p:cNvGraphicFramePr>
                <p:nvPr/>
              </p:nvGraphicFramePr>
              <p:xfrm>
                <a:off x="1014" y="2265"/>
                <a:ext cx="146" cy="231"/>
              </p:xfrm>
              <a:graphic>
                <a:graphicData uri="http://schemas.openxmlformats.org/presentationml/2006/ole">
                  <mc:AlternateContent xmlns:mc="http://schemas.openxmlformats.org/markup-compatibility/2006">
                    <mc:Choice xmlns:v="urn:schemas-microsoft-com:vml" Requires="v">
                      <p:oleObj spid="_x0000_s210006" name="公式" r:id="rId3" imgW="177646" imgH="241091" progId="Equation.3">
                        <p:embed/>
                      </p:oleObj>
                    </mc:Choice>
                    <mc:Fallback>
                      <p:oleObj name="公式" r:id="rId3" imgW="177646" imgH="241091" progId="Equation.3">
                        <p:embed/>
                        <p:pic>
                          <p:nvPicPr>
                            <p:cNvPr id="41995"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 y="2265"/>
                              <a:ext cx="146"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55" name="Line 9"/>
                <p:cNvSpPr>
                  <a:spLocks noChangeShapeType="1"/>
                </p:cNvSpPr>
                <p:nvPr/>
              </p:nvSpPr>
              <p:spPr bwMode="auto">
                <a:xfrm>
                  <a:off x="2536" y="2488"/>
                  <a:ext cx="344" cy="8"/>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6" name="Line 10"/>
                <p:cNvSpPr>
                  <a:spLocks noChangeShapeType="1"/>
                </p:cNvSpPr>
                <p:nvPr/>
              </p:nvSpPr>
              <p:spPr bwMode="auto">
                <a:xfrm>
                  <a:off x="2544" y="1488"/>
                  <a:ext cx="336" cy="0"/>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7" name="Line 11"/>
                <p:cNvSpPr>
                  <a:spLocks noChangeShapeType="1"/>
                </p:cNvSpPr>
                <p:nvPr/>
              </p:nvSpPr>
              <p:spPr bwMode="auto">
                <a:xfrm>
                  <a:off x="528" y="2488"/>
                  <a:ext cx="0" cy="339"/>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8" name="Line 12"/>
                <p:cNvSpPr>
                  <a:spLocks noChangeShapeType="1"/>
                </p:cNvSpPr>
                <p:nvPr/>
              </p:nvSpPr>
              <p:spPr bwMode="auto">
                <a:xfrm>
                  <a:off x="2536" y="2488"/>
                  <a:ext cx="0" cy="339"/>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9" name="Line 13"/>
                <p:cNvSpPr>
                  <a:spLocks noChangeShapeType="1"/>
                </p:cNvSpPr>
                <p:nvPr/>
              </p:nvSpPr>
              <p:spPr bwMode="auto">
                <a:xfrm>
                  <a:off x="528" y="2658"/>
                  <a:ext cx="2008" cy="0"/>
                </a:xfrm>
                <a:prstGeom prst="line">
                  <a:avLst/>
                </a:prstGeom>
                <a:noFill/>
                <a:ln w="1905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996" name="Object 12"/>
                <p:cNvGraphicFramePr>
                  <a:graphicFrameLocks noChangeAspect="1"/>
                </p:cNvGraphicFramePr>
                <p:nvPr/>
              </p:nvGraphicFramePr>
              <p:xfrm>
                <a:off x="1410" y="2536"/>
                <a:ext cx="144" cy="200"/>
              </p:xfrm>
              <a:graphic>
                <a:graphicData uri="http://schemas.openxmlformats.org/presentationml/2006/ole">
                  <mc:AlternateContent xmlns:mc="http://schemas.openxmlformats.org/markup-compatibility/2006">
                    <mc:Choice xmlns:v="urn:schemas-microsoft-com:vml" Requires="v">
                      <p:oleObj spid="_x0000_s210007" name="公式" r:id="rId5" imgW="190500" imgH="228600" progId="Equation.3">
                        <p:embed/>
                      </p:oleObj>
                    </mc:Choice>
                    <mc:Fallback>
                      <p:oleObj name="公式" r:id="rId5" imgW="190500" imgH="228600" progId="Equation.3">
                        <p:embed/>
                        <p:pic>
                          <p:nvPicPr>
                            <p:cNvPr id="41996"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0" y="2536"/>
                              <a:ext cx="144"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7" name="Object 13"/>
                <p:cNvGraphicFramePr>
                  <a:graphicFrameLocks noChangeAspect="1"/>
                </p:cNvGraphicFramePr>
                <p:nvPr/>
              </p:nvGraphicFramePr>
              <p:xfrm>
                <a:off x="2356" y="1614"/>
                <a:ext cx="380" cy="220"/>
              </p:xfrm>
              <a:graphic>
                <a:graphicData uri="http://schemas.openxmlformats.org/presentationml/2006/ole">
                  <mc:AlternateContent xmlns:mc="http://schemas.openxmlformats.org/markup-compatibility/2006">
                    <mc:Choice xmlns:v="urn:schemas-microsoft-com:vml" Requires="v">
                      <p:oleObj spid="_x0000_s210008" name="公式" r:id="rId7" imgW="126835" imgH="139518" progId="Equation.3">
                        <p:embed/>
                      </p:oleObj>
                    </mc:Choice>
                    <mc:Fallback>
                      <p:oleObj name="公式" r:id="rId7" imgW="126835" imgH="139518" progId="Equation.3">
                        <p:embed/>
                        <p:pic>
                          <p:nvPicPr>
                            <p:cNvPr id="4199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6" y="1614"/>
                              <a:ext cx="380"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8" name="Object 14"/>
                <p:cNvGraphicFramePr>
                  <a:graphicFrameLocks noChangeAspect="1"/>
                </p:cNvGraphicFramePr>
                <p:nvPr/>
              </p:nvGraphicFramePr>
              <p:xfrm>
                <a:off x="2585" y="2431"/>
                <a:ext cx="247" cy="353"/>
              </p:xfrm>
              <a:graphic>
                <a:graphicData uri="http://schemas.openxmlformats.org/presentationml/2006/ole">
                  <mc:AlternateContent xmlns:mc="http://schemas.openxmlformats.org/markup-compatibility/2006">
                    <mc:Choice xmlns:v="urn:schemas-microsoft-com:vml" Requires="v">
                      <p:oleObj spid="_x0000_s210009" name="公式" r:id="rId9" imgW="165028" imgH="228501" progId="Equation.3">
                        <p:embed/>
                      </p:oleObj>
                    </mc:Choice>
                    <mc:Fallback>
                      <p:oleObj name="公式" r:id="rId9" imgW="165028" imgH="228501" progId="Equation.3">
                        <p:embed/>
                        <p:pic>
                          <p:nvPicPr>
                            <p:cNvPr id="41998"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5" y="2431"/>
                              <a:ext cx="247" cy="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60" name="Line 17"/>
                <p:cNvSpPr>
                  <a:spLocks noChangeShapeType="1"/>
                </p:cNvSpPr>
                <p:nvPr/>
              </p:nvSpPr>
              <p:spPr bwMode="auto">
                <a:xfrm>
                  <a:off x="2688" y="1488"/>
                  <a:ext cx="0" cy="1008"/>
                </a:xfrm>
                <a:prstGeom prst="line">
                  <a:avLst/>
                </a:prstGeom>
                <a:noFill/>
                <a:ln w="19050">
                  <a:solidFill>
                    <a:srgbClr val="CC00CC"/>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999" name="Object 15"/>
                <p:cNvGraphicFramePr>
                  <a:graphicFrameLocks noChangeAspect="1"/>
                </p:cNvGraphicFramePr>
                <p:nvPr/>
              </p:nvGraphicFramePr>
              <p:xfrm>
                <a:off x="2688" y="1872"/>
                <a:ext cx="240" cy="227"/>
              </p:xfrm>
              <a:graphic>
                <a:graphicData uri="http://schemas.openxmlformats.org/presentationml/2006/ole">
                  <mc:AlternateContent xmlns:mc="http://schemas.openxmlformats.org/markup-compatibility/2006">
                    <mc:Choice xmlns:v="urn:schemas-microsoft-com:vml" Requires="v">
                      <p:oleObj spid="_x0000_s210010" name="公式" r:id="rId11" imgW="241300" imgH="228600" progId="Equation.3">
                        <p:embed/>
                      </p:oleObj>
                    </mc:Choice>
                    <mc:Fallback>
                      <p:oleObj name="公式" r:id="rId11" imgW="241300" imgH="228600" progId="Equation.3">
                        <p:embed/>
                        <p:pic>
                          <p:nvPicPr>
                            <p:cNvPr id="41999"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8" y="1872"/>
                              <a:ext cx="24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15" name="Text Box 19"/>
              <p:cNvSpPr txBox="1">
                <a:spLocks noChangeArrowheads="1"/>
              </p:cNvSpPr>
              <p:nvPr/>
            </p:nvSpPr>
            <p:spPr bwMode="auto">
              <a:xfrm>
                <a:off x="288" y="3552"/>
                <a:ext cx="2736" cy="333"/>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p:spPr>
            <p:txBody>
              <a:bodyPr>
                <a:spAutoFit/>
              </a:bodyPr>
              <a:lstStyle/>
              <a:p>
                <a:pPr>
                  <a:spcBef>
                    <a:spcPct val="50000"/>
                  </a:spcBef>
                  <a:defRPr/>
                </a:pPr>
                <a:r>
                  <a:rPr kumimoji="0" lang="zh-CN" altLang="en-US" sz="2800" b="1">
                    <a:solidFill>
                      <a:srgbClr val="000000"/>
                    </a:solidFill>
                  </a:rPr>
                  <a:t>劈尖干涉</a:t>
                </a:r>
              </a:p>
            </p:txBody>
          </p:sp>
        </p:grpSp>
        <p:graphicFrame>
          <p:nvGraphicFramePr>
            <p:cNvPr id="41994" name="Object 10"/>
            <p:cNvGraphicFramePr>
              <a:graphicFrameLocks noChangeAspect="1"/>
            </p:cNvGraphicFramePr>
            <p:nvPr/>
          </p:nvGraphicFramePr>
          <p:xfrm>
            <a:off x="2016" y="915"/>
            <a:ext cx="686" cy="350"/>
          </p:xfrm>
          <a:graphic>
            <a:graphicData uri="http://schemas.openxmlformats.org/presentationml/2006/ole">
              <mc:AlternateContent xmlns:mc="http://schemas.openxmlformats.org/markup-compatibility/2006">
                <mc:Choice xmlns:v="urn:schemas-microsoft-com:vml" Requires="v">
                  <p:oleObj spid="_x0000_s210011" name="公式" r:id="rId13" imgW="431613" imgH="228501" progId="Equation.3">
                    <p:embed/>
                  </p:oleObj>
                </mc:Choice>
                <mc:Fallback>
                  <p:oleObj name="公式" r:id="rId13" imgW="431613" imgH="228501" progId="Equation.3">
                    <p:embed/>
                    <p:pic>
                      <p:nvPicPr>
                        <p:cNvPr id="4199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6" y="915"/>
                          <a:ext cx="686"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21"/>
          <p:cNvGrpSpPr>
            <a:grpSpLocks/>
          </p:cNvGrpSpPr>
          <p:nvPr/>
        </p:nvGrpSpPr>
        <p:grpSpPr bwMode="auto">
          <a:xfrm>
            <a:off x="5105400" y="4094163"/>
            <a:ext cx="4572000" cy="2078037"/>
            <a:chOff x="3216" y="2483"/>
            <a:chExt cx="2880" cy="1309"/>
          </a:xfrm>
        </p:grpSpPr>
        <p:graphicFrame>
          <p:nvGraphicFramePr>
            <p:cNvPr id="41991" name="Object 7"/>
            <p:cNvGraphicFramePr>
              <a:graphicFrameLocks noChangeAspect="1"/>
            </p:cNvGraphicFramePr>
            <p:nvPr/>
          </p:nvGraphicFramePr>
          <p:xfrm>
            <a:off x="3216" y="2976"/>
            <a:ext cx="432" cy="288"/>
          </p:xfrm>
          <a:graphic>
            <a:graphicData uri="http://schemas.openxmlformats.org/presentationml/2006/ole">
              <mc:AlternateContent xmlns:mc="http://schemas.openxmlformats.org/markup-compatibility/2006">
                <mc:Choice xmlns:v="urn:schemas-microsoft-com:vml" Requires="v">
                  <p:oleObj spid="_x0000_s210012" name="公式" r:id="rId15" imgW="393529" imgH="253890" progId="Equation.3">
                    <p:embed/>
                  </p:oleObj>
                </mc:Choice>
                <mc:Fallback>
                  <p:oleObj name="公式" r:id="rId15" imgW="393529" imgH="253890" progId="Equation.3">
                    <p:embed/>
                    <p:pic>
                      <p:nvPicPr>
                        <p:cNvPr id="41991"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2976"/>
                          <a:ext cx="43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2" name="Object 8"/>
            <p:cNvGraphicFramePr>
              <a:graphicFrameLocks noChangeAspect="1"/>
            </p:cNvGraphicFramePr>
            <p:nvPr/>
          </p:nvGraphicFramePr>
          <p:xfrm>
            <a:off x="3744" y="2483"/>
            <a:ext cx="960" cy="637"/>
          </p:xfrm>
          <a:graphic>
            <a:graphicData uri="http://schemas.openxmlformats.org/presentationml/2006/ole">
              <mc:AlternateContent xmlns:mc="http://schemas.openxmlformats.org/markup-compatibility/2006">
                <mc:Choice xmlns:v="urn:schemas-microsoft-com:vml" Requires="v">
                  <p:oleObj spid="_x0000_s210013" name="公式" r:id="rId17" imgW="1040948" imgH="609336" progId="Equation.3">
                    <p:embed/>
                  </p:oleObj>
                </mc:Choice>
                <mc:Fallback>
                  <p:oleObj name="公式" r:id="rId17" imgW="1040948" imgH="609336" progId="Equation.3">
                    <p:embed/>
                    <p:pic>
                      <p:nvPicPr>
                        <p:cNvPr id="41992"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4" y="2483"/>
                          <a:ext cx="960" cy="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3" name="Object 9"/>
            <p:cNvGraphicFramePr>
              <a:graphicFrameLocks noChangeAspect="1"/>
            </p:cNvGraphicFramePr>
            <p:nvPr/>
          </p:nvGraphicFramePr>
          <p:xfrm>
            <a:off x="3840" y="3443"/>
            <a:ext cx="720" cy="349"/>
          </p:xfrm>
          <a:graphic>
            <a:graphicData uri="http://schemas.openxmlformats.org/presentationml/2006/ole">
              <mc:AlternateContent xmlns:mc="http://schemas.openxmlformats.org/markup-compatibility/2006">
                <mc:Choice xmlns:v="urn:schemas-microsoft-com:vml" Requires="v">
                  <p:oleObj spid="_x0000_s210014" name="公式" r:id="rId19" imgW="672808" imgH="317362" progId="Equation.3">
                    <p:embed/>
                  </p:oleObj>
                </mc:Choice>
                <mc:Fallback>
                  <p:oleObj name="公式" r:id="rId19" imgW="672808" imgH="317362" progId="Equation.3">
                    <p:embed/>
                    <p:pic>
                      <p:nvPicPr>
                        <p:cNvPr id="41993"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40" y="3443"/>
                          <a:ext cx="720"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46" name="Text Box 25"/>
            <p:cNvSpPr txBox="1">
              <a:spLocks noChangeArrowheads="1"/>
            </p:cNvSpPr>
            <p:nvPr/>
          </p:nvSpPr>
          <p:spPr bwMode="auto">
            <a:xfrm>
              <a:off x="4678" y="2601"/>
              <a:ext cx="14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a:t>
              </a:r>
              <a:r>
                <a:rPr kumimoji="0" lang="zh-CN" altLang="en-US" sz="2800" b="1">
                  <a:solidFill>
                    <a:srgbClr val="FF0000"/>
                  </a:solidFill>
                </a:rPr>
                <a:t>明纹</a:t>
              </a:r>
              <a:r>
                <a:rPr kumimoji="0" lang="zh-CN" altLang="en-US" sz="2800" b="1">
                  <a:solidFill>
                    <a:srgbClr val="000000"/>
                  </a:solidFill>
                </a:rPr>
                <a:t>）</a:t>
              </a:r>
            </a:p>
          </p:txBody>
        </p:sp>
        <p:sp>
          <p:nvSpPr>
            <p:cNvPr id="42047" name="Text Box 26"/>
            <p:cNvSpPr txBox="1">
              <a:spLocks noChangeArrowheads="1"/>
            </p:cNvSpPr>
            <p:nvPr/>
          </p:nvSpPr>
          <p:spPr bwMode="auto">
            <a:xfrm>
              <a:off x="4656" y="3408"/>
              <a:ext cx="1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a:t>
              </a:r>
              <a:r>
                <a:rPr kumimoji="0" lang="zh-CN" altLang="en-US" sz="2800" b="1">
                  <a:solidFill>
                    <a:srgbClr val="0000FF"/>
                  </a:solidFill>
                </a:rPr>
                <a:t>暗纹</a:t>
              </a:r>
              <a:r>
                <a:rPr kumimoji="0" lang="zh-CN" altLang="en-US" sz="2800" b="1">
                  <a:solidFill>
                    <a:srgbClr val="000000"/>
                  </a:solidFill>
                </a:rPr>
                <a:t>）</a:t>
              </a:r>
            </a:p>
          </p:txBody>
        </p:sp>
        <p:sp>
          <p:nvSpPr>
            <p:cNvPr id="42048" name="AutoShape 27"/>
            <p:cNvSpPr>
              <a:spLocks/>
            </p:cNvSpPr>
            <p:nvPr/>
          </p:nvSpPr>
          <p:spPr bwMode="auto">
            <a:xfrm>
              <a:off x="3655" y="2722"/>
              <a:ext cx="89" cy="878"/>
            </a:xfrm>
            <a:prstGeom prst="leftBrace">
              <a:avLst>
                <a:gd name="adj1" fmla="val 82210"/>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6" name="Group 28"/>
          <p:cNvGrpSpPr>
            <a:grpSpLocks/>
          </p:cNvGrpSpPr>
          <p:nvPr/>
        </p:nvGrpSpPr>
        <p:grpSpPr bwMode="auto">
          <a:xfrm>
            <a:off x="838200" y="1709738"/>
            <a:ext cx="2176463" cy="2244725"/>
            <a:chOff x="528" y="1074"/>
            <a:chExt cx="1371" cy="1414"/>
          </a:xfrm>
        </p:grpSpPr>
        <p:sp>
          <p:nvSpPr>
            <p:cNvPr id="42036" name="Line 29"/>
            <p:cNvSpPr>
              <a:spLocks noChangeShapeType="1"/>
            </p:cNvSpPr>
            <p:nvPr/>
          </p:nvSpPr>
          <p:spPr bwMode="auto">
            <a:xfrm flipV="1">
              <a:off x="871" y="1074"/>
              <a:ext cx="0" cy="1414"/>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7" name="Line 30"/>
            <p:cNvSpPr>
              <a:spLocks noChangeShapeType="1"/>
            </p:cNvSpPr>
            <p:nvPr/>
          </p:nvSpPr>
          <p:spPr bwMode="auto">
            <a:xfrm flipV="1">
              <a:off x="1214" y="1074"/>
              <a:ext cx="0" cy="1414"/>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8" name="Line 31"/>
            <p:cNvSpPr>
              <a:spLocks noChangeShapeType="1"/>
            </p:cNvSpPr>
            <p:nvPr/>
          </p:nvSpPr>
          <p:spPr bwMode="auto">
            <a:xfrm flipV="1">
              <a:off x="1557" y="1074"/>
              <a:ext cx="0" cy="1414"/>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9" name="Line 32"/>
            <p:cNvSpPr>
              <a:spLocks noChangeShapeType="1"/>
            </p:cNvSpPr>
            <p:nvPr/>
          </p:nvSpPr>
          <p:spPr bwMode="auto">
            <a:xfrm flipV="1">
              <a:off x="1899" y="1074"/>
              <a:ext cx="0" cy="1414"/>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0" name="Line 33"/>
            <p:cNvSpPr>
              <a:spLocks noChangeShapeType="1"/>
            </p:cNvSpPr>
            <p:nvPr/>
          </p:nvSpPr>
          <p:spPr bwMode="auto">
            <a:xfrm>
              <a:off x="871" y="1356"/>
              <a:ext cx="0" cy="396"/>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1" name="Line 34"/>
            <p:cNvSpPr>
              <a:spLocks noChangeShapeType="1"/>
            </p:cNvSpPr>
            <p:nvPr/>
          </p:nvSpPr>
          <p:spPr bwMode="auto">
            <a:xfrm>
              <a:off x="1899" y="1356"/>
              <a:ext cx="0" cy="396"/>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2" name="Line 35"/>
            <p:cNvSpPr>
              <a:spLocks noChangeShapeType="1"/>
            </p:cNvSpPr>
            <p:nvPr/>
          </p:nvSpPr>
          <p:spPr bwMode="auto">
            <a:xfrm>
              <a:off x="1557" y="1356"/>
              <a:ext cx="0" cy="396"/>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3" name="Line 36"/>
            <p:cNvSpPr>
              <a:spLocks noChangeShapeType="1"/>
            </p:cNvSpPr>
            <p:nvPr/>
          </p:nvSpPr>
          <p:spPr bwMode="auto">
            <a:xfrm>
              <a:off x="1214" y="1356"/>
              <a:ext cx="0" cy="396"/>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4" name="Line 37"/>
            <p:cNvSpPr>
              <a:spLocks noChangeShapeType="1"/>
            </p:cNvSpPr>
            <p:nvPr/>
          </p:nvSpPr>
          <p:spPr bwMode="auto">
            <a:xfrm flipV="1">
              <a:off x="528" y="1074"/>
              <a:ext cx="0" cy="1414"/>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5" name="Line 38"/>
            <p:cNvSpPr>
              <a:spLocks noChangeShapeType="1"/>
            </p:cNvSpPr>
            <p:nvPr/>
          </p:nvSpPr>
          <p:spPr bwMode="auto">
            <a:xfrm>
              <a:off x="528" y="1356"/>
              <a:ext cx="0" cy="396"/>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9"/>
          <p:cNvGrpSpPr>
            <a:grpSpLocks/>
          </p:cNvGrpSpPr>
          <p:nvPr/>
        </p:nvGrpSpPr>
        <p:grpSpPr bwMode="auto">
          <a:xfrm>
            <a:off x="838200" y="4403725"/>
            <a:ext cx="3187700" cy="449263"/>
            <a:chOff x="768" y="1968"/>
            <a:chExt cx="2016" cy="384"/>
          </a:xfrm>
        </p:grpSpPr>
        <p:sp>
          <p:nvSpPr>
            <p:cNvPr id="42032" name="Rectangle 40"/>
            <p:cNvSpPr>
              <a:spLocks noChangeArrowheads="1"/>
            </p:cNvSpPr>
            <p:nvPr/>
          </p:nvSpPr>
          <p:spPr bwMode="auto">
            <a:xfrm>
              <a:off x="768" y="1968"/>
              <a:ext cx="672" cy="384"/>
            </a:xfrm>
            <a:prstGeom prst="rect">
              <a:avLst/>
            </a:prstGeom>
            <a:gradFill rotWithShape="0">
              <a:gsLst>
                <a:gs pos="0">
                  <a:srgbClr val="000000"/>
                </a:gs>
                <a:gs pos="50000">
                  <a:srgbClr val="CCC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2033" name="Rectangle 41"/>
            <p:cNvSpPr>
              <a:spLocks noChangeArrowheads="1"/>
            </p:cNvSpPr>
            <p:nvPr/>
          </p:nvSpPr>
          <p:spPr bwMode="auto">
            <a:xfrm>
              <a:off x="1440" y="1968"/>
              <a:ext cx="672" cy="384"/>
            </a:xfrm>
            <a:prstGeom prst="rect">
              <a:avLst/>
            </a:prstGeom>
            <a:gradFill rotWithShape="0">
              <a:gsLst>
                <a:gs pos="0">
                  <a:srgbClr val="000000"/>
                </a:gs>
                <a:gs pos="50000">
                  <a:srgbClr val="CCC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2034" name="Rectangle 42"/>
            <p:cNvSpPr>
              <a:spLocks noChangeArrowheads="1"/>
            </p:cNvSpPr>
            <p:nvPr/>
          </p:nvSpPr>
          <p:spPr bwMode="auto">
            <a:xfrm>
              <a:off x="1440" y="1968"/>
              <a:ext cx="672" cy="384"/>
            </a:xfrm>
            <a:prstGeom prst="rect">
              <a:avLst/>
            </a:prstGeom>
            <a:gradFill rotWithShape="0">
              <a:gsLst>
                <a:gs pos="0">
                  <a:srgbClr val="000000"/>
                </a:gs>
                <a:gs pos="50000">
                  <a:srgbClr val="CCC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2035" name="Rectangle 43"/>
            <p:cNvSpPr>
              <a:spLocks noChangeArrowheads="1"/>
            </p:cNvSpPr>
            <p:nvPr/>
          </p:nvSpPr>
          <p:spPr bwMode="auto">
            <a:xfrm>
              <a:off x="2112" y="1968"/>
              <a:ext cx="672" cy="384"/>
            </a:xfrm>
            <a:prstGeom prst="rect">
              <a:avLst/>
            </a:prstGeom>
            <a:gradFill rotWithShape="0">
              <a:gsLst>
                <a:gs pos="0">
                  <a:srgbClr val="000000"/>
                </a:gs>
                <a:gs pos="50000">
                  <a:srgbClr val="CCC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8" name="Group 44"/>
          <p:cNvGrpSpPr>
            <a:grpSpLocks/>
          </p:cNvGrpSpPr>
          <p:nvPr/>
        </p:nvGrpSpPr>
        <p:grpSpPr bwMode="auto">
          <a:xfrm>
            <a:off x="1382713" y="1604963"/>
            <a:ext cx="1131887" cy="3657600"/>
            <a:chOff x="871" y="1008"/>
            <a:chExt cx="713" cy="2304"/>
          </a:xfrm>
        </p:grpSpPr>
        <p:grpSp>
          <p:nvGrpSpPr>
            <p:cNvPr id="42028" name="Group 45"/>
            <p:cNvGrpSpPr>
              <a:grpSpLocks/>
            </p:cNvGrpSpPr>
            <p:nvPr/>
          </p:nvGrpSpPr>
          <p:grpSpPr bwMode="auto">
            <a:xfrm>
              <a:off x="871" y="1008"/>
              <a:ext cx="686" cy="292"/>
              <a:chOff x="871" y="960"/>
              <a:chExt cx="686" cy="340"/>
            </a:xfrm>
          </p:grpSpPr>
          <p:sp>
            <p:nvSpPr>
              <p:cNvPr id="42031" name="Line 46"/>
              <p:cNvSpPr>
                <a:spLocks noChangeShapeType="1"/>
              </p:cNvSpPr>
              <p:nvPr/>
            </p:nvSpPr>
            <p:spPr bwMode="auto">
              <a:xfrm>
                <a:off x="871" y="1300"/>
                <a:ext cx="686" cy="0"/>
              </a:xfrm>
              <a:prstGeom prst="line">
                <a:avLst/>
              </a:prstGeom>
              <a:noFill/>
              <a:ln w="19050">
                <a:solidFill>
                  <a:srgbClr val="CC00CC"/>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990" name="Object 6"/>
              <p:cNvGraphicFramePr>
                <a:graphicFrameLocks noChangeAspect="1"/>
              </p:cNvGraphicFramePr>
              <p:nvPr/>
            </p:nvGraphicFramePr>
            <p:xfrm>
              <a:off x="1056" y="960"/>
              <a:ext cx="240" cy="293"/>
            </p:xfrm>
            <a:graphic>
              <a:graphicData uri="http://schemas.openxmlformats.org/presentationml/2006/ole">
                <mc:AlternateContent xmlns:mc="http://schemas.openxmlformats.org/markup-compatibility/2006">
                  <mc:Choice xmlns:v="urn:schemas-microsoft-com:vml" Requires="v">
                    <p:oleObj spid="_x0000_s210015" name="公式" r:id="rId21" imgW="164957" imgH="253780" progId="Equation.3">
                      <p:embed/>
                    </p:oleObj>
                  </mc:Choice>
                  <mc:Fallback>
                    <p:oleObj name="公式" r:id="rId21" imgW="164957" imgH="253780" progId="Equation.3">
                      <p:embed/>
                      <p:pic>
                        <p:nvPicPr>
                          <p:cNvPr id="41990" name="Object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56" y="960"/>
                            <a:ext cx="240"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029" name="Group 48"/>
            <p:cNvGrpSpPr>
              <a:grpSpLocks/>
            </p:cNvGrpSpPr>
            <p:nvPr/>
          </p:nvGrpSpPr>
          <p:grpSpPr bwMode="auto">
            <a:xfrm>
              <a:off x="898" y="2928"/>
              <a:ext cx="686" cy="384"/>
              <a:chOff x="898" y="2928"/>
              <a:chExt cx="686" cy="432"/>
            </a:xfrm>
          </p:grpSpPr>
          <p:sp>
            <p:nvSpPr>
              <p:cNvPr id="42030" name="Line 49"/>
              <p:cNvSpPr>
                <a:spLocks noChangeShapeType="1"/>
              </p:cNvSpPr>
              <p:nvPr/>
            </p:nvSpPr>
            <p:spPr bwMode="auto">
              <a:xfrm>
                <a:off x="898" y="2928"/>
                <a:ext cx="686" cy="0"/>
              </a:xfrm>
              <a:prstGeom prst="line">
                <a:avLst/>
              </a:prstGeom>
              <a:noFill/>
              <a:ln w="19050">
                <a:solidFill>
                  <a:srgbClr val="FF3300"/>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989" name="Object 5"/>
              <p:cNvGraphicFramePr>
                <a:graphicFrameLocks noChangeAspect="1"/>
              </p:cNvGraphicFramePr>
              <p:nvPr/>
            </p:nvGraphicFramePr>
            <p:xfrm>
              <a:off x="1152" y="3072"/>
              <a:ext cx="188" cy="288"/>
            </p:xfrm>
            <a:graphic>
              <a:graphicData uri="http://schemas.openxmlformats.org/presentationml/2006/ole">
                <mc:AlternateContent xmlns:mc="http://schemas.openxmlformats.org/markup-compatibility/2006">
                  <mc:Choice xmlns:v="urn:schemas-microsoft-com:vml" Requires="v">
                    <p:oleObj spid="_x0000_s210016" name="公式" r:id="rId23" imgW="164957" imgH="253780" progId="Equation.3">
                      <p:embed/>
                    </p:oleObj>
                  </mc:Choice>
                  <mc:Fallback>
                    <p:oleObj name="公式" r:id="rId23" imgW="164957" imgH="253780" progId="Equation.3">
                      <p:embed/>
                      <p:pic>
                        <p:nvPicPr>
                          <p:cNvPr id="41989" name="Object 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2" y="3072"/>
                            <a:ext cx="18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1" name="Group 51"/>
          <p:cNvGrpSpPr>
            <a:grpSpLocks/>
          </p:cNvGrpSpPr>
          <p:nvPr/>
        </p:nvGrpSpPr>
        <p:grpSpPr bwMode="auto">
          <a:xfrm>
            <a:off x="3352800" y="3146425"/>
            <a:ext cx="762000" cy="592138"/>
            <a:chOff x="2112" y="1979"/>
            <a:chExt cx="480" cy="373"/>
          </a:xfrm>
        </p:grpSpPr>
        <p:sp>
          <p:nvSpPr>
            <p:cNvPr id="42027" name="Line 52"/>
            <p:cNvSpPr>
              <a:spLocks noChangeShapeType="1"/>
            </p:cNvSpPr>
            <p:nvPr/>
          </p:nvSpPr>
          <p:spPr bwMode="auto">
            <a:xfrm>
              <a:off x="2112" y="1979"/>
              <a:ext cx="0" cy="339"/>
            </a:xfrm>
            <a:prstGeom prst="line">
              <a:avLst/>
            </a:prstGeom>
            <a:noFill/>
            <a:ln w="1905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988" name="Object 4"/>
            <p:cNvGraphicFramePr>
              <a:graphicFrameLocks noChangeAspect="1"/>
            </p:cNvGraphicFramePr>
            <p:nvPr/>
          </p:nvGraphicFramePr>
          <p:xfrm>
            <a:off x="2142" y="2005"/>
            <a:ext cx="450" cy="347"/>
          </p:xfrm>
          <a:graphic>
            <a:graphicData uri="http://schemas.openxmlformats.org/presentationml/2006/ole">
              <mc:AlternateContent xmlns:mc="http://schemas.openxmlformats.org/markup-compatibility/2006">
                <mc:Choice xmlns:v="urn:schemas-microsoft-com:vml" Requires="v">
                  <p:oleObj spid="_x0000_s210017" name="公式" r:id="rId24" imgW="381000" imgH="228600" progId="Equation.3">
                    <p:embed/>
                  </p:oleObj>
                </mc:Choice>
                <mc:Fallback>
                  <p:oleObj name="公式" r:id="rId24" imgW="381000" imgH="228600" progId="Equation.3">
                    <p:embed/>
                    <p:pic>
                      <p:nvPicPr>
                        <p:cNvPr id="41988" name="Object 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42" y="2005"/>
                          <a:ext cx="450"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54"/>
          <p:cNvGrpSpPr>
            <a:grpSpLocks/>
          </p:cNvGrpSpPr>
          <p:nvPr/>
        </p:nvGrpSpPr>
        <p:grpSpPr bwMode="auto">
          <a:xfrm>
            <a:off x="1447800" y="2900363"/>
            <a:ext cx="2689225" cy="800100"/>
            <a:chOff x="912" y="1824"/>
            <a:chExt cx="1694" cy="504"/>
          </a:xfrm>
        </p:grpSpPr>
        <p:sp>
          <p:nvSpPr>
            <p:cNvPr id="42023" name="Line 55"/>
            <p:cNvSpPr>
              <a:spLocks noChangeShapeType="1"/>
            </p:cNvSpPr>
            <p:nvPr/>
          </p:nvSpPr>
          <p:spPr bwMode="auto">
            <a:xfrm flipV="1">
              <a:off x="912" y="2328"/>
              <a:ext cx="1632" cy="0"/>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4" name="Line 56"/>
            <p:cNvSpPr>
              <a:spLocks noChangeShapeType="1"/>
            </p:cNvSpPr>
            <p:nvPr/>
          </p:nvSpPr>
          <p:spPr bwMode="auto">
            <a:xfrm>
              <a:off x="1214" y="2149"/>
              <a:ext cx="1273" cy="0"/>
            </a:xfrm>
            <a:prstGeom prst="line">
              <a:avLst/>
            </a:prstGeom>
            <a:noFill/>
            <a:ln w="19050">
              <a:solidFill>
                <a:schemeClr val="tx2"/>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5" name="Line 57"/>
            <p:cNvSpPr>
              <a:spLocks noChangeShapeType="1"/>
            </p:cNvSpPr>
            <p:nvPr/>
          </p:nvSpPr>
          <p:spPr bwMode="auto">
            <a:xfrm>
              <a:off x="1557" y="1979"/>
              <a:ext cx="1028" cy="0"/>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6" name="Line 58"/>
            <p:cNvSpPr>
              <a:spLocks noChangeShapeType="1"/>
            </p:cNvSpPr>
            <p:nvPr/>
          </p:nvSpPr>
          <p:spPr bwMode="auto">
            <a:xfrm>
              <a:off x="1920" y="1824"/>
              <a:ext cx="686" cy="0"/>
            </a:xfrm>
            <a:prstGeom prst="line">
              <a:avLst/>
            </a:prstGeom>
            <a:noFill/>
            <a:ln w="19050">
              <a:solidFill>
                <a:schemeClr val="tx2"/>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59"/>
          <p:cNvGrpSpPr>
            <a:grpSpLocks/>
          </p:cNvGrpSpPr>
          <p:nvPr/>
        </p:nvGrpSpPr>
        <p:grpSpPr bwMode="auto">
          <a:xfrm>
            <a:off x="5181600" y="990600"/>
            <a:ext cx="1371600" cy="762000"/>
            <a:chOff x="0" y="2256"/>
            <a:chExt cx="768" cy="480"/>
          </a:xfrm>
        </p:grpSpPr>
        <p:sp>
          <p:nvSpPr>
            <p:cNvPr id="4156" name="AutoShape 60"/>
            <p:cNvSpPr>
              <a:spLocks noChangeArrowheads="1"/>
            </p:cNvSpPr>
            <p:nvPr/>
          </p:nvSpPr>
          <p:spPr bwMode="auto">
            <a:xfrm>
              <a:off x="0" y="2256"/>
              <a:ext cx="768" cy="480"/>
            </a:xfrm>
            <a:prstGeom prst="horizontalScroll">
              <a:avLst>
                <a:gd name="adj" fmla="val 11755"/>
              </a:avLst>
            </a:prstGeom>
            <a:solidFill>
              <a:schemeClr val="accent1"/>
            </a:solidFill>
            <a:ln w="9525">
              <a:solidFill>
                <a:schemeClr val="tx1"/>
              </a:solidFill>
              <a:round/>
              <a:headEnd/>
              <a:tailEnd/>
            </a:ln>
            <a:effectLst>
              <a:outerShdw dist="68392" dir="17508085" algn="ctr" rotWithShape="0">
                <a:schemeClr val="tx2"/>
              </a:outerShdw>
            </a:effectLst>
          </p:spPr>
          <p:txBody>
            <a:bodyPr wrap="none" anchor="ctr"/>
            <a:lstStyle/>
            <a:p>
              <a:pPr>
                <a:defRPr/>
              </a:pPr>
              <a:endParaRPr kumimoji="0" lang="zh-CN" altLang="zh-CN" sz="2800" b="1">
                <a:solidFill>
                  <a:srgbClr val="1C1C1C"/>
                </a:solidFill>
              </a:endParaRPr>
            </a:p>
          </p:txBody>
        </p:sp>
        <p:sp>
          <p:nvSpPr>
            <p:cNvPr id="42022" name="Text Box 61"/>
            <p:cNvSpPr txBox="1">
              <a:spLocks noChangeArrowheads="1"/>
            </p:cNvSpPr>
            <p:nvPr/>
          </p:nvSpPr>
          <p:spPr bwMode="auto">
            <a:xfrm>
              <a:off x="144" y="2304"/>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CC3300"/>
                  </a:solidFill>
                </a:rPr>
                <a:t>讨论</a:t>
              </a:r>
            </a:p>
          </p:txBody>
        </p:sp>
      </p:grpSp>
      <p:grpSp>
        <p:nvGrpSpPr>
          <p:cNvPr id="14" name="Group 62"/>
          <p:cNvGrpSpPr>
            <a:grpSpLocks/>
          </p:cNvGrpSpPr>
          <p:nvPr/>
        </p:nvGrpSpPr>
        <p:grpSpPr bwMode="auto">
          <a:xfrm>
            <a:off x="5029200" y="1981200"/>
            <a:ext cx="4114800" cy="1752600"/>
            <a:chOff x="3168" y="1248"/>
            <a:chExt cx="2592" cy="1104"/>
          </a:xfrm>
        </p:grpSpPr>
        <p:sp>
          <p:nvSpPr>
            <p:cNvPr id="42019" name="Text Box 63"/>
            <p:cNvSpPr txBox="1">
              <a:spLocks noChangeArrowheads="1"/>
            </p:cNvSpPr>
            <p:nvPr/>
          </p:nvSpPr>
          <p:spPr bwMode="auto">
            <a:xfrm>
              <a:off x="3168" y="1257"/>
              <a:ext cx="25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a:solidFill>
                    <a:srgbClr val="CC0000"/>
                  </a:solidFill>
                </a:rPr>
                <a:t>        1</a:t>
              </a:r>
              <a:r>
                <a:rPr kumimoji="0" lang="zh-CN" altLang="en-US" sz="2800" b="1">
                  <a:solidFill>
                    <a:srgbClr val="000000"/>
                  </a:solidFill>
                </a:rPr>
                <a:t>）劈尖处</a:t>
              </a:r>
            </a:p>
          </p:txBody>
        </p:sp>
        <p:graphicFrame>
          <p:nvGraphicFramePr>
            <p:cNvPr id="41986" name="Object 2"/>
            <p:cNvGraphicFramePr>
              <a:graphicFrameLocks noChangeAspect="1"/>
            </p:cNvGraphicFramePr>
            <p:nvPr/>
          </p:nvGraphicFramePr>
          <p:xfrm>
            <a:off x="3374" y="1632"/>
            <a:ext cx="702" cy="720"/>
          </p:xfrm>
          <a:graphic>
            <a:graphicData uri="http://schemas.openxmlformats.org/presentationml/2006/ole">
              <mc:AlternateContent xmlns:mc="http://schemas.openxmlformats.org/markup-compatibility/2006">
                <mc:Choice xmlns:v="urn:schemas-microsoft-com:vml" Requires="v">
                  <p:oleObj spid="_x0000_s210018" name="公式" r:id="rId26" imgW="748975" imgH="723586" progId="Equation.3">
                    <p:embed/>
                  </p:oleObj>
                </mc:Choice>
                <mc:Fallback>
                  <p:oleObj name="公式" r:id="rId26" imgW="748975" imgH="723586" progId="Equation.3">
                    <p:embed/>
                    <p:pic>
                      <p:nvPicPr>
                        <p:cNvPr id="41986" name="Object 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74" y="1632"/>
                          <a:ext cx="702" cy="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4752" y="1248"/>
            <a:ext cx="672" cy="314"/>
          </p:xfrm>
          <a:graphic>
            <a:graphicData uri="http://schemas.openxmlformats.org/presentationml/2006/ole">
              <mc:AlternateContent xmlns:mc="http://schemas.openxmlformats.org/markup-compatibility/2006">
                <mc:Choice xmlns:v="urn:schemas-microsoft-com:vml" Requires="v">
                  <p:oleObj spid="_x0000_s210019" name="公式" r:id="rId28" imgW="368140" imgH="177723" progId="Equation.3">
                    <p:embed/>
                  </p:oleObj>
                </mc:Choice>
                <mc:Fallback>
                  <p:oleObj name="公式" r:id="rId28" imgW="368140" imgH="177723" progId="Equation.3">
                    <p:embed/>
                    <p:pic>
                      <p:nvPicPr>
                        <p:cNvPr id="41987" name="Object 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752" y="1248"/>
                          <a:ext cx="672"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20" name="Rectangle 66"/>
            <p:cNvSpPr>
              <a:spLocks noChangeArrowheads="1"/>
            </p:cNvSpPr>
            <p:nvPr/>
          </p:nvSpPr>
          <p:spPr bwMode="auto">
            <a:xfrm>
              <a:off x="4032" y="1833"/>
              <a:ext cx="13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dirty="0">
                  <a:solidFill>
                    <a:srgbClr val="000000"/>
                  </a:solidFill>
                </a:rPr>
                <a:t>为暗</a:t>
              </a:r>
              <a:r>
                <a:rPr kumimoji="0" lang="zh-CN" altLang="en-US" sz="2800" b="1" dirty="0" smtClean="0">
                  <a:solidFill>
                    <a:srgbClr val="000000"/>
                  </a:solidFill>
                </a:rPr>
                <a:t>纹</a:t>
              </a:r>
              <a:endParaRPr kumimoji="0" lang="en-US" altLang="zh-CN" sz="2800" b="1" dirty="0">
                <a:solidFill>
                  <a:srgbClr val="000000"/>
                </a:solidFill>
              </a:endParaRPr>
            </a:p>
          </p:txBody>
        </p:sp>
      </p:grpSp>
      <p:sp>
        <p:nvSpPr>
          <p:cNvPr id="42009" name="Rectangle 67"/>
          <p:cNvSpPr>
            <a:spLocks noChangeArrowheads="1"/>
          </p:cNvSpPr>
          <p:nvPr/>
        </p:nvSpPr>
        <p:spPr bwMode="auto">
          <a:xfrm>
            <a:off x="1219200" y="6858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FF"/>
                </a:solidFill>
              </a:rPr>
              <a:t>相邻明纹</a:t>
            </a:r>
          </a:p>
        </p:txBody>
      </p:sp>
      <p:sp>
        <p:nvSpPr>
          <p:cNvPr id="42010" name="AutoShape 68"/>
          <p:cNvSpPr>
            <a:spLocks/>
          </p:cNvSpPr>
          <p:nvPr/>
        </p:nvSpPr>
        <p:spPr bwMode="auto">
          <a:xfrm rot="5400000">
            <a:off x="1790700" y="952500"/>
            <a:ext cx="304800" cy="990600"/>
          </a:xfrm>
          <a:prstGeom prst="leftBrace">
            <a:avLst>
              <a:gd name="adj1" fmla="val 2708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2011" name="Rectangle 69"/>
          <p:cNvSpPr>
            <a:spLocks noChangeArrowheads="1"/>
          </p:cNvSpPr>
          <p:nvPr/>
        </p:nvSpPr>
        <p:spPr bwMode="auto">
          <a:xfrm>
            <a:off x="914400" y="5257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b="1">
                <a:solidFill>
                  <a:srgbClr val="0000FF"/>
                </a:solidFill>
              </a:rPr>
              <a:t>明纹</a:t>
            </a:r>
          </a:p>
        </p:txBody>
      </p:sp>
      <p:sp>
        <p:nvSpPr>
          <p:cNvPr id="42012" name="Rectangle 70"/>
          <p:cNvSpPr>
            <a:spLocks noChangeArrowheads="1"/>
          </p:cNvSpPr>
          <p:nvPr/>
        </p:nvSpPr>
        <p:spPr bwMode="auto">
          <a:xfrm>
            <a:off x="2057400" y="5257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b="1">
                <a:solidFill>
                  <a:srgbClr val="0000FF"/>
                </a:solidFill>
              </a:rPr>
              <a:t>明纹</a:t>
            </a:r>
          </a:p>
        </p:txBody>
      </p:sp>
      <p:sp>
        <p:nvSpPr>
          <p:cNvPr id="42013" name="Line 71"/>
          <p:cNvSpPr>
            <a:spLocks noChangeShapeType="1"/>
          </p:cNvSpPr>
          <p:nvPr/>
        </p:nvSpPr>
        <p:spPr bwMode="auto">
          <a:xfrm>
            <a:off x="1371600" y="4876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4" name="Line 72"/>
          <p:cNvSpPr>
            <a:spLocks noChangeShapeType="1"/>
          </p:cNvSpPr>
          <p:nvPr/>
        </p:nvSpPr>
        <p:spPr bwMode="auto">
          <a:xfrm>
            <a:off x="2438400" y="4876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6" name="Line 74"/>
          <p:cNvSpPr>
            <a:spLocks noChangeShapeType="1"/>
          </p:cNvSpPr>
          <p:nvPr/>
        </p:nvSpPr>
        <p:spPr bwMode="auto">
          <a:xfrm>
            <a:off x="838200" y="48768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7" name="Line 75"/>
          <p:cNvSpPr>
            <a:spLocks noChangeShapeType="1"/>
          </p:cNvSpPr>
          <p:nvPr/>
        </p:nvSpPr>
        <p:spPr bwMode="auto">
          <a:xfrm>
            <a:off x="3581400" y="4876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8" name="Rectangle 76"/>
          <p:cNvSpPr>
            <a:spLocks noChangeArrowheads="1"/>
          </p:cNvSpPr>
          <p:nvPr/>
        </p:nvSpPr>
        <p:spPr bwMode="auto">
          <a:xfrm>
            <a:off x="3200400" y="5257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b="1">
                <a:solidFill>
                  <a:srgbClr val="0000FF"/>
                </a:solidFill>
              </a:rPr>
              <a:t>明纹</a:t>
            </a:r>
          </a:p>
        </p:txBody>
      </p:sp>
      <p:sp>
        <p:nvSpPr>
          <p:cNvPr id="2" name="TextBox 1"/>
          <p:cNvSpPr txBox="1"/>
          <p:nvPr/>
        </p:nvSpPr>
        <p:spPr>
          <a:xfrm>
            <a:off x="274761" y="178679"/>
            <a:ext cx="2076202"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、条纹</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656283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outVertic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7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strVal val="2/3*#ppt_w"/>
                                          </p:val>
                                        </p:tav>
                                        <p:tav tm="100000">
                                          <p:val>
                                            <p:strVal val="#ppt_w"/>
                                          </p:val>
                                        </p:tav>
                                      </p:tavLst>
                                    </p:anim>
                                    <p:anim calcmode="lin" valueType="num">
                                      <p:cBhvr>
                                        <p:cTn id="33"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Horizontal)">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ppt_x</p:attrName>
                                        </p:attrNameLst>
                                      </p:cBhvr>
                                      <p:tavLst>
                                        <p:tav tm="0">
                                          <p:val>
                                            <p:strVal val="#ppt_x-#ppt_w/2"/>
                                          </p:val>
                                        </p:tav>
                                        <p:tav tm="100000">
                                          <p:val>
                                            <p:strVal val="#ppt_x"/>
                                          </p:val>
                                        </p:tav>
                                      </p:tavLst>
                                    </p:anim>
                                    <p:anim calcmode="lin" valueType="num">
                                      <p:cBhvr>
                                        <p:cTn id="44" dur="500" fill="hold"/>
                                        <p:tgtEl>
                                          <p:spTgt spid="11"/>
                                        </p:tgtEl>
                                        <p:attrNameLst>
                                          <p:attrName>ppt_y</p:attrName>
                                        </p:attrNameLst>
                                      </p:cBhvr>
                                      <p:tavLst>
                                        <p:tav tm="0">
                                          <p:val>
                                            <p:strVal val="#ppt_y"/>
                                          </p:val>
                                        </p:tav>
                                        <p:tav tm="100000">
                                          <p:val>
                                            <p:strVal val="#ppt_y"/>
                                          </p:val>
                                        </p:tav>
                                      </p:tavLst>
                                    </p:anim>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219665" y="2388621"/>
            <a:ext cx="462915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dirty="0">
                <a:solidFill>
                  <a:srgbClr val="CC0000"/>
                </a:solidFill>
              </a:rPr>
              <a:t>3</a:t>
            </a:r>
            <a:r>
              <a:rPr kumimoji="0" lang="zh-CN" altLang="en-US" sz="2800" b="1" dirty="0">
                <a:solidFill>
                  <a:srgbClr val="000000"/>
                </a:solidFill>
              </a:rPr>
              <a:t>）条纹</a:t>
            </a:r>
            <a:r>
              <a:rPr kumimoji="0" lang="zh-CN" altLang="en-US" sz="2800" b="1" dirty="0">
                <a:solidFill>
                  <a:srgbClr val="0000FF"/>
                </a:solidFill>
              </a:rPr>
              <a:t>间距</a:t>
            </a:r>
            <a:r>
              <a:rPr kumimoji="0" lang="zh-CN" altLang="en-US" sz="2800" b="1" dirty="0">
                <a:solidFill>
                  <a:srgbClr val="000000"/>
                </a:solidFill>
              </a:rPr>
              <a:t>（明纹或暗纹）</a:t>
            </a:r>
          </a:p>
        </p:txBody>
      </p:sp>
      <p:graphicFrame>
        <p:nvGraphicFramePr>
          <p:cNvPr id="5124" name="Object 3"/>
          <p:cNvGraphicFramePr>
            <a:graphicFrameLocks noChangeAspect="1"/>
          </p:cNvGraphicFramePr>
          <p:nvPr>
            <p:extLst/>
          </p:nvPr>
        </p:nvGraphicFramePr>
        <p:xfrm>
          <a:off x="603811" y="3114275"/>
          <a:ext cx="3929090" cy="997735"/>
        </p:xfrm>
        <a:graphic>
          <a:graphicData uri="http://schemas.openxmlformats.org/presentationml/2006/ole">
            <mc:AlternateContent xmlns:mc="http://schemas.openxmlformats.org/markup-compatibility/2006">
              <mc:Choice xmlns:v="urn:schemas-microsoft-com:vml" Requires="v">
                <p:oleObj spid="_x0000_s211012" name="Equation" r:id="rId3" imgW="1777680" imgH="393480" progId="Equation.DSMT4">
                  <p:embed/>
                </p:oleObj>
              </mc:Choice>
              <mc:Fallback>
                <p:oleObj name="Equation" r:id="rId3" imgW="1777680" imgH="393480" progId="Equation.DSMT4">
                  <p:embed/>
                  <p:pic>
                    <p:nvPicPr>
                      <p:cNvPr id="512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11" y="3114275"/>
                        <a:ext cx="3929090" cy="9977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Text Box 5"/>
          <p:cNvSpPr txBox="1">
            <a:spLocks noChangeArrowheads="1"/>
          </p:cNvSpPr>
          <p:nvPr/>
        </p:nvSpPr>
        <p:spPr bwMode="auto">
          <a:xfrm>
            <a:off x="4343400" y="6262688"/>
            <a:ext cx="281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kumimoji="0" lang="zh-CN" altLang="zh-CN" sz="2800" b="1">
              <a:solidFill>
                <a:srgbClr val="000000"/>
              </a:solidFill>
            </a:endParaRPr>
          </a:p>
        </p:txBody>
      </p:sp>
      <p:graphicFrame>
        <p:nvGraphicFramePr>
          <p:cNvPr id="5126" name="Object 4"/>
          <p:cNvGraphicFramePr>
            <a:graphicFrameLocks noChangeAspect="1"/>
          </p:cNvGraphicFramePr>
          <p:nvPr/>
        </p:nvGraphicFramePr>
        <p:xfrm>
          <a:off x="928662" y="928670"/>
          <a:ext cx="3090858" cy="1006995"/>
        </p:xfrm>
        <a:graphic>
          <a:graphicData uri="http://schemas.openxmlformats.org/presentationml/2006/ole">
            <mc:AlternateContent xmlns:mc="http://schemas.openxmlformats.org/markup-compatibility/2006">
              <mc:Choice xmlns:v="urn:schemas-microsoft-com:vml" Requires="v">
                <p:oleObj spid="_x0000_s211013" name="公式" r:id="rId5" imgW="1866900" imgH="609600" progId="Equation.3">
                  <p:embed/>
                </p:oleObj>
              </mc:Choice>
              <mc:Fallback>
                <p:oleObj name="公式" r:id="rId5" imgW="1866900" imgH="609600" progId="Equation.3">
                  <p:embed/>
                  <p:pic>
                    <p:nvPicPr>
                      <p:cNvPr id="512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928670"/>
                        <a:ext cx="3090858" cy="1006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Text Box 7"/>
          <p:cNvSpPr txBox="1">
            <a:spLocks noChangeArrowheads="1"/>
          </p:cNvSpPr>
          <p:nvPr/>
        </p:nvSpPr>
        <p:spPr bwMode="auto">
          <a:xfrm>
            <a:off x="228600" y="285728"/>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dirty="0">
                <a:solidFill>
                  <a:srgbClr val="CC0000"/>
                </a:solidFill>
              </a:rPr>
              <a:t>2</a:t>
            </a:r>
            <a:r>
              <a:rPr kumimoji="0" lang="zh-CN" altLang="en-US" sz="2800" b="1" dirty="0">
                <a:solidFill>
                  <a:srgbClr val="000000"/>
                </a:solidFill>
              </a:rPr>
              <a:t>）相邻明纹（暗纹）间的</a:t>
            </a:r>
            <a:r>
              <a:rPr kumimoji="0" lang="zh-CN" altLang="en-US" sz="2800" b="1" dirty="0" smtClean="0">
                <a:solidFill>
                  <a:srgbClr val="FF0000"/>
                </a:solidFill>
              </a:rPr>
              <a:t>厚度差</a:t>
            </a:r>
            <a:endParaRPr kumimoji="0" lang="zh-CN" altLang="en-US" sz="2800" b="1" dirty="0">
              <a:solidFill>
                <a:srgbClr val="FF0000"/>
              </a:solidFill>
            </a:endParaRPr>
          </a:p>
        </p:txBody>
      </p:sp>
      <p:grpSp>
        <p:nvGrpSpPr>
          <p:cNvPr id="43027" name="Group 10"/>
          <p:cNvGrpSpPr>
            <a:grpSpLocks/>
          </p:cNvGrpSpPr>
          <p:nvPr/>
        </p:nvGrpSpPr>
        <p:grpSpPr bwMode="auto">
          <a:xfrm>
            <a:off x="5105400" y="928670"/>
            <a:ext cx="3810000" cy="4598987"/>
            <a:chOff x="3408" y="1056"/>
            <a:chExt cx="2064" cy="2658"/>
          </a:xfrm>
        </p:grpSpPr>
        <p:sp>
          <p:nvSpPr>
            <p:cNvPr id="43028" name="Rectangle 11"/>
            <p:cNvSpPr>
              <a:spLocks noChangeArrowheads="1"/>
            </p:cNvSpPr>
            <p:nvPr/>
          </p:nvSpPr>
          <p:spPr bwMode="auto">
            <a:xfrm>
              <a:off x="3408" y="1056"/>
              <a:ext cx="2064" cy="258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3029" name="Line 12"/>
            <p:cNvSpPr>
              <a:spLocks noChangeShapeType="1"/>
            </p:cNvSpPr>
            <p:nvPr/>
          </p:nvSpPr>
          <p:spPr bwMode="auto">
            <a:xfrm>
              <a:off x="3589" y="2553"/>
              <a:ext cx="1515" cy="0"/>
            </a:xfrm>
            <a:prstGeom prst="line">
              <a:avLst/>
            </a:prstGeom>
            <a:noFill/>
            <a:ln w="38100">
              <a:solidFill>
                <a:srgbClr val="6633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13"/>
            <p:cNvSpPr>
              <a:spLocks noChangeShapeType="1"/>
            </p:cNvSpPr>
            <p:nvPr/>
          </p:nvSpPr>
          <p:spPr bwMode="auto">
            <a:xfrm flipV="1">
              <a:off x="3589" y="1735"/>
              <a:ext cx="1515" cy="818"/>
            </a:xfrm>
            <a:prstGeom prst="line">
              <a:avLst/>
            </a:prstGeom>
            <a:noFill/>
            <a:ln w="38100">
              <a:solidFill>
                <a:srgbClr val="6633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015" name="Object 7"/>
            <p:cNvGraphicFramePr>
              <a:graphicFrameLocks noChangeAspect="1"/>
            </p:cNvGraphicFramePr>
            <p:nvPr/>
          </p:nvGraphicFramePr>
          <p:xfrm>
            <a:off x="3956" y="2374"/>
            <a:ext cx="110" cy="186"/>
          </p:xfrm>
          <a:graphic>
            <a:graphicData uri="http://schemas.openxmlformats.org/presentationml/2006/ole">
              <mc:AlternateContent xmlns:mc="http://schemas.openxmlformats.org/markup-compatibility/2006">
                <mc:Choice xmlns:v="urn:schemas-microsoft-com:vml" Requires="v">
                  <p:oleObj spid="_x0000_s211014" name="公式" r:id="rId7" imgW="177646" imgH="241091" progId="Equation.3">
                    <p:embed/>
                  </p:oleObj>
                </mc:Choice>
                <mc:Fallback>
                  <p:oleObj name="公式" r:id="rId7" imgW="177646" imgH="241091" progId="Equation.3">
                    <p:embed/>
                    <p:pic>
                      <p:nvPicPr>
                        <p:cNvPr id="4301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6" y="2374"/>
                          <a:ext cx="110"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31" name="Line 15"/>
            <p:cNvSpPr>
              <a:spLocks noChangeShapeType="1"/>
            </p:cNvSpPr>
            <p:nvPr/>
          </p:nvSpPr>
          <p:spPr bwMode="auto">
            <a:xfrm>
              <a:off x="5104" y="2553"/>
              <a:ext cx="259" cy="7"/>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Line 16"/>
            <p:cNvSpPr>
              <a:spLocks noChangeShapeType="1"/>
            </p:cNvSpPr>
            <p:nvPr/>
          </p:nvSpPr>
          <p:spPr bwMode="auto">
            <a:xfrm>
              <a:off x="5110" y="1750"/>
              <a:ext cx="253" cy="0"/>
            </a:xfrm>
            <a:prstGeom prst="line">
              <a:avLst/>
            </a:prstGeom>
            <a:noFill/>
            <a:ln w="19050">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Line 17"/>
            <p:cNvSpPr>
              <a:spLocks noChangeShapeType="1"/>
            </p:cNvSpPr>
            <p:nvPr/>
          </p:nvSpPr>
          <p:spPr bwMode="auto">
            <a:xfrm>
              <a:off x="3589" y="2553"/>
              <a:ext cx="0" cy="272"/>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Line 18"/>
            <p:cNvSpPr>
              <a:spLocks noChangeShapeType="1"/>
            </p:cNvSpPr>
            <p:nvPr/>
          </p:nvSpPr>
          <p:spPr bwMode="auto">
            <a:xfrm>
              <a:off x="5104" y="2553"/>
              <a:ext cx="0" cy="272"/>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5" name="Line 19"/>
            <p:cNvSpPr>
              <a:spLocks noChangeShapeType="1"/>
            </p:cNvSpPr>
            <p:nvPr/>
          </p:nvSpPr>
          <p:spPr bwMode="auto">
            <a:xfrm>
              <a:off x="3589" y="2690"/>
              <a:ext cx="1515" cy="0"/>
            </a:xfrm>
            <a:prstGeom prst="line">
              <a:avLst/>
            </a:prstGeom>
            <a:noFill/>
            <a:ln w="1905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016" name="Object 8"/>
            <p:cNvGraphicFramePr>
              <a:graphicFrameLocks noChangeAspect="1"/>
            </p:cNvGraphicFramePr>
            <p:nvPr/>
          </p:nvGraphicFramePr>
          <p:xfrm>
            <a:off x="4254" y="2592"/>
            <a:ext cx="109" cy="160"/>
          </p:xfrm>
          <a:graphic>
            <a:graphicData uri="http://schemas.openxmlformats.org/presentationml/2006/ole">
              <mc:AlternateContent xmlns:mc="http://schemas.openxmlformats.org/markup-compatibility/2006">
                <mc:Choice xmlns:v="urn:schemas-microsoft-com:vml" Requires="v">
                  <p:oleObj spid="_x0000_s211015" name="公式" r:id="rId9" imgW="190500" imgH="228600" progId="Equation.3">
                    <p:embed/>
                  </p:oleObj>
                </mc:Choice>
                <mc:Fallback>
                  <p:oleObj name="公式" r:id="rId9" imgW="190500" imgH="228600" progId="Equation.3">
                    <p:embed/>
                    <p:pic>
                      <p:nvPicPr>
                        <p:cNvPr id="4301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4" y="2592"/>
                          <a:ext cx="109"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7" name="Object 9"/>
            <p:cNvGraphicFramePr>
              <a:graphicFrameLocks noChangeAspect="1"/>
            </p:cNvGraphicFramePr>
            <p:nvPr/>
          </p:nvGraphicFramePr>
          <p:xfrm>
            <a:off x="4968" y="1851"/>
            <a:ext cx="287" cy="177"/>
          </p:xfrm>
          <a:graphic>
            <a:graphicData uri="http://schemas.openxmlformats.org/presentationml/2006/ole">
              <mc:AlternateContent xmlns:mc="http://schemas.openxmlformats.org/markup-compatibility/2006">
                <mc:Choice xmlns:v="urn:schemas-microsoft-com:vml" Requires="v">
                  <p:oleObj spid="_x0000_s211016" name="公式" r:id="rId11" imgW="126835" imgH="139518" progId="Equation.3">
                    <p:embed/>
                  </p:oleObj>
                </mc:Choice>
                <mc:Fallback>
                  <p:oleObj name="公式" r:id="rId11" imgW="126835" imgH="139518" progId="Equation.3">
                    <p:embed/>
                    <p:pic>
                      <p:nvPicPr>
                        <p:cNvPr id="43017"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8" y="1851"/>
                          <a:ext cx="287"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8" name="Object 10"/>
            <p:cNvGraphicFramePr>
              <a:graphicFrameLocks noChangeAspect="1"/>
            </p:cNvGraphicFramePr>
            <p:nvPr/>
          </p:nvGraphicFramePr>
          <p:xfrm>
            <a:off x="5141" y="2507"/>
            <a:ext cx="186" cy="284"/>
          </p:xfrm>
          <a:graphic>
            <a:graphicData uri="http://schemas.openxmlformats.org/presentationml/2006/ole">
              <mc:AlternateContent xmlns:mc="http://schemas.openxmlformats.org/markup-compatibility/2006">
                <mc:Choice xmlns:v="urn:schemas-microsoft-com:vml" Requires="v">
                  <p:oleObj spid="_x0000_s211017" name="公式" r:id="rId13" imgW="165028" imgH="228501" progId="Equation.3">
                    <p:embed/>
                  </p:oleObj>
                </mc:Choice>
                <mc:Fallback>
                  <p:oleObj name="公式" r:id="rId13" imgW="165028" imgH="228501" progId="Equation.3">
                    <p:embed/>
                    <p:pic>
                      <p:nvPicPr>
                        <p:cNvPr id="43018"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1" y="2507"/>
                          <a:ext cx="186"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36" name="Line 23"/>
            <p:cNvSpPr>
              <a:spLocks noChangeShapeType="1"/>
            </p:cNvSpPr>
            <p:nvPr/>
          </p:nvSpPr>
          <p:spPr bwMode="auto">
            <a:xfrm>
              <a:off x="5219" y="1750"/>
              <a:ext cx="0" cy="810"/>
            </a:xfrm>
            <a:prstGeom prst="line">
              <a:avLst/>
            </a:prstGeom>
            <a:noFill/>
            <a:ln w="19050">
              <a:solidFill>
                <a:srgbClr val="CC00CC"/>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019" name="Object 11"/>
            <p:cNvGraphicFramePr>
              <a:graphicFrameLocks noChangeAspect="1"/>
            </p:cNvGraphicFramePr>
            <p:nvPr/>
          </p:nvGraphicFramePr>
          <p:xfrm>
            <a:off x="5219" y="2058"/>
            <a:ext cx="181" cy="183"/>
          </p:xfrm>
          <a:graphic>
            <a:graphicData uri="http://schemas.openxmlformats.org/presentationml/2006/ole">
              <mc:AlternateContent xmlns:mc="http://schemas.openxmlformats.org/markup-compatibility/2006">
                <mc:Choice xmlns:v="urn:schemas-microsoft-com:vml" Requires="v">
                  <p:oleObj spid="_x0000_s211018" name="公式" r:id="rId15" imgW="241300" imgH="228600" progId="Equation.3">
                    <p:embed/>
                  </p:oleObj>
                </mc:Choice>
                <mc:Fallback>
                  <p:oleObj name="公式" r:id="rId15" imgW="241300" imgH="228600" progId="Equation.3">
                    <p:embed/>
                    <p:pic>
                      <p:nvPicPr>
                        <p:cNvPr id="43019"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9" y="2058"/>
                          <a:ext cx="181"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5" name="Text Box 25"/>
            <p:cNvSpPr txBox="1">
              <a:spLocks noChangeArrowheads="1"/>
            </p:cNvSpPr>
            <p:nvPr/>
          </p:nvSpPr>
          <p:spPr bwMode="auto">
            <a:xfrm>
              <a:off x="3408" y="3408"/>
              <a:ext cx="2064" cy="306"/>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spAutoFit/>
            </a:bodyPr>
            <a:lstStyle/>
            <a:p>
              <a:pPr>
                <a:spcBef>
                  <a:spcPct val="50000"/>
                </a:spcBef>
                <a:defRPr/>
              </a:pPr>
              <a:r>
                <a:rPr kumimoji="0" lang="zh-CN" altLang="en-US" sz="2800" b="1">
                  <a:solidFill>
                    <a:srgbClr val="000000"/>
                  </a:solidFill>
                </a:rPr>
                <a:t>劈尖干涉</a:t>
              </a:r>
            </a:p>
          </p:txBody>
        </p:sp>
        <p:sp>
          <p:nvSpPr>
            <p:cNvPr id="43038" name="Line 26"/>
            <p:cNvSpPr>
              <a:spLocks noChangeShapeType="1"/>
            </p:cNvSpPr>
            <p:nvPr/>
          </p:nvSpPr>
          <p:spPr bwMode="auto">
            <a:xfrm flipV="1">
              <a:off x="3848" y="1417"/>
              <a:ext cx="0" cy="1136"/>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9" name="Line 27"/>
            <p:cNvSpPr>
              <a:spLocks noChangeShapeType="1"/>
            </p:cNvSpPr>
            <p:nvPr/>
          </p:nvSpPr>
          <p:spPr bwMode="auto">
            <a:xfrm flipV="1">
              <a:off x="4106" y="1417"/>
              <a:ext cx="0" cy="1127"/>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0" name="Line 28"/>
            <p:cNvSpPr>
              <a:spLocks noChangeShapeType="1"/>
            </p:cNvSpPr>
            <p:nvPr/>
          </p:nvSpPr>
          <p:spPr bwMode="auto">
            <a:xfrm flipV="1">
              <a:off x="4365" y="1417"/>
              <a:ext cx="0" cy="1136"/>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1" name="Line 29"/>
            <p:cNvSpPr>
              <a:spLocks noChangeShapeType="1"/>
            </p:cNvSpPr>
            <p:nvPr/>
          </p:nvSpPr>
          <p:spPr bwMode="auto">
            <a:xfrm flipV="1">
              <a:off x="4623" y="1417"/>
              <a:ext cx="0" cy="1136"/>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2" name="Line 30"/>
            <p:cNvSpPr>
              <a:spLocks noChangeShapeType="1"/>
            </p:cNvSpPr>
            <p:nvPr/>
          </p:nvSpPr>
          <p:spPr bwMode="auto">
            <a:xfrm>
              <a:off x="3848" y="1644"/>
              <a:ext cx="0" cy="318"/>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3" name="Line 31"/>
            <p:cNvSpPr>
              <a:spLocks noChangeShapeType="1"/>
            </p:cNvSpPr>
            <p:nvPr/>
          </p:nvSpPr>
          <p:spPr bwMode="auto">
            <a:xfrm>
              <a:off x="4623" y="1644"/>
              <a:ext cx="0" cy="318"/>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4" name="Line 32"/>
            <p:cNvSpPr>
              <a:spLocks noChangeShapeType="1"/>
            </p:cNvSpPr>
            <p:nvPr/>
          </p:nvSpPr>
          <p:spPr bwMode="auto">
            <a:xfrm>
              <a:off x="4365" y="1644"/>
              <a:ext cx="0" cy="318"/>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5" name="Line 33"/>
            <p:cNvSpPr>
              <a:spLocks noChangeShapeType="1"/>
            </p:cNvSpPr>
            <p:nvPr/>
          </p:nvSpPr>
          <p:spPr bwMode="auto">
            <a:xfrm>
              <a:off x="4106" y="1632"/>
              <a:ext cx="0" cy="330"/>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6" name="Line 34"/>
            <p:cNvSpPr>
              <a:spLocks noChangeShapeType="1"/>
            </p:cNvSpPr>
            <p:nvPr/>
          </p:nvSpPr>
          <p:spPr bwMode="auto">
            <a:xfrm flipV="1">
              <a:off x="3589" y="1417"/>
              <a:ext cx="0" cy="1136"/>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7" name="Line 35"/>
            <p:cNvSpPr>
              <a:spLocks noChangeShapeType="1"/>
            </p:cNvSpPr>
            <p:nvPr/>
          </p:nvSpPr>
          <p:spPr bwMode="auto">
            <a:xfrm>
              <a:off x="3589" y="1644"/>
              <a:ext cx="0" cy="318"/>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8" name="Rectangle 36"/>
            <p:cNvSpPr>
              <a:spLocks noChangeArrowheads="1"/>
            </p:cNvSpPr>
            <p:nvPr/>
          </p:nvSpPr>
          <p:spPr bwMode="auto">
            <a:xfrm>
              <a:off x="3589" y="2780"/>
              <a:ext cx="505" cy="228"/>
            </a:xfrm>
            <a:prstGeom prst="rect">
              <a:avLst/>
            </a:prstGeom>
            <a:gradFill rotWithShape="0">
              <a:gsLst>
                <a:gs pos="0">
                  <a:srgbClr val="000000"/>
                </a:gs>
                <a:gs pos="50000">
                  <a:srgbClr val="CCC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3049" name="Rectangle 37"/>
            <p:cNvSpPr>
              <a:spLocks noChangeArrowheads="1"/>
            </p:cNvSpPr>
            <p:nvPr/>
          </p:nvSpPr>
          <p:spPr bwMode="auto">
            <a:xfrm>
              <a:off x="4094" y="2780"/>
              <a:ext cx="505" cy="228"/>
            </a:xfrm>
            <a:prstGeom prst="rect">
              <a:avLst/>
            </a:prstGeom>
            <a:gradFill rotWithShape="0">
              <a:gsLst>
                <a:gs pos="0">
                  <a:srgbClr val="000000"/>
                </a:gs>
                <a:gs pos="50000">
                  <a:srgbClr val="CCC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3050" name="Rectangle 38"/>
            <p:cNvSpPr>
              <a:spLocks noChangeArrowheads="1"/>
            </p:cNvSpPr>
            <p:nvPr/>
          </p:nvSpPr>
          <p:spPr bwMode="auto">
            <a:xfrm>
              <a:off x="4094" y="2780"/>
              <a:ext cx="505" cy="228"/>
            </a:xfrm>
            <a:prstGeom prst="rect">
              <a:avLst/>
            </a:prstGeom>
            <a:gradFill rotWithShape="0">
              <a:gsLst>
                <a:gs pos="0">
                  <a:srgbClr val="000000"/>
                </a:gs>
                <a:gs pos="50000">
                  <a:srgbClr val="CCC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3051" name="Rectangle 39"/>
            <p:cNvSpPr>
              <a:spLocks noChangeArrowheads="1"/>
            </p:cNvSpPr>
            <p:nvPr/>
          </p:nvSpPr>
          <p:spPr bwMode="auto">
            <a:xfrm>
              <a:off x="4599" y="2780"/>
              <a:ext cx="505" cy="228"/>
            </a:xfrm>
            <a:prstGeom prst="rect">
              <a:avLst/>
            </a:prstGeom>
            <a:gradFill rotWithShape="0">
              <a:gsLst>
                <a:gs pos="0">
                  <a:srgbClr val="000000"/>
                </a:gs>
                <a:gs pos="50000">
                  <a:srgbClr val="CCC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43020" name="Object 12"/>
            <p:cNvGraphicFramePr>
              <a:graphicFrameLocks noChangeAspect="1"/>
            </p:cNvGraphicFramePr>
            <p:nvPr/>
          </p:nvGraphicFramePr>
          <p:xfrm>
            <a:off x="4712" y="1287"/>
            <a:ext cx="517" cy="281"/>
          </p:xfrm>
          <a:graphic>
            <a:graphicData uri="http://schemas.openxmlformats.org/presentationml/2006/ole">
              <mc:AlternateContent xmlns:mc="http://schemas.openxmlformats.org/markup-compatibility/2006">
                <mc:Choice xmlns:v="urn:schemas-microsoft-com:vml" Requires="v">
                  <p:oleObj spid="_x0000_s211019" name="公式" r:id="rId17" imgW="431613" imgH="228501" progId="Equation.3">
                    <p:embed/>
                  </p:oleObj>
                </mc:Choice>
                <mc:Fallback>
                  <p:oleObj name="公式" r:id="rId17" imgW="431613" imgH="228501" progId="Equation.3">
                    <p:embed/>
                    <p:pic>
                      <p:nvPicPr>
                        <p:cNvPr id="4302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12" y="1287"/>
                          <a:ext cx="517"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052" name="Group 41"/>
            <p:cNvGrpSpPr>
              <a:grpSpLocks/>
            </p:cNvGrpSpPr>
            <p:nvPr/>
          </p:nvGrpSpPr>
          <p:grpSpPr bwMode="auto">
            <a:xfrm>
              <a:off x="4784" y="2144"/>
              <a:ext cx="362" cy="300"/>
              <a:chOff x="4784" y="2144"/>
              <a:chExt cx="362" cy="300"/>
            </a:xfrm>
          </p:grpSpPr>
          <p:sp>
            <p:nvSpPr>
              <p:cNvPr id="43060" name="Line 42"/>
              <p:cNvSpPr>
                <a:spLocks noChangeShapeType="1"/>
              </p:cNvSpPr>
              <p:nvPr/>
            </p:nvSpPr>
            <p:spPr bwMode="auto">
              <a:xfrm>
                <a:off x="4784" y="2144"/>
                <a:ext cx="0" cy="273"/>
              </a:xfrm>
              <a:prstGeom prst="line">
                <a:avLst/>
              </a:prstGeom>
              <a:noFill/>
              <a:ln w="1905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023" name="Object 15"/>
              <p:cNvGraphicFramePr>
                <a:graphicFrameLocks noChangeAspect="1"/>
              </p:cNvGraphicFramePr>
              <p:nvPr/>
            </p:nvGraphicFramePr>
            <p:xfrm>
              <a:off x="4807" y="2165"/>
              <a:ext cx="339" cy="279"/>
            </p:xfrm>
            <a:graphic>
              <a:graphicData uri="http://schemas.openxmlformats.org/presentationml/2006/ole">
                <mc:AlternateContent xmlns:mc="http://schemas.openxmlformats.org/markup-compatibility/2006">
                  <mc:Choice xmlns:v="urn:schemas-microsoft-com:vml" Requires="v">
                    <p:oleObj spid="_x0000_s211020" name="公式" r:id="rId19" imgW="381000" imgH="228600" progId="Equation.3">
                      <p:embed/>
                    </p:oleObj>
                  </mc:Choice>
                  <mc:Fallback>
                    <p:oleObj name="公式" r:id="rId19" imgW="381000" imgH="228600" progId="Equation.3">
                      <p:embed/>
                      <p:pic>
                        <p:nvPicPr>
                          <p:cNvPr id="43023"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7" y="2165"/>
                            <a:ext cx="339"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3053" name="Line 44"/>
            <p:cNvSpPr>
              <a:spLocks noChangeShapeType="1"/>
            </p:cNvSpPr>
            <p:nvPr/>
          </p:nvSpPr>
          <p:spPr bwMode="auto">
            <a:xfrm flipV="1">
              <a:off x="3879" y="2425"/>
              <a:ext cx="1231" cy="0"/>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4" name="Line 45"/>
            <p:cNvSpPr>
              <a:spLocks noChangeShapeType="1"/>
            </p:cNvSpPr>
            <p:nvPr/>
          </p:nvSpPr>
          <p:spPr bwMode="auto">
            <a:xfrm>
              <a:off x="4107" y="2281"/>
              <a:ext cx="960" cy="0"/>
            </a:xfrm>
            <a:prstGeom prst="line">
              <a:avLst/>
            </a:prstGeom>
            <a:noFill/>
            <a:ln w="19050">
              <a:solidFill>
                <a:schemeClr val="tx2"/>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5" name="Line 46"/>
            <p:cNvSpPr>
              <a:spLocks noChangeShapeType="1"/>
            </p:cNvSpPr>
            <p:nvPr/>
          </p:nvSpPr>
          <p:spPr bwMode="auto">
            <a:xfrm>
              <a:off x="4366" y="2145"/>
              <a:ext cx="775" cy="0"/>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6" name="Line 47"/>
            <p:cNvSpPr>
              <a:spLocks noChangeShapeType="1"/>
            </p:cNvSpPr>
            <p:nvPr/>
          </p:nvSpPr>
          <p:spPr bwMode="auto">
            <a:xfrm>
              <a:off x="4639" y="2020"/>
              <a:ext cx="518" cy="0"/>
            </a:xfrm>
            <a:prstGeom prst="line">
              <a:avLst/>
            </a:prstGeom>
            <a:noFill/>
            <a:ln w="19050">
              <a:solidFill>
                <a:schemeClr val="tx2"/>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3057" name="Group 48"/>
            <p:cNvGrpSpPr>
              <a:grpSpLocks/>
            </p:cNvGrpSpPr>
            <p:nvPr/>
          </p:nvGrpSpPr>
          <p:grpSpPr bwMode="auto">
            <a:xfrm>
              <a:off x="3850" y="1364"/>
              <a:ext cx="518" cy="1851"/>
              <a:chOff x="3850" y="1364"/>
              <a:chExt cx="518" cy="1851"/>
            </a:xfrm>
          </p:grpSpPr>
          <p:sp>
            <p:nvSpPr>
              <p:cNvPr id="43058" name="Line 49"/>
              <p:cNvSpPr>
                <a:spLocks noChangeShapeType="1"/>
              </p:cNvSpPr>
              <p:nvPr/>
            </p:nvSpPr>
            <p:spPr bwMode="auto">
              <a:xfrm>
                <a:off x="3850" y="1599"/>
                <a:ext cx="518" cy="0"/>
              </a:xfrm>
              <a:prstGeom prst="line">
                <a:avLst/>
              </a:prstGeom>
              <a:noFill/>
              <a:ln w="19050">
                <a:solidFill>
                  <a:srgbClr val="CC00CC"/>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021" name="Object 13"/>
              <p:cNvGraphicFramePr>
                <a:graphicFrameLocks noChangeAspect="1"/>
              </p:cNvGraphicFramePr>
              <p:nvPr/>
            </p:nvGraphicFramePr>
            <p:xfrm>
              <a:off x="3970" y="1364"/>
              <a:ext cx="181" cy="203"/>
            </p:xfrm>
            <a:graphic>
              <a:graphicData uri="http://schemas.openxmlformats.org/presentationml/2006/ole">
                <mc:AlternateContent xmlns:mc="http://schemas.openxmlformats.org/markup-compatibility/2006">
                  <mc:Choice xmlns:v="urn:schemas-microsoft-com:vml" Requires="v">
                    <p:oleObj spid="_x0000_s211021" name="公式" r:id="rId21" imgW="164957" imgH="253780" progId="Equation.3">
                      <p:embed/>
                    </p:oleObj>
                  </mc:Choice>
                  <mc:Fallback>
                    <p:oleObj name="公式" r:id="rId21" imgW="164957" imgH="253780" progId="Equation.3">
                      <p:embed/>
                      <p:pic>
                        <p:nvPicPr>
                          <p:cNvPr id="43021"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70" y="1364"/>
                            <a:ext cx="181"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59" name="Line 51"/>
              <p:cNvSpPr>
                <a:spLocks noChangeShapeType="1"/>
              </p:cNvSpPr>
              <p:nvPr/>
            </p:nvSpPr>
            <p:spPr bwMode="auto">
              <a:xfrm>
                <a:off x="3850" y="2907"/>
                <a:ext cx="518" cy="0"/>
              </a:xfrm>
              <a:prstGeom prst="line">
                <a:avLst/>
              </a:prstGeom>
              <a:noFill/>
              <a:ln w="19050">
                <a:solidFill>
                  <a:srgbClr val="FF3300"/>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022" name="Object 14"/>
              <p:cNvGraphicFramePr>
                <a:graphicFrameLocks noChangeAspect="1"/>
              </p:cNvGraphicFramePr>
              <p:nvPr/>
            </p:nvGraphicFramePr>
            <p:xfrm>
              <a:off x="4042" y="3010"/>
              <a:ext cx="142" cy="205"/>
            </p:xfrm>
            <a:graphic>
              <a:graphicData uri="http://schemas.openxmlformats.org/presentationml/2006/ole">
                <mc:AlternateContent xmlns:mc="http://schemas.openxmlformats.org/markup-compatibility/2006">
                  <mc:Choice xmlns:v="urn:schemas-microsoft-com:vml" Requires="v">
                    <p:oleObj spid="_x0000_s211022" name="公式" r:id="rId23" imgW="164957" imgH="253780" progId="Equation.3">
                      <p:embed/>
                    </p:oleObj>
                  </mc:Choice>
                  <mc:Fallback>
                    <p:oleObj name="公式" r:id="rId23" imgW="164957" imgH="253780" progId="Equation.3">
                      <p:embed/>
                      <p:pic>
                        <p:nvPicPr>
                          <p:cNvPr id="43022"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42" y="3010"/>
                            <a:ext cx="142"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2662527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blinds(horizontal)">
                                      <p:cBhvr>
                                        <p:cTn id="7" dur="500"/>
                                        <p:tgtEl>
                                          <p:spTgt spid="5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blinds(vertical)">
                                      <p:cBhvr>
                                        <p:cTn id="12" dur="500"/>
                                        <p:tgtEl>
                                          <p:spTgt spid="51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blinds(horizontal)">
                                      <p:cBhvr>
                                        <p:cTn id="17" dur="500"/>
                                        <p:tgtEl>
                                          <p:spTgt spid="51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blinds(horizontal)">
                                      <p:cBhvr>
                                        <p:cTn id="22" dur="500"/>
                                        <p:tgtEl>
                                          <p:spTgt spid="51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nodePh="1">
                                  <p:stCondLst>
                                    <p:cond delay="0"/>
                                  </p:stCondLst>
                                  <p:endCondLst>
                                    <p:cond evt="begin" delay="0">
                                      <p:tn val="25"/>
                                    </p:cond>
                                  </p:endCondLst>
                                  <p:childTnLst>
                                    <p:set>
                                      <p:cBhvr>
                                        <p:cTn id="26" dur="1" fill="hold">
                                          <p:stCondLst>
                                            <p:cond delay="499"/>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5" grpId="0" autoUpdateAnimBg="0"/>
      <p:bldP spid="512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1752600"/>
            <a:ext cx="2362200" cy="519113"/>
          </a:xfrm>
          <a:prstGeom prst="rect">
            <a:avLst/>
          </a:prstGeom>
          <a:noFill/>
          <a:ln w="9525">
            <a:no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kumimoji="0" lang="en-US" altLang="zh-CN" sz="2800" b="1">
                <a:solidFill>
                  <a:srgbClr val="070000"/>
                </a:solidFill>
                <a:latin typeface="宋体" pitchFamily="2" charset="-122"/>
              </a:rPr>
              <a:t>    </a:t>
            </a:r>
          </a:p>
        </p:txBody>
      </p:sp>
      <p:sp>
        <p:nvSpPr>
          <p:cNvPr id="44036" name="Rectangle 4"/>
          <p:cNvSpPr>
            <a:spLocks noChangeArrowheads="1"/>
          </p:cNvSpPr>
          <p:nvPr/>
        </p:nvSpPr>
        <p:spPr bwMode="auto">
          <a:xfrm>
            <a:off x="214282" y="57148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50000"/>
              </a:spcBef>
            </a:pPr>
            <a:r>
              <a:rPr kumimoji="0" lang="en-US" altLang="zh-CN" sz="2800" b="1" dirty="0">
                <a:solidFill>
                  <a:srgbClr val="070000"/>
                </a:solidFill>
              </a:rPr>
              <a:t> </a:t>
            </a:r>
            <a:r>
              <a:rPr kumimoji="0" lang="en-US" altLang="zh-CN" sz="2800" b="1" dirty="0">
                <a:solidFill>
                  <a:srgbClr val="CC0000"/>
                </a:solidFill>
              </a:rPr>
              <a:t>4 </a:t>
            </a:r>
            <a:r>
              <a:rPr kumimoji="0" lang="zh-CN" altLang="en-US" sz="2800" b="1" dirty="0">
                <a:solidFill>
                  <a:srgbClr val="070000"/>
                </a:solidFill>
              </a:rPr>
              <a:t>）干涉条纹的移动（</a:t>
            </a:r>
            <a:r>
              <a:rPr kumimoji="0" lang="zh-CN" altLang="en-US" sz="2800" b="1" dirty="0">
                <a:solidFill>
                  <a:srgbClr val="0000FF"/>
                </a:solidFill>
              </a:rPr>
              <a:t>变化</a:t>
            </a:r>
            <a:r>
              <a:rPr kumimoji="0" lang="zh-CN" altLang="en-US" sz="2800" b="1" dirty="0">
                <a:solidFill>
                  <a:srgbClr val="070000"/>
                </a:solidFill>
              </a:rPr>
              <a:t>）</a:t>
            </a:r>
          </a:p>
        </p:txBody>
      </p:sp>
      <p:sp>
        <p:nvSpPr>
          <p:cNvPr id="44037" name="Rectangle 5"/>
          <p:cNvSpPr>
            <a:spLocks noChangeArrowheads="1"/>
          </p:cNvSpPr>
          <p:nvPr/>
        </p:nvSpPr>
        <p:spPr bwMode="auto">
          <a:xfrm>
            <a:off x="304800" y="1849438"/>
            <a:ext cx="289560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sz="2800" b="1">
                <a:solidFill>
                  <a:srgbClr val="070000"/>
                </a:solidFill>
                <a:latin typeface="宋体" pitchFamily="2" charset="-122"/>
              </a:rPr>
              <a:t>每一条纹对应劈</a:t>
            </a:r>
          </a:p>
          <a:p>
            <a:pPr>
              <a:spcBef>
                <a:spcPct val="50000"/>
              </a:spcBef>
            </a:pPr>
            <a:r>
              <a:rPr kumimoji="0" lang="zh-CN" altLang="en-US" sz="2800" b="1">
                <a:solidFill>
                  <a:srgbClr val="070000"/>
                </a:solidFill>
                <a:latin typeface="宋体" pitchFamily="2" charset="-122"/>
              </a:rPr>
              <a:t>尖内的一个厚度</a:t>
            </a:r>
          </a:p>
          <a:p>
            <a:pPr>
              <a:spcBef>
                <a:spcPct val="50000"/>
              </a:spcBef>
            </a:pPr>
            <a:r>
              <a:rPr kumimoji="0" lang="zh-CN" altLang="en-US" sz="2800" b="1">
                <a:solidFill>
                  <a:srgbClr val="070000"/>
                </a:solidFill>
                <a:latin typeface="宋体" pitchFamily="2" charset="-122"/>
              </a:rPr>
              <a:t>，当此厚度位置</a:t>
            </a:r>
          </a:p>
          <a:p>
            <a:pPr>
              <a:spcBef>
                <a:spcPct val="50000"/>
              </a:spcBef>
            </a:pPr>
            <a:r>
              <a:rPr kumimoji="0" lang="zh-CN" altLang="en-US" sz="2800" b="1">
                <a:solidFill>
                  <a:srgbClr val="070000"/>
                </a:solidFill>
                <a:latin typeface="宋体" pitchFamily="2" charset="-122"/>
              </a:rPr>
              <a:t>改变时，对应的</a:t>
            </a:r>
          </a:p>
          <a:p>
            <a:pPr>
              <a:spcBef>
                <a:spcPct val="50000"/>
              </a:spcBef>
            </a:pPr>
            <a:r>
              <a:rPr kumimoji="0" lang="zh-CN" altLang="en-US" sz="2800" b="1">
                <a:solidFill>
                  <a:srgbClr val="070000"/>
                </a:solidFill>
                <a:latin typeface="宋体" pitchFamily="2" charset="-122"/>
              </a:rPr>
              <a:t>条纹随之移动</a:t>
            </a:r>
            <a:r>
              <a:rPr kumimoji="0" lang="en-US" altLang="zh-CN" sz="2800" b="1">
                <a:solidFill>
                  <a:srgbClr val="070000"/>
                </a:solidFill>
                <a:latin typeface="宋体" pitchFamily="2" charset="-122"/>
              </a:rPr>
              <a:t>.</a:t>
            </a:r>
          </a:p>
        </p:txBody>
      </p:sp>
    </p:spTree>
    <p:controls>
      <mc:AlternateContent xmlns:mc="http://schemas.openxmlformats.org/markup-compatibility/2006">
        <mc:Choice xmlns:v="urn:schemas-microsoft-com:vml" Requires="v">
          <p:control spid="211976" name="ShockwaveFlash1" r:id="rId2" imgW="5257800" imgH="4572000"/>
        </mc:Choice>
        <mc:Fallback>
          <p:control name="ShockwaveFlash1" r:id="rId2" imgW="5257800" imgH="4572000">
            <p:pic>
              <p:nvPicPr>
                <p:cNvPr id="2" name="ShockwaveFlash1"/>
                <p:cNvPicPr preferRelativeResize="0">
                  <a:picLocks noChangeArrowheads="1" noChangeShapeType="1"/>
                </p:cNvPicPr>
                <p:nvPr/>
              </p:nvPicPr>
              <p:blipFill>
                <a:blip r:embed="rId4"/>
                <a:srcRect/>
                <a:stretch>
                  <a:fillRect/>
                </a:stretch>
              </p:blipFill>
              <p:spPr bwMode="auto">
                <a:xfrm>
                  <a:off x="3203575" y="1412875"/>
                  <a:ext cx="5257800" cy="4572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72656476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1" name="Text Box 29"/>
          <p:cNvSpPr txBox="1">
            <a:spLocks noChangeArrowheads="1"/>
          </p:cNvSpPr>
          <p:nvPr/>
        </p:nvSpPr>
        <p:spPr bwMode="auto">
          <a:xfrm>
            <a:off x="323850" y="549275"/>
            <a:ext cx="4648200" cy="519113"/>
          </a:xfrm>
          <a:prstGeom prst="rect">
            <a:avLst/>
          </a:prstGeom>
          <a:noFill/>
          <a:ln w="9525">
            <a:noFill/>
            <a:miter lim="800000"/>
            <a:headEnd/>
            <a:tailEnd/>
          </a:ln>
          <a:effectLst/>
        </p:spPr>
        <p:txBody>
          <a:bodyPr>
            <a:spAutoFit/>
          </a:bodyPr>
          <a:lstStyle/>
          <a:p>
            <a:pPr>
              <a:spcBef>
                <a:spcPct val="50000"/>
              </a:spcBef>
              <a:defRPr/>
            </a:pPr>
            <a:r>
              <a:rPr kumimoji="0" lang="en-US" altLang="zh-CN" sz="2800" b="1" dirty="0" smtClean="0">
                <a:solidFill>
                  <a:srgbClr val="CC0000"/>
                </a:solidFill>
                <a:effectLst>
                  <a:outerShdw blurRad="38100" dist="38100" dir="2700000" algn="tl">
                    <a:srgbClr val="C0C0C0"/>
                  </a:outerShdw>
                </a:effectLst>
              </a:rPr>
              <a:t>3</a:t>
            </a:r>
            <a:r>
              <a:rPr kumimoji="0" lang="zh-CN" altLang="en-US" sz="2800" b="1" dirty="0" smtClean="0">
                <a:solidFill>
                  <a:srgbClr val="CC0000"/>
                </a:solidFill>
                <a:effectLst>
                  <a:outerShdw blurRad="38100" dist="38100" dir="2700000" algn="tl">
                    <a:srgbClr val="C0C0C0"/>
                  </a:outerShdw>
                </a:effectLst>
              </a:rPr>
              <a:t>、劈</a:t>
            </a:r>
            <a:r>
              <a:rPr kumimoji="0" lang="zh-CN" altLang="en-US" sz="2800" b="1" dirty="0">
                <a:solidFill>
                  <a:srgbClr val="CC0000"/>
                </a:solidFill>
                <a:effectLst>
                  <a:outerShdw blurRad="38100" dist="38100" dir="2700000" algn="tl">
                    <a:srgbClr val="C0C0C0"/>
                  </a:outerShdw>
                </a:effectLst>
              </a:rPr>
              <a:t>尖干涉的应用</a:t>
            </a:r>
          </a:p>
        </p:txBody>
      </p:sp>
      <p:graphicFrame>
        <p:nvGraphicFramePr>
          <p:cNvPr id="23582" name="Object 2"/>
          <p:cNvGraphicFramePr>
            <a:graphicFrameLocks noChangeAspect="1"/>
          </p:cNvGraphicFramePr>
          <p:nvPr/>
        </p:nvGraphicFramePr>
        <p:xfrm>
          <a:off x="971550" y="4797425"/>
          <a:ext cx="1828800" cy="1165225"/>
        </p:xfrm>
        <a:graphic>
          <a:graphicData uri="http://schemas.openxmlformats.org/presentationml/2006/ole">
            <mc:AlternateContent xmlns:mc="http://schemas.openxmlformats.org/markup-compatibility/2006">
              <mc:Choice xmlns:v="urn:schemas-microsoft-com:vml" Requires="v">
                <p:oleObj spid="_x0000_s213054" name="公式" r:id="rId3" imgW="990170" imgH="672808" progId="Equation.3">
                  <p:embed/>
                </p:oleObj>
              </mc:Choice>
              <mc:Fallback>
                <p:oleObj name="公式" r:id="rId3" imgW="990170" imgH="672808" progId="Equation.3">
                  <p:embed/>
                  <p:pic>
                    <p:nvPicPr>
                      <p:cNvPr id="235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797425"/>
                        <a:ext cx="1828800" cy="116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094" name="组合 31"/>
          <p:cNvGrpSpPr>
            <a:grpSpLocks/>
          </p:cNvGrpSpPr>
          <p:nvPr/>
        </p:nvGrpSpPr>
        <p:grpSpPr bwMode="auto">
          <a:xfrm>
            <a:off x="250825" y="1700213"/>
            <a:ext cx="4105275" cy="2892425"/>
            <a:chOff x="4495800" y="2133600"/>
            <a:chExt cx="4191000" cy="2819400"/>
          </a:xfrm>
        </p:grpSpPr>
        <p:grpSp>
          <p:nvGrpSpPr>
            <p:cNvPr id="46139" name="Group 2"/>
            <p:cNvGrpSpPr>
              <a:grpSpLocks/>
            </p:cNvGrpSpPr>
            <p:nvPr/>
          </p:nvGrpSpPr>
          <p:grpSpPr bwMode="auto">
            <a:xfrm>
              <a:off x="4495800" y="2133600"/>
              <a:ext cx="4191000" cy="2819400"/>
              <a:chOff x="2832" y="1344"/>
              <a:chExt cx="2640" cy="1776"/>
            </a:xfrm>
          </p:grpSpPr>
          <p:sp>
            <p:nvSpPr>
              <p:cNvPr id="46157" name="Rectangle 3"/>
              <p:cNvSpPr>
                <a:spLocks noChangeArrowheads="1"/>
              </p:cNvSpPr>
              <p:nvPr/>
            </p:nvSpPr>
            <p:spPr bwMode="auto">
              <a:xfrm>
                <a:off x="2832" y="1658"/>
                <a:ext cx="2640" cy="14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58" name="Freeform 4" descr="70%"/>
              <p:cNvSpPr>
                <a:spLocks/>
              </p:cNvSpPr>
              <p:nvPr/>
            </p:nvSpPr>
            <p:spPr bwMode="auto">
              <a:xfrm flipH="1">
                <a:off x="3264" y="2128"/>
                <a:ext cx="2016" cy="209"/>
              </a:xfrm>
              <a:custGeom>
                <a:avLst/>
                <a:gdLst>
                  <a:gd name="T0" fmla="*/ 0 w 2016"/>
                  <a:gd name="T1" fmla="*/ 248 h 192"/>
                  <a:gd name="T2" fmla="*/ 2016 w 2016"/>
                  <a:gd name="T3" fmla="*/ 248 h 192"/>
                  <a:gd name="T4" fmla="*/ 672 w 2016"/>
                  <a:gd name="T5" fmla="*/ 0 h 192"/>
                  <a:gd name="T6" fmla="*/ 0 w 2016"/>
                  <a:gd name="T7" fmla="*/ 0 h 192"/>
                  <a:gd name="T8" fmla="*/ 0 w 2016"/>
                  <a:gd name="T9" fmla="*/ 248 h 192"/>
                  <a:gd name="T10" fmla="*/ 0 60000 65536"/>
                  <a:gd name="T11" fmla="*/ 0 60000 65536"/>
                  <a:gd name="T12" fmla="*/ 0 60000 65536"/>
                  <a:gd name="T13" fmla="*/ 0 60000 65536"/>
                  <a:gd name="T14" fmla="*/ 0 60000 65536"/>
                  <a:gd name="T15" fmla="*/ 0 w 2016"/>
                  <a:gd name="T16" fmla="*/ 0 h 192"/>
                  <a:gd name="T17" fmla="*/ 2016 w 2016"/>
                  <a:gd name="T18" fmla="*/ 192 h 192"/>
                </a:gdLst>
                <a:ahLst/>
                <a:cxnLst>
                  <a:cxn ang="T10">
                    <a:pos x="T0" y="T1"/>
                  </a:cxn>
                  <a:cxn ang="T11">
                    <a:pos x="T2" y="T3"/>
                  </a:cxn>
                  <a:cxn ang="T12">
                    <a:pos x="T4" y="T5"/>
                  </a:cxn>
                  <a:cxn ang="T13">
                    <a:pos x="T6" y="T7"/>
                  </a:cxn>
                  <a:cxn ang="T14">
                    <a:pos x="T8" y="T9"/>
                  </a:cxn>
                </a:cxnLst>
                <a:rect l="T15" t="T16" r="T17" b="T18"/>
                <a:pathLst>
                  <a:path w="2016" h="192">
                    <a:moveTo>
                      <a:pt x="0" y="192"/>
                    </a:moveTo>
                    <a:lnTo>
                      <a:pt x="2016" y="192"/>
                    </a:lnTo>
                    <a:lnTo>
                      <a:pt x="672" y="0"/>
                    </a:lnTo>
                    <a:lnTo>
                      <a:pt x="0" y="0"/>
                    </a:lnTo>
                    <a:lnTo>
                      <a:pt x="0" y="192"/>
                    </a:lnTo>
                    <a:close/>
                  </a:path>
                </a:pathLst>
              </a:custGeom>
              <a:pattFill prst="pct70">
                <a:fgClr>
                  <a:srgbClr val="66CCFF"/>
                </a:fgClr>
                <a:bgClr>
                  <a:srgbClr val="FFFFFF"/>
                </a:bgClr>
              </a:pattFill>
              <a:ln w="9525" cap="flat" cmpd="sng">
                <a:solidFill>
                  <a:srgbClr val="CC00FF"/>
                </a:solidFill>
                <a:prstDash val="solid"/>
                <a:round/>
                <a:headEnd/>
                <a:tailEnd/>
              </a:ln>
            </p:spPr>
            <p:txBody>
              <a:bodyPr anchor="ctr">
                <a:spAutoFit/>
              </a:bodyPr>
              <a:lstStyle/>
              <a:p>
                <a:endParaRPr lang="zh-CN" altLang="en-US"/>
              </a:p>
            </p:txBody>
          </p:sp>
          <p:sp>
            <p:nvSpPr>
              <p:cNvPr id="23557" name="Text Box 5"/>
              <p:cNvSpPr txBox="1">
                <a:spLocks noChangeArrowheads="1"/>
              </p:cNvSpPr>
              <p:nvPr/>
            </p:nvSpPr>
            <p:spPr bwMode="auto">
              <a:xfrm>
                <a:off x="2832" y="1344"/>
                <a:ext cx="2640" cy="333"/>
              </a:xfrm>
              <a:prstGeom prst="rect">
                <a:avLst/>
              </a:prstGeom>
              <a:gradFill rotWithShape="0">
                <a:gsLst>
                  <a:gs pos="0">
                    <a:schemeClr val="accent1"/>
                  </a:gs>
                  <a:gs pos="50000">
                    <a:srgbClr val="FFFFFF"/>
                  </a:gs>
                  <a:gs pos="100000">
                    <a:schemeClr val="accent1"/>
                  </a:gs>
                </a:gsLst>
                <a:lin ang="5400000" scaled="1"/>
              </a:gradFill>
              <a:ln w="9525">
                <a:solidFill>
                  <a:srgbClr val="990099"/>
                </a:solidFill>
                <a:miter lim="800000"/>
                <a:headEnd/>
                <a:tailEnd/>
              </a:ln>
              <a:effectLst/>
            </p:spPr>
            <p:txBody>
              <a:bodyPr>
                <a:spAutoFit/>
              </a:bodyPr>
              <a:lstStyle/>
              <a:p>
                <a:pPr>
                  <a:spcBef>
                    <a:spcPct val="50000"/>
                  </a:spcBef>
                  <a:defRPr/>
                </a:pPr>
                <a:r>
                  <a:rPr kumimoji="0" lang="zh-CN" altLang="en-US" sz="2800" b="1" dirty="0">
                    <a:solidFill>
                      <a:srgbClr val="070000"/>
                    </a:solidFill>
                  </a:rPr>
                  <a:t>               测膜厚</a:t>
                </a:r>
              </a:p>
            </p:txBody>
          </p:sp>
          <p:sp>
            <p:nvSpPr>
              <p:cNvPr id="46160" name="Rectangle 6"/>
              <p:cNvSpPr>
                <a:spLocks noChangeArrowheads="1"/>
              </p:cNvSpPr>
              <p:nvPr/>
            </p:nvSpPr>
            <p:spPr bwMode="auto">
              <a:xfrm>
                <a:off x="3264" y="2337"/>
                <a:ext cx="2016" cy="261"/>
              </a:xfrm>
              <a:prstGeom prst="rect">
                <a:avLst/>
              </a:prstGeom>
              <a:solidFill>
                <a:srgbClr val="ADFFEF">
                  <a:alpha val="50195"/>
                </a:srgbClr>
              </a:solidFill>
              <a:ln w="12700">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46083" name="Object 3"/>
              <p:cNvGraphicFramePr>
                <a:graphicFrameLocks noChangeAspect="1"/>
              </p:cNvGraphicFramePr>
              <p:nvPr/>
            </p:nvGraphicFramePr>
            <p:xfrm>
              <a:off x="3870" y="2256"/>
              <a:ext cx="210" cy="366"/>
            </p:xfrm>
            <a:graphic>
              <a:graphicData uri="http://schemas.openxmlformats.org/presentationml/2006/ole">
                <mc:AlternateContent xmlns:mc="http://schemas.openxmlformats.org/markup-compatibility/2006">
                  <mc:Choice xmlns:v="urn:schemas-microsoft-com:vml" Requires="v">
                    <p:oleObj spid="_x0000_s213055" name="公式" r:id="rId5" imgW="190335" imgH="317225" progId="Equation.3">
                      <p:embed/>
                    </p:oleObj>
                  </mc:Choice>
                  <mc:Fallback>
                    <p:oleObj name="公式" r:id="rId5" imgW="190335" imgH="317225" progId="Equation.3">
                      <p:embed/>
                      <p:pic>
                        <p:nvPicPr>
                          <p:cNvPr id="460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0" y="2256"/>
                            <a:ext cx="210"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61" name="Line 8"/>
              <p:cNvSpPr>
                <a:spLocks noChangeShapeType="1"/>
              </p:cNvSpPr>
              <p:nvPr/>
            </p:nvSpPr>
            <p:spPr bwMode="auto">
              <a:xfrm>
                <a:off x="5136" y="2128"/>
                <a:ext cx="0" cy="209"/>
              </a:xfrm>
              <a:prstGeom prst="line">
                <a:avLst/>
              </a:prstGeom>
              <a:noFill/>
              <a:ln w="19050">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084" name="Object 4"/>
              <p:cNvGraphicFramePr>
                <a:graphicFrameLocks noChangeAspect="1"/>
              </p:cNvGraphicFramePr>
              <p:nvPr/>
            </p:nvGraphicFramePr>
            <p:xfrm>
              <a:off x="5147" y="2112"/>
              <a:ext cx="181" cy="214"/>
            </p:xfrm>
            <a:graphic>
              <a:graphicData uri="http://schemas.openxmlformats.org/presentationml/2006/ole">
                <mc:AlternateContent xmlns:mc="http://schemas.openxmlformats.org/markup-compatibility/2006">
                  <mc:Choice xmlns:v="urn:schemas-microsoft-com:vml" Requires="v">
                    <p:oleObj spid="_x0000_s213056" name="公式" r:id="rId7" imgW="152334" imgH="190417" progId="Equation.3">
                      <p:embed/>
                    </p:oleObj>
                  </mc:Choice>
                  <mc:Fallback>
                    <p:oleObj name="公式" r:id="rId7" imgW="152334" imgH="190417" progId="Equation.3">
                      <p:embed/>
                      <p:pic>
                        <p:nvPicPr>
                          <p:cNvPr id="460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7" y="2112"/>
                            <a:ext cx="181"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5"/>
              <p:cNvGraphicFramePr>
                <a:graphicFrameLocks noChangeAspect="1"/>
              </p:cNvGraphicFramePr>
              <p:nvPr/>
            </p:nvGraphicFramePr>
            <p:xfrm>
              <a:off x="3234" y="1971"/>
              <a:ext cx="222" cy="335"/>
            </p:xfrm>
            <a:graphic>
              <a:graphicData uri="http://schemas.openxmlformats.org/presentationml/2006/ole">
                <mc:AlternateContent xmlns:mc="http://schemas.openxmlformats.org/markup-compatibility/2006">
                  <mc:Choice xmlns:v="urn:schemas-microsoft-com:vml" Requires="v">
                    <p:oleObj spid="_x0000_s213057" name="公式" r:id="rId9" imgW="215619" imgH="317087" progId="Equation.3">
                      <p:embed/>
                    </p:oleObj>
                  </mc:Choice>
                  <mc:Fallback>
                    <p:oleObj name="公式" r:id="rId9" imgW="215619" imgH="317087" progId="Equation.3">
                      <p:embed/>
                      <p:pic>
                        <p:nvPicPr>
                          <p:cNvPr id="4608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4" y="1971"/>
                            <a:ext cx="22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6" name="Object 6"/>
              <p:cNvGraphicFramePr>
                <a:graphicFrameLocks noChangeAspect="1"/>
              </p:cNvGraphicFramePr>
              <p:nvPr/>
            </p:nvGraphicFramePr>
            <p:xfrm>
              <a:off x="3264" y="2256"/>
              <a:ext cx="240" cy="329"/>
            </p:xfrm>
            <a:graphic>
              <a:graphicData uri="http://schemas.openxmlformats.org/presentationml/2006/ole">
                <mc:AlternateContent xmlns:mc="http://schemas.openxmlformats.org/markup-compatibility/2006">
                  <mc:Choice xmlns:v="urn:schemas-microsoft-com:vml" Requires="v">
                    <p:oleObj spid="_x0000_s213058" name="公式" r:id="rId11" imgW="241091" imgH="317225" progId="Equation.3">
                      <p:embed/>
                    </p:oleObj>
                  </mc:Choice>
                  <mc:Fallback>
                    <p:oleObj name="公式" r:id="rId11" imgW="241091" imgH="317225" progId="Equation.3">
                      <p:embed/>
                      <p:pic>
                        <p:nvPicPr>
                          <p:cNvPr id="4608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4" y="2256"/>
                            <a:ext cx="240"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4560" y="2016"/>
              <a:ext cx="432" cy="384"/>
            </p:xfrm>
            <a:graphic>
              <a:graphicData uri="http://schemas.openxmlformats.org/presentationml/2006/ole">
                <mc:AlternateContent xmlns:mc="http://schemas.openxmlformats.org/markup-compatibility/2006">
                  <mc:Choice xmlns:v="urn:schemas-microsoft-com:vml" Requires="v">
                    <p:oleObj spid="_x0000_s213059" name="公式" r:id="rId13" imgW="291973" imgH="228501" progId="Equation.3">
                      <p:embed/>
                    </p:oleObj>
                  </mc:Choice>
                  <mc:Fallback>
                    <p:oleObj name="公式" r:id="rId13" imgW="291973" imgH="228501" progId="Equation.3">
                      <p:embed/>
                      <p:pic>
                        <p:nvPicPr>
                          <p:cNvPr id="46087"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0" y="2016"/>
                            <a:ext cx="432" cy="384"/>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8575">
                                <a:solidFill>
                                  <a:srgbClr val="009900"/>
                                </a:solidFill>
                                <a:miter lim="800000"/>
                                <a:headEnd/>
                                <a:tailEnd/>
                              </a14:hiddenLine>
                            </a:ext>
                          </a:extLst>
                        </p:spPr>
                      </p:pic>
                    </p:oleObj>
                  </mc:Fallback>
                </mc:AlternateContent>
              </a:graphicData>
            </a:graphic>
          </p:graphicFrame>
        </p:grpSp>
        <p:sp>
          <p:nvSpPr>
            <p:cNvPr id="46140" name="Line 31"/>
            <p:cNvSpPr>
              <a:spLocks noChangeShapeType="1"/>
            </p:cNvSpPr>
            <p:nvPr/>
          </p:nvSpPr>
          <p:spPr bwMode="auto">
            <a:xfrm>
              <a:off x="6553200" y="2819400"/>
              <a:ext cx="0" cy="906463"/>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41" name="Line 32"/>
            <p:cNvSpPr>
              <a:spLocks noChangeShapeType="1"/>
            </p:cNvSpPr>
            <p:nvPr/>
          </p:nvSpPr>
          <p:spPr bwMode="auto">
            <a:xfrm flipV="1">
              <a:off x="6858000" y="2895600"/>
              <a:ext cx="0" cy="830263"/>
            </a:xfrm>
            <a:prstGeom prst="line">
              <a:avLst/>
            </a:prstGeom>
            <a:noFill/>
            <a:ln w="28575">
              <a:solidFill>
                <a:srgbClr val="FF0066"/>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142" name="Group 33"/>
            <p:cNvGrpSpPr>
              <a:grpSpLocks/>
            </p:cNvGrpSpPr>
            <p:nvPr/>
          </p:nvGrpSpPr>
          <p:grpSpPr bwMode="auto">
            <a:xfrm>
              <a:off x="5014913" y="4343400"/>
              <a:ext cx="3367087" cy="457200"/>
              <a:chOff x="3207" y="2016"/>
              <a:chExt cx="2121" cy="288"/>
            </a:xfrm>
          </p:grpSpPr>
          <p:grpSp>
            <p:nvGrpSpPr>
              <p:cNvPr id="46144" name="Group 34"/>
              <p:cNvGrpSpPr>
                <a:grpSpLocks/>
              </p:cNvGrpSpPr>
              <p:nvPr/>
            </p:nvGrpSpPr>
            <p:grpSpPr bwMode="auto">
              <a:xfrm>
                <a:off x="3207" y="2016"/>
                <a:ext cx="1572" cy="288"/>
                <a:chOff x="3212" y="2016"/>
                <a:chExt cx="1572" cy="288"/>
              </a:xfrm>
            </p:grpSpPr>
            <p:sp>
              <p:nvSpPr>
                <p:cNvPr id="46146" name="Rectangle 35"/>
                <p:cNvSpPr>
                  <a:spLocks noChangeArrowheads="1"/>
                </p:cNvSpPr>
                <p:nvPr/>
              </p:nvSpPr>
              <p:spPr bwMode="auto">
                <a:xfrm flipH="1">
                  <a:off x="4331" y="2016"/>
                  <a:ext cx="152" cy="288"/>
                </a:xfrm>
                <a:prstGeom prst="rect">
                  <a:avLst/>
                </a:prstGeom>
                <a:gradFill rotWithShape="0">
                  <a:gsLst>
                    <a:gs pos="0">
                      <a:srgbClr val="000000"/>
                    </a:gs>
                    <a:gs pos="50000">
                      <a:srgbClr val="F2E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47" name="Rectangle 36"/>
                <p:cNvSpPr>
                  <a:spLocks noChangeArrowheads="1"/>
                </p:cNvSpPr>
                <p:nvPr/>
              </p:nvSpPr>
              <p:spPr bwMode="auto">
                <a:xfrm flipH="1">
                  <a:off x="4176" y="2016"/>
                  <a:ext cx="155" cy="288"/>
                </a:xfrm>
                <a:prstGeom prst="rect">
                  <a:avLst/>
                </a:prstGeom>
                <a:gradFill rotWithShape="0">
                  <a:gsLst>
                    <a:gs pos="0">
                      <a:srgbClr val="000000"/>
                    </a:gs>
                    <a:gs pos="50000">
                      <a:srgbClr val="F2E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48" name="Rectangle 37"/>
                <p:cNvSpPr>
                  <a:spLocks noChangeArrowheads="1"/>
                </p:cNvSpPr>
                <p:nvPr/>
              </p:nvSpPr>
              <p:spPr bwMode="auto">
                <a:xfrm flipH="1">
                  <a:off x="4023" y="2016"/>
                  <a:ext cx="153" cy="288"/>
                </a:xfrm>
                <a:prstGeom prst="rect">
                  <a:avLst/>
                </a:prstGeom>
                <a:gradFill rotWithShape="0">
                  <a:gsLst>
                    <a:gs pos="0">
                      <a:srgbClr val="000000"/>
                    </a:gs>
                    <a:gs pos="50000">
                      <a:srgbClr val="F2E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49" name="Rectangle 38"/>
                <p:cNvSpPr>
                  <a:spLocks noChangeArrowheads="1"/>
                </p:cNvSpPr>
                <p:nvPr/>
              </p:nvSpPr>
              <p:spPr bwMode="auto">
                <a:xfrm flipH="1">
                  <a:off x="3870" y="2016"/>
                  <a:ext cx="153" cy="288"/>
                </a:xfrm>
                <a:prstGeom prst="rect">
                  <a:avLst/>
                </a:prstGeom>
                <a:gradFill rotWithShape="0">
                  <a:gsLst>
                    <a:gs pos="0">
                      <a:srgbClr val="000000"/>
                    </a:gs>
                    <a:gs pos="50000">
                      <a:srgbClr val="F2E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50" name="Rectangle 39"/>
                <p:cNvSpPr>
                  <a:spLocks noChangeArrowheads="1"/>
                </p:cNvSpPr>
                <p:nvPr/>
              </p:nvSpPr>
              <p:spPr bwMode="auto">
                <a:xfrm flipH="1">
                  <a:off x="3717" y="2016"/>
                  <a:ext cx="153" cy="288"/>
                </a:xfrm>
                <a:prstGeom prst="rect">
                  <a:avLst/>
                </a:prstGeom>
                <a:gradFill rotWithShape="0">
                  <a:gsLst>
                    <a:gs pos="0">
                      <a:srgbClr val="000000"/>
                    </a:gs>
                    <a:gs pos="50000">
                      <a:srgbClr val="F2E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51" name="Rectangle 40"/>
                <p:cNvSpPr>
                  <a:spLocks noChangeArrowheads="1"/>
                </p:cNvSpPr>
                <p:nvPr/>
              </p:nvSpPr>
              <p:spPr bwMode="auto">
                <a:xfrm flipH="1">
                  <a:off x="3563" y="2016"/>
                  <a:ext cx="154" cy="288"/>
                </a:xfrm>
                <a:prstGeom prst="rect">
                  <a:avLst/>
                </a:prstGeom>
                <a:gradFill rotWithShape="0">
                  <a:gsLst>
                    <a:gs pos="0">
                      <a:srgbClr val="000000"/>
                    </a:gs>
                    <a:gs pos="50000">
                      <a:srgbClr val="F2E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52" name="Rectangle 41"/>
                <p:cNvSpPr>
                  <a:spLocks noChangeArrowheads="1"/>
                </p:cNvSpPr>
                <p:nvPr/>
              </p:nvSpPr>
              <p:spPr bwMode="auto">
                <a:xfrm flipH="1">
                  <a:off x="3410" y="2016"/>
                  <a:ext cx="153" cy="288"/>
                </a:xfrm>
                <a:prstGeom prst="rect">
                  <a:avLst/>
                </a:prstGeom>
                <a:gradFill rotWithShape="0">
                  <a:gsLst>
                    <a:gs pos="0">
                      <a:srgbClr val="000000"/>
                    </a:gs>
                    <a:gs pos="50000">
                      <a:srgbClr val="F2E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53" name="Rectangle 42"/>
                <p:cNvSpPr>
                  <a:spLocks noChangeArrowheads="1"/>
                </p:cNvSpPr>
                <p:nvPr/>
              </p:nvSpPr>
              <p:spPr bwMode="auto">
                <a:xfrm flipH="1">
                  <a:off x="3256" y="2016"/>
                  <a:ext cx="154" cy="288"/>
                </a:xfrm>
                <a:prstGeom prst="rect">
                  <a:avLst/>
                </a:prstGeom>
                <a:gradFill rotWithShape="0">
                  <a:gsLst>
                    <a:gs pos="0">
                      <a:srgbClr val="000000"/>
                    </a:gs>
                    <a:gs pos="50000">
                      <a:srgbClr val="F2E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54" name="Rectangle 43"/>
                <p:cNvSpPr>
                  <a:spLocks noChangeArrowheads="1"/>
                </p:cNvSpPr>
                <p:nvPr/>
              </p:nvSpPr>
              <p:spPr bwMode="auto">
                <a:xfrm flipH="1">
                  <a:off x="4483" y="2016"/>
                  <a:ext cx="154" cy="288"/>
                </a:xfrm>
                <a:prstGeom prst="rect">
                  <a:avLst/>
                </a:prstGeom>
                <a:gradFill rotWithShape="0">
                  <a:gsLst>
                    <a:gs pos="0">
                      <a:srgbClr val="000000"/>
                    </a:gs>
                    <a:gs pos="50000">
                      <a:srgbClr val="F2E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55" name="Rectangle 44"/>
                <p:cNvSpPr>
                  <a:spLocks noChangeArrowheads="1"/>
                </p:cNvSpPr>
                <p:nvPr/>
              </p:nvSpPr>
              <p:spPr bwMode="auto">
                <a:xfrm flipH="1">
                  <a:off x="3212" y="2016"/>
                  <a:ext cx="10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56" name="Rectangle 45"/>
                <p:cNvSpPr>
                  <a:spLocks noChangeArrowheads="1"/>
                </p:cNvSpPr>
                <p:nvPr/>
              </p:nvSpPr>
              <p:spPr bwMode="auto">
                <a:xfrm flipH="1">
                  <a:off x="4630" y="2016"/>
                  <a:ext cx="154" cy="288"/>
                </a:xfrm>
                <a:prstGeom prst="rect">
                  <a:avLst/>
                </a:prstGeom>
                <a:gradFill rotWithShape="0">
                  <a:gsLst>
                    <a:gs pos="0">
                      <a:srgbClr val="000000"/>
                    </a:gs>
                    <a:gs pos="50000">
                      <a:srgbClr val="F2EC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46145" name="Rectangle 46"/>
              <p:cNvSpPr>
                <a:spLocks noChangeArrowheads="1"/>
              </p:cNvSpPr>
              <p:nvPr/>
            </p:nvSpPr>
            <p:spPr bwMode="auto">
              <a:xfrm flipH="1">
                <a:off x="4641" y="2016"/>
                <a:ext cx="687" cy="288"/>
              </a:xfrm>
              <a:prstGeom prst="rect">
                <a:avLst/>
              </a:prstGeom>
              <a:gradFill rotWithShape="0">
                <a:gsLst>
                  <a:gs pos="0">
                    <a:srgbClr val="000000"/>
                  </a:gs>
                  <a:gs pos="100000">
                    <a:srgbClr val="4D4D4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46143" name="Line 47"/>
            <p:cNvSpPr>
              <a:spLocks noChangeShapeType="1"/>
            </p:cNvSpPr>
            <p:nvPr/>
          </p:nvSpPr>
          <p:spPr bwMode="auto">
            <a:xfrm flipV="1">
              <a:off x="6705600" y="2895600"/>
              <a:ext cx="0" cy="601663"/>
            </a:xfrm>
            <a:prstGeom prst="line">
              <a:avLst/>
            </a:prstGeom>
            <a:noFill/>
            <a:ln w="28575">
              <a:solidFill>
                <a:srgbClr val="FF0066"/>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95" name="组合 32"/>
          <p:cNvGrpSpPr>
            <a:grpSpLocks/>
          </p:cNvGrpSpPr>
          <p:nvPr/>
        </p:nvGrpSpPr>
        <p:grpSpPr bwMode="auto">
          <a:xfrm>
            <a:off x="4716463" y="1700213"/>
            <a:ext cx="4032250" cy="3209925"/>
            <a:chOff x="381000" y="1600200"/>
            <a:chExt cx="4267200" cy="3352800"/>
          </a:xfrm>
        </p:grpSpPr>
        <p:grpSp>
          <p:nvGrpSpPr>
            <p:cNvPr id="46097" name="Group 17"/>
            <p:cNvGrpSpPr>
              <a:grpSpLocks/>
            </p:cNvGrpSpPr>
            <p:nvPr/>
          </p:nvGrpSpPr>
          <p:grpSpPr bwMode="auto">
            <a:xfrm>
              <a:off x="381000" y="1600200"/>
              <a:ext cx="4267200" cy="3352800"/>
              <a:chOff x="240" y="1008"/>
              <a:chExt cx="2688" cy="2112"/>
            </a:xfrm>
          </p:grpSpPr>
          <p:sp>
            <p:nvSpPr>
              <p:cNvPr id="46127" name="Rectangle 18"/>
              <p:cNvSpPr>
                <a:spLocks noChangeArrowheads="1"/>
              </p:cNvSpPr>
              <p:nvPr/>
            </p:nvSpPr>
            <p:spPr bwMode="auto">
              <a:xfrm>
                <a:off x="240" y="1008"/>
                <a:ext cx="2688" cy="2112"/>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28" name="Oval 19" descr="深色下对角线"/>
              <p:cNvSpPr>
                <a:spLocks noChangeArrowheads="1"/>
              </p:cNvSpPr>
              <p:nvPr/>
            </p:nvSpPr>
            <p:spPr bwMode="auto">
              <a:xfrm>
                <a:off x="1584" y="1632"/>
                <a:ext cx="311" cy="144"/>
              </a:xfrm>
              <a:prstGeom prst="ellipse">
                <a:avLst/>
              </a:prstGeom>
              <a:pattFill prst="dkDnDiag">
                <a:fgClr>
                  <a:srgbClr val="CC9900"/>
                </a:fgClr>
                <a:bgClr>
                  <a:srgbClr val="FFFF99"/>
                </a:bgClr>
              </a:patt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29" name="Rectangle 20"/>
              <p:cNvSpPr>
                <a:spLocks noChangeArrowheads="1"/>
              </p:cNvSpPr>
              <p:nvPr/>
            </p:nvSpPr>
            <p:spPr bwMode="auto">
              <a:xfrm>
                <a:off x="432" y="1680"/>
                <a:ext cx="2112" cy="144"/>
              </a:xfrm>
              <a:prstGeom prst="rect">
                <a:avLst/>
              </a:prstGeom>
              <a:solidFill>
                <a:srgbClr val="ADFFEF"/>
              </a:solidFill>
              <a:ln w="12700">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30" name="Rectangle 21"/>
              <p:cNvSpPr>
                <a:spLocks noChangeArrowheads="1"/>
              </p:cNvSpPr>
              <p:nvPr/>
            </p:nvSpPr>
            <p:spPr bwMode="auto">
              <a:xfrm rot="-438106">
                <a:off x="432" y="1392"/>
                <a:ext cx="2112" cy="144"/>
              </a:xfrm>
              <a:prstGeom prst="rect">
                <a:avLst/>
              </a:prstGeom>
              <a:solidFill>
                <a:srgbClr val="00FFCC">
                  <a:alpha val="50195"/>
                </a:srgbClr>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31" name="Line 22"/>
              <p:cNvSpPr>
                <a:spLocks noChangeShapeType="1"/>
              </p:cNvSpPr>
              <p:nvPr/>
            </p:nvSpPr>
            <p:spPr bwMode="auto">
              <a:xfrm>
                <a:off x="432" y="1680"/>
                <a:ext cx="1152" cy="0"/>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2" name="Line 23"/>
              <p:cNvSpPr>
                <a:spLocks noChangeShapeType="1"/>
              </p:cNvSpPr>
              <p:nvPr/>
            </p:nvSpPr>
            <p:spPr bwMode="auto">
              <a:xfrm>
                <a:off x="432" y="1680"/>
                <a:ext cx="0" cy="144"/>
              </a:xfrm>
              <a:prstGeom prst="line">
                <a:avLst/>
              </a:prstGeom>
              <a:noFill/>
              <a:ln w="9525">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3" name="Line 24"/>
              <p:cNvSpPr>
                <a:spLocks noChangeShapeType="1"/>
              </p:cNvSpPr>
              <p:nvPr/>
            </p:nvSpPr>
            <p:spPr bwMode="auto">
              <a:xfrm>
                <a:off x="2544" y="1680"/>
                <a:ext cx="0" cy="144"/>
              </a:xfrm>
              <a:prstGeom prst="line">
                <a:avLst/>
              </a:prstGeom>
              <a:noFill/>
              <a:ln w="9525">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4" name="Line 25"/>
              <p:cNvSpPr>
                <a:spLocks noChangeShapeType="1"/>
              </p:cNvSpPr>
              <p:nvPr/>
            </p:nvSpPr>
            <p:spPr bwMode="auto">
              <a:xfrm>
                <a:off x="1824" y="1680"/>
                <a:ext cx="672" cy="0"/>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5" name="Line 26"/>
              <p:cNvSpPr>
                <a:spLocks noChangeShapeType="1"/>
              </p:cNvSpPr>
              <p:nvPr/>
            </p:nvSpPr>
            <p:spPr bwMode="auto">
              <a:xfrm>
                <a:off x="1632" y="1680"/>
                <a:ext cx="1008" cy="0"/>
              </a:xfrm>
              <a:prstGeom prst="line">
                <a:avLst/>
              </a:prstGeom>
              <a:noFill/>
              <a:ln w="28575">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6" name="Line 27"/>
              <p:cNvSpPr>
                <a:spLocks noChangeShapeType="1"/>
              </p:cNvSpPr>
              <p:nvPr/>
            </p:nvSpPr>
            <p:spPr bwMode="auto">
              <a:xfrm>
                <a:off x="1680" y="1632"/>
                <a:ext cx="912" cy="0"/>
              </a:xfrm>
              <a:prstGeom prst="line">
                <a:avLst/>
              </a:prstGeom>
              <a:noFill/>
              <a:ln w="28575">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7" name="Line 28"/>
              <p:cNvSpPr>
                <a:spLocks noChangeShapeType="1"/>
              </p:cNvSpPr>
              <p:nvPr/>
            </p:nvSpPr>
            <p:spPr bwMode="auto">
              <a:xfrm>
                <a:off x="2304" y="1440"/>
                <a:ext cx="0" cy="192"/>
              </a:xfrm>
              <a:prstGeom prst="line">
                <a:avLst/>
              </a:prstGeom>
              <a:noFill/>
              <a:ln w="1905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088" name="Object 6"/>
              <p:cNvGraphicFramePr>
                <a:graphicFrameLocks noChangeAspect="1"/>
              </p:cNvGraphicFramePr>
              <p:nvPr/>
            </p:nvGraphicFramePr>
            <p:xfrm>
              <a:off x="2304" y="1392"/>
              <a:ext cx="336" cy="265"/>
            </p:xfrm>
            <a:graphic>
              <a:graphicData uri="http://schemas.openxmlformats.org/presentationml/2006/ole">
                <mc:AlternateContent xmlns:mc="http://schemas.openxmlformats.org/markup-compatibility/2006">
                  <mc:Choice xmlns:v="urn:schemas-microsoft-com:vml" Requires="v">
                    <p:oleObj spid="_x0000_s213060" name="公式" r:id="rId15" imgW="304668" imgH="241195" progId="Equation.3">
                      <p:embed/>
                    </p:oleObj>
                  </mc:Choice>
                  <mc:Fallback>
                    <p:oleObj name="公式" r:id="rId15" imgW="304668" imgH="241195" progId="Equation.3">
                      <p:embed/>
                      <p:pic>
                        <p:nvPicPr>
                          <p:cNvPr id="46088"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4" y="1392"/>
                            <a:ext cx="336"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38" name="Line 30"/>
              <p:cNvSpPr>
                <a:spLocks noChangeShapeType="1"/>
              </p:cNvSpPr>
              <p:nvPr/>
            </p:nvSpPr>
            <p:spPr bwMode="auto">
              <a:xfrm>
                <a:off x="2304" y="1680"/>
                <a:ext cx="0" cy="192"/>
              </a:xfrm>
              <a:prstGeom prst="line">
                <a:avLst/>
              </a:prstGeom>
              <a:noFill/>
              <a:ln w="19050">
                <a:solidFill>
                  <a:srgbClr val="FF00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98" name="Group 34"/>
            <p:cNvGrpSpPr>
              <a:grpSpLocks/>
            </p:cNvGrpSpPr>
            <p:nvPr/>
          </p:nvGrpSpPr>
          <p:grpSpPr bwMode="auto">
            <a:xfrm>
              <a:off x="685800" y="2895600"/>
              <a:ext cx="3352800" cy="1981200"/>
              <a:chOff x="432" y="1824"/>
              <a:chExt cx="2112" cy="1248"/>
            </a:xfrm>
          </p:grpSpPr>
          <p:sp>
            <p:nvSpPr>
              <p:cNvPr id="46099" name="Rectangle 35"/>
              <p:cNvSpPr>
                <a:spLocks noChangeArrowheads="1"/>
              </p:cNvSpPr>
              <p:nvPr/>
            </p:nvSpPr>
            <p:spPr bwMode="auto">
              <a:xfrm>
                <a:off x="432" y="1920"/>
                <a:ext cx="2112" cy="528"/>
              </a:xfrm>
              <a:prstGeom prst="rect">
                <a:avLst/>
              </a:prstGeom>
              <a:solidFill>
                <a:srgbClr val="FFFF99"/>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00" name="Rectangle 36"/>
              <p:cNvSpPr>
                <a:spLocks noChangeArrowheads="1"/>
              </p:cNvSpPr>
              <p:nvPr/>
            </p:nvSpPr>
            <p:spPr bwMode="auto">
              <a:xfrm>
                <a:off x="432" y="1920"/>
                <a:ext cx="128" cy="528"/>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01" name="Rectangle 37"/>
              <p:cNvSpPr>
                <a:spLocks noChangeArrowheads="1"/>
              </p:cNvSpPr>
              <p:nvPr/>
            </p:nvSpPr>
            <p:spPr bwMode="auto">
              <a:xfrm>
                <a:off x="688" y="1920"/>
                <a:ext cx="128" cy="528"/>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02" name="Rectangle 38"/>
              <p:cNvSpPr>
                <a:spLocks noChangeArrowheads="1"/>
              </p:cNvSpPr>
              <p:nvPr/>
            </p:nvSpPr>
            <p:spPr bwMode="auto">
              <a:xfrm>
                <a:off x="945" y="1920"/>
                <a:ext cx="127" cy="528"/>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46103" name="Group 39"/>
              <p:cNvGrpSpPr>
                <a:grpSpLocks/>
              </p:cNvGrpSpPr>
              <p:nvPr/>
            </p:nvGrpSpPr>
            <p:grpSpPr bwMode="auto">
              <a:xfrm>
                <a:off x="1264" y="1920"/>
                <a:ext cx="385" cy="528"/>
                <a:chOff x="1344" y="3552"/>
                <a:chExt cx="288" cy="480"/>
              </a:xfrm>
            </p:grpSpPr>
            <p:sp>
              <p:nvSpPr>
                <p:cNvPr id="46123" name="AutoShape 40"/>
                <p:cNvSpPr>
                  <a:spLocks noChangeArrowheads="1"/>
                </p:cNvSpPr>
                <p:nvPr/>
              </p:nvSpPr>
              <p:spPr bwMode="auto">
                <a:xfrm rot="5301541">
                  <a:off x="1344" y="3648"/>
                  <a:ext cx="288" cy="2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2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5A5800"/>
                </a:solidFill>
                <a:ln w="9525">
                  <a:solidFill>
                    <a:srgbClr val="000000"/>
                  </a:solidFill>
                  <a:miter lim="800000"/>
                  <a:headEnd/>
                  <a:tailEnd/>
                </a:ln>
              </p:spPr>
              <p:txBody>
                <a:bodyPr wrap="none" anchor="ctr"/>
                <a:lstStyle/>
                <a:p>
                  <a:endParaRPr lang="zh-CN" altLang="en-US"/>
                </a:p>
              </p:txBody>
            </p:sp>
            <p:grpSp>
              <p:nvGrpSpPr>
                <p:cNvPr id="46124" name="Group 41"/>
                <p:cNvGrpSpPr>
                  <a:grpSpLocks/>
                </p:cNvGrpSpPr>
                <p:nvPr/>
              </p:nvGrpSpPr>
              <p:grpSpPr bwMode="auto">
                <a:xfrm>
                  <a:off x="1488" y="3552"/>
                  <a:ext cx="96" cy="480"/>
                  <a:chOff x="1488" y="3552"/>
                  <a:chExt cx="96" cy="480"/>
                </a:xfrm>
              </p:grpSpPr>
              <p:sp>
                <p:nvSpPr>
                  <p:cNvPr id="46125" name="Rectangle 42"/>
                  <p:cNvSpPr>
                    <a:spLocks noChangeArrowheads="1"/>
                  </p:cNvSpPr>
                  <p:nvPr/>
                </p:nvSpPr>
                <p:spPr bwMode="auto">
                  <a:xfrm>
                    <a:off x="1488" y="3888"/>
                    <a:ext cx="96" cy="144"/>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26" name="Rectangle 43"/>
                  <p:cNvSpPr>
                    <a:spLocks noChangeArrowheads="1"/>
                  </p:cNvSpPr>
                  <p:nvPr/>
                </p:nvSpPr>
                <p:spPr bwMode="auto">
                  <a:xfrm>
                    <a:off x="1488" y="3552"/>
                    <a:ext cx="96" cy="144"/>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grpSp>
            <p:nvGrpSpPr>
              <p:cNvPr id="46104" name="Group 44"/>
              <p:cNvGrpSpPr>
                <a:grpSpLocks/>
              </p:cNvGrpSpPr>
              <p:nvPr/>
            </p:nvGrpSpPr>
            <p:grpSpPr bwMode="auto">
              <a:xfrm>
                <a:off x="1520" y="1920"/>
                <a:ext cx="384" cy="528"/>
                <a:chOff x="1344" y="3552"/>
                <a:chExt cx="288" cy="480"/>
              </a:xfrm>
            </p:grpSpPr>
            <p:sp>
              <p:nvSpPr>
                <p:cNvPr id="46119" name="AutoShape 45"/>
                <p:cNvSpPr>
                  <a:spLocks noChangeArrowheads="1"/>
                </p:cNvSpPr>
                <p:nvPr/>
              </p:nvSpPr>
              <p:spPr bwMode="auto">
                <a:xfrm rot="5301541">
                  <a:off x="1344" y="3648"/>
                  <a:ext cx="288" cy="2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2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5A5800"/>
                </a:solidFill>
                <a:ln w="9525">
                  <a:solidFill>
                    <a:srgbClr val="000000"/>
                  </a:solidFill>
                  <a:miter lim="800000"/>
                  <a:headEnd/>
                  <a:tailEnd/>
                </a:ln>
              </p:spPr>
              <p:txBody>
                <a:bodyPr wrap="none" anchor="ctr"/>
                <a:lstStyle/>
                <a:p>
                  <a:endParaRPr lang="zh-CN" altLang="en-US"/>
                </a:p>
              </p:txBody>
            </p:sp>
            <p:grpSp>
              <p:nvGrpSpPr>
                <p:cNvPr id="46120" name="Group 46"/>
                <p:cNvGrpSpPr>
                  <a:grpSpLocks/>
                </p:cNvGrpSpPr>
                <p:nvPr/>
              </p:nvGrpSpPr>
              <p:grpSpPr bwMode="auto">
                <a:xfrm>
                  <a:off x="1488" y="3552"/>
                  <a:ext cx="96" cy="480"/>
                  <a:chOff x="1488" y="3552"/>
                  <a:chExt cx="96" cy="480"/>
                </a:xfrm>
              </p:grpSpPr>
              <p:sp>
                <p:nvSpPr>
                  <p:cNvPr id="46121" name="Rectangle 47"/>
                  <p:cNvSpPr>
                    <a:spLocks noChangeArrowheads="1"/>
                  </p:cNvSpPr>
                  <p:nvPr/>
                </p:nvSpPr>
                <p:spPr bwMode="auto">
                  <a:xfrm>
                    <a:off x="1488" y="3888"/>
                    <a:ext cx="96" cy="144"/>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22" name="Rectangle 48"/>
                  <p:cNvSpPr>
                    <a:spLocks noChangeArrowheads="1"/>
                  </p:cNvSpPr>
                  <p:nvPr/>
                </p:nvSpPr>
                <p:spPr bwMode="auto">
                  <a:xfrm>
                    <a:off x="1488" y="3552"/>
                    <a:ext cx="96" cy="144"/>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sp>
            <p:nvSpPr>
              <p:cNvPr id="46105" name="Rectangle 49"/>
              <p:cNvSpPr>
                <a:spLocks noChangeArrowheads="1"/>
              </p:cNvSpPr>
              <p:nvPr/>
            </p:nvSpPr>
            <p:spPr bwMode="auto">
              <a:xfrm>
                <a:off x="1200" y="1920"/>
                <a:ext cx="127" cy="528"/>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06" name="Rectangle 50"/>
              <p:cNvSpPr>
                <a:spLocks noChangeArrowheads="1"/>
              </p:cNvSpPr>
              <p:nvPr/>
            </p:nvSpPr>
            <p:spPr bwMode="auto">
              <a:xfrm>
                <a:off x="1973" y="1920"/>
                <a:ext cx="114" cy="528"/>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07" name="Rectangle 51"/>
              <p:cNvSpPr>
                <a:spLocks noChangeArrowheads="1"/>
              </p:cNvSpPr>
              <p:nvPr/>
            </p:nvSpPr>
            <p:spPr bwMode="auto">
              <a:xfrm>
                <a:off x="2224" y="1920"/>
                <a:ext cx="129" cy="528"/>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108" name="Rectangle 52"/>
              <p:cNvSpPr>
                <a:spLocks noChangeArrowheads="1"/>
              </p:cNvSpPr>
              <p:nvPr/>
            </p:nvSpPr>
            <p:spPr bwMode="auto">
              <a:xfrm>
                <a:off x="2480" y="1920"/>
                <a:ext cx="64" cy="528"/>
              </a:xfrm>
              <a:prstGeom prst="rect">
                <a:avLst/>
              </a:prstGeom>
              <a:solidFill>
                <a:srgbClr val="5A5800"/>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46109" name="Group 53"/>
              <p:cNvGrpSpPr>
                <a:grpSpLocks/>
              </p:cNvGrpSpPr>
              <p:nvPr/>
            </p:nvGrpSpPr>
            <p:grpSpPr bwMode="auto">
              <a:xfrm>
                <a:off x="1392" y="1920"/>
                <a:ext cx="1152" cy="1152"/>
                <a:chOff x="1392" y="1920"/>
                <a:chExt cx="1152" cy="1152"/>
              </a:xfrm>
            </p:grpSpPr>
            <p:sp>
              <p:nvSpPr>
                <p:cNvPr id="46111" name="Line 54"/>
                <p:cNvSpPr>
                  <a:spLocks noChangeShapeType="1"/>
                </p:cNvSpPr>
                <p:nvPr/>
              </p:nvSpPr>
              <p:spPr bwMode="auto">
                <a:xfrm>
                  <a:off x="1728" y="1920"/>
                  <a:ext cx="0" cy="1056"/>
                </a:xfrm>
                <a:prstGeom prst="line">
                  <a:avLst/>
                </a:prstGeom>
                <a:noFill/>
                <a:ln w="28575">
                  <a:solidFill>
                    <a:srgbClr val="FF33CC"/>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2" name="Line 55"/>
                <p:cNvSpPr>
                  <a:spLocks noChangeShapeType="1"/>
                </p:cNvSpPr>
                <p:nvPr/>
              </p:nvSpPr>
              <p:spPr bwMode="auto">
                <a:xfrm>
                  <a:off x="1816" y="1920"/>
                  <a:ext cx="0" cy="1056"/>
                </a:xfrm>
                <a:prstGeom prst="line">
                  <a:avLst/>
                </a:prstGeom>
                <a:noFill/>
                <a:ln w="28575">
                  <a:solidFill>
                    <a:srgbClr val="FF33CC"/>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3" name="Line 56"/>
                <p:cNvSpPr>
                  <a:spLocks noChangeShapeType="1"/>
                </p:cNvSpPr>
                <p:nvPr/>
              </p:nvSpPr>
              <p:spPr bwMode="auto">
                <a:xfrm>
                  <a:off x="1392" y="2928"/>
                  <a:ext cx="327" cy="0"/>
                </a:xfrm>
                <a:prstGeom prst="line">
                  <a:avLst/>
                </a:prstGeom>
                <a:noFill/>
                <a:ln w="19050">
                  <a:solidFill>
                    <a:srgbClr val="FF0066"/>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4" name="Line 57"/>
                <p:cNvSpPr>
                  <a:spLocks noChangeShapeType="1"/>
                </p:cNvSpPr>
                <p:nvPr/>
              </p:nvSpPr>
              <p:spPr bwMode="auto">
                <a:xfrm>
                  <a:off x="1824" y="2928"/>
                  <a:ext cx="326" cy="0"/>
                </a:xfrm>
                <a:prstGeom prst="line">
                  <a:avLst/>
                </a:prstGeom>
                <a:noFill/>
                <a:ln w="19050">
                  <a:solidFill>
                    <a:srgbClr val="FF0066"/>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5" name="Line 58"/>
                <p:cNvSpPr>
                  <a:spLocks noChangeShapeType="1"/>
                </p:cNvSpPr>
                <p:nvPr/>
              </p:nvSpPr>
              <p:spPr bwMode="auto">
                <a:xfrm>
                  <a:off x="1975" y="1920"/>
                  <a:ext cx="0" cy="1056"/>
                </a:xfrm>
                <a:prstGeom prst="line">
                  <a:avLst/>
                </a:prstGeom>
                <a:noFill/>
                <a:ln w="28575">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6" name="Line 59"/>
                <p:cNvSpPr>
                  <a:spLocks noChangeShapeType="1"/>
                </p:cNvSpPr>
                <p:nvPr/>
              </p:nvSpPr>
              <p:spPr bwMode="auto">
                <a:xfrm>
                  <a:off x="1719" y="1920"/>
                  <a:ext cx="0" cy="1056"/>
                </a:xfrm>
                <a:prstGeom prst="line">
                  <a:avLst/>
                </a:prstGeom>
                <a:noFill/>
                <a:ln w="28575">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7" name="Line 60"/>
                <p:cNvSpPr>
                  <a:spLocks noChangeShapeType="1"/>
                </p:cNvSpPr>
                <p:nvPr/>
              </p:nvSpPr>
              <p:spPr bwMode="auto">
                <a:xfrm>
                  <a:off x="1392" y="2640"/>
                  <a:ext cx="327" cy="0"/>
                </a:xfrm>
                <a:prstGeom prst="line">
                  <a:avLst/>
                </a:prstGeom>
                <a:noFill/>
                <a:ln w="1905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8" name="Line 61"/>
                <p:cNvSpPr>
                  <a:spLocks noChangeShapeType="1"/>
                </p:cNvSpPr>
                <p:nvPr/>
              </p:nvSpPr>
              <p:spPr bwMode="auto">
                <a:xfrm>
                  <a:off x="1980" y="2640"/>
                  <a:ext cx="327" cy="0"/>
                </a:xfrm>
                <a:prstGeom prst="line">
                  <a:avLst/>
                </a:prstGeom>
                <a:noFill/>
                <a:ln w="19050">
                  <a:solidFill>
                    <a:srgbClr val="FF00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089" name="Object 4"/>
                <p:cNvGraphicFramePr>
                  <a:graphicFrameLocks noChangeAspect="1"/>
                </p:cNvGraphicFramePr>
                <p:nvPr/>
              </p:nvGraphicFramePr>
              <p:xfrm>
                <a:off x="2307" y="2496"/>
                <a:ext cx="237" cy="268"/>
              </p:xfrm>
              <a:graphic>
                <a:graphicData uri="http://schemas.openxmlformats.org/presentationml/2006/ole">
                  <mc:AlternateContent xmlns:mc="http://schemas.openxmlformats.org/markup-compatibility/2006">
                    <mc:Choice xmlns:v="urn:schemas-microsoft-com:vml" Requires="v">
                      <p:oleObj spid="_x0000_s213061" name="公式" r:id="rId17" imgW="164957" imgH="253780" progId="Equation.3">
                        <p:embed/>
                      </p:oleObj>
                    </mc:Choice>
                    <mc:Fallback>
                      <p:oleObj name="公式" r:id="rId17" imgW="164957" imgH="253780" progId="Equation.3">
                        <p:embed/>
                        <p:pic>
                          <p:nvPicPr>
                            <p:cNvPr id="46089"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07" y="2496"/>
                              <a:ext cx="237"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0" name="Object 5"/>
                <p:cNvGraphicFramePr>
                  <a:graphicFrameLocks noChangeAspect="1"/>
                </p:cNvGraphicFramePr>
                <p:nvPr/>
              </p:nvGraphicFramePr>
              <p:xfrm>
                <a:off x="2158" y="2811"/>
                <a:ext cx="194" cy="261"/>
              </p:xfrm>
              <a:graphic>
                <a:graphicData uri="http://schemas.openxmlformats.org/presentationml/2006/ole">
                  <mc:AlternateContent xmlns:mc="http://schemas.openxmlformats.org/markup-compatibility/2006">
                    <mc:Choice xmlns:v="urn:schemas-microsoft-com:vml" Requires="v">
                      <p:oleObj spid="_x0000_s213062" name="公式" r:id="rId19" imgW="228600" imgH="279400" progId="Equation.3">
                        <p:embed/>
                      </p:oleObj>
                    </mc:Choice>
                    <mc:Fallback>
                      <p:oleObj name="公式" r:id="rId19" imgW="228600" imgH="279400" progId="Equation.3">
                        <p:embed/>
                        <p:pic>
                          <p:nvPicPr>
                            <p:cNvPr id="4609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8" y="2811"/>
                              <a:ext cx="194"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110" name="Line 64"/>
              <p:cNvSpPr>
                <a:spLocks noChangeShapeType="1"/>
              </p:cNvSpPr>
              <p:nvPr/>
            </p:nvSpPr>
            <p:spPr bwMode="auto">
              <a:xfrm>
                <a:off x="432" y="1824"/>
                <a:ext cx="2112" cy="0"/>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6096" name="Text Box 31"/>
          <p:cNvSpPr txBox="1">
            <a:spLocks noChangeArrowheads="1"/>
          </p:cNvSpPr>
          <p:nvPr/>
        </p:nvSpPr>
        <p:spPr bwMode="auto">
          <a:xfrm>
            <a:off x="4356100" y="1125538"/>
            <a:ext cx="678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70000"/>
                </a:solidFill>
              </a:rPr>
              <a:t>检验光学元件表面的平整度</a:t>
            </a:r>
          </a:p>
        </p:txBody>
      </p:sp>
      <p:graphicFrame>
        <p:nvGraphicFramePr>
          <p:cNvPr id="24608" name="Object 2"/>
          <p:cNvGraphicFramePr>
            <a:graphicFrameLocks noChangeAspect="1"/>
          </p:cNvGraphicFramePr>
          <p:nvPr>
            <p:extLst/>
          </p:nvPr>
        </p:nvGraphicFramePr>
        <p:xfrm>
          <a:off x="5995914" y="5017777"/>
          <a:ext cx="1727200" cy="1038225"/>
        </p:xfrm>
        <a:graphic>
          <a:graphicData uri="http://schemas.openxmlformats.org/presentationml/2006/ole">
            <mc:AlternateContent xmlns:mc="http://schemas.openxmlformats.org/markup-compatibility/2006">
              <mc:Choice xmlns:v="urn:schemas-microsoft-com:vml" Requires="v">
                <p:oleObj spid="_x0000_s213063" name="公式" r:id="rId21" imgW="977476" imgH="634725" progId="Equation.3">
                  <p:embed/>
                </p:oleObj>
              </mc:Choice>
              <mc:Fallback>
                <p:oleObj name="公式" r:id="rId21" imgW="977476" imgH="634725" progId="Equation.3">
                  <p:embed/>
                  <p:pic>
                    <p:nvPicPr>
                      <p:cNvPr id="24608" name="Object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95914" y="5017777"/>
                        <a:ext cx="172720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01391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82"/>
                                        </p:tgtEl>
                                        <p:attrNameLst>
                                          <p:attrName>style.visibility</p:attrName>
                                        </p:attrNameLst>
                                      </p:cBhvr>
                                      <p:to>
                                        <p:strVal val="visible"/>
                                      </p:to>
                                    </p:set>
                                    <p:animEffect transition="in" filter="blinds(horizontal)">
                                      <p:cBhvr>
                                        <p:cTn id="7" dur="500"/>
                                        <p:tgtEl>
                                          <p:spTgt spid="23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608"/>
                                        </p:tgtEl>
                                        <p:attrNameLst>
                                          <p:attrName>style.visibility</p:attrName>
                                        </p:attrNameLst>
                                      </p:cBhvr>
                                      <p:to>
                                        <p:strVal val="visible"/>
                                      </p:to>
                                    </p:set>
                                    <p:animEffect transition="in" filter="blinds(horizontal)">
                                      <p:cBhvr>
                                        <p:cTn id="12" dur="500"/>
                                        <p:tgtEl>
                                          <p:spTgt spid="24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1" name="Text Box 65"/>
          <p:cNvSpPr txBox="1">
            <a:spLocks noChangeArrowheads="1"/>
          </p:cNvSpPr>
          <p:nvPr/>
        </p:nvSpPr>
        <p:spPr bwMode="auto">
          <a:xfrm>
            <a:off x="501437" y="821655"/>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dirty="0">
                <a:solidFill>
                  <a:srgbClr val="070000"/>
                </a:solidFill>
              </a:rPr>
              <a:t>测细丝的直径</a:t>
            </a:r>
          </a:p>
        </p:txBody>
      </p:sp>
      <p:graphicFrame>
        <p:nvGraphicFramePr>
          <p:cNvPr id="9282" name="Object 2"/>
          <p:cNvGraphicFramePr>
            <a:graphicFrameLocks noChangeAspect="1"/>
          </p:cNvGraphicFramePr>
          <p:nvPr/>
        </p:nvGraphicFramePr>
        <p:xfrm>
          <a:off x="1828800" y="2667000"/>
          <a:ext cx="1752600" cy="1116013"/>
        </p:xfrm>
        <a:graphic>
          <a:graphicData uri="http://schemas.openxmlformats.org/presentationml/2006/ole">
            <mc:AlternateContent xmlns:mc="http://schemas.openxmlformats.org/markup-compatibility/2006">
              <mc:Choice xmlns:v="urn:schemas-microsoft-com:vml" Requires="v">
                <p:oleObj spid="_x0000_s214066" name="公式" r:id="rId3" imgW="1040948" imgH="609336" progId="Equation.3">
                  <p:embed/>
                </p:oleObj>
              </mc:Choice>
              <mc:Fallback>
                <p:oleObj name="公式" r:id="rId3" imgW="1040948" imgH="609336" progId="Equation.3">
                  <p:embed/>
                  <p:pic>
                    <p:nvPicPr>
                      <p:cNvPr id="92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667000"/>
                        <a:ext cx="1752600"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组合 3"/>
          <p:cNvGrpSpPr/>
          <p:nvPr/>
        </p:nvGrpSpPr>
        <p:grpSpPr>
          <a:xfrm>
            <a:off x="4427984" y="1340768"/>
            <a:ext cx="3810000" cy="3352800"/>
            <a:chOff x="4953000" y="1600200"/>
            <a:chExt cx="3810000" cy="3352800"/>
          </a:xfrm>
        </p:grpSpPr>
        <p:grpSp>
          <p:nvGrpSpPr>
            <p:cNvPr id="2" name="Group 2"/>
            <p:cNvGrpSpPr>
              <a:grpSpLocks/>
            </p:cNvGrpSpPr>
            <p:nvPr/>
          </p:nvGrpSpPr>
          <p:grpSpPr bwMode="auto">
            <a:xfrm>
              <a:off x="4953000" y="1600200"/>
              <a:ext cx="3810000" cy="3352800"/>
              <a:chOff x="3120" y="1008"/>
              <a:chExt cx="2400" cy="2112"/>
            </a:xfrm>
          </p:grpSpPr>
          <p:sp>
            <p:nvSpPr>
              <p:cNvPr id="47145" name="Rectangle 3"/>
              <p:cNvSpPr>
                <a:spLocks noChangeArrowheads="1"/>
              </p:cNvSpPr>
              <p:nvPr/>
            </p:nvSpPr>
            <p:spPr bwMode="auto">
              <a:xfrm>
                <a:off x="3120" y="1008"/>
                <a:ext cx="2400" cy="2112"/>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46" name="Rectangle 4"/>
              <p:cNvSpPr>
                <a:spLocks noChangeArrowheads="1"/>
              </p:cNvSpPr>
              <p:nvPr/>
            </p:nvSpPr>
            <p:spPr bwMode="auto">
              <a:xfrm>
                <a:off x="3276" y="2256"/>
                <a:ext cx="2016" cy="288"/>
              </a:xfrm>
              <a:prstGeom prst="rect">
                <a:avLst/>
              </a:prstGeom>
              <a:solidFill>
                <a:srgbClr val="00FFFF">
                  <a:alpha val="50195"/>
                </a:srgb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9221" name="Oval 5"/>
              <p:cNvSpPr>
                <a:spLocks noChangeArrowheads="1"/>
              </p:cNvSpPr>
              <p:nvPr/>
            </p:nvSpPr>
            <p:spPr bwMode="auto">
              <a:xfrm>
                <a:off x="5100" y="2064"/>
                <a:ext cx="192" cy="192"/>
              </a:xfrm>
              <a:prstGeom prst="ellipse">
                <a:avLst/>
              </a:prstGeom>
              <a:gradFill rotWithShape="0">
                <a:gsLst>
                  <a:gs pos="0">
                    <a:schemeClr val="accent1"/>
                  </a:gs>
                  <a:gs pos="100000">
                    <a:schemeClr val="accent1">
                      <a:gamma/>
                      <a:shade val="66275"/>
                      <a:invGamma/>
                    </a:schemeClr>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p>
            </p:txBody>
          </p:sp>
          <p:graphicFrame>
            <p:nvGraphicFramePr>
              <p:cNvPr id="47108" name="Object 4"/>
              <p:cNvGraphicFramePr>
                <a:graphicFrameLocks noChangeAspect="1"/>
              </p:cNvGraphicFramePr>
              <p:nvPr/>
            </p:nvGraphicFramePr>
            <p:xfrm>
              <a:off x="3499" y="2208"/>
              <a:ext cx="293" cy="336"/>
            </p:xfrm>
            <a:graphic>
              <a:graphicData uri="http://schemas.openxmlformats.org/presentationml/2006/ole">
                <mc:AlternateContent xmlns:mc="http://schemas.openxmlformats.org/markup-compatibility/2006">
                  <mc:Choice xmlns:v="urn:schemas-microsoft-com:vml" Requires="v">
                    <p:oleObj spid="_x0000_s214067" name="公式" r:id="rId5" imgW="215619" imgH="317087" progId="Equation.3">
                      <p:embed/>
                    </p:oleObj>
                  </mc:Choice>
                  <mc:Fallback>
                    <p:oleObj name="公式" r:id="rId5" imgW="215619" imgH="317087" progId="Equation.3">
                      <p:embed/>
                      <p:pic>
                        <p:nvPicPr>
                          <p:cNvPr id="4710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9" y="2208"/>
                            <a:ext cx="29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48" name="Line 7"/>
              <p:cNvSpPr>
                <a:spLocks noChangeShapeType="1"/>
              </p:cNvSpPr>
              <p:nvPr/>
            </p:nvSpPr>
            <p:spPr bwMode="auto">
              <a:xfrm>
                <a:off x="5196" y="2256"/>
                <a:ext cx="0" cy="240"/>
              </a:xfrm>
              <a:prstGeom prst="line">
                <a:avLst/>
              </a:prstGeom>
              <a:noFill/>
              <a:ln w="28575">
                <a:solidFill>
                  <a:srgbClr val="D400D4"/>
                </a:solidFill>
                <a:prstDash val="dash"/>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7109" name="Object 5"/>
              <p:cNvGraphicFramePr>
                <a:graphicFrameLocks noChangeAspect="1"/>
              </p:cNvGraphicFramePr>
              <p:nvPr/>
            </p:nvGraphicFramePr>
            <p:xfrm>
              <a:off x="4800" y="2103"/>
              <a:ext cx="240" cy="201"/>
            </p:xfrm>
            <a:graphic>
              <a:graphicData uri="http://schemas.openxmlformats.org/presentationml/2006/ole">
                <mc:AlternateContent xmlns:mc="http://schemas.openxmlformats.org/markup-compatibility/2006">
                  <mc:Choice xmlns:v="urn:schemas-microsoft-com:vml" Requires="v">
                    <p:oleObj spid="_x0000_s214068" name="公式" r:id="rId7" imgW="177646" imgH="190335" progId="Equation.3">
                      <p:embed/>
                    </p:oleObj>
                  </mc:Choice>
                  <mc:Fallback>
                    <p:oleObj name="公式" r:id="rId7" imgW="177646" imgH="190335" progId="Equation.3">
                      <p:embed/>
                      <p:pic>
                        <p:nvPicPr>
                          <p:cNvPr id="4710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 y="2103"/>
                            <a:ext cx="240"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49" name="Line 9"/>
              <p:cNvSpPr>
                <a:spLocks noChangeShapeType="1"/>
              </p:cNvSpPr>
              <p:nvPr/>
            </p:nvSpPr>
            <p:spPr bwMode="auto">
              <a:xfrm>
                <a:off x="3276" y="2400"/>
                <a:ext cx="1920" cy="0"/>
              </a:xfrm>
              <a:prstGeom prst="line">
                <a:avLst/>
              </a:prstGeom>
              <a:noFill/>
              <a:ln w="28575">
                <a:solidFill>
                  <a:srgbClr val="D400D4"/>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0" name="Rectangle 10"/>
              <p:cNvSpPr>
                <a:spLocks noChangeArrowheads="1"/>
              </p:cNvSpPr>
              <p:nvPr/>
            </p:nvSpPr>
            <p:spPr bwMode="auto">
              <a:xfrm rot="-316683">
                <a:off x="3264" y="1873"/>
                <a:ext cx="2016" cy="288"/>
              </a:xfrm>
              <a:prstGeom prst="rect">
                <a:avLst/>
              </a:prstGeom>
              <a:solidFill>
                <a:srgbClr val="00FFFF">
                  <a:alpha val="50195"/>
                </a:srgb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47110" name="Object 6"/>
              <p:cNvGraphicFramePr>
                <a:graphicFrameLocks noChangeAspect="1"/>
              </p:cNvGraphicFramePr>
              <p:nvPr/>
            </p:nvGraphicFramePr>
            <p:xfrm>
              <a:off x="3463" y="1872"/>
              <a:ext cx="293" cy="336"/>
            </p:xfrm>
            <a:graphic>
              <a:graphicData uri="http://schemas.openxmlformats.org/presentationml/2006/ole">
                <mc:AlternateContent xmlns:mc="http://schemas.openxmlformats.org/markup-compatibility/2006">
                  <mc:Choice xmlns:v="urn:schemas-microsoft-com:vml" Requires="v">
                    <p:oleObj spid="_x0000_s214069" name="公式" r:id="rId9" imgW="215619" imgH="317087" progId="Equation.3">
                      <p:embed/>
                    </p:oleObj>
                  </mc:Choice>
                  <mc:Fallback>
                    <p:oleObj name="公式" r:id="rId9" imgW="215619" imgH="317087" progId="Equation.3">
                      <p:embed/>
                      <p:pic>
                        <p:nvPicPr>
                          <p:cNvPr id="4711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3" y="1872"/>
                            <a:ext cx="29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1" name="Object 7"/>
              <p:cNvGraphicFramePr>
                <a:graphicFrameLocks noChangeAspect="1"/>
              </p:cNvGraphicFramePr>
              <p:nvPr/>
            </p:nvGraphicFramePr>
            <p:xfrm>
              <a:off x="4188" y="2304"/>
              <a:ext cx="200" cy="240"/>
            </p:xfrm>
            <a:graphic>
              <a:graphicData uri="http://schemas.openxmlformats.org/presentationml/2006/ole">
                <mc:AlternateContent xmlns:mc="http://schemas.openxmlformats.org/markup-compatibility/2006">
                  <mc:Choice xmlns:v="urn:schemas-microsoft-com:vml" Requires="v">
                    <p:oleObj spid="_x0000_s214070" name="公式" r:id="rId10" imgW="190500" imgH="228600" progId="Equation.3">
                      <p:embed/>
                    </p:oleObj>
                  </mc:Choice>
                  <mc:Fallback>
                    <p:oleObj name="公式" r:id="rId10" imgW="190500" imgH="228600" progId="Equation.3">
                      <p:embed/>
                      <p:pic>
                        <p:nvPicPr>
                          <p:cNvPr id="47111"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8" y="2304"/>
                            <a:ext cx="20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51" name="Line 13"/>
              <p:cNvSpPr>
                <a:spLocks noChangeShapeType="1"/>
              </p:cNvSpPr>
              <p:nvPr/>
            </p:nvSpPr>
            <p:spPr bwMode="auto">
              <a:xfrm>
                <a:off x="5196" y="1824"/>
                <a:ext cx="0" cy="240"/>
              </a:xfrm>
              <a:prstGeom prst="line">
                <a:avLst/>
              </a:prstGeom>
              <a:noFill/>
              <a:ln w="28575">
                <a:solidFill>
                  <a:srgbClr val="D400D4"/>
                </a:solidFill>
                <a:prstDash val="dash"/>
                <a:round/>
                <a:headEnd type="none" w="med"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7112" name="Object 8"/>
              <p:cNvGraphicFramePr>
                <a:graphicFrameLocks noChangeAspect="1"/>
              </p:cNvGraphicFramePr>
              <p:nvPr/>
            </p:nvGraphicFramePr>
            <p:xfrm>
              <a:off x="5292" y="1968"/>
              <a:ext cx="216" cy="288"/>
            </p:xfrm>
            <a:graphic>
              <a:graphicData uri="http://schemas.openxmlformats.org/presentationml/2006/ole">
                <mc:AlternateContent xmlns:mc="http://schemas.openxmlformats.org/markup-compatibility/2006">
                  <mc:Choice xmlns:v="urn:schemas-microsoft-com:vml" Requires="v">
                    <p:oleObj spid="_x0000_s214071" name="公式" r:id="rId12" imgW="190417" imgH="253890" progId="Equation.3">
                      <p:embed/>
                    </p:oleObj>
                  </mc:Choice>
                  <mc:Fallback>
                    <p:oleObj name="公式" r:id="rId12" imgW="190417" imgH="253890" progId="Equation.3">
                      <p:embed/>
                      <p:pic>
                        <p:nvPicPr>
                          <p:cNvPr id="47112"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2" y="1968"/>
                            <a:ext cx="21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52" name="Text Box 15"/>
              <p:cNvSpPr txBox="1">
                <a:spLocks noChangeArrowheads="1"/>
              </p:cNvSpPr>
              <p:nvPr/>
            </p:nvSpPr>
            <p:spPr bwMode="auto">
              <a:xfrm>
                <a:off x="3741" y="1056"/>
                <a:ext cx="1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70000"/>
                    </a:solidFill>
                  </a:rPr>
                  <a:t>空气                 </a:t>
                </a:r>
              </a:p>
            </p:txBody>
          </p:sp>
          <p:graphicFrame>
            <p:nvGraphicFramePr>
              <p:cNvPr id="47113" name="Object 9"/>
              <p:cNvGraphicFramePr>
                <a:graphicFrameLocks noChangeAspect="1"/>
              </p:cNvGraphicFramePr>
              <p:nvPr/>
            </p:nvGraphicFramePr>
            <p:xfrm>
              <a:off x="4296" y="1094"/>
              <a:ext cx="645" cy="250"/>
            </p:xfrm>
            <a:graphic>
              <a:graphicData uri="http://schemas.openxmlformats.org/presentationml/2006/ole">
                <mc:AlternateContent xmlns:mc="http://schemas.openxmlformats.org/markup-compatibility/2006">
                  <mc:Choice xmlns:v="urn:schemas-microsoft-com:vml" Requires="v">
                    <p:oleObj spid="_x0000_s214072" name="公式" r:id="rId14" imgW="508000" imgH="241300" progId="Equation.3">
                      <p:embed/>
                    </p:oleObj>
                  </mc:Choice>
                  <mc:Fallback>
                    <p:oleObj name="公式" r:id="rId14" imgW="508000" imgH="241300" progId="Equation.3">
                      <p:embed/>
                      <p:pic>
                        <p:nvPicPr>
                          <p:cNvPr id="47113"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6" y="1094"/>
                            <a:ext cx="645"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67"/>
            <p:cNvGrpSpPr>
              <a:grpSpLocks/>
            </p:cNvGrpSpPr>
            <p:nvPr/>
          </p:nvGrpSpPr>
          <p:grpSpPr bwMode="auto">
            <a:xfrm>
              <a:off x="5124450" y="2438400"/>
              <a:ext cx="3124200" cy="2514600"/>
              <a:chOff x="3228" y="1536"/>
              <a:chExt cx="1968" cy="1584"/>
            </a:xfrm>
          </p:grpSpPr>
          <p:sp>
            <p:nvSpPr>
              <p:cNvPr id="47117" name="Line 68"/>
              <p:cNvSpPr>
                <a:spLocks noChangeShapeType="1"/>
              </p:cNvSpPr>
              <p:nvPr/>
            </p:nvSpPr>
            <p:spPr bwMode="auto">
              <a:xfrm flipH="1">
                <a:off x="4128" y="1536"/>
                <a:ext cx="0" cy="720"/>
              </a:xfrm>
              <a:prstGeom prst="line">
                <a:avLst/>
              </a:prstGeom>
              <a:noFill/>
              <a:ln w="28575">
                <a:solidFill>
                  <a:srgbClr val="FF0000"/>
                </a:solidFill>
                <a:round/>
                <a:headEnd type="none" w="med"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69"/>
              <p:cNvSpPr>
                <a:spLocks noChangeShapeType="1"/>
              </p:cNvSpPr>
              <p:nvPr/>
            </p:nvSpPr>
            <p:spPr bwMode="auto">
              <a:xfrm flipV="1">
                <a:off x="4236" y="1584"/>
                <a:ext cx="0" cy="576"/>
              </a:xfrm>
              <a:prstGeom prst="line">
                <a:avLst/>
              </a:prstGeom>
              <a:noFill/>
              <a:ln w="28575">
                <a:solidFill>
                  <a:srgbClr val="FF0066"/>
                </a:solidFill>
                <a:round/>
                <a:headEnd type="none" w="med"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70"/>
              <p:cNvSpPr>
                <a:spLocks noChangeShapeType="1"/>
              </p:cNvSpPr>
              <p:nvPr/>
            </p:nvSpPr>
            <p:spPr bwMode="auto">
              <a:xfrm flipV="1">
                <a:off x="4332" y="1584"/>
                <a:ext cx="0" cy="672"/>
              </a:xfrm>
              <a:prstGeom prst="line">
                <a:avLst/>
              </a:prstGeom>
              <a:noFill/>
              <a:ln w="28575">
                <a:solidFill>
                  <a:srgbClr val="FF0066"/>
                </a:solidFill>
                <a:round/>
                <a:headEnd type="none" w="med"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120" name="Group 71"/>
              <p:cNvGrpSpPr>
                <a:grpSpLocks/>
              </p:cNvGrpSpPr>
              <p:nvPr/>
            </p:nvGrpSpPr>
            <p:grpSpPr bwMode="auto">
              <a:xfrm>
                <a:off x="3228" y="2640"/>
                <a:ext cx="1968" cy="192"/>
                <a:chOff x="3228" y="3408"/>
                <a:chExt cx="1968" cy="192"/>
              </a:xfrm>
            </p:grpSpPr>
            <p:sp>
              <p:nvSpPr>
                <p:cNvPr id="47125" name="Rectangle 72"/>
                <p:cNvSpPr>
                  <a:spLocks noChangeArrowheads="1"/>
                </p:cNvSpPr>
                <p:nvPr/>
              </p:nvSpPr>
              <p:spPr bwMode="auto">
                <a:xfrm>
                  <a:off x="3339" y="3408"/>
                  <a:ext cx="121"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26" name="Rectangle 73"/>
                <p:cNvSpPr>
                  <a:spLocks noChangeArrowheads="1"/>
                </p:cNvSpPr>
                <p:nvPr/>
              </p:nvSpPr>
              <p:spPr bwMode="auto">
                <a:xfrm>
                  <a:off x="3437" y="3408"/>
                  <a:ext cx="123"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27" name="Rectangle 74"/>
                <p:cNvSpPr>
                  <a:spLocks noChangeArrowheads="1"/>
                </p:cNvSpPr>
                <p:nvPr/>
              </p:nvSpPr>
              <p:spPr bwMode="auto">
                <a:xfrm>
                  <a:off x="3539"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28" name="Rectangle 75"/>
                <p:cNvSpPr>
                  <a:spLocks noChangeArrowheads="1"/>
                </p:cNvSpPr>
                <p:nvPr/>
              </p:nvSpPr>
              <p:spPr bwMode="auto">
                <a:xfrm>
                  <a:off x="3638"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29" name="Rectangle 76"/>
                <p:cNvSpPr>
                  <a:spLocks noChangeArrowheads="1"/>
                </p:cNvSpPr>
                <p:nvPr/>
              </p:nvSpPr>
              <p:spPr bwMode="auto">
                <a:xfrm>
                  <a:off x="3234" y="3408"/>
                  <a:ext cx="123"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30" name="Rectangle 77"/>
                <p:cNvSpPr>
                  <a:spLocks noChangeArrowheads="1"/>
                </p:cNvSpPr>
                <p:nvPr/>
              </p:nvSpPr>
              <p:spPr bwMode="auto">
                <a:xfrm>
                  <a:off x="3742"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31" name="Rectangle 78"/>
                <p:cNvSpPr>
                  <a:spLocks noChangeArrowheads="1"/>
                </p:cNvSpPr>
                <p:nvPr/>
              </p:nvSpPr>
              <p:spPr bwMode="auto">
                <a:xfrm>
                  <a:off x="3844"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32" name="Rectangle 79"/>
                <p:cNvSpPr>
                  <a:spLocks noChangeArrowheads="1"/>
                </p:cNvSpPr>
                <p:nvPr/>
              </p:nvSpPr>
              <p:spPr bwMode="auto">
                <a:xfrm>
                  <a:off x="3228" y="3408"/>
                  <a:ext cx="5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33" name="Rectangle 80"/>
                <p:cNvSpPr>
                  <a:spLocks noChangeArrowheads="1"/>
                </p:cNvSpPr>
                <p:nvPr/>
              </p:nvSpPr>
              <p:spPr bwMode="auto">
                <a:xfrm>
                  <a:off x="3948"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34" name="Rectangle 81"/>
                <p:cNvSpPr>
                  <a:spLocks noChangeArrowheads="1"/>
                </p:cNvSpPr>
                <p:nvPr/>
              </p:nvSpPr>
              <p:spPr bwMode="auto">
                <a:xfrm>
                  <a:off x="4049"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35" name="Rectangle 82"/>
                <p:cNvSpPr>
                  <a:spLocks noChangeArrowheads="1"/>
                </p:cNvSpPr>
                <p:nvPr/>
              </p:nvSpPr>
              <p:spPr bwMode="auto">
                <a:xfrm>
                  <a:off x="4150"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36" name="Rectangle 83"/>
                <p:cNvSpPr>
                  <a:spLocks noChangeArrowheads="1"/>
                </p:cNvSpPr>
                <p:nvPr/>
              </p:nvSpPr>
              <p:spPr bwMode="auto">
                <a:xfrm>
                  <a:off x="4253" y="3408"/>
                  <a:ext cx="121"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37" name="Rectangle 84"/>
                <p:cNvSpPr>
                  <a:spLocks noChangeArrowheads="1"/>
                </p:cNvSpPr>
                <p:nvPr/>
              </p:nvSpPr>
              <p:spPr bwMode="auto">
                <a:xfrm>
                  <a:off x="4356"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38" name="Rectangle 85"/>
                <p:cNvSpPr>
                  <a:spLocks noChangeArrowheads="1"/>
                </p:cNvSpPr>
                <p:nvPr/>
              </p:nvSpPr>
              <p:spPr bwMode="auto">
                <a:xfrm>
                  <a:off x="4458" y="3408"/>
                  <a:ext cx="121"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39" name="Rectangle 86"/>
                <p:cNvSpPr>
                  <a:spLocks noChangeArrowheads="1"/>
                </p:cNvSpPr>
                <p:nvPr/>
              </p:nvSpPr>
              <p:spPr bwMode="auto">
                <a:xfrm>
                  <a:off x="4558"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40" name="Rectangle 87"/>
                <p:cNvSpPr>
                  <a:spLocks noChangeArrowheads="1"/>
                </p:cNvSpPr>
                <p:nvPr/>
              </p:nvSpPr>
              <p:spPr bwMode="auto">
                <a:xfrm>
                  <a:off x="4661"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41" name="Rectangle 88"/>
                <p:cNvSpPr>
                  <a:spLocks noChangeArrowheads="1"/>
                </p:cNvSpPr>
                <p:nvPr/>
              </p:nvSpPr>
              <p:spPr bwMode="auto">
                <a:xfrm>
                  <a:off x="4767"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42" name="Rectangle 89"/>
                <p:cNvSpPr>
                  <a:spLocks noChangeArrowheads="1"/>
                </p:cNvSpPr>
                <p:nvPr/>
              </p:nvSpPr>
              <p:spPr bwMode="auto">
                <a:xfrm>
                  <a:off x="4869" y="3408"/>
                  <a:ext cx="121"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43" name="Rectangle 90"/>
                <p:cNvSpPr>
                  <a:spLocks noChangeArrowheads="1"/>
                </p:cNvSpPr>
                <p:nvPr/>
              </p:nvSpPr>
              <p:spPr bwMode="auto">
                <a:xfrm>
                  <a:off x="4972" y="3408"/>
                  <a:ext cx="123"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7144" name="Rectangle 91"/>
                <p:cNvSpPr>
                  <a:spLocks noChangeArrowheads="1"/>
                </p:cNvSpPr>
                <p:nvPr/>
              </p:nvSpPr>
              <p:spPr bwMode="auto">
                <a:xfrm>
                  <a:off x="5074" y="3408"/>
                  <a:ext cx="122" cy="192"/>
                </a:xfrm>
                <a:prstGeom prst="rect">
                  <a:avLst/>
                </a:prstGeom>
                <a:gradFill rotWithShape="0">
                  <a:gsLst>
                    <a:gs pos="0">
                      <a:srgbClr val="FFFF61"/>
                    </a:gs>
                    <a:gs pos="50000">
                      <a:srgbClr val="292910"/>
                    </a:gs>
                    <a:gs pos="100000">
                      <a:srgbClr val="FFFF6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47121" name="Line 92"/>
              <p:cNvSpPr>
                <a:spLocks noChangeShapeType="1"/>
              </p:cNvSpPr>
              <p:nvPr/>
            </p:nvSpPr>
            <p:spPr bwMode="auto">
              <a:xfrm>
                <a:off x="4115" y="2832"/>
                <a:ext cx="0" cy="288"/>
              </a:xfrm>
              <a:prstGeom prst="line">
                <a:avLst/>
              </a:prstGeom>
              <a:noFill/>
              <a:ln w="19050">
                <a:solidFill>
                  <a:srgbClr val="000000"/>
                </a:solidFill>
                <a:prstDash val="dash"/>
                <a:round/>
                <a:headEnd type="none" w="med" len="lg"/>
                <a:tailEnd type="non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22" name="Line 93"/>
              <p:cNvSpPr>
                <a:spLocks noChangeShapeType="1"/>
              </p:cNvSpPr>
              <p:nvPr/>
            </p:nvSpPr>
            <p:spPr bwMode="auto">
              <a:xfrm>
                <a:off x="4210" y="2832"/>
                <a:ext cx="0" cy="288"/>
              </a:xfrm>
              <a:prstGeom prst="line">
                <a:avLst/>
              </a:prstGeom>
              <a:noFill/>
              <a:ln w="19050">
                <a:solidFill>
                  <a:srgbClr val="000000"/>
                </a:solidFill>
                <a:prstDash val="dash"/>
                <a:round/>
                <a:headEnd type="none" w="med" len="lg"/>
                <a:tailEnd type="none" w="sm"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23" name="Line 94"/>
              <p:cNvSpPr>
                <a:spLocks noChangeShapeType="1"/>
              </p:cNvSpPr>
              <p:nvPr/>
            </p:nvSpPr>
            <p:spPr bwMode="auto">
              <a:xfrm>
                <a:off x="3840" y="2976"/>
                <a:ext cx="252" cy="0"/>
              </a:xfrm>
              <a:prstGeom prst="line">
                <a:avLst/>
              </a:prstGeom>
              <a:noFill/>
              <a:ln w="19050">
                <a:solidFill>
                  <a:srgbClr val="FF0066"/>
                </a:solidFill>
                <a:round/>
                <a:headEnd type="none" w="med" len="lg"/>
                <a:tailEnd type="triangl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24" name="Line 95"/>
              <p:cNvSpPr>
                <a:spLocks noChangeShapeType="1"/>
              </p:cNvSpPr>
              <p:nvPr/>
            </p:nvSpPr>
            <p:spPr bwMode="auto">
              <a:xfrm>
                <a:off x="4236" y="2976"/>
                <a:ext cx="228" cy="0"/>
              </a:xfrm>
              <a:prstGeom prst="line">
                <a:avLst/>
              </a:prstGeom>
              <a:noFill/>
              <a:ln w="19050">
                <a:solidFill>
                  <a:srgbClr val="FF0066"/>
                </a:solidFill>
                <a:round/>
                <a:headEnd type="triangle" w="sm" len="lg"/>
                <a:tailEnd type="non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47107" name="Object 3"/>
              <p:cNvGraphicFramePr>
                <a:graphicFrameLocks noChangeAspect="1"/>
              </p:cNvGraphicFramePr>
              <p:nvPr/>
            </p:nvGraphicFramePr>
            <p:xfrm>
              <a:off x="4464" y="2832"/>
              <a:ext cx="187" cy="288"/>
            </p:xfrm>
            <a:graphic>
              <a:graphicData uri="http://schemas.openxmlformats.org/presentationml/2006/ole">
                <mc:AlternateContent xmlns:mc="http://schemas.openxmlformats.org/markup-compatibility/2006">
                  <mc:Choice xmlns:v="urn:schemas-microsoft-com:vml" Requires="v">
                    <p:oleObj spid="_x0000_s214073" name="公式" r:id="rId16" imgW="164957" imgH="253780" progId="Equation.3">
                      <p:embed/>
                    </p:oleObj>
                  </mc:Choice>
                  <mc:Fallback>
                    <p:oleObj name="公式" r:id="rId16" imgW="164957" imgH="253780" progId="Equation.3">
                      <p:embed/>
                      <p:pic>
                        <p:nvPicPr>
                          <p:cNvPr id="47107"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4" y="2832"/>
                            <a:ext cx="18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34771318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81"/>
                                        </p:tgtEl>
                                        <p:attrNameLst>
                                          <p:attrName>style.visibility</p:attrName>
                                        </p:attrNameLst>
                                      </p:cBhvr>
                                      <p:to>
                                        <p:strVal val="visible"/>
                                      </p:to>
                                    </p:set>
                                    <p:animEffect transition="in" filter="blinds(horizontal)">
                                      <p:cBhvr>
                                        <p:cTn id="7" dur="500"/>
                                        <p:tgtEl>
                                          <p:spTgt spid="92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9282"/>
                                        </p:tgtEl>
                                        <p:attrNameLst>
                                          <p:attrName>style.visibility</p:attrName>
                                        </p:attrNameLst>
                                      </p:cBhvr>
                                      <p:to>
                                        <p:strVal val="visible"/>
                                      </p:to>
                                    </p:set>
                                    <p:animEffect transition="in" filter="blinds(vertical)">
                                      <p:cBhvr>
                                        <p:cTn id="12" dur="500"/>
                                        <p:tgtEl>
                                          <p:spTgt spid="9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sz="quarter"/>
          </p:nvPr>
        </p:nvSpPr>
        <p:spPr>
          <a:xfrm>
            <a:off x="169436" y="974776"/>
            <a:ext cx="8784976" cy="1295400"/>
          </a:xfrm>
        </p:spPr>
        <p:txBody>
          <a:bodyPr/>
          <a:lstStyle/>
          <a:p>
            <a:pPr algn="just"/>
            <a:r>
              <a:rPr lang="zh-CN" altLang="en-US" sz="2400" b="0" dirty="0" smtClean="0"/>
              <a:t>牛顿</a:t>
            </a:r>
            <a:r>
              <a:rPr lang="zh-CN" altLang="en-US" sz="2400" b="0" dirty="0"/>
              <a:t>在考察肥皂泡及其他薄膜干涉现象时，把一个玻璃三棱镜压在一个曲率已知的透镜上，偶然</a:t>
            </a:r>
            <a:r>
              <a:rPr lang="zh-CN" altLang="en-US" sz="2400" b="0" dirty="0" smtClean="0"/>
              <a:t>发现观察到干涉</a:t>
            </a:r>
            <a:r>
              <a:rPr lang="zh-CN" altLang="en-US" sz="2400" b="0" dirty="0"/>
              <a:t>圆环，并对此进行了实验观测和研究。</a:t>
            </a:r>
          </a:p>
        </p:txBody>
      </p:sp>
      <p:sp>
        <p:nvSpPr>
          <p:cNvPr id="133133" name="Rectangle 13"/>
          <p:cNvSpPr>
            <a:spLocks noChangeArrowheads="1"/>
          </p:cNvSpPr>
          <p:nvPr/>
        </p:nvSpPr>
        <p:spPr bwMode="auto">
          <a:xfrm>
            <a:off x="169436" y="5154944"/>
            <a:ext cx="878497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spcBef>
                <a:spcPct val="0"/>
              </a:spcBef>
            </a:pPr>
            <a:r>
              <a:rPr lang="zh-CN" altLang="en-US" dirty="0">
                <a:solidFill>
                  <a:schemeClr val="tx2"/>
                </a:solidFill>
                <a:latin typeface="Tahoma" panose="020B0604030504040204" pitchFamily="34" charset="0"/>
              </a:rPr>
              <a:t>他发现，用一个曲率半径大的凸透镜和一个平面玻璃相接触，用白光照射时，其接触点出现明暗相间的同心彩色圆圈，用单色光照射，则出现明暗相间的单色圆圈</a:t>
            </a:r>
            <a:r>
              <a:rPr lang="zh-CN" altLang="en-US" dirty="0" smtClean="0">
                <a:solidFill>
                  <a:schemeClr val="tx2"/>
                </a:solidFill>
                <a:latin typeface="Tahoma" panose="020B0604030504040204" pitchFamily="34" charset="0"/>
              </a:rPr>
              <a:t>。这</a:t>
            </a:r>
            <a:r>
              <a:rPr lang="zh-CN" altLang="en-US" dirty="0">
                <a:solidFill>
                  <a:schemeClr val="tx2"/>
                </a:solidFill>
                <a:latin typeface="Tahoma" panose="020B0604030504040204" pitchFamily="34" charset="0"/>
              </a:rPr>
              <a:t>是由于光的干涉造成的，这种光学现象被称为</a:t>
            </a:r>
            <a:r>
              <a:rPr lang="zh-CN" altLang="en-US" b="1" dirty="0">
                <a:solidFill>
                  <a:schemeClr val="tx2"/>
                </a:solidFill>
                <a:latin typeface="Tahoma" panose="020B0604030504040204" pitchFamily="34" charset="0"/>
              </a:rPr>
              <a:t>“牛顿环”</a:t>
            </a:r>
            <a:r>
              <a:rPr lang="zh-CN" altLang="en-US" b="1" dirty="0">
                <a:latin typeface="Tahoma" panose="020B0604030504040204" pitchFamily="34" charset="0"/>
              </a:rPr>
              <a:t>。</a:t>
            </a:r>
            <a:r>
              <a:rPr lang="zh-CN" altLang="en-US" dirty="0">
                <a:latin typeface="Tahoma" panose="020B0604030504040204" pitchFamily="34" charset="0"/>
              </a:rPr>
              <a:t> </a:t>
            </a:r>
          </a:p>
        </p:txBody>
      </p:sp>
      <p:grpSp>
        <p:nvGrpSpPr>
          <p:cNvPr id="133140" name="Group 20"/>
          <p:cNvGrpSpPr>
            <a:grpSpLocks/>
          </p:cNvGrpSpPr>
          <p:nvPr/>
        </p:nvGrpSpPr>
        <p:grpSpPr bwMode="auto">
          <a:xfrm>
            <a:off x="4427984" y="2306829"/>
            <a:ext cx="3460750" cy="2811462"/>
            <a:chOff x="2562" y="935"/>
            <a:chExt cx="2180" cy="1771"/>
          </a:xfrm>
        </p:grpSpPr>
        <p:pic>
          <p:nvPicPr>
            <p:cNvPr id="133127" name="Picture 7" descr="Apr03_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 y="935"/>
              <a:ext cx="1034" cy="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34" name="Picture 14" descr="Apr03_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 y="935"/>
              <a:ext cx="1024" cy="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36" name="Picture 16" descr="Apr03_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 y="1856"/>
              <a:ext cx="1034" cy="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39" name="Picture 19" descr="Apr03_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2" y="1868"/>
              <a:ext cx="1024" cy="838"/>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p:cNvSpPr/>
          <p:nvPr/>
        </p:nvSpPr>
        <p:spPr>
          <a:xfrm>
            <a:off x="3491880" y="285751"/>
            <a:ext cx="2323841" cy="584775"/>
          </a:xfrm>
          <a:prstGeom prst="rect">
            <a:avLst/>
          </a:prstGeom>
        </p:spPr>
        <p:txBody>
          <a:bodyPr wrap="none">
            <a:spAutoFit/>
          </a:bodyPr>
          <a:lstStyle/>
          <a:p>
            <a:r>
              <a:rPr lang="en-US" altLang="zh-CN" sz="3200" dirty="0"/>
              <a:t>11.5  </a:t>
            </a:r>
            <a:r>
              <a:rPr lang="zh-CN" altLang="en-US" sz="3200" dirty="0"/>
              <a:t>牛顿环</a:t>
            </a: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7664" y="2386385"/>
            <a:ext cx="2304256" cy="2725556"/>
          </a:xfrm>
          <a:prstGeom prst="rect">
            <a:avLst/>
          </a:prstGeom>
        </p:spPr>
      </p:pic>
    </p:spTree>
    <p:extLst>
      <p:ext uri="{BB962C8B-B14F-4D97-AF65-F5344CB8AC3E}">
        <p14:creationId xmlns:p14="http://schemas.microsoft.com/office/powerpoint/2010/main" val="2657355594"/>
      </p:ext>
    </p:extLst>
  </p:cSld>
  <p:clrMapOvr>
    <a:masterClrMapping/>
  </p:clrMapOvr>
  <p:transition advTm="10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box(in)">
                                      <p:cBhvr>
                                        <p:cTn id="7" dur="1000"/>
                                        <p:tgtEl>
                                          <p:spTgt spid="133125"/>
                                        </p:tgtEl>
                                      </p:cBhvr>
                                    </p:animEffect>
                                  </p:childTnLst>
                                </p:cTn>
                              </p:par>
                            </p:childTnLst>
                          </p:cTn>
                        </p:par>
                        <p:par>
                          <p:cTn id="8" fill="hold" nodeType="afterGroup">
                            <p:stCondLst>
                              <p:cond delay="1000"/>
                            </p:stCondLst>
                            <p:childTnLst>
                              <p:par>
                                <p:cTn id="9" presetID="4" presetClass="entr" presetSubtype="32" fill="hold" nodeType="afterEffect">
                                  <p:stCondLst>
                                    <p:cond delay="5000"/>
                                  </p:stCondLst>
                                  <p:childTnLst>
                                    <p:set>
                                      <p:cBhvr>
                                        <p:cTn id="10" dur="1" fill="hold">
                                          <p:stCondLst>
                                            <p:cond delay="0"/>
                                          </p:stCondLst>
                                        </p:cTn>
                                        <p:tgtEl>
                                          <p:spTgt spid="133140"/>
                                        </p:tgtEl>
                                        <p:attrNameLst>
                                          <p:attrName>style.visibility</p:attrName>
                                        </p:attrNameLst>
                                      </p:cBhvr>
                                      <p:to>
                                        <p:strVal val="visible"/>
                                      </p:to>
                                    </p:set>
                                    <p:animEffect transition="in" filter="box(out)">
                                      <p:cBhvr>
                                        <p:cTn id="11" dur="2000"/>
                                        <p:tgtEl>
                                          <p:spTgt spid="133140"/>
                                        </p:tgtEl>
                                      </p:cBhvr>
                                    </p:animEffect>
                                  </p:childTnLst>
                                </p:cTn>
                              </p:par>
                            </p:childTnLst>
                          </p:cTn>
                        </p:par>
                        <p:par>
                          <p:cTn id="12" fill="hold" nodeType="afterGroup">
                            <p:stCondLst>
                              <p:cond delay="8000"/>
                            </p:stCondLst>
                            <p:childTnLst>
                              <p:par>
                                <p:cTn id="13" presetID="4" presetClass="entr" presetSubtype="16" fill="hold" grpId="0" nodeType="afterEffect">
                                  <p:stCondLst>
                                    <p:cond delay="3000"/>
                                  </p:stCondLst>
                                  <p:childTnLst>
                                    <p:set>
                                      <p:cBhvr>
                                        <p:cTn id="14" dur="1" fill="hold">
                                          <p:stCondLst>
                                            <p:cond delay="0"/>
                                          </p:stCondLst>
                                        </p:cTn>
                                        <p:tgtEl>
                                          <p:spTgt spid="133133"/>
                                        </p:tgtEl>
                                        <p:attrNameLst>
                                          <p:attrName>style.visibility</p:attrName>
                                        </p:attrNameLst>
                                      </p:cBhvr>
                                      <p:to>
                                        <p:strVal val="visible"/>
                                      </p:to>
                                    </p:set>
                                    <p:animEffect transition="in" filter="box(in)">
                                      <p:cBhvr>
                                        <p:cTn id="15" dur="1000"/>
                                        <p:tgtEl>
                                          <p:spTgt spid="133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P spid="13313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34017" y="313042"/>
            <a:ext cx="4953000" cy="584775"/>
          </a:xfrm>
          <a:prstGeom prst="rect">
            <a:avLst/>
          </a:prstGeom>
          <a:noFill/>
          <a:ln w="9525">
            <a:noFill/>
            <a:miter lim="800000"/>
            <a:headEnd/>
            <a:tailEnd/>
          </a:ln>
          <a:effectLst/>
        </p:spPr>
        <p:txBody>
          <a:bodyPr>
            <a:spAutoFit/>
          </a:bodyPr>
          <a:lstStyle/>
          <a:p>
            <a:pPr>
              <a:spcBef>
                <a:spcPct val="50000"/>
              </a:spcBef>
              <a:defRPr/>
            </a:pPr>
            <a:r>
              <a:rPr kumimoji="0" lang="zh-CN" altLang="en-US" sz="3200" b="1" dirty="0" smtClean="0">
                <a:solidFill>
                  <a:srgbClr val="CC0000"/>
                </a:solidFill>
                <a:effectLst>
                  <a:outerShdw blurRad="38100" dist="38100" dir="2700000" algn="tl">
                    <a:srgbClr val="C0C0C0"/>
                  </a:outerShdw>
                </a:effectLst>
              </a:rPr>
              <a:t>一、牛顿环</a:t>
            </a:r>
            <a:r>
              <a:rPr kumimoji="0" lang="zh-CN" altLang="en-US" sz="3200" b="1" dirty="0">
                <a:solidFill>
                  <a:srgbClr val="CC0000"/>
                </a:solidFill>
                <a:effectLst>
                  <a:outerShdw blurRad="38100" dist="38100" dir="2700000" algn="tl">
                    <a:srgbClr val="C0C0C0"/>
                  </a:outerShdw>
                </a:effectLst>
              </a:rPr>
              <a:t>实验装置</a:t>
            </a:r>
          </a:p>
        </p:txBody>
      </p:sp>
      <p:grpSp>
        <p:nvGrpSpPr>
          <p:cNvPr id="2" name="Group 3"/>
          <p:cNvGrpSpPr>
            <a:grpSpLocks/>
          </p:cNvGrpSpPr>
          <p:nvPr/>
        </p:nvGrpSpPr>
        <p:grpSpPr bwMode="auto">
          <a:xfrm>
            <a:off x="5857056" y="1301080"/>
            <a:ext cx="2819400" cy="4648200"/>
            <a:chOff x="3696" y="960"/>
            <a:chExt cx="1776" cy="2928"/>
          </a:xfrm>
        </p:grpSpPr>
        <p:sp>
          <p:nvSpPr>
            <p:cNvPr id="49194" name="Rectangle 4"/>
            <p:cNvSpPr>
              <a:spLocks noChangeArrowheads="1"/>
            </p:cNvSpPr>
            <p:nvPr/>
          </p:nvSpPr>
          <p:spPr bwMode="auto">
            <a:xfrm>
              <a:off x="3696" y="960"/>
              <a:ext cx="1776" cy="2928"/>
            </a:xfrm>
            <a:prstGeom prst="rect">
              <a:avLst/>
            </a:prstGeom>
            <a:solidFill>
              <a:schemeClr val="bg1"/>
            </a:solidFill>
            <a:ln w="9525">
              <a:solidFill>
                <a:srgbClr val="006666"/>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1269" name="Rectangle 5"/>
            <p:cNvSpPr>
              <a:spLocks noChangeArrowheads="1"/>
            </p:cNvSpPr>
            <p:nvPr/>
          </p:nvSpPr>
          <p:spPr bwMode="auto">
            <a:xfrm>
              <a:off x="3696" y="3555"/>
              <a:ext cx="1776" cy="333"/>
            </a:xfrm>
            <a:prstGeom prst="rect">
              <a:avLst/>
            </a:prstGeom>
            <a:gradFill rotWithShape="0">
              <a:gsLst>
                <a:gs pos="0">
                  <a:schemeClr val="accent1"/>
                </a:gs>
                <a:gs pos="50000">
                  <a:schemeClr val="bg1"/>
                </a:gs>
                <a:gs pos="100000">
                  <a:schemeClr val="accent1"/>
                </a:gs>
              </a:gsLst>
              <a:lin ang="5400000" scaled="1"/>
            </a:gradFill>
            <a:ln w="9525">
              <a:solidFill>
                <a:srgbClr val="006666"/>
              </a:solidFill>
              <a:miter lim="800000"/>
              <a:headEnd/>
              <a:tailEnd/>
            </a:ln>
            <a:effectLst/>
          </p:spPr>
          <p:txBody>
            <a:bodyPr>
              <a:spAutoFit/>
            </a:bodyPr>
            <a:lstStyle/>
            <a:p>
              <a:pPr>
                <a:spcBef>
                  <a:spcPct val="50000"/>
                </a:spcBef>
                <a:defRPr/>
              </a:pPr>
              <a:r>
                <a:rPr kumimoji="0" lang="zh-CN" altLang="en-US" sz="2800" b="1">
                  <a:solidFill>
                    <a:srgbClr val="000000"/>
                  </a:solidFill>
                </a:rPr>
                <a:t>牛顿环</a:t>
              </a:r>
              <a:r>
                <a:rPr kumimoji="0" lang="zh-CN" altLang="en-US" sz="2800" b="1">
                  <a:solidFill>
                    <a:srgbClr val="FF0000"/>
                  </a:solidFill>
                </a:rPr>
                <a:t>干涉图样</a:t>
              </a:r>
            </a:p>
          </p:txBody>
        </p:sp>
        <p:grpSp>
          <p:nvGrpSpPr>
            <p:cNvPr id="49196" name="Group 6"/>
            <p:cNvGrpSpPr>
              <a:grpSpLocks/>
            </p:cNvGrpSpPr>
            <p:nvPr/>
          </p:nvGrpSpPr>
          <p:grpSpPr bwMode="auto">
            <a:xfrm>
              <a:off x="3840" y="1296"/>
              <a:ext cx="1488" cy="1440"/>
              <a:chOff x="3888" y="1728"/>
              <a:chExt cx="1440" cy="1440"/>
            </a:xfrm>
          </p:grpSpPr>
          <p:sp>
            <p:nvSpPr>
              <p:cNvPr id="49197" name="Oval 7"/>
              <p:cNvSpPr>
                <a:spLocks noChangeArrowheads="1"/>
              </p:cNvSpPr>
              <p:nvPr/>
            </p:nvSpPr>
            <p:spPr bwMode="auto">
              <a:xfrm>
                <a:off x="3888" y="1728"/>
                <a:ext cx="1440" cy="1440"/>
              </a:xfrm>
              <a:prstGeom prst="ellipse">
                <a:avLst/>
              </a:prstGeom>
              <a:solidFill>
                <a:srgbClr val="FFCC00"/>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198" name="Oval 8"/>
              <p:cNvSpPr>
                <a:spLocks noChangeArrowheads="1"/>
              </p:cNvSpPr>
              <p:nvPr/>
            </p:nvSpPr>
            <p:spPr bwMode="auto">
              <a:xfrm>
                <a:off x="3920" y="1761"/>
                <a:ext cx="1376" cy="1374"/>
              </a:xfrm>
              <a:prstGeom prst="ellipse">
                <a:avLst/>
              </a:prstGeom>
              <a:solidFill>
                <a:schemeClr val="tx2"/>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199" name="Oval 9"/>
              <p:cNvSpPr>
                <a:spLocks noChangeArrowheads="1"/>
              </p:cNvSpPr>
              <p:nvPr/>
            </p:nvSpPr>
            <p:spPr bwMode="auto">
              <a:xfrm>
                <a:off x="3953" y="1793"/>
                <a:ext cx="1310" cy="1310"/>
              </a:xfrm>
              <a:prstGeom prst="ellipse">
                <a:avLst/>
              </a:prstGeom>
              <a:solidFill>
                <a:srgbClr val="FFCC00"/>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00" name="Oval 10"/>
              <p:cNvSpPr>
                <a:spLocks noChangeArrowheads="1"/>
              </p:cNvSpPr>
              <p:nvPr/>
            </p:nvSpPr>
            <p:spPr bwMode="auto">
              <a:xfrm>
                <a:off x="3985" y="1826"/>
                <a:ext cx="1246" cy="1244"/>
              </a:xfrm>
              <a:prstGeom prst="ellipse">
                <a:avLst/>
              </a:prstGeom>
              <a:solidFill>
                <a:schemeClr val="tx2"/>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01" name="Oval 11"/>
              <p:cNvSpPr>
                <a:spLocks noChangeArrowheads="1"/>
              </p:cNvSpPr>
              <p:nvPr/>
            </p:nvSpPr>
            <p:spPr bwMode="auto">
              <a:xfrm>
                <a:off x="4018" y="1858"/>
                <a:ext cx="1180" cy="1180"/>
              </a:xfrm>
              <a:prstGeom prst="ellipse">
                <a:avLst/>
              </a:prstGeom>
              <a:solidFill>
                <a:srgbClr val="FFCC00"/>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02" name="Oval 12"/>
              <p:cNvSpPr>
                <a:spLocks noChangeArrowheads="1"/>
              </p:cNvSpPr>
              <p:nvPr/>
            </p:nvSpPr>
            <p:spPr bwMode="auto">
              <a:xfrm>
                <a:off x="4051" y="1891"/>
                <a:ext cx="1114" cy="1114"/>
              </a:xfrm>
              <a:prstGeom prst="ellipse">
                <a:avLst/>
              </a:prstGeom>
              <a:solidFill>
                <a:schemeClr val="tx2"/>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03" name="Oval 13"/>
              <p:cNvSpPr>
                <a:spLocks noChangeArrowheads="1"/>
              </p:cNvSpPr>
              <p:nvPr/>
            </p:nvSpPr>
            <p:spPr bwMode="auto">
              <a:xfrm>
                <a:off x="4085" y="1925"/>
                <a:ext cx="1046" cy="1046"/>
              </a:xfrm>
              <a:prstGeom prst="ellipse">
                <a:avLst/>
              </a:prstGeom>
              <a:solidFill>
                <a:srgbClr val="FFCC00"/>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04" name="Oval 14"/>
              <p:cNvSpPr>
                <a:spLocks noChangeArrowheads="1"/>
              </p:cNvSpPr>
              <p:nvPr/>
            </p:nvSpPr>
            <p:spPr bwMode="auto">
              <a:xfrm>
                <a:off x="4151" y="1990"/>
                <a:ext cx="914" cy="916"/>
              </a:xfrm>
              <a:prstGeom prst="ellipse">
                <a:avLst/>
              </a:prstGeom>
              <a:solidFill>
                <a:schemeClr val="bg1"/>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05" name="Oval 15"/>
              <p:cNvSpPr>
                <a:spLocks noChangeArrowheads="1"/>
              </p:cNvSpPr>
              <p:nvPr/>
            </p:nvSpPr>
            <p:spPr bwMode="auto">
              <a:xfrm>
                <a:off x="4118" y="1958"/>
                <a:ext cx="980" cy="980"/>
              </a:xfrm>
              <a:prstGeom prst="ellipse">
                <a:avLst/>
              </a:prstGeom>
              <a:solidFill>
                <a:schemeClr val="tx2"/>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06" name="Oval 16"/>
              <p:cNvSpPr>
                <a:spLocks noChangeArrowheads="1"/>
              </p:cNvSpPr>
              <p:nvPr/>
            </p:nvSpPr>
            <p:spPr bwMode="auto">
              <a:xfrm>
                <a:off x="4165" y="2006"/>
                <a:ext cx="886" cy="884"/>
              </a:xfrm>
              <a:prstGeom prst="ellipse">
                <a:avLst/>
              </a:prstGeom>
              <a:solidFill>
                <a:srgbClr val="FFCC00"/>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07" name="Oval 17"/>
              <p:cNvSpPr>
                <a:spLocks noChangeArrowheads="1"/>
              </p:cNvSpPr>
              <p:nvPr/>
            </p:nvSpPr>
            <p:spPr bwMode="auto">
              <a:xfrm>
                <a:off x="4216" y="2055"/>
                <a:ext cx="784" cy="786"/>
              </a:xfrm>
              <a:prstGeom prst="ellipse">
                <a:avLst/>
              </a:prstGeom>
              <a:solidFill>
                <a:schemeClr val="tx2"/>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08" name="Oval 18"/>
              <p:cNvSpPr>
                <a:spLocks noChangeArrowheads="1"/>
              </p:cNvSpPr>
              <p:nvPr/>
            </p:nvSpPr>
            <p:spPr bwMode="auto">
              <a:xfrm>
                <a:off x="4280" y="2121"/>
                <a:ext cx="656" cy="654"/>
              </a:xfrm>
              <a:prstGeom prst="ellipse">
                <a:avLst/>
              </a:prstGeom>
              <a:solidFill>
                <a:srgbClr val="FFCC00"/>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09" name="Oval 19"/>
              <p:cNvSpPr>
                <a:spLocks noChangeArrowheads="1"/>
              </p:cNvSpPr>
              <p:nvPr/>
            </p:nvSpPr>
            <p:spPr bwMode="auto">
              <a:xfrm>
                <a:off x="4331" y="2170"/>
                <a:ext cx="554" cy="556"/>
              </a:xfrm>
              <a:prstGeom prst="ellipse">
                <a:avLst/>
              </a:prstGeom>
              <a:solidFill>
                <a:schemeClr val="tx2"/>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10" name="Oval 20"/>
              <p:cNvSpPr>
                <a:spLocks noChangeArrowheads="1"/>
              </p:cNvSpPr>
              <p:nvPr/>
            </p:nvSpPr>
            <p:spPr bwMode="auto">
              <a:xfrm>
                <a:off x="4400" y="2239"/>
                <a:ext cx="416" cy="418"/>
              </a:xfrm>
              <a:prstGeom prst="ellipse">
                <a:avLst/>
              </a:prstGeom>
              <a:solidFill>
                <a:srgbClr val="FFCC00"/>
              </a:solidFill>
              <a:ln w="12700">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211" name="Oval 21"/>
              <p:cNvSpPr>
                <a:spLocks noChangeArrowheads="1"/>
              </p:cNvSpPr>
              <p:nvPr/>
            </p:nvSpPr>
            <p:spPr bwMode="auto">
              <a:xfrm>
                <a:off x="4478" y="2318"/>
                <a:ext cx="260" cy="260"/>
              </a:xfrm>
              <a:prstGeom prst="ellipse">
                <a:avLst/>
              </a:prstGeom>
              <a:solidFill>
                <a:schemeClr val="tx2"/>
              </a:solidFill>
              <a:ln w="9525">
                <a:solidFill>
                  <a:srgbClr val="006666"/>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grpSp>
        <p:nvGrpSpPr>
          <p:cNvPr id="4" name="Group 22"/>
          <p:cNvGrpSpPr>
            <a:grpSpLocks/>
          </p:cNvGrpSpPr>
          <p:nvPr/>
        </p:nvGrpSpPr>
        <p:grpSpPr bwMode="auto">
          <a:xfrm>
            <a:off x="370656" y="1301080"/>
            <a:ext cx="5334000" cy="4648200"/>
            <a:chOff x="240" y="960"/>
            <a:chExt cx="3360" cy="2928"/>
          </a:xfrm>
        </p:grpSpPr>
        <p:sp>
          <p:nvSpPr>
            <p:cNvPr id="49160" name="Rectangle 23"/>
            <p:cNvSpPr>
              <a:spLocks noChangeArrowheads="1"/>
            </p:cNvSpPr>
            <p:nvPr/>
          </p:nvSpPr>
          <p:spPr bwMode="auto">
            <a:xfrm>
              <a:off x="336" y="960"/>
              <a:ext cx="3168" cy="2928"/>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kumimoji="0" lang="zh-CN" altLang="zh-CN" sz="2800" b="1">
                <a:solidFill>
                  <a:srgbClr val="1C1C1C"/>
                </a:solidFill>
              </a:endParaRPr>
            </a:p>
          </p:txBody>
        </p:sp>
        <p:sp>
          <p:nvSpPr>
            <p:cNvPr id="49161" name="Text Box 24"/>
            <p:cNvSpPr txBox="1">
              <a:spLocks noChangeArrowheads="1"/>
            </p:cNvSpPr>
            <p:nvPr/>
          </p:nvSpPr>
          <p:spPr bwMode="auto">
            <a:xfrm>
              <a:off x="1008" y="1056"/>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显微镜</a:t>
              </a:r>
              <a:endParaRPr kumimoji="0" lang="zh-CN" altLang="zh-CN" sz="2800" b="1">
                <a:solidFill>
                  <a:srgbClr val="000000"/>
                </a:solidFill>
              </a:endParaRPr>
            </a:p>
          </p:txBody>
        </p:sp>
        <p:sp>
          <p:nvSpPr>
            <p:cNvPr id="49162" name="AutoShape 25"/>
            <p:cNvSpPr>
              <a:spLocks noChangeArrowheads="1"/>
            </p:cNvSpPr>
            <p:nvPr/>
          </p:nvSpPr>
          <p:spPr bwMode="auto">
            <a:xfrm>
              <a:off x="1527" y="3260"/>
              <a:ext cx="1176" cy="3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0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964" y="10800"/>
                  </a:moveTo>
                  <a:cubicBezTo>
                    <a:pt x="10964" y="10890"/>
                    <a:pt x="10890" y="10964"/>
                    <a:pt x="10800" y="10964"/>
                  </a:cubicBezTo>
                  <a:cubicBezTo>
                    <a:pt x="10709" y="10964"/>
                    <a:pt x="10636" y="10890"/>
                    <a:pt x="10636" y="10800"/>
                  </a:cubicBezTo>
                  <a:lnTo>
                    <a:pt x="0" y="10800"/>
                  </a:lnTo>
                  <a:cubicBezTo>
                    <a:pt x="0" y="16764"/>
                    <a:pt x="4835" y="21600"/>
                    <a:pt x="10800" y="21600"/>
                  </a:cubicBezTo>
                  <a:cubicBezTo>
                    <a:pt x="16764" y="21600"/>
                    <a:pt x="21600" y="16764"/>
                    <a:pt x="21600" y="10800"/>
                  </a:cubicBezTo>
                  <a:close/>
                </a:path>
              </a:pathLst>
            </a:custGeom>
            <a:solidFill>
              <a:srgbClr val="00FFCC">
                <a:alpha val="50195"/>
              </a:srgbClr>
            </a:solidFill>
            <a:ln w="9525">
              <a:solidFill>
                <a:schemeClr val="tx1"/>
              </a:solidFill>
              <a:miter lim="800000"/>
              <a:headEnd/>
              <a:tailEnd/>
            </a:ln>
          </p:spPr>
          <p:txBody>
            <a:bodyPr wrap="none" anchor="ctr"/>
            <a:lstStyle/>
            <a:p>
              <a:endParaRPr lang="zh-CN" altLang="en-US"/>
            </a:p>
          </p:txBody>
        </p:sp>
        <p:sp>
          <p:nvSpPr>
            <p:cNvPr id="11290" name="Rectangle 26"/>
            <p:cNvSpPr>
              <a:spLocks noChangeArrowheads="1"/>
            </p:cNvSpPr>
            <p:nvPr/>
          </p:nvSpPr>
          <p:spPr bwMode="auto">
            <a:xfrm>
              <a:off x="1969" y="1100"/>
              <a:ext cx="354" cy="311"/>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1291" name="AutoShape 27"/>
            <p:cNvSpPr>
              <a:spLocks noChangeArrowheads="1"/>
            </p:cNvSpPr>
            <p:nvPr/>
          </p:nvSpPr>
          <p:spPr bwMode="auto">
            <a:xfrm>
              <a:off x="1968" y="1411"/>
              <a:ext cx="354" cy="1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chemeClr val="accent1">
                    <a:gamma/>
                    <a:shade val="26275"/>
                    <a:invGamma/>
                  </a:schemeClr>
                </a:gs>
                <a:gs pos="50000">
                  <a:schemeClr val="accent1"/>
                </a:gs>
                <a:gs pos="100000">
                  <a:schemeClr val="accent1">
                    <a:gamma/>
                    <a:shade val="2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49165" name="Oval 28"/>
            <p:cNvSpPr>
              <a:spLocks noChangeArrowheads="1"/>
            </p:cNvSpPr>
            <p:nvPr/>
          </p:nvSpPr>
          <p:spPr bwMode="auto">
            <a:xfrm>
              <a:off x="1320" y="1927"/>
              <a:ext cx="118" cy="683"/>
            </a:xfrm>
            <a:prstGeom prst="ellipse">
              <a:avLst/>
            </a:prstGeom>
            <a:solidFill>
              <a:srgbClr val="00FFCC">
                <a:alpha val="50195"/>
              </a:srgbClr>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166" name="Line 29"/>
            <p:cNvSpPr>
              <a:spLocks noChangeShapeType="1"/>
            </p:cNvSpPr>
            <p:nvPr/>
          </p:nvSpPr>
          <p:spPr bwMode="auto">
            <a:xfrm flipV="1">
              <a:off x="909" y="2051"/>
              <a:ext cx="411" cy="249"/>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30"/>
            <p:cNvSpPr>
              <a:spLocks noChangeShapeType="1"/>
            </p:cNvSpPr>
            <p:nvPr/>
          </p:nvSpPr>
          <p:spPr bwMode="auto">
            <a:xfrm>
              <a:off x="909" y="2300"/>
              <a:ext cx="411" cy="186"/>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Line 31"/>
            <p:cNvSpPr>
              <a:spLocks noChangeShapeType="1"/>
            </p:cNvSpPr>
            <p:nvPr/>
          </p:nvSpPr>
          <p:spPr bwMode="auto">
            <a:xfrm>
              <a:off x="1320" y="2051"/>
              <a:ext cx="531" cy="0"/>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Rectangle 32"/>
            <p:cNvSpPr>
              <a:spLocks noChangeArrowheads="1"/>
            </p:cNvSpPr>
            <p:nvPr/>
          </p:nvSpPr>
          <p:spPr bwMode="auto">
            <a:xfrm rot="-3075295">
              <a:off x="2122" y="1703"/>
              <a:ext cx="70" cy="1080"/>
            </a:xfrm>
            <a:prstGeom prst="rect">
              <a:avLst/>
            </a:prstGeom>
            <a:solidFill>
              <a:srgbClr val="00FFFF">
                <a:alpha val="50195"/>
              </a:srgb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170" name="Line 33"/>
            <p:cNvSpPr>
              <a:spLocks noChangeShapeType="1"/>
            </p:cNvSpPr>
            <p:nvPr/>
          </p:nvSpPr>
          <p:spPr bwMode="auto">
            <a:xfrm>
              <a:off x="2441" y="1492"/>
              <a:ext cx="0" cy="2114"/>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34"/>
            <p:cNvSpPr>
              <a:spLocks noChangeShapeType="1"/>
            </p:cNvSpPr>
            <p:nvPr/>
          </p:nvSpPr>
          <p:spPr bwMode="auto">
            <a:xfrm>
              <a:off x="1851" y="1492"/>
              <a:ext cx="0" cy="2114"/>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35"/>
            <p:cNvSpPr>
              <a:spLocks noChangeShapeType="1"/>
            </p:cNvSpPr>
            <p:nvPr/>
          </p:nvSpPr>
          <p:spPr bwMode="auto">
            <a:xfrm>
              <a:off x="1320" y="2486"/>
              <a:ext cx="1121" cy="0"/>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Text Box 36"/>
            <p:cNvSpPr txBox="1">
              <a:spLocks noChangeArrowheads="1"/>
            </p:cNvSpPr>
            <p:nvPr/>
          </p:nvSpPr>
          <p:spPr bwMode="auto">
            <a:xfrm>
              <a:off x="673" y="2113"/>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en-US" sz="2800" b="1">
                  <a:solidFill>
                    <a:srgbClr val="000000"/>
                  </a:solidFill>
                </a:rPr>
                <a:t>S</a:t>
              </a:r>
              <a:endParaRPr kumimoji="0" lang="en-US" altLang="zh-CN" sz="2800" b="1">
                <a:solidFill>
                  <a:srgbClr val="000000"/>
                </a:solidFill>
              </a:endParaRPr>
            </a:p>
          </p:txBody>
        </p:sp>
        <p:sp>
          <p:nvSpPr>
            <p:cNvPr id="49174" name="Text Box 37"/>
            <p:cNvSpPr txBox="1">
              <a:spLocks noChangeArrowheads="1"/>
            </p:cNvSpPr>
            <p:nvPr/>
          </p:nvSpPr>
          <p:spPr bwMode="auto">
            <a:xfrm>
              <a:off x="1260" y="1593"/>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a:solidFill>
                    <a:srgbClr val="000000"/>
                  </a:solidFill>
                </a:rPr>
                <a:t>L</a:t>
              </a:r>
            </a:p>
          </p:txBody>
        </p:sp>
        <p:sp>
          <p:nvSpPr>
            <p:cNvPr id="49175" name="Line 38"/>
            <p:cNvSpPr>
              <a:spLocks noChangeShapeType="1"/>
            </p:cNvSpPr>
            <p:nvPr/>
          </p:nvSpPr>
          <p:spPr bwMode="auto">
            <a:xfrm>
              <a:off x="1847" y="2734"/>
              <a:ext cx="0" cy="436"/>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39"/>
            <p:cNvSpPr>
              <a:spLocks noChangeShapeType="1"/>
            </p:cNvSpPr>
            <p:nvPr/>
          </p:nvSpPr>
          <p:spPr bwMode="auto">
            <a:xfrm>
              <a:off x="2434" y="2734"/>
              <a:ext cx="0" cy="436"/>
            </a:xfrm>
            <a:prstGeom prst="line">
              <a:avLst/>
            </a:prstGeom>
            <a:noFill/>
            <a:ln w="28575">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Line 40"/>
            <p:cNvSpPr>
              <a:spLocks noChangeShapeType="1"/>
            </p:cNvSpPr>
            <p:nvPr/>
          </p:nvSpPr>
          <p:spPr bwMode="auto">
            <a:xfrm>
              <a:off x="1556" y="2051"/>
              <a:ext cx="177" cy="0"/>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8" name="Line 41"/>
            <p:cNvSpPr>
              <a:spLocks noChangeShapeType="1"/>
            </p:cNvSpPr>
            <p:nvPr/>
          </p:nvSpPr>
          <p:spPr bwMode="auto">
            <a:xfrm>
              <a:off x="1556" y="2486"/>
              <a:ext cx="177" cy="0"/>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9" name="Freeform 42"/>
            <p:cNvSpPr>
              <a:spLocks/>
            </p:cNvSpPr>
            <p:nvPr/>
          </p:nvSpPr>
          <p:spPr bwMode="auto">
            <a:xfrm>
              <a:off x="1848" y="1616"/>
              <a:ext cx="8" cy="156"/>
            </a:xfrm>
            <a:custGeom>
              <a:avLst/>
              <a:gdLst>
                <a:gd name="T0" fmla="*/ 8 w 8"/>
                <a:gd name="T1" fmla="*/ 0 h 156"/>
                <a:gd name="T2" fmla="*/ 0 w 8"/>
                <a:gd name="T3" fmla="*/ 156 h 156"/>
                <a:gd name="T4" fmla="*/ 0 60000 65536"/>
                <a:gd name="T5" fmla="*/ 0 60000 65536"/>
                <a:gd name="T6" fmla="*/ 0 w 8"/>
                <a:gd name="T7" fmla="*/ 0 h 156"/>
                <a:gd name="T8" fmla="*/ 8 w 8"/>
                <a:gd name="T9" fmla="*/ 156 h 156"/>
              </a:gdLst>
              <a:ahLst/>
              <a:cxnLst>
                <a:cxn ang="T4">
                  <a:pos x="T0" y="T1"/>
                </a:cxn>
                <a:cxn ang="T5">
                  <a:pos x="T2" y="T3"/>
                </a:cxn>
              </a:cxnLst>
              <a:rect l="T6" t="T7" r="T8" b="T9"/>
              <a:pathLst>
                <a:path w="8" h="156">
                  <a:moveTo>
                    <a:pt x="8" y="0"/>
                  </a:moveTo>
                  <a:lnTo>
                    <a:pt x="0" y="156"/>
                  </a:lnTo>
                </a:path>
              </a:pathLst>
            </a:custGeom>
            <a:noFill/>
            <a:ln w="28575">
              <a:solidFill>
                <a:srgbClr val="0000FF"/>
              </a:solidFill>
              <a:round/>
              <a:headEnd type="triangl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0" name="Line 43"/>
            <p:cNvSpPr>
              <a:spLocks noChangeShapeType="1"/>
            </p:cNvSpPr>
            <p:nvPr/>
          </p:nvSpPr>
          <p:spPr bwMode="auto">
            <a:xfrm>
              <a:off x="2438" y="1616"/>
              <a:ext cx="0" cy="186"/>
            </a:xfrm>
            <a:prstGeom prst="line">
              <a:avLst/>
            </a:prstGeom>
            <a:noFill/>
            <a:ln w="28575">
              <a:solidFill>
                <a:srgbClr val="0000FF"/>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1" name="Line 44"/>
            <p:cNvSpPr>
              <a:spLocks noChangeShapeType="1"/>
            </p:cNvSpPr>
            <p:nvPr/>
          </p:nvSpPr>
          <p:spPr bwMode="auto">
            <a:xfrm>
              <a:off x="2115" y="2400"/>
              <a:ext cx="321" cy="1182"/>
            </a:xfrm>
            <a:prstGeom prst="line">
              <a:avLst/>
            </a:prstGeom>
            <a:noFill/>
            <a:ln w="19050">
              <a:solidFill>
                <a:srgbClr val="D400D4"/>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2" name="Rectangle 45"/>
            <p:cNvSpPr>
              <a:spLocks noChangeArrowheads="1"/>
            </p:cNvSpPr>
            <p:nvPr/>
          </p:nvSpPr>
          <p:spPr bwMode="auto">
            <a:xfrm>
              <a:off x="1527" y="3636"/>
              <a:ext cx="1176" cy="107"/>
            </a:xfrm>
            <a:prstGeom prst="rect">
              <a:avLst/>
            </a:prstGeom>
            <a:solidFill>
              <a:srgbClr val="66CCFF">
                <a:alpha val="50195"/>
              </a:srgbClr>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9183" name="Line 46"/>
            <p:cNvSpPr>
              <a:spLocks noChangeShapeType="1"/>
            </p:cNvSpPr>
            <p:nvPr/>
          </p:nvSpPr>
          <p:spPr bwMode="auto">
            <a:xfrm flipH="1">
              <a:off x="2115" y="3600"/>
              <a:ext cx="908" cy="0"/>
            </a:xfrm>
            <a:prstGeom prst="line">
              <a:avLst/>
            </a:prstGeom>
            <a:noFill/>
            <a:ln w="28575">
              <a:solidFill>
                <a:srgbClr val="FF0066"/>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4" name="Line 47"/>
            <p:cNvSpPr>
              <a:spLocks noChangeShapeType="1"/>
            </p:cNvSpPr>
            <p:nvPr/>
          </p:nvSpPr>
          <p:spPr bwMode="auto">
            <a:xfrm>
              <a:off x="2863" y="3313"/>
              <a:ext cx="0" cy="249"/>
            </a:xfrm>
            <a:prstGeom prst="line">
              <a:avLst/>
            </a:prstGeom>
            <a:noFill/>
            <a:ln w="19050">
              <a:solidFill>
                <a:srgbClr val="FF0066"/>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5" name="Line 48"/>
            <p:cNvSpPr>
              <a:spLocks noChangeShapeType="1"/>
            </p:cNvSpPr>
            <p:nvPr/>
          </p:nvSpPr>
          <p:spPr bwMode="auto">
            <a:xfrm flipV="1">
              <a:off x="2863" y="3636"/>
              <a:ext cx="0" cy="248"/>
            </a:xfrm>
            <a:prstGeom prst="line">
              <a:avLst/>
            </a:prstGeom>
            <a:noFill/>
            <a:ln w="19050">
              <a:solidFill>
                <a:srgbClr val="FF0066"/>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9154" name="Object 2"/>
            <p:cNvGraphicFramePr>
              <a:graphicFrameLocks noChangeAspect="1"/>
            </p:cNvGraphicFramePr>
            <p:nvPr/>
          </p:nvGraphicFramePr>
          <p:xfrm>
            <a:off x="2169" y="2736"/>
            <a:ext cx="250" cy="283"/>
          </p:xfrm>
          <a:graphic>
            <a:graphicData uri="http://schemas.openxmlformats.org/presentationml/2006/ole">
              <mc:AlternateContent xmlns:mc="http://schemas.openxmlformats.org/markup-compatibility/2006">
                <mc:Choice xmlns:v="urn:schemas-microsoft-com:vml" Requires="v">
                  <p:oleObj spid="_x0000_s215060" name="公式" r:id="rId3" imgW="215806" imgH="228501" progId="Equation.3">
                    <p:embed/>
                  </p:oleObj>
                </mc:Choice>
                <mc:Fallback>
                  <p:oleObj name="公式" r:id="rId3" imgW="215806" imgH="228501" progId="Equation.3">
                    <p:embed/>
                    <p:pic>
                      <p:nvPicPr>
                        <p:cNvPr id="491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9" y="2736"/>
                          <a:ext cx="250"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3"/>
            <p:cNvGraphicFramePr>
              <a:graphicFrameLocks noChangeAspect="1"/>
            </p:cNvGraphicFramePr>
            <p:nvPr/>
          </p:nvGraphicFramePr>
          <p:xfrm>
            <a:off x="2160" y="3360"/>
            <a:ext cx="193" cy="240"/>
          </p:xfrm>
          <a:graphic>
            <a:graphicData uri="http://schemas.openxmlformats.org/presentationml/2006/ole">
              <mc:AlternateContent xmlns:mc="http://schemas.openxmlformats.org/markup-compatibility/2006">
                <mc:Choice xmlns:v="urn:schemas-microsoft-com:vml" Requires="v">
                  <p:oleObj spid="_x0000_s215061" name="公式" r:id="rId5" imgW="152202" imgH="177569" progId="Equation.3">
                    <p:embed/>
                  </p:oleObj>
                </mc:Choice>
                <mc:Fallback>
                  <p:oleObj name="公式" r:id="rId5" imgW="152202" imgH="177569" progId="Equation.3">
                    <p:embed/>
                    <p:pic>
                      <p:nvPicPr>
                        <p:cNvPr id="491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3360"/>
                          <a:ext cx="193"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86" name="Line 51"/>
            <p:cNvSpPr>
              <a:spLocks noChangeShapeType="1"/>
            </p:cNvSpPr>
            <p:nvPr/>
          </p:nvSpPr>
          <p:spPr bwMode="auto">
            <a:xfrm>
              <a:off x="2115" y="2400"/>
              <a:ext cx="0" cy="1191"/>
            </a:xfrm>
            <a:prstGeom prst="line">
              <a:avLst/>
            </a:prstGeom>
            <a:noFill/>
            <a:ln w="19050">
              <a:solidFill>
                <a:srgbClr val="D400D4"/>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7" name="Line 52"/>
            <p:cNvSpPr>
              <a:spLocks noChangeShapeType="1"/>
            </p:cNvSpPr>
            <p:nvPr/>
          </p:nvSpPr>
          <p:spPr bwMode="auto">
            <a:xfrm flipH="1">
              <a:off x="2115" y="3636"/>
              <a:ext cx="908" cy="0"/>
            </a:xfrm>
            <a:prstGeom prst="line">
              <a:avLst/>
            </a:prstGeom>
            <a:noFill/>
            <a:ln w="28575">
              <a:solidFill>
                <a:srgbClr val="FF0066"/>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8" name="Line 53"/>
            <p:cNvSpPr>
              <a:spLocks noChangeShapeType="1"/>
            </p:cNvSpPr>
            <p:nvPr/>
          </p:nvSpPr>
          <p:spPr bwMode="auto">
            <a:xfrm flipH="1">
              <a:off x="2115" y="3600"/>
              <a:ext cx="321" cy="0"/>
            </a:xfrm>
            <a:prstGeom prst="line">
              <a:avLst/>
            </a:prstGeom>
            <a:noFill/>
            <a:ln w="28575">
              <a:solidFill>
                <a:srgbClr val="FF0066"/>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9156" name="Object 4"/>
            <p:cNvGraphicFramePr>
              <a:graphicFrameLocks noChangeAspect="1"/>
            </p:cNvGraphicFramePr>
            <p:nvPr/>
          </p:nvGraphicFramePr>
          <p:xfrm>
            <a:off x="2916" y="3260"/>
            <a:ext cx="241" cy="322"/>
          </p:xfrm>
          <a:graphic>
            <a:graphicData uri="http://schemas.openxmlformats.org/presentationml/2006/ole">
              <mc:AlternateContent xmlns:mc="http://schemas.openxmlformats.org/markup-compatibility/2006">
                <mc:Choice xmlns:v="urn:schemas-microsoft-com:vml" Requires="v">
                  <p:oleObj spid="_x0000_s215062" name="公式" r:id="rId7" imgW="190417" imgH="253890" progId="Equation.3">
                    <p:embed/>
                  </p:oleObj>
                </mc:Choice>
                <mc:Fallback>
                  <p:oleObj name="公式" r:id="rId7" imgW="190417" imgH="253890" progId="Equation.3">
                    <p:embed/>
                    <p:pic>
                      <p:nvPicPr>
                        <p:cNvPr id="4915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 y="3260"/>
                          <a:ext cx="241" cy="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89" name="Text Box 55"/>
            <p:cNvSpPr txBox="1">
              <a:spLocks noChangeArrowheads="1"/>
            </p:cNvSpPr>
            <p:nvPr/>
          </p:nvSpPr>
          <p:spPr bwMode="auto">
            <a:xfrm>
              <a:off x="2592" y="2092"/>
              <a:ext cx="85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a:solidFill>
                    <a:srgbClr val="000000"/>
                  </a:solidFill>
                </a:rPr>
                <a:t> M</a:t>
              </a:r>
              <a:r>
                <a:rPr kumimoji="0" lang="zh-CN" altLang="en-US" sz="2800" b="1">
                  <a:solidFill>
                    <a:srgbClr val="000000"/>
                  </a:solidFill>
                </a:rPr>
                <a:t>半透半反镜</a:t>
              </a:r>
            </a:p>
          </p:txBody>
        </p:sp>
        <p:sp>
          <p:nvSpPr>
            <p:cNvPr id="49190" name="AutoShape 56"/>
            <p:cNvSpPr>
              <a:spLocks noChangeArrowheads="1"/>
            </p:cNvSpPr>
            <p:nvPr/>
          </p:nvSpPr>
          <p:spPr bwMode="auto">
            <a:xfrm>
              <a:off x="336" y="3264"/>
              <a:ext cx="768" cy="288"/>
            </a:xfrm>
            <a:prstGeom prst="wedgeRectCallout">
              <a:avLst>
                <a:gd name="adj1" fmla="val 107551"/>
                <a:gd name="adj2" fmla="val 3958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kumimoji="0" lang="zh-CN" altLang="zh-CN" sz="2800" b="1">
                <a:solidFill>
                  <a:srgbClr val="1C1C1C"/>
                </a:solidFill>
              </a:endParaRPr>
            </a:p>
          </p:txBody>
        </p:sp>
        <p:sp>
          <p:nvSpPr>
            <p:cNvPr id="49191" name="AutoShape 57"/>
            <p:cNvSpPr>
              <a:spLocks noChangeArrowheads="1"/>
            </p:cNvSpPr>
            <p:nvPr/>
          </p:nvSpPr>
          <p:spPr bwMode="auto">
            <a:xfrm>
              <a:off x="240" y="2832"/>
              <a:ext cx="960" cy="384"/>
            </a:xfrm>
            <a:prstGeom prst="wedgeRectCallout">
              <a:avLst>
                <a:gd name="adj1" fmla="val 108750"/>
                <a:gd name="adj2" fmla="val 8880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kumimoji="0" lang="zh-CN" altLang="zh-CN" sz="2800" b="1">
                <a:solidFill>
                  <a:srgbClr val="1C1C1C"/>
                </a:solidFill>
              </a:endParaRPr>
            </a:p>
          </p:txBody>
        </p:sp>
        <p:sp>
          <p:nvSpPr>
            <p:cNvPr id="49192" name="AutoShape 58"/>
            <p:cNvSpPr>
              <a:spLocks noChangeArrowheads="1"/>
            </p:cNvSpPr>
            <p:nvPr/>
          </p:nvSpPr>
          <p:spPr bwMode="auto">
            <a:xfrm>
              <a:off x="2592" y="1632"/>
              <a:ext cx="1008" cy="624"/>
            </a:xfrm>
            <a:prstGeom prst="wedgeRectCallout">
              <a:avLst>
                <a:gd name="adj1" fmla="val -58532"/>
                <a:gd name="adj2" fmla="val 8525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kumimoji="0" lang="zh-CN" altLang="zh-CN" sz="2800" b="1">
                <a:solidFill>
                  <a:srgbClr val="1C1C1C"/>
                </a:solidFill>
              </a:endParaRPr>
            </a:p>
          </p:txBody>
        </p:sp>
        <p:sp>
          <p:nvSpPr>
            <p:cNvPr id="49193" name="Text Box 59"/>
            <p:cNvSpPr txBox="1">
              <a:spLocks noChangeArrowheads="1"/>
            </p:cNvSpPr>
            <p:nvPr/>
          </p:nvSpPr>
          <p:spPr bwMode="auto">
            <a:xfrm>
              <a:off x="1728" y="1050"/>
              <a:ext cx="8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sz="2800" b="1">
                  <a:solidFill>
                    <a:srgbClr val="1C1C1C"/>
                  </a:solidFill>
                </a:rPr>
                <a:t>T</a:t>
              </a:r>
            </a:p>
          </p:txBody>
        </p:sp>
      </p:grpSp>
    </p:spTree>
    <p:extLst>
      <p:ext uri="{BB962C8B-B14F-4D97-AF65-F5344CB8AC3E}">
        <p14:creationId xmlns:p14="http://schemas.microsoft.com/office/powerpoint/2010/main" val="18465520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2/3*#ppt_w"/>
                                          </p:val>
                                        </p:tav>
                                        <p:tav tm="100000">
                                          <p:val>
                                            <p:strVal val="#ppt_w"/>
                                          </p:val>
                                        </p:tav>
                                      </p:tavLst>
                                    </p:anim>
                                    <p:anim calcmode="lin" valueType="num">
                                      <p:cBhvr>
                                        <p:cTn id="13"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87" name="Group 2"/>
          <p:cNvGrpSpPr>
            <a:grpSpLocks/>
          </p:cNvGrpSpPr>
          <p:nvPr/>
        </p:nvGrpSpPr>
        <p:grpSpPr bwMode="auto">
          <a:xfrm>
            <a:off x="5436096" y="548680"/>
            <a:ext cx="3124200" cy="3733800"/>
            <a:chOff x="3485" y="576"/>
            <a:chExt cx="1968" cy="2352"/>
          </a:xfrm>
        </p:grpSpPr>
        <p:sp>
          <p:nvSpPr>
            <p:cNvPr id="50210" name="Rectangle 3"/>
            <p:cNvSpPr>
              <a:spLocks noChangeArrowheads="1"/>
            </p:cNvSpPr>
            <p:nvPr/>
          </p:nvSpPr>
          <p:spPr bwMode="auto">
            <a:xfrm>
              <a:off x="3485" y="576"/>
              <a:ext cx="1968" cy="2352"/>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0211" name="Group 4"/>
            <p:cNvGrpSpPr>
              <a:grpSpLocks/>
            </p:cNvGrpSpPr>
            <p:nvPr/>
          </p:nvGrpSpPr>
          <p:grpSpPr bwMode="auto">
            <a:xfrm>
              <a:off x="3917" y="2016"/>
              <a:ext cx="864" cy="864"/>
              <a:chOff x="3888" y="1728"/>
              <a:chExt cx="1440" cy="1440"/>
            </a:xfrm>
          </p:grpSpPr>
          <p:sp>
            <p:nvSpPr>
              <p:cNvPr id="50228" name="Oval 5"/>
              <p:cNvSpPr>
                <a:spLocks noChangeArrowheads="1"/>
              </p:cNvSpPr>
              <p:nvPr/>
            </p:nvSpPr>
            <p:spPr bwMode="auto">
              <a:xfrm>
                <a:off x="3888" y="1728"/>
                <a:ext cx="1440" cy="144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29" name="Oval 6"/>
              <p:cNvSpPr>
                <a:spLocks noChangeArrowheads="1"/>
              </p:cNvSpPr>
              <p:nvPr/>
            </p:nvSpPr>
            <p:spPr bwMode="auto">
              <a:xfrm>
                <a:off x="3920" y="1761"/>
                <a:ext cx="1376" cy="13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30" name="Oval 7"/>
              <p:cNvSpPr>
                <a:spLocks noChangeArrowheads="1"/>
              </p:cNvSpPr>
              <p:nvPr/>
            </p:nvSpPr>
            <p:spPr bwMode="auto">
              <a:xfrm>
                <a:off x="3953" y="1793"/>
                <a:ext cx="1310" cy="131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31" name="Oval 8"/>
              <p:cNvSpPr>
                <a:spLocks noChangeArrowheads="1"/>
              </p:cNvSpPr>
              <p:nvPr/>
            </p:nvSpPr>
            <p:spPr bwMode="auto">
              <a:xfrm>
                <a:off x="3985" y="1826"/>
                <a:ext cx="1246" cy="124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32" name="Oval 9"/>
              <p:cNvSpPr>
                <a:spLocks noChangeArrowheads="1"/>
              </p:cNvSpPr>
              <p:nvPr/>
            </p:nvSpPr>
            <p:spPr bwMode="auto">
              <a:xfrm>
                <a:off x="4018" y="1858"/>
                <a:ext cx="1180" cy="118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33" name="Oval 10"/>
              <p:cNvSpPr>
                <a:spLocks noChangeArrowheads="1"/>
              </p:cNvSpPr>
              <p:nvPr/>
            </p:nvSpPr>
            <p:spPr bwMode="auto">
              <a:xfrm>
                <a:off x="4051" y="1891"/>
                <a:ext cx="1114" cy="111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34" name="Oval 11"/>
              <p:cNvSpPr>
                <a:spLocks noChangeArrowheads="1"/>
              </p:cNvSpPr>
              <p:nvPr/>
            </p:nvSpPr>
            <p:spPr bwMode="auto">
              <a:xfrm>
                <a:off x="4085" y="1925"/>
                <a:ext cx="1046" cy="1046"/>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35" name="Oval 12"/>
              <p:cNvSpPr>
                <a:spLocks noChangeArrowheads="1"/>
              </p:cNvSpPr>
              <p:nvPr/>
            </p:nvSpPr>
            <p:spPr bwMode="auto">
              <a:xfrm>
                <a:off x="4151" y="1990"/>
                <a:ext cx="914" cy="91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36" name="Oval 13"/>
              <p:cNvSpPr>
                <a:spLocks noChangeArrowheads="1"/>
              </p:cNvSpPr>
              <p:nvPr/>
            </p:nvSpPr>
            <p:spPr bwMode="auto">
              <a:xfrm>
                <a:off x="4118" y="1958"/>
                <a:ext cx="980" cy="9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37" name="Oval 14"/>
              <p:cNvSpPr>
                <a:spLocks noChangeArrowheads="1"/>
              </p:cNvSpPr>
              <p:nvPr/>
            </p:nvSpPr>
            <p:spPr bwMode="auto">
              <a:xfrm>
                <a:off x="4165" y="2006"/>
                <a:ext cx="886" cy="884"/>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38" name="Oval 15"/>
              <p:cNvSpPr>
                <a:spLocks noChangeArrowheads="1"/>
              </p:cNvSpPr>
              <p:nvPr/>
            </p:nvSpPr>
            <p:spPr bwMode="auto">
              <a:xfrm>
                <a:off x="4216" y="2055"/>
                <a:ext cx="784" cy="78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39" name="Oval 16"/>
              <p:cNvSpPr>
                <a:spLocks noChangeArrowheads="1"/>
              </p:cNvSpPr>
              <p:nvPr/>
            </p:nvSpPr>
            <p:spPr bwMode="auto">
              <a:xfrm>
                <a:off x="4280" y="2121"/>
                <a:ext cx="656" cy="654"/>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40" name="Oval 17"/>
              <p:cNvSpPr>
                <a:spLocks noChangeArrowheads="1"/>
              </p:cNvSpPr>
              <p:nvPr/>
            </p:nvSpPr>
            <p:spPr bwMode="auto">
              <a:xfrm>
                <a:off x="4331" y="2170"/>
                <a:ext cx="554" cy="55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41" name="Oval 18"/>
              <p:cNvSpPr>
                <a:spLocks noChangeArrowheads="1"/>
              </p:cNvSpPr>
              <p:nvPr/>
            </p:nvSpPr>
            <p:spPr bwMode="auto">
              <a:xfrm>
                <a:off x="4400" y="2239"/>
                <a:ext cx="416" cy="418"/>
              </a:xfrm>
              <a:prstGeom prst="ellipse">
                <a:avLst/>
              </a:prstGeom>
              <a:solidFill>
                <a:srgbClr val="FFCC00"/>
              </a:solidFill>
              <a:ln w="12700">
                <a:solidFill>
                  <a:srgbClr val="FFCC00"/>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42" name="Oval 19"/>
              <p:cNvSpPr>
                <a:spLocks noChangeArrowheads="1"/>
              </p:cNvSpPr>
              <p:nvPr/>
            </p:nvSpPr>
            <p:spPr bwMode="auto">
              <a:xfrm>
                <a:off x="4478" y="2318"/>
                <a:ext cx="260" cy="26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50212" name="Group 20"/>
            <p:cNvGrpSpPr>
              <a:grpSpLocks/>
            </p:cNvGrpSpPr>
            <p:nvPr/>
          </p:nvGrpSpPr>
          <p:grpSpPr bwMode="auto">
            <a:xfrm>
              <a:off x="3533" y="1440"/>
              <a:ext cx="1616" cy="286"/>
              <a:chOff x="3625" y="1056"/>
              <a:chExt cx="1777" cy="336"/>
            </a:xfrm>
          </p:grpSpPr>
          <p:grpSp>
            <p:nvGrpSpPr>
              <p:cNvPr id="50224" name="Group 21"/>
              <p:cNvGrpSpPr>
                <a:grpSpLocks/>
              </p:cNvGrpSpPr>
              <p:nvPr/>
            </p:nvGrpSpPr>
            <p:grpSpPr bwMode="auto">
              <a:xfrm>
                <a:off x="3625" y="1056"/>
                <a:ext cx="1777" cy="336"/>
                <a:chOff x="3625" y="1056"/>
                <a:chExt cx="1777" cy="336"/>
              </a:xfrm>
            </p:grpSpPr>
            <p:sp>
              <p:nvSpPr>
                <p:cNvPr id="50226" name="Arc 22"/>
                <p:cNvSpPr>
                  <a:spLocks/>
                </p:cNvSpPr>
                <p:nvPr/>
              </p:nvSpPr>
              <p:spPr bwMode="auto">
                <a:xfrm>
                  <a:off x="3625" y="1056"/>
                  <a:ext cx="1777" cy="336"/>
                </a:xfrm>
                <a:custGeom>
                  <a:avLst/>
                  <a:gdLst>
                    <a:gd name="T0" fmla="*/ 0 w 42336"/>
                    <a:gd name="T1" fmla="*/ 0 h 21600"/>
                    <a:gd name="T2" fmla="*/ 0 w 42336"/>
                    <a:gd name="T3" fmla="*/ 0 h 21600"/>
                    <a:gd name="T4" fmla="*/ 0 w 42336"/>
                    <a:gd name="T5" fmla="*/ 0 h 21600"/>
                    <a:gd name="T6" fmla="*/ 0 60000 65536"/>
                    <a:gd name="T7" fmla="*/ 0 60000 65536"/>
                    <a:gd name="T8" fmla="*/ 0 60000 65536"/>
                    <a:gd name="T9" fmla="*/ 0 w 42336"/>
                    <a:gd name="T10" fmla="*/ 0 h 21600"/>
                    <a:gd name="T11" fmla="*/ 42336 w 42336"/>
                    <a:gd name="T12" fmla="*/ 21600 h 21600"/>
                  </a:gdLst>
                  <a:ahLst/>
                  <a:cxnLst>
                    <a:cxn ang="T6">
                      <a:pos x="T0" y="T1"/>
                    </a:cxn>
                    <a:cxn ang="T7">
                      <a:pos x="T2" y="T3"/>
                    </a:cxn>
                    <a:cxn ang="T8">
                      <a:pos x="T4" y="T5"/>
                    </a:cxn>
                  </a:cxnLst>
                  <a:rect l="T9" t="T10" r="T11" b="T12"/>
                  <a:pathLst>
                    <a:path w="42336" h="21600" fill="none" extrusionOk="0">
                      <a:moveTo>
                        <a:pt x="42336" y="3861"/>
                      </a:moveTo>
                      <a:cubicBezTo>
                        <a:pt x="40469" y="14132"/>
                        <a:pt x="31524" y="21599"/>
                        <a:pt x="21084" y="21600"/>
                      </a:cubicBezTo>
                      <a:cubicBezTo>
                        <a:pt x="10962" y="21600"/>
                        <a:pt x="2198" y="14571"/>
                        <a:pt x="-1" y="4692"/>
                      </a:cubicBezTo>
                    </a:path>
                    <a:path w="42336" h="21600" stroke="0" extrusionOk="0">
                      <a:moveTo>
                        <a:pt x="42336" y="3861"/>
                      </a:moveTo>
                      <a:cubicBezTo>
                        <a:pt x="40469" y="14132"/>
                        <a:pt x="31524" y="21599"/>
                        <a:pt x="21084" y="21600"/>
                      </a:cubicBezTo>
                      <a:cubicBezTo>
                        <a:pt x="10962" y="21600"/>
                        <a:pt x="2198" y="14571"/>
                        <a:pt x="-1" y="4692"/>
                      </a:cubicBezTo>
                      <a:lnTo>
                        <a:pt x="21084" y="0"/>
                      </a:lnTo>
                      <a:close/>
                    </a:path>
                  </a:pathLst>
                </a:custGeom>
                <a:solidFill>
                  <a:srgbClr val="66FFFF"/>
                </a:solidFill>
                <a:ln w="12700" cap="rnd">
                  <a:solidFill>
                    <a:schemeClr val="tx1"/>
                  </a:solidFill>
                  <a:round/>
                  <a:headEnd type="none" w="sm" len="lg"/>
                  <a:tailEnd type="none" w="sm" len="lg"/>
                </a:ln>
              </p:spPr>
              <p:txBody>
                <a:bodyPr wrap="none" anchor="ctr"/>
                <a:lstStyle/>
                <a:p>
                  <a:endParaRPr lang="zh-CN" altLang="en-US"/>
                </a:p>
              </p:txBody>
            </p:sp>
            <p:sp>
              <p:nvSpPr>
                <p:cNvPr id="50227" name="Rectangle 23"/>
                <p:cNvSpPr>
                  <a:spLocks noChangeArrowheads="1"/>
                </p:cNvSpPr>
                <p:nvPr/>
              </p:nvSpPr>
              <p:spPr bwMode="auto">
                <a:xfrm>
                  <a:off x="3631" y="1056"/>
                  <a:ext cx="1770" cy="103"/>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50225" name="Freeform 24"/>
              <p:cNvSpPr>
                <a:spLocks/>
              </p:cNvSpPr>
              <p:nvPr/>
            </p:nvSpPr>
            <p:spPr bwMode="auto">
              <a:xfrm>
                <a:off x="3631" y="1056"/>
                <a:ext cx="1771" cy="104"/>
              </a:xfrm>
              <a:custGeom>
                <a:avLst/>
                <a:gdLst>
                  <a:gd name="T0" fmla="*/ 0 w 1771"/>
                  <a:gd name="T1" fmla="*/ 51 h 104"/>
                  <a:gd name="T2" fmla="*/ 0 w 1771"/>
                  <a:gd name="T3" fmla="*/ 0 h 104"/>
                  <a:gd name="T4" fmla="*/ 1770 w 1771"/>
                  <a:gd name="T5" fmla="*/ 0 h 104"/>
                  <a:gd name="T6" fmla="*/ 1770 w 1771"/>
                  <a:gd name="T7" fmla="*/ 103 h 104"/>
                  <a:gd name="T8" fmla="*/ 0 60000 65536"/>
                  <a:gd name="T9" fmla="*/ 0 60000 65536"/>
                  <a:gd name="T10" fmla="*/ 0 60000 65536"/>
                  <a:gd name="T11" fmla="*/ 0 60000 65536"/>
                  <a:gd name="T12" fmla="*/ 0 w 1771"/>
                  <a:gd name="T13" fmla="*/ 0 h 104"/>
                  <a:gd name="T14" fmla="*/ 1771 w 1771"/>
                  <a:gd name="T15" fmla="*/ 104 h 104"/>
                </a:gdLst>
                <a:ahLst/>
                <a:cxnLst>
                  <a:cxn ang="T8">
                    <a:pos x="T0" y="T1"/>
                  </a:cxn>
                  <a:cxn ang="T9">
                    <a:pos x="T2" y="T3"/>
                  </a:cxn>
                  <a:cxn ang="T10">
                    <a:pos x="T4" y="T5"/>
                  </a:cxn>
                  <a:cxn ang="T11">
                    <a:pos x="T6" y="T7"/>
                  </a:cxn>
                </a:cxnLst>
                <a:rect l="T12" t="T13" r="T14" b="T15"/>
                <a:pathLst>
                  <a:path w="1771" h="104">
                    <a:moveTo>
                      <a:pt x="0" y="51"/>
                    </a:moveTo>
                    <a:lnTo>
                      <a:pt x="0" y="0"/>
                    </a:lnTo>
                    <a:lnTo>
                      <a:pt x="1770" y="0"/>
                    </a:lnTo>
                    <a:lnTo>
                      <a:pt x="1770" y="103"/>
                    </a:lnTo>
                  </a:path>
                </a:pathLst>
              </a:custGeom>
              <a:noFill/>
              <a:ln w="12700" cap="rnd"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0213" name="Rectangle 25"/>
            <p:cNvSpPr>
              <a:spLocks noChangeArrowheads="1"/>
            </p:cNvSpPr>
            <p:nvPr/>
          </p:nvSpPr>
          <p:spPr bwMode="auto">
            <a:xfrm>
              <a:off x="3537" y="1733"/>
              <a:ext cx="1608" cy="198"/>
            </a:xfrm>
            <a:prstGeom prst="rect">
              <a:avLst/>
            </a:prstGeom>
            <a:solidFill>
              <a:srgbClr val="66CC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14" name="Line 26"/>
            <p:cNvSpPr>
              <a:spLocks noChangeShapeType="1"/>
            </p:cNvSpPr>
            <p:nvPr/>
          </p:nvSpPr>
          <p:spPr bwMode="auto">
            <a:xfrm>
              <a:off x="4349" y="624"/>
              <a:ext cx="668" cy="983"/>
            </a:xfrm>
            <a:prstGeom prst="line">
              <a:avLst/>
            </a:prstGeom>
            <a:noFill/>
            <a:ln w="19050">
              <a:solidFill>
                <a:srgbClr val="990099"/>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5" name="Line 27"/>
            <p:cNvSpPr>
              <a:spLocks noChangeShapeType="1"/>
            </p:cNvSpPr>
            <p:nvPr/>
          </p:nvSpPr>
          <p:spPr bwMode="auto">
            <a:xfrm>
              <a:off x="3970" y="1156"/>
              <a:ext cx="0" cy="287"/>
            </a:xfrm>
            <a:prstGeom prst="line">
              <a:avLst/>
            </a:prstGeom>
            <a:noFill/>
            <a:ln w="1905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6" name="Line 28"/>
            <p:cNvSpPr>
              <a:spLocks noChangeShapeType="1"/>
            </p:cNvSpPr>
            <p:nvPr/>
          </p:nvSpPr>
          <p:spPr bwMode="auto">
            <a:xfrm>
              <a:off x="3751" y="1156"/>
              <a:ext cx="0" cy="287"/>
            </a:xfrm>
            <a:prstGeom prst="line">
              <a:avLst/>
            </a:prstGeom>
            <a:noFill/>
            <a:ln w="1905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7" name="Line 29"/>
            <p:cNvSpPr>
              <a:spLocks noChangeShapeType="1"/>
            </p:cNvSpPr>
            <p:nvPr/>
          </p:nvSpPr>
          <p:spPr bwMode="auto">
            <a:xfrm>
              <a:off x="4188" y="1156"/>
              <a:ext cx="0" cy="287"/>
            </a:xfrm>
            <a:prstGeom prst="line">
              <a:avLst/>
            </a:prstGeom>
            <a:noFill/>
            <a:ln w="1905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8" name="Line 30"/>
            <p:cNvSpPr>
              <a:spLocks noChangeShapeType="1"/>
            </p:cNvSpPr>
            <p:nvPr/>
          </p:nvSpPr>
          <p:spPr bwMode="auto">
            <a:xfrm>
              <a:off x="4397" y="1152"/>
              <a:ext cx="0" cy="287"/>
            </a:xfrm>
            <a:prstGeom prst="line">
              <a:avLst/>
            </a:prstGeom>
            <a:noFill/>
            <a:ln w="1905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9" name="Line 31"/>
            <p:cNvSpPr>
              <a:spLocks noChangeShapeType="1"/>
            </p:cNvSpPr>
            <p:nvPr/>
          </p:nvSpPr>
          <p:spPr bwMode="auto">
            <a:xfrm>
              <a:off x="4589" y="1152"/>
              <a:ext cx="0" cy="287"/>
            </a:xfrm>
            <a:prstGeom prst="line">
              <a:avLst/>
            </a:prstGeom>
            <a:noFill/>
            <a:ln w="1905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0" name="Line 32"/>
            <p:cNvSpPr>
              <a:spLocks noChangeShapeType="1"/>
            </p:cNvSpPr>
            <p:nvPr/>
          </p:nvSpPr>
          <p:spPr bwMode="auto">
            <a:xfrm>
              <a:off x="4781" y="1152"/>
              <a:ext cx="0" cy="287"/>
            </a:xfrm>
            <a:prstGeom prst="line">
              <a:avLst/>
            </a:prstGeom>
            <a:noFill/>
            <a:ln w="1905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1" name="Rectangle 33"/>
            <p:cNvSpPr>
              <a:spLocks noChangeArrowheads="1"/>
            </p:cNvSpPr>
            <p:nvPr/>
          </p:nvSpPr>
          <p:spPr bwMode="auto">
            <a:xfrm>
              <a:off x="4615" y="829"/>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sz="2800" i="1">
                  <a:solidFill>
                    <a:srgbClr val="000000"/>
                  </a:solidFill>
                  <a:latin typeface="Bookman Old Style" pitchFamily="18" charset="0"/>
                </a:rPr>
                <a:t>R</a:t>
              </a:r>
            </a:p>
          </p:txBody>
        </p:sp>
        <p:sp>
          <p:nvSpPr>
            <p:cNvPr id="50222" name="Line 34"/>
            <p:cNvSpPr>
              <a:spLocks noChangeShapeType="1"/>
            </p:cNvSpPr>
            <p:nvPr/>
          </p:nvSpPr>
          <p:spPr bwMode="auto">
            <a:xfrm>
              <a:off x="4973" y="1152"/>
              <a:ext cx="0" cy="287"/>
            </a:xfrm>
            <a:prstGeom prst="line">
              <a:avLst/>
            </a:prstGeom>
            <a:noFill/>
            <a:ln w="1905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3" name="Line 35"/>
            <p:cNvSpPr>
              <a:spLocks noChangeShapeType="1"/>
            </p:cNvSpPr>
            <p:nvPr/>
          </p:nvSpPr>
          <p:spPr bwMode="auto">
            <a:xfrm flipV="1">
              <a:off x="4349" y="624"/>
              <a:ext cx="0" cy="1104"/>
            </a:xfrm>
            <a:prstGeom prst="line">
              <a:avLst/>
            </a:prstGeom>
            <a:noFill/>
            <a:ln w="19050">
              <a:solidFill>
                <a:srgbClr val="990099"/>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2324" name="Object 2"/>
          <p:cNvGraphicFramePr>
            <a:graphicFrameLocks noChangeAspect="1"/>
          </p:cNvGraphicFramePr>
          <p:nvPr>
            <p:extLst/>
          </p:nvPr>
        </p:nvGraphicFramePr>
        <p:xfrm>
          <a:off x="450080" y="3738211"/>
          <a:ext cx="4140756" cy="500737"/>
        </p:xfrm>
        <a:graphic>
          <a:graphicData uri="http://schemas.openxmlformats.org/presentationml/2006/ole">
            <mc:AlternateContent xmlns:mc="http://schemas.openxmlformats.org/markup-compatibility/2006">
              <mc:Choice xmlns:v="urn:schemas-microsoft-com:vml" Requires="v">
                <p:oleObj spid="_x0000_s216120" name="公式" r:id="rId3" imgW="3594100" imgH="406400" progId="Equation.3">
                  <p:embed/>
                </p:oleObj>
              </mc:Choice>
              <mc:Fallback>
                <p:oleObj name="公式" r:id="rId3" imgW="3594100" imgH="406400" progId="Equation.3">
                  <p:embed/>
                  <p:pic>
                    <p:nvPicPr>
                      <p:cNvPr id="1232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80" y="3738211"/>
                        <a:ext cx="4140756" cy="500737"/>
                      </a:xfrm>
                      <a:prstGeom prst="rect">
                        <a:avLst/>
                      </a:prstGeom>
                      <a:noFill/>
                      <a:extLst/>
                    </p:spPr>
                  </p:pic>
                </p:oleObj>
              </mc:Fallback>
            </mc:AlternateContent>
          </a:graphicData>
        </a:graphic>
      </p:graphicFrame>
      <p:graphicFrame>
        <p:nvGraphicFramePr>
          <p:cNvPr id="12325" name="Object 3"/>
          <p:cNvGraphicFramePr>
            <a:graphicFrameLocks noChangeAspect="1"/>
          </p:cNvGraphicFramePr>
          <p:nvPr>
            <p:extLst/>
          </p:nvPr>
        </p:nvGraphicFramePr>
        <p:xfrm>
          <a:off x="867091" y="4562164"/>
          <a:ext cx="2942909" cy="510753"/>
        </p:xfrm>
        <a:graphic>
          <a:graphicData uri="http://schemas.openxmlformats.org/presentationml/2006/ole">
            <mc:AlternateContent xmlns:mc="http://schemas.openxmlformats.org/markup-compatibility/2006">
              <mc:Choice xmlns:v="urn:schemas-microsoft-com:vml" Requires="v">
                <p:oleObj spid="_x0000_s216121" name="公式" r:id="rId5" imgW="2400300" imgH="406400" progId="Equation.3">
                  <p:embed/>
                </p:oleObj>
              </mc:Choice>
              <mc:Fallback>
                <p:oleObj name="公式" r:id="rId5" imgW="2400300" imgH="406400" progId="Equation.3">
                  <p:embed/>
                  <p:pic>
                    <p:nvPicPr>
                      <p:cNvPr id="1232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7091" y="4562164"/>
                        <a:ext cx="2942909" cy="510753"/>
                      </a:xfrm>
                      <a:prstGeom prst="rect">
                        <a:avLst/>
                      </a:prstGeom>
                      <a:noFill/>
                      <a:extLst/>
                    </p:spPr>
                  </p:pic>
                </p:oleObj>
              </mc:Fallback>
            </mc:AlternateContent>
          </a:graphicData>
        </a:graphic>
      </p:graphicFrame>
      <p:graphicFrame>
        <p:nvGraphicFramePr>
          <p:cNvPr id="12326" name="Object 4"/>
          <p:cNvGraphicFramePr>
            <a:graphicFrameLocks noChangeAspect="1"/>
          </p:cNvGraphicFramePr>
          <p:nvPr/>
        </p:nvGraphicFramePr>
        <p:xfrm>
          <a:off x="533400" y="5221288"/>
          <a:ext cx="3276600" cy="1027112"/>
        </p:xfrm>
        <a:graphic>
          <a:graphicData uri="http://schemas.openxmlformats.org/presentationml/2006/ole">
            <mc:AlternateContent xmlns:mc="http://schemas.openxmlformats.org/markup-compatibility/2006">
              <mc:Choice xmlns:v="urn:schemas-microsoft-com:vml" Requires="v">
                <p:oleObj spid="_x0000_s216122" name="公式" r:id="rId7" imgW="2819400" imgH="762000" progId="Equation.3">
                  <p:embed/>
                </p:oleObj>
              </mc:Choice>
              <mc:Fallback>
                <p:oleObj name="公式" r:id="rId7" imgW="2819400" imgH="762000" progId="Equation.3">
                  <p:embed/>
                  <p:pic>
                    <p:nvPicPr>
                      <p:cNvPr id="1232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221288"/>
                        <a:ext cx="3276600"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0188" name="Group 39"/>
          <p:cNvGrpSpPr>
            <a:grpSpLocks/>
          </p:cNvGrpSpPr>
          <p:nvPr/>
        </p:nvGrpSpPr>
        <p:grpSpPr bwMode="auto">
          <a:xfrm>
            <a:off x="152400" y="215305"/>
            <a:ext cx="2844801" cy="1489075"/>
            <a:chOff x="96" y="270"/>
            <a:chExt cx="1792" cy="938"/>
          </a:xfrm>
        </p:grpSpPr>
        <p:graphicFrame>
          <p:nvGraphicFramePr>
            <p:cNvPr id="50186" name="Object 10"/>
            <p:cNvGraphicFramePr>
              <a:graphicFrameLocks noChangeAspect="1"/>
            </p:cNvGraphicFramePr>
            <p:nvPr>
              <p:extLst/>
            </p:nvPr>
          </p:nvGraphicFramePr>
          <p:xfrm>
            <a:off x="816" y="589"/>
            <a:ext cx="1072" cy="619"/>
          </p:xfrm>
          <a:graphic>
            <a:graphicData uri="http://schemas.openxmlformats.org/presentationml/2006/ole">
              <mc:AlternateContent xmlns:mc="http://schemas.openxmlformats.org/markup-compatibility/2006">
                <mc:Choice xmlns:v="urn:schemas-microsoft-com:vml" Requires="v">
                  <p:oleObj spid="_x0000_s216123" name="公式" r:id="rId9" imgW="1358310" imgH="723586" progId="Equation.3">
                    <p:embed/>
                  </p:oleObj>
                </mc:Choice>
                <mc:Fallback>
                  <p:oleObj name="公式" r:id="rId9" imgW="1358310" imgH="723586" progId="Equation.3">
                    <p:embed/>
                    <p:pic>
                      <p:nvPicPr>
                        <p:cNvPr id="5018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 y="589"/>
                          <a:ext cx="1072" cy="619"/>
                        </a:xfrm>
                        <a:prstGeom prst="rect">
                          <a:avLst/>
                        </a:prstGeom>
                        <a:noFill/>
                        <a:extLst/>
                      </p:spPr>
                    </p:pic>
                  </p:oleObj>
                </mc:Fallback>
              </mc:AlternateContent>
            </a:graphicData>
          </a:graphic>
        </p:graphicFrame>
        <p:sp>
          <p:nvSpPr>
            <p:cNvPr id="50209" name="Text Box 41"/>
            <p:cNvSpPr txBox="1">
              <a:spLocks noChangeArrowheads="1"/>
            </p:cNvSpPr>
            <p:nvPr/>
          </p:nvSpPr>
          <p:spPr bwMode="auto">
            <a:xfrm>
              <a:off x="96" y="270"/>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dirty="0" smtClean="0">
                  <a:solidFill>
                    <a:srgbClr val="000000"/>
                  </a:solidFill>
                </a:rPr>
                <a:t>1</a:t>
              </a:r>
              <a:r>
                <a:rPr kumimoji="0" lang="zh-CN" altLang="en-US" sz="2800" b="1" dirty="0" smtClean="0">
                  <a:solidFill>
                    <a:srgbClr val="000000"/>
                  </a:solidFill>
                </a:rPr>
                <a:t>、光程差</a:t>
              </a:r>
              <a:endParaRPr kumimoji="0" lang="zh-CN" altLang="en-US" sz="2800" b="1" dirty="0">
                <a:solidFill>
                  <a:srgbClr val="000000"/>
                </a:solidFill>
              </a:endParaRPr>
            </a:p>
          </p:txBody>
        </p:sp>
      </p:grpSp>
      <p:grpSp>
        <p:nvGrpSpPr>
          <p:cNvPr id="7" name="Group 42"/>
          <p:cNvGrpSpPr>
            <a:grpSpLocks/>
          </p:cNvGrpSpPr>
          <p:nvPr/>
        </p:nvGrpSpPr>
        <p:grpSpPr bwMode="auto">
          <a:xfrm>
            <a:off x="304800" y="1925191"/>
            <a:ext cx="5054602" cy="1165423"/>
            <a:chOff x="192" y="1200"/>
            <a:chExt cx="3312" cy="768"/>
          </a:xfrm>
        </p:grpSpPr>
        <p:graphicFrame>
          <p:nvGraphicFramePr>
            <p:cNvPr id="50184" name="Object 8"/>
            <p:cNvGraphicFramePr>
              <a:graphicFrameLocks noChangeAspect="1"/>
            </p:cNvGraphicFramePr>
            <p:nvPr>
              <p:extLst/>
            </p:nvPr>
          </p:nvGraphicFramePr>
          <p:xfrm>
            <a:off x="192" y="1566"/>
            <a:ext cx="426" cy="243"/>
          </p:xfrm>
          <a:graphic>
            <a:graphicData uri="http://schemas.openxmlformats.org/presentationml/2006/ole">
              <mc:AlternateContent xmlns:mc="http://schemas.openxmlformats.org/markup-compatibility/2006">
                <mc:Choice xmlns:v="urn:schemas-microsoft-com:vml" Requires="v">
                  <p:oleObj spid="_x0000_s216124" name="公式" r:id="rId11" imgW="469696" imgH="266584" progId="Equation.3">
                    <p:embed/>
                  </p:oleObj>
                </mc:Choice>
                <mc:Fallback>
                  <p:oleObj name="公式" r:id="rId11" imgW="469696" imgH="266584" progId="Equation.3">
                    <p:embed/>
                    <p:pic>
                      <p:nvPicPr>
                        <p:cNvPr id="5018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 y="1566"/>
                          <a:ext cx="426" cy="243"/>
                        </a:xfrm>
                        <a:prstGeom prst="rect">
                          <a:avLst/>
                        </a:prstGeom>
                        <a:noFill/>
                        <a:extLst/>
                      </p:spPr>
                    </p:pic>
                  </p:oleObj>
                </mc:Fallback>
              </mc:AlternateContent>
            </a:graphicData>
          </a:graphic>
        </p:graphicFrame>
        <p:graphicFrame>
          <p:nvGraphicFramePr>
            <p:cNvPr id="50185" name="Object 9"/>
            <p:cNvGraphicFramePr>
              <a:graphicFrameLocks noChangeAspect="1"/>
            </p:cNvGraphicFramePr>
            <p:nvPr>
              <p:extLst/>
            </p:nvPr>
          </p:nvGraphicFramePr>
          <p:xfrm>
            <a:off x="864" y="1234"/>
            <a:ext cx="1478" cy="328"/>
          </p:xfrm>
          <a:graphic>
            <a:graphicData uri="http://schemas.openxmlformats.org/presentationml/2006/ole">
              <mc:AlternateContent xmlns:mc="http://schemas.openxmlformats.org/markup-compatibility/2006">
                <mc:Choice xmlns:v="urn:schemas-microsoft-com:vml" Requires="v">
                  <p:oleObj spid="_x0000_s216125" name="公式" r:id="rId13" imgW="1612200" imgH="317362" progId="Equation.3">
                    <p:embed/>
                  </p:oleObj>
                </mc:Choice>
                <mc:Fallback>
                  <p:oleObj name="公式" r:id="rId13" imgW="1612200" imgH="317362" progId="Equation.3">
                    <p:embed/>
                    <p:pic>
                      <p:nvPicPr>
                        <p:cNvPr id="50185"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1234"/>
                          <a:ext cx="1478" cy="328"/>
                        </a:xfrm>
                        <a:prstGeom prst="rect">
                          <a:avLst/>
                        </a:prstGeom>
                        <a:noFill/>
                        <a:extLst/>
                      </p:spPr>
                    </p:pic>
                  </p:oleObj>
                </mc:Fallback>
              </mc:AlternateContent>
            </a:graphicData>
          </a:graphic>
        </p:graphicFrame>
        <p:sp>
          <p:nvSpPr>
            <p:cNvPr id="50207" name="AutoShape 45"/>
            <p:cNvSpPr>
              <a:spLocks/>
            </p:cNvSpPr>
            <p:nvPr/>
          </p:nvSpPr>
          <p:spPr bwMode="auto">
            <a:xfrm>
              <a:off x="672" y="1344"/>
              <a:ext cx="144" cy="624"/>
            </a:xfrm>
            <a:prstGeom prst="leftBrace">
              <a:avLst>
                <a:gd name="adj1" fmla="val 3611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0208" name="Text Box 46"/>
            <p:cNvSpPr txBox="1">
              <a:spLocks noChangeArrowheads="1"/>
            </p:cNvSpPr>
            <p:nvPr/>
          </p:nvSpPr>
          <p:spPr bwMode="auto">
            <a:xfrm>
              <a:off x="2592" y="120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FF0000"/>
                  </a:solidFill>
                </a:rPr>
                <a:t>明纹</a:t>
              </a:r>
            </a:p>
          </p:txBody>
        </p:sp>
      </p:grpSp>
      <p:grpSp>
        <p:nvGrpSpPr>
          <p:cNvPr id="8" name="Group 47"/>
          <p:cNvGrpSpPr>
            <a:grpSpLocks/>
          </p:cNvGrpSpPr>
          <p:nvPr/>
        </p:nvGrpSpPr>
        <p:grpSpPr bwMode="auto">
          <a:xfrm>
            <a:off x="1295400" y="2673177"/>
            <a:ext cx="4465639" cy="899839"/>
            <a:chOff x="816" y="1584"/>
            <a:chExt cx="3076" cy="621"/>
          </a:xfrm>
        </p:grpSpPr>
        <p:graphicFrame>
          <p:nvGraphicFramePr>
            <p:cNvPr id="50183" name="Object 7"/>
            <p:cNvGraphicFramePr>
              <a:graphicFrameLocks noChangeAspect="1"/>
            </p:cNvGraphicFramePr>
            <p:nvPr/>
          </p:nvGraphicFramePr>
          <p:xfrm>
            <a:off x="816" y="1584"/>
            <a:ext cx="1968" cy="621"/>
          </p:xfrm>
          <a:graphic>
            <a:graphicData uri="http://schemas.openxmlformats.org/presentationml/2006/ole">
              <mc:AlternateContent xmlns:mc="http://schemas.openxmlformats.org/markup-compatibility/2006">
                <mc:Choice xmlns:v="urn:schemas-microsoft-com:vml" Requires="v">
                  <p:oleObj spid="_x0000_s216126" name="公式" r:id="rId15" imgW="2197100" imgH="609600" progId="Equation.3">
                    <p:embed/>
                  </p:oleObj>
                </mc:Choice>
                <mc:Fallback>
                  <p:oleObj name="公式" r:id="rId15" imgW="2197100" imgH="609600" progId="Equation.3">
                    <p:embed/>
                    <p:pic>
                      <p:nvPicPr>
                        <p:cNvPr id="50183"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 y="1584"/>
                          <a:ext cx="1968" cy="6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06" name="Rectangle 49"/>
            <p:cNvSpPr>
              <a:spLocks noChangeArrowheads="1"/>
            </p:cNvSpPr>
            <p:nvPr/>
          </p:nvSpPr>
          <p:spPr bwMode="auto">
            <a:xfrm>
              <a:off x="2798" y="1725"/>
              <a:ext cx="10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dirty="0">
                  <a:solidFill>
                    <a:srgbClr val="0000FF"/>
                  </a:solidFill>
                </a:rPr>
                <a:t>暗纹</a:t>
              </a:r>
            </a:p>
          </p:txBody>
        </p:sp>
      </p:grpSp>
      <p:grpSp>
        <p:nvGrpSpPr>
          <p:cNvPr id="9" name="Group 50"/>
          <p:cNvGrpSpPr>
            <a:grpSpLocks/>
          </p:cNvGrpSpPr>
          <p:nvPr/>
        </p:nvGrpSpPr>
        <p:grpSpPr bwMode="auto">
          <a:xfrm>
            <a:off x="6828333" y="1782168"/>
            <a:ext cx="1228725" cy="519112"/>
            <a:chOff x="4362" y="1353"/>
            <a:chExt cx="774" cy="327"/>
          </a:xfrm>
        </p:grpSpPr>
        <p:sp>
          <p:nvSpPr>
            <p:cNvPr id="50204" name="Line 51"/>
            <p:cNvSpPr>
              <a:spLocks noChangeShapeType="1"/>
            </p:cNvSpPr>
            <p:nvPr/>
          </p:nvSpPr>
          <p:spPr bwMode="auto">
            <a:xfrm>
              <a:off x="4362" y="1607"/>
              <a:ext cx="655" cy="1"/>
            </a:xfrm>
            <a:prstGeom prst="line">
              <a:avLst/>
            </a:prstGeom>
            <a:noFill/>
            <a:ln w="28575">
              <a:solidFill>
                <a:srgbClr val="FF6633"/>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5" name="Rectangle 52"/>
            <p:cNvSpPr>
              <a:spLocks noChangeArrowheads="1"/>
            </p:cNvSpPr>
            <p:nvPr/>
          </p:nvSpPr>
          <p:spPr bwMode="auto">
            <a:xfrm>
              <a:off x="4541" y="1353"/>
              <a:ext cx="5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sz="2800" i="1">
                  <a:solidFill>
                    <a:srgbClr val="000000"/>
                  </a:solidFill>
                  <a:latin typeface="Bookman Old Style" pitchFamily="18" charset="0"/>
                </a:rPr>
                <a:t>r</a:t>
              </a:r>
            </a:p>
          </p:txBody>
        </p:sp>
      </p:grpSp>
      <p:grpSp>
        <p:nvGrpSpPr>
          <p:cNvPr id="10" name="Group 53"/>
          <p:cNvGrpSpPr>
            <a:grpSpLocks/>
          </p:cNvGrpSpPr>
          <p:nvPr/>
        </p:nvGrpSpPr>
        <p:grpSpPr bwMode="auto">
          <a:xfrm>
            <a:off x="6898183" y="1729780"/>
            <a:ext cx="2149475" cy="1104900"/>
            <a:chOff x="4406" y="1320"/>
            <a:chExt cx="1354" cy="696"/>
          </a:xfrm>
        </p:grpSpPr>
        <p:sp>
          <p:nvSpPr>
            <p:cNvPr id="50199" name="Line 54"/>
            <p:cNvSpPr>
              <a:spLocks noChangeShapeType="1"/>
            </p:cNvSpPr>
            <p:nvPr/>
          </p:nvSpPr>
          <p:spPr bwMode="auto">
            <a:xfrm>
              <a:off x="5069" y="1729"/>
              <a:ext cx="259" cy="0"/>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0" name="Line 55"/>
            <p:cNvSpPr>
              <a:spLocks noChangeShapeType="1"/>
            </p:cNvSpPr>
            <p:nvPr/>
          </p:nvSpPr>
          <p:spPr bwMode="auto">
            <a:xfrm>
              <a:off x="4406" y="1607"/>
              <a:ext cx="917" cy="1"/>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1" name="Line 56"/>
            <p:cNvSpPr>
              <a:spLocks noChangeShapeType="1"/>
            </p:cNvSpPr>
            <p:nvPr/>
          </p:nvSpPr>
          <p:spPr bwMode="auto">
            <a:xfrm>
              <a:off x="5236" y="1320"/>
              <a:ext cx="0" cy="287"/>
            </a:xfrm>
            <a:prstGeom prst="line">
              <a:avLst/>
            </a:prstGeom>
            <a:noFill/>
            <a:ln w="12700">
              <a:solidFill>
                <a:srgbClr val="FF0066"/>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2" name="Line 57"/>
            <p:cNvSpPr>
              <a:spLocks noChangeShapeType="1"/>
            </p:cNvSpPr>
            <p:nvPr/>
          </p:nvSpPr>
          <p:spPr bwMode="auto">
            <a:xfrm flipV="1">
              <a:off x="5236" y="1729"/>
              <a:ext cx="0" cy="287"/>
            </a:xfrm>
            <a:prstGeom prst="line">
              <a:avLst/>
            </a:prstGeom>
            <a:noFill/>
            <a:ln w="12700">
              <a:solidFill>
                <a:srgbClr val="FF0066"/>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3" name="Rectangle 58"/>
            <p:cNvSpPr>
              <a:spLocks noChangeArrowheads="1"/>
            </p:cNvSpPr>
            <p:nvPr/>
          </p:nvSpPr>
          <p:spPr bwMode="auto">
            <a:xfrm>
              <a:off x="5213" y="1344"/>
              <a:ext cx="5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sz="2800" i="1">
                  <a:solidFill>
                    <a:srgbClr val="000000"/>
                  </a:solidFill>
                  <a:latin typeface="Bookman Old Style" pitchFamily="18" charset="0"/>
                </a:rPr>
                <a:t>d</a:t>
              </a:r>
            </a:p>
          </p:txBody>
        </p:sp>
      </p:grpSp>
      <p:grpSp>
        <p:nvGrpSpPr>
          <p:cNvPr id="11" name="Group 59"/>
          <p:cNvGrpSpPr>
            <a:grpSpLocks/>
          </p:cNvGrpSpPr>
          <p:nvPr/>
        </p:nvGrpSpPr>
        <p:grpSpPr bwMode="auto">
          <a:xfrm>
            <a:off x="3962400" y="4716463"/>
            <a:ext cx="6078538" cy="1646237"/>
            <a:chOff x="2496" y="2971"/>
            <a:chExt cx="3829" cy="1037"/>
          </a:xfrm>
        </p:grpSpPr>
        <p:grpSp>
          <p:nvGrpSpPr>
            <p:cNvPr id="50194" name="Group 60"/>
            <p:cNvGrpSpPr>
              <a:grpSpLocks/>
            </p:cNvGrpSpPr>
            <p:nvPr/>
          </p:nvGrpSpPr>
          <p:grpSpPr bwMode="auto">
            <a:xfrm>
              <a:off x="2863" y="2971"/>
              <a:ext cx="3462" cy="1037"/>
              <a:chOff x="2832" y="2971"/>
              <a:chExt cx="3462" cy="1037"/>
            </a:xfrm>
          </p:grpSpPr>
          <p:graphicFrame>
            <p:nvGraphicFramePr>
              <p:cNvPr id="50181" name="Object 5"/>
              <p:cNvGraphicFramePr>
                <a:graphicFrameLocks noChangeAspect="1"/>
              </p:cNvGraphicFramePr>
              <p:nvPr/>
            </p:nvGraphicFramePr>
            <p:xfrm>
              <a:off x="3021" y="2971"/>
              <a:ext cx="1418" cy="677"/>
            </p:xfrm>
            <a:graphic>
              <a:graphicData uri="http://schemas.openxmlformats.org/presentationml/2006/ole">
                <mc:AlternateContent xmlns:mc="http://schemas.openxmlformats.org/markup-compatibility/2006">
                  <mc:Choice xmlns:v="urn:schemas-microsoft-com:vml" Requires="v">
                    <p:oleObj spid="_x0000_s216127" name="公式" r:id="rId17" imgW="1612900" imgH="660400" progId="Equation.3">
                      <p:embed/>
                    </p:oleObj>
                  </mc:Choice>
                  <mc:Fallback>
                    <p:oleObj name="公式" r:id="rId17" imgW="1612900" imgH="660400" progId="Equation.3">
                      <p:embed/>
                      <p:pic>
                        <p:nvPicPr>
                          <p:cNvPr id="50181"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1" y="2971"/>
                            <a:ext cx="1418" cy="6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nvGraphicFramePr>
            <p:xfrm>
              <a:off x="3021" y="3696"/>
              <a:ext cx="1087" cy="312"/>
            </p:xfrm>
            <a:graphic>
              <a:graphicData uri="http://schemas.openxmlformats.org/presentationml/2006/ole">
                <mc:AlternateContent xmlns:mc="http://schemas.openxmlformats.org/markup-compatibility/2006">
                  <mc:Choice xmlns:v="urn:schemas-microsoft-com:vml" Requires="v">
                    <p:oleObj spid="_x0000_s216128" name="公式" r:id="rId19" imgW="1015559" imgH="304668" progId="Equation.3">
                      <p:embed/>
                    </p:oleObj>
                  </mc:Choice>
                  <mc:Fallback>
                    <p:oleObj name="公式" r:id="rId19" imgW="1015559" imgH="304668" progId="Equation.3">
                      <p:embed/>
                      <p:pic>
                        <p:nvPicPr>
                          <p:cNvPr id="50182" name="Object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21" y="3696"/>
                            <a:ext cx="1087"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6" name="Rectangle 63"/>
              <p:cNvSpPr>
                <a:spLocks noChangeArrowheads="1"/>
              </p:cNvSpPr>
              <p:nvPr/>
            </p:nvSpPr>
            <p:spPr bwMode="auto">
              <a:xfrm>
                <a:off x="4482" y="3657"/>
                <a:ext cx="18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FF"/>
                    </a:solidFill>
                  </a:rPr>
                  <a:t>暗环</a:t>
                </a:r>
                <a:r>
                  <a:rPr kumimoji="0" lang="zh-CN" altLang="en-US" sz="2800" b="1">
                    <a:solidFill>
                      <a:srgbClr val="000000"/>
                    </a:solidFill>
                  </a:rPr>
                  <a:t>半径</a:t>
                </a:r>
              </a:p>
            </p:txBody>
          </p:sp>
          <p:sp>
            <p:nvSpPr>
              <p:cNvPr id="50197" name="Rectangle 64"/>
              <p:cNvSpPr>
                <a:spLocks noChangeArrowheads="1"/>
              </p:cNvSpPr>
              <p:nvPr/>
            </p:nvSpPr>
            <p:spPr bwMode="auto">
              <a:xfrm>
                <a:off x="4482" y="3067"/>
                <a:ext cx="15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FF0000"/>
                    </a:solidFill>
                  </a:rPr>
                  <a:t>明环</a:t>
                </a:r>
                <a:r>
                  <a:rPr kumimoji="0" lang="zh-CN" altLang="en-US" sz="2800" b="1">
                    <a:solidFill>
                      <a:srgbClr val="000000"/>
                    </a:solidFill>
                  </a:rPr>
                  <a:t>半径</a:t>
                </a:r>
              </a:p>
            </p:txBody>
          </p:sp>
          <p:sp>
            <p:nvSpPr>
              <p:cNvPr id="50198" name="AutoShape 65"/>
              <p:cNvSpPr>
                <a:spLocks/>
              </p:cNvSpPr>
              <p:nvPr/>
            </p:nvSpPr>
            <p:spPr bwMode="auto">
              <a:xfrm>
                <a:off x="2832" y="3264"/>
                <a:ext cx="142" cy="659"/>
              </a:xfrm>
              <a:prstGeom prst="leftBrace">
                <a:avLst>
                  <a:gd name="adj1" fmla="val 38674"/>
                  <a:gd name="adj2" fmla="val 50000"/>
                </a:avLst>
              </a:pr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50195" name="AutoShape 66"/>
            <p:cNvSpPr>
              <a:spLocks noChangeArrowheads="1"/>
            </p:cNvSpPr>
            <p:nvPr/>
          </p:nvSpPr>
          <p:spPr bwMode="auto">
            <a:xfrm>
              <a:off x="2496" y="3552"/>
              <a:ext cx="288" cy="96"/>
            </a:xfrm>
            <a:prstGeom prst="rightArrow">
              <a:avLst>
                <a:gd name="adj1" fmla="val 50000"/>
                <a:gd name="adj2" fmla="val 75000"/>
              </a:avLst>
            </a:prstGeom>
            <a:solidFill>
              <a:srgbClr val="FFCCFF">
                <a:alpha val="50195"/>
              </a:srgbClr>
            </a:solidFill>
            <a:ln w="19050">
              <a:solidFill>
                <a:srgbClr val="CC00CC"/>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Tree>
    <p:extLst>
      <p:ext uri="{BB962C8B-B14F-4D97-AF65-F5344CB8AC3E}">
        <p14:creationId xmlns:p14="http://schemas.microsoft.com/office/powerpoint/2010/main" val="201495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ppt_w/2"/>
                                          </p:val>
                                        </p:tav>
                                        <p:tav tm="100000">
                                          <p:val>
                                            <p:strVal val="#ppt_x"/>
                                          </p:val>
                                        </p:tav>
                                      </p:tavLst>
                                    </p:anim>
                                    <p:anim calcmode="lin" valueType="num">
                                      <p:cBhvr>
                                        <p:cTn id="23" dur="500" fill="hold"/>
                                        <p:tgtEl>
                                          <p:spTgt spid="9"/>
                                        </p:tgtEl>
                                        <p:attrNameLst>
                                          <p:attrName>ppt_y</p:attrName>
                                        </p:attrNameLst>
                                      </p:cBhvr>
                                      <p:tavLst>
                                        <p:tav tm="0">
                                          <p:val>
                                            <p:strVal val="#ppt_y"/>
                                          </p:val>
                                        </p:tav>
                                        <p:tav tm="100000">
                                          <p:val>
                                            <p:strVal val="#ppt_y"/>
                                          </p:val>
                                        </p:tav>
                                      </p:tavLst>
                                    </p:anim>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5" fill="hold" nodeType="clickEffect">
                                  <p:stCondLst>
                                    <p:cond delay="0"/>
                                  </p:stCondLst>
                                  <p:childTnLst>
                                    <p:set>
                                      <p:cBhvr>
                                        <p:cTn id="29" dur="1" fill="hold">
                                          <p:stCondLst>
                                            <p:cond delay="0"/>
                                          </p:stCondLst>
                                        </p:cTn>
                                        <p:tgtEl>
                                          <p:spTgt spid="12324"/>
                                        </p:tgtEl>
                                        <p:attrNameLst>
                                          <p:attrName>style.visibility</p:attrName>
                                        </p:attrNameLst>
                                      </p:cBhvr>
                                      <p:to>
                                        <p:strVal val="visible"/>
                                      </p:to>
                                    </p:set>
                                    <p:animEffect transition="in" filter="blinds(vertical)">
                                      <p:cBhvr>
                                        <p:cTn id="30" dur="500"/>
                                        <p:tgtEl>
                                          <p:spTgt spid="123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325"/>
                                        </p:tgtEl>
                                        <p:attrNameLst>
                                          <p:attrName>style.visibility</p:attrName>
                                        </p:attrNameLst>
                                      </p:cBhvr>
                                      <p:to>
                                        <p:strVal val="visible"/>
                                      </p:to>
                                    </p:set>
                                    <p:animEffect transition="in" filter="blinds(horizontal)">
                                      <p:cBhvr>
                                        <p:cTn id="35" dur="500"/>
                                        <p:tgtEl>
                                          <p:spTgt spid="1232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nodeType="clickEffect">
                                  <p:stCondLst>
                                    <p:cond delay="0"/>
                                  </p:stCondLst>
                                  <p:childTnLst>
                                    <p:set>
                                      <p:cBhvr>
                                        <p:cTn id="39" dur="1" fill="hold">
                                          <p:stCondLst>
                                            <p:cond delay="0"/>
                                          </p:stCondLst>
                                        </p:cTn>
                                        <p:tgtEl>
                                          <p:spTgt spid="12326"/>
                                        </p:tgtEl>
                                        <p:attrNameLst>
                                          <p:attrName>style.visibility</p:attrName>
                                        </p:attrNameLst>
                                      </p:cBhvr>
                                      <p:to>
                                        <p:strVal val="visible"/>
                                      </p:to>
                                    </p:set>
                                    <p:animEffect transition="in" filter="blinds(vertical)">
                                      <p:cBhvr>
                                        <p:cTn id="40" dur="500"/>
                                        <p:tgtEl>
                                          <p:spTgt spid="1232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268288" y="342900"/>
            <a:ext cx="8540750" cy="838200"/>
          </a:xfrm>
        </p:spPr>
        <p:txBody>
          <a:bodyPr/>
          <a:lstStyle/>
          <a:p>
            <a:pPr algn="ctr" eaLnBrk="1" hangingPunct="1">
              <a:defRPr/>
            </a:pPr>
            <a:r>
              <a:rPr lang="zh-CN" altLang="en-US" sz="4000" dirty="0">
                <a:latin typeface="宋体" panose="02010600030101010101" pitchFamily="2" charset="-122"/>
                <a:ea typeface="宋体" panose="02010600030101010101" pitchFamily="2" charset="-122"/>
                <a:cs typeface="+mn-cs"/>
              </a:rPr>
              <a:t>量子光学时期 </a:t>
            </a:r>
          </a:p>
        </p:txBody>
      </p:sp>
      <p:sp>
        <p:nvSpPr>
          <p:cNvPr id="9219" name="Rectangle 3"/>
          <p:cNvSpPr>
            <a:spLocks noGrp="1" noRot="1" noChangeArrowheads="1"/>
          </p:cNvSpPr>
          <p:nvPr>
            <p:ph type="body" idx="1"/>
          </p:nvPr>
        </p:nvSpPr>
        <p:spPr>
          <a:xfrm>
            <a:off x="138113" y="1377950"/>
            <a:ext cx="8712200" cy="1592263"/>
          </a:xfrm>
          <a:noFill/>
        </p:spPr>
        <p:txBody>
          <a:bodyPr>
            <a:spAutoFit/>
          </a:bodyPr>
          <a:lstStyle/>
          <a:p>
            <a:pPr algn="just">
              <a:lnSpc>
                <a:spcPct val="120000"/>
              </a:lnSpc>
              <a:spcBef>
                <a:spcPct val="0"/>
              </a:spcBef>
            </a:pPr>
            <a:r>
              <a:rPr lang="zh-CN" altLang="en-US" b="1" smtClean="0">
                <a:solidFill>
                  <a:srgbClr val="1C1C1C"/>
                </a:solidFill>
                <a:latin typeface="Arial" panose="020B0604020202020204" pitchFamily="34" charset="0"/>
                <a:ea typeface="宋体" panose="02010600030101010101" pitchFamily="2" charset="-122"/>
              </a:rPr>
              <a:t>光电效应和康普顿效应证实了光子的存在，光的量子性开始受到关注。至此，对光有了全面的认识：光具有波动性和粒子性的波粒二象性。 </a:t>
            </a:r>
          </a:p>
        </p:txBody>
      </p:sp>
      <p:sp>
        <p:nvSpPr>
          <p:cNvPr id="4" name="Rectangle 2"/>
          <p:cNvSpPr txBox="1">
            <a:spLocks noRot="1" noChangeArrowheads="1"/>
          </p:cNvSpPr>
          <p:nvPr/>
        </p:nvSpPr>
        <p:spPr bwMode="auto">
          <a:xfrm>
            <a:off x="342900" y="3217863"/>
            <a:ext cx="85407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eaLnBrk="1" hangingPunct="1">
              <a:defRPr/>
            </a:pPr>
            <a:r>
              <a:rPr lang="zh-CN" altLang="en-US" sz="4000" dirty="0">
                <a:latin typeface="宋体" panose="02010600030101010101" pitchFamily="2" charset="-122"/>
                <a:ea typeface="宋体" panose="02010600030101010101" pitchFamily="2" charset="-122"/>
                <a:cs typeface="+mn-cs"/>
              </a:rPr>
              <a:t>现代光学时期 </a:t>
            </a:r>
          </a:p>
        </p:txBody>
      </p:sp>
      <p:sp>
        <p:nvSpPr>
          <p:cNvPr id="9221" name="Rectangle 3"/>
          <p:cNvSpPr txBox="1">
            <a:spLocks noRot="1" noChangeArrowheads="1"/>
          </p:cNvSpPr>
          <p:nvPr/>
        </p:nvSpPr>
        <p:spPr bwMode="auto">
          <a:xfrm>
            <a:off x="280988" y="4332288"/>
            <a:ext cx="85407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spcBef>
                <a:spcPct val="0"/>
              </a:spcBef>
            </a:pPr>
            <a:r>
              <a:rPr lang="en-US" altLang="zh-CN">
                <a:solidFill>
                  <a:srgbClr val="1C1C1C"/>
                </a:solidFill>
                <a:latin typeface="Arial" panose="020B0604020202020204" pitchFamily="34" charset="0"/>
              </a:rPr>
              <a:t> </a:t>
            </a:r>
            <a:r>
              <a:rPr lang="zh-CN" altLang="en-US">
                <a:solidFill>
                  <a:srgbClr val="1C1C1C"/>
                </a:solidFill>
                <a:latin typeface="Arial" panose="020B0604020202020204" pitchFamily="34" charset="0"/>
              </a:rPr>
              <a:t>上世纪五十年代以来，尤其是在激光问世以后，光学和许多科学技术领域紧密结合，相互渗透，派生了不少崭新的分支学科，因此光学开始了一个新的发展时期，成为现代物理学和现代科学技术的前沿阵地之一 。</a:t>
            </a:r>
          </a:p>
          <a:p>
            <a:pPr algn="just">
              <a:spcBef>
                <a:spcPct val="0"/>
              </a:spcBef>
            </a:pPr>
            <a:endParaRPr lang="en-US" altLang="zh-CN">
              <a:solidFill>
                <a:srgbClr val="1C1C1C"/>
              </a:solidFill>
              <a:latin typeface="Arial" panose="020B0604020202020204" pitchFamily="34" charset="0"/>
            </a:endParaRPr>
          </a:p>
        </p:txBody>
      </p:sp>
    </p:spTree>
    <p:extLst>
      <p:ext uri="{BB962C8B-B14F-4D97-AF65-F5344CB8AC3E}">
        <p14:creationId xmlns:p14="http://schemas.microsoft.com/office/powerpoint/2010/main" val="32320409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536" y="812870"/>
            <a:ext cx="6120680" cy="4216539"/>
          </a:xfrm>
          <a:prstGeom prst="rect">
            <a:avLst/>
          </a:prstGeom>
          <a:noFill/>
          <a:ln w="9525">
            <a:noFill/>
            <a:miter lim="800000"/>
            <a:headEnd/>
            <a:tailEnd/>
          </a:ln>
          <a:effectLst/>
        </p:spPr>
        <p:txBody>
          <a:bodyPr wrap="square">
            <a:spAutoFit/>
          </a:bodyPr>
          <a:lstStyle/>
          <a:p>
            <a:pPr>
              <a:spcBef>
                <a:spcPct val="50000"/>
              </a:spcBef>
              <a:defRPr/>
            </a:pPr>
            <a:r>
              <a:rPr kumimoji="0" lang="en-US" altLang="zh-CN" sz="2800" b="1" dirty="0" smtClean="0">
                <a:effectLst>
                  <a:outerShdw blurRad="38100" dist="38100" dir="2700000" algn="tl">
                    <a:srgbClr val="C0C0C0"/>
                  </a:outerShdw>
                </a:effectLst>
              </a:rPr>
              <a:t>1</a:t>
            </a:r>
            <a:r>
              <a:rPr kumimoji="0" lang="zh-CN" altLang="en-US" sz="2800" b="1" dirty="0" smtClean="0">
                <a:effectLst>
                  <a:outerShdw blurRad="38100" dist="38100" dir="2700000" algn="tl">
                    <a:srgbClr val="C0C0C0"/>
                  </a:outerShdw>
                </a:effectLst>
              </a:rPr>
              <a:t>）干涉图样为什么是同心圆环？</a:t>
            </a:r>
            <a:endParaRPr kumimoji="0" lang="en-US" altLang="zh-CN" sz="2800" b="1" dirty="0" smtClean="0">
              <a:effectLst>
                <a:outerShdw blurRad="38100" dist="38100" dir="2700000" algn="tl">
                  <a:srgbClr val="C0C0C0"/>
                </a:outerShdw>
              </a:effectLst>
            </a:endParaRPr>
          </a:p>
          <a:p>
            <a:pPr>
              <a:spcBef>
                <a:spcPct val="50000"/>
              </a:spcBef>
              <a:defRPr/>
            </a:pPr>
            <a:endParaRPr kumimoji="0" lang="en-US" altLang="zh-CN" sz="800" b="1" dirty="0" smtClean="0">
              <a:effectLst>
                <a:outerShdw blurRad="38100" dist="38100" dir="2700000" algn="tl">
                  <a:srgbClr val="C0C0C0"/>
                </a:outerShdw>
              </a:effectLst>
            </a:endParaRPr>
          </a:p>
          <a:p>
            <a:pPr>
              <a:spcBef>
                <a:spcPct val="50000"/>
              </a:spcBef>
              <a:defRPr/>
            </a:pPr>
            <a:r>
              <a:rPr kumimoji="0" lang="en-US" altLang="zh-CN" sz="2800" b="1" dirty="0" smtClean="0">
                <a:effectLst>
                  <a:outerShdw blurRad="38100" dist="38100" dir="2700000" algn="tl">
                    <a:srgbClr val="C0C0C0"/>
                  </a:outerShdw>
                </a:effectLst>
              </a:rPr>
              <a:t>2</a:t>
            </a:r>
            <a:r>
              <a:rPr kumimoji="0" lang="zh-CN" altLang="en-US" sz="2800" b="1" dirty="0" smtClean="0">
                <a:effectLst>
                  <a:outerShdw blurRad="38100" dist="38100" dir="2700000" algn="tl">
                    <a:srgbClr val="C0C0C0"/>
                  </a:outerShdw>
                </a:effectLst>
              </a:rPr>
              <a:t>）明环、暗环半径</a:t>
            </a:r>
            <a:endParaRPr kumimoji="0" lang="en-US" altLang="zh-CN" sz="2800" b="1" dirty="0" smtClean="0">
              <a:effectLst>
                <a:outerShdw blurRad="38100" dist="38100" dir="2700000" algn="tl">
                  <a:srgbClr val="C0C0C0"/>
                </a:outerShdw>
              </a:effectLst>
            </a:endParaRPr>
          </a:p>
          <a:p>
            <a:pPr>
              <a:spcBef>
                <a:spcPct val="50000"/>
              </a:spcBef>
              <a:defRPr/>
            </a:pPr>
            <a:endParaRPr kumimoji="0" lang="en-US" altLang="zh-CN" sz="2800" b="1" dirty="0">
              <a:effectLst>
                <a:outerShdw blurRad="38100" dist="38100" dir="2700000" algn="tl">
                  <a:srgbClr val="C0C0C0"/>
                </a:outerShdw>
              </a:effectLst>
            </a:endParaRPr>
          </a:p>
          <a:p>
            <a:pPr>
              <a:spcBef>
                <a:spcPct val="50000"/>
              </a:spcBef>
              <a:defRPr/>
            </a:pPr>
            <a:endParaRPr kumimoji="0" lang="en-US" altLang="zh-CN" sz="2800" b="1" dirty="0" smtClean="0">
              <a:effectLst>
                <a:outerShdw blurRad="38100" dist="38100" dir="2700000" algn="tl">
                  <a:srgbClr val="C0C0C0"/>
                </a:outerShdw>
              </a:effectLst>
            </a:endParaRPr>
          </a:p>
          <a:p>
            <a:pPr>
              <a:spcBef>
                <a:spcPct val="50000"/>
              </a:spcBef>
              <a:defRPr/>
            </a:pPr>
            <a:endParaRPr kumimoji="0" lang="en-US" altLang="zh-CN" sz="1200" b="1" dirty="0" smtClean="0">
              <a:effectLst>
                <a:outerShdw blurRad="38100" dist="38100" dir="2700000" algn="tl">
                  <a:srgbClr val="C0C0C0"/>
                </a:outerShdw>
              </a:effectLst>
            </a:endParaRPr>
          </a:p>
          <a:p>
            <a:pPr>
              <a:spcBef>
                <a:spcPct val="50000"/>
              </a:spcBef>
              <a:defRPr/>
            </a:pPr>
            <a:r>
              <a:rPr kumimoji="0" lang="en-US" altLang="zh-CN" sz="2800" b="1" dirty="0" smtClean="0">
                <a:effectLst>
                  <a:outerShdw blurRad="38100" dist="38100" dir="2700000" algn="tl">
                    <a:srgbClr val="C0C0C0"/>
                  </a:outerShdw>
                </a:effectLst>
              </a:rPr>
              <a:t>3</a:t>
            </a:r>
            <a:r>
              <a:rPr kumimoji="0" lang="zh-CN" altLang="en-US" sz="2800" b="1" dirty="0" smtClean="0">
                <a:effectLst>
                  <a:outerShdw blurRad="38100" dist="38100" dir="2700000" algn="tl">
                    <a:srgbClr val="C0C0C0"/>
                  </a:outerShdw>
                </a:effectLst>
              </a:rPr>
              <a:t>）中心点</a:t>
            </a:r>
            <a:endParaRPr kumimoji="0" lang="en-US" altLang="zh-CN" sz="2800" b="1" dirty="0">
              <a:effectLst>
                <a:outerShdw blurRad="38100" dist="38100" dir="2700000" algn="tl">
                  <a:srgbClr val="C0C0C0"/>
                </a:outerShdw>
              </a:effectLst>
            </a:endParaRPr>
          </a:p>
          <a:p>
            <a:pPr>
              <a:spcBef>
                <a:spcPct val="50000"/>
              </a:spcBef>
              <a:defRPr/>
            </a:pPr>
            <a:endParaRPr kumimoji="0" lang="zh-CN" altLang="en-US" sz="2800" b="1" dirty="0">
              <a:effectLst>
                <a:outerShdw blurRad="38100" dist="38100" dir="2700000" algn="tl">
                  <a:srgbClr val="C0C0C0"/>
                </a:outerShdw>
              </a:effectLst>
            </a:endParaRPr>
          </a:p>
        </p:txBody>
      </p:sp>
      <p:sp>
        <p:nvSpPr>
          <p:cNvPr id="3" name="Text Box 41"/>
          <p:cNvSpPr txBox="1">
            <a:spLocks noChangeArrowheads="1"/>
          </p:cNvSpPr>
          <p:nvPr/>
        </p:nvSpPr>
        <p:spPr bwMode="auto">
          <a:xfrm>
            <a:off x="152400" y="215305"/>
            <a:ext cx="205740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dirty="0" smtClean="0">
                <a:solidFill>
                  <a:srgbClr val="000000"/>
                </a:solidFill>
              </a:rPr>
              <a:t>2</a:t>
            </a:r>
            <a:r>
              <a:rPr kumimoji="0" lang="zh-CN" altLang="en-US" sz="2800" b="1" dirty="0" smtClean="0">
                <a:solidFill>
                  <a:srgbClr val="000000"/>
                </a:solidFill>
              </a:rPr>
              <a:t>、图样</a:t>
            </a:r>
            <a:endParaRPr kumimoji="0" lang="zh-CN" altLang="en-US" sz="2800" b="1" dirty="0">
              <a:solidFill>
                <a:srgbClr val="000000"/>
              </a:solidFill>
            </a:endParaRPr>
          </a:p>
        </p:txBody>
      </p:sp>
      <p:graphicFrame>
        <p:nvGraphicFramePr>
          <p:cNvPr id="5" name="Object 6"/>
          <p:cNvGraphicFramePr>
            <a:graphicFrameLocks noChangeAspect="1"/>
          </p:cNvGraphicFramePr>
          <p:nvPr>
            <p:extLst/>
          </p:nvPr>
        </p:nvGraphicFramePr>
        <p:xfrm>
          <a:off x="5738068" y="3133428"/>
          <a:ext cx="2146300" cy="485775"/>
        </p:xfrm>
        <a:graphic>
          <a:graphicData uri="http://schemas.openxmlformats.org/presentationml/2006/ole">
            <mc:AlternateContent xmlns:mc="http://schemas.openxmlformats.org/markup-compatibility/2006">
              <mc:Choice xmlns:v="urn:schemas-microsoft-com:vml" Requires="v">
                <p:oleObj spid="_x0000_s217114" name="公式" r:id="rId3" imgW="1358640" imgH="304560" progId="Equation.3">
                  <p:embed/>
                </p:oleObj>
              </mc:Choice>
              <mc:Fallback>
                <p:oleObj name="公式" r:id="rId3" imgW="1358640" imgH="304560" progId="Equation.3">
                  <p:embed/>
                  <p:pic>
                    <p:nvPicPr>
                      <p:cNvPr id="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068" y="3133428"/>
                        <a:ext cx="21463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7"/>
          <p:cNvSpPr>
            <a:spLocks noChangeArrowheads="1"/>
          </p:cNvSpPr>
          <p:nvPr/>
        </p:nvSpPr>
        <p:spPr bwMode="auto">
          <a:xfrm>
            <a:off x="1181100" y="3164416"/>
            <a:ext cx="1627369" cy="52322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zh-CN" altLang="en-US" sz="2800" b="1" dirty="0">
                <a:solidFill>
                  <a:srgbClr val="000000"/>
                </a:solidFill>
                <a:latin typeface="Times New Roman" panose="02020603050405020304" pitchFamily="18" charset="0"/>
              </a:rPr>
              <a:t>暗环半径</a:t>
            </a:r>
          </a:p>
        </p:txBody>
      </p:sp>
      <p:sp>
        <p:nvSpPr>
          <p:cNvPr id="7" name="Rectangle 8"/>
          <p:cNvSpPr>
            <a:spLocks noChangeArrowheads="1"/>
          </p:cNvSpPr>
          <p:nvPr/>
        </p:nvSpPr>
        <p:spPr bwMode="auto">
          <a:xfrm>
            <a:off x="1150895" y="2304242"/>
            <a:ext cx="1627369" cy="523220"/>
          </a:xfrm>
          <a:prstGeom prst="rect">
            <a:avLst/>
          </a:prstGeom>
          <a:noFill/>
          <a:ln>
            <a:noFill/>
          </a:ln>
          <a:effectLst/>
          <a:extLst>
            <a:ext uri="{909E8E84-426E-40DD-AFC4-6F175D3DCCD1}">
              <a14:hiddenFill xmlns:a14="http://schemas.microsoft.com/office/drawing/2010/main">
                <a:solidFill>
                  <a:srgbClr val="FFF3FC"/>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zh-CN" altLang="en-US" sz="2800" b="1" dirty="0">
                <a:solidFill>
                  <a:srgbClr val="000000"/>
                </a:solidFill>
                <a:latin typeface="Times New Roman" panose="02020603050405020304" pitchFamily="18" charset="0"/>
              </a:rPr>
              <a:t>明环半径</a:t>
            </a:r>
          </a:p>
        </p:txBody>
      </p:sp>
      <p:graphicFrame>
        <p:nvGraphicFramePr>
          <p:cNvPr id="8" name="Object 9"/>
          <p:cNvGraphicFramePr>
            <a:graphicFrameLocks noChangeAspect="1"/>
          </p:cNvGraphicFramePr>
          <p:nvPr>
            <p:extLst/>
          </p:nvPr>
        </p:nvGraphicFramePr>
        <p:xfrm>
          <a:off x="5761880" y="2247603"/>
          <a:ext cx="2122488" cy="477838"/>
        </p:xfrm>
        <a:graphic>
          <a:graphicData uri="http://schemas.openxmlformats.org/presentationml/2006/ole">
            <mc:AlternateContent xmlns:mc="http://schemas.openxmlformats.org/markup-compatibility/2006">
              <mc:Choice xmlns:v="urn:schemas-microsoft-com:vml" Requires="v">
                <p:oleObj spid="_x0000_s217115" name="公式" r:id="rId5" imgW="1358640" imgH="304560" progId="Equation.3">
                  <p:embed/>
                </p:oleObj>
              </mc:Choice>
              <mc:Fallback>
                <p:oleObj name="公式" r:id="rId5" imgW="1358640" imgH="304560" progId="Equation.3">
                  <p:embed/>
                  <p:pic>
                    <p:nvPicPr>
                      <p:cNvPr id="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1880" y="2247603"/>
                        <a:ext cx="2122488"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
          <p:cNvGraphicFramePr>
            <a:graphicFrameLocks noChangeAspect="1"/>
          </p:cNvGraphicFramePr>
          <p:nvPr>
            <p:extLst/>
          </p:nvPr>
        </p:nvGraphicFramePr>
        <p:xfrm>
          <a:off x="2925018" y="1988840"/>
          <a:ext cx="2062163" cy="1006475"/>
        </p:xfrm>
        <a:graphic>
          <a:graphicData uri="http://schemas.openxmlformats.org/presentationml/2006/ole">
            <mc:AlternateContent xmlns:mc="http://schemas.openxmlformats.org/markup-compatibility/2006">
              <mc:Choice xmlns:v="urn:schemas-microsoft-com:vml" Requires="v">
                <p:oleObj spid="_x0000_s217116" name="公式" r:id="rId7" imgW="1041120" imgH="444240" progId="Equation.3">
                  <p:embed/>
                </p:oleObj>
              </mc:Choice>
              <mc:Fallback>
                <p:oleObj name="公式" r:id="rId7" imgW="1041120" imgH="444240" progId="Equation.3">
                  <p:embed/>
                  <p:pic>
                    <p:nvPicPr>
                      <p:cNvPr id="9"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5018" y="1988840"/>
                        <a:ext cx="206216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1"/>
          <p:cNvGraphicFramePr>
            <a:graphicFrameLocks noChangeAspect="1"/>
          </p:cNvGraphicFramePr>
          <p:nvPr>
            <p:extLst/>
          </p:nvPr>
        </p:nvGraphicFramePr>
        <p:xfrm>
          <a:off x="2998043" y="3068340"/>
          <a:ext cx="2376488" cy="622300"/>
        </p:xfrm>
        <a:graphic>
          <a:graphicData uri="http://schemas.openxmlformats.org/presentationml/2006/ole">
            <mc:AlternateContent xmlns:mc="http://schemas.openxmlformats.org/markup-compatibility/2006">
              <mc:Choice xmlns:v="urn:schemas-microsoft-com:vml" Requires="v">
                <p:oleObj spid="_x0000_s217117" name="公式" r:id="rId9" imgW="812520" imgH="228600" progId="Equation.3">
                  <p:embed/>
                </p:oleObj>
              </mc:Choice>
              <mc:Fallback>
                <p:oleObj name="公式" r:id="rId9" imgW="812520" imgH="228600" progId="Equation.3">
                  <p:embed/>
                  <p:pic>
                    <p:nvPicPr>
                      <p:cNvPr id="1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8043" y="3068340"/>
                        <a:ext cx="2376488"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p:cNvSpPr>
            <a:spLocks noChangeArrowheads="1"/>
          </p:cNvSpPr>
          <p:nvPr/>
        </p:nvSpPr>
        <p:spPr bwMode="auto">
          <a:xfrm>
            <a:off x="1043608" y="4525809"/>
            <a:ext cx="8318524" cy="100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zh-CN" altLang="en-US" sz="2600" b="1" dirty="0" smtClean="0">
                <a:solidFill>
                  <a:srgbClr val="000000"/>
                </a:solidFill>
                <a:latin typeface="Bookman Old Style" panose="02050604050505020204" pitchFamily="18" charset="0"/>
              </a:rPr>
              <a:t>从</a:t>
            </a:r>
            <a:r>
              <a:rPr lang="zh-CN" altLang="en-US" sz="2600" b="1" dirty="0">
                <a:solidFill>
                  <a:srgbClr val="000000"/>
                </a:solidFill>
                <a:latin typeface="Bookman Old Style" panose="02050604050505020204" pitchFamily="18" charset="0"/>
              </a:rPr>
              <a:t>反射光中观测，中心点是暗点还是亮点</a:t>
            </a:r>
            <a:r>
              <a:rPr lang="zh-CN" altLang="en-US" sz="2600" b="1" dirty="0" smtClean="0">
                <a:solidFill>
                  <a:srgbClr val="000000"/>
                </a:solidFill>
                <a:latin typeface="Bookman Old Style" panose="02050604050505020204" pitchFamily="18" charset="0"/>
              </a:rPr>
              <a:t>？</a:t>
            </a:r>
            <a:endParaRPr lang="en-US" altLang="zh-CN" sz="2600" b="1" dirty="0" smtClean="0">
              <a:solidFill>
                <a:srgbClr val="000000"/>
              </a:solidFill>
              <a:latin typeface="Bookman Old Style" panose="02050604050505020204" pitchFamily="18" charset="0"/>
            </a:endParaRPr>
          </a:p>
          <a:p>
            <a:pPr eaLnBrk="0" hangingPunct="0">
              <a:lnSpc>
                <a:spcPct val="120000"/>
              </a:lnSpc>
            </a:pPr>
            <a:r>
              <a:rPr lang="zh-CN" altLang="en-US" sz="2600" b="1" dirty="0" smtClean="0">
                <a:solidFill>
                  <a:srgbClr val="000000"/>
                </a:solidFill>
                <a:latin typeface="Bookman Old Style" panose="02050604050505020204" pitchFamily="18" charset="0"/>
              </a:rPr>
              <a:t>从</a:t>
            </a:r>
            <a:r>
              <a:rPr lang="zh-CN" altLang="en-US" sz="2600" b="1" dirty="0">
                <a:solidFill>
                  <a:srgbClr val="000000"/>
                </a:solidFill>
                <a:latin typeface="Bookman Old Style" panose="02050604050505020204" pitchFamily="18" charset="0"/>
              </a:rPr>
              <a:t>透射光中观测，中心点是暗点还是亮点？</a:t>
            </a:r>
          </a:p>
        </p:txBody>
      </p:sp>
      <p:sp>
        <p:nvSpPr>
          <p:cNvPr id="12" name="Text Box 15"/>
          <p:cNvSpPr txBox="1">
            <a:spLocks noChangeArrowheads="1"/>
          </p:cNvSpPr>
          <p:nvPr/>
        </p:nvSpPr>
        <p:spPr bwMode="auto">
          <a:xfrm>
            <a:off x="1043608" y="5654346"/>
            <a:ext cx="76962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kumimoji="1" lang="en-US" altLang="zh-CN" b="1" i="1" dirty="0">
                <a:solidFill>
                  <a:srgbClr val="FF0000"/>
                </a:solidFill>
              </a:rPr>
              <a:t>d=0</a:t>
            </a:r>
            <a:r>
              <a:rPr kumimoji="1" lang="en-US" altLang="zh-CN" b="1" dirty="0">
                <a:solidFill>
                  <a:srgbClr val="FF0000"/>
                </a:solidFill>
                <a:latin typeface="Bookman Old Style" panose="02050604050505020204" pitchFamily="18" charset="0"/>
              </a:rPr>
              <a:t>,</a:t>
            </a:r>
            <a:r>
              <a:rPr kumimoji="1" lang="zh-CN" altLang="en-US" b="1" dirty="0">
                <a:solidFill>
                  <a:srgbClr val="FF0000"/>
                </a:solidFill>
                <a:latin typeface="Bookman Old Style" panose="02050604050505020204" pitchFamily="18" charset="0"/>
              </a:rPr>
              <a:t>两反射光的光程差 </a:t>
            </a:r>
            <a:r>
              <a:rPr kumimoji="1" lang="zh-CN" altLang="en-US" b="1" i="1" dirty="0">
                <a:solidFill>
                  <a:srgbClr val="FF0000"/>
                </a:solidFill>
                <a:sym typeface="Symbol" panose="05050102010706020507" pitchFamily="18" charset="2"/>
              </a:rPr>
              <a:t></a:t>
            </a:r>
            <a:r>
              <a:rPr kumimoji="1" lang="en-US" altLang="zh-CN" b="1" i="1" dirty="0">
                <a:solidFill>
                  <a:srgbClr val="FF0000"/>
                </a:solidFill>
                <a:sym typeface="Symbol" panose="05050102010706020507" pitchFamily="18" charset="2"/>
              </a:rPr>
              <a:t>=/2</a:t>
            </a:r>
            <a:r>
              <a:rPr kumimoji="1" lang="zh-CN" altLang="en-US" b="1" dirty="0">
                <a:solidFill>
                  <a:srgbClr val="FF0000"/>
                </a:solidFill>
                <a:latin typeface="Bookman Old Style" panose="02050604050505020204" pitchFamily="18" charset="0"/>
                <a:sym typeface="Symbol" panose="05050102010706020507" pitchFamily="18" charset="2"/>
              </a:rPr>
              <a:t>，为暗斑。</a:t>
            </a:r>
            <a:endParaRPr kumimoji="1" lang="zh-CN" altLang="en-US" b="1" dirty="0">
              <a:solidFill>
                <a:srgbClr val="FF0000"/>
              </a:solidFill>
              <a:latin typeface="Bookman Old Style" panose="02050604050505020204" pitchFamily="18" charset="0"/>
            </a:endParaRPr>
          </a:p>
        </p:txBody>
      </p:sp>
      <p:sp>
        <p:nvSpPr>
          <p:cNvPr id="13" name="Text Box 16"/>
          <p:cNvSpPr txBox="1">
            <a:spLocks noChangeArrowheads="1"/>
          </p:cNvSpPr>
          <p:nvPr/>
        </p:nvSpPr>
        <p:spPr bwMode="auto">
          <a:xfrm>
            <a:off x="1044465" y="6261224"/>
            <a:ext cx="76962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kumimoji="1" lang="en-US" altLang="zh-CN" b="1" i="1" dirty="0">
                <a:solidFill>
                  <a:srgbClr val="FF0000"/>
                </a:solidFill>
              </a:rPr>
              <a:t>d=0</a:t>
            </a:r>
            <a:r>
              <a:rPr kumimoji="1" lang="en-US" altLang="zh-CN" b="1" dirty="0">
                <a:solidFill>
                  <a:srgbClr val="FF0000"/>
                </a:solidFill>
                <a:latin typeface="Bookman Old Style" panose="02050604050505020204" pitchFamily="18" charset="0"/>
              </a:rPr>
              <a:t>,</a:t>
            </a:r>
            <a:r>
              <a:rPr kumimoji="1" lang="zh-CN" altLang="en-US" b="1" dirty="0">
                <a:solidFill>
                  <a:srgbClr val="FF0000"/>
                </a:solidFill>
                <a:latin typeface="Bookman Old Style" panose="02050604050505020204" pitchFamily="18" charset="0"/>
              </a:rPr>
              <a:t>两透射光的光程差</a:t>
            </a:r>
            <a:r>
              <a:rPr kumimoji="1" lang="zh-CN" altLang="en-US" b="1" i="1" dirty="0">
                <a:solidFill>
                  <a:srgbClr val="FF0000"/>
                </a:solidFill>
                <a:sym typeface="Symbol" panose="05050102010706020507" pitchFamily="18" charset="2"/>
              </a:rPr>
              <a:t>等于零</a:t>
            </a:r>
            <a:r>
              <a:rPr kumimoji="1" lang="zh-CN" altLang="en-US" b="1" dirty="0">
                <a:solidFill>
                  <a:srgbClr val="FF0000"/>
                </a:solidFill>
                <a:latin typeface="Bookman Old Style" panose="02050604050505020204" pitchFamily="18" charset="0"/>
                <a:sym typeface="Symbol" panose="05050102010706020507" pitchFamily="18" charset="2"/>
              </a:rPr>
              <a:t>，为亮斑。</a:t>
            </a:r>
            <a:endParaRPr kumimoji="1" lang="zh-CN" altLang="en-US" b="1"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123512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ou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8" name="Group 2"/>
          <p:cNvGrpSpPr>
            <a:grpSpLocks/>
          </p:cNvGrpSpPr>
          <p:nvPr/>
        </p:nvGrpSpPr>
        <p:grpSpPr bwMode="auto">
          <a:xfrm>
            <a:off x="4724400" y="914400"/>
            <a:ext cx="3886200" cy="5410200"/>
            <a:chOff x="2976" y="576"/>
            <a:chExt cx="2448" cy="3408"/>
          </a:xfrm>
        </p:grpSpPr>
        <p:sp>
          <p:nvSpPr>
            <p:cNvPr id="51217" name="Rectangle 3"/>
            <p:cNvSpPr>
              <a:spLocks noChangeArrowheads="1"/>
            </p:cNvSpPr>
            <p:nvPr/>
          </p:nvSpPr>
          <p:spPr bwMode="auto">
            <a:xfrm>
              <a:off x="2976" y="576"/>
              <a:ext cx="2448" cy="3408"/>
            </a:xfrm>
            <a:prstGeom prst="rect">
              <a:avLst/>
            </a:prstGeom>
            <a:solidFill>
              <a:schemeClr val="bg1"/>
            </a:solidFill>
            <a:ln w="9525">
              <a:solidFill>
                <a:srgbClr val="006666"/>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1218" name="Group 4"/>
            <p:cNvGrpSpPr>
              <a:grpSpLocks/>
            </p:cNvGrpSpPr>
            <p:nvPr/>
          </p:nvGrpSpPr>
          <p:grpSpPr bwMode="auto">
            <a:xfrm>
              <a:off x="3600" y="2523"/>
              <a:ext cx="1200" cy="1152"/>
              <a:chOff x="864" y="2523"/>
              <a:chExt cx="1200" cy="1152"/>
            </a:xfrm>
          </p:grpSpPr>
          <p:sp>
            <p:nvSpPr>
              <p:cNvPr id="51244" name="Oval 5"/>
              <p:cNvSpPr>
                <a:spLocks noChangeArrowheads="1"/>
              </p:cNvSpPr>
              <p:nvPr/>
            </p:nvSpPr>
            <p:spPr bwMode="auto">
              <a:xfrm>
                <a:off x="864" y="2523"/>
                <a:ext cx="1200" cy="1152"/>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45" name="Oval 6"/>
              <p:cNvSpPr>
                <a:spLocks noChangeArrowheads="1"/>
              </p:cNvSpPr>
              <p:nvPr/>
            </p:nvSpPr>
            <p:spPr bwMode="auto">
              <a:xfrm>
                <a:off x="891" y="2549"/>
                <a:ext cx="1146" cy="11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46" name="Oval 7"/>
              <p:cNvSpPr>
                <a:spLocks noChangeArrowheads="1"/>
              </p:cNvSpPr>
              <p:nvPr/>
            </p:nvSpPr>
            <p:spPr bwMode="auto">
              <a:xfrm>
                <a:off x="918" y="2575"/>
                <a:ext cx="1092" cy="1048"/>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47" name="Oval 8"/>
              <p:cNvSpPr>
                <a:spLocks noChangeArrowheads="1"/>
              </p:cNvSpPr>
              <p:nvPr/>
            </p:nvSpPr>
            <p:spPr bwMode="auto">
              <a:xfrm>
                <a:off x="945" y="2601"/>
                <a:ext cx="1038" cy="99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48" name="Oval 9"/>
              <p:cNvSpPr>
                <a:spLocks noChangeArrowheads="1"/>
              </p:cNvSpPr>
              <p:nvPr/>
            </p:nvSpPr>
            <p:spPr bwMode="auto">
              <a:xfrm>
                <a:off x="972" y="2627"/>
                <a:ext cx="984" cy="944"/>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49" name="Oval 10"/>
              <p:cNvSpPr>
                <a:spLocks noChangeArrowheads="1"/>
              </p:cNvSpPr>
              <p:nvPr/>
            </p:nvSpPr>
            <p:spPr bwMode="auto">
              <a:xfrm>
                <a:off x="1000" y="2653"/>
                <a:ext cx="928" cy="89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50" name="Oval 11"/>
              <p:cNvSpPr>
                <a:spLocks noChangeArrowheads="1"/>
              </p:cNvSpPr>
              <p:nvPr/>
            </p:nvSpPr>
            <p:spPr bwMode="auto">
              <a:xfrm>
                <a:off x="1028" y="2681"/>
                <a:ext cx="872" cy="836"/>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51" name="Oval 12"/>
              <p:cNvSpPr>
                <a:spLocks noChangeArrowheads="1"/>
              </p:cNvSpPr>
              <p:nvPr/>
            </p:nvSpPr>
            <p:spPr bwMode="auto">
              <a:xfrm>
                <a:off x="1083" y="2733"/>
                <a:ext cx="762" cy="73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52" name="Oval 13"/>
              <p:cNvSpPr>
                <a:spLocks noChangeArrowheads="1"/>
              </p:cNvSpPr>
              <p:nvPr/>
            </p:nvSpPr>
            <p:spPr bwMode="auto">
              <a:xfrm>
                <a:off x="1056" y="2707"/>
                <a:ext cx="816" cy="78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53" name="Oval 14"/>
              <p:cNvSpPr>
                <a:spLocks noChangeArrowheads="1"/>
              </p:cNvSpPr>
              <p:nvPr/>
            </p:nvSpPr>
            <p:spPr bwMode="auto">
              <a:xfrm>
                <a:off x="1095" y="2745"/>
                <a:ext cx="738" cy="708"/>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54" name="Oval 15"/>
              <p:cNvSpPr>
                <a:spLocks noChangeArrowheads="1"/>
              </p:cNvSpPr>
              <p:nvPr/>
            </p:nvSpPr>
            <p:spPr bwMode="auto">
              <a:xfrm>
                <a:off x="1137" y="2785"/>
                <a:ext cx="654" cy="6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55" name="Oval 16"/>
              <p:cNvSpPr>
                <a:spLocks noChangeArrowheads="1"/>
              </p:cNvSpPr>
              <p:nvPr/>
            </p:nvSpPr>
            <p:spPr bwMode="auto">
              <a:xfrm>
                <a:off x="1191" y="2837"/>
                <a:ext cx="546" cy="524"/>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56" name="Oval 17"/>
              <p:cNvSpPr>
                <a:spLocks noChangeArrowheads="1"/>
              </p:cNvSpPr>
              <p:nvPr/>
            </p:nvSpPr>
            <p:spPr bwMode="auto">
              <a:xfrm>
                <a:off x="1233" y="2877"/>
                <a:ext cx="462" cy="44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57" name="Oval 18"/>
              <p:cNvSpPr>
                <a:spLocks noChangeArrowheads="1"/>
              </p:cNvSpPr>
              <p:nvPr/>
            </p:nvSpPr>
            <p:spPr bwMode="auto">
              <a:xfrm>
                <a:off x="1291" y="2932"/>
                <a:ext cx="346" cy="334"/>
              </a:xfrm>
              <a:prstGeom prst="ellipse">
                <a:avLst/>
              </a:prstGeom>
              <a:solidFill>
                <a:srgbClr val="FFCC00"/>
              </a:solidFill>
              <a:ln w="12700">
                <a:solidFill>
                  <a:srgbClr val="FFCC00"/>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58" name="Oval 19"/>
              <p:cNvSpPr>
                <a:spLocks noChangeArrowheads="1"/>
              </p:cNvSpPr>
              <p:nvPr/>
            </p:nvSpPr>
            <p:spPr bwMode="auto">
              <a:xfrm>
                <a:off x="1356" y="2995"/>
                <a:ext cx="216" cy="20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51219" name="Group 20"/>
            <p:cNvGrpSpPr>
              <a:grpSpLocks/>
            </p:cNvGrpSpPr>
            <p:nvPr/>
          </p:nvGrpSpPr>
          <p:grpSpPr bwMode="auto">
            <a:xfrm>
              <a:off x="3312" y="1659"/>
              <a:ext cx="1728" cy="528"/>
              <a:chOff x="3744" y="3072"/>
              <a:chExt cx="1344" cy="288"/>
            </a:xfrm>
          </p:grpSpPr>
          <p:sp>
            <p:nvSpPr>
              <p:cNvPr id="51236" name="Line 21"/>
              <p:cNvSpPr>
                <a:spLocks noChangeShapeType="1"/>
              </p:cNvSpPr>
              <p:nvPr/>
            </p:nvSpPr>
            <p:spPr bwMode="auto">
              <a:xfrm>
                <a:off x="3744" y="3072"/>
                <a:ext cx="0" cy="288"/>
              </a:xfrm>
              <a:prstGeom prst="line">
                <a:avLst/>
              </a:prstGeom>
              <a:noFill/>
              <a:ln w="28575">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7" name="Line 22"/>
              <p:cNvSpPr>
                <a:spLocks noChangeShapeType="1"/>
              </p:cNvSpPr>
              <p:nvPr/>
            </p:nvSpPr>
            <p:spPr bwMode="auto">
              <a:xfrm>
                <a:off x="3936" y="3072"/>
                <a:ext cx="0" cy="288"/>
              </a:xfrm>
              <a:prstGeom prst="line">
                <a:avLst/>
              </a:prstGeom>
              <a:noFill/>
              <a:ln w="28575">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8" name="Line 23"/>
              <p:cNvSpPr>
                <a:spLocks noChangeShapeType="1"/>
              </p:cNvSpPr>
              <p:nvPr/>
            </p:nvSpPr>
            <p:spPr bwMode="auto">
              <a:xfrm>
                <a:off x="4128" y="3072"/>
                <a:ext cx="0" cy="288"/>
              </a:xfrm>
              <a:prstGeom prst="line">
                <a:avLst/>
              </a:prstGeom>
              <a:noFill/>
              <a:ln w="28575">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9" name="Line 24"/>
              <p:cNvSpPr>
                <a:spLocks noChangeShapeType="1"/>
              </p:cNvSpPr>
              <p:nvPr/>
            </p:nvSpPr>
            <p:spPr bwMode="auto">
              <a:xfrm>
                <a:off x="5088" y="3072"/>
                <a:ext cx="0" cy="288"/>
              </a:xfrm>
              <a:prstGeom prst="line">
                <a:avLst/>
              </a:prstGeom>
              <a:noFill/>
              <a:ln w="28575">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0" name="Line 25"/>
              <p:cNvSpPr>
                <a:spLocks noChangeShapeType="1"/>
              </p:cNvSpPr>
              <p:nvPr/>
            </p:nvSpPr>
            <p:spPr bwMode="auto">
              <a:xfrm>
                <a:off x="4320" y="3072"/>
                <a:ext cx="0" cy="288"/>
              </a:xfrm>
              <a:prstGeom prst="line">
                <a:avLst/>
              </a:prstGeom>
              <a:noFill/>
              <a:ln w="28575">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1" name="Line 26"/>
              <p:cNvSpPr>
                <a:spLocks noChangeShapeType="1"/>
              </p:cNvSpPr>
              <p:nvPr/>
            </p:nvSpPr>
            <p:spPr bwMode="auto">
              <a:xfrm>
                <a:off x="4512" y="3072"/>
                <a:ext cx="0" cy="288"/>
              </a:xfrm>
              <a:prstGeom prst="line">
                <a:avLst/>
              </a:prstGeom>
              <a:noFill/>
              <a:ln w="28575">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2" name="Line 27"/>
              <p:cNvSpPr>
                <a:spLocks noChangeShapeType="1"/>
              </p:cNvSpPr>
              <p:nvPr/>
            </p:nvSpPr>
            <p:spPr bwMode="auto">
              <a:xfrm>
                <a:off x="4704" y="3072"/>
                <a:ext cx="0" cy="288"/>
              </a:xfrm>
              <a:prstGeom prst="line">
                <a:avLst/>
              </a:prstGeom>
              <a:noFill/>
              <a:ln w="28575">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3" name="Line 28"/>
              <p:cNvSpPr>
                <a:spLocks noChangeShapeType="1"/>
              </p:cNvSpPr>
              <p:nvPr/>
            </p:nvSpPr>
            <p:spPr bwMode="auto">
              <a:xfrm>
                <a:off x="4896" y="3072"/>
                <a:ext cx="0" cy="288"/>
              </a:xfrm>
              <a:prstGeom prst="line">
                <a:avLst/>
              </a:prstGeom>
              <a:noFill/>
              <a:ln w="28575">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1220" name="Group 29"/>
            <p:cNvGrpSpPr>
              <a:grpSpLocks/>
            </p:cNvGrpSpPr>
            <p:nvPr/>
          </p:nvGrpSpPr>
          <p:grpSpPr bwMode="auto">
            <a:xfrm>
              <a:off x="3312" y="816"/>
              <a:ext cx="1728" cy="843"/>
              <a:chOff x="3744" y="3072"/>
              <a:chExt cx="1344" cy="288"/>
            </a:xfrm>
          </p:grpSpPr>
          <p:sp>
            <p:nvSpPr>
              <p:cNvPr id="51228" name="Line 30"/>
              <p:cNvSpPr>
                <a:spLocks noChangeShapeType="1"/>
              </p:cNvSpPr>
              <p:nvPr/>
            </p:nvSpPr>
            <p:spPr bwMode="auto">
              <a:xfrm>
                <a:off x="3744" y="3072"/>
                <a:ext cx="0" cy="288"/>
              </a:xfrm>
              <a:prstGeom prst="line">
                <a:avLst/>
              </a:prstGeom>
              <a:noFill/>
              <a:ln w="28575">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31"/>
              <p:cNvSpPr>
                <a:spLocks noChangeShapeType="1"/>
              </p:cNvSpPr>
              <p:nvPr/>
            </p:nvSpPr>
            <p:spPr bwMode="auto">
              <a:xfrm>
                <a:off x="3936" y="3072"/>
                <a:ext cx="0" cy="288"/>
              </a:xfrm>
              <a:prstGeom prst="line">
                <a:avLst/>
              </a:prstGeom>
              <a:noFill/>
              <a:ln w="28575">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Line 32"/>
              <p:cNvSpPr>
                <a:spLocks noChangeShapeType="1"/>
              </p:cNvSpPr>
              <p:nvPr/>
            </p:nvSpPr>
            <p:spPr bwMode="auto">
              <a:xfrm>
                <a:off x="4128" y="3072"/>
                <a:ext cx="0" cy="288"/>
              </a:xfrm>
              <a:prstGeom prst="line">
                <a:avLst/>
              </a:prstGeom>
              <a:noFill/>
              <a:ln w="28575">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1" name="Line 33"/>
              <p:cNvSpPr>
                <a:spLocks noChangeShapeType="1"/>
              </p:cNvSpPr>
              <p:nvPr/>
            </p:nvSpPr>
            <p:spPr bwMode="auto">
              <a:xfrm>
                <a:off x="5088" y="3072"/>
                <a:ext cx="0" cy="288"/>
              </a:xfrm>
              <a:prstGeom prst="line">
                <a:avLst/>
              </a:prstGeom>
              <a:noFill/>
              <a:ln w="28575">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2" name="Line 34"/>
              <p:cNvSpPr>
                <a:spLocks noChangeShapeType="1"/>
              </p:cNvSpPr>
              <p:nvPr/>
            </p:nvSpPr>
            <p:spPr bwMode="auto">
              <a:xfrm>
                <a:off x="4320" y="3072"/>
                <a:ext cx="0" cy="288"/>
              </a:xfrm>
              <a:prstGeom prst="line">
                <a:avLst/>
              </a:prstGeom>
              <a:noFill/>
              <a:ln w="28575">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3" name="Line 35"/>
              <p:cNvSpPr>
                <a:spLocks noChangeShapeType="1"/>
              </p:cNvSpPr>
              <p:nvPr/>
            </p:nvSpPr>
            <p:spPr bwMode="auto">
              <a:xfrm>
                <a:off x="4512" y="3072"/>
                <a:ext cx="0" cy="288"/>
              </a:xfrm>
              <a:prstGeom prst="line">
                <a:avLst/>
              </a:prstGeom>
              <a:noFill/>
              <a:ln w="28575">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4" name="Line 36"/>
              <p:cNvSpPr>
                <a:spLocks noChangeShapeType="1"/>
              </p:cNvSpPr>
              <p:nvPr/>
            </p:nvSpPr>
            <p:spPr bwMode="auto">
              <a:xfrm>
                <a:off x="4704" y="3072"/>
                <a:ext cx="0" cy="288"/>
              </a:xfrm>
              <a:prstGeom prst="line">
                <a:avLst/>
              </a:prstGeom>
              <a:noFill/>
              <a:ln w="28575">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5" name="Line 37"/>
              <p:cNvSpPr>
                <a:spLocks noChangeShapeType="1"/>
              </p:cNvSpPr>
              <p:nvPr/>
            </p:nvSpPr>
            <p:spPr bwMode="auto">
              <a:xfrm>
                <a:off x="4896" y="3072"/>
                <a:ext cx="0" cy="288"/>
              </a:xfrm>
              <a:prstGeom prst="line">
                <a:avLst/>
              </a:prstGeom>
              <a:noFill/>
              <a:ln w="28575">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1206" name="Object 6"/>
            <p:cNvGraphicFramePr>
              <a:graphicFrameLocks noChangeAspect="1"/>
            </p:cNvGraphicFramePr>
            <p:nvPr/>
          </p:nvGraphicFramePr>
          <p:xfrm>
            <a:off x="4128" y="1179"/>
            <a:ext cx="247" cy="261"/>
          </p:xfrm>
          <a:graphic>
            <a:graphicData uri="http://schemas.openxmlformats.org/presentationml/2006/ole">
              <mc:AlternateContent xmlns:mc="http://schemas.openxmlformats.org/markup-compatibility/2006">
                <mc:Choice xmlns:v="urn:schemas-microsoft-com:vml" Requires="v">
                  <p:oleObj spid="_x0000_s218150" name="公式" r:id="rId3" imgW="215806" imgH="228501" progId="Equation.3">
                    <p:embed/>
                  </p:oleObj>
                </mc:Choice>
                <mc:Fallback>
                  <p:oleObj name="公式" r:id="rId3" imgW="215806" imgH="228501" progId="Equation.3">
                    <p:embed/>
                    <p:pic>
                      <p:nvPicPr>
                        <p:cNvPr id="5120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1179"/>
                          <a:ext cx="247"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1" name="Arc 39"/>
            <p:cNvSpPr>
              <a:spLocks/>
            </p:cNvSpPr>
            <p:nvPr/>
          </p:nvSpPr>
          <p:spPr bwMode="auto">
            <a:xfrm>
              <a:off x="3097" y="1670"/>
              <a:ext cx="2154" cy="490"/>
            </a:xfrm>
            <a:custGeom>
              <a:avLst/>
              <a:gdLst>
                <a:gd name="T0" fmla="*/ 0 w 43200"/>
                <a:gd name="T1" fmla="*/ 0 h 22065"/>
                <a:gd name="T2" fmla="*/ 0 w 43200"/>
                <a:gd name="T3" fmla="*/ 0 h 22065"/>
                <a:gd name="T4" fmla="*/ 0 w 43200"/>
                <a:gd name="T5" fmla="*/ 0 h 22065"/>
                <a:gd name="T6" fmla="*/ 0 60000 65536"/>
                <a:gd name="T7" fmla="*/ 0 60000 65536"/>
                <a:gd name="T8" fmla="*/ 0 60000 65536"/>
                <a:gd name="T9" fmla="*/ 0 w 43200"/>
                <a:gd name="T10" fmla="*/ 0 h 22065"/>
                <a:gd name="T11" fmla="*/ 43200 w 43200"/>
                <a:gd name="T12" fmla="*/ 22065 h 22065"/>
              </a:gdLst>
              <a:ahLst/>
              <a:cxnLst>
                <a:cxn ang="T6">
                  <a:pos x="T0" y="T1"/>
                </a:cxn>
                <a:cxn ang="T7">
                  <a:pos x="T2" y="T3"/>
                </a:cxn>
                <a:cxn ang="T8">
                  <a:pos x="T4" y="T5"/>
                </a:cxn>
              </a:cxnLst>
              <a:rect l="T9" t="T10" r="T11" b="T12"/>
              <a:pathLst>
                <a:path w="43200" h="22065" fill="none" extrusionOk="0">
                  <a:moveTo>
                    <a:pt x="43194" y="0"/>
                  </a:moveTo>
                  <a:cubicBezTo>
                    <a:pt x="43198" y="154"/>
                    <a:pt x="43200" y="309"/>
                    <a:pt x="43200" y="465"/>
                  </a:cubicBezTo>
                  <a:cubicBezTo>
                    <a:pt x="43200" y="12394"/>
                    <a:pt x="33529" y="22065"/>
                    <a:pt x="21600" y="22065"/>
                  </a:cubicBezTo>
                  <a:cubicBezTo>
                    <a:pt x="9705" y="22065"/>
                    <a:pt x="48" y="12447"/>
                    <a:pt x="0" y="552"/>
                  </a:cubicBezTo>
                </a:path>
                <a:path w="43200" h="22065" stroke="0" extrusionOk="0">
                  <a:moveTo>
                    <a:pt x="43194" y="0"/>
                  </a:moveTo>
                  <a:cubicBezTo>
                    <a:pt x="43198" y="154"/>
                    <a:pt x="43200" y="309"/>
                    <a:pt x="43200" y="465"/>
                  </a:cubicBezTo>
                  <a:cubicBezTo>
                    <a:pt x="43200" y="12394"/>
                    <a:pt x="33529" y="22065"/>
                    <a:pt x="21600" y="22065"/>
                  </a:cubicBezTo>
                  <a:cubicBezTo>
                    <a:pt x="9705" y="22065"/>
                    <a:pt x="48" y="12447"/>
                    <a:pt x="0" y="552"/>
                  </a:cubicBezTo>
                  <a:lnTo>
                    <a:pt x="21600" y="465"/>
                  </a:lnTo>
                  <a:close/>
                </a:path>
              </a:pathLst>
            </a:custGeom>
            <a:solidFill>
              <a:srgbClr val="66FFFF">
                <a:alpha val="50195"/>
              </a:srgbClr>
            </a:solidFill>
            <a:ln w="12700" cap="rnd">
              <a:solidFill>
                <a:schemeClr val="tx1"/>
              </a:solidFill>
              <a:round/>
              <a:headEnd type="none" w="sm" len="lg"/>
              <a:tailEnd type="none" w="sm" len="lg"/>
            </a:ln>
          </p:spPr>
          <p:txBody>
            <a:bodyPr wrap="none" anchor="ctr"/>
            <a:lstStyle/>
            <a:p>
              <a:endParaRPr lang="zh-CN" altLang="en-US"/>
            </a:p>
          </p:txBody>
        </p:sp>
        <p:graphicFrame>
          <p:nvGraphicFramePr>
            <p:cNvPr id="51207" name="Object 7"/>
            <p:cNvGraphicFramePr>
              <a:graphicFrameLocks noChangeAspect="1"/>
            </p:cNvGraphicFramePr>
            <p:nvPr/>
          </p:nvGraphicFramePr>
          <p:xfrm>
            <a:off x="4299" y="1824"/>
            <a:ext cx="206" cy="240"/>
          </p:xfrm>
          <a:graphic>
            <a:graphicData uri="http://schemas.openxmlformats.org/presentationml/2006/ole">
              <mc:AlternateContent xmlns:mc="http://schemas.openxmlformats.org/markup-compatibility/2006">
                <mc:Choice xmlns:v="urn:schemas-microsoft-com:vml" Requires="v">
                  <p:oleObj spid="_x0000_s218151" name="公式" r:id="rId5" imgW="152202" imgH="177569" progId="Equation.3">
                    <p:embed/>
                  </p:oleObj>
                </mc:Choice>
                <mc:Fallback>
                  <p:oleObj name="公式" r:id="rId5" imgW="152202" imgH="177569" progId="Equation.3">
                    <p:embed/>
                    <p:pic>
                      <p:nvPicPr>
                        <p:cNvPr id="5120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9" y="1824"/>
                          <a:ext cx="20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2" name="Line 41"/>
            <p:cNvSpPr>
              <a:spLocks noChangeShapeType="1"/>
            </p:cNvSpPr>
            <p:nvPr/>
          </p:nvSpPr>
          <p:spPr bwMode="auto">
            <a:xfrm flipH="1">
              <a:off x="4176" y="2064"/>
              <a:ext cx="480" cy="0"/>
            </a:xfrm>
            <a:prstGeom prst="line">
              <a:avLst/>
            </a:prstGeom>
            <a:noFill/>
            <a:ln w="28575">
              <a:solidFill>
                <a:srgbClr val="FF00FF"/>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51223" name="Group 42"/>
            <p:cNvGrpSpPr>
              <a:grpSpLocks/>
            </p:cNvGrpSpPr>
            <p:nvPr/>
          </p:nvGrpSpPr>
          <p:grpSpPr bwMode="auto">
            <a:xfrm>
              <a:off x="3120" y="720"/>
              <a:ext cx="2075" cy="1735"/>
              <a:chOff x="384" y="720"/>
              <a:chExt cx="2075" cy="1735"/>
            </a:xfrm>
          </p:grpSpPr>
          <p:sp>
            <p:nvSpPr>
              <p:cNvPr id="51225" name="Rectangle 43"/>
              <p:cNvSpPr>
                <a:spLocks noChangeArrowheads="1"/>
              </p:cNvSpPr>
              <p:nvPr/>
            </p:nvSpPr>
            <p:spPr bwMode="auto">
              <a:xfrm>
                <a:off x="384" y="2160"/>
                <a:ext cx="2075" cy="295"/>
              </a:xfrm>
              <a:prstGeom prst="rect">
                <a:avLst/>
              </a:prstGeom>
              <a:solidFill>
                <a:srgbClr val="B8FCFC">
                  <a:alpha val="50195"/>
                </a:srgbClr>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26" name="Line 44"/>
              <p:cNvSpPr>
                <a:spLocks noChangeShapeType="1"/>
              </p:cNvSpPr>
              <p:nvPr/>
            </p:nvSpPr>
            <p:spPr bwMode="auto">
              <a:xfrm flipH="1" flipV="1">
                <a:off x="1440" y="720"/>
                <a:ext cx="0" cy="1440"/>
              </a:xfrm>
              <a:prstGeom prst="line">
                <a:avLst/>
              </a:prstGeom>
              <a:noFill/>
              <a:ln w="1905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7" name="Line 45"/>
              <p:cNvSpPr>
                <a:spLocks noChangeShapeType="1"/>
              </p:cNvSpPr>
              <p:nvPr/>
            </p:nvSpPr>
            <p:spPr bwMode="auto">
              <a:xfrm>
                <a:off x="1440" y="720"/>
                <a:ext cx="480" cy="1371"/>
              </a:xfrm>
              <a:prstGeom prst="line">
                <a:avLst/>
              </a:prstGeom>
              <a:noFill/>
              <a:ln w="1905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24" name="Line 46"/>
            <p:cNvSpPr>
              <a:spLocks noChangeShapeType="1"/>
            </p:cNvSpPr>
            <p:nvPr/>
          </p:nvSpPr>
          <p:spPr bwMode="auto">
            <a:xfrm>
              <a:off x="3094" y="1680"/>
              <a:ext cx="21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383" name="Text Box 47"/>
          <p:cNvSpPr txBox="1">
            <a:spLocks noChangeArrowheads="1"/>
          </p:cNvSpPr>
          <p:nvPr/>
        </p:nvSpPr>
        <p:spPr bwMode="auto">
          <a:xfrm>
            <a:off x="286475" y="466199"/>
            <a:ext cx="4085500" cy="1323439"/>
          </a:xfrm>
          <a:prstGeom prst="rect">
            <a:avLst/>
          </a:prstGeom>
          <a:noFill/>
          <a:ln w="9525">
            <a:noFill/>
            <a:miter lim="800000"/>
            <a:headEnd/>
            <a:tailEnd/>
          </a:ln>
          <a:effectLst/>
        </p:spPr>
        <p:txBody>
          <a:bodyPr wrap="square">
            <a:spAutoFit/>
          </a:bodyPr>
          <a:lstStyle/>
          <a:p>
            <a:pPr>
              <a:spcBef>
                <a:spcPct val="50000"/>
              </a:spcBef>
              <a:defRPr/>
            </a:pPr>
            <a:r>
              <a:rPr kumimoji="0" lang="zh-CN" altLang="en-US" sz="3200" b="1" dirty="0" smtClean="0">
                <a:solidFill>
                  <a:srgbClr val="000000"/>
                </a:solidFill>
                <a:effectLst>
                  <a:outerShdw blurRad="38100" dist="38100" dir="2700000" algn="tl">
                    <a:srgbClr val="C0C0C0"/>
                  </a:outerShdw>
                </a:effectLst>
              </a:rPr>
              <a:t>二、应用</a:t>
            </a:r>
            <a:endParaRPr kumimoji="0" lang="en-US" altLang="zh-CN" sz="3200" b="1" dirty="0" smtClean="0">
              <a:solidFill>
                <a:srgbClr val="000000"/>
              </a:solidFill>
              <a:effectLst>
                <a:outerShdw blurRad="38100" dist="38100" dir="2700000" algn="tl">
                  <a:srgbClr val="C0C0C0"/>
                </a:outerShdw>
              </a:effectLst>
            </a:endParaRPr>
          </a:p>
          <a:p>
            <a:pPr>
              <a:spcBef>
                <a:spcPct val="50000"/>
              </a:spcBef>
              <a:defRPr/>
            </a:pPr>
            <a:r>
              <a:rPr kumimoji="0" lang="zh-CN" altLang="en-US" sz="3200" b="1" dirty="0" smtClean="0">
                <a:solidFill>
                  <a:srgbClr val="000000"/>
                </a:solidFill>
                <a:effectLst>
                  <a:outerShdw blurRad="38100" dist="38100" dir="2700000" algn="tl">
                    <a:srgbClr val="C0C0C0"/>
                  </a:outerShdw>
                </a:effectLst>
              </a:rPr>
              <a:t>测量</a:t>
            </a:r>
            <a:r>
              <a:rPr kumimoji="0" lang="zh-CN" altLang="en-US" sz="3200" b="1" dirty="0">
                <a:solidFill>
                  <a:srgbClr val="000000"/>
                </a:solidFill>
                <a:effectLst>
                  <a:outerShdw blurRad="38100" dist="38100" dir="2700000" algn="tl">
                    <a:srgbClr val="C0C0C0"/>
                  </a:outerShdw>
                </a:effectLst>
              </a:rPr>
              <a:t>透镜的</a:t>
            </a:r>
            <a:r>
              <a:rPr kumimoji="0" lang="zh-CN" altLang="en-US" sz="3200" b="1" dirty="0">
                <a:solidFill>
                  <a:srgbClr val="0000FF"/>
                </a:solidFill>
                <a:effectLst>
                  <a:outerShdw blurRad="38100" dist="38100" dir="2700000" algn="tl">
                    <a:srgbClr val="C0C0C0"/>
                  </a:outerShdw>
                </a:effectLst>
              </a:rPr>
              <a:t>曲率半径</a:t>
            </a:r>
          </a:p>
        </p:txBody>
      </p:sp>
      <p:graphicFrame>
        <p:nvGraphicFramePr>
          <p:cNvPr id="14384" name="Object 2"/>
          <p:cNvGraphicFramePr>
            <a:graphicFrameLocks noChangeAspect="1"/>
          </p:cNvGraphicFramePr>
          <p:nvPr/>
        </p:nvGraphicFramePr>
        <p:xfrm>
          <a:off x="1019175" y="2127250"/>
          <a:ext cx="2382838" cy="806450"/>
        </p:xfrm>
        <a:graphic>
          <a:graphicData uri="http://schemas.openxmlformats.org/presentationml/2006/ole">
            <mc:AlternateContent xmlns:mc="http://schemas.openxmlformats.org/markup-compatibility/2006">
              <mc:Choice xmlns:v="urn:schemas-microsoft-com:vml" Requires="v">
                <p:oleObj spid="_x0000_s218152" name="公式" r:id="rId7" imgW="1130300" imgH="419100" progId="Equation.3">
                  <p:embed/>
                </p:oleObj>
              </mc:Choice>
              <mc:Fallback>
                <p:oleObj name="公式" r:id="rId7" imgW="1130300" imgH="419100" progId="Equation.3">
                  <p:embed/>
                  <p:pic>
                    <p:nvPicPr>
                      <p:cNvPr id="14384"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9175" y="2127250"/>
                        <a:ext cx="2382838"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85" name="Object 3"/>
          <p:cNvGraphicFramePr>
            <a:graphicFrameLocks noChangeAspect="1"/>
          </p:cNvGraphicFramePr>
          <p:nvPr/>
        </p:nvGraphicFramePr>
        <p:xfrm>
          <a:off x="762000" y="3505200"/>
          <a:ext cx="3505200" cy="698500"/>
        </p:xfrm>
        <a:graphic>
          <a:graphicData uri="http://schemas.openxmlformats.org/presentationml/2006/ole">
            <mc:AlternateContent xmlns:mc="http://schemas.openxmlformats.org/markup-compatibility/2006">
              <mc:Choice xmlns:v="urn:schemas-microsoft-com:vml" Requires="v">
                <p:oleObj spid="_x0000_s218153" name="公式" r:id="rId9" imgW="2070100" imgH="419100" progId="Equation.3">
                  <p:embed/>
                </p:oleObj>
              </mc:Choice>
              <mc:Fallback>
                <p:oleObj name="公式" r:id="rId9" imgW="2070100" imgH="419100" progId="Equation.3">
                  <p:embed/>
                  <p:pic>
                    <p:nvPicPr>
                      <p:cNvPr id="14385"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3505200"/>
                        <a:ext cx="35052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86" name="Object 4"/>
          <p:cNvGraphicFramePr>
            <a:graphicFrameLocks noChangeAspect="1"/>
          </p:cNvGraphicFramePr>
          <p:nvPr/>
        </p:nvGraphicFramePr>
        <p:xfrm>
          <a:off x="1066800" y="4724400"/>
          <a:ext cx="2895600" cy="1414463"/>
        </p:xfrm>
        <a:graphic>
          <a:graphicData uri="http://schemas.openxmlformats.org/presentationml/2006/ole">
            <mc:AlternateContent xmlns:mc="http://schemas.openxmlformats.org/markup-compatibility/2006">
              <mc:Choice xmlns:v="urn:schemas-microsoft-com:vml" Requires="v">
                <p:oleObj spid="_x0000_s218154" name="公式" r:id="rId11" imgW="1294838" imgH="634725" progId="Equation.3">
                  <p:embed/>
                </p:oleObj>
              </mc:Choice>
              <mc:Fallback>
                <p:oleObj name="公式" r:id="rId11" imgW="1294838" imgH="634725" progId="Equation.3">
                  <p:embed/>
                  <p:pic>
                    <p:nvPicPr>
                      <p:cNvPr id="14386"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4724400"/>
                        <a:ext cx="2895600" cy="141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51"/>
          <p:cNvGrpSpPr>
            <a:grpSpLocks/>
          </p:cNvGrpSpPr>
          <p:nvPr/>
        </p:nvGrpSpPr>
        <p:grpSpPr bwMode="auto">
          <a:xfrm>
            <a:off x="5937250" y="4005263"/>
            <a:ext cx="1465263" cy="2170112"/>
            <a:chOff x="3740" y="2523"/>
            <a:chExt cx="923" cy="1367"/>
          </a:xfrm>
        </p:grpSpPr>
        <p:sp>
          <p:nvSpPr>
            <p:cNvPr id="51214" name="Line 52"/>
            <p:cNvSpPr>
              <a:spLocks noChangeShapeType="1"/>
            </p:cNvSpPr>
            <p:nvPr/>
          </p:nvSpPr>
          <p:spPr bwMode="auto">
            <a:xfrm>
              <a:off x="3740" y="2523"/>
              <a:ext cx="0" cy="1344"/>
            </a:xfrm>
            <a:prstGeom prst="line">
              <a:avLst/>
            </a:prstGeom>
            <a:noFill/>
            <a:ln w="28575">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Line 53"/>
            <p:cNvSpPr>
              <a:spLocks noChangeShapeType="1"/>
            </p:cNvSpPr>
            <p:nvPr/>
          </p:nvSpPr>
          <p:spPr bwMode="auto">
            <a:xfrm>
              <a:off x="4663" y="2523"/>
              <a:ext cx="0" cy="1344"/>
            </a:xfrm>
            <a:prstGeom prst="line">
              <a:avLst/>
            </a:prstGeom>
            <a:noFill/>
            <a:ln w="28575">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Line 54"/>
            <p:cNvSpPr>
              <a:spLocks noChangeShapeType="1"/>
            </p:cNvSpPr>
            <p:nvPr/>
          </p:nvSpPr>
          <p:spPr bwMode="auto">
            <a:xfrm>
              <a:off x="3744" y="3744"/>
              <a:ext cx="912" cy="27"/>
            </a:xfrm>
            <a:prstGeom prst="line">
              <a:avLst/>
            </a:prstGeom>
            <a:noFill/>
            <a:ln w="19050">
              <a:solidFill>
                <a:srgbClr val="FF0000"/>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05" name="Object 5"/>
            <p:cNvGraphicFramePr>
              <a:graphicFrameLocks noChangeAspect="1"/>
            </p:cNvGraphicFramePr>
            <p:nvPr/>
          </p:nvGraphicFramePr>
          <p:xfrm>
            <a:off x="4032" y="3627"/>
            <a:ext cx="336" cy="263"/>
          </p:xfrm>
          <a:graphic>
            <a:graphicData uri="http://schemas.openxmlformats.org/presentationml/2006/ole">
              <mc:AlternateContent xmlns:mc="http://schemas.openxmlformats.org/markup-compatibility/2006">
                <mc:Choice xmlns:v="urn:schemas-microsoft-com:vml" Requires="v">
                  <p:oleObj spid="_x0000_s218155" name="公式" r:id="rId13" imgW="291973" imgH="228501" progId="Equation.3">
                    <p:embed/>
                  </p:oleObj>
                </mc:Choice>
                <mc:Fallback>
                  <p:oleObj name="公式" r:id="rId13" imgW="291973" imgH="228501" progId="Equation.3">
                    <p:embed/>
                    <p:pic>
                      <p:nvPicPr>
                        <p:cNvPr id="51205"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2" y="3627"/>
                          <a:ext cx="336"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92" name="Rectangle 56"/>
          <p:cNvSpPr>
            <a:spLocks noChangeArrowheads="1"/>
          </p:cNvSpPr>
          <p:nvPr/>
        </p:nvSpPr>
        <p:spPr bwMode="auto">
          <a:xfrm>
            <a:off x="6096000" y="304800"/>
            <a:ext cx="1047750" cy="579438"/>
          </a:xfrm>
          <a:prstGeom prst="rect">
            <a:avLst/>
          </a:prstGeom>
          <a:noFill/>
          <a:ln w="9525">
            <a:noFill/>
            <a:miter lim="800000"/>
            <a:headEnd/>
            <a:tailEnd/>
          </a:ln>
          <a:effectLst/>
        </p:spPr>
        <p:txBody>
          <a:bodyPr wrap="none">
            <a:spAutoFit/>
          </a:bodyPr>
          <a:lstStyle/>
          <a:p>
            <a:pPr>
              <a:defRPr/>
            </a:pPr>
            <a:r>
              <a:rPr kumimoji="0" lang="en-US" altLang="zh-CN" sz="3200" b="1">
                <a:solidFill>
                  <a:srgbClr val="0000FF"/>
                </a:solidFill>
                <a:effectLst>
                  <a:outerShdw blurRad="38100" dist="38100" dir="2700000" algn="tl">
                    <a:srgbClr val="C0C0C0"/>
                  </a:outerShdw>
                </a:effectLst>
              </a:rPr>
              <a:t>k = 0</a:t>
            </a:r>
          </a:p>
        </p:txBody>
      </p:sp>
      <p:sp>
        <p:nvSpPr>
          <p:cNvPr id="14393" name="Rectangle 57"/>
          <p:cNvSpPr>
            <a:spLocks noChangeArrowheads="1"/>
          </p:cNvSpPr>
          <p:nvPr/>
        </p:nvSpPr>
        <p:spPr bwMode="auto">
          <a:xfrm>
            <a:off x="7086600" y="838200"/>
            <a:ext cx="409575" cy="57943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sz="3200" b="1">
                <a:solidFill>
                  <a:srgbClr val="0000FF"/>
                </a:solidFill>
                <a:effectLst>
                  <a:outerShdw blurRad="38100" dist="38100" dir="2700000" algn="tl">
                    <a:srgbClr val="C0C0C0"/>
                  </a:outerShdw>
                </a:effectLst>
              </a:rPr>
              <a:t>k</a:t>
            </a:r>
          </a:p>
        </p:txBody>
      </p:sp>
      <p:sp>
        <p:nvSpPr>
          <p:cNvPr id="14394" name="Rectangle 58"/>
          <p:cNvSpPr>
            <a:spLocks noChangeArrowheads="1"/>
          </p:cNvSpPr>
          <p:nvPr/>
        </p:nvSpPr>
        <p:spPr bwMode="auto">
          <a:xfrm>
            <a:off x="7554913" y="838200"/>
            <a:ext cx="979487" cy="579438"/>
          </a:xfrm>
          <a:prstGeom prst="rect">
            <a:avLst/>
          </a:prstGeom>
          <a:noFill/>
          <a:ln w="9525">
            <a:noFill/>
            <a:miter lim="800000"/>
            <a:headEnd/>
            <a:tailEnd/>
          </a:ln>
          <a:effectLst/>
        </p:spPr>
        <p:txBody>
          <a:bodyPr wrap="none">
            <a:spAutoFit/>
          </a:bodyPr>
          <a:lstStyle/>
          <a:p>
            <a:pPr>
              <a:defRPr/>
            </a:pPr>
            <a:r>
              <a:rPr kumimoji="0" lang="en-US" altLang="zh-CN" sz="3200" b="1">
                <a:solidFill>
                  <a:srgbClr val="0000FF"/>
                </a:solidFill>
                <a:effectLst>
                  <a:outerShdw blurRad="38100" dist="38100" dir="2700000" algn="tl">
                    <a:srgbClr val="C0C0C0"/>
                  </a:outerShdw>
                </a:effectLst>
              </a:rPr>
              <a:t>k+m</a:t>
            </a:r>
          </a:p>
        </p:txBody>
      </p:sp>
    </p:spTree>
    <p:extLst>
      <p:ext uri="{BB962C8B-B14F-4D97-AF65-F5344CB8AC3E}">
        <p14:creationId xmlns:p14="http://schemas.microsoft.com/office/powerpoint/2010/main" val="242331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84"/>
                                        </p:tgtEl>
                                        <p:attrNameLst>
                                          <p:attrName>style.visibility</p:attrName>
                                        </p:attrNameLst>
                                      </p:cBhvr>
                                      <p:to>
                                        <p:strVal val="visible"/>
                                      </p:to>
                                    </p:set>
                                    <p:animEffect transition="in" filter="blinds(horizontal)">
                                      <p:cBhvr>
                                        <p:cTn id="12" dur="500"/>
                                        <p:tgtEl>
                                          <p:spTgt spid="143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85"/>
                                        </p:tgtEl>
                                        <p:attrNameLst>
                                          <p:attrName>style.visibility</p:attrName>
                                        </p:attrNameLst>
                                      </p:cBhvr>
                                      <p:to>
                                        <p:strVal val="visible"/>
                                      </p:to>
                                    </p:set>
                                    <p:animEffect transition="in" filter="blinds(horizontal)">
                                      <p:cBhvr>
                                        <p:cTn id="17" dur="500"/>
                                        <p:tgtEl>
                                          <p:spTgt spid="143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86"/>
                                        </p:tgtEl>
                                        <p:attrNameLst>
                                          <p:attrName>style.visibility</p:attrName>
                                        </p:attrNameLst>
                                      </p:cBhvr>
                                      <p:to>
                                        <p:strVal val="visible"/>
                                      </p:to>
                                    </p:set>
                                    <p:animEffect transition="in" filter="blinds(horizontal)">
                                      <p:cBhvr>
                                        <p:cTn id="22" dur="500"/>
                                        <p:tgtEl>
                                          <p:spTgt spid="14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Text Box 2"/>
          <p:cNvSpPr txBox="1">
            <a:spLocks noChangeArrowheads="1"/>
          </p:cNvSpPr>
          <p:nvPr/>
        </p:nvSpPr>
        <p:spPr bwMode="auto">
          <a:xfrm>
            <a:off x="107504" y="332656"/>
            <a:ext cx="87630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kumimoji="0" lang="zh-CN" altLang="en-US" sz="2800" b="1" dirty="0" smtClean="0">
                <a:solidFill>
                  <a:srgbClr val="CC0000"/>
                </a:solidFill>
              </a:rPr>
              <a:t>例</a:t>
            </a:r>
            <a:r>
              <a:rPr kumimoji="0" lang="en-US" altLang="zh-CN" sz="2800" b="1" dirty="0" smtClean="0">
                <a:solidFill>
                  <a:srgbClr val="CC0000"/>
                </a:solidFill>
              </a:rPr>
              <a:t>1</a:t>
            </a:r>
            <a:r>
              <a:rPr kumimoji="0" lang="en-US" altLang="zh-CN" sz="2800" b="1" dirty="0" smtClean="0">
                <a:solidFill>
                  <a:srgbClr val="1C1C1C"/>
                </a:solidFill>
              </a:rPr>
              <a:t>  </a:t>
            </a:r>
            <a:r>
              <a:rPr kumimoji="0" lang="zh-CN" altLang="en-US" sz="2800" b="1" dirty="0" smtClean="0">
                <a:solidFill>
                  <a:srgbClr val="1C1C1C"/>
                </a:solidFill>
              </a:rPr>
              <a:t>用</a:t>
            </a:r>
            <a:r>
              <a:rPr kumimoji="0" lang="zh-CN" altLang="en-US" sz="2800" b="1" dirty="0">
                <a:solidFill>
                  <a:srgbClr val="1C1C1C"/>
                </a:solidFill>
              </a:rPr>
              <a:t>氦氖激光器发出的波长为</a:t>
            </a:r>
            <a:r>
              <a:rPr kumimoji="0" lang="en-US" altLang="zh-CN" sz="2800" dirty="0">
                <a:solidFill>
                  <a:srgbClr val="1C1C1C"/>
                </a:solidFill>
              </a:rPr>
              <a:t>633nm</a:t>
            </a:r>
            <a:r>
              <a:rPr kumimoji="0" lang="zh-CN" altLang="en-US" sz="2800" b="1" dirty="0">
                <a:solidFill>
                  <a:srgbClr val="1C1C1C"/>
                </a:solidFill>
              </a:rPr>
              <a:t>的单色光做牛顿环实验，测得第个 </a:t>
            </a:r>
            <a:r>
              <a:rPr kumimoji="0" lang="en-US" altLang="zh-CN" sz="3200" i="1" dirty="0">
                <a:solidFill>
                  <a:srgbClr val="1C1C1C"/>
                </a:solidFill>
              </a:rPr>
              <a:t>k</a:t>
            </a:r>
            <a:r>
              <a:rPr kumimoji="0" lang="en-US" altLang="zh-CN" sz="2800" i="1" dirty="0">
                <a:solidFill>
                  <a:srgbClr val="1C1C1C"/>
                </a:solidFill>
              </a:rPr>
              <a:t>  </a:t>
            </a:r>
            <a:r>
              <a:rPr kumimoji="0" lang="zh-CN" altLang="en-US" sz="2800" b="1" dirty="0">
                <a:solidFill>
                  <a:srgbClr val="1C1C1C"/>
                </a:solidFill>
              </a:rPr>
              <a:t>暗环的半径为</a:t>
            </a:r>
            <a:r>
              <a:rPr kumimoji="0" lang="en-US" altLang="zh-CN" sz="2800" dirty="0">
                <a:solidFill>
                  <a:srgbClr val="1C1C1C"/>
                </a:solidFill>
              </a:rPr>
              <a:t>5.63mm </a:t>
            </a:r>
            <a:r>
              <a:rPr kumimoji="0" lang="en-US" altLang="zh-CN" sz="2800" b="1" dirty="0">
                <a:solidFill>
                  <a:srgbClr val="1C1C1C"/>
                </a:solidFill>
              </a:rPr>
              <a:t>, </a:t>
            </a:r>
            <a:r>
              <a:rPr kumimoji="0" lang="zh-CN" altLang="en-US" sz="2800" b="1" dirty="0">
                <a:solidFill>
                  <a:srgbClr val="1C1C1C"/>
                </a:solidFill>
              </a:rPr>
              <a:t>第 </a:t>
            </a:r>
            <a:r>
              <a:rPr kumimoji="0" lang="en-US" altLang="zh-CN" sz="3200" i="1" dirty="0">
                <a:solidFill>
                  <a:srgbClr val="1C1C1C"/>
                </a:solidFill>
              </a:rPr>
              <a:t>k</a:t>
            </a:r>
            <a:r>
              <a:rPr kumimoji="0" lang="en-US" altLang="zh-CN" sz="2800" i="1" dirty="0">
                <a:solidFill>
                  <a:srgbClr val="1C1C1C"/>
                </a:solidFill>
              </a:rPr>
              <a:t>+</a:t>
            </a:r>
            <a:r>
              <a:rPr kumimoji="0" lang="en-US" altLang="zh-CN" sz="2800" dirty="0">
                <a:solidFill>
                  <a:srgbClr val="1C1C1C"/>
                </a:solidFill>
              </a:rPr>
              <a:t>5 </a:t>
            </a:r>
            <a:r>
              <a:rPr kumimoji="0" lang="zh-CN" altLang="en-US" sz="2800" b="1" dirty="0">
                <a:solidFill>
                  <a:srgbClr val="1C1C1C"/>
                </a:solidFill>
              </a:rPr>
              <a:t>暗环的半径为</a:t>
            </a:r>
            <a:r>
              <a:rPr kumimoji="0" lang="en-US" altLang="zh-CN" sz="2800" dirty="0">
                <a:solidFill>
                  <a:srgbClr val="1C1C1C"/>
                </a:solidFill>
              </a:rPr>
              <a:t>7.96mm</a:t>
            </a:r>
            <a:r>
              <a:rPr kumimoji="0" lang="zh-CN" altLang="en-US" sz="2800" b="1" dirty="0">
                <a:solidFill>
                  <a:srgbClr val="1C1C1C"/>
                </a:solidFill>
              </a:rPr>
              <a:t>，求平凸透镜的曲率半径</a:t>
            </a:r>
            <a:r>
              <a:rPr kumimoji="0" lang="en-US" altLang="zh-CN" sz="3200" i="1" dirty="0" smtClean="0">
                <a:solidFill>
                  <a:srgbClr val="1C1C1C"/>
                </a:solidFill>
              </a:rPr>
              <a:t>R</a:t>
            </a:r>
            <a:r>
              <a:rPr kumimoji="0" lang="zh-CN" altLang="en-US" sz="2800" b="1" dirty="0" smtClean="0">
                <a:solidFill>
                  <a:srgbClr val="1C1C1C"/>
                </a:solidFill>
              </a:rPr>
              <a:t>。</a:t>
            </a:r>
            <a:endParaRPr kumimoji="0" lang="en-US" altLang="zh-CN" sz="2800" b="1" dirty="0">
              <a:solidFill>
                <a:srgbClr val="1C1C1C"/>
              </a:solidFill>
            </a:endParaRPr>
          </a:p>
        </p:txBody>
      </p:sp>
      <p:grpSp>
        <p:nvGrpSpPr>
          <p:cNvPr id="2" name="Group 3"/>
          <p:cNvGrpSpPr>
            <a:grpSpLocks/>
          </p:cNvGrpSpPr>
          <p:nvPr/>
        </p:nvGrpSpPr>
        <p:grpSpPr bwMode="auto">
          <a:xfrm>
            <a:off x="323528" y="2222896"/>
            <a:ext cx="3035300" cy="722313"/>
            <a:chOff x="614" y="1728"/>
            <a:chExt cx="1912" cy="455"/>
          </a:xfrm>
        </p:grpSpPr>
        <p:sp>
          <p:nvSpPr>
            <p:cNvPr id="62472" name="Text Box 4"/>
            <p:cNvSpPr txBox="1">
              <a:spLocks noChangeArrowheads="1"/>
            </p:cNvSpPr>
            <p:nvPr/>
          </p:nvSpPr>
          <p:spPr bwMode="auto">
            <a:xfrm>
              <a:off x="614" y="1785"/>
              <a:ext cx="7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CC0000"/>
                  </a:solidFill>
                </a:rPr>
                <a:t>解</a:t>
              </a:r>
            </a:p>
          </p:txBody>
        </p:sp>
        <p:graphicFrame>
          <p:nvGraphicFramePr>
            <p:cNvPr id="62469" name="Object 5"/>
            <p:cNvGraphicFramePr>
              <a:graphicFrameLocks noChangeAspect="1"/>
            </p:cNvGraphicFramePr>
            <p:nvPr/>
          </p:nvGraphicFramePr>
          <p:xfrm>
            <a:off x="1125" y="1728"/>
            <a:ext cx="1401" cy="455"/>
          </p:xfrm>
          <a:graphic>
            <a:graphicData uri="http://schemas.openxmlformats.org/presentationml/2006/ole">
              <mc:AlternateContent xmlns:mc="http://schemas.openxmlformats.org/markup-compatibility/2006">
                <mc:Choice xmlns:v="urn:schemas-microsoft-com:vml" Requires="v">
                  <p:oleObj spid="_x0000_s219162" name="公式" r:id="rId3" imgW="685800" imgH="254000" progId="Equation.3">
                    <p:embed/>
                  </p:oleObj>
                </mc:Choice>
                <mc:Fallback>
                  <p:oleObj name="公式" r:id="rId3" imgW="685800" imgH="254000" progId="Equation.3">
                    <p:embed/>
                    <p:pic>
                      <p:nvPicPr>
                        <p:cNvPr id="624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 y="1728"/>
                          <a:ext cx="1401" cy="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366" name="Object 2"/>
          <p:cNvGraphicFramePr>
            <a:graphicFrameLocks noChangeAspect="1"/>
          </p:cNvGraphicFramePr>
          <p:nvPr>
            <p:extLst/>
          </p:nvPr>
        </p:nvGraphicFramePr>
        <p:xfrm>
          <a:off x="3923928" y="2240205"/>
          <a:ext cx="3456384" cy="689128"/>
        </p:xfrm>
        <a:graphic>
          <a:graphicData uri="http://schemas.openxmlformats.org/presentationml/2006/ole">
            <mc:AlternateContent xmlns:mc="http://schemas.openxmlformats.org/markup-compatibility/2006">
              <mc:Choice xmlns:v="urn:schemas-microsoft-com:vml" Requires="v">
                <p:oleObj spid="_x0000_s219163" name="公式" r:id="rId5" imgW="1117115" imgH="253890" progId="Equation.3">
                  <p:embed/>
                </p:oleObj>
              </mc:Choice>
              <mc:Fallback>
                <p:oleObj name="公式" r:id="rId5" imgW="1117115" imgH="253890" progId="Equation.3">
                  <p:embed/>
                  <p:pic>
                    <p:nvPicPr>
                      <p:cNvPr id="1536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2240205"/>
                        <a:ext cx="3456384" cy="689128"/>
                      </a:xfrm>
                      <a:prstGeom prst="rect">
                        <a:avLst/>
                      </a:prstGeom>
                      <a:noFill/>
                      <a:extLst/>
                    </p:spPr>
                  </p:pic>
                </p:oleObj>
              </mc:Fallback>
            </mc:AlternateContent>
          </a:graphicData>
        </a:graphic>
      </p:graphicFrame>
      <p:graphicFrame>
        <p:nvGraphicFramePr>
          <p:cNvPr id="15367" name="Object 3"/>
          <p:cNvGraphicFramePr>
            <a:graphicFrameLocks noChangeAspect="1"/>
          </p:cNvGraphicFramePr>
          <p:nvPr>
            <p:extLst/>
          </p:nvPr>
        </p:nvGraphicFramePr>
        <p:xfrm>
          <a:off x="2483768" y="3429000"/>
          <a:ext cx="3168352" cy="678494"/>
        </p:xfrm>
        <a:graphic>
          <a:graphicData uri="http://schemas.openxmlformats.org/presentationml/2006/ole">
            <mc:AlternateContent xmlns:mc="http://schemas.openxmlformats.org/markup-compatibility/2006">
              <mc:Choice xmlns:v="urn:schemas-microsoft-com:vml" Requires="v">
                <p:oleObj spid="_x0000_s219164" name="公式" r:id="rId7" imgW="1028254" imgH="241195" progId="Equation.3">
                  <p:embed/>
                </p:oleObj>
              </mc:Choice>
              <mc:Fallback>
                <p:oleObj name="公式" r:id="rId7" imgW="1028254" imgH="241195" progId="Equation.3">
                  <p:embed/>
                  <p:pic>
                    <p:nvPicPr>
                      <p:cNvPr id="15367"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3429000"/>
                        <a:ext cx="3168352" cy="678494"/>
                      </a:xfrm>
                      <a:prstGeom prst="rect">
                        <a:avLst/>
                      </a:prstGeom>
                      <a:noFill/>
                      <a:extLst/>
                    </p:spPr>
                  </p:pic>
                </p:oleObj>
              </mc:Fallback>
            </mc:AlternateContent>
          </a:graphicData>
        </a:graphic>
      </p:graphicFrame>
      <p:graphicFrame>
        <p:nvGraphicFramePr>
          <p:cNvPr id="15368" name="Object 4"/>
          <p:cNvGraphicFramePr>
            <a:graphicFrameLocks noChangeAspect="1"/>
          </p:cNvGraphicFramePr>
          <p:nvPr>
            <p:extLst/>
          </p:nvPr>
        </p:nvGraphicFramePr>
        <p:xfrm>
          <a:off x="755576" y="4653136"/>
          <a:ext cx="7611888" cy="1074025"/>
        </p:xfrm>
        <a:graphic>
          <a:graphicData uri="http://schemas.openxmlformats.org/presentationml/2006/ole">
            <mc:AlternateContent xmlns:mc="http://schemas.openxmlformats.org/markup-compatibility/2006">
              <mc:Choice xmlns:v="urn:schemas-microsoft-com:vml" Requires="v">
                <p:oleObj spid="_x0000_s219165" name="公式" r:id="rId9" imgW="2997200" imgH="419100" progId="Equation.3">
                  <p:embed/>
                </p:oleObj>
              </mc:Choice>
              <mc:Fallback>
                <p:oleObj name="公式" r:id="rId9" imgW="2997200" imgH="419100" progId="Equation.3">
                  <p:embed/>
                  <p:pic>
                    <p:nvPicPr>
                      <p:cNvPr id="15368"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4653136"/>
                        <a:ext cx="7611888" cy="1074025"/>
                      </a:xfrm>
                      <a:prstGeom prst="rect">
                        <a:avLst/>
                      </a:prstGeom>
                      <a:noFill/>
                      <a:extLst/>
                    </p:spPr>
                  </p:pic>
                </p:oleObj>
              </mc:Fallback>
            </mc:AlternateContent>
          </a:graphicData>
        </a:graphic>
      </p:graphicFrame>
    </p:spTree>
    <p:extLst>
      <p:ext uri="{BB962C8B-B14F-4D97-AF65-F5344CB8AC3E}">
        <p14:creationId xmlns:p14="http://schemas.microsoft.com/office/powerpoint/2010/main" val="1505545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blinds(horizontal)">
                                      <p:cBhvr>
                                        <p:cTn id="12" dur="500"/>
                                        <p:tgtEl>
                                          <p:spTgt spid="15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7"/>
                                        </p:tgtEl>
                                        <p:attrNameLst>
                                          <p:attrName>style.visibility</p:attrName>
                                        </p:attrNameLst>
                                      </p:cBhvr>
                                      <p:to>
                                        <p:strVal val="visible"/>
                                      </p:to>
                                    </p:set>
                                    <p:animEffect transition="in" filter="blinds(horizontal)">
                                      <p:cBhvr>
                                        <p:cTn id="17" dur="500"/>
                                        <p:tgtEl>
                                          <p:spTgt spid="153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68"/>
                                        </p:tgtEl>
                                        <p:attrNameLst>
                                          <p:attrName>style.visibility</p:attrName>
                                        </p:attrNameLst>
                                      </p:cBhvr>
                                      <p:to>
                                        <p:strVal val="visible"/>
                                      </p:to>
                                    </p:set>
                                    <p:animEffect transition="in" filter="blinds(horizontal)">
                                      <p:cBhvr>
                                        <p:cTn id="22"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215516" y="844916"/>
            <a:ext cx="8712968"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Black" pitchFamily="34" charset="0"/>
                <a:ea typeface="宋体" pitchFamily="2" charset="-122"/>
              </a:defRPr>
            </a:lvl1pPr>
            <a:lvl2pPr marL="742950" indent="-285750" eaLnBrk="0" hangingPunct="0">
              <a:defRPr>
                <a:solidFill>
                  <a:schemeClr val="tx1"/>
                </a:solidFill>
                <a:latin typeface="Arial Black" pitchFamily="34" charset="0"/>
                <a:ea typeface="宋体" pitchFamily="2" charset="-122"/>
              </a:defRPr>
            </a:lvl2pPr>
            <a:lvl3pPr marL="1143000" indent="-228600" eaLnBrk="0" hangingPunct="0">
              <a:defRPr>
                <a:solidFill>
                  <a:schemeClr val="tx1"/>
                </a:solidFill>
                <a:latin typeface="Arial Black" pitchFamily="34" charset="0"/>
                <a:ea typeface="宋体" pitchFamily="2" charset="-122"/>
              </a:defRPr>
            </a:lvl3pPr>
            <a:lvl4pPr marL="1600200" indent="-228600" eaLnBrk="0" hangingPunct="0">
              <a:defRPr>
                <a:solidFill>
                  <a:schemeClr val="tx1"/>
                </a:solidFill>
                <a:latin typeface="Arial Black" pitchFamily="34" charset="0"/>
                <a:ea typeface="宋体" pitchFamily="2" charset="-122"/>
              </a:defRPr>
            </a:lvl4pPr>
            <a:lvl5pPr marL="2057400" indent="-228600" eaLnBrk="0" hangingPunct="0">
              <a:defRPr>
                <a:solidFill>
                  <a:schemeClr val="tx1"/>
                </a:solidFill>
                <a:latin typeface="Arial Black"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Black"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Black"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Black"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Black" pitchFamily="34" charset="0"/>
                <a:ea typeface="宋体" pitchFamily="2" charset="-122"/>
              </a:defRPr>
            </a:lvl9pPr>
          </a:lstStyle>
          <a:p>
            <a:pPr algn="just" eaLnBrk="1" hangingPunct="1">
              <a:lnSpc>
                <a:spcPct val="120000"/>
              </a:lnSpc>
              <a:spcBef>
                <a:spcPts val="0"/>
              </a:spcBef>
            </a:pPr>
            <a:r>
              <a:rPr kumimoji="1" lang="en-US" altLang="zh-CN" sz="2800" b="1" dirty="0" smtClean="0">
                <a:solidFill>
                  <a:srgbClr val="0000FF"/>
                </a:solidFill>
                <a:latin typeface="Times New Roman" pitchFamily="18" charset="0"/>
              </a:rPr>
              <a:t>1</a:t>
            </a:r>
            <a:r>
              <a:rPr kumimoji="1" lang="zh-CN" altLang="en-US" sz="2800" b="1" dirty="0" smtClean="0">
                <a:solidFill>
                  <a:srgbClr val="0000FF"/>
                </a:solidFill>
                <a:latin typeface="Times New Roman" pitchFamily="18" charset="0"/>
              </a:rPr>
              <a:t>：如果平凸透镜与玻璃板之间有一定间距，情况如何？如</a:t>
            </a:r>
            <a:r>
              <a:rPr kumimoji="1" lang="zh-CN" altLang="en-US" sz="2800" b="1" dirty="0">
                <a:solidFill>
                  <a:srgbClr val="0000FF"/>
                </a:solidFill>
                <a:latin typeface="Times New Roman" pitchFamily="18" charset="0"/>
              </a:rPr>
              <a:t>图，用单色光</a:t>
            </a:r>
            <a:r>
              <a:rPr kumimoji="1" lang="en-US" altLang="zh-CN" sz="2800" b="1" dirty="0">
                <a:solidFill>
                  <a:srgbClr val="0000FF"/>
                </a:solidFill>
                <a:latin typeface="Times New Roman" pitchFamily="18" charset="0"/>
              </a:rPr>
              <a:t>λ</a:t>
            </a:r>
            <a:r>
              <a:rPr kumimoji="1" lang="zh-CN" altLang="en-US" sz="2800" b="1" dirty="0">
                <a:solidFill>
                  <a:srgbClr val="0000FF"/>
                </a:solidFill>
                <a:latin typeface="Times New Roman" pitchFamily="18" charset="0"/>
              </a:rPr>
              <a:t>垂直照射透镜半径为</a:t>
            </a:r>
            <a:r>
              <a:rPr kumimoji="1" lang="en-US" altLang="zh-CN" sz="2800" b="1" dirty="0">
                <a:solidFill>
                  <a:srgbClr val="0000FF"/>
                </a:solidFill>
                <a:latin typeface="Times New Roman" pitchFamily="18" charset="0"/>
              </a:rPr>
              <a:t>R</a:t>
            </a:r>
            <a:r>
              <a:rPr kumimoji="1" lang="zh-CN" altLang="en-US" sz="2800" b="1" dirty="0">
                <a:solidFill>
                  <a:srgbClr val="0000FF"/>
                </a:solidFill>
                <a:latin typeface="Times New Roman" pitchFamily="18" charset="0"/>
              </a:rPr>
              <a:t>的牛顿环，求反射光形成的牛顿环各暗环半径。</a:t>
            </a:r>
            <a:endParaRPr kumimoji="1" lang="en-US" altLang="zh-CN" sz="2800" b="1" dirty="0">
              <a:solidFill>
                <a:srgbClr val="0000FF"/>
              </a:solidFill>
              <a:latin typeface="Times New Roman" pitchFamily="18" charset="0"/>
            </a:endParaRPr>
          </a:p>
        </p:txBody>
      </p:sp>
      <p:graphicFrame>
        <p:nvGraphicFramePr>
          <p:cNvPr id="28676" name="Object 2"/>
          <p:cNvGraphicFramePr>
            <a:graphicFrameLocks noChangeAspect="1"/>
          </p:cNvGraphicFramePr>
          <p:nvPr>
            <p:extLst/>
          </p:nvPr>
        </p:nvGraphicFramePr>
        <p:xfrm>
          <a:off x="3995936" y="2582865"/>
          <a:ext cx="4364927" cy="1012281"/>
        </p:xfrm>
        <a:graphic>
          <a:graphicData uri="http://schemas.openxmlformats.org/presentationml/2006/ole">
            <mc:AlternateContent xmlns:mc="http://schemas.openxmlformats.org/markup-compatibility/2006">
              <mc:Choice xmlns:v="urn:schemas-microsoft-com:vml" Requires="v">
                <p:oleObj spid="_x0000_s220180" name="Equation" r:id="rId3" imgW="1752600" imgH="406400" progId="">
                  <p:embed/>
                </p:oleObj>
              </mc:Choice>
              <mc:Fallback>
                <p:oleObj name="Equation" r:id="rId3" imgW="1752600" imgH="406400" progId="">
                  <p:embed/>
                  <p:pic>
                    <p:nvPicPr>
                      <p:cNvPr id="2867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2582865"/>
                        <a:ext cx="4364927" cy="1012281"/>
                      </a:xfrm>
                      <a:prstGeom prst="rect">
                        <a:avLst/>
                      </a:prstGeom>
                      <a:noFill/>
                      <a:ln>
                        <a:noFill/>
                      </a:ln>
                      <a:effectLst/>
                      <a:extLst/>
                    </p:spPr>
                  </p:pic>
                </p:oleObj>
              </mc:Fallback>
            </mc:AlternateContent>
          </a:graphicData>
        </a:graphic>
      </p:graphicFrame>
      <p:grpSp>
        <p:nvGrpSpPr>
          <p:cNvPr id="2" name="组合 1"/>
          <p:cNvGrpSpPr/>
          <p:nvPr/>
        </p:nvGrpSpPr>
        <p:grpSpPr>
          <a:xfrm>
            <a:off x="795536" y="2636912"/>
            <a:ext cx="3200400" cy="2438400"/>
            <a:chOff x="714375" y="2266776"/>
            <a:chExt cx="3200400" cy="2438400"/>
          </a:xfrm>
        </p:grpSpPr>
        <p:grpSp>
          <p:nvGrpSpPr>
            <p:cNvPr id="28675" name="Group 4"/>
            <p:cNvGrpSpPr>
              <a:grpSpLocks/>
            </p:cNvGrpSpPr>
            <p:nvPr/>
          </p:nvGrpSpPr>
          <p:grpSpPr bwMode="auto">
            <a:xfrm>
              <a:off x="714375" y="2495376"/>
              <a:ext cx="3200400" cy="2209800"/>
              <a:chOff x="3744" y="1728"/>
              <a:chExt cx="2016" cy="1392"/>
            </a:xfrm>
          </p:grpSpPr>
          <p:sp>
            <p:nvSpPr>
              <p:cNvPr id="28685" name="Oval 5"/>
              <p:cNvSpPr>
                <a:spLocks noChangeArrowheads="1"/>
              </p:cNvSpPr>
              <p:nvPr/>
            </p:nvSpPr>
            <p:spPr bwMode="auto">
              <a:xfrm>
                <a:off x="3840" y="2064"/>
                <a:ext cx="1440"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6" name="Rectangle 6"/>
              <p:cNvSpPr>
                <a:spLocks noChangeArrowheads="1"/>
              </p:cNvSpPr>
              <p:nvPr/>
            </p:nvSpPr>
            <p:spPr bwMode="auto">
              <a:xfrm>
                <a:off x="3792" y="1968"/>
                <a:ext cx="1584" cy="4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8687" name="Line 7"/>
              <p:cNvSpPr>
                <a:spLocks noChangeShapeType="1"/>
              </p:cNvSpPr>
              <p:nvPr/>
            </p:nvSpPr>
            <p:spPr bwMode="auto">
              <a:xfrm>
                <a:off x="3888" y="2448"/>
                <a:ext cx="13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8" name="Rectangle 8"/>
              <p:cNvSpPr>
                <a:spLocks noChangeArrowheads="1"/>
              </p:cNvSpPr>
              <p:nvPr/>
            </p:nvSpPr>
            <p:spPr bwMode="auto">
              <a:xfrm>
                <a:off x="3888" y="2832"/>
                <a:ext cx="1392"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9" name="Line 9"/>
              <p:cNvSpPr>
                <a:spLocks noChangeShapeType="1"/>
              </p:cNvSpPr>
              <p:nvPr/>
            </p:nvSpPr>
            <p:spPr bwMode="auto">
              <a:xfrm>
                <a:off x="4560" y="1728"/>
                <a:ext cx="0" cy="72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0" name="Line 10"/>
              <p:cNvSpPr>
                <a:spLocks noChangeShapeType="1"/>
              </p:cNvSpPr>
              <p:nvPr/>
            </p:nvSpPr>
            <p:spPr bwMode="auto">
              <a:xfrm>
                <a:off x="4128" y="1776"/>
                <a:ext cx="0"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1" name="Line 11"/>
              <p:cNvSpPr>
                <a:spLocks noChangeShapeType="1"/>
              </p:cNvSpPr>
              <p:nvPr/>
            </p:nvSpPr>
            <p:spPr bwMode="auto">
              <a:xfrm>
                <a:off x="4992" y="1776"/>
                <a:ext cx="0"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2" name="Line 12"/>
              <p:cNvSpPr>
                <a:spLocks noChangeShapeType="1"/>
              </p:cNvSpPr>
              <p:nvPr/>
            </p:nvSpPr>
            <p:spPr bwMode="auto">
              <a:xfrm>
                <a:off x="4560" y="2640"/>
                <a:ext cx="960" cy="0"/>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3" name="Line 13"/>
              <p:cNvSpPr>
                <a:spLocks noChangeShapeType="1"/>
              </p:cNvSpPr>
              <p:nvPr/>
            </p:nvSpPr>
            <p:spPr bwMode="auto">
              <a:xfrm>
                <a:off x="5280" y="2832"/>
                <a:ext cx="240" cy="0"/>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4" name="Text Box 14"/>
              <p:cNvSpPr txBox="1">
                <a:spLocks noChangeArrowheads="1"/>
              </p:cNvSpPr>
              <p:nvPr/>
            </p:nvSpPr>
            <p:spPr bwMode="auto">
              <a:xfrm>
                <a:off x="5424" y="254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Black" pitchFamily="34" charset="0"/>
                    <a:ea typeface="宋体" pitchFamily="2" charset="-122"/>
                  </a:defRPr>
                </a:lvl1pPr>
                <a:lvl2pPr marL="742950" indent="-285750" eaLnBrk="0" hangingPunct="0">
                  <a:defRPr>
                    <a:solidFill>
                      <a:schemeClr val="tx1"/>
                    </a:solidFill>
                    <a:latin typeface="Arial Black" pitchFamily="34" charset="0"/>
                    <a:ea typeface="宋体" pitchFamily="2" charset="-122"/>
                  </a:defRPr>
                </a:lvl2pPr>
                <a:lvl3pPr marL="1143000" indent="-228600" eaLnBrk="0" hangingPunct="0">
                  <a:defRPr>
                    <a:solidFill>
                      <a:schemeClr val="tx1"/>
                    </a:solidFill>
                    <a:latin typeface="Arial Black" pitchFamily="34" charset="0"/>
                    <a:ea typeface="宋体" pitchFamily="2" charset="-122"/>
                  </a:defRPr>
                </a:lvl3pPr>
                <a:lvl4pPr marL="1600200" indent="-228600" eaLnBrk="0" hangingPunct="0">
                  <a:defRPr>
                    <a:solidFill>
                      <a:schemeClr val="tx1"/>
                    </a:solidFill>
                    <a:latin typeface="Arial Black" pitchFamily="34" charset="0"/>
                    <a:ea typeface="宋体" pitchFamily="2" charset="-122"/>
                  </a:defRPr>
                </a:lvl4pPr>
                <a:lvl5pPr marL="2057400" indent="-228600" eaLnBrk="0" hangingPunct="0">
                  <a:defRPr>
                    <a:solidFill>
                      <a:schemeClr val="tx1"/>
                    </a:solidFill>
                    <a:latin typeface="Arial Black"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Black"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Black"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Black"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Black" pitchFamily="34" charset="0"/>
                    <a:ea typeface="宋体" pitchFamily="2" charset="-122"/>
                  </a:defRPr>
                </a:lvl9pPr>
              </a:lstStyle>
              <a:p>
                <a:pPr algn="just" eaLnBrk="1" hangingPunct="1">
                  <a:spcBef>
                    <a:spcPct val="50000"/>
                  </a:spcBef>
                </a:pPr>
                <a:r>
                  <a:rPr kumimoji="1" lang="en-US" altLang="zh-CN" sz="2800" b="1" i="1">
                    <a:solidFill>
                      <a:srgbClr val="0000FF"/>
                    </a:solidFill>
                    <a:latin typeface="Times New Roman" pitchFamily="18" charset="0"/>
                  </a:rPr>
                  <a:t>e</a:t>
                </a:r>
                <a:r>
                  <a:rPr kumimoji="1" lang="en-US" altLang="zh-CN" sz="2800" baseline="-25000">
                    <a:solidFill>
                      <a:srgbClr val="0000FF"/>
                    </a:solidFill>
                    <a:latin typeface="Times New Roman" pitchFamily="18" charset="0"/>
                  </a:rPr>
                  <a:t>0</a:t>
                </a:r>
              </a:p>
            </p:txBody>
          </p:sp>
          <p:sp>
            <p:nvSpPr>
              <p:cNvPr id="28695" name="Text Box 15"/>
              <p:cNvSpPr txBox="1">
                <a:spLocks noChangeArrowheads="1"/>
              </p:cNvSpPr>
              <p:nvPr/>
            </p:nvSpPr>
            <p:spPr bwMode="auto">
              <a:xfrm>
                <a:off x="3744" y="2544"/>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Black" pitchFamily="34" charset="0"/>
                    <a:ea typeface="宋体" pitchFamily="2" charset="-122"/>
                  </a:defRPr>
                </a:lvl1pPr>
                <a:lvl2pPr marL="742950" indent="-285750" eaLnBrk="0" hangingPunct="0">
                  <a:defRPr>
                    <a:solidFill>
                      <a:schemeClr val="tx1"/>
                    </a:solidFill>
                    <a:latin typeface="Arial Black" pitchFamily="34" charset="0"/>
                    <a:ea typeface="宋体" pitchFamily="2" charset="-122"/>
                  </a:defRPr>
                </a:lvl2pPr>
                <a:lvl3pPr marL="1143000" indent="-228600" eaLnBrk="0" hangingPunct="0">
                  <a:defRPr>
                    <a:solidFill>
                      <a:schemeClr val="tx1"/>
                    </a:solidFill>
                    <a:latin typeface="Arial Black" pitchFamily="34" charset="0"/>
                    <a:ea typeface="宋体" pitchFamily="2" charset="-122"/>
                  </a:defRPr>
                </a:lvl3pPr>
                <a:lvl4pPr marL="1600200" indent="-228600" eaLnBrk="0" hangingPunct="0">
                  <a:defRPr>
                    <a:solidFill>
                      <a:schemeClr val="tx1"/>
                    </a:solidFill>
                    <a:latin typeface="Arial Black" pitchFamily="34" charset="0"/>
                    <a:ea typeface="宋体" pitchFamily="2" charset="-122"/>
                  </a:defRPr>
                </a:lvl4pPr>
                <a:lvl5pPr marL="2057400" indent="-228600" eaLnBrk="0" hangingPunct="0">
                  <a:defRPr>
                    <a:solidFill>
                      <a:schemeClr val="tx1"/>
                    </a:solidFill>
                    <a:latin typeface="Arial Black"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Black"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Black"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Black"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Black" pitchFamily="34" charset="0"/>
                    <a:ea typeface="宋体" pitchFamily="2" charset="-122"/>
                  </a:defRPr>
                </a:lvl9pPr>
              </a:lstStyle>
              <a:p>
                <a:pPr algn="just" eaLnBrk="1" hangingPunct="1">
                  <a:spcBef>
                    <a:spcPct val="50000"/>
                  </a:spcBef>
                </a:pPr>
                <a:r>
                  <a:rPr kumimoji="1" lang="en-US" altLang="zh-CN" sz="2800">
                    <a:solidFill>
                      <a:srgbClr val="0000FF"/>
                    </a:solidFill>
                    <a:latin typeface="Times New Roman" pitchFamily="18" charset="0"/>
                  </a:rPr>
                  <a:t>n</a:t>
                </a:r>
                <a:r>
                  <a:rPr kumimoji="1" lang="zh-CN" altLang="en-US" sz="2800">
                    <a:solidFill>
                      <a:srgbClr val="0000FF"/>
                    </a:solidFill>
                    <a:latin typeface="Times New Roman" pitchFamily="18" charset="0"/>
                  </a:rPr>
                  <a:t>＝</a:t>
                </a:r>
                <a:r>
                  <a:rPr kumimoji="1" lang="en-US" altLang="zh-CN" sz="2800">
                    <a:solidFill>
                      <a:srgbClr val="0000FF"/>
                    </a:solidFill>
                    <a:latin typeface="Times New Roman" pitchFamily="18" charset="0"/>
                  </a:rPr>
                  <a:t>1</a:t>
                </a:r>
              </a:p>
            </p:txBody>
          </p:sp>
        </p:grpSp>
        <p:cxnSp>
          <p:nvCxnSpPr>
            <p:cNvPr id="20" name="直接连接符 19"/>
            <p:cNvCxnSpPr/>
            <p:nvPr/>
          </p:nvCxnSpPr>
          <p:spPr>
            <a:xfrm rot="16200000" flipH="1">
              <a:off x="1854994" y="2416795"/>
              <a:ext cx="1371600" cy="1071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8685" idx="4"/>
            </p:cNvCxnSpPr>
            <p:nvPr/>
          </p:nvCxnSpPr>
          <p:spPr>
            <a:xfrm rot="16200000" flipH="1">
              <a:off x="1167607" y="3101007"/>
              <a:ext cx="1676400" cy="7937"/>
            </a:xfrm>
            <a:prstGeom prst="line">
              <a:avLst/>
            </a:prstGeom>
          </p:spPr>
          <p:style>
            <a:lnRef idx="1">
              <a:schemeClr val="accent1"/>
            </a:lnRef>
            <a:fillRef idx="0">
              <a:schemeClr val="accent1"/>
            </a:fillRef>
            <a:effectRef idx="0">
              <a:schemeClr val="accent1"/>
            </a:effectRef>
            <a:fontRef idx="minor">
              <a:schemeClr val="tx1"/>
            </a:fontRef>
          </p:style>
        </p:cxnSp>
        <p:sp>
          <p:nvSpPr>
            <p:cNvPr id="28679" name="TextBox 23"/>
            <p:cNvSpPr txBox="1">
              <a:spLocks noChangeArrowheads="1"/>
            </p:cNvSpPr>
            <p:nvPr/>
          </p:nvSpPr>
          <p:spPr bwMode="auto">
            <a:xfrm>
              <a:off x="2357438" y="2409651"/>
              <a:ext cx="285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Black" pitchFamily="34" charset="0"/>
                  <a:ea typeface="宋体" pitchFamily="2" charset="-122"/>
                </a:defRPr>
              </a:lvl1pPr>
              <a:lvl2pPr marL="742950" indent="-285750" eaLnBrk="0" hangingPunct="0">
                <a:defRPr>
                  <a:solidFill>
                    <a:schemeClr val="tx1"/>
                  </a:solidFill>
                  <a:latin typeface="Arial Black" pitchFamily="34" charset="0"/>
                  <a:ea typeface="宋体" pitchFamily="2" charset="-122"/>
                </a:defRPr>
              </a:lvl2pPr>
              <a:lvl3pPr marL="1143000" indent="-228600" eaLnBrk="0" hangingPunct="0">
                <a:defRPr>
                  <a:solidFill>
                    <a:schemeClr val="tx1"/>
                  </a:solidFill>
                  <a:latin typeface="Arial Black" pitchFamily="34" charset="0"/>
                  <a:ea typeface="宋体" pitchFamily="2" charset="-122"/>
                </a:defRPr>
              </a:lvl3pPr>
              <a:lvl4pPr marL="1600200" indent="-228600" eaLnBrk="0" hangingPunct="0">
                <a:defRPr>
                  <a:solidFill>
                    <a:schemeClr val="tx1"/>
                  </a:solidFill>
                  <a:latin typeface="Arial Black" pitchFamily="34" charset="0"/>
                  <a:ea typeface="宋体" pitchFamily="2" charset="-122"/>
                </a:defRPr>
              </a:lvl4pPr>
              <a:lvl5pPr marL="2057400" indent="-228600" eaLnBrk="0" hangingPunct="0">
                <a:defRPr>
                  <a:solidFill>
                    <a:schemeClr val="tx1"/>
                  </a:solidFill>
                  <a:latin typeface="Arial Black"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Black"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Black"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Black"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Black" pitchFamily="34" charset="0"/>
                  <a:ea typeface="宋体" pitchFamily="2" charset="-122"/>
                </a:defRPr>
              </a:lvl9pPr>
            </a:lstStyle>
            <a:p>
              <a:pPr eaLnBrk="1" hangingPunct="1"/>
              <a:r>
                <a:rPr lang="en-US" altLang="zh-CN"/>
                <a:t>R</a:t>
              </a:r>
              <a:endParaRPr lang="zh-CN" altLang="en-US"/>
            </a:p>
          </p:txBody>
        </p:sp>
        <p:sp>
          <p:nvSpPr>
            <p:cNvPr id="28680" name="TextBox 24"/>
            <p:cNvSpPr txBox="1">
              <a:spLocks noChangeArrowheads="1"/>
            </p:cNvSpPr>
            <p:nvPr/>
          </p:nvSpPr>
          <p:spPr bwMode="auto">
            <a:xfrm>
              <a:off x="2143125" y="3338338"/>
              <a:ext cx="357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Black" pitchFamily="34" charset="0"/>
                  <a:ea typeface="宋体" pitchFamily="2" charset="-122"/>
                </a:defRPr>
              </a:lvl1pPr>
              <a:lvl2pPr marL="742950" indent="-285750" eaLnBrk="0" hangingPunct="0">
                <a:defRPr>
                  <a:solidFill>
                    <a:schemeClr val="tx1"/>
                  </a:solidFill>
                  <a:latin typeface="Arial Black" pitchFamily="34" charset="0"/>
                  <a:ea typeface="宋体" pitchFamily="2" charset="-122"/>
                </a:defRPr>
              </a:lvl2pPr>
              <a:lvl3pPr marL="1143000" indent="-228600" eaLnBrk="0" hangingPunct="0">
                <a:defRPr>
                  <a:solidFill>
                    <a:schemeClr val="tx1"/>
                  </a:solidFill>
                  <a:latin typeface="Arial Black" pitchFamily="34" charset="0"/>
                  <a:ea typeface="宋体" pitchFamily="2" charset="-122"/>
                </a:defRPr>
              </a:lvl3pPr>
              <a:lvl4pPr marL="1600200" indent="-228600" eaLnBrk="0" hangingPunct="0">
                <a:defRPr>
                  <a:solidFill>
                    <a:schemeClr val="tx1"/>
                  </a:solidFill>
                  <a:latin typeface="Arial Black" pitchFamily="34" charset="0"/>
                  <a:ea typeface="宋体" pitchFamily="2" charset="-122"/>
                </a:defRPr>
              </a:lvl4pPr>
              <a:lvl5pPr marL="2057400" indent="-228600" eaLnBrk="0" hangingPunct="0">
                <a:defRPr>
                  <a:solidFill>
                    <a:schemeClr val="tx1"/>
                  </a:solidFill>
                  <a:latin typeface="Arial Black"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Black"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Black"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Black"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Black" pitchFamily="34" charset="0"/>
                  <a:ea typeface="宋体" pitchFamily="2" charset="-122"/>
                </a:defRPr>
              </a:lvl9pPr>
            </a:lstStyle>
            <a:p>
              <a:pPr eaLnBrk="1" hangingPunct="1"/>
              <a:r>
                <a:rPr lang="en-US" altLang="zh-CN"/>
                <a:t>r</a:t>
              </a:r>
              <a:endParaRPr lang="zh-CN" altLang="en-US"/>
            </a:p>
          </p:txBody>
        </p:sp>
      </p:grpSp>
      <p:sp>
        <p:nvSpPr>
          <p:cNvPr id="28681" name="TextBox 25"/>
          <p:cNvSpPr txBox="1">
            <a:spLocks noChangeArrowheads="1"/>
          </p:cNvSpPr>
          <p:nvPr/>
        </p:nvSpPr>
        <p:spPr bwMode="auto">
          <a:xfrm>
            <a:off x="4224536" y="3845361"/>
            <a:ext cx="3857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Black" pitchFamily="34" charset="0"/>
                <a:ea typeface="宋体" pitchFamily="2" charset="-122"/>
              </a:defRPr>
            </a:lvl1pPr>
            <a:lvl2pPr marL="742950" indent="-285750" eaLnBrk="0" hangingPunct="0">
              <a:defRPr>
                <a:solidFill>
                  <a:schemeClr val="tx1"/>
                </a:solidFill>
                <a:latin typeface="Arial Black" pitchFamily="34" charset="0"/>
                <a:ea typeface="宋体" pitchFamily="2" charset="-122"/>
              </a:defRPr>
            </a:lvl2pPr>
            <a:lvl3pPr marL="1143000" indent="-228600" eaLnBrk="0" hangingPunct="0">
              <a:defRPr>
                <a:solidFill>
                  <a:schemeClr val="tx1"/>
                </a:solidFill>
                <a:latin typeface="Arial Black" pitchFamily="34" charset="0"/>
                <a:ea typeface="宋体" pitchFamily="2" charset="-122"/>
              </a:defRPr>
            </a:lvl3pPr>
            <a:lvl4pPr marL="1600200" indent="-228600" eaLnBrk="0" hangingPunct="0">
              <a:defRPr>
                <a:solidFill>
                  <a:schemeClr val="tx1"/>
                </a:solidFill>
                <a:latin typeface="Arial Black" pitchFamily="34" charset="0"/>
                <a:ea typeface="宋体" pitchFamily="2" charset="-122"/>
              </a:defRPr>
            </a:lvl4pPr>
            <a:lvl5pPr marL="2057400" indent="-228600" eaLnBrk="0" hangingPunct="0">
              <a:defRPr>
                <a:solidFill>
                  <a:schemeClr val="tx1"/>
                </a:solidFill>
                <a:latin typeface="Arial Black"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Black"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Black"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Black"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Black" pitchFamily="34" charset="0"/>
                <a:ea typeface="宋体" pitchFamily="2" charset="-122"/>
              </a:defRPr>
            </a:lvl9pPr>
          </a:lstStyle>
          <a:p>
            <a:pPr eaLnBrk="1" hangingPunct="1"/>
            <a:r>
              <a:rPr lang="zh-CN" altLang="en-US" sz="2400" b="1" dirty="0"/>
              <a:t>由干涉减弱条件</a:t>
            </a:r>
          </a:p>
        </p:txBody>
      </p:sp>
      <p:graphicFrame>
        <p:nvGraphicFramePr>
          <p:cNvPr id="28682" name="Object 3"/>
          <p:cNvGraphicFramePr>
            <a:graphicFrameLocks noChangeAspect="1"/>
          </p:cNvGraphicFramePr>
          <p:nvPr>
            <p:extLst/>
          </p:nvPr>
        </p:nvGraphicFramePr>
        <p:xfrm>
          <a:off x="4388938" y="4367162"/>
          <a:ext cx="3971925" cy="911225"/>
        </p:xfrm>
        <a:graphic>
          <a:graphicData uri="http://schemas.openxmlformats.org/presentationml/2006/ole">
            <mc:AlternateContent xmlns:mc="http://schemas.openxmlformats.org/markup-compatibility/2006">
              <mc:Choice xmlns:v="urn:schemas-microsoft-com:vml" Requires="v">
                <p:oleObj spid="_x0000_s220181" name="Equation" r:id="rId5" imgW="1714500" imgH="393700" progId="">
                  <p:embed/>
                </p:oleObj>
              </mc:Choice>
              <mc:Fallback>
                <p:oleObj name="Equation" r:id="rId5" imgW="1714500" imgH="393700" progId="">
                  <p:embed/>
                  <p:pic>
                    <p:nvPicPr>
                      <p:cNvPr id="2868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8938" y="4367162"/>
                        <a:ext cx="39719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3" name="TextBox 27"/>
          <p:cNvSpPr txBox="1">
            <a:spLocks noChangeArrowheads="1"/>
          </p:cNvSpPr>
          <p:nvPr/>
        </p:nvSpPr>
        <p:spPr bwMode="auto">
          <a:xfrm>
            <a:off x="2317783" y="5483661"/>
            <a:ext cx="3857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Black" pitchFamily="34" charset="0"/>
                <a:ea typeface="宋体" pitchFamily="2" charset="-122"/>
              </a:defRPr>
            </a:lvl1pPr>
            <a:lvl2pPr marL="742950" indent="-285750" eaLnBrk="0" hangingPunct="0">
              <a:defRPr>
                <a:solidFill>
                  <a:schemeClr val="tx1"/>
                </a:solidFill>
                <a:latin typeface="Arial Black" pitchFamily="34" charset="0"/>
                <a:ea typeface="宋体" pitchFamily="2" charset="-122"/>
              </a:defRPr>
            </a:lvl2pPr>
            <a:lvl3pPr marL="1143000" indent="-228600" eaLnBrk="0" hangingPunct="0">
              <a:defRPr>
                <a:solidFill>
                  <a:schemeClr val="tx1"/>
                </a:solidFill>
                <a:latin typeface="Arial Black" pitchFamily="34" charset="0"/>
                <a:ea typeface="宋体" pitchFamily="2" charset="-122"/>
              </a:defRPr>
            </a:lvl3pPr>
            <a:lvl4pPr marL="1600200" indent="-228600" eaLnBrk="0" hangingPunct="0">
              <a:defRPr>
                <a:solidFill>
                  <a:schemeClr val="tx1"/>
                </a:solidFill>
                <a:latin typeface="Arial Black" pitchFamily="34" charset="0"/>
                <a:ea typeface="宋体" pitchFamily="2" charset="-122"/>
              </a:defRPr>
            </a:lvl4pPr>
            <a:lvl5pPr marL="2057400" indent="-228600" eaLnBrk="0" hangingPunct="0">
              <a:defRPr>
                <a:solidFill>
                  <a:schemeClr val="tx1"/>
                </a:solidFill>
                <a:latin typeface="Arial Black"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Black"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Black"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Black"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Black" pitchFamily="34" charset="0"/>
                <a:ea typeface="宋体" pitchFamily="2" charset="-122"/>
              </a:defRPr>
            </a:lvl9pPr>
          </a:lstStyle>
          <a:p>
            <a:pPr eaLnBrk="1" hangingPunct="1"/>
            <a:r>
              <a:rPr lang="zh-CN" altLang="en-US" sz="2400" b="1" dirty="0"/>
              <a:t>将</a:t>
            </a:r>
            <a:r>
              <a:rPr lang="en-US" altLang="zh-CN" sz="2400" b="1" dirty="0"/>
              <a:t>1</a:t>
            </a:r>
            <a:r>
              <a:rPr lang="zh-CN" altLang="en-US" sz="2400" b="1" dirty="0"/>
              <a:t>式代入</a:t>
            </a:r>
            <a:r>
              <a:rPr lang="en-US" altLang="zh-CN" sz="2400" b="1" dirty="0"/>
              <a:t>2</a:t>
            </a:r>
            <a:r>
              <a:rPr lang="zh-CN" altLang="en-US" sz="2400" b="1" dirty="0"/>
              <a:t>式，可以得到</a:t>
            </a:r>
          </a:p>
        </p:txBody>
      </p:sp>
      <p:graphicFrame>
        <p:nvGraphicFramePr>
          <p:cNvPr id="28684" name="Object 4"/>
          <p:cNvGraphicFramePr>
            <a:graphicFrameLocks noChangeAspect="1"/>
          </p:cNvGraphicFramePr>
          <p:nvPr>
            <p:extLst/>
          </p:nvPr>
        </p:nvGraphicFramePr>
        <p:xfrm>
          <a:off x="3500438" y="6195838"/>
          <a:ext cx="2559050" cy="617538"/>
        </p:xfrm>
        <a:graphic>
          <a:graphicData uri="http://schemas.openxmlformats.org/presentationml/2006/ole">
            <mc:AlternateContent xmlns:mc="http://schemas.openxmlformats.org/markup-compatibility/2006">
              <mc:Choice xmlns:v="urn:schemas-microsoft-com:vml" Requires="v">
                <p:oleObj spid="_x0000_s220182" name="Equation" r:id="rId7" imgW="1104421" imgH="266584" progId="">
                  <p:embed/>
                </p:oleObj>
              </mc:Choice>
              <mc:Fallback>
                <p:oleObj name="Equation" r:id="rId7" imgW="1104421" imgH="266584" progId="">
                  <p:embed/>
                  <p:pic>
                    <p:nvPicPr>
                      <p:cNvPr id="286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0438" y="6195838"/>
                        <a:ext cx="255905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文本框 2"/>
          <p:cNvSpPr txBox="1"/>
          <p:nvPr/>
        </p:nvSpPr>
        <p:spPr>
          <a:xfrm>
            <a:off x="215516" y="188640"/>
            <a:ext cx="1841512" cy="553998"/>
          </a:xfrm>
          <a:prstGeom prst="rect">
            <a:avLst/>
          </a:prstGeom>
          <a:noFill/>
        </p:spPr>
        <p:txBody>
          <a:bodyPr wrap="square" rtlCol="0">
            <a:spAutoFit/>
          </a:bodyPr>
          <a:lstStyle/>
          <a:p>
            <a:r>
              <a:rPr lang="zh-CN" altLang="en-US" sz="3000" b="1" dirty="0" smtClean="0"/>
              <a:t>三、讨论</a:t>
            </a:r>
            <a:endParaRPr lang="zh-CN" altLang="en-US" sz="3000" b="1" dirty="0"/>
          </a:p>
        </p:txBody>
      </p:sp>
    </p:spTree>
    <p:extLst>
      <p:ext uri="{BB962C8B-B14F-4D97-AF65-F5344CB8AC3E}">
        <p14:creationId xmlns:p14="http://schemas.microsoft.com/office/powerpoint/2010/main" val="16680689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48200" y="1600200"/>
            <a:ext cx="3886200" cy="4648200"/>
            <a:chOff x="2928" y="1008"/>
            <a:chExt cx="2448" cy="2928"/>
          </a:xfrm>
        </p:grpSpPr>
        <p:sp>
          <p:nvSpPr>
            <p:cNvPr id="52288" name="Rectangle 3"/>
            <p:cNvSpPr>
              <a:spLocks noChangeArrowheads="1"/>
            </p:cNvSpPr>
            <p:nvPr/>
          </p:nvSpPr>
          <p:spPr bwMode="auto">
            <a:xfrm>
              <a:off x="2928" y="1008"/>
              <a:ext cx="2448" cy="2928"/>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89" name="Rectangle 4" descr="20%"/>
            <p:cNvSpPr>
              <a:spLocks noChangeArrowheads="1"/>
            </p:cNvSpPr>
            <p:nvPr/>
          </p:nvSpPr>
          <p:spPr bwMode="auto">
            <a:xfrm>
              <a:off x="3182" y="1536"/>
              <a:ext cx="1954" cy="528"/>
            </a:xfrm>
            <a:prstGeom prst="rect">
              <a:avLst/>
            </a:prstGeom>
            <a:pattFill prst="pct20">
              <a:fgClr>
                <a:srgbClr val="CC9900"/>
              </a:fgClr>
              <a:bgClr>
                <a:schemeClr val="accent1"/>
              </a:bgClr>
            </a:pattFill>
            <a:ln w="9525">
              <a:solidFill>
                <a:srgbClr val="000000"/>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2290" name="Group 5"/>
            <p:cNvGrpSpPr>
              <a:grpSpLocks/>
            </p:cNvGrpSpPr>
            <p:nvPr/>
          </p:nvGrpSpPr>
          <p:grpSpPr bwMode="auto">
            <a:xfrm>
              <a:off x="3168" y="1440"/>
              <a:ext cx="1968" cy="423"/>
              <a:chOff x="2358" y="768"/>
              <a:chExt cx="2387" cy="528"/>
            </a:xfrm>
          </p:grpSpPr>
          <p:grpSp>
            <p:nvGrpSpPr>
              <p:cNvPr id="52311" name="Group 6"/>
              <p:cNvGrpSpPr>
                <a:grpSpLocks/>
              </p:cNvGrpSpPr>
              <p:nvPr/>
            </p:nvGrpSpPr>
            <p:grpSpPr bwMode="auto">
              <a:xfrm>
                <a:off x="2358" y="768"/>
                <a:ext cx="2386" cy="528"/>
                <a:chOff x="2358" y="768"/>
                <a:chExt cx="2386" cy="528"/>
              </a:xfrm>
            </p:grpSpPr>
            <p:sp>
              <p:nvSpPr>
                <p:cNvPr id="52313" name="Arc 7"/>
                <p:cNvSpPr>
                  <a:spLocks/>
                </p:cNvSpPr>
                <p:nvPr/>
              </p:nvSpPr>
              <p:spPr bwMode="auto">
                <a:xfrm>
                  <a:off x="2358" y="768"/>
                  <a:ext cx="2385" cy="528"/>
                </a:xfrm>
                <a:custGeom>
                  <a:avLst/>
                  <a:gdLst>
                    <a:gd name="T0" fmla="*/ 0 w 42329"/>
                    <a:gd name="T1" fmla="*/ 0 h 21600"/>
                    <a:gd name="T2" fmla="*/ 0 w 42329"/>
                    <a:gd name="T3" fmla="*/ 0 h 21600"/>
                    <a:gd name="T4" fmla="*/ 0 w 42329"/>
                    <a:gd name="T5" fmla="*/ 0 h 21600"/>
                    <a:gd name="T6" fmla="*/ 0 60000 65536"/>
                    <a:gd name="T7" fmla="*/ 0 60000 65536"/>
                    <a:gd name="T8" fmla="*/ 0 60000 65536"/>
                    <a:gd name="T9" fmla="*/ 0 w 42329"/>
                    <a:gd name="T10" fmla="*/ 0 h 21600"/>
                    <a:gd name="T11" fmla="*/ 42329 w 42329"/>
                    <a:gd name="T12" fmla="*/ 21600 h 21600"/>
                  </a:gdLst>
                  <a:ahLst/>
                  <a:cxnLst>
                    <a:cxn ang="T6">
                      <a:pos x="T0" y="T1"/>
                    </a:cxn>
                    <a:cxn ang="T7">
                      <a:pos x="T2" y="T3"/>
                    </a:cxn>
                    <a:cxn ang="T8">
                      <a:pos x="T4" y="T5"/>
                    </a:cxn>
                  </a:cxnLst>
                  <a:rect l="T9" t="T10" r="T11" b="T12"/>
                  <a:pathLst>
                    <a:path w="42329" h="21600" fill="none" extrusionOk="0">
                      <a:moveTo>
                        <a:pt x="42328" y="3889"/>
                      </a:moveTo>
                      <a:cubicBezTo>
                        <a:pt x="40450" y="14148"/>
                        <a:pt x="31510" y="21599"/>
                        <a:pt x="21082" y="21600"/>
                      </a:cubicBezTo>
                      <a:cubicBezTo>
                        <a:pt x="10965" y="21600"/>
                        <a:pt x="2203" y="14577"/>
                        <a:pt x="0" y="4703"/>
                      </a:cubicBezTo>
                    </a:path>
                    <a:path w="42329" h="21600" stroke="0" extrusionOk="0">
                      <a:moveTo>
                        <a:pt x="42328" y="3889"/>
                      </a:moveTo>
                      <a:cubicBezTo>
                        <a:pt x="40450" y="14148"/>
                        <a:pt x="31510" y="21599"/>
                        <a:pt x="21082" y="21600"/>
                      </a:cubicBezTo>
                      <a:cubicBezTo>
                        <a:pt x="10965" y="21600"/>
                        <a:pt x="2203" y="14577"/>
                        <a:pt x="0" y="4703"/>
                      </a:cubicBezTo>
                      <a:lnTo>
                        <a:pt x="21082" y="0"/>
                      </a:lnTo>
                      <a:close/>
                    </a:path>
                  </a:pathLst>
                </a:custGeom>
                <a:solidFill>
                  <a:srgbClr val="CCFFFF"/>
                </a:solidFill>
                <a:ln w="12700" cap="rnd">
                  <a:solidFill>
                    <a:schemeClr val="tx1"/>
                  </a:solidFill>
                  <a:round/>
                  <a:headEnd type="none" w="sm" len="lg"/>
                  <a:tailEnd type="none" w="sm" len="lg"/>
                </a:ln>
              </p:spPr>
              <p:txBody>
                <a:bodyPr wrap="none" anchor="ctr"/>
                <a:lstStyle/>
                <a:p>
                  <a:endParaRPr lang="zh-CN" altLang="en-US"/>
                </a:p>
              </p:txBody>
            </p:sp>
            <p:sp>
              <p:nvSpPr>
                <p:cNvPr id="52314" name="Rectangle 8"/>
                <p:cNvSpPr>
                  <a:spLocks noChangeArrowheads="1"/>
                </p:cNvSpPr>
                <p:nvPr/>
              </p:nvSpPr>
              <p:spPr bwMode="auto">
                <a:xfrm>
                  <a:off x="2367" y="768"/>
                  <a:ext cx="2377" cy="15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52312" name="Freeform 9"/>
              <p:cNvSpPr>
                <a:spLocks/>
              </p:cNvSpPr>
              <p:nvPr/>
            </p:nvSpPr>
            <p:spPr bwMode="auto">
              <a:xfrm>
                <a:off x="2367" y="768"/>
                <a:ext cx="2378" cy="159"/>
              </a:xfrm>
              <a:custGeom>
                <a:avLst/>
                <a:gdLst>
                  <a:gd name="T0" fmla="*/ 0 w 2378"/>
                  <a:gd name="T1" fmla="*/ 79 h 159"/>
                  <a:gd name="T2" fmla="*/ 0 w 2378"/>
                  <a:gd name="T3" fmla="*/ 0 h 159"/>
                  <a:gd name="T4" fmla="*/ 2377 w 2378"/>
                  <a:gd name="T5" fmla="*/ 0 h 159"/>
                  <a:gd name="T6" fmla="*/ 2377 w 2378"/>
                  <a:gd name="T7" fmla="*/ 158 h 159"/>
                  <a:gd name="T8" fmla="*/ 0 60000 65536"/>
                  <a:gd name="T9" fmla="*/ 0 60000 65536"/>
                  <a:gd name="T10" fmla="*/ 0 60000 65536"/>
                  <a:gd name="T11" fmla="*/ 0 60000 65536"/>
                  <a:gd name="T12" fmla="*/ 0 w 2378"/>
                  <a:gd name="T13" fmla="*/ 0 h 159"/>
                  <a:gd name="T14" fmla="*/ 2378 w 2378"/>
                  <a:gd name="T15" fmla="*/ 159 h 159"/>
                </a:gdLst>
                <a:ahLst/>
                <a:cxnLst>
                  <a:cxn ang="T8">
                    <a:pos x="T0" y="T1"/>
                  </a:cxn>
                  <a:cxn ang="T9">
                    <a:pos x="T2" y="T3"/>
                  </a:cxn>
                  <a:cxn ang="T10">
                    <a:pos x="T4" y="T5"/>
                  </a:cxn>
                  <a:cxn ang="T11">
                    <a:pos x="T6" y="T7"/>
                  </a:cxn>
                </a:cxnLst>
                <a:rect l="T12" t="T13" r="T14" b="T15"/>
                <a:pathLst>
                  <a:path w="2378" h="159">
                    <a:moveTo>
                      <a:pt x="0" y="79"/>
                    </a:moveTo>
                    <a:lnTo>
                      <a:pt x="0" y="0"/>
                    </a:lnTo>
                    <a:lnTo>
                      <a:pt x="2377" y="0"/>
                    </a:lnTo>
                    <a:lnTo>
                      <a:pt x="2377" y="158"/>
                    </a:lnTo>
                  </a:path>
                </a:pathLst>
              </a:custGeom>
              <a:solidFill>
                <a:srgbClr val="CCFFFF"/>
              </a:solidFill>
              <a:ln w="12700" cap="rnd" cmpd="sng">
                <a:solidFill>
                  <a:schemeClr val="tx1"/>
                </a:solidFill>
                <a:prstDash val="solid"/>
                <a:round/>
                <a:headEnd type="none" w="sm" len="lg"/>
                <a:tailEnd type="none" w="sm" len="lg"/>
              </a:ln>
            </p:spPr>
            <p:txBody>
              <a:bodyPr/>
              <a:lstStyle/>
              <a:p>
                <a:endParaRPr lang="zh-CN" altLang="en-US"/>
              </a:p>
            </p:txBody>
          </p:sp>
        </p:grpSp>
        <p:sp>
          <p:nvSpPr>
            <p:cNvPr id="52291" name="Rectangle 10"/>
            <p:cNvSpPr>
              <a:spLocks noChangeArrowheads="1"/>
            </p:cNvSpPr>
            <p:nvPr/>
          </p:nvSpPr>
          <p:spPr bwMode="auto">
            <a:xfrm>
              <a:off x="3168" y="1872"/>
              <a:ext cx="1968" cy="267"/>
            </a:xfrm>
            <a:prstGeom prst="rect">
              <a:avLst/>
            </a:prstGeom>
            <a:solidFill>
              <a:srgbClr val="9FDF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52228" name="Object 4"/>
            <p:cNvGraphicFramePr>
              <a:graphicFrameLocks noChangeAspect="1"/>
            </p:cNvGraphicFramePr>
            <p:nvPr/>
          </p:nvGraphicFramePr>
          <p:xfrm>
            <a:off x="4894" y="1536"/>
            <a:ext cx="290" cy="384"/>
          </p:xfrm>
          <a:graphic>
            <a:graphicData uri="http://schemas.openxmlformats.org/presentationml/2006/ole">
              <mc:AlternateContent xmlns:mc="http://schemas.openxmlformats.org/markup-compatibility/2006">
                <mc:Choice xmlns:v="urn:schemas-microsoft-com:vml" Requires="v">
                  <p:oleObj spid="_x0000_s221222" name="公式" r:id="rId3" imgW="241091" imgH="317225" progId="Equation.3">
                    <p:embed/>
                  </p:oleObj>
                </mc:Choice>
                <mc:Fallback>
                  <p:oleObj name="公式" r:id="rId3" imgW="241091" imgH="317225" progId="Equation.3">
                    <p:embed/>
                    <p:pic>
                      <p:nvPicPr>
                        <p:cNvPr id="522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 y="1536"/>
                          <a:ext cx="29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5"/>
            <p:cNvGraphicFramePr>
              <a:graphicFrameLocks noChangeAspect="1"/>
            </p:cNvGraphicFramePr>
            <p:nvPr/>
          </p:nvGraphicFramePr>
          <p:xfrm>
            <a:off x="3216" y="1776"/>
            <a:ext cx="272" cy="393"/>
          </p:xfrm>
          <a:graphic>
            <a:graphicData uri="http://schemas.openxmlformats.org/presentationml/2006/ole">
              <mc:AlternateContent xmlns:mc="http://schemas.openxmlformats.org/markup-compatibility/2006">
                <mc:Choice xmlns:v="urn:schemas-microsoft-com:vml" Requires="v">
                  <p:oleObj spid="_x0000_s221223" name="公式" r:id="rId5" imgW="228600" imgH="330200" progId="Equation.3">
                    <p:embed/>
                  </p:oleObj>
                </mc:Choice>
                <mc:Fallback>
                  <p:oleObj name="公式" r:id="rId5" imgW="228600" imgH="330200" progId="Equation.3">
                    <p:embed/>
                    <p:pic>
                      <p:nvPicPr>
                        <p:cNvPr id="5222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1776"/>
                          <a:ext cx="272"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6"/>
            <p:cNvGraphicFramePr>
              <a:graphicFrameLocks noChangeAspect="1"/>
            </p:cNvGraphicFramePr>
            <p:nvPr/>
          </p:nvGraphicFramePr>
          <p:xfrm>
            <a:off x="3456" y="2064"/>
            <a:ext cx="1440" cy="471"/>
          </p:xfrm>
          <a:graphic>
            <a:graphicData uri="http://schemas.openxmlformats.org/presentationml/2006/ole">
              <mc:AlternateContent xmlns:mc="http://schemas.openxmlformats.org/markup-compatibility/2006">
                <mc:Choice xmlns:v="urn:schemas-microsoft-com:vml" Requires="v">
                  <p:oleObj spid="_x0000_s221224" name="公式" r:id="rId7" imgW="723586" imgH="228501" progId="Equation.3">
                    <p:embed/>
                  </p:oleObj>
                </mc:Choice>
                <mc:Fallback>
                  <p:oleObj name="公式" r:id="rId7" imgW="723586" imgH="228501" progId="Equation.3">
                    <p:embed/>
                    <p:pic>
                      <p:nvPicPr>
                        <p:cNvPr id="5223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2064"/>
                          <a:ext cx="1440" cy="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292" name="Group 14"/>
            <p:cNvGrpSpPr>
              <a:grpSpLocks/>
            </p:cNvGrpSpPr>
            <p:nvPr/>
          </p:nvGrpSpPr>
          <p:grpSpPr bwMode="auto">
            <a:xfrm>
              <a:off x="3504" y="1104"/>
              <a:ext cx="1200" cy="336"/>
              <a:chOff x="960" y="1008"/>
              <a:chExt cx="1200" cy="480"/>
            </a:xfrm>
          </p:grpSpPr>
          <p:sp>
            <p:nvSpPr>
              <p:cNvPr id="52305" name="Line 15"/>
              <p:cNvSpPr>
                <a:spLocks noChangeShapeType="1"/>
              </p:cNvSpPr>
              <p:nvPr/>
            </p:nvSpPr>
            <p:spPr bwMode="auto">
              <a:xfrm>
                <a:off x="120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06" name="Line 16"/>
              <p:cNvSpPr>
                <a:spLocks noChangeShapeType="1"/>
              </p:cNvSpPr>
              <p:nvPr/>
            </p:nvSpPr>
            <p:spPr bwMode="auto">
              <a:xfrm>
                <a:off x="144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07" name="Line 17"/>
              <p:cNvSpPr>
                <a:spLocks noChangeShapeType="1"/>
              </p:cNvSpPr>
              <p:nvPr/>
            </p:nvSpPr>
            <p:spPr bwMode="auto">
              <a:xfrm>
                <a:off x="168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08" name="Line 18"/>
              <p:cNvSpPr>
                <a:spLocks noChangeShapeType="1"/>
              </p:cNvSpPr>
              <p:nvPr/>
            </p:nvSpPr>
            <p:spPr bwMode="auto">
              <a:xfrm>
                <a:off x="192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09" name="Line 19"/>
              <p:cNvSpPr>
                <a:spLocks noChangeShapeType="1"/>
              </p:cNvSpPr>
              <p:nvPr/>
            </p:nvSpPr>
            <p:spPr bwMode="auto">
              <a:xfrm>
                <a:off x="216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10" name="Line 20"/>
              <p:cNvSpPr>
                <a:spLocks noChangeShapeType="1"/>
              </p:cNvSpPr>
              <p:nvPr/>
            </p:nvSpPr>
            <p:spPr bwMode="auto">
              <a:xfrm>
                <a:off x="96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293" name="Group 21"/>
            <p:cNvGrpSpPr>
              <a:grpSpLocks/>
            </p:cNvGrpSpPr>
            <p:nvPr/>
          </p:nvGrpSpPr>
          <p:grpSpPr bwMode="auto">
            <a:xfrm>
              <a:off x="3504" y="1440"/>
              <a:ext cx="1200" cy="432"/>
              <a:chOff x="960" y="1008"/>
              <a:chExt cx="1200" cy="480"/>
            </a:xfrm>
          </p:grpSpPr>
          <p:sp>
            <p:nvSpPr>
              <p:cNvPr id="52299" name="Line 22"/>
              <p:cNvSpPr>
                <a:spLocks noChangeShapeType="1"/>
              </p:cNvSpPr>
              <p:nvPr/>
            </p:nvSpPr>
            <p:spPr bwMode="auto">
              <a:xfrm>
                <a:off x="120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00" name="Line 23"/>
              <p:cNvSpPr>
                <a:spLocks noChangeShapeType="1"/>
              </p:cNvSpPr>
              <p:nvPr/>
            </p:nvSpPr>
            <p:spPr bwMode="auto">
              <a:xfrm>
                <a:off x="144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01" name="Line 24"/>
              <p:cNvSpPr>
                <a:spLocks noChangeShapeType="1"/>
              </p:cNvSpPr>
              <p:nvPr/>
            </p:nvSpPr>
            <p:spPr bwMode="auto">
              <a:xfrm>
                <a:off x="168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02" name="Line 25"/>
              <p:cNvSpPr>
                <a:spLocks noChangeShapeType="1"/>
              </p:cNvSpPr>
              <p:nvPr/>
            </p:nvSpPr>
            <p:spPr bwMode="auto">
              <a:xfrm>
                <a:off x="192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03" name="Line 26"/>
              <p:cNvSpPr>
                <a:spLocks noChangeShapeType="1"/>
              </p:cNvSpPr>
              <p:nvPr/>
            </p:nvSpPr>
            <p:spPr bwMode="auto">
              <a:xfrm>
                <a:off x="216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04" name="Line 27"/>
              <p:cNvSpPr>
                <a:spLocks noChangeShapeType="1"/>
              </p:cNvSpPr>
              <p:nvPr/>
            </p:nvSpPr>
            <p:spPr bwMode="auto">
              <a:xfrm>
                <a:off x="96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294" name="Group 28"/>
            <p:cNvGrpSpPr>
              <a:grpSpLocks/>
            </p:cNvGrpSpPr>
            <p:nvPr/>
          </p:nvGrpSpPr>
          <p:grpSpPr bwMode="auto">
            <a:xfrm>
              <a:off x="3168" y="1440"/>
              <a:ext cx="1968" cy="423"/>
              <a:chOff x="2358" y="768"/>
              <a:chExt cx="2387" cy="528"/>
            </a:xfrm>
          </p:grpSpPr>
          <p:grpSp>
            <p:nvGrpSpPr>
              <p:cNvPr id="52295" name="Group 29"/>
              <p:cNvGrpSpPr>
                <a:grpSpLocks/>
              </p:cNvGrpSpPr>
              <p:nvPr/>
            </p:nvGrpSpPr>
            <p:grpSpPr bwMode="auto">
              <a:xfrm>
                <a:off x="2358" y="768"/>
                <a:ext cx="2386" cy="528"/>
                <a:chOff x="2358" y="768"/>
                <a:chExt cx="2386" cy="528"/>
              </a:xfrm>
            </p:grpSpPr>
            <p:sp>
              <p:nvSpPr>
                <p:cNvPr id="52297" name="Arc 30"/>
                <p:cNvSpPr>
                  <a:spLocks/>
                </p:cNvSpPr>
                <p:nvPr/>
              </p:nvSpPr>
              <p:spPr bwMode="auto">
                <a:xfrm>
                  <a:off x="2358" y="768"/>
                  <a:ext cx="2385" cy="528"/>
                </a:xfrm>
                <a:custGeom>
                  <a:avLst/>
                  <a:gdLst>
                    <a:gd name="T0" fmla="*/ 0 w 42329"/>
                    <a:gd name="T1" fmla="*/ 0 h 21600"/>
                    <a:gd name="T2" fmla="*/ 0 w 42329"/>
                    <a:gd name="T3" fmla="*/ 0 h 21600"/>
                    <a:gd name="T4" fmla="*/ 0 w 42329"/>
                    <a:gd name="T5" fmla="*/ 0 h 21600"/>
                    <a:gd name="T6" fmla="*/ 0 60000 65536"/>
                    <a:gd name="T7" fmla="*/ 0 60000 65536"/>
                    <a:gd name="T8" fmla="*/ 0 60000 65536"/>
                    <a:gd name="T9" fmla="*/ 0 w 42329"/>
                    <a:gd name="T10" fmla="*/ 0 h 21600"/>
                    <a:gd name="T11" fmla="*/ 42329 w 42329"/>
                    <a:gd name="T12" fmla="*/ 21600 h 21600"/>
                  </a:gdLst>
                  <a:ahLst/>
                  <a:cxnLst>
                    <a:cxn ang="T6">
                      <a:pos x="T0" y="T1"/>
                    </a:cxn>
                    <a:cxn ang="T7">
                      <a:pos x="T2" y="T3"/>
                    </a:cxn>
                    <a:cxn ang="T8">
                      <a:pos x="T4" y="T5"/>
                    </a:cxn>
                  </a:cxnLst>
                  <a:rect l="T9" t="T10" r="T11" b="T12"/>
                  <a:pathLst>
                    <a:path w="42329" h="21600" fill="none" extrusionOk="0">
                      <a:moveTo>
                        <a:pt x="42328" y="3889"/>
                      </a:moveTo>
                      <a:cubicBezTo>
                        <a:pt x="40450" y="14148"/>
                        <a:pt x="31510" y="21599"/>
                        <a:pt x="21082" y="21600"/>
                      </a:cubicBezTo>
                      <a:cubicBezTo>
                        <a:pt x="10965" y="21600"/>
                        <a:pt x="2203" y="14577"/>
                        <a:pt x="0" y="4703"/>
                      </a:cubicBezTo>
                    </a:path>
                    <a:path w="42329" h="21600" stroke="0" extrusionOk="0">
                      <a:moveTo>
                        <a:pt x="42328" y="3889"/>
                      </a:moveTo>
                      <a:cubicBezTo>
                        <a:pt x="40450" y="14148"/>
                        <a:pt x="31510" y="21599"/>
                        <a:pt x="21082" y="21600"/>
                      </a:cubicBezTo>
                      <a:cubicBezTo>
                        <a:pt x="10965" y="21600"/>
                        <a:pt x="2203" y="14577"/>
                        <a:pt x="0" y="4703"/>
                      </a:cubicBezTo>
                      <a:lnTo>
                        <a:pt x="21082" y="0"/>
                      </a:lnTo>
                      <a:close/>
                    </a:path>
                  </a:pathLst>
                </a:custGeom>
                <a:solidFill>
                  <a:srgbClr val="66FFFF">
                    <a:alpha val="50195"/>
                  </a:srgbClr>
                </a:solidFill>
                <a:ln w="12700" cap="rnd">
                  <a:solidFill>
                    <a:schemeClr val="tx1"/>
                  </a:solidFill>
                  <a:round/>
                  <a:headEnd type="none" w="sm" len="lg"/>
                  <a:tailEnd type="none" w="sm" len="lg"/>
                </a:ln>
              </p:spPr>
              <p:txBody>
                <a:bodyPr wrap="none" anchor="ctr"/>
                <a:lstStyle/>
                <a:p>
                  <a:endParaRPr lang="zh-CN" altLang="en-US"/>
                </a:p>
              </p:txBody>
            </p:sp>
            <p:sp>
              <p:nvSpPr>
                <p:cNvPr id="52298" name="Rectangle 31"/>
                <p:cNvSpPr>
                  <a:spLocks noChangeArrowheads="1"/>
                </p:cNvSpPr>
                <p:nvPr/>
              </p:nvSpPr>
              <p:spPr bwMode="auto">
                <a:xfrm>
                  <a:off x="2367" y="768"/>
                  <a:ext cx="2377" cy="158"/>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52296" name="Freeform 32"/>
              <p:cNvSpPr>
                <a:spLocks/>
              </p:cNvSpPr>
              <p:nvPr/>
            </p:nvSpPr>
            <p:spPr bwMode="auto">
              <a:xfrm>
                <a:off x="2367" y="768"/>
                <a:ext cx="2378" cy="159"/>
              </a:xfrm>
              <a:custGeom>
                <a:avLst/>
                <a:gdLst>
                  <a:gd name="T0" fmla="*/ 0 w 2378"/>
                  <a:gd name="T1" fmla="*/ 79 h 159"/>
                  <a:gd name="T2" fmla="*/ 0 w 2378"/>
                  <a:gd name="T3" fmla="*/ 0 h 159"/>
                  <a:gd name="T4" fmla="*/ 2377 w 2378"/>
                  <a:gd name="T5" fmla="*/ 0 h 159"/>
                  <a:gd name="T6" fmla="*/ 2377 w 2378"/>
                  <a:gd name="T7" fmla="*/ 158 h 159"/>
                  <a:gd name="T8" fmla="*/ 0 60000 65536"/>
                  <a:gd name="T9" fmla="*/ 0 60000 65536"/>
                  <a:gd name="T10" fmla="*/ 0 60000 65536"/>
                  <a:gd name="T11" fmla="*/ 0 60000 65536"/>
                  <a:gd name="T12" fmla="*/ 0 w 2378"/>
                  <a:gd name="T13" fmla="*/ 0 h 159"/>
                  <a:gd name="T14" fmla="*/ 2378 w 2378"/>
                  <a:gd name="T15" fmla="*/ 159 h 159"/>
                </a:gdLst>
                <a:ahLst/>
                <a:cxnLst>
                  <a:cxn ang="T8">
                    <a:pos x="T0" y="T1"/>
                  </a:cxn>
                  <a:cxn ang="T9">
                    <a:pos x="T2" y="T3"/>
                  </a:cxn>
                  <a:cxn ang="T10">
                    <a:pos x="T4" y="T5"/>
                  </a:cxn>
                  <a:cxn ang="T11">
                    <a:pos x="T6" y="T7"/>
                  </a:cxn>
                </a:cxnLst>
                <a:rect l="T12" t="T13" r="T14" b="T15"/>
                <a:pathLst>
                  <a:path w="2378" h="159">
                    <a:moveTo>
                      <a:pt x="0" y="79"/>
                    </a:moveTo>
                    <a:lnTo>
                      <a:pt x="0" y="0"/>
                    </a:lnTo>
                    <a:lnTo>
                      <a:pt x="2377" y="0"/>
                    </a:lnTo>
                    <a:lnTo>
                      <a:pt x="2377" y="158"/>
                    </a:lnTo>
                  </a:path>
                </a:pathLst>
              </a:custGeom>
              <a:noFill/>
              <a:ln w="12700" cap="rnd"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52231" name="Object 7"/>
            <p:cNvGraphicFramePr>
              <a:graphicFrameLocks noChangeAspect="1"/>
            </p:cNvGraphicFramePr>
            <p:nvPr/>
          </p:nvGraphicFramePr>
          <p:xfrm>
            <a:off x="3197" y="1344"/>
            <a:ext cx="259" cy="384"/>
          </p:xfrm>
          <a:graphic>
            <a:graphicData uri="http://schemas.openxmlformats.org/presentationml/2006/ole">
              <mc:AlternateContent xmlns:mc="http://schemas.openxmlformats.org/markup-compatibility/2006">
                <mc:Choice xmlns:v="urn:schemas-microsoft-com:vml" Requires="v">
                  <p:oleObj spid="_x0000_s221225" name="公式" r:id="rId9" imgW="215619" imgH="317087" progId="Equation.3">
                    <p:embed/>
                  </p:oleObj>
                </mc:Choice>
                <mc:Fallback>
                  <p:oleObj name="公式" r:id="rId9" imgW="215619" imgH="317087" progId="Equation.3">
                    <p:embed/>
                    <p:pic>
                      <p:nvPicPr>
                        <p:cNvPr id="5223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7" y="1344"/>
                          <a:ext cx="259"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34"/>
          <p:cNvGrpSpPr>
            <a:grpSpLocks/>
          </p:cNvGrpSpPr>
          <p:nvPr/>
        </p:nvGrpSpPr>
        <p:grpSpPr bwMode="auto">
          <a:xfrm>
            <a:off x="685800" y="1600200"/>
            <a:ext cx="3581400" cy="4648200"/>
            <a:chOff x="432" y="1008"/>
            <a:chExt cx="2256" cy="2928"/>
          </a:xfrm>
        </p:grpSpPr>
        <p:sp>
          <p:nvSpPr>
            <p:cNvPr id="52266" name="Rectangle 35"/>
            <p:cNvSpPr>
              <a:spLocks noChangeArrowheads="1"/>
            </p:cNvSpPr>
            <p:nvPr/>
          </p:nvSpPr>
          <p:spPr bwMode="auto">
            <a:xfrm>
              <a:off x="432" y="1008"/>
              <a:ext cx="2256" cy="2928"/>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2267" name="Group 36"/>
            <p:cNvGrpSpPr>
              <a:grpSpLocks/>
            </p:cNvGrpSpPr>
            <p:nvPr/>
          </p:nvGrpSpPr>
          <p:grpSpPr bwMode="auto">
            <a:xfrm>
              <a:off x="672" y="1239"/>
              <a:ext cx="1824" cy="1113"/>
              <a:chOff x="768" y="1008"/>
              <a:chExt cx="1824" cy="1113"/>
            </a:xfrm>
          </p:grpSpPr>
          <p:grpSp>
            <p:nvGrpSpPr>
              <p:cNvPr id="52268" name="Group 37"/>
              <p:cNvGrpSpPr>
                <a:grpSpLocks/>
              </p:cNvGrpSpPr>
              <p:nvPr/>
            </p:nvGrpSpPr>
            <p:grpSpPr bwMode="auto">
              <a:xfrm>
                <a:off x="1056" y="1488"/>
                <a:ext cx="1200" cy="384"/>
                <a:chOff x="960" y="1008"/>
                <a:chExt cx="1200" cy="480"/>
              </a:xfrm>
            </p:grpSpPr>
            <p:sp>
              <p:nvSpPr>
                <p:cNvPr id="52282" name="Line 38"/>
                <p:cNvSpPr>
                  <a:spLocks noChangeShapeType="1"/>
                </p:cNvSpPr>
                <p:nvPr/>
              </p:nvSpPr>
              <p:spPr bwMode="auto">
                <a:xfrm>
                  <a:off x="120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3" name="Line 39"/>
                <p:cNvSpPr>
                  <a:spLocks noChangeShapeType="1"/>
                </p:cNvSpPr>
                <p:nvPr/>
              </p:nvSpPr>
              <p:spPr bwMode="auto">
                <a:xfrm>
                  <a:off x="144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4" name="Line 40"/>
                <p:cNvSpPr>
                  <a:spLocks noChangeShapeType="1"/>
                </p:cNvSpPr>
                <p:nvPr/>
              </p:nvSpPr>
              <p:spPr bwMode="auto">
                <a:xfrm>
                  <a:off x="168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5" name="Line 41"/>
                <p:cNvSpPr>
                  <a:spLocks noChangeShapeType="1"/>
                </p:cNvSpPr>
                <p:nvPr/>
              </p:nvSpPr>
              <p:spPr bwMode="auto">
                <a:xfrm>
                  <a:off x="192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6" name="Line 42"/>
                <p:cNvSpPr>
                  <a:spLocks noChangeShapeType="1"/>
                </p:cNvSpPr>
                <p:nvPr/>
              </p:nvSpPr>
              <p:spPr bwMode="auto">
                <a:xfrm>
                  <a:off x="216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7" name="Line 43"/>
                <p:cNvSpPr>
                  <a:spLocks noChangeShapeType="1"/>
                </p:cNvSpPr>
                <p:nvPr/>
              </p:nvSpPr>
              <p:spPr bwMode="auto">
                <a:xfrm>
                  <a:off x="960" y="1008"/>
                  <a:ext cx="0" cy="480"/>
                </a:xfrm>
                <a:prstGeom prst="line">
                  <a:avLst/>
                </a:prstGeom>
                <a:noFill/>
                <a:ln w="19050">
                  <a:solidFill>
                    <a:srgbClr val="FF66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69" name="Rectangle 44"/>
              <p:cNvSpPr>
                <a:spLocks noChangeArrowheads="1"/>
              </p:cNvSpPr>
              <p:nvPr/>
            </p:nvSpPr>
            <p:spPr bwMode="auto">
              <a:xfrm>
                <a:off x="768" y="1861"/>
                <a:ext cx="1824" cy="230"/>
              </a:xfrm>
              <a:prstGeom prst="rect">
                <a:avLst/>
              </a:prstGeom>
              <a:solidFill>
                <a:srgbClr val="66FFFF">
                  <a:alpha val="50195"/>
                </a:srgbClr>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2270" name="Group 45"/>
              <p:cNvGrpSpPr>
                <a:grpSpLocks/>
              </p:cNvGrpSpPr>
              <p:nvPr/>
            </p:nvGrpSpPr>
            <p:grpSpPr bwMode="auto">
              <a:xfrm>
                <a:off x="768" y="1488"/>
                <a:ext cx="1780" cy="365"/>
                <a:chOff x="2358" y="768"/>
                <a:chExt cx="2387" cy="528"/>
              </a:xfrm>
            </p:grpSpPr>
            <p:grpSp>
              <p:nvGrpSpPr>
                <p:cNvPr id="52278" name="Group 46"/>
                <p:cNvGrpSpPr>
                  <a:grpSpLocks/>
                </p:cNvGrpSpPr>
                <p:nvPr/>
              </p:nvGrpSpPr>
              <p:grpSpPr bwMode="auto">
                <a:xfrm>
                  <a:off x="2358" y="768"/>
                  <a:ext cx="2386" cy="528"/>
                  <a:chOff x="2358" y="768"/>
                  <a:chExt cx="2386" cy="528"/>
                </a:xfrm>
              </p:grpSpPr>
              <p:sp>
                <p:nvSpPr>
                  <p:cNvPr id="52280" name="Arc 47"/>
                  <p:cNvSpPr>
                    <a:spLocks/>
                  </p:cNvSpPr>
                  <p:nvPr/>
                </p:nvSpPr>
                <p:spPr bwMode="auto">
                  <a:xfrm>
                    <a:off x="2358" y="768"/>
                    <a:ext cx="2385" cy="528"/>
                  </a:xfrm>
                  <a:custGeom>
                    <a:avLst/>
                    <a:gdLst>
                      <a:gd name="T0" fmla="*/ 0 w 42329"/>
                      <a:gd name="T1" fmla="*/ 0 h 21600"/>
                      <a:gd name="T2" fmla="*/ 0 w 42329"/>
                      <a:gd name="T3" fmla="*/ 0 h 21600"/>
                      <a:gd name="T4" fmla="*/ 0 w 42329"/>
                      <a:gd name="T5" fmla="*/ 0 h 21600"/>
                      <a:gd name="T6" fmla="*/ 0 60000 65536"/>
                      <a:gd name="T7" fmla="*/ 0 60000 65536"/>
                      <a:gd name="T8" fmla="*/ 0 60000 65536"/>
                      <a:gd name="T9" fmla="*/ 0 w 42329"/>
                      <a:gd name="T10" fmla="*/ 0 h 21600"/>
                      <a:gd name="T11" fmla="*/ 42329 w 42329"/>
                      <a:gd name="T12" fmla="*/ 21600 h 21600"/>
                    </a:gdLst>
                    <a:ahLst/>
                    <a:cxnLst>
                      <a:cxn ang="T6">
                        <a:pos x="T0" y="T1"/>
                      </a:cxn>
                      <a:cxn ang="T7">
                        <a:pos x="T2" y="T3"/>
                      </a:cxn>
                      <a:cxn ang="T8">
                        <a:pos x="T4" y="T5"/>
                      </a:cxn>
                    </a:cxnLst>
                    <a:rect l="T9" t="T10" r="T11" b="T12"/>
                    <a:pathLst>
                      <a:path w="42329" h="21600" fill="none" extrusionOk="0">
                        <a:moveTo>
                          <a:pt x="42328" y="3889"/>
                        </a:moveTo>
                        <a:cubicBezTo>
                          <a:pt x="40450" y="14148"/>
                          <a:pt x="31510" y="21599"/>
                          <a:pt x="21082" y="21600"/>
                        </a:cubicBezTo>
                        <a:cubicBezTo>
                          <a:pt x="10965" y="21600"/>
                          <a:pt x="2203" y="14577"/>
                          <a:pt x="0" y="4703"/>
                        </a:cubicBezTo>
                      </a:path>
                      <a:path w="42329" h="21600" stroke="0" extrusionOk="0">
                        <a:moveTo>
                          <a:pt x="42328" y="3889"/>
                        </a:moveTo>
                        <a:cubicBezTo>
                          <a:pt x="40450" y="14148"/>
                          <a:pt x="31510" y="21599"/>
                          <a:pt x="21082" y="21600"/>
                        </a:cubicBezTo>
                        <a:cubicBezTo>
                          <a:pt x="10965" y="21600"/>
                          <a:pt x="2203" y="14577"/>
                          <a:pt x="0" y="4703"/>
                        </a:cubicBezTo>
                        <a:lnTo>
                          <a:pt x="21082" y="0"/>
                        </a:lnTo>
                        <a:close/>
                      </a:path>
                    </a:pathLst>
                  </a:custGeom>
                  <a:solidFill>
                    <a:srgbClr val="66FFFF">
                      <a:alpha val="50195"/>
                    </a:srgbClr>
                  </a:solidFill>
                  <a:ln w="12700" cap="rnd">
                    <a:solidFill>
                      <a:schemeClr val="tx1"/>
                    </a:solidFill>
                    <a:round/>
                    <a:headEnd type="none" w="sm" len="lg"/>
                    <a:tailEnd type="none" w="sm" len="lg"/>
                  </a:ln>
                </p:spPr>
                <p:txBody>
                  <a:bodyPr wrap="none" anchor="ctr"/>
                  <a:lstStyle/>
                  <a:p>
                    <a:endParaRPr lang="zh-CN" altLang="en-US"/>
                  </a:p>
                </p:txBody>
              </p:sp>
              <p:sp>
                <p:nvSpPr>
                  <p:cNvPr id="52281" name="Rectangle 48"/>
                  <p:cNvSpPr>
                    <a:spLocks noChangeArrowheads="1"/>
                  </p:cNvSpPr>
                  <p:nvPr/>
                </p:nvSpPr>
                <p:spPr bwMode="auto">
                  <a:xfrm>
                    <a:off x="2367" y="768"/>
                    <a:ext cx="2377" cy="158"/>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52279" name="Freeform 49"/>
                <p:cNvSpPr>
                  <a:spLocks/>
                </p:cNvSpPr>
                <p:nvPr/>
              </p:nvSpPr>
              <p:spPr bwMode="auto">
                <a:xfrm>
                  <a:off x="2367" y="768"/>
                  <a:ext cx="2378" cy="159"/>
                </a:xfrm>
                <a:custGeom>
                  <a:avLst/>
                  <a:gdLst>
                    <a:gd name="T0" fmla="*/ 0 w 2378"/>
                    <a:gd name="T1" fmla="*/ 79 h 159"/>
                    <a:gd name="T2" fmla="*/ 0 w 2378"/>
                    <a:gd name="T3" fmla="*/ 0 h 159"/>
                    <a:gd name="T4" fmla="*/ 2377 w 2378"/>
                    <a:gd name="T5" fmla="*/ 0 h 159"/>
                    <a:gd name="T6" fmla="*/ 2377 w 2378"/>
                    <a:gd name="T7" fmla="*/ 158 h 159"/>
                    <a:gd name="T8" fmla="*/ 0 60000 65536"/>
                    <a:gd name="T9" fmla="*/ 0 60000 65536"/>
                    <a:gd name="T10" fmla="*/ 0 60000 65536"/>
                    <a:gd name="T11" fmla="*/ 0 60000 65536"/>
                    <a:gd name="T12" fmla="*/ 0 w 2378"/>
                    <a:gd name="T13" fmla="*/ 0 h 159"/>
                    <a:gd name="T14" fmla="*/ 2378 w 2378"/>
                    <a:gd name="T15" fmla="*/ 159 h 159"/>
                  </a:gdLst>
                  <a:ahLst/>
                  <a:cxnLst>
                    <a:cxn ang="T8">
                      <a:pos x="T0" y="T1"/>
                    </a:cxn>
                    <a:cxn ang="T9">
                      <a:pos x="T2" y="T3"/>
                    </a:cxn>
                    <a:cxn ang="T10">
                      <a:pos x="T4" y="T5"/>
                    </a:cxn>
                    <a:cxn ang="T11">
                      <a:pos x="T6" y="T7"/>
                    </a:cxn>
                  </a:cxnLst>
                  <a:rect l="T12" t="T13" r="T14" b="T15"/>
                  <a:pathLst>
                    <a:path w="2378" h="159">
                      <a:moveTo>
                        <a:pt x="0" y="79"/>
                      </a:moveTo>
                      <a:lnTo>
                        <a:pt x="0" y="0"/>
                      </a:lnTo>
                      <a:lnTo>
                        <a:pt x="2377" y="0"/>
                      </a:lnTo>
                      <a:lnTo>
                        <a:pt x="2377" y="158"/>
                      </a:lnTo>
                    </a:path>
                  </a:pathLst>
                </a:custGeom>
                <a:noFill/>
                <a:ln w="12700" cap="rnd"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52226" name="Object 2"/>
              <p:cNvGraphicFramePr>
                <a:graphicFrameLocks noChangeAspect="1"/>
              </p:cNvGraphicFramePr>
              <p:nvPr/>
            </p:nvGraphicFramePr>
            <p:xfrm>
              <a:off x="1168" y="1529"/>
              <a:ext cx="247" cy="249"/>
            </p:xfrm>
            <a:graphic>
              <a:graphicData uri="http://schemas.openxmlformats.org/presentationml/2006/ole">
                <mc:AlternateContent xmlns:mc="http://schemas.openxmlformats.org/markup-compatibility/2006">
                  <mc:Choice xmlns:v="urn:schemas-microsoft-com:vml" Requires="v">
                    <p:oleObj spid="_x0000_s221226" name="公式" r:id="rId11" imgW="177646" imgH="190335" progId="Equation.3">
                      <p:embed/>
                    </p:oleObj>
                  </mc:Choice>
                  <mc:Fallback>
                    <p:oleObj name="公式" r:id="rId11" imgW="177646" imgH="190335" progId="Equation.3">
                      <p:embed/>
                      <p:pic>
                        <p:nvPicPr>
                          <p:cNvPr id="52226"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8" y="1529"/>
                            <a:ext cx="247"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3"/>
              <p:cNvGraphicFramePr>
                <a:graphicFrameLocks noChangeAspect="1"/>
              </p:cNvGraphicFramePr>
              <p:nvPr/>
            </p:nvGraphicFramePr>
            <p:xfrm>
              <a:off x="1152" y="1872"/>
              <a:ext cx="247" cy="249"/>
            </p:xfrm>
            <a:graphic>
              <a:graphicData uri="http://schemas.openxmlformats.org/presentationml/2006/ole">
                <mc:AlternateContent xmlns:mc="http://schemas.openxmlformats.org/markup-compatibility/2006">
                  <mc:Choice xmlns:v="urn:schemas-microsoft-com:vml" Requires="v">
                    <p:oleObj spid="_x0000_s221227" name="公式" r:id="rId13" imgW="177646" imgH="190335" progId="Equation.3">
                      <p:embed/>
                    </p:oleObj>
                  </mc:Choice>
                  <mc:Fallback>
                    <p:oleObj name="公式" r:id="rId13" imgW="177646" imgH="190335" progId="Equation.3">
                      <p:embed/>
                      <p:pic>
                        <p:nvPicPr>
                          <p:cNvPr id="52227"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2" y="1872"/>
                            <a:ext cx="247"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271" name="Group 52"/>
              <p:cNvGrpSpPr>
                <a:grpSpLocks/>
              </p:cNvGrpSpPr>
              <p:nvPr/>
            </p:nvGrpSpPr>
            <p:grpSpPr bwMode="auto">
              <a:xfrm>
                <a:off x="1056" y="1008"/>
                <a:ext cx="1200" cy="480"/>
                <a:chOff x="960" y="1008"/>
                <a:chExt cx="1200" cy="480"/>
              </a:xfrm>
            </p:grpSpPr>
            <p:sp>
              <p:nvSpPr>
                <p:cNvPr id="52272" name="Line 53"/>
                <p:cNvSpPr>
                  <a:spLocks noChangeShapeType="1"/>
                </p:cNvSpPr>
                <p:nvPr/>
              </p:nvSpPr>
              <p:spPr bwMode="auto">
                <a:xfrm>
                  <a:off x="120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3" name="Line 54"/>
                <p:cNvSpPr>
                  <a:spLocks noChangeShapeType="1"/>
                </p:cNvSpPr>
                <p:nvPr/>
              </p:nvSpPr>
              <p:spPr bwMode="auto">
                <a:xfrm>
                  <a:off x="144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4" name="Line 55"/>
                <p:cNvSpPr>
                  <a:spLocks noChangeShapeType="1"/>
                </p:cNvSpPr>
                <p:nvPr/>
              </p:nvSpPr>
              <p:spPr bwMode="auto">
                <a:xfrm>
                  <a:off x="168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5" name="Line 56"/>
                <p:cNvSpPr>
                  <a:spLocks noChangeShapeType="1"/>
                </p:cNvSpPr>
                <p:nvPr/>
              </p:nvSpPr>
              <p:spPr bwMode="auto">
                <a:xfrm>
                  <a:off x="192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6" name="Line 57"/>
                <p:cNvSpPr>
                  <a:spLocks noChangeShapeType="1"/>
                </p:cNvSpPr>
                <p:nvPr/>
              </p:nvSpPr>
              <p:spPr bwMode="auto">
                <a:xfrm>
                  <a:off x="216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Line 58"/>
                <p:cNvSpPr>
                  <a:spLocks noChangeShapeType="1"/>
                </p:cNvSpPr>
                <p:nvPr/>
              </p:nvSpPr>
              <p:spPr bwMode="auto">
                <a:xfrm>
                  <a:off x="960" y="1008"/>
                  <a:ext cx="0" cy="480"/>
                </a:xfrm>
                <a:prstGeom prst="line">
                  <a:avLst/>
                </a:prstGeom>
                <a:noFill/>
                <a:ln w="19050">
                  <a:solidFill>
                    <a:srgbClr val="FF66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sp>
        <p:nvSpPr>
          <p:cNvPr id="52234" name="Text Box 59"/>
          <p:cNvSpPr txBox="1">
            <a:spLocks noChangeArrowheads="1"/>
          </p:cNvSpPr>
          <p:nvPr/>
        </p:nvSpPr>
        <p:spPr bwMode="auto">
          <a:xfrm>
            <a:off x="312420" y="51673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dirty="0" smtClean="0">
                <a:solidFill>
                  <a:srgbClr val="0000FF"/>
                </a:solidFill>
              </a:rPr>
              <a:t>2</a:t>
            </a:r>
            <a:r>
              <a:rPr kumimoji="0" lang="zh-CN" altLang="en-US" sz="2800" b="1" dirty="0" smtClean="0">
                <a:solidFill>
                  <a:srgbClr val="0000FF"/>
                </a:solidFill>
              </a:rPr>
              <a:t>：半波损失</a:t>
            </a:r>
            <a:r>
              <a:rPr kumimoji="0" lang="zh-CN" altLang="en-US" sz="2800" b="1" dirty="0">
                <a:solidFill>
                  <a:srgbClr val="000000"/>
                </a:solidFill>
              </a:rPr>
              <a:t>需具体问题具体分析</a:t>
            </a:r>
          </a:p>
        </p:txBody>
      </p:sp>
      <p:grpSp>
        <p:nvGrpSpPr>
          <p:cNvPr id="15" name="Group 60"/>
          <p:cNvGrpSpPr>
            <a:grpSpLocks/>
          </p:cNvGrpSpPr>
          <p:nvPr/>
        </p:nvGrpSpPr>
        <p:grpSpPr bwMode="auto">
          <a:xfrm>
            <a:off x="1447800" y="3962400"/>
            <a:ext cx="2057400" cy="2057400"/>
            <a:chOff x="960" y="2448"/>
            <a:chExt cx="1440" cy="1440"/>
          </a:xfrm>
        </p:grpSpPr>
        <p:sp>
          <p:nvSpPr>
            <p:cNvPr id="52251" name="Oval 61"/>
            <p:cNvSpPr>
              <a:spLocks noChangeArrowheads="1"/>
            </p:cNvSpPr>
            <p:nvPr/>
          </p:nvSpPr>
          <p:spPr bwMode="auto">
            <a:xfrm>
              <a:off x="960" y="2448"/>
              <a:ext cx="1440" cy="144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52" name="Oval 62"/>
            <p:cNvSpPr>
              <a:spLocks noChangeArrowheads="1"/>
            </p:cNvSpPr>
            <p:nvPr/>
          </p:nvSpPr>
          <p:spPr bwMode="auto">
            <a:xfrm>
              <a:off x="992" y="2481"/>
              <a:ext cx="1376" cy="13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53" name="Oval 63"/>
            <p:cNvSpPr>
              <a:spLocks noChangeArrowheads="1"/>
            </p:cNvSpPr>
            <p:nvPr/>
          </p:nvSpPr>
          <p:spPr bwMode="auto">
            <a:xfrm>
              <a:off x="1025" y="2513"/>
              <a:ext cx="1310" cy="131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54" name="Oval 64"/>
            <p:cNvSpPr>
              <a:spLocks noChangeArrowheads="1"/>
            </p:cNvSpPr>
            <p:nvPr/>
          </p:nvSpPr>
          <p:spPr bwMode="auto">
            <a:xfrm>
              <a:off x="1057" y="2546"/>
              <a:ext cx="1246" cy="124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55" name="Oval 65"/>
            <p:cNvSpPr>
              <a:spLocks noChangeArrowheads="1"/>
            </p:cNvSpPr>
            <p:nvPr/>
          </p:nvSpPr>
          <p:spPr bwMode="auto">
            <a:xfrm>
              <a:off x="1090" y="2578"/>
              <a:ext cx="1180" cy="118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56" name="Oval 66"/>
            <p:cNvSpPr>
              <a:spLocks noChangeArrowheads="1"/>
            </p:cNvSpPr>
            <p:nvPr/>
          </p:nvSpPr>
          <p:spPr bwMode="auto">
            <a:xfrm>
              <a:off x="1123" y="2611"/>
              <a:ext cx="1114" cy="111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57" name="Oval 67"/>
            <p:cNvSpPr>
              <a:spLocks noChangeArrowheads="1"/>
            </p:cNvSpPr>
            <p:nvPr/>
          </p:nvSpPr>
          <p:spPr bwMode="auto">
            <a:xfrm>
              <a:off x="1157" y="2645"/>
              <a:ext cx="1046" cy="1046"/>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58" name="Oval 68"/>
            <p:cNvSpPr>
              <a:spLocks noChangeArrowheads="1"/>
            </p:cNvSpPr>
            <p:nvPr/>
          </p:nvSpPr>
          <p:spPr bwMode="auto">
            <a:xfrm>
              <a:off x="1223" y="2710"/>
              <a:ext cx="914" cy="91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59" name="Oval 69"/>
            <p:cNvSpPr>
              <a:spLocks noChangeArrowheads="1"/>
            </p:cNvSpPr>
            <p:nvPr/>
          </p:nvSpPr>
          <p:spPr bwMode="auto">
            <a:xfrm>
              <a:off x="1190" y="2678"/>
              <a:ext cx="980" cy="9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60" name="Oval 70"/>
            <p:cNvSpPr>
              <a:spLocks noChangeArrowheads="1"/>
            </p:cNvSpPr>
            <p:nvPr/>
          </p:nvSpPr>
          <p:spPr bwMode="auto">
            <a:xfrm>
              <a:off x="1237" y="2726"/>
              <a:ext cx="886" cy="884"/>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61" name="Oval 71"/>
            <p:cNvSpPr>
              <a:spLocks noChangeArrowheads="1"/>
            </p:cNvSpPr>
            <p:nvPr/>
          </p:nvSpPr>
          <p:spPr bwMode="auto">
            <a:xfrm>
              <a:off x="1288" y="2775"/>
              <a:ext cx="784" cy="78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62" name="Oval 72"/>
            <p:cNvSpPr>
              <a:spLocks noChangeArrowheads="1"/>
            </p:cNvSpPr>
            <p:nvPr/>
          </p:nvSpPr>
          <p:spPr bwMode="auto">
            <a:xfrm>
              <a:off x="1352" y="2841"/>
              <a:ext cx="656" cy="654"/>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63" name="Oval 73"/>
            <p:cNvSpPr>
              <a:spLocks noChangeArrowheads="1"/>
            </p:cNvSpPr>
            <p:nvPr/>
          </p:nvSpPr>
          <p:spPr bwMode="auto">
            <a:xfrm>
              <a:off x="1403" y="2890"/>
              <a:ext cx="554" cy="55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64" name="Oval 74"/>
            <p:cNvSpPr>
              <a:spLocks noChangeArrowheads="1"/>
            </p:cNvSpPr>
            <p:nvPr/>
          </p:nvSpPr>
          <p:spPr bwMode="auto">
            <a:xfrm>
              <a:off x="1472" y="2959"/>
              <a:ext cx="416" cy="418"/>
            </a:xfrm>
            <a:prstGeom prst="ellipse">
              <a:avLst/>
            </a:prstGeom>
            <a:solidFill>
              <a:srgbClr val="FFCC00"/>
            </a:solidFill>
            <a:ln w="12700">
              <a:solidFill>
                <a:srgbClr val="FFCC00"/>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65" name="Oval 75"/>
            <p:cNvSpPr>
              <a:spLocks noChangeArrowheads="1"/>
            </p:cNvSpPr>
            <p:nvPr/>
          </p:nvSpPr>
          <p:spPr bwMode="auto">
            <a:xfrm>
              <a:off x="1550" y="3038"/>
              <a:ext cx="260" cy="26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16" name="Group 76"/>
          <p:cNvGrpSpPr>
            <a:grpSpLocks/>
          </p:cNvGrpSpPr>
          <p:nvPr/>
        </p:nvGrpSpPr>
        <p:grpSpPr bwMode="auto">
          <a:xfrm>
            <a:off x="5562600" y="4114800"/>
            <a:ext cx="2057400" cy="1981200"/>
            <a:chOff x="3504" y="2544"/>
            <a:chExt cx="1440" cy="1440"/>
          </a:xfrm>
        </p:grpSpPr>
        <p:sp>
          <p:nvSpPr>
            <p:cNvPr id="52237" name="Oval 77"/>
            <p:cNvSpPr>
              <a:spLocks noChangeArrowheads="1"/>
            </p:cNvSpPr>
            <p:nvPr/>
          </p:nvSpPr>
          <p:spPr bwMode="auto">
            <a:xfrm>
              <a:off x="3504" y="2544"/>
              <a:ext cx="1440" cy="144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38" name="Oval 78"/>
            <p:cNvSpPr>
              <a:spLocks noChangeArrowheads="1"/>
            </p:cNvSpPr>
            <p:nvPr/>
          </p:nvSpPr>
          <p:spPr bwMode="auto">
            <a:xfrm>
              <a:off x="3536" y="2577"/>
              <a:ext cx="1376" cy="13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39" name="Oval 79"/>
            <p:cNvSpPr>
              <a:spLocks noChangeArrowheads="1"/>
            </p:cNvSpPr>
            <p:nvPr/>
          </p:nvSpPr>
          <p:spPr bwMode="auto">
            <a:xfrm>
              <a:off x="3569" y="2609"/>
              <a:ext cx="1310" cy="131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40" name="Oval 80"/>
            <p:cNvSpPr>
              <a:spLocks noChangeArrowheads="1"/>
            </p:cNvSpPr>
            <p:nvPr/>
          </p:nvSpPr>
          <p:spPr bwMode="auto">
            <a:xfrm>
              <a:off x="3601" y="2642"/>
              <a:ext cx="1246" cy="124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41" name="Oval 81"/>
            <p:cNvSpPr>
              <a:spLocks noChangeArrowheads="1"/>
            </p:cNvSpPr>
            <p:nvPr/>
          </p:nvSpPr>
          <p:spPr bwMode="auto">
            <a:xfrm>
              <a:off x="3634" y="2674"/>
              <a:ext cx="1180" cy="118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42" name="Oval 82"/>
            <p:cNvSpPr>
              <a:spLocks noChangeArrowheads="1"/>
            </p:cNvSpPr>
            <p:nvPr/>
          </p:nvSpPr>
          <p:spPr bwMode="auto">
            <a:xfrm>
              <a:off x="3667" y="2707"/>
              <a:ext cx="1114" cy="111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43" name="Oval 83"/>
            <p:cNvSpPr>
              <a:spLocks noChangeArrowheads="1"/>
            </p:cNvSpPr>
            <p:nvPr/>
          </p:nvSpPr>
          <p:spPr bwMode="auto">
            <a:xfrm>
              <a:off x="3701" y="2741"/>
              <a:ext cx="1046" cy="1046"/>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44" name="Oval 84"/>
            <p:cNvSpPr>
              <a:spLocks noChangeArrowheads="1"/>
            </p:cNvSpPr>
            <p:nvPr/>
          </p:nvSpPr>
          <p:spPr bwMode="auto">
            <a:xfrm>
              <a:off x="3767" y="2806"/>
              <a:ext cx="914" cy="91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45" name="Oval 85"/>
            <p:cNvSpPr>
              <a:spLocks noChangeArrowheads="1"/>
            </p:cNvSpPr>
            <p:nvPr/>
          </p:nvSpPr>
          <p:spPr bwMode="auto">
            <a:xfrm>
              <a:off x="3734" y="2774"/>
              <a:ext cx="980" cy="9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46" name="Oval 86"/>
            <p:cNvSpPr>
              <a:spLocks noChangeArrowheads="1"/>
            </p:cNvSpPr>
            <p:nvPr/>
          </p:nvSpPr>
          <p:spPr bwMode="auto">
            <a:xfrm>
              <a:off x="3781" y="2822"/>
              <a:ext cx="886" cy="884"/>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47" name="Oval 87"/>
            <p:cNvSpPr>
              <a:spLocks noChangeArrowheads="1"/>
            </p:cNvSpPr>
            <p:nvPr/>
          </p:nvSpPr>
          <p:spPr bwMode="auto">
            <a:xfrm>
              <a:off x="3832" y="2871"/>
              <a:ext cx="784" cy="78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48" name="Oval 88"/>
            <p:cNvSpPr>
              <a:spLocks noChangeArrowheads="1"/>
            </p:cNvSpPr>
            <p:nvPr/>
          </p:nvSpPr>
          <p:spPr bwMode="auto">
            <a:xfrm>
              <a:off x="3896" y="2937"/>
              <a:ext cx="656" cy="654"/>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49" name="Oval 89"/>
            <p:cNvSpPr>
              <a:spLocks noChangeArrowheads="1"/>
            </p:cNvSpPr>
            <p:nvPr/>
          </p:nvSpPr>
          <p:spPr bwMode="auto">
            <a:xfrm>
              <a:off x="3947" y="2976"/>
              <a:ext cx="565" cy="56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250" name="Oval 90"/>
            <p:cNvSpPr>
              <a:spLocks noChangeArrowheads="1"/>
            </p:cNvSpPr>
            <p:nvPr/>
          </p:nvSpPr>
          <p:spPr bwMode="auto">
            <a:xfrm>
              <a:off x="4032" y="3072"/>
              <a:ext cx="384" cy="384"/>
            </a:xfrm>
            <a:prstGeom prst="ellipse">
              <a:avLst/>
            </a:prstGeom>
            <a:solidFill>
              <a:srgbClr val="FFCC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Tree>
    <p:extLst>
      <p:ext uri="{BB962C8B-B14F-4D97-AF65-F5344CB8AC3E}">
        <p14:creationId xmlns:p14="http://schemas.microsoft.com/office/powerpoint/2010/main" val="3928029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out)">
                                      <p:cBhvr>
                                        <p:cTn id="11" dur="500"/>
                                        <p:tgtEl>
                                          <p:spTgt spid="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ox(in)">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712968" cy="3733330"/>
          </a:xfrm>
          <a:prstGeom prst="rect">
            <a:avLst/>
          </a:prstGeom>
        </p:spPr>
        <p:txBody>
          <a:bodyPr wrap="square">
            <a:spAutoFit/>
          </a:bodyPr>
          <a:lstStyle/>
          <a:p>
            <a:pPr algn="just">
              <a:lnSpc>
                <a:spcPct val="130000"/>
              </a:lnSpc>
            </a:pPr>
            <a:r>
              <a:rPr lang="zh-CN" altLang="en-US" sz="2600" dirty="0" smtClean="0">
                <a:cs typeface="Times New Roman" panose="02020603050405020304" pitchFamily="18" charset="0"/>
              </a:rPr>
              <a:t>例</a:t>
            </a:r>
            <a:r>
              <a:rPr lang="zh-CN" altLang="en-US" sz="2600" dirty="0" smtClean="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在图示三种透明材料构成的牛顿环装置中，用单色光垂直照射，在反射光中看到干涉条纹，则在接触点</a:t>
            </a:r>
            <a:r>
              <a:rPr lang="en-US" altLang="zh-CN" sz="2600" dirty="0">
                <a:latin typeface="Times New Roman" panose="02020603050405020304" pitchFamily="18" charset="0"/>
                <a:cs typeface="Times New Roman" panose="02020603050405020304" pitchFamily="18" charset="0"/>
              </a:rPr>
              <a:t>P</a:t>
            </a:r>
            <a:r>
              <a:rPr lang="zh-CN" altLang="zh-CN" sz="2600" dirty="0">
                <a:latin typeface="Times New Roman" panose="02020603050405020304" pitchFamily="18" charset="0"/>
                <a:cs typeface="Times New Roman" panose="02020603050405020304" pitchFamily="18" charset="0"/>
              </a:rPr>
              <a:t>处形成的圆斑为（图中各数字为各处的折射率</a:t>
            </a:r>
            <a:r>
              <a:rPr lang="zh-CN"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a:t>
            </a:r>
            <a:endParaRPr lang="zh-CN" altLang="zh-CN" sz="2600" dirty="0">
              <a:latin typeface="Times New Roman" panose="02020603050405020304" pitchFamily="18" charset="0"/>
              <a:cs typeface="Times New Roman" panose="02020603050405020304" pitchFamily="18" charset="0"/>
            </a:endParaRPr>
          </a:p>
          <a:p>
            <a:pPr marL="514350" indent="-514350" algn="just">
              <a:lnSpc>
                <a:spcPct val="130000"/>
              </a:lnSpc>
              <a:buAutoNum type="alphaUcParenBoth"/>
            </a:pPr>
            <a:r>
              <a:rPr lang="en-US" altLang="zh-CN" sz="2600" dirty="0" smtClean="0">
                <a:latin typeface="Times New Roman" panose="02020603050405020304" pitchFamily="18" charset="0"/>
                <a:cs typeface="Times New Roman" panose="02020603050405020304" pitchFamily="18" charset="0"/>
              </a:rPr>
              <a:t> </a:t>
            </a:r>
            <a:r>
              <a:rPr lang="zh-CN" altLang="zh-CN" sz="2600" dirty="0" smtClean="0">
                <a:latin typeface="Times New Roman" panose="02020603050405020304" pitchFamily="18" charset="0"/>
                <a:cs typeface="Times New Roman" panose="02020603050405020304" pitchFamily="18" charset="0"/>
              </a:rPr>
              <a:t>全明</a:t>
            </a:r>
            <a:r>
              <a:rPr lang="en-US" altLang="zh-CN" sz="2600" dirty="0" smtClean="0">
                <a:latin typeface="Times New Roman" panose="02020603050405020304" pitchFamily="18" charset="0"/>
                <a:cs typeface="Times New Roman" panose="02020603050405020304" pitchFamily="18" charset="0"/>
              </a:rPr>
              <a:t>                </a:t>
            </a:r>
          </a:p>
          <a:p>
            <a:pPr marL="514350" indent="-514350" algn="just">
              <a:lnSpc>
                <a:spcPct val="130000"/>
              </a:lnSpc>
              <a:buAutoNum type="alphaUcParenBoth"/>
            </a:pPr>
            <a:r>
              <a:rPr lang="en-US" altLang="zh-CN" sz="2600" dirty="0" smtClean="0">
                <a:latin typeface="Times New Roman" panose="02020603050405020304" pitchFamily="18" charset="0"/>
                <a:cs typeface="Times New Roman" panose="02020603050405020304" pitchFamily="18" charset="0"/>
              </a:rPr>
              <a:t> </a:t>
            </a:r>
            <a:r>
              <a:rPr lang="zh-CN" altLang="zh-CN" sz="2600" dirty="0" smtClean="0">
                <a:latin typeface="Times New Roman" panose="02020603050405020304" pitchFamily="18" charset="0"/>
                <a:cs typeface="Times New Roman" panose="02020603050405020304" pitchFamily="18" charset="0"/>
              </a:rPr>
              <a:t>全</a:t>
            </a:r>
            <a:r>
              <a:rPr lang="zh-CN" altLang="zh-CN" sz="2600" dirty="0">
                <a:latin typeface="Times New Roman" panose="02020603050405020304" pitchFamily="18" charset="0"/>
                <a:cs typeface="Times New Roman" panose="02020603050405020304" pitchFamily="18" charset="0"/>
              </a:rPr>
              <a:t>暗</a:t>
            </a:r>
          </a:p>
          <a:p>
            <a:pPr marL="514350" indent="-514350" algn="just">
              <a:lnSpc>
                <a:spcPct val="130000"/>
              </a:lnSpc>
              <a:buAutoNum type="alphaUcParenBoth" startAt="3"/>
            </a:pPr>
            <a:r>
              <a:rPr lang="en-US" altLang="zh-CN" sz="2600" dirty="0" smtClean="0">
                <a:latin typeface="Times New Roman" panose="02020603050405020304" pitchFamily="18" charset="0"/>
                <a:cs typeface="Times New Roman" panose="02020603050405020304" pitchFamily="18" charset="0"/>
              </a:rPr>
              <a:t> </a:t>
            </a:r>
            <a:r>
              <a:rPr lang="zh-CN" altLang="zh-CN" sz="2600" dirty="0" smtClean="0">
                <a:latin typeface="Times New Roman" panose="02020603050405020304" pitchFamily="18" charset="0"/>
                <a:cs typeface="Times New Roman" panose="02020603050405020304" pitchFamily="18" charset="0"/>
              </a:rPr>
              <a:t>右</a:t>
            </a:r>
            <a:r>
              <a:rPr lang="zh-CN" altLang="zh-CN" sz="2600" dirty="0">
                <a:latin typeface="Times New Roman" panose="02020603050405020304" pitchFamily="18" charset="0"/>
                <a:cs typeface="Times New Roman" panose="02020603050405020304" pitchFamily="18" charset="0"/>
              </a:rPr>
              <a:t>半部明，左半部暗</a:t>
            </a:r>
            <a:r>
              <a:rPr lang="en-US" altLang="zh-CN" sz="2600" dirty="0">
                <a:latin typeface="Times New Roman" panose="02020603050405020304" pitchFamily="18" charset="0"/>
                <a:cs typeface="Times New Roman" panose="02020603050405020304" pitchFamily="18" charset="0"/>
              </a:rPr>
              <a:t>  </a:t>
            </a:r>
            <a:endParaRPr lang="en-US" altLang="zh-CN" sz="2600" dirty="0" smtClean="0">
              <a:latin typeface="Times New Roman" panose="02020603050405020304" pitchFamily="18" charset="0"/>
              <a:cs typeface="Times New Roman" panose="02020603050405020304" pitchFamily="18" charset="0"/>
            </a:endParaRPr>
          </a:p>
          <a:p>
            <a:pPr marL="514350" indent="-514350" algn="just">
              <a:lnSpc>
                <a:spcPct val="130000"/>
              </a:lnSpc>
              <a:buAutoNum type="alphaUcParenBoth" startAt="3"/>
            </a:pPr>
            <a:r>
              <a:rPr lang="en-US" altLang="zh-CN" sz="2600" dirty="0" smtClean="0">
                <a:latin typeface="Times New Roman" panose="02020603050405020304" pitchFamily="18" charset="0"/>
                <a:cs typeface="Times New Roman" panose="02020603050405020304" pitchFamily="18" charset="0"/>
              </a:rPr>
              <a:t> </a:t>
            </a:r>
            <a:r>
              <a:rPr lang="zh-CN" altLang="zh-CN" sz="2600" dirty="0" smtClean="0">
                <a:latin typeface="Times New Roman" panose="02020603050405020304" pitchFamily="18" charset="0"/>
                <a:cs typeface="Times New Roman" panose="02020603050405020304" pitchFamily="18" charset="0"/>
              </a:rPr>
              <a:t>右</a:t>
            </a:r>
            <a:r>
              <a:rPr lang="zh-CN" altLang="zh-CN" sz="2600" dirty="0">
                <a:latin typeface="Times New Roman" panose="02020603050405020304" pitchFamily="18" charset="0"/>
                <a:cs typeface="Times New Roman" panose="02020603050405020304" pitchFamily="18" charset="0"/>
              </a:rPr>
              <a:t>半部暗，左半部明</a:t>
            </a:r>
            <a:endParaRPr lang="zh-CN" altLang="en-US" sz="26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b="16667"/>
          <a:stretch>
            <a:fillRect/>
          </a:stretch>
        </p:blipFill>
        <p:spPr bwMode="auto">
          <a:xfrm>
            <a:off x="2843808" y="3573016"/>
            <a:ext cx="3816424" cy="2544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828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4213" y="155661"/>
            <a:ext cx="7772400" cy="863600"/>
          </a:xfrm>
        </p:spPr>
        <p:txBody>
          <a:bodyPr/>
          <a:lstStyle/>
          <a:p>
            <a:r>
              <a:rPr lang="en-US" altLang="zh-CN" sz="4000" b="1" dirty="0" smtClean="0">
                <a:solidFill>
                  <a:srgbClr val="FF0000"/>
                </a:solidFill>
                <a:latin typeface="Times New Roman" panose="02020603050405020304" pitchFamily="18" charset="0"/>
                <a:cs typeface="Times New Roman" panose="02020603050405020304" pitchFamily="18" charset="0"/>
              </a:rPr>
              <a:t>11.6</a:t>
            </a:r>
            <a:r>
              <a:rPr lang="en-US" altLang="zh-CN" sz="4000" b="1" dirty="0" smtClean="0">
                <a:solidFill>
                  <a:srgbClr val="FF0000"/>
                </a:solidFill>
                <a:latin typeface="宋体" pitchFamily="2" charset="-122"/>
              </a:rPr>
              <a:t> </a:t>
            </a:r>
            <a:r>
              <a:rPr lang="zh-CN" altLang="en-US" sz="4000" b="1" dirty="0" smtClean="0">
                <a:solidFill>
                  <a:srgbClr val="FF0000"/>
                </a:solidFill>
                <a:latin typeface="黑体" pitchFamily="49" charset="-122"/>
              </a:rPr>
              <a:t>迈克尔孙干涉仪</a:t>
            </a:r>
            <a:endParaRPr lang="zh-CN" altLang="en-US" sz="4000" dirty="0" smtClean="0">
              <a:solidFill>
                <a:srgbClr val="000000"/>
              </a:solidFill>
            </a:endParaRPr>
          </a:p>
        </p:txBody>
      </p:sp>
      <p:sp>
        <p:nvSpPr>
          <p:cNvPr id="5" name="TextBox 11"/>
          <p:cNvSpPr txBox="1"/>
          <p:nvPr/>
        </p:nvSpPr>
        <p:spPr>
          <a:xfrm>
            <a:off x="141257" y="1011516"/>
            <a:ext cx="8858312" cy="1772793"/>
          </a:xfrm>
          <a:prstGeom prst="rect">
            <a:avLst/>
          </a:prstGeom>
          <a:noFill/>
        </p:spPr>
        <p:txBody>
          <a:bodyPr wrap="square" rtlCol="0">
            <a:spAutoFit/>
          </a:bodyPr>
          <a:lstStyle/>
          <a:p>
            <a:pPr algn="just">
              <a:lnSpc>
                <a:spcPct val="130000"/>
              </a:lnSpc>
            </a:pPr>
            <a:r>
              <a:rPr lang="zh-CN" altLang="en-US" sz="2800" b="1" dirty="0" smtClean="0">
                <a:solidFill>
                  <a:srgbClr val="FF0000"/>
                </a:solidFill>
              </a:rPr>
              <a:t>迈克尔孙干涉仪</a:t>
            </a:r>
            <a:r>
              <a:rPr lang="zh-CN" altLang="en-US" sz="2800" b="1" dirty="0" smtClean="0"/>
              <a:t>是</a:t>
            </a:r>
            <a:r>
              <a:rPr lang="zh-CN" altLang="en-US" sz="2800" b="1" dirty="0" smtClean="0">
                <a:solidFill>
                  <a:schemeClr val="accent2"/>
                </a:solidFill>
              </a:rPr>
              <a:t>分</a:t>
            </a:r>
            <a:r>
              <a:rPr lang="zh-CN" altLang="en-US" sz="2800" b="1" dirty="0">
                <a:solidFill>
                  <a:schemeClr val="accent2"/>
                </a:solidFill>
              </a:rPr>
              <a:t>振幅的方法</a:t>
            </a:r>
            <a:r>
              <a:rPr lang="zh-CN" altLang="en-US" sz="2800" b="1" dirty="0">
                <a:solidFill>
                  <a:srgbClr val="000000"/>
                </a:solidFill>
              </a:rPr>
              <a:t>产生</a:t>
            </a:r>
            <a:r>
              <a:rPr lang="zh-CN" altLang="en-US" sz="2800" b="1" dirty="0">
                <a:solidFill>
                  <a:srgbClr val="0000FF"/>
                </a:solidFill>
              </a:rPr>
              <a:t>双光束干涉</a:t>
            </a:r>
            <a:r>
              <a:rPr lang="zh-CN" altLang="en-US" sz="2800" b="1" dirty="0">
                <a:solidFill>
                  <a:srgbClr val="000000"/>
                </a:solidFill>
              </a:rPr>
              <a:t>的</a:t>
            </a:r>
            <a:r>
              <a:rPr lang="zh-CN" altLang="en-US" sz="2800" b="1" dirty="0" smtClean="0">
                <a:solidFill>
                  <a:srgbClr val="000000"/>
                </a:solidFill>
              </a:rPr>
              <a:t>典型装置，</a:t>
            </a:r>
            <a:r>
              <a:rPr lang="zh-CN" altLang="en-US" sz="2800" b="1" dirty="0" smtClean="0"/>
              <a:t>是根据</a:t>
            </a:r>
            <a:r>
              <a:rPr lang="zh-CN" altLang="en-US" sz="2800" b="1" dirty="0" smtClean="0">
                <a:solidFill>
                  <a:srgbClr val="0000FF"/>
                </a:solidFill>
              </a:rPr>
              <a:t>光的干涉原理</a:t>
            </a:r>
            <a:r>
              <a:rPr lang="zh-CN" altLang="en-US" sz="2800" b="1" dirty="0" smtClean="0"/>
              <a:t>制成的精密仪器，在科学技术中有着广泛的应用。</a:t>
            </a:r>
            <a:endParaRPr lang="zh-CN" altLang="en-US" sz="2800" dirty="0"/>
          </a:p>
        </p:txBody>
      </p:sp>
      <p:pic>
        <p:nvPicPr>
          <p:cNvPr id="8" name="Picture 3" descr="http://lab.gdut.edu.cn/wuli/wulilab/kexuejia/MICHELSON.G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501879" y="3140968"/>
            <a:ext cx="2157148"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2843808" y="2784309"/>
            <a:ext cx="6083753" cy="373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30000"/>
              </a:lnSpc>
            </a:pPr>
            <a:r>
              <a:rPr lang="zh-CN" altLang="en-US" sz="2600" b="1" dirty="0"/>
              <a:t>著名实验物理学</a:t>
            </a:r>
            <a:r>
              <a:rPr lang="zh-CN" altLang="en-US" sz="2600" b="1" dirty="0" smtClean="0"/>
              <a:t>家，用</a:t>
            </a:r>
            <a:r>
              <a:rPr lang="zh-CN" altLang="en-US" sz="2600" b="1" dirty="0"/>
              <a:t>迈克尔孙干涉仪完成的著名的迈克尔孙－莫雷实验，否定了绝对参照系</a:t>
            </a:r>
            <a:r>
              <a:rPr lang="en-US" altLang="zh-CN" sz="2600" b="1" dirty="0"/>
              <a:t>—</a:t>
            </a:r>
            <a:r>
              <a:rPr lang="zh-CN" altLang="en-US" sz="2600" b="1" dirty="0"/>
              <a:t>以太的存在，为狭义相对论的建立提供了实验基础。</a:t>
            </a:r>
            <a:endParaRPr lang="en-US" altLang="zh-CN" sz="2600" b="1" dirty="0"/>
          </a:p>
          <a:p>
            <a:pPr algn="just">
              <a:lnSpc>
                <a:spcPct val="130000"/>
              </a:lnSpc>
            </a:pPr>
            <a:r>
              <a:rPr lang="en-US" altLang="zh-CN" sz="2600" b="1" dirty="0" smtClean="0"/>
              <a:t>1907</a:t>
            </a:r>
            <a:r>
              <a:rPr lang="zh-CN" altLang="en-US" sz="2600" b="1" dirty="0" smtClean="0"/>
              <a:t>年获</a:t>
            </a:r>
            <a:r>
              <a:rPr lang="zh-CN" altLang="en-US" sz="2600" b="1" dirty="0"/>
              <a:t>诺贝尔物理学</a:t>
            </a:r>
            <a:r>
              <a:rPr lang="zh-CN" altLang="en-US" sz="2600" b="1" dirty="0" smtClean="0"/>
              <a:t>奖，美国</a:t>
            </a:r>
            <a:r>
              <a:rPr lang="zh-CN" altLang="en-US" sz="2600" b="1" dirty="0"/>
              <a:t>历史上第一位诺贝尔物理学奖获得者，月球上的一个环形山是以他的名字命名</a:t>
            </a:r>
            <a:r>
              <a:rPr lang="zh-CN" altLang="en-US" sz="2600" b="1" dirty="0" smtClean="0"/>
              <a:t>。</a:t>
            </a:r>
            <a:endParaRPr lang="zh-CN" altLang="en-US" dirty="0">
              <a:ea typeface="华文新魏" panose="02010800040101010101" pitchFamily="2" charset="-122"/>
              <a:cs typeface="宋体" panose="02010600030101010101" pitchFamily="2" charset="-122"/>
            </a:endParaRPr>
          </a:p>
        </p:txBody>
      </p:sp>
      <p:sp>
        <p:nvSpPr>
          <p:cNvPr id="10" name="矩形 9"/>
          <p:cNvSpPr/>
          <p:nvPr/>
        </p:nvSpPr>
        <p:spPr>
          <a:xfrm>
            <a:off x="577814" y="5787744"/>
            <a:ext cx="2005278" cy="461665"/>
          </a:xfrm>
          <a:prstGeom prst="rect">
            <a:avLst/>
          </a:prstGeom>
        </p:spPr>
        <p:txBody>
          <a:bodyPr wrap="square">
            <a:spAutoFit/>
          </a:bodyPr>
          <a:lstStyle/>
          <a:p>
            <a:r>
              <a:rPr lang="en-US" altLang="zh-TW" b="1" dirty="0">
                <a:ea typeface="华文行楷" panose="02010800040101010101" pitchFamily="2" charset="-122"/>
                <a:cs typeface="Times New Roman" panose="02020603050405020304" pitchFamily="18" charset="0"/>
              </a:rPr>
              <a:t>1852</a:t>
            </a:r>
            <a:r>
              <a:rPr lang="zh-CN" altLang="en-US" b="1" dirty="0">
                <a:ea typeface="华文行楷" panose="02010800040101010101" pitchFamily="2" charset="-122"/>
                <a:cs typeface="Times New Roman" panose="02020603050405020304" pitchFamily="18" charset="0"/>
              </a:rPr>
              <a:t>～</a:t>
            </a:r>
            <a:r>
              <a:rPr lang="zh-TW" altLang="en-US" b="1" dirty="0">
                <a:ea typeface="华文行楷" panose="02010800040101010101" pitchFamily="2" charset="-122"/>
                <a:cs typeface="Times New Roman" panose="02020603050405020304" pitchFamily="18" charset="0"/>
              </a:rPr>
              <a:t> </a:t>
            </a:r>
            <a:r>
              <a:rPr lang="en-US" altLang="zh-TW" b="1" dirty="0">
                <a:ea typeface="华文行楷" panose="02010800040101010101" pitchFamily="2" charset="-122"/>
                <a:cs typeface="Times New Roman" panose="02020603050405020304" pitchFamily="18" charset="0"/>
              </a:rPr>
              <a:t>193</a:t>
            </a:r>
            <a:r>
              <a:rPr lang="en-US" altLang="zh-CN" b="1" dirty="0">
                <a:ea typeface="华文行楷" panose="02010800040101010101" pitchFamily="2" charset="-122"/>
                <a:cs typeface="Times New Roman" panose="02020603050405020304" pitchFamily="18" charset="0"/>
              </a:rPr>
              <a:t>1</a:t>
            </a:r>
            <a:endParaRPr lang="zh-CN" altLang="en-US" dirty="0"/>
          </a:p>
        </p:txBody>
      </p:sp>
    </p:spTree>
    <p:extLst>
      <p:ext uri="{BB962C8B-B14F-4D97-AF65-F5344CB8AC3E}">
        <p14:creationId xmlns:p14="http://schemas.microsoft.com/office/powerpoint/2010/main" val="7213716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Text Box 2"/>
          <p:cNvSpPr txBox="1">
            <a:spLocks noChangeArrowheads="1"/>
          </p:cNvSpPr>
          <p:nvPr/>
        </p:nvSpPr>
        <p:spPr bwMode="auto">
          <a:xfrm>
            <a:off x="251520" y="391320"/>
            <a:ext cx="64817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400" dirty="0">
                <a:solidFill>
                  <a:schemeClr val="tx2"/>
                </a:solidFill>
                <a:latin typeface="Times New Roman" panose="02020603050405020304" pitchFamily="18" charset="0"/>
              </a:rPr>
              <a:t>迈克尔逊干涉仪简介</a:t>
            </a:r>
          </a:p>
        </p:txBody>
      </p:sp>
      <p:graphicFrame>
        <p:nvGraphicFramePr>
          <p:cNvPr id="736259" name="Object 3"/>
          <p:cNvGraphicFramePr>
            <a:graphicFrameLocks noChangeAspect="1"/>
          </p:cNvGraphicFramePr>
          <p:nvPr/>
        </p:nvGraphicFramePr>
        <p:xfrm>
          <a:off x="1763713" y="1700213"/>
          <a:ext cx="5105400" cy="4083050"/>
        </p:xfrm>
        <a:graphic>
          <a:graphicData uri="http://schemas.openxmlformats.org/presentationml/2006/ole">
            <mc:AlternateContent xmlns:mc="http://schemas.openxmlformats.org/markup-compatibility/2006">
              <mc:Choice xmlns:v="urn:schemas-microsoft-com:vml" Requires="v">
                <p:oleObj spid="_x0000_s222216" name="Photo Editor 照片" r:id="rId3" imgW="6095238" imgH="4877481" progId="MSPhotoEd.3">
                  <p:embed/>
                </p:oleObj>
              </mc:Choice>
              <mc:Fallback>
                <p:oleObj name="Photo Editor 照片" r:id="rId3" imgW="6095238" imgH="4877481" progId="MSPhotoEd.3">
                  <p:embed/>
                  <p:pic>
                    <p:nvPicPr>
                      <p:cNvPr id="7362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700213"/>
                        <a:ext cx="5105400"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6260" name="AutoShape 4"/>
          <p:cNvSpPr>
            <a:spLocks noChangeArrowheads="1"/>
          </p:cNvSpPr>
          <p:nvPr/>
        </p:nvSpPr>
        <p:spPr bwMode="auto">
          <a:xfrm>
            <a:off x="684213" y="2133600"/>
            <a:ext cx="1828800" cy="609600"/>
          </a:xfrm>
          <a:prstGeom prst="wedgeEllipseCallout">
            <a:avLst>
              <a:gd name="adj1" fmla="val 65972"/>
              <a:gd name="adj2" fmla="val 60417"/>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b="1">
                <a:solidFill>
                  <a:srgbClr val="996600"/>
                </a:solidFill>
                <a:latin typeface="Times New Roman" panose="02020603050405020304" pitchFamily="18" charset="0"/>
              </a:rPr>
              <a:t>观察屏</a:t>
            </a:r>
            <a:endParaRPr lang="zh-CN" altLang="en-US" sz="2400" b="1">
              <a:latin typeface="Times New Roman" panose="02020603050405020304" pitchFamily="18" charset="0"/>
            </a:endParaRPr>
          </a:p>
        </p:txBody>
      </p:sp>
      <p:sp>
        <p:nvSpPr>
          <p:cNvPr id="736261" name="AutoShape 5"/>
          <p:cNvSpPr>
            <a:spLocks noChangeArrowheads="1"/>
          </p:cNvSpPr>
          <p:nvPr/>
        </p:nvSpPr>
        <p:spPr bwMode="auto">
          <a:xfrm>
            <a:off x="2339975" y="1557338"/>
            <a:ext cx="1524000" cy="609600"/>
          </a:xfrm>
          <a:prstGeom prst="wedgeEllipseCallout">
            <a:avLst>
              <a:gd name="adj1" fmla="val 64065"/>
              <a:gd name="adj2" fmla="val 156250"/>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b="1">
                <a:solidFill>
                  <a:srgbClr val="996600"/>
                </a:solidFill>
                <a:latin typeface="Times New Roman" panose="02020603050405020304" pitchFamily="18" charset="0"/>
              </a:rPr>
              <a:t>分光板</a:t>
            </a:r>
            <a:endParaRPr lang="zh-CN" altLang="en-US" sz="2400" b="1">
              <a:latin typeface="Times New Roman" panose="02020603050405020304" pitchFamily="18" charset="0"/>
            </a:endParaRPr>
          </a:p>
        </p:txBody>
      </p:sp>
      <p:sp>
        <p:nvSpPr>
          <p:cNvPr id="736262" name="AutoShape 6"/>
          <p:cNvSpPr>
            <a:spLocks noChangeArrowheads="1"/>
          </p:cNvSpPr>
          <p:nvPr/>
        </p:nvSpPr>
        <p:spPr bwMode="auto">
          <a:xfrm>
            <a:off x="4643438" y="1268413"/>
            <a:ext cx="1447800" cy="533400"/>
          </a:xfrm>
          <a:prstGeom prst="wedgeEllipseCallout">
            <a:avLst>
              <a:gd name="adj1" fmla="val -72699"/>
              <a:gd name="adj2" fmla="val 192264"/>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b="1">
                <a:solidFill>
                  <a:srgbClr val="996600"/>
                </a:solidFill>
                <a:latin typeface="Times New Roman" panose="02020603050405020304" pitchFamily="18" charset="0"/>
              </a:rPr>
              <a:t>补偿板</a:t>
            </a:r>
            <a:endParaRPr lang="zh-CN" altLang="en-US" sz="2400" b="1">
              <a:latin typeface="Times New Roman" panose="02020603050405020304" pitchFamily="18" charset="0"/>
            </a:endParaRPr>
          </a:p>
        </p:txBody>
      </p:sp>
      <p:sp>
        <p:nvSpPr>
          <p:cNvPr id="736263" name="AutoShape 7"/>
          <p:cNvSpPr>
            <a:spLocks noChangeArrowheads="1"/>
          </p:cNvSpPr>
          <p:nvPr/>
        </p:nvSpPr>
        <p:spPr bwMode="auto">
          <a:xfrm>
            <a:off x="5724525" y="2133600"/>
            <a:ext cx="1447800" cy="533400"/>
          </a:xfrm>
          <a:prstGeom prst="wedgeEllipseCallout">
            <a:avLst>
              <a:gd name="adj1" fmla="val -120065"/>
              <a:gd name="adj2" fmla="val 67264"/>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b="1">
                <a:solidFill>
                  <a:srgbClr val="996600"/>
                </a:solidFill>
                <a:latin typeface="Times New Roman" panose="02020603050405020304" pitchFamily="18" charset="0"/>
              </a:rPr>
              <a:t>全反镜</a:t>
            </a:r>
            <a:endParaRPr lang="zh-CN" altLang="en-US" sz="2400" b="1">
              <a:latin typeface="Times New Roman" panose="02020603050405020304" pitchFamily="18" charset="0"/>
            </a:endParaRPr>
          </a:p>
        </p:txBody>
      </p:sp>
      <p:sp>
        <p:nvSpPr>
          <p:cNvPr id="736264" name="AutoShape 8"/>
          <p:cNvSpPr>
            <a:spLocks noChangeArrowheads="1"/>
          </p:cNvSpPr>
          <p:nvPr/>
        </p:nvSpPr>
        <p:spPr bwMode="auto">
          <a:xfrm>
            <a:off x="900113" y="3213100"/>
            <a:ext cx="1600200" cy="609600"/>
          </a:xfrm>
          <a:prstGeom prst="wedgeEllipseCallout">
            <a:avLst>
              <a:gd name="adj1" fmla="val 108630"/>
              <a:gd name="adj2" fmla="val -7551"/>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b="1">
                <a:solidFill>
                  <a:srgbClr val="996600"/>
                </a:solidFill>
                <a:latin typeface="Times New Roman" panose="02020603050405020304" pitchFamily="18" charset="0"/>
              </a:rPr>
              <a:t>粗调手轮</a:t>
            </a:r>
            <a:endParaRPr lang="zh-CN" altLang="en-US" sz="2400" b="1">
              <a:latin typeface="Times New Roman" panose="02020603050405020304" pitchFamily="18" charset="0"/>
            </a:endParaRPr>
          </a:p>
        </p:txBody>
      </p:sp>
      <p:sp>
        <p:nvSpPr>
          <p:cNvPr id="736265" name="AutoShape 9"/>
          <p:cNvSpPr>
            <a:spLocks noChangeArrowheads="1"/>
          </p:cNvSpPr>
          <p:nvPr/>
        </p:nvSpPr>
        <p:spPr bwMode="auto">
          <a:xfrm>
            <a:off x="1476375" y="4437063"/>
            <a:ext cx="1752600" cy="533400"/>
          </a:xfrm>
          <a:prstGeom prst="wedgeEllipseCallout">
            <a:avLst>
              <a:gd name="adj1" fmla="val 102176"/>
              <a:gd name="adj2" fmla="val -207144"/>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b="1">
                <a:solidFill>
                  <a:srgbClr val="996600"/>
                </a:solidFill>
                <a:latin typeface="Times New Roman" panose="02020603050405020304" pitchFamily="18" charset="0"/>
              </a:rPr>
              <a:t>细调手轮</a:t>
            </a:r>
            <a:endParaRPr lang="zh-CN" altLang="en-US" sz="2400" b="1">
              <a:latin typeface="Times New Roman" panose="02020603050405020304" pitchFamily="18" charset="0"/>
            </a:endParaRPr>
          </a:p>
        </p:txBody>
      </p:sp>
      <p:sp>
        <p:nvSpPr>
          <p:cNvPr id="736266" name="AutoShape 10"/>
          <p:cNvSpPr>
            <a:spLocks noChangeArrowheads="1"/>
          </p:cNvSpPr>
          <p:nvPr/>
        </p:nvSpPr>
        <p:spPr bwMode="auto">
          <a:xfrm>
            <a:off x="5867400" y="4724400"/>
            <a:ext cx="2133600" cy="685800"/>
          </a:xfrm>
          <a:prstGeom prst="wedgeEllipseCallout">
            <a:avLst>
              <a:gd name="adj1" fmla="val -108481"/>
              <a:gd name="adj2" fmla="val -203935"/>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b="1">
                <a:solidFill>
                  <a:srgbClr val="996600"/>
                </a:solidFill>
                <a:latin typeface="Times New Roman" panose="02020603050405020304" pitchFamily="18" charset="0"/>
              </a:rPr>
              <a:t>竖直调节螺丝</a:t>
            </a:r>
            <a:endParaRPr lang="zh-CN" altLang="en-US" sz="2400" b="1">
              <a:latin typeface="Times New Roman" panose="02020603050405020304" pitchFamily="18" charset="0"/>
            </a:endParaRPr>
          </a:p>
        </p:txBody>
      </p:sp>
      <p:sp>
        <p:nvSpPr>
          <p:cNvPr id="736267" name="AutoShape 11"/>
          <p:cNvSpPr>
            <a:spLocks noChangeArrowheads="1"/>
          </p:cNvSpPr>
          <p:nvPr/>
        </p:nvSpPr>
        <p:spPr bwMode="auto">
          <a:xfrm>
            <a:off x="6227763" y="3573463"/>
            <a:ext cx="1981200" cy="838200"/>
          </a:xfrm>
          <a:prstGeom prst="wedgeEllipseCallout">
            <a:avLst>
              <a:gd name="adj1" fmla="val -158412"/>
              <a:gd name="adj2" fmla="val -106440"/>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b="1">
                <a:solidFill>
                  <a:srgbClr val="996600"/>
                </a:solidFill>
                <a:latin typeface="Times New Roman" panose="02020603050405020304" pitchFamily="18" charset="0"/>
              </a:rPr>
              <a:t>水平调节螺丝</a:t>
            </a:r>
          </a:p>
        </p:txBody>
      </p:sp>
    </p:spTree>
    <p:extLst>
      <p:ext uri="{BB962C8B-B14F-4D97-AF65-F5344CB8AC3E}">
        <p14:creationId xmlns:p14="http://schemas.microsoft.com/office/powerpoint/2010/main" val="300004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9" name="Group 2"/>
          <p:cNvGrpSpPr>
            <a:grpSpLocks/>
          </p:cNvGrpSpPr>
          <p:nvPr/>
        </p:nvGrpSpPr>
        <p:grpSpPr bwMode="auto">
          <a:xfrm>
            <a:off x="685800" y="1151235"/>
            <a:ext cx="7772400" cy="5105400"/>
            <a:chOff x="432" y="816"/>
            <a:chExt cx="4896" cy="3216"/>
          </a:xfrm>
        </p:grpSpPr>
        <p:sp>
          <p:nvSpPr>
            <p:cNvPr id="53311" name="Rectangle 3"/>
            <p:cNvSpPr>
              <a:spLocks noChangeArrowheads="1"/>
            </p:cNvSpPr>
            <p:nvPr/>
          </p:nvSpPr>
          <p:spPr bwMode="auto">
            <a:xfrm>
              <a:off x="432" y="816"/>
              <a:ext cx="4896" cy="3216"/>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3312" name="Freeform 4"/>
            <p:cNvSpPr>
              <a:spLocks/>
            </p:cNvSpPr>
            <p:nvPr/>
          </p:nvSpPr>
          <p:spPr bwMode="auto">
            <a:xfrm>
              <a:off x="2160" y="864"/>
              <a:ext cx="2448" cy="2016"/>
            </a:xfrm>
            <a:custGeom>
              <a:avLst/>
              <a:gdLst>
                <a:gd name="T0" fmla="*/ 0 w 2448"/>
                <a:gd name="T1" fmla="*/ 0 h 2016"/>
                <a:gd name="T2" fmla="*/ 1008 w 2448"/>
                <a:gd name="T3" fmla="*/ 0 h 2016"/>
                <a:gd name="T4" fmla="*/ 1008 w 2448"/>
                <a:gd name="T5" fmla="*/ 1152 h 2016"/>
                <a:gd name="T6" fmla="*/ 2448 w 2448"/>
                <a:gd name="T7" fmla="*/ 1152 h 2016"/>
                <a:gd name="T8" fmla="*/ 2448 w 2448"/>
                <a:gd name="T9" fmla="*/ 2016 h 2016"/>
                <a:gd name="T10" fmla="*/ 0 w 2448"/>
                <a:gd name="T11" fmla="*/ 2016 h 2016"/>
                <a:gd name="T12" fmla="*/ 0 w 2448"/>
                <a:gd name="T13" fmla="*/ 0 h 2016"/>
                <a:gd name="T14" fmla="*/ 0 60000 65536"/>
                <a:gd name="T15" fmla="*/ 0 60000 65536"/>
                <a:gd name="T16" fmla="*/ 0 60000 65536"/>
                <a:gd name="T17" fmla="*/ 0 60000 65536"/>
                <a:gd name="T18" fmla="*/ 0 60000 65536"/>
                <a:gd name="T19" fmla="*/ 0 60000 65536"/>
                <a:gd name="T20" fmla="*/ 0 60000 65536"/>
                <a:gd name="T21" fmla="*/ 0 w 2448"/>
                <a:gd name="T22" fmla="*/ 0 h 2016"/>
                <a:gd name="T23" fmla="*/ 2448 w 2448"/>
                <a:gd name="T24" fmla="*/ 2016 h 20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48" h="2016">
                  <a:moveTo>
                    <a:pt x="0" y="0"/>
                  </a:moveTo>
                  <a:lnTo>
                    <a:pt x="1008" y="0"/>
                  </a:lnTo>
                  <a:lnTo>
                    <a:pt x="1008" y="1152"/>
                  </a:lnTo>
                  <a:lnTo>
                    <a:pt x="2448" y="1152"/>
                  </a:lnTo>
                  <a:lnTo>
                    <a:pt x="2448" y="2016"/>
                  </a:lnTo>
                  <a:lnTo>
                    <a:pt x="0" y="2016"/>
                  </a:lnTo>
                  <a:lnTo>
                    <a:pt x="0" y="0"/>
                  </a:lnTo>
                  <a:close/>
                </a:path>
              </a:pathLst>
            </a:custGeom>
            <a:solidFill>
              <a:srgbClr val="F9DDFB">
                <a:alpha val="50195"/>
              </a:srgbClr>
            </a:solidFill>
            <a:ln w="19050" cap="flat" cmpd="sng">
              <a:solidFill>
                <a:schemeClr val="tx1"/>
              </a:solidFill>
              <a:prstDash val="solid"/>
              <a:round/>
              <a:headEnd/>
              <a:tailEnd/>
            </a:ln>
          </p:spPr>
          <p:txBody>
            <a:bodyPr wrap="none"/>
            <a:lstStyle/>
            <a:p>
              <a:endParaRPr lang="zh-CN" altLang="en-US"/>
            </a:p>
          </p:txBody>
        </p:sp>
        <p:sp>
          <p:nvSpPr>
            <p:cNvPr id="53313" name="Rectangle 5"/>
            <p:cNvSpPr>
              <a:spLocks noChangeArrowheads="1"/>
            </p:cNvSpPr>
            <p:nvPr/>
          </p:nvSpPr>
          <p:spPr bwMode="auto">
            <a:xfrm>
              <a:off x="2976" y="864"/>
              <a:ext cx="48" cy="1200"/>
            </a:xfrm>
            <a:prstGeom prst="rect">
              <a:avLst/>
            </a:prstGeom>
            <a:gradFill rotWithShape="0">
              <a:gsLst>
                <a:gs pos="0">
                  <a:srgbClr val="C0C0C0"/>
                </a:gs>
                <a:gs pos="100000">
                  <a:srgbClr val="FFFFFF"/>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3314" name="Group 6"/>
            <p:cNvGrpSpPr>
              <a:grpSpLocks/>
            </p:cNvGrpSpPr>
            <p:nvPr/>
          </p:nvGrpSpPr>
          <p:grpSpPr bwMode="auto">
            <a:xfrm>
              <a:off x="4176" y="2135"/>
              <a:ext cx="144" cy="720"/>
              <a:chOff x="4224" y="2087"/>
              <a:chExt cx="144" cy="720"/>
            </a:xfrm>
          </p:grpSpPr>
          <p:sp>
            <p:nvSpPr>
              <p:cNvPr id="53342" name="Rectangle 7"/>
              <p:cNvSpPr>
                <a:spLocks noChangeArrowheads="1"/>
              </p:cNvSpPr>
              <p:nvPr/>
            </p:nvSpPr>
            <p:spPr bwMode="auto">
              <a:xfrm>
                <a:off x="4224" y="2087"/>
                <a:ext cx="144" cy="717"/>
              </a:xfrm>
              <a:prstGeom prst="rect">
                <a:avLst/>
              </a:prstGeom>
              <a:solidFill>
                <a:srgbClr val="99FF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3343" name="Line 8"/>
              <p:cNvSpPr>
                <a:spLocks noChangeShapeType="1"/>
              </p:cNvSpPr>
              <p:nvPr/>
            </p:nvSpPr>
            <p:spPr bwMode="auto">
              <a:xfrm>
                <a:off x="4224" y="2087"/>
                <a:ext cx="0" cy="720"/>
              </a:xfrm>
              <a:prstGeom prst="line">
                <a:avLst/>
              </a:prstGeom>
              <a:noFill/>
              <a:ln w="50800">
                <a:solidFill>
                  <a:srgbClr val="0000FF"/>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315" name="Group 9"/>
            <p:cNvGrpSpPr>
              <a:grpSpLocks/>
            </p:cNvGrpSpPr>
            <p:nvPr/>
          </p:nvGrpSpPr>
          <p:grpSpPr bwMode="auto">
            <a:xfrm>
              <a:off x="1200" y="2147"/>
              <a:ext cx="228" cy="733"/>
              <a:chOff x="1177" y="2167"/>
              <a:chExt cx="228" cy="733"/>
            </a:xfrm>
          </p:grpSpPr>
          <p:sp>
            <p:nvSpPr>
              <p:cNvPr id="53333" name="AutoShape 10"/>
              <p:cNvSpPr>
                <a:spLocks noChangeArrowheads="1"/>
              </p:cNvSpPr>
              <p:nvPr/>
            </p:nvSpPr>
            <p:spPr bwMode="auto">
              <a:xfrm>
                <a:off x="1177" y="2167"/>
                <a:ext cx="228" cy="577"/>
              </a:xfrm>
              <a:prstGeom prst="roundRect">
                <a:avLst>
                  <a:gd name="adj" fmla="val 49995"/>
                </a:avLst>
              </a:prstGeom>
              <a:gradFill rotWithShape="0">
                <a:gsLst>
                  <a:gs pos="0">
                    <a:srgbClr val="B2B247"/>
                  </a:gs>
                  <a:gs pos="50000">
                    <a:srgbClr val="FFFF66"/>
                  </a:gs>
                  <a:gs pos="100000">
                    <a:srgbClr val="B2B247"/>
                  </a:gs>
                </a:gsLst>
                <a:lin ang="0" scaled="1"/>
              </a:gradFill>
              <a:ln w="25400">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3334" name="Rectangle 11"/>
              <p:cNvSpPr>
                <a:spLocks noChangeArrowheads="1"/>
              </p:cNvSpPr>
              <p:nvPr/>
            </p:nvSpPr>
            <p:spPr bwMode="auto">
              <a:xfrm>
                <a:off x="1214" y="2725"/>
                <a:ext cx="154" cy="99"/>
              </a:xfrm>
              <a:prstGeom prst="rect">
                <a:avLst/>
              </a:prstGeom>
              <a:gradFill rotWithShape="0">
                <a:gsLst>
                  <a:gs pos="0">
                    <a:srgbClr val="B2B247"/>
                  </a:gs>
                  <a:gs pos="50000">
                    <a:srgbClr val="FFFF66"/>
                  </a:gs>
                  <a:gs pos="100000">
                    <a:srgbClr val="B2B247"/>
                  </a:gs>
                </a:gsLst>
                <a:lin ang="0" scaled="1"/>
              </a:gra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3335" name="Oval 12"/>
              <p:cNvSpPr>
                <a:spLocks noChangeArrowheads="1"/>
              </p:cNvSpPr>
              <p:nvPr/>
            </p:nvSpPr>
            <p:spPr bwMode="auto">
              <a:xfrm>
                <a:off x="1214" y="2786"/>
                <a:ext cx="154" cy="114"/>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3336" name="Freeform 13"/>
              <p:cNvSpPr>
                <a:spLocks/>
              </p:cNvSpPr>
              <p:nvPr/>
            </p:nvSpPr>
            <p:spPr bwMode="auto">
              <a:xfrm>
                <a:off x="1274" y="2266"/>
                <a:ext cx="51" cy="472"/>
              </a:xfrm>
              <a:custGeom>
                <a:avLst/>
                <a:gdLst>
                  <a:gd name="T0" fmla="*/ 0 w 51"/>
                  <a:gd name="T1" fmla="*/ 455 h 472"/>
                  <a:gd name="T2" fmla="*/ 0 w 51"/>
                  <a:gd name="T3" fmla="*/ 0 h 472"/>
                  <a:gd name="T4" fmla="*/ 16 w 51"/>
                  <a:gd name="T5" fmla="*/ 106 h 472"/>
                  <a:gd name="T6" fmla="*/ 16 w 51"/>
                  <a:gd name="T7" fmla="*/ 0 h 472"/>
                  <a:gd name="T8" fmla="*/ 33 w 51"/>
                  <a:gd name="T9" fmla="*/ 106 h 472"/>
                  <a:gd name="T10" fmla="*/ 33 w 51"/>
                  <a:gd name="T11" fmla="*/ 0 h 472"/>
                  <a:gd name="T12" fmla="*/ 50 w 51"/>
                  <a:gd name="T13" fmla="*/ 106 h 472"/>
                  <a:gd name="T14" fmla="*/ 50 w 51"/>
                  <a:gd name="T15" fmla="*/ 471 h 472"/>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472"/>
                  <a:gd name="T26" fmla="*/ 51 w 51"/>
                  <a:gd name="T27" fmla="*/ 472 h 4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B2B247"/>
                  </a:gs>
                  <a:gs pos="50000">
                    <a:srgbClr val="FFFF66"/>
                  </a:gs>
                  <a:gs pos="100000">
                    <a:srgbClr val="B2B247"/>
                  </a:gs>
                </a:gsLst>
                <a:lin ang="0" scaled="1"/>
              </a:gradFill>
              <a:ln w="12700" cap="rnd" cmpd="sng">
                <a:solidFill>
                  <a:schemeClr val="tx1"/>
                </a:solidFill>
                <a:prstDash val="solid"/>
                <a:round/>
                <a:headEnd type="none" w="sm" len="sm"/>
                <a:tailEnd type="none" w="sm" len="lg"/>
              </a:ln>
            </p:spPr>
            <p:txBody>
              <a:bodyPr/>
              <a:lstStyle/>
              <a:p>
                <a:endParaRPr lang="zh-CN" altLang="en-US"/>
              </a:p>
            </p:txBody>
          </p:sp>
          <p:sp>
            <p:nvSpPr>
              <p:cNvPr id="53337" name="Line 14"/>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8" name="Line 15"/>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9" name="Line 16"/>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0" name="Line 17"/>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1" name="Rectangle 18"/>
              <p:cNvSpPr>
                <a:spLocks noChangeArrowheads="1"/>
              </p:cNvSpPr>
              <p:nvPr/>
            </p:nvSpPr>
            <p:spPr bwMode="auto">
              <a:xfrm>
                <a:off x="1263" y="2629"/>
                <a:ext cx="69" cy="97"/>
              </a:xfrm>
              <a:prstGeom prst="rect">
                <a:avLst/>
              </a:prstGeom>
              <a:gradFill rotWithShape="0">
                <a:gsLst>
                  <a:gs pos="0">
                    <a:srgbClr val="B2B247"/>
                  </a:gs>
                  <a:gs pos="50000">
                    <a:srgbClr val="FFFF66"/>
                  </a:gs>
                  <a:gs pos="100000">
                    <a:srgbClr val="B2B247"/>
                  </a:gs>
                </a:gsLst>
                <a:lin ang="0" scaled="1"/>
              </a:gra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53316" name="Group 19"/>
            <p:cNvGrpSpPr>
              <a:grpSpLocks/>
            </p:cNvGrpSpPr>
            <p:nvPr/>
          </p:nvGrpSpPr>
          <p:grpSpPr bwMode="auto">
            <a:xfrm>
              <a:off x="4319" y="2134"/>
              <a:ext cx="240" cy="721"/>
              <a:chOff x="4367" y="2086"/>
              <a:chExt cx="240" cy="721"/>
            </a:xfrm>
          </p:grpSpPr>
          <p:grpSp>
            <p:nvGrpSpPr>
              <p:cNvPr id="53323" name="Group 20"/>
              <p:cNvGrpSpPr>
                <a:grpSpLocks/>
              </p:cNvGrpSpPr>
              <p:nvPr/>
            </p:nvGrpSpPr>
            <p:grpSpPr bwMode="auto">
              <a:xfrm>
                <a:off x="4367" y="2134"/>
                <a:ext cx="239" cy="144"/>
                <a:chOff x="4367" y="2134"/>
                <a:chExt cx="239" cy="144"/>
              </a:xfrm>
            </p:grpSpPr>
            <p:sp>
              <p:nvSpPr>
                <p:cNvPr id="3093" name="Rectangle 21"/>
                <p:cNvSpPr>
                  <a:spLocks noChangeArrowheads="1"/>
                </p:cNvSpPr>
                <p:nvPr/>
              </p:nvSpPr>
              <p:spPr bwMode="auto">
                <a:xfrm rot="5392240">
                  <a:off x="4510" y="2182"/>
                  <a:ext cx="144" cy="48"/>
                </a:xfrm>
                <a:prstGeom prst="rect">
                  <a:avLst/>
                </a:prstGeom>
                <a:gradFill rotWithShape="0">
                  <a:gsLst>
                    <a:gs pos="0">
                      <a:schemeClr val="accent1">
                        <a:gamma/>
                        <a:shade val="35686"/>
                        <a:invGamma/>
                      </a:schemeClr>
                    </a:gs>
                    <a:gs pos="50000">
                      <a:schemeClr val="accent1"/>
                    </a:gs>
                    <a:gs pos="100000">
                      <a:schemeClr val="accent1">
                        <a:gamma/>
                        <a:shade val="35686"/>
                        <a:invGamma/>
                      </a:schemeClr>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3094" name="Rectangle 22"/>
                <p:cNvSpPr>
                  <a:spLocks noChangeArrowheads="1"/>
                </p:cNvSpPr>
                <p:nvPr/>
              </p:nvSpPr>
              <p:spPr bwMode="auto">
                <a:xfrm rot="5392240">
                  <a:off x="4439" y="2111"/>
                  <a:ext cx="48" cy="1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zh-CN" altLang="en-US"/>
                </a:p>
              </p:txBody>
            </p:sp>
          </p:grpSp>
          <p:grpSp>
            <p:nvGrpSpPr>
              <p:cNvPr id="53324" name="Group 23"/>
              <p:cNvGrpSpPr>
                <a:grpSpLocks/>
              </p:cNvGrpSpPr>
              <p:nvPr/>
            </p:nvGrpSpPr>
            <p:grpSpPr bwMode="auto">
              <a:xfrm>
                <a:off x="4368" y="2374"/>
                <a:ext cx="239" cy="144"/>
                <a:chOff x="4368" y="2374"/>
                <a:chExt cx="239" cy="144"/>
              </a:xfrm>
            </p:grpSpPr>
            <p:sp>
              <p:nvSpPr>
                <p:cNvPr id="3096" name="Rectangle 24"/>
                <p:cNvSpPr>
                  <a:spLocks noChangeArrowheads="1"/>
                </p:cNvSpPr>
                <p:nvPr/>
              </p:nvSpPr>
              <p:spPr bwMode="auto">
                <a:xfrm rot="5392240">
                  <a:off x="4511" y="2422"/>
                  <a:ext cx="144" cy="48"/>
                </a:xfrm>
                <a:prstGeom prst="rect">
                  <a:avLst/>
                </a:prstGeom>
                <a:gradFill rotWithShape="0">
                  <a:gsLst>
                    <a:gs pos="0">
                      <a:schemeClr val="accent1">
                        <a:gamma/>
                        <a:shade val="35686"/>
                        <a:invGamma/>
                      </a:schemeClr>
                    </a:gs>
                    <a:gs pos="50000">
                      <a:schemeClr val="accent1"/>
                    </a:gs>
                    <a:gs pos="100000">
                      <a:schemeClr val="accent1">
                        <a:gamma/>
                        <a:shade val="35686"/>
                        <a:invGamma/>
                      </a:schemeClr>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3097" name="Rectangle 25"/>
                <p:cNvSpPr>
                  <a:spLocks noChangeArrowheads="1"/>
                </p:cNvSpPr>
                <p:nvPr/>
              </p:nvSpPr>
              <p:spPr bwMode="auto">
                <a:xfrm rot="5392240">
                  <a:off x="4440" y="2351"/>
                  <a:ext cx="48" cy="1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zh-CN" altLang="en-US"/>
                </a:p>
              </p:txBody>
            </p:sp>
          </p:grpSp>
          <p:grpSp>
            <p:nvGrpSpPr>
              <p:cNvPr id="53325" name="Group 26"/>
              <p:cNvGrpSpPr>
                <a:grpSpLocks/>
              </p:cNvGrpSpPr>
              <p:nvPr/>
            </p:nvGrpSpPr>
            <p:grpSpPr bwMode="auto">
              <a:xfrm>
                <a:off x="4368" y="2613"/>
                <a:ext cx="239" cy="144"/>
                <a:chOff x="4368" y="2613"/>
                <a:chExt cx="239" cy="144"/>
              </a:xfrm>
            </p:grpSpPr>
            <p:sp>
              <p:nvSpPr>
                <p:cNvPr id="3099" name="Rectangle 27"/>
                <p:cNvSpPr>
                  <a:spLocks noChangeArrowheads="1"/>
                </p:cNvSpPr>
                <p:nvPr/>
              </p:nvSpPr>
              <p:spPr bwMode="auto">
                <a:xfrm rot="5392240">
                  <a:off x="4511" y="2661"/>
                  <a:ext cx="144" cy="48"/>
                </a:xfrm>
                <a:prstGeom prst="rect">
                  <a:avLst/>
                </a:prstGeom>
                <a:gradFill rotWithShape="0">
                  <a:gsLst>
                    <a:gs pos="0">
                      <a:schemeClr val="accent1">
                        <a:gamma/>
                        <a:shade val="35686"/>
                        <a:invGamma/>
                      </a:schemeClr>
                    </a:gs>
                    <a:gs pos="50000">
                      <a:schemeClr val="accent1"/>
                    </a:gs>
                    <a:gs pos="100000">
                      <a:schemeClr val="accent1">
                        <a:gamma/>
                        <a:shade val="35686"/>
                        <a:invGamma/>
                      </a:schemeClr>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3100" name="Rectangle 28"/>
                <p:cNvSpPr>
                  <a:spLocks noChangeArrowheads="1"/>
                </p:cNvSpPr>
                <p:nvPr/>
              </p:nvSpPr>
              <p:spPr bwMode="auto">
                <a:xfrm rot="5392240">
                  <a:off x="4440" y="2590"/>
                  <a:ext cx="48" cy="1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53326" name="Rectangle 29"/>
              <p:cNvSpPr>
                <a:spLocks noChangeArrowheads="1"/>
              </p:cNvSpPr>
              <p:nvPr/>
            </p:nvSpPr>
            <p:spPr bwMode="auto">
              <a:xfrm rot="5392240">
                <a:off x="4126" y="2423"/>
                <a:ext cx="721" cy="48"/>
              </a:xfrm>
              <a:prstGeom prst="rect">
                <a:avLst/>
              </a:prstGeom>
              <a:solidFill>
                <a:schemeClr val="accent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53317" name="Rectangle 30"/>
            <p:cNvSpPr>
              <a:spLocks noChangeArrowheads="1"/>
            </p:cNvSpPr>
            <p:nvPr/>
          </p:nvSpPr>
          <p:spPr bwMode="auto">
            <a:xfrm rot="-2700000">
              <a:off x="2944" y="2413"/>
              <a:ext cx="852" cy="171"/>
            </a:xfrm>
            <a:prstGeom prst="rect">
              <a:avLst/>
            </a:prstGeom>
            <a:solidFill>
              <a:srgbClr val="00FFCC">
                <a:alpha val="50195"/>
              </a:srgbClr>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3318" name="Rectangle 31"/>
            <p:cNvSpPr>
              <a:spLocks noChangeArrowheads="1"/>
            </p:cNvSpPr>
            <p:nvPr/>
          </p:nvSpPr>
          <p:spPr bwMode="auto">
            <a:xfrm>
              <a:off x="2304" y="864"/>
              <a:ext cx="48" cy="1200"/>
            </a:xfrm>
            <a:prstGeom prst="rect">
              <a:avLst/>
            </a:prstGeom>
            <a:gradFill rotWithShape="0">
              <a:gsLst>
                <a:gs pos="0">
                  <a:srgbClr val="C0C0C0"/>
                </a:gs>
                <a:gs pos="100000">
                  <a:srgbClr val="FFFFFF"/>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3319" name="Group 32"/>
            <p:cNvGrpSpPr>
              <a:grpSpLocks/>
            </p:cNvGrpSpPr>
            <p:nvPr/>
          </p:nvGrpSpPr>
          <p:grpSpPr bwMode="auto">
            <a:xfrm>
              <a:off x="2160" y="2160"/>
              <a:ext cx="912" cy="672"/>
              <a:chOff x="2160" y="2230"/>
              <a:chExt cx="912" cy="672"/>
            </a:xfrm>
          </p:grpSpPr>
          <p:sp>
            <p:nvSpPr>
              <p:cNvPr id="53321" name="Rectangle 33"/>
              <p:cNvSpPr>
                <a:spLocks noChangeArrowheads="1"/>
              </p:cNvSpPr>
              <p:nvPr/>
            </p:nvSpPr>
            <p:spPr bwMode="auto">
              <a:xfrm rot="-2700000">
                <a:off x="2160" y="2423"/>
                <a:ext cx="912" cy="170"/>
              </a:xfrm>
              <a:prstGeom prst="rect">
                <a:avLst/>
              </a:prstGeom>
              <a:solidFill>
                <a:srgbClr val="00FFCC">
                  <a:alpha val="50195"/>
                </a:srgbClr>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3322" name="Line 34"/>
              <p:cNvSpPr>
                <a:spLocks noChangeShapeType="1"/>
              </p:cNvSpPr>
              <p:nvPr/>
            </p:nvSpPr>
            <p:spPr bwMode="auto">
              <a:xfrm flipV="1">
                <a:off x="2350" y="2230"/>
                <a:ext cx="672" cy="672"/>
              </a:xfrm>
              <a:prstGeom prst="line">
                <a:avLst/>
              </a:prstGeom>
              <a:noFill/>
              <a:ln w="38100">
                <a:solidFill>
                  <a:srgbClr val="0066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3320" name="Rectangle 35"/>
            <p:cNvSpPr>
              <a:spLocks noChangeArrowheads="1"/>
            </p:cNvSpPr>
            <p:nvPr/>
          </p:nvSpPr>
          <p:spPr bwMode="auto">
            <a:xfrm>
              <a:off x="2208" y="1175"/>
              <a:ext cx="904" cy="152"/>
            </a:xfrm>
            <a:prstGeom prst="rect">
              <a:avLst/>
            </a:prstGeom>
            <a:solidFill>
              <a:srgbClr val="99FF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53260" name="Line 36"/>
          <p:cNvSpPr>
            <a:spLocks noChangeShapeType="1"/>
          </p:cNvSpPr>
          <p:nvPr/>
        </p:nvSpPr>
        <p:spPr bwMode="auto">
          <a:xfrm flipV="1">
            <a:off x="3505200" y="1962448"/>
            <a:ext cx="1447800" cy="0"/>
          </a:xfrm>
          <a:prstGeom prst="line">
            <a:avLst/>
          </a:prstGeom>
          <a:noFill/>
          <a:ln w="50800">
            <a:solidFill>
              <a:srgbClr val="0000FF"/>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Text Box 37"/>
          <p:cNvSpPr txBox="1">
            <a:spLocks noChangeArrowheads="1"/>
          </p:cNvSpPr>
          <p:nvPr/>
        </p:nvSpPr>
        <p:spPr bwMode="auto">
          <a:xfrm>
            <a:off x="990600" y="2751435"/>
            <a:ext cx="620713" cy="1828800"/>
          </a:xfrm>
          <a:prstGeom prst="rect">
            <a:avLst/>
          </a:prstGeom>
          <a:gradFill rotWithShape="0">
            <a:gsLst>
              <a:gs pos="0">
                <a:schemeClr val="folHlink"/>
              </a:gs>
              <a:gs pos="50000">
                <a:srgbClr val="FFFFFF"/>
              </a:gs>
              <a:gs pos="100000">
                <a:schemeClr val="folHlink"/>
              </a:gs>
            </a:gsLst>
            <a:lin ang="0" scaled="1"/>
          </a:gradFill>
          <a:ln w="9525">
            <a:solidFill>
              <a:srgbClr val="CC00FF"/>
            </a:solidFill>
            <a:miter lim="800000"/>
            <a:headEnd/>
            <a:tailEnd/>
          </a:ln>
          <a:effectLst/>
        </p:spPr>
        <p:txBody>
          <a:bodyPr vert="eaVert">
            <a:spAutoFit/>
          </a:bodyPr>
          <a:lstStyle/>
          <a:p>
            <a:pPr algn="ctr">
              <a:spcBef>
                <a:spcPct val="50000"/>
              </a:spcBef>
              <a:defRPr/>
            </a:pPr>
            <a:r>
              <a:rPr kumimoji="0" lang="zh-CN" altLang="en-US" sz="2800" b="1">
                <a:solidFill>
                  <a:srgbClr val="1C1C1C"/>
                </a:solidFill>
              </a:rPr>
              <a:t>单色光源</a:t>
            </a:r>
          </a:p>
        </p:txBody>
      </p:sp>
      <p:graphicFrame>
        <p:nvGraphicFramePr>
          <p:cNvPr id="3110" name="Object 2"/>
          <p:cNvGraphicFramePr>
            <a:graphicFrameLocks noChangeAspect="1"/>
          </p:cNvGraphicFramePr>
          <p:nvPr>
            <p:extLst/>
          </p:nvPr>
        </p:nvGraphicFramePr>
        <p:xfrm>
          <a:off x="5992813" y="1325860"/>
          <a:ext cx="1855787" cy="587375"/>
        </p:xfrm>
        <a:graphic>
          <a:graphicData uri="http://schemas.openxmlformats.org/presentationml/2006/ole">
            <mc:AlternateContent xmlns:mc="http://schemas.openxmlformats.org/markup-compatibility/2006">
              <mc:Choice xmlns:v="urn:schemas-microsoft-com:vml" Requires="v">
                <p:oleObj spid="_x0000_s223288" name="公式" r:id="rId3" imgW="596641" imgH="215806" progId="Equation.3">
                  <p:embed/>
                </p:oleObj>
              </mc:Choice>
              <mc:Fallback>
                <p:oleObj name="公式" r:id="rId3" imgW="596641" imgH="215806" progId="Equation.3">
                  <p:embed/>
                  <p:pic>
                    <p:nvPicPr>
                      <p:cNvPr id="31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2813" y="1325860"/>
                        <a:ext cx="1855787" cy="58737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nvGrpSpPr>
          <p:cNvPr id="10" name="Group 39"/>
          <p:cNvGrpSpPr>
            <a:grpSpLocks/>
          </p:cNvGrpSpPr>
          <p:nvPr/>
        </p:nvGrpSpPr>
        <p:grpSpPr bwMode="auto">
          <a:xfrm>
            <a:off x="7315200" y="2635548"/>
            <a:ext cx="609600" cy="1800225"/>
            <a:chOff x="4800" y="1632"/>
            <a:chExt cx="384" cy="1134"/>
          </a:xfrm>
        </p:grpSpPr>
        <p:sp>
          <p:nvSpPr>
            <p:cNvPr id="53310" name="Rectangle 40"/>
            <p:cNvSpPr>
              <a:spLocks noChangeArrowheads="1"/>
            </p:cNvSpPr>
            <p:nvPr/>
          </p:nvSpPr>
          <p:spPr bwMode="auto">
            <a:xfrm>
              <a:off x="4800" y="1632"/>
              <a:ext cx="336"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2800" b="1">
                  <a:solidFill>
                    <a:srgbClr val="000000"/>
                  </a:solidFill>
                  <a:latin typeface="楷体_GB2312" pitchFamily="49" charset="-122"/>
                </a:rPr>
                <a:t>反射镜 </a:t>
              </a:r>
            </a:p>
          </p:txBody>
        </p:sp>
        <p:graphicFrame>
          <p:nvGraphicFramePr>
            <p:cNvPr id="53258" name="Object 10"/>
            <p:cNvGraphicFramePr>
              <a:graphicFrameLocks noChangeAspect="1"/>
            </p:cNvGraphicFramePr>
            <p:nvPr/>
          </p:nvGraphicFramePr>
          <p:xfrm>
            <a:off x="4848" y="2448"/>
            <a:ext cx="336" cy="300"/>
          </p:xfrm>
          <a:graphic>
            <a:graphicData uri="http://schemas.openxmlformats.org/presentationml/2006/ole">
              <mc:AlternateContent xmlns:mc="http://schemas.openxmlformats.org/markup-compatibility/2006">
                <mc:Choice xmlns:v="urn:schemas-microsoft-com:vml" Requires="v">
                  <p:oleObj spid="_x0000_s223289" name="公式" r:id="rId5" imgW="355292" imgH="317225" progId="Equation.3">
                    <p:embed/>
                  </p:oleObj>
                </mc:Choice>
                <mc:Fallback>
                  <p:oleObj name="公式" r:id="rId5" imgW="355292" imgH="317225" progId="Equation.3">
                    <p:embed/>
                    <p:pic>
                      <p:nvPicPr>
                        <p:cNvPr id="5325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 y="2448"/>
                          <a:ext cx="336"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42"/>
          <p:cNvGrpSpPr>
            <a:grpSpLocks/>
          </p:cNvGrpSpPr>
          <p:nvPr/>
        </p:nvGrpSpPr>
        <p:grpSpPr bwMode="auto">
          <a:xfrm>
            <a:off x="1447800" y="1263948"/>
            <a:ext cx="1828800" cy="552450"/>
            <a:chOff x="1056" y="1104"/>
            <a:chExt cx="1152" cy="348"/>
          </a:xfrm>
        </p:grpSpPr>
        <p:sp>
          <p:nvSpPr>
            <p:cNvPr id="53309" name="Rectangle 43"/>
            <p:cNvSpPr>
              <a:spLocks noChangeArrowheads="1"/>
            </p:cNvSpPr>
            <p:nvPr/>
          </p:nvSpPr>
          <p:spPr bwMode="auto">
            <a:xfrm>
              <a:off x="1056" y="1104"/>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2800" b="1">
                  <a:solidFill>
                    <a:srgbClr val="000000"/>
                  </a:solidFill>
                  <a:latin typeface="楷体_GB2312" pitchFamily="49" charset="-122"/>
                </a:rPr>
                <a:t>反射镜</a:t>
              </a:r>
            </a:p>
          </p:txBody>
        </p:sp>
        <p:graphicFrame>
          <p:nvGraphicFramePr>
            <p:cNvPr id="53257" name="Object 9"/>
            <p:cNvGraphicFramePr>
              <a:graphicFrameLocks noChangeAspect="1"/>
            </p:cNvGraphicFramePr>
            <p:nvPr/>
          </p:nvGraphicFramePr>
          <p:xfrm>
            <a:off x="1824" y="1152"/>
            <a:ext cx="312" cy="300"/>
          </p:xfrm>
          <a:graphic>
            <a:graphicData uri="http://schemas.openxmlformats.org/presentationml/2006/ole">
              <mc:AlternateContent xmlns:mc="http://schemas.openxmlformats.org/markup-compatibility/2006">
                <mc:Choice xmlns:v="urn:schemas-microsoft-com:vml" Requires="v">
                  <p:oleObj spid="_x0000_s223290" name="公式" r:id="rId7" imgW="330057" imgH="317362" progId="Equation.3">
                    <p:embed/>
                  </p:oleObj>
                </mc:Choice>
                <mc:Fallback>
                  <p:oleObj name="公式" r:id="rId7" imgW="330057" imgH="317362" progId="Equation.3">
                    <p:embed/>
                    <p:pic>
                      <p:nvPicPr>
                        <p:cNvPr id="53257"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1152"/>
                          <a:ext cx="312"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17" name="Rectangle 45"/>
          <p:cNvSpPr>
            <a:spLocks noChangeArrowheads="1"/>
          </p:cNvSpPr>
          <p:nvPr/>
        </p:nvSpPr>
        <p:spPr bwMode="auto">
          <a:xfrm>
            <a:off x="161672" y="270087"/>
            <a:ext cx="4724400" cy="519112"/>
          </a:xfrm>
          <a:prstGeom prst="rect">
            <a:avLst/>
          </a:prstGeom>
          <a:noFill/>
          <a:ln w="9525">
            <a:noFill/>
            <a:miter lim="800000"/>
            <a:headEnd/>
            <a:tailEnd/>
          </a:ln>
          <a:effectLst/>
        </p:spPr>
        <p:txBody>
          <a:bodyPr lIns="92075" tIns="46038" rIns="92075" bIns="46038">
            <a:spAutoFit/>
          </a:bodyPr>
          <a:lstStyle/>
          <a:p>
            <a:pPr eaLnBrk="0" hangingPunct="0">
              <a:defRPr/>
            </a:pPr>
            <a:r>
              <a:rPr kumimoji="0" lang="zh-CN" altLang="en-US" sz="2800" b="1" dirty="0" smtClean="0">
                <a:solidFill>
                  <a:srgbClr val="CC0000"/>
                </a:solidFill>
                <a:effectLst>
                  <a:outerShdw blurRad="38100" dist="38100" dir="2700000" algn="tl">
                    <a:srgbClr val="C0C0C0"/>
                  </a:outerShdw>
                </a:effectLst>
                <a:latin typeface="宋体" pitchFamily="2" charset="-122"/>
              </a:rPr>
              <a:t>一、迈克尔孙干涉仪</a:t>
            </a:r>
            <a:endParaRPr kumimoji="0" lang="zh-CN" altLang="en-US" sz="2800" b="1" dirty="0">
              <a:solidFill>
                <a:srgbClr val="FF9900"/>
              </a:solidFill>
              <a:effectLst>
                <a:outerShdw blurRad="38100" dist="38100" dir="2700000" algn="tl">
                  <a:srgbClr val="C0C0C0"/>
                </a:outerShdw>
              </a:effectLst>
              <a:latin typeface="宋体" pitchFamily="2" charset="-122"/>
            </a:endParaRPr>
          </a:p>
        </p:txBody>
      </p:sp>
      <p:grpSp>
        <p:nvGrpSpPr>
          <p:cNvPr id="12" name="Group 46"/>
          <p:cNvGrpSpPr>
            <a:grpSpLocks/>
          </p:cNvGrpSpPr>
          <p:nvPr/>
        </p:nvGrpSpPr>
        <p:grpSpPr bwMode="auto">
          <a:xfrm>
            <a:off x="1219200" y="5570835"/>
            <a:ext cx="6781800" cy="609600"/>
            <a:chOff x="816" y="3600"/>
            <a:chExt cx="4272" cy="384"/>
          </a:xfrm>
        </p:grpSpPr>
        <p:grpSp>
          <p:nvGrpSpPr>
            <p:cNvPr id="53306" name="Group 47"/>
            <p:cNvGrpSpPr>
              <a:grpSpLocks/>
            </p:cNvGrpSpPr>
            <p:nvPr/>
          </p:nvGrpSpPr>
          <p:grpSpPr bwMode="auto">
            <a:xfrm>
              <a:off x="816" y="3600"/>
              <a:ext cx="4272" cy="384"/>
              <a:chOff x="864" y="3696"/>
              <a:chExt cx="4272" cy="384"/>
            </a:xfrm>
          </p:grpSpPr>
          <p:sp>
            <p:nvSpPr>
              <p:cNvPr id="53307" name="Rectangle 48"/>
              <p:cNvSpPr>
                <a:spLocks noChangeArrowheads="1"/>
              </p:cNvSpPr>
              <p:nvPr/>
            </p:nvSpPr>
            <p:spPr bwMode="auto">
              <a:xfrm>
                <a:off x="864" y="3696"/>
                <a:ext cx="34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53255" name="Object 7"/>
              <p:cNvGraphicFramePr>
                <a:graphicFrameLocks noChangeAspect="1"/>
              </p:cNvGraphicFramePr>
              <p:nvPr/>
            </p:nvGraphicFramePr>
            <p:xfrm>
              <a:off x="2480" y="3731"/>
              <a:ext cx="928" cy="349"/>
            </p:xfrm>
            <a:graphic>
              <a:graphicData uri="http://schemas.openxmlformats.org/presentationml/2006/ole">
                <mc:AlternateContent xmlns:mc="http://schemas.openxmlformats.org/markup-compatibility/2006">
                  <mc:Choice xmlns:v="urn:schemas-microsoft-com:vml" Requires="v">
                    <p:oleObj spid="_x0000_s223291" name="公式" r:id="rId9" imgW="482181" imgH="215713" progId="Equation.3">
                      <p:embed/>
                    </p:oleObj>
                  </mc:Choice>
                  <mc:Fallback>
                    <p:oleObj name="公式" r:id="rId9" imgW="482181" imgH="215713" progId="Equation.3">
                      <p:embed/>
                      <p:pic>
                        <p:nvPicPr>
                          <p:cNvPr id="5325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0" y="3731"/>
                            <a:ext cx="928"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308" name="Text Box 50"/>
              <p:cNvSpPr txBox="1">
                <a:spLocks noChangeArrowheads="1"/>
              </p:cNvSpPr>
              <p:nvPr/>
            </p:nvSpPr>
            <p:spPr bwMode="auto">
              <a:xfrm>
                <a:off x="2064" y="3744"/>
                <a:ext cx="3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zh-CN" sz="2800" b="1">
                    <a:solidFill>
                      <a:srgbClr val="000000"/>
                    </a:solidFill>
                  </a:rPr>
                  <a:t>与                       成        角</a:t>
                </a:r>
                <a:endParaRPr kumimoji="0" lang="zh-CN" altLang="en-US" sz="2800" b="1">
                  <a:solidFill>
                    <a:srgbClr val="000000"/>
                  </a:solidFill>
                </a:endParaRPr>
              </a:p>
            </p:txBody>
          </p:sp>
          <p:graphicFrame>
            <p:nvGraphicFramePr>
              <p:cNvPr id="53256" name="Object 8"/>
              <p:cNvGraphicFramePr>
                <a:graphicFrameLocks noChangeAspect="1"/>
              </p:cNvGraphicFramePr>
              <p:nvPr/>
            </p:nvGraphicFramePr>
            <p:xfrm>
              <a:off x="3936" y="3746"/>
              <a:ext cx="415" cy="286"/>
            </p:xfrm>
            <a:graphic>
              <a:graphicData uri="http://schemas.openxmlformats.org/presentationml/2006/ole">
                <mc:AlternateContent xmlns:mc="http://schemas.openxmlformats.org/markup-compatibility/2006">
                  <mc:Choice xmlns:v="urn:schemas-microsoft-com:vml" Requires="v">
                    <p:oleObj spid="_x0000_s223292" name="公式" r:id="rId11" imgW="368300" imgH="279400" progId="Equation.3">
                      <p:embed/>
                    </p:oleObj>
                  </mc:Choice>
                  <mc:Fallback>
                    <p:oleObj name="公式" r:id="rId11" imgW="368300" imgH="279400" progId="Equation.3">
                      <p:embed/>
                      <p:pic>
                        <p:nvPicPr>
                          <p:cNvPr id="5325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3746"/>
                            <a:ext cx="415"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3254" name="Object 6"/>
            <p:cNvGraphicFramePr>
              <a:graphicFrameLocks noChangeAspect="1"/>
            </p:cNvGraphicFramePr>
            <p:nvPr/>
          </p:nvGraphicFramePr>
          <p:xfrm>
            <a:off x="1056" y="3623"/>
            <a:ext cx="1008" cy="361"/>
          </p:xfrm>
          <a:graphic>
            <a:graphicData uri="http://schemas.openxmlformats.org/presentationml/2006/ole">
              <mc:AlternateContent xmlns:mc="http://schemas.openxmlformats.org/markup-compatibility/2006">
                <mc:Choice xmlns:v="urn:schemas-microsoft-com:vml" Requires="v">
                  <p:oleObj spid="_x0000_s223293" name="公式" r:id="rId13" imgW="457002" imgH="215806" progId="Equation.3">
                    <p:embed/>
                  </p:oleObj>
                </mc:Choice>
                <mc:Fallback>
                  <p:oleObj name="公式" r:id="rId13" imgW="457002" imgH="215806" progId="Equation.3">
                    <p:embed/>
                    <p:pic>
                      <p:nvPicPr>
                        <p:cNvPr id="53254"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6" y="3623"/>
                          <a:ext cx="1008"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53"/>
          <p:cNvGrpSpPr>
            <a:grpSpLocks/>
          </p:cNvGrpSpPr>
          <p:nvPr/>
        </p:nvGrpSpPr>
        <p:grpSpPr bwMode="auto">
          <a:xfrm>
            <a:off x="4111625" y="1970385"/>
            <a:ext cx="2517775" cy="2047875"/>
            <a:chOff x="2590" y="1380"/>
            <a:chExt cx="1586" cy="1290"/>
          </a:xfrm>
        </p:grpSpPr>
        <p:sp>
          <p:nvSpPr>
            <p:cNvPr id="53301" name="Freeform 54"/>
            <p:cNvSpPr>
              <a:spLocks/>
            </p:cNvSpPr>
            <p:nvPr/>
          </p:nvSpPr>
          <p:spPr bwMode="auto">
            <a:xfrm>
              <a:off x="2670" y="2562"/>
              <a:ext cx="1506" cy="108"/>
            </a:xfrm>
            <a:custGeom>
              <a:avLst/>
              <a:gdLst>
                <a:gd name="T0" fmla="*/ 0 w 1506"/>
                <a:gd name="T1" fmla="*/ 6 h 108"/>
                <a:gd name="T2" fmla="*/ 588 w 1506"/>
                <a:gd name="T3" fmla="*/ 0 h 108"/>
                <a:gd name="T4" fmla="*/ 714 w 1506"/>
                <a:gd name="T5" fmla="*/ 108 h 108"/>
                <a:gd name="T6" fmla="*/ 1506 w 1506"/>
                <a:gd name="T7" fmla="*/ 108 h 108"/>
                <a:gd name="T8" fmla="*/ 0 60000 65536"/>
                <a:gd name="T9" fmla="*/ 0 60000 65536"/>
                <a:gd name="T10" fmla="*/ 0 60000 65536"/>
                <a:gd name="T11" fmla="*/ 0 60000 65536"/>
                <a:gd name="T12" fmla="*/ 0 w 1506"/>
                <a:gd name="T13" fmla="*/ 0 h 108"/>
                <a:gd name="T14" fmla="*/ 1506 w 1506"/>
                <a:gd name="T15" fmla="*/ 108 h 108"/>
              </a:gdLst>
              <a:ahLst/>
              <a:cxnLst>
                <a:cxn ang="T8">
                  <a:pos x="T0" y="T1"/>
                </a:cxn>
                <a:cxn ang="T9">
                  <a:pos x="T2" y="T3"/>
                </a:cxn>
                <a:cxn ang="T10">
                  <a:pos x="T4" y="T5"/>
                </a:cxn>
                <a:cxn ang="T11">
                  <a:pos x="T6" y="T7"/>
                </a:cxn>
              </a:cxnLst>
              <a:rect l="T12" t="T13" r="T14" b="T15"/>
              <a:pathLst>
                <a:path w="1506" h="108">
                  <a:moveTo>
                    <a:pt x="0" y="6"/>
                  </a:moveTo>
                  <a:lnTo>
                    <a:pt x="588" y="0"/>
                  </a:lnTo>
                  <a:lnTo>
                    <a:pt x="714" y="108"/>
                  </a:lnTo>
                  <a:lnTo>
                    <a:pt x="1506" y="108"/>
                  </a:lnTo>
                </a:path>
              </a:pathLst>
            </a:custGeom>
            <a:noFill/>
            <a:ln w="28575" cmpd="sng">
              <a:solidFill>
                <a:srgbClr val="990099"/>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02" name="Line 55"/>
            <p:cNvSpPr>
              <a:spLocks noChangeShapeType="1"/>
            </p:cNvSpPr>
            <p:nvPr/>
          </p:nvSpPr>
          <p:spPr bwMode="auto">
            <a:xfrm>
              <a:off x="2976" y="2570"/>
              <a:ext cx="112"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3" name="Line 56"/>
            <p:cNvSpPr>
              <a:spLocks noChangeShapeType="1"/>
            </p:cNvSpPr>
            <p:nvPr/>
          </p:nvSpPr>
          <p:spPr bwMode="auto">
            <a:xfrm>
              <a:off x="3888" y="2670"/>
              <a:ext cx="117"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4" name="Freeform 57"/>
            <p:cNvSpPr>
              <a:spLocks/>
            </p:cNvSpPr>
            <p:nvPr/>
          </p:nvSpPr>
          <p:spPr bwMode="auto">
            <a:xfrm>
              <a:off x="2592" y="1380"/>
              <a:ext cx="66" cy="1188"/>
            </a:xfrm>
            <a:custGeom>
              <a:avLst/>
              <a:gdLst>
                <a:gd name="T0" fmla="*/ 66 w 66"/>
                <a:gd name="T1" fmla="*/ 1188 h 1188"/>
                <a:gd name="T2" fmla="*/ 0 w 66"/>
                <a:gd name="T3" fmla="*/ 1038 h 1188"/>
                <a:gd name="T4" fmla="*/ 0 w 66"/>
                <a:gd name="T5" fmla="*/ 0 h 1188"/>
                <a:gd name="T6" fmla="*/ 0 60000 65536"/>
                <a:gd name="T7" fmla="*/ 0 60000 65536"/>
                <a:gd name="T8" fmla="*/ 0 60000 65536"/>
                <a:gd name="T9" fmla="*/ 0 w 66"/>
                <a:gd name="T10" fmla="*/ 0 h 1188"/>
                <a:gd name="T11" fmla="*/ 66 w 66"/>
                <a:gd name="T12" fmla="*/ 1188 h 1188"/>
              </a:gdLst>
              <a:ahLst/>
              <a:cxnLst>
                <a:cxn ang="T6">
                  <a:pos x="T0" y="T1"/>
                </a:cxn>
                <a:cxn ang="T7">
                  <a:pos x="T2" y="T3"/>
                </a:cxn>
                <a:cxn ang="T8">
                  <a:pos x="T4" y="T5"/>
                </a:cxn>
              </a:cxnLst>
              <a:rect l="T9" t="T10" r="T11" b="T12"/>
              <a:pathLst>
                <a:path w="66" h="1188">
                  <a:moveTo>
                    <a:pt x="66" y="1188"/>
                  </a:moveTo>
                  <a:lnTo>
                    <a:pt x="0" y="1038"/>
                  </a:lnTo>
                  <a:lnTo>
                    <a:pt x="0" y="0"/>
                  </a:lnTo>
                </a:path>
              </a:pathLst>
            </a:custGeom>
            <a:noFill/>
            <a:ln w="28575" cmpd="sng">
              <a:solidFill>
                <a:srgbClr val="DC83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05" name="Line 58"/>
            <p:cNvSpPr>
              <a:spLocks noChangeShapeType="1"/>
            </p:cNvSpPr>
            <p:nvPr/>
          </p:nvSpPr>
          <p:spPr bwMode="auto">
            <a:xfrm flipH="1" flipV="1">
              <a:off x="2590" y="1470"/>
              <a:ext cx="2" cy="162"/>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59"/>
          <p:cNvGrpSpPr>
            <a:grpSpLocks/>
          </p:cNvGrpSpPr>
          <p:nvPr/>
        </p:nvGrpSpPr>
        <p:grpSpPr bwMode="auto">
          <a:xfrm>
            <a:off x="4229100" y="1960860"/>
            <a:ext cx="88900" cy="3890963"/>
            <a:chOff x="2664" y="1374"/>
            <a:chExt cx="56" cy="2451"/>
          </a:xfrm>
        </p:grpSpPr>
        <p:grpSp>
          <p:nvGrpSpPr>
            <p:cNvPr id="53297" name="Group 60"/>
            <p:cNvGrpSpPr>
              <a:grpSpLocks/>
            </p:cNvGrpSpPr>
            <p:nvPr/>
          </p:nvGrpSpPr>
          <p:grpSpPr bwMode="auto">
            <a:xfrm>
              <a:off x="2664" y="1374"/>
              <a:ext cx="54" cy="2388"/>
              <a:chOff x="2664" y="1374"/>
              <a:chExt cx="54" cy="2388"/>
            </a:xfrm>
          </p:grpSpPr>
          <p:sp>
            <p:nvSpPr>
              <p:cNvPr id="53299" name="Freeform 61"/>
              <p:cNvSpPr>
                <a:spLocks/>
              </p:cNvSpPr>
              <p:nvPr/>
            </p:nvSpPr>
            <p:spPr bwMode="auto">
              <a:xfrm>
                <a:off x="2664" y="1374"/>
                <a:ext cx="54" cy="2388"/>
              </a:xfrm>
              <a:custGeom>
                <a:avLst/>
                <a:gdLst>
                  <a:gd name="T0" fmla="*/ 0 w 54"/>
                  <a:gd name="T1" fmla="*/ 0 h 2388"/>
                  <a:gd name="T2" fmla="*/ 0 w 54"/>
                  <a:gd name="T3" fmla="*/ 978 h 2388"/>
                  <a:gd name="T4" fmla="*/ 54 w 54"/>
                  <a:gd name="T5" fmla="*/ 1152 h 2388"/>
                  <a:gd name="T6" fmla="*/ 54 w 54"/>
                  <a:gd name="T7" fmla="*/ 2388 h 2388"/>
                  <a:gd name="T8" fmla="*/ 0 60000 65536"/>
                  <a:gd name="T9" fmla="*/ 0 60000 65536"/>
                  <a:gd name="T10" fmla="*/ 0 60000 65536"/>
                  <a:gd name="T11" fmla="*/ 0 60000 65536"/>
                  <a:gd name="T12" fmla="*/ 0 w 54"/>
                  <a:gd name="T13" fmla="*/ 0 h 2388"/>
                  <a:gd name="T14" fmla="*/ 54 w 54"/>
                  <a:gd name="T15" fmla="*/ 2388 h 2388"/>
                </a:gdLst>
                <a:ahLst/>
                <a:cxnLst>
                  <a:cxn ang="T8">
                    <a:pos x="T0" y="T1"/>
                  </a:cxn>
                  <a:cxn ang="T9">
                    <a:pos x="T2" y="T3"/>
                  </a:cxn>
                  <a:cxn ang="T10">
                    <a:pos x="T4" y="T5"/>
                  </a:cxn>
                  <a:cxn ang="T11">
                    <a:pos x="T6" y="T7"/>
                  </a:cxn>
                </a:cxnLst>
                <a:rect l="T12" t="T13" r="T14" b="T15"/>
                <a:pathLst>
                  <a:path w="54" h="2388">
                    <a:moveTo>
                      <a:pt x="0" y="0"/>
                    </a:moveTo>
                    <a:lnTo>
                      <a:pt x="0" y="978"/>
                    </a:lnTo>
                    <a:lnTo>
                      <a:pt x="54" y="1152"/>
                    </a:lnTo>
                    <a:lnTo>
                      <a:pt x="54" y="2388"/>
                    </a:lnTo>
                  </a:path>
                </a:pathLst>
              </a:custGeom>
              <a:noFill/>
              <a:ln w="28575" cmpd="sng">
                <a:solidFill>
                  <a:srgbClr val="DC8300"/>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00" name="Line 62"/>
              <p:cNvSpPr>
                <a:spLocks noChangeShapeType="1"/>
              </p:cNvSpPr>
              <p:nvPr/>
            </p:nvSpPr>
            <p:spPr bwMode="auto">
              <a:xfrm>
                <a:off x="2665" y="1598"/>
                <a:ext cx="0" cy="82"/>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3298" name="Line 63"/>
            <p:cNvSpPr>
              <a:spLocks noChangeShapeType="1"/>
            </p:cNvSpPr>
            <p:nvPr/>
          </p:nvSpPr>
          <p:spPr bwMode="auto">
            <a:xfrm>
              <a:off x="2720" y="3670"/>
              <a:ext cx="0" cy="155"/>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 name="Group 64"/>
          <p:cNvGrpSpPr>
            <a:grpSpLocks/>
          </p:cNvGrpSpPr>
          <p:nvPr/>
        </p:nvGrpSpPr>
        <p:grpSpPr bwMode="auto">
          <a:xfrm>
            <a:off x="4419600" y="3665835"/>
            <a:ext cx="2219325" cy="2187575"/>
            <a:chOff x="2788" y="2448"/>
            <a:chExt cx="1394" cy="1378"/>
          </a:xfrm>
        </p:grpSpPr>
        <p:sp>
          <p:nvSpPr>
            <p:cNvPr id="53292" name="Freeform 65"/>
            <p:cNvSpPr>
              <a:spLocks/>
            </p:cNvSpPr>
            <p:nvPr/>
          </p:nvSpPr>
          <p:spPr bwMode="auto">
            <a:xfrm>
              <a:off x="2802" y="2454"/>
              <a:ext cx="1380" cy="126"/>
            </a:xfrm>
            <a:custGeom>
              <a:avLst/>
              <a:gdLst>
                <a:gd name="T0" fmla="*/ 1380 w 1380"/>
                <a:gd name="T1" fmla="*/ 126 h 126"/>
                <a:gd name="T2" fmla="*/ 684 w 1380"/>
                <a:gd name="T3" fmla="*/ 126 h 126"/>
                <a:gd name="T4" fmla="*/ 558 w 1380"/>
                <a:gd name="T5" fmla="*/ 0 h 126"/>
                <a:gd name="T6" fmla="*/ 12 w 1380"/>
                <a:gd name="T7" fmla="*/ 0 h 126"/>
                <a:gd name="T8" fmla="*/ 12 w 1380"/>
                <a:gd name="T9" fmla="*/ 0 h 126"/>
                <a:gd name="T10" fmla="*/ 0 w 1380"/>
                <a:gd name="T11" fmla="*/ 12 h 126"/>
                <a:gd name="T12" fmla="*/ 0 60000 65536"/>
                <a:gd name="T13" fmla="*/ 0 60000 65536"/>
                <a:gd name="T14" fmla="*/ 0 60000 65536"/>
                <a:gd name="T15" fmla="*/ 0 60000 65536"/>
                <a:gd name="T16" fmla="*/ 0 60000 65536"/>
                <a:gd name="T17" fmla="*/ 0 60000 65536"/>
                <a:gd name="T18" fmla="*/ 0 w 1380"/>
                <a:gd name="T19" fmla="*/ 0 h 126"/>
                <a:gd name="T20" fmla="*/ 1380 w 1380"/>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380" h="126">
                  <a:moveTo>
                    <a:pt x="1380" y="126"/>
                  </a:moveTo>
                  <a:lnTo>
                    <a:pt x="684" y="126"/>
                  </a:lnTo>
                  <a:lnTo>
                    <a:pt x="558" y="0"/>
                  </a:lnTo>
                  <a:lnTo>
                    <a:pt x="12" y="0"/>
                  </a:lnTo>
                  <a:lnTo>
                    <a:pt x="0" y="12"/>
                  </a:lnTo>
                </a:path>
              </a:pathLst>
            </a:custGeom>
            <a:noFill/>
            <a:ln w="28575" cmpd="sng">
              <a:solidFill>
                <a:srgbClr val="990099"/>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3" name="Line 66"/>
            <p:cNvSpPr>
              <a:spLocks noChangeShapeType="1"/>
            </p:cNvSpPr>
            <p:nvPr/>
          </p:nvSpPr>
          <p:spPr bwMode="auto">
            <a:xfrm flipH="1">
              <a:off x="3792" y="2579"/>
              <a:ext cx="164"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4" name="Line 67"/>
            <p:cNvSpPr>
              <a:spLocks noChangeShapeType="1"/>
            </p:cNvSpPr>
            <p:nvPr/>
          </p:nvSpPr>
          <p:spPr bwMode="auto">
            <a:xfrm flipH="1">
              <a:off x="3081" y="2450"/>
              <a:ext cx="109"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5" name="Line 68"/>
            <p:cNvSpPr>
              <a:spLocks noChangeShapeType="1"/>
            </p:cNvSpPr>
            <p:nvPr/>
          </p:nvSpPr>
          <p:spPr bwMode="auto">
            <a:xfrm>
              <a:off x="2788" y="2448"/>
              <a:ext cx="0" cy="1248"/>
            </a:xfrm>
            <a:prstGeom prst="line">
              <a:avLst/>
            </a:prstGeom>
            <a:noFill/>
            <a:ln w="28575">
              <a:solidFill>
                <a:srgbClr val="990099"/>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3296" name="Line 69"/>
            <p:cNvSpPr>
              <a:spLocks noChangeShapeType="1"/>
            </p:cNvSpPr>
            <p:nvPr/>
          </p:nvSpPr>
          <p:spPr bwMode="auto">
            <a:xfrm>
              <a:off x="2788" y="3744"/>
              <a:ext cx="0" cy="82"/>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 name="Group 70"/>
          <p:cNvGrpSpPr>
            <a:grpSpLocks/>
          </p:cNvGrpSpPr>
          <p:nvPr/>
        </p:nvGrpSpPr>
        <p:grpSpPr bwMode="auto">
          <a:xfrm>
            <a:off x="5105400" y="4580235"/>
            <a:ext cx="2438400" cy="533400"/>
            <a:chOff x="3264" y="3024"/>
            <a:chExt cx="1536" cy="336"/>
          </a:xfrm>
        </p:grpSpPr>
        <p:sp>
          <p:nvSpPr>
            <p:cNvPr id="3143" name="AutoShape 71"/>
            <p:cNvSpPr>
              <a:spLocks noChangeArrowheads="1"/>
            </p:cNvSpPr>
            <p:nvPr/>
          </p:nvSpPr>
          <p:spPr bwMode="auto">
            <a:xfrm>
              <a:off x="3264" y="3024"/>
              <a:ext cx="1319" cy="336"/>
            </a:xfrm>
            <a:prstGeom prst="wedgeRectCallout">
              <a:avLst>
                <a:gd name="adj1" fmla="val -55384"/>
                <a:gd name="adj2" fmla="val -145236"/>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p>
              <a:pPr algn="ctr">
                <a:defRPr/>
              </a:pPr>
              <a:endParaRPr kumimoji="0" lang="zh-CN" altLang="zh-CN" sz="2800" b="1">
                <a:solidFill>
                  <a:srgbClr val="1C1C1C"/>
                </a:solidFill>
              </a:endParaRPr>
            </a:p>
          </p:txBody>
        </p:sp>
        <p:graphicFrame>
          <p:nvGraphicFramePr>
            <p:cNvPr id="53253" name="Object 5"/>
            <p:cNvGraphicFramePr>
              <a:graphicFrameLocks noChangeAspect="1"/>
            </p:cNvGraphicFramePr>
            <p:nvPr/>
          </p:nvGraphicFramePr>
          <p:xfrm>
            <a:off x="4128" y="3028"/>
            <a:ext cx="359" cy="332"/>
          </p:xfrm>
          <a:graphic>
            <a:graphicData uri="http://schemas.openxmlformats.org/presentationml/2006/ole">
              <mc:AlternateContent xmlns:mc="http://schemas.openxmlformats.org/markup-compatibility/2006">
                <mc:Choice xmlns:v="urn:schemas-microsoft-com:vml" Requires="v">
                  <p:oleObj spid="_x0000_s223294" name="公式" r:id="rId15" imgW="215619" imgH="215619" progId="Equation.3">
                    <p:embed/>
                  </p:oleObj>
                </mc:Choice>
                <mc:Fallback>
                  <p:oleObj name="公式" r:id="rId15" imgW="215619" imgH="215619" progId="Equation.3">
                    <p:embed/>
                    <p:pic>
                      <p:nvPicPr>
                        <p:cNvPr id="53253"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8" y="3028"/>
                          <a:ext cx="359" cy="332"/>
                        </a:xfrm>
                        <a:prstGeom prst="rect">
                          <a:avLst/>
                        </a:prstGeom>
                        <a:noFill/>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Lst>
                      </p:spPr>
                    </p:pic>
                  </p:oleObj>
                </mc:Fallback>
              </mc:AlternateContent>
            </a:graphicData>
          </a:graphic>
        </p:graphicFrame>
        <p:sp>
          <p:nvSpPr>
            <p:cNvPr id="53291" name="Text Box 73"/>
            <p:cNvSpPr txBox="1">
              <a:spLocks noChangeArrowheads="1"/>
            </p:cNvSpPr>
            <p:nvPr/>
          </p:nvSpPr>
          <p:spPr bwMode="auto">
            <a:xfrm>
              <a:off x="3370" y="3033"/>
              <a:ext cx="14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补偿板   </a:t>
              </a:r>
            </a:p>
          </p:txBody>
        </p:sp>
      </p:grpSp>
      <p:grpSp>
        <p:nvGrpSpPr>
          <p:cNvPr id="19" name="Group 74"/>
          <p:cNvGrpSpPr>
            <a:grpSpLocks/>
          </p:cNvGrpSpPr>
          <p:nvPr/>
        </p:nvGrpSpPr>
        <p:grpSpPr bwMode="auto">
          <a:xfrm>
            <a:off x="1905000" y="4580235"/>
            <a:ext cx="2286000" cy="533400"/>
            <a:chOff x="1248" y="3024"/>
            <a:chExt cx="1440" cy="336"/>
          </a:xfrm>
        </p:grpSpPr>
        <p:sp>
          <p:nvSpPr>
            <p:cNvPr id="3147" name="AutoShape 75"/>
            <p:cNvSpPr>
              <a:spLocks noChangeArrowheads="1"/>
            </p:cNvSpPr>
            <p:nvPr/>
          </p:nvSpPr>
          <p:spPr bwMode="auto">
            <a:xfrm>
              <a:off x="1248" y="3024"/>
              <a:ext cx="1200" cy="336"/>
            </a:xfrm>
            <a:prstGeom prst="wedgeRectCallout">
              <a:avLst>
                <a:gd name="adj1" fmla="val 50667"/>
                <a:gd name="adj2" fmla="val -151787"/>
              </a:avLst>
            </a:prstGeom>
            <a:gradFill rotWithShape="0">
              <a:gsLst>
                <a:gs pos="0">
                  <a:schemeClr val="folHlink"/>
                </a:gs>
                <a:gs pos="50000">
                  <a:schemeClr val="bg1"/>
                </a:gs>
                <a:gs pos="100000">
                  <a:schemeClr val="folHlink"/>
                </a:gs>
              </a:gsLst>
              <a:lin ang="5400000" scaled="1"/>
            </a:gradFill>
            <a:ln w="9525">
              <a:solidFill>
                <a:srgbClr val="990099"/>
              </a:solidFill>
              <a:miter lim="800000"/>
              <a:headEnd/>
              <a:tailEnd/>
            </a:ln>
            <a:effectLst/>
          </p:spPr>
          <p:txBody>
            <a:bodyPr/>
            <a:lstStyle/>
            <a:p>
              <a:pPr algn="ctr">
                <a:defRPr/>
              </a:pPr>
              <a:endParaRPr kumimoji="0" lang="zh-CN" altLang="zh-CN" sz="2800" b="1">
                <a:solidFill>
                  <a:srgbClr val="1C1C1C"/>
                </a:solidFill>
              </a:endParaRPr>
            </a:p>
          </p:txBody>
        </p:sp>
        <p:sp>
          <p:nvSpPr>
            <p:cNvPr id="53289" name="Text Box 76"/>
            <p:cNvSpPr txBox="1">
              <a:spLocks noChangeArrowheads="1"/>
            </p:cNvSpPr>
            <p:nvPr/>
          </p:nvSpPr>
          <p:spPr bwMode="auto">
            <a:xfrm>
              <a:off x="1344" y="3024"/>
              <a:ext cx="13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分光板 </a:t>
              </a:r>
            </a:p>
          </p:txBody>
        </p:sp>
        <p:graphicFrame>
          <p:nvGraphicFramePr>
            <p:cNvPr id="53252" name="Object 4"/>
            <p:cNvGraphicFramePr>
              <a:graphicFrameLocks noChangeAspect="1"/>
            </p:cNvGraphicFramePr>
            <p:nvPr/>
          </p:nvGraphicFramePr>
          <p:xfrm>
            <a:off x="2064" y="3024"/>
            <a:ext cx="336" cy="336"/>
          </p:xfrm>
          <a:graphic>
            <a:graphicData uri="http://schemas.openxmlformats.org/presentationml/2006/ole">
              <mc:AlternateContent xmlns:mc="http://schemas.openxmlformats.org/markup-compatibility/2006">
                <mc:Choice xmlns:v="urn:schemas-microsoft-com:vml" Requires="v">
                  <p:oleObj spid="_x0000_s223295" name="公式" r:id="rId17" imgW="203024" imgH="215713" progId="Equation.3">
                    <p:embed/>
                  </p:oleObj>
                </mc:Choice>
                <mc:Fallback>
                  <p:oleObj name="公式" r:id="rId17" imgW="203024" imgH="215713" progId="Equation.3">
                    <p:embed/>
                    <p:pic>
                      <p:nvPicPr>
                        <p:cNvPr id="53252"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64" y="3024"/>
                          <a:ext cx="33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78"/>
          <p:cNvGrpSpPr>
            <a:grpSpLocks/>
          </p:cNvGrpSpPr>
          <p:nvPr/>
        </p:nvGrpSpPr>
        <p:grpSpPr bwMode="auto">
          <a:xfrm>
            <a:off x="2276475" y="3691235"/>
            <a:ext cx="1933575" cy="155575"/>
            <a:chOff x="1434" y="2464"/>
            <a:chExt cx="1218" cy="98"/>
          </a:xfrm>
        </p:grpSpPr>
        <p:sp>
          <p:nvSpPr>
            <p:cNvPr id="53286" name="Freeform 79"/>
            <p:cNvSpPr>
              <a:spLocks/>
            </p:cNvSpPr>
            <p:nvPr/>
          </p:nvSpPr>
          <p:spPr bwMode="auto">
            <a:xfrm>
              <a:off x="1434" y="2466"/>
              <a:ext cx="1218" cy="96"/>
            </a:xfrm>
            <a:custGeom>
              <a:avLst/>
              <a:gdLst>
                <a:gd name="T0" fmla="*/ 0 w 1218"/>
                <a:gd name="T1" fmla="*/ 0 h 96"/>
                <a:gd name="T2" fmla="*/ 1092 w 1218"/>
                <a:gd name="T3" fmla="*/ 0 h 96"/>
                <a:gd name="T4" fmla="*/ 1218 w 1218"/>
                <a:gd name="T5" fmla="*/ 96 h 96"/>
                <a:gd name="T6" fmla="*/ 0 60000 65536"/>
                <a:gd name="T7" fmla="*/ 0 60000 65536"/>
                <a:gd name="T8" fmla="*/ 0 60000 65536"/>
                <a:gd name="T9" fmla="*/ 0 w 1218"/>
                <a:gd name="T10" fmla="*/ 0 h 96"/>
                <a:gd name="T11" fmla="*/ 1218 w 1218"/>
                <a:gd name="T12" fmla="*/ 96 h 96"/>
              </a:gdLst>
              <a:ahLst/>
              <a:cxnLst>
                <a:cxn ang="T6">
                  <a:pos x="T0" y="T1"/>
                </a:cxn>
                <a:cxn ang="T7">
                  <a:pos x="T2" y="T3"/>
                </a:cxn>
                <a:cxn ang="T8">
                  <a:pos x="T4" y="T5"/>
                </a:cxn>
              </a:cxnLst>
              <a:rect l="T9" t="T10" r="T11" b="T12"/>
              <a:pathLst>
                <a:path w="1218" h="96">
                  <a:moveTo>
                    <a:pt x="0" y="0"/>
                  </a:moveTo>
                  <a:lnTo>
                    <a:pt x="1092" y="0"/>
                  </a:lnTo>
                  <a:lnTo>
                    <a:pt x="1218" y="96"/>
                  </a:lnTo>
                </a:path>
              </a:pathLst>
            </a:custGeom>
            <a:noFill/>
            <a:ln w="38100" cmpd="sng">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7" name="Line 80"/>
            <p:cNvSpPr>
              <a:spLocks noChangeShapeType="1"/>
            </p:cNvSpPr>
            <p:nvPr/>
          </p:nvSpPr>
          <p:spPr bwMode="auto">
            <a:xfrm>
              <a:off x="1659" y="2464"/>
              <a:ext cx="22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272" name="Group 81"/>
          <p:cNvGrpSpPr>
            <a:grpSpLocks/>
          </p:cNvGrpSpPr>
          <p:nvPr/>
        </p:nvGrpSpPr>
        <p:grpSpPr bwMode="auto">
          <a:xfrm>
            <a:off x="3581400" y="1340148"/>
            <a:ext cx="1295400" cy="381000"/>
            <a:chOff x="2304" y="887"/>
            <a:chExt cx="816" cy="240"/>
          </a:xfrm>
        </p:grpSpPr>
        <p:grpSp>
          <p:nvGrpSpPr>
            <p:cNvPr id="53276" name="Group 82"/>
            <p:cNvGrpSpPr>
              <a:grpSpLocks/>
            </p:cNvGrpSpPr>
            <p:nvPr/>
          </p:nvGrpSpPr>
          <p:grpSpPr bwMode="auto">
            <a:xfrm>
              <a:off x="2400" y="887"/>
              <a:ext cx="144" cy="240"/>
              <a:chOff x="432" y="3456"/>
              <a:chExt cx="144" cy="240"/>
            </a:xfrm>
          </p:grpSpPr>
          <p:sp>
            <p:nvSpPr>
              <p:cNvPr id="3155" name="Rectangle 83"/>
              <p:cNvSpPr>
                <a:spLocks noChangeArrowheads="1"/>
              </p:cNvSpPr>
              <p:nvPr/>
            </p:nvSpPr>
            <p:spPr bwMode="auto">
              <a:xfrm>
                <a:off x="432" y="3456"/>
                <a:ext cx="144" cy="48"/>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3156" name="Rectangle 84"/>
              <p:cNvSpPr>
                <a:spLocks noChangeArrowheads="1"/>
              </p:cNvSpPr>
              <p:nvPr/>
            </p:nvSpPr>
            <p:spPr bwMode="auto">
              <a:xfrm>
                <a:off x="480" y="3504"/>
                <a:ext cx="48" cy="192"/>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grpSp>
        <p:grpSp>
          <p:nvGrpSpPr>
            <p:cNvPr id="53277" name="Group 85"/>
            <p:cNvGrpSpPr>
              <a:grpSpLocks/>
            </p:cNvGrpSpPr>
            <p:nvPr/>
          </p:nvGrpSpPr>
          <p:grpSpPr bwMode="auto">
            <a:xfrm>
              <a:off x="2640" y="887"/>
              <a:ext cx="144" cy="240"/>
              <a:chOff x="432" y="3456"/>
              <a:chExt cx="144" cy="240"/>
            </a:xfrm>
          </p:grpSpPr>
          <p:sp>
            <p:nvSpPr>
              <p:cNvPr id="3158" name="Rectangle 86"/>
              <p:cNvSpPr>
                <a:spLocks noChangeArrowheads="1"/>
              </p:cNvSpPr>
              <p:nvPr/>
            </p:nvSpPr>
            <p:spPr bwMode="auto">
              <a:xfrm>
                <a:off x="432" y="3456"/>
                <a:ext cx="144" cy="48"/>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3159" name="Rectangle 87"/>
              <p:cNvSpPr>
                <a:spLocks noChangeArrowheads="1"/>
              </p:cNvSpPr>
              <p:nvPr/>
            </p:nvSpPr>
            <p:spPr bwMode="auto">
              <a:xfrm>
                <a:off x="480" y="3504"/>
                <a:ext cx="48" cy="192"/>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grpSp>
        <p:grpSp>
          <p:nvGrpSpPr>
            <p:cNvPr id="53278" name="Group 88"/>
            <p:cNvGrpSpPr>
              <a:grpSpLocks/>
            </p:cNvGrpSpPr>
            <p:nvPr/>
          </p:nvGrpSpPr>
          <p:grpSpPr bwMode="auto">
            <a:xfrm>
              <a:off x="2880" y="887"/>
              <a:ext cx="144" cy="240"/>
              <a:chOff x="432" y="3456"/>
              <a:chExt cx="144" cy="240"/>
            </a:xfrm>
          </p:grpSpPr>
          <p:sp>
            <p:nvSpPr>
              <p:cNvPr id="3161" name="Rectangle 89"/>
              <p:cNvSpPr>
                <a:spLocks noChangeArrowheads="1"/>
              </p:cNvSpPr>
              <p:nvPr/>
            </p:nvSpPr>
            <p:spPr bwMode="auto">
              <a:xfrm>
                <a:off x="432" y="3456"/>
                <a:ext cx="144" cy="48"/>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3162" name="Rectangle 90"/>
              <p:cNvSpPr>
                <a:spLocks noChangeArrowheads="1"/>
              </p:cNvSpPr>
              <p:nvPr/>
            </p:nvSpPr>
            <p:spPr bwMode="auto">
              <a:xfrm>
                <a:off x="480" y="3504"/>
                <a:ext cx="48" cy="192"/>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grpSp>
        <p:sp>
          <p:nvSpPr>
            <p:cNvPr id="53279" name="Rectangle 91"/>
            <p:cNvSpPr>
              <a:spLocks noChangeArrowheads="1"/>
            </p:cNvSpPr>
            <p:nvPr/>
          </p:nvSpPr>
          <p:spPr bwMode="auto">
            <a:xfrm>
              <a:off x="2304" y="983"/>
              <a:ext cx="816" cy="4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25" name="Group 92"/>
          <p:cNvGrpSpPr>
            <a:grpSpLocks/>
          </p:cNvGrpSpPr>
          <p:nvPr/>
        </p:nvGrpSpPr>
        <p:grpSpPr bwMode="auto">
          <a:xfrm>
            <a:off x="990600" y="1913235"/>
            <a:ext cx="2667000" cy="533400"/>
            <a:chOff x="624" y="1296"/>
            <a:chExt cx="1680" cy="336"/>
          </a:xfrm>
        </p:grpSpPr>
        <p:sp>
          <p:nvSpPr>
            <p:cNvPr id="53274" name="AutoShape 93"/>
            <p:cNvSpPr>
              <a:spLocks noChangeArrowheads="1"/>
            </p:cNvSpPr>
            <p:nvPr/>
          </p:nvSpPr>
          <p:spPr bwMode="auto">
            <a:xfrm>
              <a:off x="624" y="1296"/>
              <a:ext cx="1488" cy="336"/>
            </a:xfrm>
            <a:prstGeom prst="wedgeRoundRectCallout">
              <a:avLst>
                <a:gd name="adj1" fmla="val 63843"/>
                <a:gd name="adj2" fmla="val 58931"/>
                <a:gd name="adj3" fmla="val 16667"/>
              </a:avLst>
            </a:prstGeom>
            <a:gradFill rotWithShape="0">
              <a:gsLst>
                <a:gs pos="0">
                  <a:schemeClr val="accent1"/>
                </a:gs>
                <a:gs pos="100000">
                  <a:schemeClr val="bg1"/>
                </a:gs>
              </a:gsLst>
              <a:lin ang="5400000" scaled="1"/>
            </a:gradFill>
            <a:ln w="9525">
              <a:solidFill>
                <a:schemeClr val="tx1"/>
              </a:solidFill>
              <a:miter lim="800000"/>
              <a:headEnd/>
              <a:tailEnd/>
            </a:ln>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endParaRPr kumimoji="0" lang="zh-CN" altLang="zh-CN" sz="2800" b="1">
                <a:solidFill>
                  <a:srgbClr val="1C1C1C"/>
                </a:solidFill>
              </a:endParaRPr>
            </a:p>
          </p:txBody>
        </p:sp>
        <p:sp>
          <p:nvSpPr>
            <p:cNvPr id="53275" name="Text Box 94"/>
            <p:cNvSpPr txBox="1">
              <a:spLocks noChangeArrowheads="1"/>
            </p:cNvSpPr>
            <p:nvPr/>
          </p:nvSpPr>
          <p:spPr bwMode="auto">
            <a:xfrm>
              <a:off x="672" y="1296"/>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800" b="1">
                  <a:solidFill>
                    <a:srgbClr val="1C1C1C"/>
                  </a:solidFill>
                </a:rPr>
                <a:t>       </a:t>
              </a:r>
              <a:r>
                <a:rPr kumimoji="0" lang="zh-CN" altLang="en-US" sz="2800" b="1">
                  <a:solidFill>
                    <a:srgbClr val="1C1C1C"/>
                  </a:solidFill>
                </a:rPr>
                <a:t>移动导轨</a:t>
              </a:r>
            </a:p>
          </p:txBody>
        </p:sp>
        <p:graphicFrame>
          <p:nvGraphicFramePr>
            <p:cNvPr id="53251" name="Object 3"/>
            <p:cNvGraphicFramePr>
              <a:graphicFrameLocks noChangeAspect="1"/>
            </p:cNvGraphicFramePr>
            <p:nvPr/>
          </p:nvGraphicFramePr>
          <p:xfrm>
            <a:off x="720" y="1325"/>
            <a:ext cx="384" cy="307"/>
          </p:xfrm>
          <a:graphic>
            <a:graphicData uri="http://schemas.openxmlformats.org/presentationml/2006/ole">
              <mc:AlternateContent xmlns:mc="http://schemas.openxmlformats.org/markup-compatibility/2006">
                <mc:Choice xmlns:v="urn:schemas-microsoft-com:vml" Requires="v">
                  <p:oleObj spid="_x0000_s223296" name="公式" r:id="rId19" imgW="393529" imgH="368140" progId="Equation.3">
                    <p:embed/>
                  </p:oleObj>
                </mc:Choice>
                <mc:Fallback>
                  <p:oleObj name="公式" r:id="rId19" imgW="393529" imgH="368140" progId="Equation.3">
                    <p:embed/>
                    <p:pic>
                      <p:nvPicPr>
                        <p:cNvPr id="53251" name="Object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0" y="1325"/>
                          <a:ext cx="384"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410087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Horizont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3110"/>
                                        </p:tgtEl>
                                        <p:attrNameLst>
                                          <p:attrName>style.visibility</p:attrName>
                                        </p:attrNameLst>
                                      </p:cBhvr>
                                      <p:to>
                                        <p:strVal val="visible"/>
                                      </p:to>
                                    </p:set>
                                    <p:animEffect transition="in" filter="blinds(vertical)">
                                      <p:cBhvr>
                                        <p:cTn id="27" dur="500"/>
                                        <p:tgtEl>
                                          <p:spTgt spid="31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strips(downRight)">
                                      <p:cBhvr>
                                        <p:cTn id="37" dur="500"/>
                                        <p:tgtEl>
                                          <p:spTgt spid="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strips(downRight)">
                                      <p:cBhvr>
                                        <p:cTn id="42" dur="500"/>
                                        <p:tgtEl>
                                          <p:spTgt spid="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ox(out)">
                                      <p:cBhvr>
                                        <p:cTn id="47" dur="500"/>
                                        <p:tgtEl>
                                          <p:spTgt spid="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strips(downLeft)">
                                      <p:cBhvr>
                                        <p:cTn id="52" dur="500"/>
                                        <p:tgtEl>
                                          <p:spTgt spid="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strips(downLeft)">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84" name="Group 2"/>
          <p:cNvGrpSpPr>
            <a:grpSpLocks/>
          </p:cNvGrpSpPr>
          <p:nvPr/>
        </p:nvGrpSpPr>
        <p:grpSpPr bwMode="auto">
          <a:xfrm>
            <a:off x="533400" y="914400"/>
            <a:ext cx="7924800" cy="5410200"/>
            <a:chOff x="336" y="576"/>
            <a:chExt cx="4992" cy="3408"/>
          </a:xfrm>
        </p:grpSpPr>
        <p:sp>
          <p:nvSpPr>
            <p:cNvPr id="54301" name="Rectangle 3"/>
            <p:cNvSpPr>
              <a:spLocks noChangeArrowheads="1"/>
            </p:cNvSpPr>
            <p:nvPr/>
          </p:nvSpPr>
          <p:spPr bwMode="auto">
            <a:xfrm>
              <a:off x="336" y="576"/>
              <a:ext cx="4992" cy="3408"/>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4302" name="Group 4"/>
            <p:cNvGrpSpPr>
              <a:grpSpLocks/>
            </p:cNvGrpSpPr>
            <p:nvPr/>
          </p:nvGrpSpPr>
          <p:grpSpPr bwMode="auto">
            <a:xfrm>
              <a:off x="4848" y="1824"/>
              <a:ext cx="384" cy="1134"/>
              <a:chOff x="4800" y="1632"/>
              <a:chExt cx="384" cy="1134"/>
            </a:xfrm>
          </p:grpSpPr>
          <p:sp>
            <p:nvSpPr>
              <p:cNvPr id="54345" name="Rectangle 5"/>
              <p:cNvSpPr>
                <a:spLocks noChangeArrowheads="1"/>
              </p:cNvSpPr>
              <p:nvPr/>
            </p:nvSpPr>
            <p:spPr bwMode="auto">
              <a:xfrm>
                <a:off x="4800" y="1632"/>
                <a:ext cx="336"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2800" b="1">
                    <a:solidFill>
                      <a:srgbClr val="000000"/>
                    </a:solidFill>
                    <a:latin typeface="楷体_GB2312" pitchFamily="49" charset="-122"/>
                  </a:rPr>
                  <a:t>反射镜 </a:t>
                </a:r>
              </a:p>
            </p:txBody>
          </p:sp>
          <p:graphicFrame>
            <p:nvGraphicFramePr>
              <p:cNvPr id="54283" name="Object 11"/>
              <p:cNvGraphicFramePr>
                <a:graphicFrameLocks noChangeAspect="1"/>
              </p:cNvGraphicFramePr>
              <p:nvPr/>
            </p:nvGraphicFramePr>
            <p:xfrm>
              <a:off x="4848" y="2448"/>
              <a:ext cx="336" cy="300"/>
            </p:xfrm>
            <a:graphic>
              <a:graphicData uri="http://schemas.openxmlformats.org/presentationml/2006/ole">
                <mc:AlternateContent xmlns:mc="http://schemas.openxmlformats.org/markup-compatibility/2006">
                  <mc:Choice xmlns:v="urn:schemas-microsoft-com:vml" Requires="v">
                    <p:oleObj spid="_x0000_s224318" name="公式" r:id="rId3" imgW="355292" imgH="317225" progId="Equation.3">
                      <p:embed/>
                    </p:oleObj>
                  </mc:Choice>
                  <mc:Fallback>
                    <p:oleObj name="公式" r:id="rId3" imgW="355292" imgH="317225" progId="Equation.3">
                      <p:embed/>
                      <p:pic>
                        <p:nvPicPr>
                          <p:cNvPr id="5428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2448"/>
                            <a:ext cx="336"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303" name="Rectangle 7"/>
            <p:cNvSpPr>
              <a:spLocks noChangeArrowheads="1"/>
            </p:cNvSpPr>
            <p:nvPr/>
          </p:nvSpPr>
          <p:spPr bwMode="auto">
            <a:xfrm>
              <a:off x="2366" y="1008"/>
              <a:ext cx="1017" cy="171"/>
            </a:xfrm>
            <a:prstGeom prst="rect">
              <a:avLst/>
            </a:prstGeom>
            <a:solidFill>
              <a:srgbClr val="99FF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54279" name="Object 7"/>
            <p:cNvGraphicFramePr>
              <a:graphicFrameLocks noChangeAspect="1"/>
            </p:cNvGraphicFramePr>
            <p:nvPr/>
          </p:nvGraphicFramePr>
          <p:xfrm>
            <a:off x="4272" y="1397"/>
            <a:ext cx="1056" cy="379"/>
          </p:xfrm>
          <a:graphic>
            <a:graphicData uri="http://schemas.openxmlformats.org/presentationml/2006/ole">
              <mc:AlternateContent xmlns:mc="http://schemas.openxmlformats.org/markup-compatibility/2006">
                <mc:Choice xmlns:v="urn:schemas-microsoft-com:vml" Requires="v">
                  <p:oleObj spid="_x0000_s224319" name="公式" r:id="rId5" imgW="596641" imgH="215806" progId="Equation.3">
                    <p:embed/>
                  </p:oleObj>
                </mc:Choice>
                <mc:Fallback>
                  <p:oleObj name="公式" r:id="rId5" imgW="596641" imgH="215806" progId="Equation.3">
                    <p:embed/>
                    <p:pic>
                      <p:nvPicPr>
                        <p:cNvPr id="5427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 y="1397"/>
                          <a:ext cx="1056" cy="379"/>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nvGrpSpPr>
            <p:cNvPr id="54304" name="Group 9"/>
            <p:cNvGrpSpPr>
              <a:grpSpLocks/>
            </p:cNvGrpSpPr>
            <p:nvPr/>
          </p:nvGrpSpPr>
          <p:grpSpPr bwMode="auto">
            <a:xfrm>
              <a:off x="1103" y="948"/>
              <a:ext cx="1297" cy="348"/>
              <a:chOff x="714" y="757"/>
              <a:chExt cx="1297" cy="348"/>
            </a:xfrm>
          </p:grpSpPr>
          <p:sp>
            <p:nvSpPr>
              <p:cNvPr id="54344" name="Rectangle 10"/>
              <p:cNvSpPr>
                <a:spLocks noChangeArrowheads="1"/>
              </p:cNvSpPr>
              <p:nvPr/>
            </p:nvSpPr>
            <p:spPr bwMode="auto">
              <a:xfrm>
                <a:off x="714" y="757"/>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2800" b="1">
                    <a:solidFill>
                      <a:srgbClr val="000000"/>
                    </a:solidFill>
                    <a:latin typeface="楷体_GB2312" pitchFamily="49" charset="-122"/>
                  </a:rPr>
                  <a:t>反射镜</a:t>
                </a:r>
              </a:p>
            </p:txBody>
          </p:sp>
          <p:graphicFrame>
            <p:nvGraphicFramePr>
              <p:cNvPr id="54282" name="Object 10"/>
              <p:cNvGraphicFramePr>
                <a:graphicFrameLocks noChangeAspect="1"/>
              </p:cNvGraphicFramePr>
              <p:nvPr/>
            </p:nvGraphicFramePr>
            <p:xfrm>
              <a:off x="1488" y="768"/>
              <a:ext cx="351" cy="337"/>
            </p:xfrm>
            <a:graphic>
              <a:graphicData uri="http://schemas.openxmlformats.org/presentationml/2006/ole">
                <mc:AlternateContent xmlns:mc="http://schemas.openxmlformats.org/markup-compatibility/2006">
                  <mc:Choice xmlns:v="urn:schemas-microsoft-com:vml" Requires="v">
                    <p:oleObj spid="_x0000_s224320" name="公式" r:id="rId7" imgW="330057" imgH="317362" progId="Equation.3">
                      <p:embed/>
                    </p:oleObj>
                  </mc:Choice>
                  <mc:Fallback>
                    <p:oleObj name="公式" r:id="rId7" imgW="330057" imgH="317362" progId="Equation.3">
                      <p:embed/>
                      <p:pic>
                        <p:nvPicPr>
                          <p:cNvPr id="5428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 y="768"/>
                            <a:ext cx="351"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8" name="Text Box 12"/>
            <p:cNvSpPr txBox="1">
              <a:spLocks noChangeArrowheads="1"/>
            </p:cNvSpPr>
            <p:nvPr/>
          </p:nvSpPr>
          <p:spPr bwMode="auto">
            <a:xfrm>
              <a:off x="617" y="1824"/>
              <a:ext cx="391" cy="1248"/>
            </a:xfrm>
            <a:prstGeom prst="rect">
              <a:avLst/>
            </a:prstGeom>
            <a:gradFill rotWithShape="0">
              <a:gsLst>
                <a:gs pos="0">
                  <a:schemeClr val="folHlink"/>
                </a:gs>
                <a:gs pos="50000">
                  <a:srgbClr val="FFFFFF"/>
                </a:gs>
                <a:gs pos="100000">
                  <a:schemeClr val="folHlink"/>
                </a:gs>
              </a:gsLst>
              <a:lin ang="0" scaled="1"/>
            </a:gradFill>
            <a:ln w="9525">
              <a:solidFill>
                <a:srgbClr val="CC00FF"/>
              </a:solidFill>
              <a:miter lim="800000"/>
              <a:headEnd/>
              <a:tailEnd/>
            </a:ln>
            <a:effectLst/>
          </p:spPr>
          <p:txBody>
            <a:bodyPr vert="eaVert">
              <a:spAutoFit/>
            </a:bodyPr>
            <a:lstStyle/>
            <a:p>
              <a:pPr algn="ctr">
                <a:spcBef>
                  <a:spcPct val="50000"/>
                </a:spcBef>
                <a:defRPr/>
              </a:pPr>
              <a:r>
                <a:rPr kumimoji="0" lang="zh-CN" altLang="en-US" sz="2800" b="1">
                  <a:solidFill>
                    <a:srgbClr val="1C1C1C"/>
                  </a:solidFill>
                </a:rPr>
                <a:t>单色光源</a:t>
              </a:r>
            </a:p>
          </p:txBody>
        </p:sp>
        <p:grpSp>
          <p:nvGrpSpPr>
            <p:cNvPr id="54306" name="Group 13"/>
            <p:cNvGrpSpPr>
              <a:grpSpLocks/>
            </p:cNvGrpSpPr>
            <p:nvPr/>
          </p:nvGrpSpPr>
          <p:grpSpPr bwMode="auto">
            <a:xfrm>
              <a:off x="2790" y="1215"/>
              <a:ext cx="1818" cy="1398"/>
              <a:chOff x="2550" y="1242"/>
              <a:chExt cx="1818" cy="1398"/>
            </a:xfrm>
          </p:grpSpPr>
          <p:sp>
            <p:nvSpPr>
              <p:cNvPr id="54339" name="Freeform 14"/>
              <p:cNvSpPr>
                <a:spLocks/>
              </p:cNvSpPr>
              <p:nvPr/>
            </p:nvSpPr>
            <p:spPr bwMode="auto">
              <a:xfrm>
                <a:off x="2682" y="2520"/>
                <a:ext cx="1686" cy="120"/>
              </a:xfrm>
              <a:custGeom>
                <a:avLst/>
                <a:gdLst>
                  <a:gd name="T0" fmla="*/ 0 w 1686"/>
                  <a:gd name="T1" fmla="*/ 6 h 120"/>
                  <a:gd name="T2" fmla="*/ 618 w 1686"/>
                  <a:gd name="T3" fmla="*/ 0 h 120"/>
                  <a:gd name="T4" fmla="*/ 768 w 1686"/>
                  <a:gd name="T5" fmla="*/ 114 h 120"/>
                  <a:gd name="T6" fmla="*/ 1686 w 1686"/>
                  <a:gd name="T7" fmla="*/ 120 h 120"/>
                  <a:gd name="T8" fmla="*/ 0 60000 65536"/>
                  <a:gd name="T9" fmla="*/ 0 60000 65536"/>
                  <a:gd name="T10" fmla="*/ 0 60000 65536"/>
                  <a:gd name="T11" fmla="*/ 0 60000 65536"/>
                  <a:gd name="T12" fmla="*/ 0 w 1686"/>
                  <a:gd name="T13" fmla="*/ 0 h 120"/>
                  <a:gd name="T14" fmla="*/ 1686 w 1686"/>
                  <a:gd name="T15" fmla="*/ 120 h 120"/>
                </a:gdLst>
                <a:ahLst/>
                <a:cxnLst>
                  <a:cxn ang="T8">
                    <a:pos x="T0" y="T1"/>
                  </a:cxn>
                  <a:cxn ang="T9">
                    <a:pos x="T2" y="T3"/>
                  </a:cxn>
                  <a:cxn ang="T10">
                    <a:pos x="T4" y="T5"/>
                  </a:cxn>
                  <a:cxn ang="T11">
                    <a:pos x="T6" y="T7"/>
                  </a:cxn>
                </a:cxnLst>
                <a:rect l="T12" t="T13" r="T14" b="T15"/>
                <a:pathLst>
                  <a:path w="1686" h="120">
                    <a:moveTo>
                      <a:pt x="0" y="6"/>
                    </a:moveTo>
                    <a:lnTo>
                      <a:pt x="618" y="0"/>
                    </a:lnTo>
                    <a:lnTo>
                      <a:pt x="768" y="114"/>
                    </a:lnTo>
                    <a:lnTo>
                      <a:pt x="1686" y="120"/>
                    </a:lnTo>
                  </a:path>
                </a:pathLst>
              </a:custGeom>
              <a:noFill/>
              <a:ln w="28575" cmpd="sng">
                <a:solidFill>
                  <a:srgbClr val="990099"/>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40" name="Line 15"/>
              <p:cNvSpPr>
                <a:spLocks noChangeShapeType="1"/>
              </p:cNvSpPr>
              <p:nvPr/>
            </p:nvSpPr>
            <p:spPr bwMode="auto">
              <a:xfrm>
                <a:off x="2972" y="2532"/>
                <a:ext cx="116"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1" name="Line 16"/>
              <p:cNvSpPr>
                <a:spLocks noChangeShapeType="1"/>
              </p:cNvSpPr>
              <p:nvPr/>
            </p:nvSpPr>
            <p:spPr bwMode="auto">
              <a:xfrm>
                <a:off x="4077" y="2640"/>
                <a:ext cx="117"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2" name="Freeform 17"/>
              <p:cNvSpPr>
                <a:spLocks/>
              </p:cNvSpPr>
              <p:nvPr/>
            </p:nvSpPr>
            <p:spPr bwMode="auto">
              <a:xfrm>
                <a:off x="2556" y="1242"/>
                <a:ext cx="116" cy="1294"/>
              </a:xfrm>
              <a:custGeom>
                <a:avLst/>
                <a:gdLst>
                  <a:gd name="T0" fmla="*/ 116 w 116"/>
                  <a:gd name="T1" fmla="*/ 1294 h 1294"/>
                  <a:gd name="T2" fmla="*/ 0 w 116"/>
                  <a:gd name="T3" fmla="*/ 1122 h 1294"/>
                  <a:gd name="T4" fmla="*/ 0 w 116"/>
                  <a:gd name="T5" fmla="*/ 0 h 1294"/>
                  <a:gd name="T6" fmla="*/ 0 60000 65536"/>
                  <a:gd name="T7" fmla="*/ 0 60000 65536"/>
                  <a:gd name="T8" fmla="*/ 0 60000 65536"/>
                  <a:gd name="T9" fmla="*/ 0 w 116"/>
                  <a:gd name="T10" fmla="*/ 0 h 1294"/>
                  <a:gd name="T11" fmla="*/ 116 w 116"/>
                  <a:gd name="T12" fmla="*/ 1294 h 1294"/>
                </a:gdLst>
                <a:ahLst/>
                <a:cxnLst>
                  <a:cxn ang="T6">
                    <a:pos x="T0" y="T1"/>
                  </a:cxn>
                  <a:cxn ang="T7">
                    <a:pos x="T2" y="T3"/>
                  </a:cxn>
                  <a:cxn ang="T8">
                    <a:pos x="T4" y="T5"/>
                  </a:cxn>
                </a:cxnLst>
                <a:rect l="T9" t="T10" r="T11" b="T12"/>
                <a:pathLst>
                  <a:path w="116" h="1294">
                    <a:moveTo>
                      <a:pt x="116" y="1294"/>
                    </a:moveTo>
                    <a:lnTo>
                      <a:pt x="0" y="1122"/>
                    </a:lnTo>
                    <a:lnTo>
                      <a:pt x="0" y="0"/>
                    </a:lnTo>
                  </a:path>
                </a:pathLst>
              </a:custGeom>
              <a:noFill/>
              <a:ln w="28575" cmpd="sng">
                <a:solidFill>
                  <a:srgbClr val="DC83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43" name="Line 18"/>
              <p:cNvSpPr>
                <a:spLocks noChangeShapeType="1"/>
              </p:cNvSpPr>
              <p:nvPr/>
            </p:nvSpPr>
            <p:spPr bwMode="auto">
              <a:xfrm flipH="1" flipV="1">
                <a:off x="2550" y="1403"/>
                <a:ext cx="2" cy="162"/>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4307" name="Group 19"/>
            <p:cNvGrpSpPr>
              <a:grpSpLocks/>
            </p:cNvGrpSpPr>
            <p:nvPr/>
          </p:nvGrpSpPr>
          <p:grpSpPr bwMode="auto">
            <a:xfrm>
              <a:off x="1428" y="2433"/>
              <a:ext cx="1488" cy="63"/>
              <a:chOff x="1428" y="2433"/>
              <a:chExt cx="1488" cy="63"/>
            </a:xfrm>
          </p:grpSpPr>
          <p:sp>
            <p:nvSpPr>
              <p:cNvPr id="54337" name="Freeform 20"/>
              <p:cNvSpPr>
                <a:spLocks/>
              </p:cNvSpPr>
              <p:nvPr/>
            </p:nvSpPr>
            <p:spPr bwMode="auto">
              <a:xfrm>
                <a:off x="1428" y="2433"/>
                <a:ext cx="1488" cy="63"/>
              </a:xfrm>
              <a:custGeom>
                <a:avLst/>
                <a:gdLst>
                  <a:gd name="T0" fmla="*/ 0 w 1488"/>
                  <a:gd name="T1" fmla="*/ 0 h 63"/>
                  <a:gd name="T2" fmla="*/ 1278 w 1488"/>
                  <a:gd name="T3" fmla="*/ 0 h 63"/>
                  <a:gd name="T4" fmla="*/ 1488 w 1488"/>
                  <a:gd name="T5" fmla="*/ 63 h 63"/>
                  <a:gd name="T6" fmla="*/ 0 60000 65536"/>
                  <a:gd name="T7" fmla="*/ 0 60000 65536"/>
                  <a:gd name="T8" fmla="*/ 0 60000 65536"/>
                  <a:gd name="T9" fmla="*/ 0 w 1488"/>
                  <a:gd name="T10" fmla="*/ 0 h 63"/>
                  <a:gd name="T11" fmla="*/ 1488 w 1488"/>
                  <a:gd name="T12" fmla="*/ 63 h 63"/>
                </a:gdLst>
                <a:ahLst/>
                <a:cxnLst>
                  <a:cxn ang="T6">
                    <a:pos x="T0" y="T1"/>
                  </a:cxn>
                  <a:cxn ang="T7">
                    <a:pos x="T2" y="T3"/>
                  </a:cxn>
                  <a:cxn ang="T8">
                    <a:pos x="T4" y="T5"/>
                  </a:cxn>
                </a:cxnLst>
                <a:rect l="T9" t="T10" r="T11" b="T12"/>
                <a:pathLst>
                  <a:path w="1488" h="63">
                    <a:moveTo>
                      <a:pt x="0" y="0"/>
                    </a:moveTo>
                    <a:lnTo>
                      <a:pt x="1278" y="0"/>
                    </a:lnTo>
                    <a:lnTo>
                      <a:pt x="1488" y="63"/>
                    </a:lnTo>
                  </a:path>
                </a:pathLst>
              </a:custGeom>
              <a:noFill/>
              <a:ln w="38100" cmpd="sng">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38" name="Line 21"/>
              <p:cNvSpPr>
                <a:spLocks noChangeShapeType="1"/>
              </p:cNvSpPr>
              <p:nvPr/>
            </p:nvSpPr>
            <p:spPr bwMode="auto">
              <a:xfrm>
                <a:off x="1691" y="2434"/>
                <a:ext cx="270"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08" name="Line 22"/>
            <p:cNvSpPr>
              <a:spLocks noChangeShapeType="1"/>
            </p:cNvSpPr>
            <p:nvPr/>
          </p:nvSpPr>
          <p:spPr bwMode="auto">
            <a:xfrm flipV="1">
              <a:off x="2366" y="1200"/>
              <a:ext cx="1026" cy="0"/>
            </a:xfrm>
            <a:prstGeom prst="line">
              <a:avLst/>
            </a:prstGeom>
            <a:noFill/>
            <a:ln w="50800">
              <a:solidFill>
                <a:schemeClr val="tx2"/>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309" name="Group 23"/>
            <p:cNvGrpSpPr>
              <a:grpSpLocks/>
            </p:cNvGrpSpPr>
            <p:nvPr/>
          </p:nvGrpSpPr>
          <p:grpSpPr bwMode="auto">
            <a:xfrm>
              <a:off x="1183" y="2020"/>
              <a:ext cx="257" cy="824"/>
              <a:chOff x="1177" y="2167"/>
              <a:chExt cx="228" cy="733"/>
            </a:xfrm>
          </p:grpSpPr>
          <p:sp>
            <p:nvSpPr>
              <p:cNvPr id="54328" name="AutoShape 24"/>
              <p:cNvSpPr>
                <a:spLocks noChangeArrowheads="1"/>
              </p:cNvSpPr>
              <p:nvPr/>
            </p:nvSpPr>
            <p:spPr bwMode="auto">
              <a:xfrm>
                <a:off x="1177" y="2167"/>
                <a:ext cx="228" cy="577"/>
              </a:xfrm>
              <a:prstGeom prst="roundRect">
                <a:avLst>
                  <a:gd name="adj" fmla="val 49995"/>
                </a:avLst>
              </a:prstGeom>
              <a:gradFill rotWithShape="0">
                <a:gsLst>
                  <a:gs pos="0">
                    <a:srgbClr val="B2B247"/>
                  </a:gs>
                  <a:gs pos="50000">
                    <a:srgbClr val="FFFF66"/>
                  </a:gs>
                  <a:gs pos="100000">
                    <a:srgbClr val="B2B247"/>
                  </a:gs>
                </a:gsLst>
                <a:lin ang="0" scaled="1"/>
              </a:gradFill>
              <a:ln w="25400">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4329" name="Rectangle 25"/>
              <p:cNvSpPr>
                <a:spLocks noChangeArrowheads="1"/>
              </p:cNvSpPr>
              <p:nvPr/>
            </p:nvSpPr>
            <p:spPr bwMode="auto">
              <a:xfrm>
                <a:off x="1214" y="2725"/>
                <a:ext cx="154" cy="99"/>
              </a:xfrm>
              <a:prstGeom prst="rect">
                <a:avLst/>
              </a:prstGeom>
              <a:gradFill rotWithShape="0">
                <a:gsLst>
                  <a:gs pos="0">
                    <a:srgbClr val="B2B247"/>
                  </a:gs>
                  <a:gs pos="50000">
                    <a:srgbClr val="FFFF66"/>
                  </a:gs>
                  <a:gs pos="100000">
                    <a:srgbClr val="B2B247"/>
                  </a:gs>
                </a:gsLst>
                <a:lin ang="0" scaled="1"/>
              </a:gra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4330" name="Oval 26"/>
              <p:cNvSpPr>
                <a:spLocks noChangeArrowheads="1"/>
              </p:cNvSpPr>
              <p:nvPr/>
            </p:nvSpPr>
            <p:spPr bwMode="auto">
              <a:xfrm>
                <a:off x="1214" y="2786"/>
                <a:ext cx="154" cy="114"/>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4331" name="Freeform 27"/>
              <p:cNvSpPr>
                <a:spLocks/>
              </p:cNvSpPr>
              <p:nvPr/>
            </p:nvSpPr>
            <p:spPr bwMode="auto">
              <a:xfrm>
                <a:off x="1274" y="2266"/>
                <a:ext cx="51" cy="472"/>
              </a:xfrm>
              <a:custGeom>
                <a:avLst/>
                <a:gdLst>
                  <a:gd name="T0" fmla="*/ 0 w 51"/>
                  <a:gd name="T1" fmla="*/ 455 h 472"/>
                  <a:gd name="T2" fmla="*/ 0 w 51"/>
                  <a:gd name="T3" fmla="*/ 0 h 472"/>
                  <a:gd name="T4" fmla="*/ 16 w 51"/>
                  <a:gd name="T5" fmla="*/ 106 h 472"/>
                  <a:gd name="T6" fmla="*/ 16 w 51"/>
                  <a:gd name="T7" fmla="*/ 0 h 472"/>
                  <a:gd name="T8" fmla="*/ 33 w 51"/>
                  <a:gd name="T9" fmla="*/ 106 h 472"/>
                  <a:gd name="T10" fmla="*/ 33 w 51"/>
                  <a:gd name="T11" fmla="*/ 0 h 472"/>
                  <a:gd name="T12" fmla="*/ 50 w 51"/>
                  <a:gd name="T13" fmla="*/ 106 h 472"/>
                  <a:gd name="T14" fmla="*/ 50 w 51"/>
                  <a:gd name="T15" fmla="*/ 471 h 472"/>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472"/>
                  <a:gd name="T26" fmla="*/ 51 w 51"/>
                  <a:gd name="T27" fmla="*/ 472 h 4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B2B247"/>
                  </a:gs>
                  <a:gs pos="50000">
                    <a:srgbClr val="FFFF66"/>
                  </a:gs>
                  <a:gs pos="100000">
                    <a:srgbClr val="B2B247"/>
                  </a:gs>
                </a:gsLst>
                <a:lin ang="0" scaled="1"/>
              </a:gradFill>
              <a:ln w="12700" cap="rnd" cmpd="sng">
                <a:solidFill>
                  <a:schemeClr val="tx1"/>
                </a:solidFill>
                <a:prstDash val="solid"/>
                <a:round/>
                <a:headEnd type="none" w="sm" len="sm"/>
                <a:tailEnd type="none" w="sm" len="lg"/>
              </a:ln>
            </p:spPr>
            <p:txBody>
              <a:bodyPr/>
              <a:lstStyle/>
              <a:p>
                <a:endParaRPr lang="zh-CN" altLang="en-US"/>
              </a:p>
            </p:txBody>
          </p:sp>
          <p:sp>
            <p:nvSpPr>
              <p:cNvPr id="54332" name="Line 28"/>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3" name="Line 29"/>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4" name="Line 30"/>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5" name="Line 31"/>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6" name="Rectangle 32"/>
              <p:cNvSpPr>
                <a:spLocks noChangeArrowheads="1"/>
              </p:cNvSpPr>
              <p:nvPr/>
            </p:nvSpPr>
            <p:spPr bwMode="auto">
              <a:xfrm>
                <a:off x="1263" y="2629"/>
                <a:ext cx="69" cy="97"/>
              </a:xfrm>
              <a:prstGeom prst="rect">
                <a:avLst/>
              </a:prstGeom>
              <a:gradFill rotWithShape="0">
                <a:gsLst>
                  <a:gs pos="0">
                    <a:srgbClr val="B2B247"/>
                  </a:gs>
                  <a:gs pos="50000">
                    <a:srgbClr val="FFFF66"/>
                  </a:gs>
                  <a:gs pos="100000">
                    <a:srgbClr val="B2B247"/>
                  </a:gs>
                </a:gsLst>
                <a:lin ang="0" scaled="1"/>
              </a:gra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54310" name="Group 33"/>
            <p:cNvGrpSpPr>
              <a:grpSpLocks/>
            </p:cNvGrpSpPr>
            <p:nvPr/>
          </p:nvGrpSpPr>
          <p:grpSpPr bwMode="auto">
            <a:xfrm>
              <a:off x="3054" y="2373"/>
              <a:ext cx="1536" cy="1440"/>
              <a:chOff x="2814" y="2400"/>
              <a:chExt cx="1536" cy="1440"/>
            </a:xfrm>
          </p:grpSpPr>
          <p:grpSp>
            <p:nvGrpSpPr>
              <p:cNvPr id="54323" name="Group 34"/>
              <p:cNvGrpSpPr>
                <a:grpSpLocks/>
              </p:cNvGrpSpPr>
              <p:nvPr/>
            </p:nvGrpSpPr>
            <p:grpSpPr bwMode="auto">
              <a:xfrm>
                <a:off x="2814" y="2400"/>
                <a:ext cx="1536" cy="1308"/>
                <a:chOff x="2814" y="2400"/>
                <a:chExt cx="1536" cy="1308"/>
              </a:xfrm>
            </p:grpSpPr>
            <p:sp>
              <p:nvSpPr>
                <p:cNvPr id="54325" name="Freeform 35"/>
                <p:cNvSpPr>
                  <a:spLocks/>
                </p:cNvSpPr>
                <p:nvPr/>
              </p:nvSpPr>
              <p:spPr bwMode="auto">
                <a:xfrm>
                  <a:off x="2814" y="2400"/>
                  <a:ext cx="1536" cy="1308"/>
                </a:xfrm>
                <a:custGeom>
                  <a:avLst/>
                  <a:gdLst>
                    <a:gd name="T0" fmla="*/ 1536 w 1536"/>
                    <a:gd name="T1" fmla="*/ 138 h 1308"/>
                    <a:gd name="T2" fmla="*/ 738 w 1536"/>
                    <a:gd name="T3" fmla="*/ 132 h 1308"/>
                    <a:gd name="T4" fmla="*/ 582 w 1536"/>
                    <a:gd name="T5" fmla="*/ 12 h 1308"/>
                    <a:gd name="T6" fmla="*/ 0 w 1536"/>
                    <a:gd name="T7" fmla="*/ 0 h 1308"/>
                    <a:gd name="T8" fmla="*/ 0 w 1536"/>
                    <a:gd name="T9" fmla="*/ 1290 h 1308"/>
                    <a:gd name="T10" fmla="*/ 12 w 1536"/>
                    <a:gd name="T11" fmla="*/ 1308 h 1308"/>
                    <a:gd name="T12" fmla="*/ 0 60000 65536"/>
                    <a:gd name="T13" fmla="*/ 0 60000 65536"/>
                    <a:gd name="T14" fmla="*/ 0 60000 65536"/>
                    <a:gd name="T15" fmla="*/ 0 60000 65536"/>
                    <a:gd name="T16" fmla="*/ 0 60000 65536"/>
                    <a:gd name="T17" fmla="*/ 0 60000 65536"/>
                    <a:gd name="T18" fmla="*/ 0 w 1536"/>
                    <a:gd name="T19" fmla="*/ 0 h 1308"/>
                    <a:gd name="T20" fmla="*/ 1536 w 1536"/>
                    <a:gd name="T21" fmla="*/ 1308 h 1308"/>
                  </a:gdLst>
                  <a:ahLst/>
                  <a:cxnLst>
                    <a:cxn ang="T12">
                      <a:pos x="T0" y="T1"/>
                    </a:cxn>
                    <a:cxn ang="T13">
                      <a:pos x="T2" y="T3"/>
                    </a:cxn>
                    <a:cxn ang="T14">
                      <a:pos x="T4" y="T5"/>
                    </a:cxn>
                    <a:cxn ang="T15">
                      <a:pos x="T6" y="T7"/>
                    </a:cxn>
                    <a:cxn ang="T16">
                      <a:pos x="T8" y="T9"/>
                    </a:cxn>
                    <a:cxn ang="T17">
                      <a:pos x="T10" y="T11"/>
                    </a:cxn>
                  </a:cxnLst>
                  <a:rect l="T18" t="T19" r="T20" b="T21"/>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26" name="Line 36"/>
                <p:cNvSpPr>
                  <a:spLocks noChangeShapeType="1"/>
                </p:cNvSpPr>
                <p:nvPr/>
              </p:nvSpPr>
              <p:spPr bwMode="auto">
                <a:xfrm flipH="1">
                  <a:off x="3984" y="2541"/>
                  <a:ext cx="164"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7" name="Line 37"/>
                <p:cNvSpPr>
                  <a:spLocks noChangeShapeType="1"/>
                </p:cNvSpPr>
                <p:nvPr/>
              </p:nvSpPr>
              <p:spPr bwMode="auto">
                <a:xfrm flipH="1">
                  <a:off x="3081" y="2412"/>
                  <a:ext cx="109"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24" name="Line 38"/>
              <p:cNvSpPr>
                <a:spLocks noChangeShapeType="1"/>
              </p:cNvSpPr>
              <p:nvPr/>
            </p:nvSpPr>
            <p:spPr bwMode="auto">
              <a:xfrm>
                <a:off x="2817" y="3638"/>
                <a:ext cx="0" cy="202"/>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4311" name="Group 39"/>
            <p:cNvGrpSpPr>
              <a:grpSpLocks/>
            </p:cNvGrpSpPr>
            <p:nvPr/>
          </p:nvGrpSpPr>
          <p:grpSpPr bwMode="auto">
            <a:xfrm>
              <a:off x="2868" y="1203"/>
              <a:ext cx="92" cy="2595"/>
              <a:chOff x="2628" y="1230"/>
              <a:chExt cx="92" cy="2595"/>
            </a:xfrm>
          </p:grpSpPr>
          <p:grpSp>
            <p:nvGrpSpPr>
              <p:cNvPr id="54319" name="Group 40"/>
              <p:cNvGrpSpPr>
                <a:grpSpLocks/>
              </p:cNvGrpSpPr>
              <p:nvPr/>
            </p:nvGrpSpPr>
            <p:grpSpPr bwMode="auto">
              <a:xfrm>
                <a:off x="2628" y="1230"/>
                <a:ext cx="90" cy="2532"/>
                <a:chOff x="2628" y="1230"/>
                <a:chExt cx="90" cy="2532"/>
              </a:xfrm>
            </p:grpSpPr>
            <p:sp>
              <p:nvSpPr>
                <p:cNvPr id="54321" name="Freeform 41"/>
                <p:cNvSpPr>
                  <a:spLocks/>
                </p:cNvSpPr>
                <p:nvPr/>
              </p:nvSpPr>
              <p:spPr bwMode="auto">
                <a:xfrm>
                  <a:off x="2628" y="1230"/>
                  <a:ext cx="90" cy="2532"/>
                </a:xfrm>
                <a:custGeom>
                  <a:avLst/>
                  <a:gdLst>
                    <a:gd name="T0" fmla="*/ 0 w 90"/>
                    <a:gd name="T1" fmla="*/ 0 h 2532"/>
                    <a:gd name="T2" fmla="*/ 0 w 90"/>
                    <a:gd name="T3" fmla="*/ 1062 h 2532"/>
                    <a:gd name="T4" fmla="*/ 90 w 90"/>
                    <a:gd name="T5" fmla="*/ 1236 h 2532"/>
                    <a:gd name="T6" fmla="*/ 90 w 90"/>
                    <a:gd name="T7" fmla="*/ 2532 h 2532"/>
                    <a:gd name="T8" fmla="*/ 0 60000 65536"/>
                    <a:gd name="T9" fmla="*/ 0 60000 65536"/>
                    <a:gd name="T10" fmla="*/ 0 60000 65536"/>
                    <a:gd name="T11" fmla="*/ 0 60000 65536"/>
                    <a:gd name="T12" fmla="*/ 0 w 90"/>
                    <a:gd name="T13" fmla="*/ 0 h 2532"/>
                    <a:gd name="T14" fmla="*/ 90 w 90"/>
                    <a:gd name="T15" fmla="*/ 2532 h 2532"/>
                  </a:gdLst>
                  <a:ahLst/>
                  <a:cxnLst>
                    <a:cxn ang="T8">
                      <a:pos x="T0" y="T1"/>
                    </a:cxn>
                    <a:cxn ang="T9">
                      <a:pos x="T2" y="T3"/>
                    </a:cxn>
                    <a:cxn ang="T10">
                      <a:pos x="T4" y="T5"/>
                    </a:cxn>
                    <a:cxn ang="T11">
                      <a:pos x="T6" y="T7"/>
                    </a:cxn>
                  </a:cxnLst>
                  <a:rect l="T12" t="T13" r="T14" b="T15"/>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22" name="Line 42"/>
                <p:cNvSpPr>
                  <a:spLocks noChangeShapeType="1"/>
                </p:cNvSpPr>
                <p:nvPr/>
              </p:nvSpPr>
              <p:spPr bwMode="auto">
                <a:xfrm>
                  <a:off x="2629" y="1536"/>
                  <a:ext cx="0" cy="82"/>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20" name="Line 43"/>
              <p:cNvSpPr>
                <a:spLocks noChangeShapeType="1"/>
              </p:cNvSpPr>
              <p:nvPr/>
            </p:nvSpPr>
            <p:spPr bwMode="auto">
              <a:xfrm>
                <a:off x="2720" y="3670"/>
                <a:ext cx="0" cy="155"/>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54280" name="Object 8"/>
            <p:cNvGraphicFramePr>
              <a:graphicFrameLocks noChangeAspect="1"/>
            </p:cNvGraphicFramePr>
            <p:nvPr/>
          </p:nvGraphicFramePr>
          <p:xfrm>
            <a:off x="2118" y="2757"/>
            <a:ext cx="426" cy="426"/>
          </p:xfrm>
          <a:graphic>
            <a:graphicData uri="http://schemas.openxmlformats.org/presentationml/2006/ole">
              <mc:AlternateContent xmlns:mc="http://schemas.openxmlformats.org/markup-compatibility/2006">
                <mc:Choice xmlns:v="urn:schemas-microsoft-com:vml" Requires="v">
                  <p:oleObj spid="_x0000_s224321" name="公式" r:id="rId9" imgW="203024" imgH="215713" progId="Equation.3">
                    <p:embed/>
                  </p:oleObj>
                </mc:Choice>
                <mc:Fallback>
                  <p:oleObj name="公式" r:id="rId9" imgW="203024" imgH="215713" progId="Equation.3">
                    <p:embed/>
                    <p:pic>
                      <p:nvPicPr>
                        <p:cNvPr id="5428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8" y="2757"/>
                          <a:ext cx="426"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1" name="Object 9"/>
            <p:cNvGraphicFramePr>
              <a:graphicFrameLocks noChangeAspect="1"/>
            </p:cNvGraphicFramePr>
            <p:nvPr/>
          </p:nvGraphicFramePr>
          <p:xfrm>
            <a:off x="3456" y="2757"/>
            <a:ext cx="432" cy="401"/>
          </p:xfrm>
          <a:graphic>
            <a:graphicData uri="http://schemas.openxmlformats.org/presentationml/2006/ole">
              <mc:AlternateContent xmlns:mc="http://schemas.openxmlformats.org/markup-compatibility/2006">
                <mc:Choice xmlns:v="urn:schemas-microsoft-com:vml" Requires="v">
                  <p:oleObj spid="_x0000_s224322" name="公式" r:id="rId11" imgW="215619" imgH="215619" progId="Equation.3">
                    <p:embed/>
                  </p:oleObj>
                </mc:Choice>
                <mc:Fallback>
                  <p:oleObj name="公式" r:id="rId11" imgW="215619" imgH="215619" progId="Equation.3">
                    <p:embed/>
                    <p:pic>
                      <p:nvPicPr>
                        <p:cNvPr id="54281"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2757"/>
                          <a:ext cx="432"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312" name="Group 46"/>
            <p:cNvGrpSpPr>
              <a:grpSpLocks/>
            </p:cNvGrpSpPr>
            <p:nvPr/>
          </p:nvGrpSpPr>
          <p:grpSpPr bwMode="auto">
            <a:xfrm>
              <a:off x="2311" y="2128"/>
              <a:ext cx="1027" cy="755"/>
              <a:chOff x="2119" y="2203"/>
              <a:chExt cx="1027" cy="755"/>
            </a:xfrm>
          </p:grpSpPr>
          <p:sp>
            <p:nvSpPr>
              <p:cNvPr id="54317" name="Line 47"/>
              <p:cNvSpPr>
                <a:spLocks noChangeShapeType="1"/>
              </p:cNvSpPr>
              <p:nvPr/>
            </p:nvSpPr>
            <p:spPr bwMode="auto">
              <a:xfrm flipV="1">
                <a:off x="2336" y="2203"/>
                <a:ext cx="756" cy="755"/>
              </a:xfrm>
              <a:prstGeom prst="line">
                <a:avLst/>
              </a:prstGeom>
              <a:noFill/>
              <a:ln w="38100">
                <a:solidFill>
                  <a:srgbClr val="0066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8" name="Rectangle 48"/>
              <p:cNvSpPr>
                <a:spLocks noChangeArrowheads="1"/>
              </p:cNvSpPr>
              <p:nvPr/>
            </p:nvSpPr>
            <p:spPr bwMode="auto">
              <a:xfrm rot="-2700000">
                <a:off x="2119" y="2418"/>
                <a:ext cx="1027" cy="192"/>
              </a:xfrm>
              <a:prstGeom prst="rect">
                <a:avLst/>
              </a:prstGeom>
              <a:solidFill>
                <a:srgbClr val="00FFCC">
                  <a:alpha val="50195"/>
                </a:srgbClr>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54313" name="Rectangle 49"/>
            <p:cNvSpPr>
              <a:spLocks noChangeArrowheads="1"/>
            </p:cNvSpPr>
            <p:nvPr/>
          </p:nvSpPr>
          <p:spPr bwMode="auto">
            <a:xfrm rot="-2700000">
              <a:off x="3194" y="2386"/>
              <a:ext cx="959" cy="193"/>
            </a:xfrm>
            <a:prstGeom prst="rect">
              <a:avLst/>
            </a:prstGeom>
            <a:solidFill>
              <a:srgbClr val="00FFCC">
                <a:alpha val="50195"/>
              </a:srgbClr>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4314" name="Group 50"/>
            <p:cNvGrpSpPr>
              <a:grpSpLocks/>
            </p:cNvGrpSpPr>
            <p:nvPr/>
          </p:nvGrpSpPr>
          <p:grpSpPr bwMode="auto">
            <a:xfrm>
              <a:off x="4560" y="2064"/>
              <a:ext cx="162" cy="809"/>
              <a:chOff x="4149" y="2005"/>
              <a:chExt cx="162" cy="809"/>
            </a:xfrm>
          </p:grpSpPr>
          <p:sp>
            <p:nvSpPr>
              <p:cNvPr id="54315" name="Rectangle 51"/>
              <p:cNvSpPr>
                <a:spLocks noChangeArrowheads="1"/>
              </p:cNvSpPr>
              <p:nvPr/>
            </p:nvSpPr>
            <p:spPr bwMode="auto">
              <a:xfrm>
                <a:off x="4149" y="2005"/>
                <a:ext cx="162" cy="806"/>
              </a:xfrm>
              <a:prstGeom prst="rect">
                <a:avLst/>
              </a:prstGeom>
              <a:solidFill>
                <a:srgbClr val="99FF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4316" name="Line 52"/>
              <p:cNvSpPr>
                <a:spLocks noChangeShapeType="1"/>
              </p:cNvSpPr>
              <p:nvPr/>
            </p:nvSpPr>
            <p:spPr bwMode="auto">
              <a:xfrm>
                <a:off x="4149" y="2005"/>
                <a:ext cx="0" cy="809"/>
              </a:xfrm>
              <a:prstGeom prst="line">
                <a:avLst/>
              </a:prstGeom>
              <a:noFill/>
              <a:ln w="50800">
                <a:solidFill>
                  <a:schemeClr val="tx2"/>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 name="Group 53"/>
          <p:cNvGrpSpPr>
            <a:grpSpLocks/>
          </p:cNvGrpSpPr>
          <p:nvPr/>
        </p:nvGrpSpPr>
        <p:grpSpPr bwMode="auto">
          <a:xfrm>
            <a:off x="5562600" y="5562600"/>
            <a:ext cx="2819400" cy="519113"/>
            <a:chOff x="3504" y="3504"/>
            <a:chExt cx="1776" cy="327"/>
          </a:xfrm>
        </p:grpSpPr>
        <p:sp>
          <p:nvSpPr>
            <p:cNvPr id="54300" name="Text Box 54"/>
            <p:cNvSpPr txBox="1">
              <a:spLocks noChangeArrowheads="1"/>
            </p:cNvSpPr>
            <p:nvPr/>
          </p:nvSpPr>
          <p:spPr bwMode="auto">
            <a:xfrm>
              <a:off x="3504" y="3504"/>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光程差</a:t>
              </a:r>
            </a:p>
          </p:txBody>
        </p:sp>
        <p:graphicFrame>
          <p:nvGraphicFramePr>
            <p:cNvPr id="54278" name="Object 6"/>
            <p:cNvGraphicFramePr>
              <a:graphicFrameLocks noChangeAspect="1"/>
            </p:cNvGraphicFramePr>
            <p:nvPr/>
          </p:nvGraphicFramePr>
          <p:xfrm>
            <a:off x="4339" y="3510"/>
            <a:ext cx="941" cy="297"/>
          </p:xfrm>
          <a:graphic>
            <a:graphicData uri="http://schemas.openxmlformats.org/presentationml/2006/ole">
              <mc:AlternateContent xmlns:mc="http://schemas.openxmlformats.org/markup-compatibility/2006">
                <mc:Choice xmlns:v="urn:schemas-microsoft-com:vml" Requires="v">
                  <p:oleObj spid="_x0000_s224323" name="公式" r:id="rId13" imgW="876300" imgH="279400" progId="Equation.3">
                    <p:embed/>
                  </p:oleObj>
                </mc:Choice>
                <mc:Fallback>
                  <p:oleObj name="公式" r:id="rId13" imgW="876300" imgH="279400" progId="Equation.3">
                    <p:embed/>
                    <p:pic>
                      <p:nvPicPr>
                        <p:cNvPr id="54278"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39" y="3510"/>
                          <a:ext cx="941" cy="297"/>
                        </a:xfrm>
                        <a:prstGeom prst="rect">
                          <a:avLst/>
                        </a:prstGeom>
                        <a:noFill/>
                        <a:ln>
                          <a:noFill/>
                        </a:ln>
                        <a:extLst>
                          <a:ext uri="{909E8E84-426E-40DD-AFC4-6F175D3DCCD1}">
                            <a14:hiddenFill xmlns:a14="http://schemas.microsoft.com/office/drawing/2010/main">
                              <a:gradFill rotWithShape="0">
                                <a:gsLst>
                                  <a:gs pos="0">
                                    <a:srgbClr val="9BC2C2"/>
                                  </a:gs>
                                  <a:gs pos="50000">
                                    <a:srgbClr val="CCFFFF"/>
                                  </a:gs>
                                  <a:gs pos="100000">
                                    <a:srgbClr val="9BC2C2"/>
                                  </a:gs>
                                </a:gsLst>
                                <a:lin ang="5400000" scaled="1"/>
                              </a:gradFill>
                            </a14:hiddenFill>
                          </a:ex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grpSp>
      <p:grpSp>
        <p:nvGrpSpPr>
          <p:cNvPr id="15" name="Group 56"/>
          <p:cNvGrpSpPr>
            <a:grpSpLocks/>
          </p:cNvGrpSpPr>
          <p:nvPr/>
        </p:nvGrpSpPr>
        <p:grpSpPr bwMode="auto">
          <a:xfrm>
            <a:off x="1447800" y="982663"/>
            <a:ext cx="3903663" cy="550862"/>
            <a:chOff x="912" y="619"/>
            <a:chExt cx="2459" cy="347"/>
          </a:xfrm>
        </p:grpSpPr>
        <p:sp>
          <p:nvSpPr>
            <p:cNvPr id="4153" name="Text Box 57"/>
            <p:cNvSpPr txBox="1">
              <a:spLocks noChangeArrowheads="1"/>
            </p:cNvSpPr>
            <p:nvPr/>
          </p:nvSpPr>
          <p:spPr bwMode="auto">
            <a:xfrm>
              <a:off x="912" y="633"/>
              <a:ext cx="1392" cy="333"/>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a:spAutoFit/>
            </a:bodyPr>
            <a:lstStyle/>
            <a:p>
              <a:pPr>
                <a:spcBef>
                  <a:spcPct val="50000"/>
                </a:spcBef>
                <a:defRPr/>
              </a:pPr>
              <a:r>
                <a:rPr kumimoji="0" lang="en-US" altLang="zh-CN" sz="2800" b="1">
                  <a:solidFill>
                    <a:srgbClr val="1C1C1C"/>
                  </a:solidFill>
                </a:rPr>
                <a:t>       </a:t>
              </a:r>
              <a:r>
                <a:rPr kumimoji="0" lang="zh-CN" altLang="en-US" sz="2800" b="1">
                  <a:solidFill>
                    <a:srgbClr val="1C1C1C"/>
                  </a:solidFill>
                </a:rPr>
                <a:t>的像</a:t>
              </a:r>
            </a:p>
          </p:txBody>
        </p:sp>
        <p:sp>
          <p:nvSpPr>
            <p:cNvPr id="54299" name="Rectangle 58"/>
            <p:cNvSpPr>
              <a:spLocks noChangeArrowheads="1"/>
            </p:cNvSpPr>
            <p:nvPr/>
          </p:nvSpPr>
          <p:spPr bwMode="auto">
            <a:xfrm>
              <a:off x="2363" y="680"/>
              <a:ext cx="1008" cy="192"/>
            </a:xfrm>
            <a:prstGeom prst="rect">
              <a:avLst/>
            </a:prstGeom>
            <a:solidFill>
              <a:srgbClr val="00FFFF">
                <a:alpha val="50195"/>
              </a:srgbClr>
            </a:solidFill>
            <a:ln w="28575">
              <a:solidFill>
                <a:schemeClr val="tx2"/>
              </a:solidFill>
              <a:prstDash val="dash"/>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54276" name="Object 4"/>
            <p:cNvGraphicFramePr>
              <a:graphicFrameLocks noChangeAspect="1"/>
            </p:cNvGraphicFramePr>
            <p:nvPr/>
          </p:nvGraphicFramePr>
          <p:xfrm>
            <a:off x="1872" y="619"/>
            <a:ext cx="384" cy="323"/>
          </p:xfrm>
          <a:graphic>
            <a:graphicData uri="http://schemas.openxmlformats.org/presentationml/2006/ole">
              <mc:AlternateContent xmlns:mc="http://schemas.openxmlformats.org/markup-compatibility/2006">
                <mc:Choice xmlns:v="urn:schemas-microsoft-com:vml" Requires="v">
                  <p:oleObj spid="_x0000_s224324" name="公式" r:id="rId15" imgW="457200" imgH="368300" progId="Equation.3">
                    <p:embed/>
                  </p:oleObj>
                </mc:Choice>
                <mc:Fallback>
                  <p:oleObj name="公式" r:id="rId15" imgW="457200" imgH="368300" progId="Equation.3">
                    <p:embed/>
                    <p:pic>
                      <p:nvPicPr>
                        <p:cNvPr id="54276"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2" y="619"/>
                          <a:ext cx="384"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7" name="Object 5"/>
            <p:cNvGraphicFramePr>
              <a:graphicFrameLocks noChangeAspect="1"/>
            </p:cNvGraphicFramePr>
            <p:nvPr/>
          </p:nvGraphicFramePr>
          <p:xfrm>
            <a:off x="960" y="624"/>
            <a:ext cx="374" cy="329"/>
          </p:xfrm>
          <a:graphic>
            <a:graphicData uri="http://schemas.openxmlformats.org/presentationml/2006/ole">
              <mc:AlternateContent xmlns:mc="http://schemas.openxmlformats.org/markup-compatibility/2006">
                <mc:Choice xmlns:v="urn:schemas-microsoft-com:vml" Requires="v">
                  <p:oleObj spid="_x0000_s224325" name="公式" r:id="rId17" imgW="419100" imgH="368300" progId="Equation.3">
                    <p:embed/>
                  </p:oleObj>
                </mc:Choice>
                <mc:Fallback>
                  <p:oleObj name="公式" r:id="rId17" imgW="419100" imgH="368300" progId="Equation.3">
                    <p:embed/>
                    <p:pic>
                      <p:nvPicPr>
                        <p:cNvPr id="54277"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0" y="624"/>
                          <a:ext cx="374"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61"/>
          <p:cNvGrpSpPr>
            <a:grpSpLocks/>
          </p:cNvGrpSpPr>
          <p:nvPr/>
        </p:nvGrpSpPr>
        <p:grpSpPr bwMode="auto">
          <a:xfrm>
            <a:off x="4419600" y="1358900"/>
            <a:ext cx="2590800" cy="558800"/>
            <a:chOff x="2784" y="856"/>
            <a:chExt cx="1632" cy="352"/>
          </a:xfrm>
        </p:grpSpPr>
        <p:grpSp>
          <p:nvGrpSpPr>
            <p:cNvPr id="54292" name="Group 62"/>
            <p:cNvGrpSpPr>
              <a:grpSpLocks/>
            </p:cNvGrpSpPr>
            <p:nvPr/>
          </p:nvGrpSpPr>
          <p:grpSpPr bwMode="auto">
            <a:xfrm>
              <a:off x="3408" y="856"/>
              <a:ext cx="1008" cy="352"/>
              <a:chOff x="2832" y="800"/>
              <a:chExt cx="1008" cy="352"/>
            </a:xfrm>
          </p:grpSpPr>
          <p:sp>
            <p:nvSpPr>
              <p:cNvPr id="54295" name="Line 63"/>
              <p:cNvSpPr>
                <a:spLocks noChangeShapeType="1"/>
              </p:cNvSpPr>
              <p:nvPr/>
            </p:nvSpPr>
            <p:spPr bwMode="auto">
              <a:xfrm>
                <a:off x="2832" y="816"/>
                <a:ext cx="960" cy="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6" name="Line 64"/>
              <p:cNvSpPr>
                <a:spLocks noChangeShapeType="1"/>
              </p:cNvSpPr>
              <p:nvPr/>
            </p:nvSpPr>
            <p:spPr bwMode="auto">
              <a:xfrm>
                <a:off x="2832" y="1138"/>
                <a:ext cx="960" cy="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7" name="Line 65"/>
              <p:cNvSpPr>
                <a:spLocks noChangeShapeType="1"/>
              </p:cNvSpPr>
              <p:nvPr/>
            </p:nvSpPr>
            <p:spPr bwMode="auto">
              <a:xfrm>
                <a:off x="3600" y="816"/>
                <a:ext cx="0" cy="336"/>
              </a:xfrm>
              <a:prstGeom prst="line">
                <a:avLst/>
              </a:prstGeom>
              <a:noFill/>
              <a:ln w="19050">
                <a:solidFill>
                  <a:srgbClr val="FF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4275" name="Object 3"/>
              <p:cNvGraphicFramePr>
                <a:graphicFrameLocks noChangeAspect="1"/>
              </p:cNvGraphicFramePr>
              <p:nvPr/>
            </p:nvGraphicFramePr>
            <p:xfrm>
              <a:off x="3612" y="800"/>
              <a:ext cx="228" cy="304"/>
            </p:xfrm>
            <a:graphic>
              <a:graphicData uri="http://schemas.openxmlformats.org/presentationml/2006/ole">
                <mc:AlternateContent xmlns:mc="http://schemas.openxmlformats.org/markup-compatibility/2006">
                  <mc:Choice xmlns:v="urn:schemas-microsoft-com:vml" Requires="v">
                    <p:oleObj spid="_x0000_s224326" name="公式" r:id="rId19" imgW="190417" imgH="253890" progId="Equation.3">
                      <p:embed/>
                    </p:oleObj>
                  </mc:Choice>
                  <mc:Fallback>
                    <p:oleObj name="公式" r:id="rId19" imgW="190417" imgH="253890" progId="Equation.3">
                      <p:embed/>
                      <p:pic>
                        <p:nvPicPr>
                          <p:cNvPr id="54275" name="Object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12" y="800"/>
                            <a:ext cx="228"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293" name="Line 67"/>
            <p:cNvSpPr>
              <a:spLocks noChangeShapeType="1"/>
            </p:cNvSpPr>
            <p:nvPr/>
          </p:nvSpPr>
          <p:spPr bwMode="auto">
            <a:xfrm flipV="1">
              <a:off x="2784" y="864"/>
              <a:ext cx="0" cy="336"/>
            </a:xfrm>
            <a:prstGeom prst="line">
              <a:avLst/>
            </a:prstGeom>
            <a:noFill/>
            <a:ln w="9525">
              <a:solidFill>
                <a:srgbClr val="990099"/>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94" name="Line 68"/>
            <p:cNvSpPr>
              <a:spLocks noChangeShapeType="1"/>
            </p:cNvSpPr>
            <p:nvPr/>
          </p:nvSpPr>
          <p:spPr bwMode="auto">
            <a:xfrm flipV="1">
              <a:off x="2856" y="864"/>
              <a:ext cx="0" cy="336"/>
            </a:xfrm>
            <a:prstGeom prst="line">
              <a:avLst/>
            </a:prstGeom>
            <a:noFill/>
            <a:ln w="9525">
              <a:solidFill>
                <a:srgbClr val="990099"/>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Group 69"/>
          <p:cNvGrpSpPr>
            <a:grpSpLocks/>
          </p:cNvGrpSpPr>
          <p:nvPr/>
        </p:nvGrpSpPr>
        <p:grpSpPr bwMode="auto">
          <a:xfrm>
            <a:off x="3581400" y="304800"/>
            <a:ext cx="2819400" cy="519113"/>
            <a:chOff x="3504" y="3504"/>
            <a:chExt cx="1776" cy="327"/>
          </a:xfrm>
        </p:grpSpPr>
        <p:sp>
          <p:nvSpPr>
            <p:cNvPr id="54291" name="Text Box 70"/>
            <p:cNvSpPr txBox="1">
              <a:spLocks noChangeArrowheads="1"/>
            </p:cNvSpPr>
            <p:nvPr/>
          </p:nvSpPr>
          <p:spPr bwMode="auto">
            <a:xfrm>
              <a:off x="3504" y="3504"/>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光程差</a:t>
              </a:r>
            </a:p>
          </p:txBody>
        </p:sp>
        <p:graphicFrame>
          <p:nvGraphicFramePr>
            <p:cNvPr id="54274" name="Object 2"/>
            <p:cNvGraphicFramePr>
              <a:graphicFrameLocks noChangeAspect="1"/>
            </p:cNvGraphicFramePr>
            <p:nvPr/>
          </p:nvGraphicFramePr>
          <p:xfrm>
            <a:off x="4339" y="3510"/>
            <a:ext cx="941" cy="297"/>
          </p:xfrm>
          <a:graphic>
            <a:graphicData uri="http://schemas.openxmlformats.org/presentationml/2006/ole">
              <mc:AlternateContent xmlns:mc="http://schemas.openxmlformats.org/markup-compatibility/2006">
                <mc:Choice xmlns:v="urn:schemas-microsoft-com:vml" Requires="v">
                  <p:oleObj spid="_x0000_s224327" name="公式" r:id="rId21" imgW="876300" imgH="279400" progId="Equation.3">
                    <p:embed/>
                  </p:oleObj>
                </mc:Choice>
                <mc:Fallback>
                  <p:oleObj name="公式" r:id="rId21" imgW="876300" imgH="279400" progId="Equation.3">
                    <p:embed/>
                    <p:pic>
                      <p:nvPicPr>
                        <p:cNvPr id="54274"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39" y="3510"/>
                          <a:ext cx="941" cy="297"/>
                        </a:xfrm>
                        <a:prstGeom prst="rect">
                          <a:avLst/>
                        </a:prstGeom>
                        <a:noFill/>
                        <a:ln>
                          <a:noFill/>
                        </a:ln>
                        <a:extLst>
                          <a:ext uri="{909E8E84-426E-40DD-AFC4-6F175D3DCCD1}">
                            <a14:hiddenFill xmlns:a14="http://schemas.microsoft.com/office/drawing/2010/main">
                              <a:gradFill rotWithShape="0">
                                <a:gsLst>
                                  <a:gs pos="0">
                                    <a:srgbClr val="9BC2C2"/>
                                  </a:gs>
                                  <a:gs pos="50000">
                                    <a:srgbClr val="CCFFFF"/>
                                  </a:gs>
                                  <a:gs pos="100000">
                                    <a:srgbClr val="9BC2C2"/>
                                  </a:gs>
                                </a:gsLst>
                                <a:lin ang="5400000" scaled="1"/>
                              </a:gradFill>
                            </a14:hiddenFill>
                          </a:ex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grpSp>
      <p:sp>
        <p:nvSpPr>
          <p:cNvPr id="54289" name="Rectangle 72"/>
          <p:cNvSpPr>
            <a:spLocks noChangeArrowheads="1"/>
          </p:cNvSpPr>
          <p:nvPr/>
        </p:nvSpPr>
        <p:spPr bwMode="auto">
          <a:xfrm>
            <a:off x="4114800" y="5943600"/>
            <a:ext cx="984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800" b="1">
                <a:solidFill>
                  <a:srgbClr val="0000FF"/>
                </a:solidFill>
              </a:rPr>
              <a:t>    1</a:t>
            </a:r>
            <a:r>
              <a:rPr kumimoji="0" lang="en-US" altLang="zh-CN" sz="2800" b="1">
                <a:solidFill>
                  <a:srgbClr val="000000"/>
                </a:solidFill>
              </a:rPr>
              <a:t> </a:t>
            </a:r>
            <a:r>
              <a:rPr kumimoji="0" lang="en-US" altLang="zh-CN" sz="2800" b="1">
                <a:solidFill>
                  <a:srgbClr val="FF0000"/>
                </a:solidFill>
              </a:rPr>
              <a:t>2</a:t>
            </a:r>
          </a:p>
        </p:txBody>
      </p:sp>
      <p:sp>
        <p:nvSpPr>
          <p:cNvPr id="54290" name="Rectangle 73"/>
          <p:cNvSpPr>
            <a:spLocks noChangeArrowheads="1"/>
          </p:cNvSpPr>
          <p:nvPr/>
        </p:nvSpPr>
        <p:spPr bwMode="auto">
          <a:xfrm>
            <a:off x="3979863" y="6338888"/>
            <a:ext cx="1254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800" b="1">
                <a:solidFill>
                  <a:srgbClr val="0000FF"/>
                </a:solidFill>
              </a:rPr>
              <a:t>    </a:t>
            </a:r>
            <a:r>
              <a:rPr kumimoji="0" lang="zh-CN" altLang="en-US" sz="2800" b="1">
                <a:solidFill>
                  <a:srgbClr val="0000FF"/>
                </a:solidFill>
              </a:rPr>
              <a:t>干涉</a:t>
            </a:r>
            <a:endParaRPr kumimoji="0" lang="zh-CN" altLang="en-US" sz="2800" b="1">
              <a:solidFill>
                <a:srgbClr val="FF0000"/>
              </a:solidFill>
            </a:endParaRPr>
          </a:p>
        </p:txBody>
      </p:sp>
    </p:spTree>
    <p:extLst>
      <p:ext uri="{BB962C8B-B14F-4D97-AF65-F5344CB8AC3E}">
        <p14:creationId xmlns:p14="http://schemas.microsoft.com/office/powerpoint/2010/main" val="3109018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strVal val="2/3*#ppt_w"/>
                                          </p:val>
                                        </p:tav>
                                        <p:tav tm="100000">
                                          <p:val>
                                            <p:strVal val="#ppt_w"/>
                                          </p:val>
                                        </p:tav>
                                      </p:tavLst>
                                    </p:anim>
                                    <p:anim calcmode="lin" valueType="num">
                                      <p:cBhvr>
                                        <p:cTn id="13"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620713"/>
            <a:ext cx="8496300" cy="3816350"/>
          </a:xfrm>
        </p:spPr>
        <p:txBody>
          <a:bodyPr rtlCol="0">
            <a:normAutofit fontScale="92500" lnSpcReduction="20000"/>
          </a:bodyPr>
          <a:lstStyle/>
          <a:p>
            <a:pPr algn="just" eaLnBrk="1" fontAlgn="auto" hangingPunct="1">
              <a:lnSpc>
                <a:spcPct val="150000"/>
              </a:lnSpc>
              <a:spcAft>
                <a:spcPts val="0"/>
              </a:spcAft>
              <a:defRPr/>
            </a:pPr>
            <a:r>
              <a:rPr lang="zh-CN" altLang="zh-CN" dirty="0">
                <a:latin typeface="宋体" panose="02010600030101010101" pitchFamily="2" charset="-122"/>
                <a:ea typeface="宋体" panose="02010600030101010101" pitchFamily="2" charset="-122"/>
              </a:rPr>
              <a:t>从上面讲述的光学的发展历史看，从牛顿的微粒说、惠更斯的波动说、麦克斯韦的电磁波动说、爱因斯坦的光量子说，再到波粒二象性，人类对光的认识体现了辩证法的思想：对事物的本质认识是永无止境的，体现了自然辩证法的朴素思想：矛盾的统一性。</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38482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107504" y="410367"/>
            <a:ext cx="8569325" cy="863600"/>
          </a:xfrm>
        </p:spPr>
        <p:txBody>
          <a:bodyPr/>
          <a:lstStyle/>
          <a:p>
            <a:pPr algn="l"/>
            <a:r>
              <a:rPr lang="en-US" altLang="zh-CN" sz="3200" b="1" dirty="0" smtClean="0"/>
              <a:t>1.  </a:t>
            </a:r>
            <a:r>
              <a:rPr lang="zh-CN" altLang="en-US" sz="3200" b="1" dirty="0" smtClean="0"/>
              <a:t>当</a:t>
            </a:r>
            <a:r>
              <a:rPr lang="en-US" altLang="zh-CN" sz="3200" b="1" i="1" dirty="0" smtClean="0"/>
              <a:t>M</a:t>
            </a:r>
            <a:r>
              <a:rPr lang="en-US" altLang="zh-CN" sz="3200" b="1" baseline="-30000" dirty="0" smtClean="0"/>
              <a:t>1</a:t>
            </a:r>
            <a:r>
              <a:rPr lang="zh-CN" altLang="en-US" sz="3200" b="1" dirty="0" smtClean="0"/>
              <a:t>，</a:t>
            </a:r>
            <a:r>
              <a:rPr lang="en-US" altLang="zh-CN" sz="3200" b="1" i="1" dirty="0" smtClean="0"/>
              <a:t>M</a:t>
            </a:r>
            <a:r>
              <a:rPr lang="en-US" altLang="zh-CN" sz="3200" b="1" baseline="-30000" dirty="0" smtClean="0"/>
              <a:t>2</a:t>
            </a:r>
            <a:r>
              <a:rPr lang="zh-CN" altLang="en-US" sz="3200" b="1" dirty="0" smtClean="0">
                <a:solidFill>
                  <a:srgbClr val="0000FF"/>
                </a:solidFill>
              </a:rPr>
              <a:t>垂直</a:t>
            </a:r>
            <a:r>
              <a:rPr lang="zh-CN" altLang="en-US" sz="3200" b="1" dirty="0" smtClean="0"/>
              <a:t>时，可观察到</a:t>
            </a:r>
            <a:r>
              <a:rPr lang="zh-CN" altLang="en-US" sz="3200" b="1" u="sng" dirty="0" smtClean="0">
                <a:solidFill>
                  <a:srgbClr val="FF0000"/>
                </a:solidFill>
              </a:rPr>
              <a:t>等倾干涉条纹</a:t>
            </a:r>
            <a:endParaRPr lang="zh-CN" altLang="en-US" sz="3200" b="1" dirty="0" smtClean="0">
              <a:solidFill>
                <a:srgbClr val="0000FF"/>
              </a:solidFill>
            </a:endParaRPr>
          </a:p>
        </p:txBody>
      </p:sp>
      <p:pic>
        <p:nvPicPr>
          <p:cNvPr id="76803" name="Picture 3" descr="http://cai.tongji.edu.cn/UPNetClass/optics/ch1/page/Image1270.gif"/>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1041077" y="1956909"/>
            <a:ext cx="2808287"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4"/>
          <p:cNvSpPr>
            <a:spLocks noChangeArrowheads="1"/>
          </p:cNvSpPr>
          <p:nvPr/>
        </p:nvSpPr>
        <p:spPr bwMode="auto">
          <a:xfrm>
            <a:off x="1351189" y="5013176"/>
            <a:ext cx="3243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u="sng" dirty="0">
                <a:solidFill>
                  <a:srgbClr val="FF0000"/>
                </a:solidFill>
              </a:rPr>
              <a:t>等倾干涉条纹</a:t>
            </a:r>
          </a:p>
        </p:txBody>
      </p:sp>
      <p:grpSp>
        <p:nvGrpSpPr>
          <p:cNvPr id="6" name="Group 3"/>
          <p:cNvGrpSpPr>
            <a:grpSpLocks/>
          </p:cNvGrpSpPr>
          <p:nvPr/>
        </p:nvGrpSpPr>
        <p:grpSpPr bwMode="auto">
          <a:xfrm>
            <a:off x="4566443" y="1556792"/>
            <a:ext cx="4038600" cy="4294188"/>
            <a:chOff x="2789" y="1117"/>
            <a:chExt cx="2544" cy="2705"/>
          </a:xfrm>
        </p:grpSpPr>
        <p:sp>
          <p:nvSpPr>
            <p:cNvPr id="7" name="Rectangle 4"/>
            <p:cNvSpPr>
              <a:spLocks noChangeArrowheads="1"/>
            </p:cNvSpPr>
            <p:nvPr/>
          </p:nvSpPr>
          <p:spPr bwMode="auto">
            <a:xfrm>
              <a:off x="2789" y="1117"/>
              <a:ext cx="2544" cy="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50000"/>
                </a:lnSpc>
              </a:pPr>
              <a:r>
                <a:rPr kumimoji="0" lang="zh-CN" altLang="en-US" sz="2600" b="1" dirty="0" smtClean="0">
                  <a:solidFill>
                    <a:srgbClr val="000000"/>
                  </a:solidFill>
                  <a:latin typeface="Bookman Old Style" pitchFamily="18" charset="0"/>
                </a:rPr>
                <a:t>当    与    之间</a:t>
              </a:r>
              <a:r>
                <a:rPr kumimoji="0" lang="zh-CN" altLang="en-US" sz="2600" b="1" dirty="0">
                  <a:solidFill>
                    <a:srgbClr val="0000FF"/>
                  </a:solidFill>
                  <a:latin typeface="Bookman Old Style" pitchFamily="18" charset="0"/>
                </a:rPr>
                <a:t>距离</a:t>
              </a:r>
              <a:r>
                <a:rPr kumimoji="0" lang="zh-CN" altLang="en-US" sz="2600" b="1" dirty="0">
                  <a:solidFill>
                    <a:srgbClr val="FF0000"/>
                  </a:solidFill>
                  <a:latin typeface="Bookman Old Style" pitchFamily="18" charset="0"/>
                </a:rPr>
                <a:t>变大</a:t>
              </a:r>
              <a:r>
                <a:rPr kumimoji="0" lang="zh-CN" altLang="en-US" sz="2600" b="1" dirty="0">
                  <a:solidFill>
                    <a:srgbClr val="000000"/>
                  </a:solidFill>
                  <a:latin typeface="Bookman Old Style" pitchFamily="18" charset="0"/>
                </a:rPr>
                <a:t>时 ，圆形干涉条纹从中心一个个</a:t>
              </a:r>
              <a:r>
                <a:rPr kumimoji="0" lang="zh-CN" altLang="en-US" sz="2600" b="1" dirty="0">
                  <a:solidFill>
                    <a:srgbClr val="FF0000"/>
                  </a:solidFill>
                  <a:latin typeface="Bookman Old Style" pitchFamily="18" charset="0"/>
                </a:rPr>
                <a:t>长出</a:t>
              </a:r>
              <a:r>
                <a:rPr kumimoji="0" lang="en-US" altLang="zh-CN" sz="2600" b="1" dirty="0">
                  <a:solidFill>
                    <a:srgbClr val="000000"/>
                  </a:solidFill>
                  <a:latin typeface="Bookman Old Style" pitchFamily="18" charset="0"/>
                </a:rPr>
                <a:t>,  </a:t>
              </a:r>
              <a:r>
                <a:rPr kumimoji="0" lang="zh-CN" altLang="en-US" sz="2600" b="1" dirty="0">
                  <a:solidFill>
                    <a:srgbClr val="000000"/>
                  </a:solidFill>
                  <a:latin typeface="Bookman Old Style" pitchFamily="18" charset="0"/>
                </a:rPr>
                <a:t>并向外扩张</a:t>
              </a:r>
              <a:r>
                <a:rPr kumimoji="0" lang="en-US" altLang="zh-CN" sz="2600" b="1" dirty="0">
                  <a:solidFill>
                    <a:srgbClr val="000000"/>
                  </a:solidFill>
                  <a:latin typeface="Bookman Old Style" pitchFamily="18" charset="0"/>
                </a:rPr>
                <a:t>,  </a:t>
              </a:r>
              <a:r>
                <a:rPr kumimoji="0" lang="zh-CN" altLang="en-US" sz="2600" b="1" dirty="0">
                  <a:solidFill>
                    <a:srgbClr val="000000"/>
                  </a:solidFill>
                  <a:latin typeface="Bookman Old Style" pitchFamily="18" charset="0"/>
                </a:rPr>
                <a:t>干涉条纹</a:t>
              </a:r>
              <a:r>
                <a:rPr kumimoji="0" lang="zh-CN" altLang="en-US" sz="2600" b="1" dirty="0">
                  <a:solidFill>
                    <a:srgbClr val="FF0000"/>
                  </a:solidFill>
                  <a:latin typeface="Bookman Old Style" pitchFamily="18" charset="0"/>
                </a:rPr>
                <a:t>变密</a:t>
              </a:r>
              <a:r>
                <a:rPr kumimoji="0" lang="en-US" altLang="zh-CN" sz="2600" b="1" dirty="0">
                  <a:solidFill>
                    <a:srgbClr val="000000"/>
                  </a:solidFill>
                  <a:latin typeface="Bookman Old Style" pitchFamily="18" charset="0"/>
                </a:rPr>
                <a:t>;  </a:t>
              </a:r>
              <a:r>
                <a:rPr kumimoji="0" lang="zh-CN" altLang="en-US" sz="2600" b="1" dirty="0">
                  <a:solidFill>
                    <a:srgbClr val="0000FF"/>
                  </a:solidFill>
                  <a:latin typeface="Bookman Old Style" pitchFamily="18" charset="0"/>
                </a:rPr>
                <a:t>距离变小时</a:t>
              </a:r>
              <a:r>
                <a:rPr kumimoji="0" lang="zh-CN" altLang="en-US" sz="2600" b="1" dirty="0">
                  <a:solidFill>
                    <a:srgbClr val="000000"/>
                  </a:solidFill>
                  <a:latin typeface="Bookman Old Style" pitchFamily="18" charset="0"/>
                </a:rPr>
                <a:t>，圆形干涉条纹一个个向中心</a:t>
              </a:r>
              <a:r>
                <a:rPr kumimoji="0" lang="zh-CN" altLang="en-US" sz="2600" b="1" dirty="0">
                  <a:solidFill>
                    <a:srgbClr val="0000FF"/>
                  </a:solidFill>
                  <a:latin typeface="Bookman Old Style" pitchFamily="18" charset="0"/>
                </a:rPr>
                <a:t>缩进</a:t>
              </a:r>
              <a:r>
                <a:rPr kumimoji="0" lang="en-US" altLang="zh-CN" sz="2600" b="1" dirty="0">
                  <a:solidFill>
                    <a:srgbClr val="000000"/>
                  </a:solidFill>
                  <a:latin typeface="Bookman Old Style" pitchFamily="18" charset="0"/>
                </a:rPr>
                <a:t>,  </a:t>
              </a:r>
              <a:r>
                <a:rPr kumimoji="0" lang="zh-CN" altLang="en-US" sz="2600" b="1" dirty="0">
                  <a:solidFill>
                    <a:srgbClr val="000000"/>
                  </a:solidFill>
                  <a:latin typeface="Bookman Old Style" pitchFamily="18" charset="0"/>
                </a:rPr>
                <a:t>干涉条纹</a:t>
              </a:r>
              <a:r>
                <a:rPr kumimoji="0" lang="zh-CN" altLang="en-US" sz="2600" b="1" dirty="0">
                  <a:solidFill>
                    <a:srgbClr val="0000FF"/>
                  </a:solidFill>
                  <a:latin typeface="Bookman Old Style" pitchFamily="18" charset="0"/>
                </a:rPr>
                <a:t>变稀</a:t>
              </a:r>
              <a:r>
                <a:rPr kumimoji="0" lang="zh-CN" altLang="en-US" sz="2600" b="1" dirty="0">
                  <a:solidFill>
                    <a:srgbClr val="000000"/>
                  </a:solidFill>
                  <a:latin typeface="Bookman Old Style" pitchFamily="18" charset="0"/>
                </a:rPr>
                <a:t> </a:t>
              </a:r>
              <a:r>
                <a:rPr kumimoji="0" lang="en-US" altLang="zh-CN" sz="2600" b="1" dirty="0">
                  <a:solidFill>
                    <a:srgbClr val="000000"/>
                  </a:solidFill>
                  <a:latin typeface="Bookman Old Style" pitchFamily="18" charset="0"/>
                </a:rPr>
                <a:t>.</a:t>
              </a:r>
            </a:p>
          </p:txBody>
        </p:sp>
        <p:graphicFrame>
          <p:nvGraphicFramePr>
            <p:cNvPr id="8" name="Object 2"/>
            <p:cNvGraphicFramePr>
              <a:graphicFrameLocks noChangeAspect="1"/>
            </p:cNvGraphicFramePr>
            <p:nvPr>
              <p:extLst/>
            </p:nvPr>
          </p:nvGraphicFramePr>
          <p:xfrm>
            <a:off x="3696" y="1253"/>
            <a:ext cx="321" cy="237"/>
          </p:xfrm>
          <a:graphic>
            <a:graphicData uri="http://schemas.openxmlformats.org/presentationml/2006/ole">
              <mc:AlternateContent xmlns:mc="http://schemas.openxmlformats.org/markup-compatibility/2006">
                <mc:Choice xmlns:v="urn:schemas-microsoft-com:vml" Requires="v">
                  <p:oleObj spid="_x0000_s225294" name="公式" r:id="rId5" imgW="380670" imgH="317225" progId="Equation.3">
                    <p:embed/>
                  </p:oleObj>
                </mc:Choice>
                <mc:Fallback>
                  <p:oleObj name="公式" r:id="rId5" imgW="380670" imgH="317225" progId="Equation.3">
                    <p:embed/>
                    <p:pic>
                      <p:nvPicPr>
                        <p:cNvPr id="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1253"/>
                          <a:ext cx="321" cy="237"/>
                        </a:xfrm>
                        <a:prstGeom prst="rect">
                          <a:avLst/>
                        </a:prstGeom>
                        <a:noFill/>
                        <a:ln>
                          <a:noFill/>
                        </a:ln>
                        <a:extLst/>
                      </p:spPr>
                    </p:pic>
                  </p:oleObj>
                </mc:Fallback>
              </mc:AlternateContent>
            </a:graphicData>
          </a:graphic>
        </p:graphicFrame>
        <p:graphicFrame>
          <p:nvGraphicFramePr>
            <p:cNvPr id="9" name="Object 3"/>
            <p:cNvGraphicFramePr>
              <a:graphicFrameLocks noChangeAspect="1"/>
            </p:cNvGraphicFramePr>
            <p:nvPr>
              <p:extLst/>
            </p:nvPr>
          </p:nvGraphicFramePr>
          <p:xfrm>
            <a:off x="3107" y="1265"/>
            <a:ext cx="272" cy="248"/>
          </p:xfrm>
          <a:graphic>
            <a:graphicData uri="http://schemas.openxmlformats.org/presentationml/2006/ole">
              <mc:AlternateContent xmlns:mc="http://schemas.openxmlformats.org/markup-compatibility/2006">
                <mc:Choice xmlns:v="urn:schemas-microsoft-com:vml" Requires="v">
                  <p:oleObj spid="_x0000_s225295" name="公式" r:id="rId7" imgW="342603" imgH="317225" progId="Equation.3">
                    <p:embed/>
                  </p:oleObj>
                </mc:Choice>
                <mc:Fallback>
                  <p:oleObj name="公式" r:id="rId7" imgW="342603" imgH="317225" progId="Equation.3">
                    <p:embed/>
                    <p:pic>
                      <p:nvPicPr>
                        <p:cNvPr id="9"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7" y="1265"/>
                          <a:ext cx="272" cy="248"/>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16165437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Rectangle 2"/>
          <p:cNvSpPr>
            <a:spLocks noChangeArrowheads="1"/>
          </p:cNvSpPr>
          <p:nvPr/>
        </p:nvSpPr>
        <p:spPr bwMode="auto">
          <a:xfrm>
            <a:off x="395288" y="333375"/>
            <a:ext cx="8153400" cy="5486400"/>
          </a:xfrm>
          <a:prstGeom prst="rect">
            <a:avLst/>
          </a:prstGeom>
          <a:solidFill>
            <a:schemeClr val="bg1"/>
          </a:solidFill>
          <a:ln w="9525">
            <a:no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endParaRPr lang="zh-CN" altLang="zh-CN"/>
          </a:p>
        </p:txBody>
      </p:sp>
      <p:grpSp>
        <p:nvGrpSpPr>
          <p:cNvPr id="55304" name="Group 8"/>
          <p:cNvGrpSpPr>
            <a:grpSpLocks/>
          </p:cNvGrpSpPr>
          <p:nvPr/>
        </p:nvGrpSpPr>
        <p:grpSpPr bwMode="auto">
          <a:xfrm>
            <a:off x="7467600" y="3008313"/>
            <a:ext cx="609600" cy="1800225"/>
            <a:chOff x="4800" y="1632"/>
            <a:chExt cx="384" cy="1134"/>
          </a:xfrm>
        </p:grpSpPr>
        <p:sp>
          <p:nvSpPr>
            <p:cNvPr id="55368" name="Rectangle 9"/>
            <p:cNvSpPr>
              <a:spLocks noChangeArrowheads="1"/>
            </p:cNvSpPr>
            <p:nvPr/>
          </p:nvSpPr>
          <p:spPr bwMode="auto">
            <a:xfrm>
              <a:off x="4800" y="1632"/>
              <a:ext cx="336"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2800" b="1">
                  <a:solidFill>
                    <a:srgbClr val="000000"/>
                  </a:solidFill>
                  <a:latin typeface="楷体_GB2312" pitchFamily="49" charset="-122"/>
                </a:rPr>
                <a:t>反射镜 </a:t>
              </a:r>
            </a:p>
          </p:txBody>
        </p:sp>
        <p:graphicFrame>
          <p:nvGraphicFramePr>
            <p:cNvPr id="55302" name="Object 6"/>
            <p:cNvGraphicFramePr>
              <a:graphicFrameLocks noChangeAspect="1"/>
            </p:cNvGraphicFramePr>
            <p:nvPr/>
          </p:nvGraphicFramePr>
          <p:xfrm>
            <a:off x="4848" y="2448"/>
            <a:ext cx="336" cy="300"/>
          </p:xfrm>
          <a:graphic>
            <a:graphicData uri="http://schemas.openxmlformats.org/presentationml/2006/ole">
              <mc:AlternateContent xmlns:mc="http://schemas.openxmlformats.org/markup-compatibility/2006">
                <mc:Choice xmlns:v="urn:schemas-microsoft-com:vml" Requires="v">
                  <p:oleObj spid="_x0000_s226336" name="公式" r:id="rId3" imgW="355292" imgH="317225" progId="Equation.3">
                    <p:embed/>
                  </p:oleObj>
                </mc:Choice>
                <mc:Fallback>
                  <p:oleObj name="公式" r:id="rId3" imgW="355292" imgH="317225" progId="Equation.3">
                    <p:embed/>
                    <p:pic>
                      <p:nvPicPr>
                        <p:cNvPr id="553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2448"/>
                          <a:ext cx="336"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5305" name="Group 11"/>
          <p:cNvGrpSpPr>
            <a:grpSpLocks/>
          </p:cNvGrpSpPr>
          <p:nvPr/>
        </p:nvGrpSpPr>
        <p:grpSpPr bwMode="auto">
          <a:xfrm>
            <a:off x="4048125" y="1971675"/>
            <a:ext cx="2886075" cy="2219325"/>
            <a:chOff x="2550" y="1242"/>
            <a:chExt cx="1818" cy="1398"/>
          </a:xfrm>
        </p:grpSpPr>
        <p:sp>
          <p:nvSpPr>
            <p:cNvPr id="55363" name="Freeform 12"/>
            <p:cNvSpPr>
              <a:spLocks/>
            </p:cNvSpPr>
            <p:nvPr/>
          </p:nvSpPr>
          <p:spPr bwMode="auto">
            <a:xfrm>
              <a:off x="2682" y="2520"/>
              <a:ext cx="1686" cy="120"/>
            </a:xfrm>
            <a:custGeom>
              <a:avLst/>
              <a:gdLst>
                <a:gd name="T0" fmla="*/ 0 w 1686"/>
                <a:gd name="T1" fmla="*/ 6 h 120"/>
                <a:gd name="T2" fmla="*/ 618 w 1686"/>
                <a:gd name="T3" fmla="*/ 0 h 120"/>
                <a:gd name="T4" fmla="*/ 768 w 1686"/>
                <a:gd name="T5" fmla="*/ 114 h 120"/>
                <a:gd name="T6" fmla="*/ 1686 w 1686"/>
                <a:gd name="T7" fmla="*/ 120 h 120"/>
                <a:gd name="T8" fmla="*/ 0 60000 65536"/>
                <a:gd name="T9" fmla="*/ 0 60000 65536"/>
                <a:gd name="T10" fmla="*/ 0 60000 65536"/>
                <a:gd name="T11" fmla="*/ 0 60000 65536"/>
                <a:gd name="T12" fmla="*/ 0 w 1686"/>
                <a:gd name="T13" fmla="*/ 0 h 120"/>
                <a:gd name="T14" fmla="*/ 1686 w 1686"/>
                <a:gd name="T15" fmla="*/ 120 h 120"/>
              </a:gdLst>
              <a:ahLst/>
              <a:cxnLst>
                <a:cxn ang="T8">
                  <a:pos x="T0" y="T1"/>
                </a:cxn>
                <a:cxn ang="T9">
                  <a:pos x="T2" y="T3"/>
                </a:cxn>
                <a:cxn ang="T10">
                  <a:pos x="T4" y="T5"/>
                </a:cxn>
                <a:cxn ang="T11">
                  <a:pos x="T6" y="T7"/>
                </a:cxn>
              </a:cxnLst>
              <a:rect l="T12" t="T13" r="T14" b="T15"/>
              <a:pathLst>
                <a:path w="1686" h="120">
                  <a:moveTo>
                    <a:pt x="0" y="6"/>
                  </a:moveTo>
                  <a:lnTo>
                    <a:pt x="618" y="0"/>
                  </a:lnTo>
                  <a:lnTo>
                    <a:pt x="768" y="114"/>
                  </a:lnTo>
                  <a:lnTo>
                    <a:pt x="1686" y="120"/>
                  </a:lnTo>
                </a:path>
              </a:pathLst>
            </a:custGeom>
            <a:noFill/>
            <a:ln w="28575" cmpd="sng">
              <a:solidFill>
                <a:srgbClr val="990099"/>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64" name="Line 13"/>
            <p:cNvSpPr>
              <a:spLocks noChangeShapeType="1"/>
            </p:cNvSpPr>
            <p:nvPr/>
          </p:nvSpPr>
          <p:spPr bwMode="auto">
            <a:xfrm>
              <a:off x="2972" y="2532"/>
              <a:ext cx="116"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65" name="Line 14"/>
            <p:cNvSpPr>
              <a:spLocks noChangeShapeType="1"/>
            </p:cNvSpPr>
            <p:nvPr/>
          </p:nvSpPr>
          <p:spPr bwMode="auto">
            <a:xfrm>
              <a:off x="4077" y="2640"/>
              <a:ext cx="117"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66" name="Freeform 15"/>
            <p:cNvSpPr>
              <a:spLocks/>
            </p:cNvSpPr>
            <p:nvPr/>
          </p:nvSpPr>
          <p:spPr bwMode="auto">
            <a:xfrm>
              <a:off x="2556" y="1242"/>
              <a:ext cx="116" cy="1294"/>
            </a:xfrm>
            <a:custGeom>
              <a:avLst/>
              <a:gdLst>
                <a:gd name="T0" fmla="*/ 116 w 116"/>
                <a:gd name="T1" fmla="*/ 1294 h 1294"/>
                <a:gd name="T2" fmla="*/ 0 w 116"/>
                <a:gd name="T3" fmla="*/ 1122 h 1294"/>
                <a:gd name="T4" fmla="*/ 0 w 116"/>
                <a:gd name="T5" fmla="*/ 0 h 1294"/>
                <a:gd name="T6" fmla="*/ 0 60000 65536"/>
                <a:gd name="T7" fmla="*/ 0 60000 65536"/>
                <a:gd name="T8" fmla="*/ 0 60000 65536"/>
                <a:gd name="T9" fmla="*/ 0 w 116"/>
                <a:gd name="T10" fmla="*/ 0 h 1294"/>
                <a:gd name="T11" fmla="*/ 116 w 116"/>
                <a:gd name="T12" fmla="*/ 1294 h 1294"/>
              </a:gdLst>
              <a:ahLst/>
              <a:cxnLst>
                <a:cxn ang="T6">
                  <a:pos x="T0" y="T1"/>
                </a:cxn>
                <a:cxn ang="T7">
                  <a:pos x="T2" y="T3"/>
                </a:cxn>
                <a:cxn ang="T8">
                  <a:pos x="T4" y="T5"/>
                </a:cxn>
              </a:cxnLst>
              <a:rect l="T9" t="T10" r="T11" b="T12"/>
              <a:pathLst>
                <a:path w="116" h="1294">
                  <a:moveTo>
                    <a:pt x="116" y="1294"/>
                  </a:moveTo>
                  <a:lnTo>
                    <a:pt x="0" y="1122"/>
                  </a:lnTo>
                  <a:lnTo>
                    <a:pt x="0" y="0"/>
                  </a:lnTo>
                </a:path>
              </a:pathLst>
            </a:custGeom>
            <a:noFill/>
            <a:ln w="28575" cmpd="sng">
              <a:solidFill>
                <a:srgbClr val="DC83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67" name="Line 16"/>
            <p:cNvSpPr>
              <a:spLocks noChangeShapeType="1"/>
            </p:cNvSpPr>
            <p:nvPr/>
          </p:nvSpPr>
          <p:spPr bwMode="auto">
            <a:xfrm flipH="1" flipV="1">
              <a:off x="2550" y="1403"/>
              <a:ext cx="2" cy="162"/>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5306" name="Group 17"/>
          <p:cNvGrpSpPr>
            <a:grpSpLocks/>
          </p:cNvGrpSpPr>
          <p:nvPr/>
        </p:nvGrpSpPr>
        <p:grpSpPr bwMode="auto">
          <a:xfrm>
            <a:off x="1885950" y="3905250"/>
            <a:ext cx="2371725" cy="114300"/>
            <a:chOff x="1188" y="2460"/>
            <a:chExt cx="1494" cy="72"/>
          </a:xfrm>
        </p:grpSpPr>
        <p:sp>
          <p:nvSpPr>
            <p:cNvPr id="55361" name="Freeform 18"/>
            <p:cNvSpPr>
              <a:spLocks/>
            </p:cNvSpPr>
            <p:nvPr/>
          </p:nvSpPr>
          <p:spPr bwMode="auto">
            <a:xfrm>
              <a:off x="1188" y="2460"/>
              <a:ext cx="1494" cy="72"/>
            </a:xfrm>
            <a:custGeom>
              <a:avLst/>
              <a:gdLst>
                <a:gd name="T0" fmla="*/ 0 w 1494"/>
                <a:gd name="T1" fmla="*/ 0 h 72"/>
                <a:gd name="T2" fmla="*/ 1278 w 1494"/>
                <a:gd name="T3" fmla="*/ 0 h 72"/>
                <a:gd name="T4" fmla="*/ 1494 w 1494"/>
                <a:gd name="T5" fmla="*/ 72 h 72"/>
                <a:gd name="T6" fmla="*/ 0 60000 65536"/>
                <a:gd name="T7" fmla="*/ 0 60000 65536"/>
                <a:gd name="T8" fmla="*/ 0 60000 65536"/>
                <a:gd name="T9" fmla="*/ 0 w 1494"/>
                <a:gd name="T10" fmla="*/ 0 h 72"/>
                <a:gd name="T11" fmla="*/ 1494 w 1494"/>
                <a:gd name="T12" fmla="*/ 72 h 72"/>
              </a:gdLst>
              <a:ahLst/>
              <a:cxnLst>
                <a:cxn ang="T6">
                  <a:pos x="T0" y="T1"/>
                </a:cxn>
                <a:cxn ang="T7">
                  <a:pos x="T2" y="T3"/>
                </a:cxn>
                <a:cxn ang="T8">
                  <a:pos x="T4" y="T5"/>
                </a:cxn>
              </a:cxnLst>
              <a:rect l="T9" t="T10" r="T11" b="T12"/>
              <a:pathLst>
                <a:path w="1494" h="72">
                  <a:moveTo>
                    <a:pt x="0" y="0"/>
                  </a:moveTo>
                  <a:lnTo>
                    <a:pt x="1278" y="0"/>
                  </a:lnTo>
                  <a:lnTo>
                    <a:pt x="1494" y="72"/>
                  </a:lnTo>
                </a:path>
              </a:pathLst>
            </a:custGeom>
            <a:noFill/>
            <a:ln w="38100" cmpd="sng">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62" name="Line 19"/>
            <p:cNvSpPr>
              <a:spLocks noChangeShapeType="1"/>
            </p:cNvSpPr>
            <p:nvPr/>
          </p:nvSpPr>
          <p:spPr bwMode="auto">
            <a:xfrm>
              <a:off x="1451" y="2461"/>
              <a:ext cx="270"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07" name="Line 20"/>
          <p:cNvSpPr>
            <a:spLocks noChangeShapeType="1"/>
          </p:cNvSpPr>
          <p:nvPr/>
        </p:nvSpPr>
        <p:spPr bwMode="auto">
          <a:xfrm flipV="1">
            <a:off x="3375025" y="1947863"/>
            <a:ext cx="1628775" cy="0"/>
          </a:xfrm>
          <a:prstGeom prst="line">
            <a:avLst/>
          </a:prstGeom>
          <a:noFill/>
          <a:ln w="50800">
            <a:solidFill>
              <a:schemeClr val="tx2"/>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5308" name="Group 21"/>
          <p:cNvGrpSpPr>
            <a:grpSpLocks/>
          </p:cNvGrpSpPr>
          <p:nvPr/>
        </p:nvGrpSpPr>
        <p:grpSpPr bwMode="auto">
          <a:xfrm>
            <a:off x="1497013" y="3249613"/>
            <a:ext cx="407987" cy="1308100"/>
            <a:chOff x="1177" y="2167"/>
            <a:chExt cx="228" cy="733"/>
          </a:xfrm>
        </p:grpSpPr>
        <p:sp>
          <p:nvSpPr>
            <p:cNvPr id="55352" name="AutoShape 22"/>
            <p:cNvSpPr>
              <a:spLocks noChangeArrowheads="1"/>
            </p:cNvSpPr>
            <p:nvPr/>
          </p:nvSpPr>
          <p:spPr bwMode="auto">
            <a:xfrm>
              <a:off x="1177" y="2167"/>
              <a:ext cx="228" cy="577"/>
            </a:xfrm>
            <a:prstGeom prst="roundRect">
              <a:avLst>
                <a:gd name="adj" fmla="val 49995"/>
              </a:avLst>
            </a:prstGeom>
            <a:gradFill rotWithShape="0">
              <a:gsLst>
                <a:gs pos="0">
                  <a:srgbClr val="B2B247"/>
                </a:gs>
                <a:gs pos="50000">
                  <a:srgbClr val="FFFF66"/>
                </a:gs>
                <a:gs pos="100000">
                  <a:srgbClr val="B2B247"/>
                </a:gs>
              </a:gsLst>
              <a:lin ang="0" scaled="1"/>
            </a:gradFill>
            <a:ln w="25400">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5353" name="Rectangle 23"/>
            <p:cNvSpPr>
              <a:spLocks noChangeArrowheads="1"/>
            </p:cNvSpPr>
            <p:nvPr/>
          </p:nvSpPr>
          <p:spPr bwMode="auto">
            <a:xfrm>
              <a:off x="1214" y="2725"/>
              <a:ext cx="154" cy="99"/>
            </a:xfrm>
            <a:prstGeom prst="rect">
              <a:avLst/>
            </a:prstGeom>
            <a:gradFill rotWithShape="0">
              <a:gsLst>
                <a:gs pos="0">
                  <a:srgbClr val="B2B247"/>
                </a:gs>
                <a:gs pos="50000">
                  <a:srgbClr val="FFFF66"/>
                </a:gs>
                <a:gs pos="100000">
                  <a:srgbClr val="B2B247"/>
                </a:gs>
              </a:gsLst>
              <a:lin ang="0" scaled="1"/>
            </a:gra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5354" name="Oval 24"/>
            <p:cNvSpPr>
              <a:spLocks noChangeArrowheads="1"/>
            </p:cNvSpPr>
            <p:nvPr/>
          </p:nvSpPr>
          <p:spPr bwMode="auto">
            <a:xfrm>
              <a:off x="1214" y="2786"/>
              <a:ext cx="154" cy="114"/>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5355" name="Freeform 25"/>
            <p:cNvSpPr>
              <a:spLocks/>
            </p:cNvSpPr>
            <p:nvPr/>
          </p:nvSpPr>
          <p:spPr bwMode="auto">
            <a:xfrm>
              <a:off x="1274" y="2266"/>
              <a:ext cx="51" cy="472"/>
            </a:xfrm>
            <a:custGeom>
              <a:avLst/>
              <a:gdLst>
                <a:gd name="T0" fmla="*/ 0 w 51"/>
                <a:gd name="T1" fmla="*/ 455 h 472"/>
                <a:gd name="T2" fmla="*/ 0 w 51"/>
                <a:gd name="T3" fmla="*/ 0 h 472"/>
                <a:gd name="T4" fmla="*/ 16 w 51"/>
                <a:gd name="T5" fmla="*/ 106 h 472"/>
                <a:gd name="T6" fmla="*/ 16 w 51"/>
                <a:gd name="T7" fmla="*/ 0 h 472"/>
                <a:gd name="T8" fmla="*/ 33 w 51"/>
                <a:gd name="T9" fmla="*/ 106 h 472"/>
                <a:gd name="T10" fmla="*/ 33 w 51"/>
                <a:gd name="T11" fmla="*/ 0 h 472"/>
                <a:gd name="T12" fmla="*/ 50 w 51"/>
                <a:gd name="T13" fmla="*/ 106 h 472"/>
                <a:gd name="T14" fmla="*/ 50 w 51"/>
                <a:gd name="T15" fmla="*/ 471 h 472"/>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472"/>
                <a:gd name="T26" fmla="*/ 51 w 51"/>
                <a:gd name="T27" fmla="*/ 472 h 4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B2B247"/>
                </a:gs>
                <a:gs pos="50000">
                  <a:srgbClr val="FFFF66"/>
                </a:gs>
                <a:gs pos="100000">
                  <a:srgbClr val="B2B247"/>
                </a:gs>
              </a:gsLst>
              <a:lin ang="0" scaled="1"/>
            </a:gradFill>
            <a:ln w="12700" cap="rnd" cmpd="sng">
              <a:solidFill>
                <a:schemeClr val="tx1"/>
              </a:solidFill>
              <a:prstDash val="solid"/>
              <a:round/>
              <a:headEnd type="none" w="sm" len="sm"/>
              <a:tailEnd type="none" w="sm" len="lg"/>
            </a:ln>
          </p:spPr>
          <p:txBody>
            <a:bodyPr/>
            <a:lstStyle/>
            <a:p>
              <a:endParaRPr lang="zh-CN" altLang="en-US"/>
            </a:p>
          </p:txBody>
        </p:sp>
        <p:sp>
          <p:nvSpPr>
            <p:cNvPr id="55356" name="Line 26"/>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7" name="Line 27"/>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8" name="Line 28"/>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9" name="Line 29"/>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60" name="Rectangle 30"/>
            <p:cNvSpPr>
              <a:spLocks noChangeArrowheads="1"/>
            </p:cNvSpPr>
            <p:nvPr/>
          </p:nvSpPr>
          <p:spPr bwMode="auto">
            <a:xfrm>
              <a:off x="1263" y="2629"/>
              <a:ext cx="69" cy="97"/>
            </a:xfrm>
            <a:prstGeom prst="rect">
              <a:avLst/>
            </a:prstGeom>
            <a:gradFill rotWithShape="0">
              <a:gsLst>
                <a:gs pos="0">
                  <a:srgbClr val="B2B247"/>
                </a:gs>
                <a:gs pos="50000">
                  <a:srgbClr val="FFFF66"/>
                </a:gs>
                <a:gs pos="100000">
                  <a:srgbClr val="B2B247"/>
                </a:gs>
              </a:gsLst>
              <a:lin ang="0" scaled="1"/>
            </a:gra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55309" name="Group 31"/>
          <p:cNvGrpSpPr>
            <a:grpSpLocks/>
          </p:cNvGrpSpPr>
          <p:nvPr/>
        </p:nvGrpSpPr>
        <p:grpSpPr bwMode="auto">
          <a:xfrm>
            <a:off x="1654175" y="1509715"/>
            <a:ext cx="2058987" cy="469901"/>
            <a:chOff x="749" y="746"/>
            <a:chExt cx="1297" cy="296"/>
          </a:xfrm>
        </p:grpSpPr>
        <p:sp>
          <p:nvSpPr>
            <p:cNvPr id="55351" name="Rectangle 32"/>
            <p:cNvSpPr>
              <a:spLocks noChangeArrowheads="1"/>
            </p:cNvSpPr>
            <p:nvPr/>
          </p:nvSpPr>
          <p:spPr bwMode="auto">
            <a:xfrm>
              <a:off x="749" y="746"/>
              <a:ext cx="1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b="1" dirty="0">
                  <a:solidFill>
                    <a:srgbClr val="000000"/>
                  </a:solidFill>
                  <a:latin typeface="楷体_GB2312" pitchFamily="49" charset="-122"/>
                </a:rPr>
                <a:t>反射镜</a:t>
              </a:r>
            </a:p>
          </p:txBody>
        </p:sp>
        <p:graphicFrame>
          <p:nvGraphicFramePr>
            <p:cNvPr id="55301" name="Object 5"/>
            <p:cNvGraphicFramePr>
              <a:graphicFrameLocks noChangeAspect="1"/>
            </p:cNvGraphicFramePr>
            <p:nvPr>
              <p:extLst/>
            </p:nvPr>
          </p:nvGraphicFramePr>
          <p:xfrm>
            <a:off x="1447" y="802"/>
            <a:ext cx="250" cy="240"/>
          </p:xfrm>
          <a:graphic>
            <a:graphicData uri="http://schemas.openxmlformats.org/presentationml/2006/ole">
              <mc:AlternateContent xmlns:mc="http://schemas.openxmlformats.org/markup-compatibility/2006">
                <mc:Choice xmlns:v="urn:schemas-microsoft-com:vml" Requires="v">
                  <p:oleObj spid="_x0000_s226337" name="公式" r:id="rId5" imgW="330057" imgH="317362" progId="Equation.3">
                    <p:embed/>
                  </p:oleObj>
                </mc:Choice>
                <mc:Fallback>
                  <p:oleObj name="公式" r:id="rId5" imgW="330057" imgH="317362" progId="Equation.3">
                    <p:embed/>
                    <p:pic>
                      <p:nvPicPr>
                        <p:cNvPr id="553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 y="802"/>
                          <a:ext cx="250" cy="240"/>
                        </a:xfrm>
                        <a:prstGeom prst="rect">
                          <a:avLst/>
                        </a:prstGeom>
                        <a:noFill/>
                        <a:extLst/>
                      </p:spPr>
                    </p:pic>
                  </p:oleObj>
                </mc:Fallback>
              </mc:AlternateContent>
            </a:graphicData>
          </a:graphic>
        </p:graphicFrame>
      </p:grpSp>
      <p:grpSp>
        <p:nvGrpSpPr>
          <p:cNvPr id="55310" name="Group 34"/>
          <p:cNvGrpSpPr>
            <a:grpSpLocks/>
          </p:cNvGrpSpPr>
          <p:nvPr/>
        </p:nvGrpSpPr>
        <p:grpSpPr bwMode="auto">
          <a:xfrm>
            <a:off x="4467225" y="3810000"/>
            <a:ext cx="2438400" cy="2286000"/>
            <a:chOff x="2814" y="2400"/>
            <a:chExt cx="1536" cy="1440"/>
          </a:xfrm>
        </p:grpSpPr>
        <p:grpSp>
          <p:nvGrpSpPr>
            <p:cNvPr id="55346" name="Group 35"/>
            <p:cNvGrpSpPr>
              <a:grpSpLocks/>
            </p:cNvGrpSpPr>
            <p:nvPr/>
          </p:nvGrpSpPr>
          <p:grpSpPr bwMode="auto">
            <a:xfrm>
              <a:off x="2814" y="2400"/>
              <a:ext cx="1536" cy="1308"/>
              <a:chOff x="2814" y="2400"/>
              <a:chExt cx="1536" cy="1308"/>
            </a:xfrm>
          </p:grpSpPr>
          <p:sp>
            <p:nvSpPr>
              <p:cNvPr id="55348" name="Freeform 36"/>
              <p:cNvSpPr>
                <a:spLocks/>
              </p:cNvSpPr>
              <p:nvPr/>
            </p:nvSpPr>
            <p:spPr bwMode="auto">
              <a:xfrm>
                <a:off x="2814" y="2400"/>
                <a:ext cx="1536" cy="1308"/>
              </a:xfrm>
              <a:custGeom>
                <a:avLst/>
                <a:gdLst>
                  <a:gd name="T0" fmla="*/ 1536 w 1536"/>
                  <a:gd name="T1" fmla="*/ 138 h 1308"/>
                  <a:gd name="T2" fmla="*/ 738 w 1536"/>
                  <a:gd name="T3" fmla="*/ 132 h 1308"/>
                  <a:gd name="T4" fmla="*/ 582 w 1536"/>
                  <a:gd name="T5" fmla="*/ 12 h 1308"/>
                  <a:gd name="T6" fmla="*/ 0 w 1536"/>
                  <a:gd name="T7" fmla="*/ 0 h 1308"/>
                  <a:gd name="T8" fmla="*/ 0 w 1536"/>
                  <a:gd name="T9" fmla="*/ 1290 h 1308"/>
                  <a:gd name="T10" fmla="*/ 12 w 1536"/>
                  <a:gd name="T11" fmla="*/ 1308 h 1308"/>
                  <a:gd name="T12" fmla="*/ 0 60000 65536"/>
                  <a:gd name="T13" fmla="*/ 0 60000 65536"/>
                  <a:gd name="T14" fmla="*/ 0 60000 65536"/>
                  <a:gd name="T15" fmla="*/ 0 60000 65536"/>
                  <a:gd name="T16" fmla="*/ 0 60000 65536"/>
                  <a:gd name="T17" fmla="*/ 0 60000 65536"/>
                  <a:gd name="T18" fmla="*/ 0 w 1536"/>
                  <a:gd name="T19" fmla="*/ 0 h 1308"/>
                  <a:gd name="T20" fmla="*/ 1536 w 1536"/>
                  <a:gd name="T21" fmla="*/ 1308 h 1308"/>
                </a:gdLst>
                <a:ahLst/>
                <a:cxnLst>
                  <a:cxn ang="T12">
                    <a:pos x="T0" y="T1"/>
                  </a:cxn>
                  <a:cxn ang="T13">
                    <a:pos x="T2" y="T3"/>
                  </a:cxn>
                  <a:cxn ang="T14">
                    <a:pos x="T4" y="T5"/>
                  </a:cxn>
                  <a:cxn ang="T15">
                    <a:pos x="T6" y="T7"/>
                  </a:cxn>
                  <a:cxn ang="T16">
                    <a:pos x="T8" y="T9"/>
                  </a:cxn>
                  <a:cxn ang="T17">
                    <a:pos x="T10" y="T11"/>
                  </a:cxn>
                </a:cxnLst>
                <a:rect l="T18" t="T19" r="T20" b="T21"/>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49" name="Line 37"/>
              <p:cNvSpPr>
                <a:spLocks noChangeShapeType="1"/>
              </p:cNvSpPr>
              <p:nvPr/>
            </p:nvSpPr>
            <p:spPr bwMode="auto">
              <a:xfrm flipH="1">
                <a:off x="3984" y="2541"/>
                <a:ext cx="164"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0" name="Line 38"/>
              <p:cNvSpPr>
                <a:spLocks noChangeShapeType="1"/>
              </p:cNvSpPr>
              <p:nvPr/>
            </p:nvSpPr>
            <p:spPr bwMode="auto">
              <a:xfrm flipH="1">
                <a:off x="3081" y="2412"/>
                <a:ext cx="109"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47" name="Line 39"/>
            <p:cNvSpPr>
              <a:spLocks noChangeShapeType="1"/>
            </p:cNvSpPr>
            <p:nvPr/>
          </p:nvSpPr>
          <p:spPr bwMode="auto">
            <a:xfrm>
              <a:off x="2817" y="3638"/>
              <a:ext cx="0" cy="202"/>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5311" name="Group 40"/>
          <p:cNvGrpSpPr>
            <a:grpSpLocks/>
          </p:cNvGrpSpPr>
          <p:nvPr/>
        </p:nvGrpSpPr>
        <p:grpSpPr bwMode="auto">
          <a:xfrm>
            <a:off x="4171950" y="1952625"/>
            <a:ext cx="146050" cy="4119563"/>
            <a:chOff x="2628" y="1230"/>
            <a:chExt cx="92" cy="2595"/>
          </a:xfrm>
        </p:grpSpPr>
        <p:grpSp>
          <p:nvGrpSpPr>
            <p:cNvPr id="55342" name="Group 41"/>
            <p:cNvGrpSpPr>
              <a:grpSpLocks/>
            </p:cNvGrpSpPr>
            <p:nvPr/>
          </p:nvGrpSpPr>
          <p:grpSpPr bwMode="auto">
            <a:xfrm>
              <a:off x="2628" y="1230"/>
              <a:ext cx="90" cy="2532"/>
              <a:chOff x="2628" y="1230"/>
              <a:chExt cx="90" cy="2532"/>
            </a:xfrm>
          </p:grpSpPr>
          <p:sp>
            <p:nvSpPr>
              <p:cNvPr id="55344" name="Freeform 42"/>
              <p:cNvSpPr>
                <a:spLocks/>
              </p:cNvSpPr>
              <p:nvPr/>
            </p:nvSpPr>
            <p:spPr bwMode="auto">
              <a:xfrm>
                <a:off x="2628" y="1230"/>
                <a:ext cx="90" cy="2532"/>
              </a:xfrm>
              <a:custGeom>
                <a:avLst/>
                <a:gdLst>
                  <a:gd name="T0" fmla="*/ 0 w 90"/>
                  <a:gd name="T1" fmla="*/ 0 h 2532"/>
                  <a:gd name="T2" fmla="*/ 0 w 90"/>
                  <a:gd name="T3" fmla="*/ 1062 h 2532"/>
                  <a:gd name="T4" fmla="*/ 90 w 90"/>
                  <a:gd name="T5" fmla="*/ 1236 h 2532"/>
                  <a:gd name="T6" fmla="*/ 90 w 90"/>
                  <a:gd name="T7" fmla="*/ 2532 h 2532"/>
                  <a:gd name="T8" fmla="*/ 0 60000 65536"/>
                  <a:gd name="T9" fmla="*/ 0 60000 65536"/>
                  <a:gd name="T10" fmla="*/ 0 60000 65536"/>
                  <a:gd name="T11" fmla="*/ 0 60000 65536"/>
                  <a:gd name="T12" fmla="*/ 0 w 90"/>
                  <a:gd name="T13" fmla="*/ 0 h 2532"/>
                  <a:gd name="T14" fmla="*/ 90 w 90"/>
                  <a:gd name="T15" fmla="*/ 2532 h 2532"/>
                </a:gdLst>
                <a:ahLst/>
                <a:cxnLst>
                  <a:cxn ang="T8">
                    <a:pos x="T0" y="T1"/>
                  </a:cxn>
                  <a:cxn ang="T9">
                    <a:pos x="T2" y="T3"/>
                  </a:cxn>
                  <a:cxn ang="T10">
                    <a:pos x="T4" y="T5"/>
                  </a:cxn>
                  <a:cxn ang="T11">
                    <a:pos x="T6" y="T7"/>
                  </a:cxn>
                </a:cxnLst>
                <a:rect l="T12" t="T13" r="T14" b="T15"/>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45" name="Line 43"/>
              <p:cNvSpPr>
                <a:spLocks noChangeShapeType="1"/>
              </p:cNvSpPr>
              <p:nvPr/>
            </p:nvSpPr>
            <p:spPr bwMode="auto">
              <a:xfrm>
                <a:off x="2629" y="1536"/>
                <a:ext cx="0" cy="82"/>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43" name="Line 44"/>
            <p:cNvSpPr>
              <a:spLocks noChangeShapeType="1"/>
            </p:cNvSpPr>
            <p:nvPr/>
          </p:nvSpPr>
          <p:spPr bwMode="auto">
            <a:xfrm>
              <a:off x="2720" y="3670"/>
              <a:ext cx="0" cy="155"/>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55298" name="Object 2"/>
          <p:cNvGraphicFramePr>
            <a:graphicFrameLocks noChangeAspect="1"/>
          </p:cNvGraphicFramePr>
          <p:nvPr/>
        </p:nvGraphicFramePr>
        <p:xfrm>
          <a:off x="2981325" y="4419600"/>
          <a:ext cx="676275" cy="676275"/>
        </p:xfrm>
        <a:graphic>
          <a:graphicData uri="http://schemas.openxmlformats.org/presentationml/2006/ole">
            <mc:AlternateContent xmlns:mc="http://schemas.openxmlformats.org/markup-compatibility/2006">
              <mc:Choice xmlns:v="urn:schemas-microsoft-com:vml" Requires="v">
                <p:oleObj spid="_x0000_s226338" name="公式" r:id="rId7" imgW="203024" imgH="215713" progId="Equation.3">
                  <p:embed/>
                </p:oleObj>
              </mc:Choice>
              <mc:Fallback>
                <p:oleObj name="公式" r:id="rId7" imgW="203024" imgH="215713" progId="Equation.3">
                  <p:embed/>
                  <p:pic>
                    <p:nvPicPr>
                      <p:cNvPr id="5529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1325" y="4419600"/>
                        <a:ext cx="67627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3"/>
          <p:cNvGraphicFramePr>
            <a:graphicFrameLocks noChangeAspect="1"/>
          </p:cNvGraphicFramePr>
          <p:nvPr/>
        </p:nvGraphicFramePr>
        <p:xfrm>
          <a:off x="5105400" y="4419600"/>
          <a:ext cx="685800" cy="636588"/>
        </p:xfrm>
        <a:graphic>
          <a:graphicData uri="http://schemas.openxmlformats.org/presentationml/2006/ole">
            <mc:AlternateContent xmlns:mc="http://schemas.openxmlformats.org/markup-compatibility/2006">
              <mc:Choice xmlns:v="urn:schemas-microsoft-com:vml" Requires="v">
                <p:oleObj spid="_x0000_s226339" name="公式" r:id="rId9" imgW="215619" imgH="215619" progId="Equation.3">
                  <p:embed/>
                </p:oleObj>
              </mc:Choice>
              <mc:Fallback>
                <p:oleObj name="公式" r:id="rId9" imgW="215619" imgH="215619" progId="Equation.3">
                  <p:embed/>
                  <p:pic>
                    <p:nvPicPr>
                      <p:cNvPr id="55299"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4419600"/>
                        <a:ext cx="6858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67" name="Text Box 47"/>
          <p:cNvSpPr txBox="1">
            <a:spLocks noChangeArrowheads="1"/>
          </p:cNvSpPr>
          <p:nvPr/>
        </p:nvSpPr>
        <p:spPr bwMode="auto">
          <a:xfrm>
            <a:off x="750888" y="2819400"/>
            <a:ext cx="620712" cy="1981200"/>
          </a:xfrm>
          <a:prstGeom prst="rect">
            <a:avLst/>
          </a:prstGeom>
          <a:gradFill rotWithShape="0">
            <a:gsLst>
              <a:gs pos="0">
                <a:schemeClr val="folHlink"/>
              </a:gs>
              <a:gs pos="50000">
                <a:srgbClr val="FFFFFF"/>
              </a:gs>
              <a:gs pos="100000">
                <a:schemeClr val="folHlink"/>
              </a:gs>
            </a:gsLst>
            <a:lin ang="0" scaled="1"/>
          </a:gradFill>
          <a:ln w="9525">
            <a:solidFill>
              <a:srgbClr val="CC00FF"/>
            </a:solidFill>
            <a:miter lim="800000"/>
            <a:headEnd/>
            <a:tailEnd/>
          </a:ln>
          <a:effectLst/>
        </p:spPr>
        <p:txBody>
          <a:bodyPr vert="eaVert">
            <a:spAutoFit/>
          </a:bodyPr>
          <a:lstStyle/>
          <a:p>
            <a:pPr algn="ctr">
              <a:spcBef>
                <a:spcPct val="50000"/>
              </a:spcBef>
              <a:defRPr/>
            </a:pPr>
            <a:r>
              <a:rPr kumimoji="0" lang="zh-CN" altLang="en-US" sz="2800" b="1">
                <a:solidFill>
                  <a:srgbClr val="1C1C1C"/>
                </a:solidFill>
              </a:rPr>
              <a:t>单色光源</a:t>
            </a:r>
          </a:p>
        </p:txBody>
      </p:sp>
      <p:grpSp>
        <p:nvGrpSpPr>
          <p:cNvPr id="55313" name="Group 48"/>
          <p:cNvGrpSpPr>
            <a:grpSpLocks/>
          </p:cNvGrpSpPr>
          <p:nvPr/>
        </p:nvGrpSpPr>
        <p:grpSpPr bwMode="auto">
          <a:xfrm rot="-615098">
            <a:off x="6891338" y="3335338"/>
            <a:ext cx="257175" cy="1284287"/>
            <a:chOff x="4224" y="2087"/>
            <a:chExt cx="144" cy="720"/>
          </a:xfrm>
        </p:grpSpPr>
        <p:sp>
          <p:nvSpPr>
            <p:cNvPr id="55340" name="Rectangle 49"/>
            <p:cNvSpPr>
              <a:spLocks noChangeArrowheads="1"/>
            </p:cNvSpPr>
            <p:nvPr/>
          </p:nvSpPr>
          <p:spPr bwMode="auto">
            <a:xfrm>
              <a:off x="4224" y="2087"/>
              <a:ext cx="144" cy="717"/>
            </a:xfrm>
            <a:prstGeom prst="rect">
              <a:avLst/>
            </a:prstGeom>
            <a:solidFill>
              <a:srgbClr val="99FFFF"/>
            </a:solidFill>
            <a:ln w="12700">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5341" name="Line 50"/>
            <p:cNvSpPr>
              <a:spLocks noChangeShapeType="1"/>
            </p:cNvSpPr>
            <p:nvPr/>
          </p:nvSpPr>
          <p:spPr bwMode="auto">
            <a:xfrm>
              <a:off x="4224" y="2087"/>
              <a:ext cx="0" cy="720"/>
            </a:xfrm>
            <a:prstGeom prst="line">
              <a:avLst/>
            </a:prstGeom>
            <a:noFill/>
            <a:ln w="50800">
              <a:solidFill>
                <a:schemeClr val="tx2"/>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5314" name="Group 51"/>
          <p:cNvGrpSpPr>
            <a:grpSpLocks/>
          </p:cNvGrpSpPr>
          <p:nvPr/>
        </p:nvGrpSpPr>
        <p:grpSpPr bwMode="auto">
          <a:xfrm>
            <a:off x="3287713" y="3421063"/>
            <a:ext cx="1630362" cy="1198562"/>
            <a:chOff x="2119" y="2203"/>
            <a:chExt cx="1027" cy="755"/>
          </a:xfrm>
        </p:grpSpPr>
        <p:sp>
          <p:nvSpPr>
            <p:cNvPr id="55338" name="Line 52"/>
            <p:cNvSpPr>
              <a:spLocks noChangeShapeType="1"/>
            </p:cNvSpPr>
            <p:nvPr/>
          </p:nvSpPr>
          <p:spPr bwMode="auto">
            <a:xfrm flipV="1">
              <a:off x="2336" y="2203"/>
              <a:ext cx="756" cy="755"/>
            </a:xfrm>
            <a:prstGeom prst="line">
              <a:avLst/>
            </a:prstGeom>
            <a:noFill/>
            <a:ln w="38100">
              <a:solidFill>
                <a:srgbClr val="0066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9" name="Rectangle 53"/>
            <p:cNvSpPr>
              <a:spLocks noChangeArrowheads="1"/>
            </p:cNvSpPr>
            <p:nvPr/>
          </p:nvSpPr>
          <p:spPr bwMode="auto">
            <a:xfrm rot="-2700000">
              <a:off x="2119" y="2418"/>
              <a:ext cx="1027" cy="192"/>
            </a:xfrm>
            <a:prstGeom prst="rect">
              <a:avLst/>
            </a:prstGeom>
            <a:solidFill>
              <a:srgbClr val="00FFCC">
                <a:alpha val="50195"/>
              </a:srgbClr>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55315" name="Rectangle 54"/>
          <p:cNvSpPr>
            <a:spLocks noChangeArrowheads="1"/>
          </p:cNvSpPr>
          <p:nvPr/>
        </p:nvSpPr>
        <p:spPr bwMode="auto">
          <a:xfrm>
            <a:off x="3375025" y="1676400"/>
            <a:ext cx="1614488" cy="271463"/>
          </a:xfrm>
          <a:prstGeom prst="rect">
            <a:avLst/>
          </a:prstGeom>
          <a:solidFill>
            <a:srgbClr val="99FF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5316" name="Rectangle 55"/>
          <p:cNvSpPr>
            <a:spLocks noChangeArrowheads="1"/>
          </p:cNvSpPr>
          <p:nvPr/>
        </p:nvSpPr>
        <p:spPr bwMode="auto">
          <a:xfrm rot="-2700000">
            <a:off x="4689475" y="3830638"/>
            <a:ext cx="1522413" cy="306387"/>
          </a:xfrm>
          <a:prstGeom prst="rect">
            <a:avLst/>
          </a:prstGeom>
          <a:solidFill>
            <a:srgbClr val="00FFCC">
              <a:alpha val="50195"/>
            </a:srgbClr>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13" name="Group 56"/>
          <p:cNvGrpSpPr>
            <a:grpSpLocks/>
          </p:cNvGrpSpPr>
          <p:nvPr/>
        </p:nvGrpSpPr>
        <p:grpSpPr bwMode="auto">
          <a:xfrm>
            <a:off x="2711249" y="1035518"/>
            <a:ext cx="2266357" cy="945680"/>
            <a:chOff x="1708" y="586"/>
            <a:chExt cx="1430" cy="662"/>
          </a:xfrm>
        </p:grpSpPr>
        <p:grpSp>
          <p:nvGrpSpPr>
            <p:cNvPr id="55334" name="Group 57"/>
            <p:cNvGrpSpPr>
              <a:grpSpLocks/>
            </p:cNvGrpSpPr>
            <p:nvPr/>
          </p:nvGrpSpPr>
          <p:grpSpPr bwMode="auto">
            <a:xfrm>
              <a:off x="1708" y="586"/>
              <a:ext cx="1430" cy="326"/>
              <a:chOff x="1708" y="586"/>
              <a:chExt cx="1430" cy="326"/>
            </a:xfrm>
          </p:grpSpPr>
          <p:sp>
            <p:nvSpPr>
              <p:cNvPr id="55337" name="Rectangle 58"/>
              <p:cNvSpPr>
                <a:spLocks noChangeArrowheads="1"/>
              </p:cNvSpPr>
              <p:nvPr/>
            </p:nvSpPr>
            <p:spPr bwMode="auto">
              <a:xfrm rot="533178">
                <a:off x="2130" y="720"/>
                <a:ext cx="1008" cy="192"/>
              </a:xfrm>
              <a:prstGeom prst="rect">
                <a:avLst/>
              </a:prstGeom>
              <a:solidFill>
                <a:srgbClr val="00FFFF">
                  <a:alpha val="50195"/>
                </a:srgbClr>
              </a:solidFill>
              <a:ln w="28575">
                <a:solidFill>
                  <a:schemeClr val="tx2"/>
                </a:solidFill>
                <a:prstDash val="dash"/>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55300" name="Object 4"/>
              <p:cNvGraphicFramePr>
                <a:graphicFrameLocks noChangeAspect="1"/>
              </p:cNvGraphicFramePr>
              <p:nvPr>
                <p:extLst/>
              </p:nvPr>
            </p:nvGraphicFramePr>
            <p:xfrm>
              <a:off x="1708" y="586"/>
              <a:ext cx="331" cy="279"/>
            </p:xfrm>
            <a:graphic>
              <a:graphicData uri="http://schemas.openxmlformats.org/presentationml/2006/ole">
                <mc:AlternateContent xmlns:mc="http://schemas.openxmlformats.org/markup-compatibility/2006">
                  <mc:Choice xmlns:v="urn:schemas-microsoft-com:vml" Requires="v">
                    <p:oleObj spid="_x0000_s226340" name="公式" r:id="rId11" imgW="457200" imgH="368300" progId="Equation.3">
                      <p:embed/>
                    </p:oleObj>
                  </mc:Choice>
                  <mc:Fallback>
                    <p:oleObj name="公式" r:id="rId11" imgW="457200" imgH="368300" progId="Equation.3">
                      <p:embed/>
                      <p:pic>
                        <p:nvPicPr>
                          <p:cNvPr id="5530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8" y="586"/>
                            <a:ext cx="331" cy="279"/>
                          </a:xfrm>
                          <a:prstGeom prst="rect">
                            <a:avLst/>
                          </a:prstGeom>
                          <a:noFill/>
                          <a:extLst/>
                        </p:spPr>
                      </p:pic>
                    </p:oleObj>
                  </mc:Fallback>
                </mc:AlternateContent>
              </a:graphicData>
            </a:graphic>
          </p:graphicFrame>
        </p:grpSp>
        <p:sp>
          <p:nvSpPr>
            <p:cNvPr id="55335" name="Line 60"/>
            <p:cNvSpPr>
              <a:spLocks noChangeShapeType="1"/>
            </p:cNvSpPr>
            <p:nvPr/>
          </p:nvSpPr>
          <p:spPr bwMode="auto">
            <a:xfrm flipV="1">
              <a:off x="2544" y="888"/>
              <a:ext cx="0" cy="336"/>
            </a:xfrm>
            <a:prstGeom prst="line">
              <a:avLst/>
            </a:prstGeom>
            <a:noFill/>
            <a:ln w="9525">
              <a:solidFill>
                <a:srgbClr val="990099"/>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36" name="Line 61"/>
            <p:cNvSpPr>
              <a:spLocks noChangeShapeType="1"/>
            </p:cNvSpPr>
            <p:nvPr/>
          </p:nvSpPr>
          <p:spPr bwMode="auto">
            <a:xfrm flipV="1">
              <a:off x="2618" y="912"/>
              <a:ext cx="0" cy="336"/>
            </a:xfrm>
            <a:prstGeom prst="line">
              <a:avLst/>
            </a:prstGeom>
            <a:noFill/>
            <a:ln w="9525">
              <a:solidFill>
                <a:srgbClr val="990099"/>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5318" name="Group 62"/>
          <p:cNvGrpSpPr>
            <a:grpSpLocks/>
          </p:cNvGrpSpPr>
          <p:nvPr/>
        </p:nvGrpSpPr>
        <p:grpSpPr bwMode="auto">
          <a:xfrm>
            <a:off x="2843213" y="4652963"/>
            <a:ext cx="2879725" cy="2457450"/>
            <a:chOff x="1772" y="2056"/>
            <a:chExt cx="2746" cy="3645"/>
          </a:xfrm>
        </p:grpSpPr>
        <p:sp>
          <p:nvSpPr>
            <p:cNvPr id="55322" name="Oval 63"/>
            <p:cNvSpPr>
              <a:spLocks noChangeArrowheads="1"/>
            </p:cNvSpPr>
            <p:nvPr/>
          </p:nvSpPr>
          <p:spPr bwMode="auto">
            <a:xfrm>
              <a:off x="1897" y="2484"/>
              <a:ext cx="2621" cy="2621"/>
            </a:xfrm>
            <a:prstGeom prst="ellipse">
              <a:avLst/>
            </a:prstGeom>
            <a:noFill/>
            <a:ln w="635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5323" name="Group 64"/>
            <p:cNvGrpSpPr>
              <a:grpSpLocks/>
            </p:cNvGrpSpPr>
            <p:nvPr/>
          </p:nvGrpSpPr>
          <p:grpSpPr bwMode="auto">
            <a:xfrm>
              <a:off x="2277" y="2803"/>
              <a:ext cx="1941" cy="1941"/>
              <a:chOff x="0" y="503"/>
              <a:chExt cx="20000" cy="19043"/>
            </a:xfrm>
          </p:grpSpPr>
          <p:sp>
            <p:nvSpPr>
              <p:cNvPr id="55332" name="Line 65"/>
              <p:cNvSpPr>
                <a:spLocks noChangeShapeType="1"/>
              </p:cNvSpPr>
              <p:nvPr/>
            </p:nvSpPr>
            <p:spPr bwMode="auto">
              <a:xfrm>
                <a:off x="0" y="10510"/>
                <a:ext cx="20000" cy="9"/>
              </a:xfrm>
              <a:prstGeom prst="line">
                <a:avLst/>
              </a:prstGeom>
              <a:noFill/>
              <a:ln w="25400">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5333" name="Line 66"/>
              <p:cNvSpPr>
                <a:spLocks noChangeShapeType="1"/>
              </p:cNvSpPr>
              <p:nvPr/>
            </p:nvSpPr>
            <p:spPr bwMode="auto">
              <a:xfrm>
                <a:off x="9891" y="503"/>
                <a:ext cx="11" cy="19043"/>
              </a:xfrm>
              <a:prstGeom prst="line">
                <a:avLst/>
              </a:prstGeom>
              <a:noFill/>
              <a:ln w="25400">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sp>
          <p:nvSpPr>
            <p:cNvPr id="55324" name="Line 67"/>
            <p:cNvSpPr>
              <a:spLocks noChangeShapeType="1"/>
            </p:cNvSpPr>
            <p:nvPr/>
          </p:nvSpPr>
          <p:spPr bwMode="auto">
            <a:xfrm>
              <a:off x="2517" y="3123"/>
              <a:ext cx="1" cy="1361"/>
            </a:xfrm>
            <a:prstGeom prst="line">
              <a:avLst/>
            </a:prstGeom>
            <a:noFill/>
            <a:ln w="508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5325" name="Line 68"/>
            <p:cNvSpPr>
              <a:spLocks noChangeShapeType="1"/>
            </p:cNvSpPr>
            <p:nvPr/>
          </p:nvSpPr>
          <p:spPr bwMode="auto">
            <a:xfrm flipH="1">
              <a:off x="3623" y="3122"/>
              <a:ext cx="14" cy="1361"/>
            </a:xfrm>
            <a:prstGeom prst="line">
              <a:avLst/>
            </a:prstGeom>
            <a:noFill/>
            <a:ln w="508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5326" name="Line 69"/>
            <p:cNvSpPr>
              <a:spLocks noChangeShapeType="1"/>
            </p:cNvSpPr>
            <p:nvPr/>
          </p:nvSpPr>
          <p:spPr bwMode="auto">
            <a:xfrm>
              <a:off x="3237" y="3103"/>
              <a:ext cx="1" cy="1361"/>
            </a:xfrm>
            <a:prstGeom prst="line">
              <a:avLst/>
            </a:prstGeom>
            <a:noFill/>
            <a:ln w="508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5327" name="Line 70"/>
            <p:cNvSpPr>
              <a:spLocks noChangeShapeType="1"/>
            </p:cNvSpPr>
            <p:nvPr/>
          </p:nvSpPr>
          <p:spPr bwMode="auto">
            <a:xfrm>
              <a:off x="2877" y="3122"/>
              <a:ext cx="1" cy="1361"/>
            </a:xfrm>
            <a:prstGeom prst="line">
              <a:avLst/>
            </a:prstGeom>
            <a:noFill/>
            <a:ln w="508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5328" name="Line 71"/>
            <p:cNvSpPr>
              <a:spLocks noChangeShapeType="1"/>
            </p:cNvSpPr>
            <p:nvPr/>
          </p:nvSpPr>
          <p:spPr bwMode="auto">
            <a:xfrm flipH="1">
              <a:off x="3983" y="3102"/>
              <a:ext cx="14" cy="1361"/>
            </a:xfrm>
            <a:prstGeom prst="line">
              <a:avLst/>
            </a:prstGeom>
            <a:noFill/>
            <a:ln w="508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5329" name="Rectangle 72"/>
            <p:cNvSpPr>
              <a:spLocks noChangeArrowheads="1"/>
            </p:cNvSpPr>
            <p:nvPr/>
          </p:nvSpPr>
          <p:spPr bwMode="auto">
            <a:xfrm>
              <a:off x="1772" y="2056"/>
              <a:ext cx="1686"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sz="1800" b="1">
                  <a:solidFill>
                    <a:srgbClr val="FF0000"/>
                  </a:solidFill>
                </a:rPr>
                <a:t>十字叉丝</a:t>
              </a:r>
              <a:endParaRPr kumimoji="0" lang="zh-CN" altLang="en-US" sz="1800">
                <a:solidFill>
                  <a:srgbClr val="000000"/>
                </a:solidFill>
              </a:endParaRPr>
            </a:p>
          </p:txBody>
        </p:sp>
        <p:sp>
          <p:nvSpPr>
            <p:cNvPr id="55330" name="Rectangle 73"/>
            <p:cNvSpPr>
              <a:spLocks noChangeArrowheads="1"/>
            </p:cNvSpPr>
            <p:nvPr/>
          </p:nvSpPr>
          <p:spPr bwMode="auto">
            <a:xfrm>
              <a:off x="2432" y="5120"/>
              <a:ext cx="1881"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12700" tIns="12700" rIns="12700" bIns="1270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endParaRPr kumimoji="0" lang="zh-CN" altLang="zh-CN" sz="1800">
                <a:solidFill>
                  <a:srgbClr val="000000"/>
                </a:solidFill>
              </a:endParaRPr>
            </a:p>
          </p:txBody>
        </p:sp>
        <p:sp>
          <p:nvSpPr>
            <p:cNvPr id="55331" name="Line 74"/>
            <p:cNvSpPr>
              <a:spLocks noChangeShapeType="1"/>
            </p:cNvSpPr>
            <p:nvPr/>
          </p:nvSpPr>
          <p:spPr bwMode="auto">
            <a:xfrm>
              <a:off x="2430" y="2520"/>
              <a:ext cx="795" cy="46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5319" name="Rectangle 75"/>
          <p:cNvSpPr>
            <a:spLocks noChangeArrowheads="1"/>
          </p:cNvSpPr>
          <p:nvPr/>
        </p:nvSpPr>
        <p:spPr bwMode="auto">
          <a:xfrm>
            <a:off x="5508625" y="59499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b="1">
                <a:solidFill>
                  <a:srgbClr val="0000FF"/>
                </a:solidFill>
              </a:rPr>
              <a:t>等厚条纹</a:t>
            </a:r>
          </a:p>
        </p:txBody>
      </p:sp>
      <p:sp>
        <p:nvSpPr>
          <p:cNvPr id="55320" name="Rectangle 76"/>
          <p:cNvSpPr>
            <a:spLocks noChangeArrowheads="1"/>
          </p:cNvSpPr>
          <p:nvPr/>
        </p:nvSpPr>
        <p:spPr bwMode="auto">
          <a:xfrm>
            <a:off x="254424" y="177008"/>
            <a:ext cx="871378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600" b="1" dirty="0">
                <a:solidFill>
                  <a:schemeClr val="tx2"/>
                </a:solidFill>
              </a:rPr>
              <a:t>2.  </a:t>
            </a:r>
            <a:r>
              <a:rPr lang="zh-CN" altLang="en-US" sz="2600" b="1" dirty="0">
                <a:solidFill>
                  <a:schemeClr val="tx2"/>
                </a:solidFill>
              </a:rPr>
              <a:t>当</a:t>
            </a:r>
            <a:r>
              <a:rPr lang="en-US" altLang="zh-CN" sz="2600" b="1" i="1" dirty="0">
                <a:solidFill>
                  <a:schemeClr val="tx2"/>
                </a:solidFill>
              </a:rPr>
              <a:t>M</a:t>
            </a:r>
            <a:r>
              <a:rPr lang="en-US" altLang="zh-CN" sz="2600" b="1" baseline="-30000" dirty="0">
                <a:solidFill>
                  <a:schemeClr val="tx2"/>
                </a:solidFill>
              </a:rPr>
              <a:t>1</a:t>
            </a:r>
            <a:r>
              <a:rPr lang="zh-CN" altLang="en-US" sz="2600" b="1" dirty="0">
                <a:solidFill>
                  <a:schemeClr val="tx2"/>
                </a:solidFill>
              </a:rPr>
              <a:t>，</a:t>
            </a:r>
            <a:r>
              <a:rPr lang="en-US" altLang="zh-CN" sz="2600" b="1" i="1" dirty="0">
                <a:solidFill>
                  <a:schemeClr val="tx2"/>
                </a:solidFill>
              </a:rPr>
              <a:t>M</a:t>
            </a:r>
            <a:r>
              <a:rPr lang="en-US" altLang="zh-CN" sz="2600" b="1" baseline="-30000" dirty="0">
                <a:solidFill>
                  <a:schemeClr val="tx2"/>
                </a:solidFill>
              </a:rPr>
              <a:t>2</a:t>
            </a:r>
            <a:r>
              <a:rPr lang="zh-CN" altLang="en-US" sz="2600" b="1" dirty="0">
                <a:solidFill>
                  <a:srgbClr val="0000FF"/>
                </a:solidFill>
              </a:rPr>
              <a:t>不严格垂直</a:t>
            </a:r>
            <a:r>
              <a:rPr lang="zh-CN" altLang="en-US" sz="2600" b="1" dirty="0">
                <a:solidFill>
                  <a:schemeClr val="tx2"/>
                </a:solidFill>
              </a:rPr>
              <a:t>时，可观察到</a:t>
            </a:r>
            <a:r>
              <a:rPr lang="zh-CN" altLang="en-US" sz="2600" b="1" dirty="0" smtClean="0">
                <a:solidFill>
                  <a:srgbClr val="FF0000"/>
                </a:solidFill>
              </a:rPr>
              <a:t>等厚干涉</a:t>
            </a:r>
            <a:r>
              <a:rPr lang="zh-CN" altLang="en-US" sz="2800" b="1" dirty="0" smtClean="0">
                <a:solidFill>
                  <a:srgbClr val="FF0000"/>
                </a:solidFill>
              </a:rPr>
              <a:t>条纹</a:t>
            </a:r>
            <a:endParaRPr lang="zh-CN" altLang="en-US" sz="2600" dirty="0">
              <a:solidFill>
                <a:srgbClr val="FF0000"/>
              </a:solidFill>
            </a:endParaRPr>
          </a:p>
        </p:txBody>
      </p:sp>
    </p:spTree>
    <p:extLst>
      <p:ext uri="{BB962C8B-B14F-4D97-AF65-F5344CB8AC3E}">
        <p14:creationId xmlns:p14="http://schemas.microsoft.com/office/powerpoint/2010/main" val="4076275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31" name="Group 2"/>
          <p:cNvGrpSpPr>
            <a:grpSpLocks/>
          </p:cNvGrpSpPr>
          <p:nvPr/>
        </p:nvGrpSpPr>
        <p:grpSpPr bwMode="auto">
          <a:xfrm>
            <a:off x="300038" y="2141984"/>
            <a:ext cx="5181600" cy="4114800"/>
            <a:chOff x="240" y="1440"/>
            <a:chExt cx="3264" cy="2592"/>
          </a:xfrm>
        </p:grpSpPr>
        <p:grpSp>
          <p:nvGrpSpPr>
            <p:cNvPr id="56350" name="Group 3"/>
            <p:cNvGrpSpPr>
              <a:grpSpLocks/>
            </p:cNvGrpSpPr>
            <p:nvPr/>
          </p:nvGrpSpPr>
          <p:grpSpPr bwMode="auto">
            <a:xfrm>
              <a:off x="240" y="1440"/>
              <a:ext cx="3264" cy="2592"/>
              <a:chOff x="240" y="1440"/>
              <a:chExt cx="3264" cy="2592"/>
            </a:xfrm>
          </p:grpSpPr>
          <p:sp>
            <p:nvSpPr>
              <p:cNvPr id="56351" name="Rectangle 4"/>
              <p:cNvSpPr>
                <a:spLocks noChangeArrowheads="1"/>
              </p:cNvSpPr>
              <p:nvPr/>
            </p:nvSpPr>
            <p:spPr bwMode="auto">
              <a:xfrm>
                <a:off x="240" y="1440"/>
                <a:ext cx="3264" cy="2584"/>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6352" name="Rectangle 5"/>
              <p:cNvSpPr>
                <a:spLocks noChangeArrowheads="1"/>
              </p:cNvSpPr>
              <p:nvPr/>
            </p:nvSpPr>
            <p:spPr bwMode="auto">
              <a:xfrm>
                <a:off x="1205" y="1861"/>
                <a:ext cx="913" cy="134"/>
              </a:xfrm>
              <a:prstGeom prst="rect">
                <a:avLst/>
              </a:prstGeom>
              <a:solidFill>
                <a:srgbClr val="99FF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6353" name="Group 6"/>
              <p:cNvGrpSpPr>
                <a:grpSpLocks/>
              </p:cNvGrpSpPr>
              <p:nvPr/>
            </p:nvGrpSpPr>
            <p:grpSpPr bwMode="auto">
              <a:xfrm>
                <a:off x="1585" y="2022"/>
                <a:ext cx="1632" cy="1081"/>
                <a:chOff x="1537" y="1070"/>
                <a:chExt cx="1632" cy="1081"/>
              </a:xfrm>
            </p:grpSpPr>
            <p:sp>
              <p:nvSpPr>
                <p:cNvPr id="56391" name="Freeform 7"/>
                <p:cNvSpPr>
                  <a:spLocks/>
                </p:cNvSpPr>
                <p:nvPr/>
              </p:nvSpPr>
              <p:spPr bwMode="auto">
                <a:xfrm>
                  <a:off x="1656" y="2058"/>
                  <a:ext cx="1513" cy="93"/>
                </a:xfrm>
                <a:custGeom>
                  <a:avLst/>
                  <a:gdLst>
                    <a:gd name="T0" fmla="*/ 0 w 1686"/>
                    <a:gd name="T1" fmla="*/ 3 h 120"/>
                    <a:gd name="T2" fmla="*/ 447 w 1686"/>
                    <a:gd name="T3" fmla="*/ 0 h 120"/>
                    <a:gd name="T4" fmla="*/ 555 w 1686"/>
                    <a:gd name="T5" fmla="*/ 53 h 120"/>
                    <a:gd name="T6" fmla="*/ 1219 w 1686"/>
                    <a:gd name="T7" fmla="*/ 56 h 120"/>
                    <a:gd name="T8" fmla="*/ 0 60000 65536"/>
                    <a:gd name="T9" fmla="*/ 0 60000 65536"/>
                    <a:gd name="T10" fmla="*/ 0 60000 65536"/>
                    <a:gd name="T11" fmla="*/ 0 60000 65536"/>
                    <a:gd name="T12" fmla="*/ 0 w 1686"/>
                    <a:gd name="T13" fmla="*/ 0 h 120"/>
                    <a:gd name="T14" fmla="*/ 1686 w 1686"/>
                    <a:gd name="T15" fmla="*/ 120 h 120"/>
                  </a:gdLst>
                  <a:ahLst/>
                  <a:cxnLst>
                    <a:cxn ang="T8">
                      <a:pos x="T0" y="T1"/>
                    </a:cxn>
                    <a:cxn ang="T9">
                      <a:pos x="T2" y="T3"/>
                    </a:cxn>
                    <a:cxn ang="T10">
                      <a:pos x="T4" y="T5"/>
                    </a:cxn>
                    <a:cxn ang="T11">
                      <a:pos x="T6" y="T7"/>
                    </a:cxn>
                  </a:cxnLst>
                  <a:rect l="T12" t="T13" r="T14" b="T15"/>
                  <a:pathLst>
                    <a:path w="1686" h="120">
                      <a:moveTo>
                        <a:pt x="0" y="6"/>
                      </a:moveTo>
                      <a:lnTo>
                        <a:pt x="618" y="0"/>
                      </a:lnTo>
                      <a:lnTo>
                        <a:pt x="768" y="114"/>
                      </a:lnTo>
                      <a:lnTo>
                        <a:pt x="1686" y="120"/>
                      </a:lnTo>
                    </a:path>
                  </a:pathLst>
                </a:custGeom>
                <a:noFill/>
                <a:ln w="28575" cmpd="sng">
                  <a:solidFill>
                    <a:srgbClr val="990099"/>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92" name="Line 8"/>
                <p:cNvSpPr>
                  <a:spLocks noChangeShapeType="1"/>
                </p:cNvSpPr>
                <p:nvPr/>
              </p:nvSpPr>
              <p:spPr bwMode="auto">
                <a:xfrm>
                  <a:off x="1916" y="2062"/>
                  <a:ext cx="103"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3" name="Line 9"/>
                <p:cNvSpPr>
                  <a:spLocks noChangeShapeType="1"/>
                </p:cNvSpPr>
                <p:nvPr/>
              </p:nvSpPr>
              <p:spPr bwMode="auto">
                <a:xfrm>
                  <a:off x="2989" y="2151"/>
                  <a:ext cx="104"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4" name="Freeform 10"/>
                <p:cNvSpPr>
                  <a:spLocks/>
                </p:cNvSpPr>
                <p:nvPr/>
              </p:nvSpPr>
              <p:spPr bwMode="auto">
                <a:xfrm>
                  <a:off x="1542" y="1070"/>
                  <a:ext cx="104" cy="1001"/>
                </a:xfrm>
                <a:custGeom>
                  <a:avLst/>
                  <a:gdLst>
                    <a:gd name="T0" fmla="*/ 83 w 116"/>
                    <a:gd name="T1" fmla="*/ 599 h 1294"/>
                    <a:gd name="T2" fmla="*/ 0 w 116"/>
                    <a:gd name="T3" fmla="*/ 519 h 1294"/>
                    <a:gd name="T4" fmla="*/ 0 w 116"/>
                    <a:gd name="T5" fmla="*/ 0 h 1294"/>
                    <a:gd name="T6" fmla="*/ 0 60000 65536"/>
                    <a:gd name="T7" fmla="*/ 0 60000 65536"/>
                    <a:gd name="T8" fmla="*/ 0 60000 65536"/>
                    <a:gd name="T9" fmla="*/ 0 w 116"/>
                    <a:gd name="T10" fmla="*/ 0 h 1294"/>
                    <a:gd name="T11" fmla="*/ 116 w 116"/>
                    <a:gd name="T12" fmla="*/ 1294 h 1294"/>
                  </a:gdLst>
                  <a:ahLst/>
                  <a:cxnLst>
                    <a:cxn ang="T6">
                      <a:pos x="T0" y="T1"/>
                    </a:cxn>
                    <a:cxn ang="T7">
                      <a:pos x="T2" y="T3"/>
                    </a:cxn>
                    <a:cxn ang="T8">
                      <a:pos x="T4" y="T5"/>
                    </a:cxn>
                  </a:cxnLst>
                  <a:rect l="T9" t="T10" r="T11" b="T12"/>
                  <a:pathLst>
                    <a:path w="116" h="1294">
                      <a:moveTo>
                        <a:pt x="116" y="1294"/>
                      </a:moveTo>
                      <a:lnTo>
                        <a:pt x="0" y="1122"/>
                      </a:lnTo>
                      <a:lnTo>
                        <a:pt x="0" y="0"/>
                      </a:lnTo>
                    </a:path>
                  </a:pathLst>
                </a:custGeom>
                <a:noFill/>
                <a:ln w="28575" cmpd="sng">
                  <a:solidFill>
                    <a:srgbClr val="DC83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95" name="Line 11"/>
                <p:cNvSpPr>
                  <a:spLocks noChangeShapeType="1"/>
                </p:cNvSpPr>
                <p:nvPr/>
              </p:nvSpPr>
              <p:spPr bwMode="auto">
                <a:xfrm flipH="1" flipV="1">
                  <a:off x="1537" y="1195"/>
                  <a:ext cx="2" cy="125"/>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6354" name="Group 12"/>
              <p:cNvGrpSpPr>
                <a:grpSpLocks/>
              </p:cNvGrpSpPr>
              <p:nvPr/>
            </p:nvGrpSpPr>
            <p:grpSpPr bwMode="auto">
              <a:xfrm>
                <a:off x="364" y="2962"/>
                <a:ext cx="1340" cy="59"/>
                <a:chOff x="316" y="2010"/>
                <a:chExt cx="1340" cy="59"/>
              </a:xfrm>
            </p:grpSpPr>
            <p:sp>
              <p:nvSpPr>
                <p:cNvPr id="56389" name="Freeform 13"/>
                <p:cNvSpPr>
                  <a:spLocks/>
                </p:cNvSpPr>
                <p:nvPr/>
              </p:nvSpPr>
              <p:spPr bwMode="auto">
                <a:xfrm>
                  <a:off x="316" y="2010"/>
                  <a:ext cx="1340" cy="59"/>
                </a:xfrm>
                <a:custGeom>
                  <a:avLst/>
                  <a:gdLst>
                    <a:gd name="T0" fmla="*/ 0 w 1340"/>
                    <a:gd name="T1" fmla="*/ 1 h 59"/>
                    <a:gd name="T2" fmla="*/ 1184 w 1340"/>
                    <a:gd name="T3" fmla="*/ 0 h 59"/>
                    <a:gd name="T4" fmla="*/ 1340 w 1340"/>
                    <a:gd name="T5" fmla="*/ 59 h 59"/>
                    <a:gd name="T6" fmla="*/ 0 60000 65536"/>
                    <a:gd name="T7" fmla="*/ 0 60000 65536"/>
                    <a:gd name="T8" fmla="*/ 0 60000 65536"/>
                    <a:gd name="T9" fmla="*/ 0 w 1340"/>
                    <a:gd name="T10" fmla="*/ 0 h 59"/>
                    <a:gd name="T11" fmla="*/ 1340 w 1340"/>
                    <a:gd name="T12" fmla="*/ 59 h 59"/>
                  </a:gdLst>
                  <a:ahLst/>
                  <a:cxnLst>
                    <a:cxn ang="T6">
                      <a:pos x="T0" y="T1"/>
                    </a:cxn>
                    <a:cxn ang="T7">
                      <a:pos x="T2" y="T3"/>
                    </a:cxn>
                    <a:cxn ang="T8">
                      <a:pos x="T4" y="T5"/>
                    </a:cxn>
                  </a:cxnLst>
                  <a:rect l="T9" t="T10" r="T11" b="T12"/>
                  <a:pathLst>
                    <a:path w="1340" h="59">
                      <a:moveTo>
                        <a:pt x="0" y="1"/>
                      </a:moveTo>
                      <a:lnTo>
                        <a:pt x="1184" y="0"/>
                      </a:lnTo>
                      <a:lnTo>
                        <a:pt x="1340" y="59"/>
                      </a:lnTo>
                    </a:path>
                  </a:pathLst>
                </a:custGeom>
                <a:noFill/>
                <a:ln w="38100" cmpd="sng">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90" name="Line 14"/>
                <p:cNvSpPr>
                  <a:spLocks noChangeShapeType="1"/>
                </p:cNvSpPr>
                <p:nvPr/>
              </p:nvSpPr>
              <p:spPr bwMode="auto">
                <a:xfrm>
                  <a:off x="778" y="2012"/>
                  <a:ext cx="243"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55" name="Line 15"/>
              <p:cNvSpPr>
                <a:spLocks noChangeShapeType="1"/>
              </p:cNvSpPr>
              <p:nvPr/>
            </p:nvSpPr>
            <p:spPr bwMode="auto">
              <a:xfrm flipV="1">
                <a:off x="1205" y="2010"/>
                <a:ext cx="921" cy="0"/>
              </a:xfrm>
              <a:prstGeom prst="line">
                <a:avLst/>
              </a:prstGeom>
              <a:noFill/>
              <a:ln w="50800">
                <a:solidFill>
                  <a:schemeClr val="tx2"/>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6356" name="Group 16"/>
              <p:cNvGrpSpPr>
                <a:grpSpLocks/>
              </p:cNvGrpSpPr>
              <p:nvPr/>
            </p:nvGrpSpPr>
            <p:grpSpPr bwMode="auto">
              <a:xfrm>
                <a:off x="321" y="2645"/>
                <a:ext cx="230" cy="637"/>
                <a:chOff x="1177" y="2167"/>
                <a:chExt cx="228" cy="733"/>
              </a:xfrm>
            </p:grpSpPr>
            <p:sp>
              <p:nvSpPr>
                <p:cNvPr id="56380" name="AutoShape 17"/>
                <p:cNvSpPr>
                  <a:spLocks noChangeArrowheads="1"/>
                </p:cNvSpPr>
                <p:nvPr/>
              </p:nvSpPr>
              <p:spPr bwMode="auto">
                <a:xfrm>
                  <a:off x="1177" y="2167"/>
                  <a:ext cx="228" cy="577"/>
                </a:xfrm>
                <a:prstGeom prst="roundRect">
                  <a:avLst>
                    <a:gd name="adj" fmla="val 49995"/>
                  </a:avLst>
                </a:prstGeom>
                <a:gradFill rotWithShape="0">
                  <a:gsLst>
                    <a:gs pos="0">
                      <a:srgbClr val="B2B247"/>
                    </a:gs>
                    <a:gs pos="50000">
                      <a:srgbClr val="FFFF66"/>
                    </a:gs>
                    <a:gs pos="100000">
                      <a:srgbClr val="B2B247"/>
                    </a:gs>
                  </a:gsLst>
                  <a:lin ang="0" scaled="1"/>
                </a:gradFill>
                <a:ln w="25400">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6381" name="Rectangle 18"/>
                <p:cNvSpPr>
                  <a:spLocks noChangeArrowheads="1"/>
                </p:cNvSpPr>
                <p:nvPr/>
              </p:nvSpPr>
              <p:spPr bwMode="auto">
                <a:xfrm>
                  <a:off x="1214" y="2725"/>
                  <a:ext cx="154" cy="99"/>
                </a:xfrm>
                <a:prstGeom prst="rect">
                  <a:avLst/>
                </a:prstGeom>
                <a:gradFill rotWithShape="0">
                  <a:gsLst>
                    <a:gs pos="0">
                      <a:srgbClr val="B2B247"/>
                    </a:gs>
                    <a:gs pos="50000">
                      <a:srgbClr val="FFFF66"/>
                    </a:gs>
                    <a:gs pos="100000">
                      <a:srgbClr val="B2B247"/>
                    </a:gs>
                  </a:gsLst>
                  <a:lin ang="0" scaled="1"/>
                </a:gra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6382" name="Oval 19"/>
                <p:cNvSpPr>
                  <a:spLocks noChangeArrowheads="1"/>
                </p:cNvSpPr>
                <p:nvPr/>
              </p:nvSpPr>
              <p:spPr bwMode="auto">
                <a:xfrm>
                  <a:off x="1214" y="2786"/>
                  <a:ext cx="154" cy="114"/>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6383" name="Freeform 20"/>
                <p:cNvSpPr>
                  <a:spLocks/>
                </p:cNvSpPr>
                <p:nvPr/>
              </p:nvSpPr>
              <p:spPr bwMode="auto">
                <a:xfrm>
                  <a:off x="1274" y="2266"/>
                  <a:ext cx="51" cy="472"/>
                </a:xfrm>
                <a:custGeom>
                  <a:avLst/>
                  <a:gdLst>
                    <a:gd name="T0" fmla="*/ 0 w 51"/>
                    <a:gd name="T1" fmla="*/ 455 h 472"/>
                    <a:gd name="T2" fmla="*/ 0 w 51"/>
                    <a:gd name="T3" fmla="*/ 0 h 472"/>
                    <a:gd name="T4" fmla="*/ 16 w 51"/>
                    <a:gd name="T5" fmla="*/ 106 h 472"/>
                    <a:gd name="T6" fmla="*/ 16 w 51"/>
                    <a:gd name="T7" fmla="*/ 0 h 472"/>
                    <a:gd name="T8" fmla="*/ 33 w 51"/>
                    <a:gd name="T9" fmla="*/ 106 h 472"/>
                    <a:gd name="T10" fmla="*/ 33 w 51"/>
                    <a:gd name="T11" fmla="*/ 0 h 472"/>
                    <a:gd name="T12" fmla="*/ 50 w 51"/>
                    <a:gd name="T13" fmla="*/ 106 h 472"/>
                    <a:gd name="T14" fmla="*/ 50 w 51"/>
                    <a:gd name="T15" fmla="*/ 471 h 472"/>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472"/>
                    <a:gd name="T26" fmla="*/ 51 w 51"/>
                    <a:gd name="T27" fmla="*/ 472 h 4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B2B247"/>
                    </a:gs>
                    <a:gs pos="50000">
                      <a:srgbClr val="FFFF66"/>
                    </a:gs>
                    <a:gs pos="100000">
                      <a:srgbClr val="B2B247"/>
                    </a:gs>
                  </a:gsLst>
                  <a:lin ang="0" scaled="1"/>
                </a:gradFill>
                <a:ln w="12700" cap="rnd" cmpd="sng">
                  <a:solidFill>
                    <a:schemeClr val="tx1"/>
                  </a:solidFill>
                  <a:prstDash val="solid"/>
                  <a:round/>
                  <a:headEnd type="none" w="sm" len="sm"/>
                  <a:tailEnd type="none" w="sm" len="lg"/>
                </a:ln>
              </p:spPr>
              <p:txBody>
                <a:bodyPr/>
                <a:lstStyle/>
                <a:p>
                  <a:endParaRPr lang="zh-CN" altLang="en-US"/>
                </a:p>
              </p:txBody>
            </p:sp>
            <p:sp>
              <p:nvSpPr>
                <p:cNvPr id="56384" name="Line 21"/>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5" name="Line 22"/>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6" name="Line 23"/>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7" name="Line 24"/>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8" name="Rectangle 25"/>
                <p:cNvSpPr>
                  <a:spLocks noChangeArrowheads="1"/>
                </p:cNvSpPr>
                <p:nvPr/>
              </p:nvSpPr>
              <p:spPr bwMode="auto">
                <a:xfrm>
                  <a:off x="1263" y="2629"/>
                  <a:ext cx="69" cy="97"/>
                </a:xfrm>
                <a:prstGeom prst="rect">
                  <a:avLst/>
                </a:prstGeom>
                <a:gradFill rotWithShape="0">
                  <a:gsLst>
                    <a:gs pos="0">
                      <a:srgbClr val="B2B247"/>
                    </a:gs>
                    <a:gs pos="50000">
                      <a:srgbClr val="FFFF66"/>
                    </a:gs>
                    <a:gs pos="100000">
                      <a:srgbClr val="B2B247"/>
                    </a:gs>
                  </a:gsLst>
                  <a:lin ang="0" scaled="1"/>
                </a:gra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56357" name="Group 26"/>
              <p:cNvGrpSpPr>
                <a:grpSpLocks/>
              </p:cNvGrpSpPr>
              <p:nvPr/>
            </p:nvGrpSpPr>
            <p:grpSpPr bwMode="auto">
              <a:xfrm>
                <a:off x="1821" y="2918"/>
                <a:ext cx="1380" cy="1114"/>
                <a:chOff x="1897" y="1944"/>
                <a:chExt cx="1278" cy="1135"/>
              </a:xfrm>
            </p:grpSpPr>
            <p:grpSp>
              <p:nvGrpSpPr>
                <p:cNvPr id="56375" name="Group 27"/>
                <p:cNvGrpSpPr>
                  <a:grpSpLocks/>
                </p:cNvGrpSpPr>
                <p:nvPr/>
              </p:nvGrpSpPr>
              <p:grpSpPr bwMode="auto">
                <a:xfrm>
                  <a:off x="1897" y="1944"/>
                  <a:ext cx="1278" cy="1031"/>
                  <a:chOff x="1897" y="1944"/>
                  <a:chExt cx="1278" cy="1031"/>
                </a:xfrm>
              </p:grpSpPr>
              <p:sp>
                <p:nvSpPr>
                  <p:cNvPr id="56377" name="Freeform 28"/>
                  <p:cNvSpPr>
                    <a:spLocks/>
                  </p:cNvSpPr>
                  <p:nvPr/>
                </p:nvSpPr>
                <p:spPr bwMode="auto">
                  <a:xfrm>
                    <a:off x="1897" y="1944"/>
                    <a:ext cx="1278" cy="1031"/>
                  </a:xfrm>
                  <a:custGeom>
                    <a:avLst/>
                    <a:gdLst>
                      <a:gd name="T0" fmla="*/ 884 w 1536"/>
                      <a:gd name="T1" fmla="*/ 68 h 1308"/>
                      <a:gd name="T2" fmla="*/ 425 w 1536"/>
                      <a:gd name="T3" fmla="*/ 65 h 1308"/>
                      <a:gd name="T4" fmla="*/ 335 w 1536"/>
                      <a:gd name="T5" fmla="*/ 6 h 1308"/>
                      <a:gd name="T6" fmla="*/ 0 w 1536"/>
                      <a:gd name="T7" fmla="*/ 0 h 1308"/>
                      <a:gd name="T8" fmla="*/ 0 w 1536"/>
                      <a:gd name="T9" fmla="*/ 632 h 1308"/>
                      <a:gd name="T10" fmla="*/ 7 w 1536"/>
                      <a:gd name="T11" fmla="*/ 641 h 1308"/>
                      <a:gd name="T12" fmla="*/ 0 60000 65536"/>
                      <a:gd name="T13" fmla="*/ 0 60000 65536"/>
                      <a:gd name="T14" fmla="*/ 0 60000 65536"/>
                      <a:gd name="T15" fmla="*/ 0 60000 65536"/>
                      <a:gd name="T16" fmla="*/ 0 60000 65536"/>
                      <a:gd name="T17" fmla="*/ 0 60000 65536"/>
                      <a:gd name="T18" fmla="*/ 0 w 1536"/>
                      <a:gd name="T19" fmla="*/ 0 h 1308"/>
                      <a:gd name="T20" fmla="*/ 1536 w 1536"/>
                      <a:gd name="T21" fmla="*/ 1308 h 1308"/>
                    </a:gdLst>
                    <a:ahLst/>
                    <a:cxnLst>
                      <a:cxn ang="T12">
                        <a:pos x="T0" y="T1"/>
                      </a:cxn>
                      <a:cxn ang="T13">
                        <a:pos x="T2" y="T3"/>
                      </a:cxn>
                      <a:cxn ang="T14">
                        <a:pos x="T4" y="T5"/>
                      </a:cxn>
                      <a:cxn ang="T15">
                        <a:pos x="T6" y="T7"/>
                      </a:cxn>
                      <a:cxn ang="T16">
                        <a:pos x="T8" y="T9"/>
                      </a:cxn>
                      <a:cxn ang="T17">
                        <a:pos x="T10" y="T11"/>
                      </a:cxn>
                    </a:cxnLst>
                    <a:rect l="T18" t="T19" r="T20" b="T21"/>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8" name="Line 29"/>
                  <p:cNvSpPr>
                    <a:spLocks noChangeShapeType="1"/>
                  </p:cNvSpPr>
                  <p:nvPr/>
                </p:nvSpPr>
                <p:spPr bwMode="auto">
                  <a:xfrm flipH="1">
                    <a:off x="2935" y="2055"/>
                    <a:ext cx="137"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79" name="Line 30"/>
                  <p:cNvSpPr>
                    <a:spLocks noChangeShapeType="1"/>
                  </p:cNvSpPr>
                  <p:nvPr/>
                </p:nvSpPr>
                <p:spPr bwMode="auto">
                  <a:xfrm flipH="1">
                    <a:off x="2119" y="1953"/>
                    <a:ext cx="91"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76" name="Line 31"/>
                <p:cNvSpPr>
                  <a:spLocks noChangeShapeType="1"/>
                </p:cNvSpPr>
                <p:nvPr/>
              </p:nvSpPr>
              <p:spPr bwMode="auto">
                <a:xfrm>
                  <a:off x="1899" y="2920"/>
                  <a:ext cx="0" cy="159"/>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6358" name="Group 32"/>
              <p:cNvGrpSpPr>
                <a:grpSpLocks/>
              </p:cNvGrpSpPr>
              <p:nvPr/>
            </p:nvGrpSpPr>
            <p:grpSpPr bwMode="auto">
              <a:xfrm>
                <a:off x="1655" y="2012"/>
                <a:ext cx="82" cy="2006"/>
                <a:chOff x="2628" y="1230"/>
                <a:chExt cx="92" cy="2595"/>
              </a:xfrm>
            </p:grpSpPr>
            <p:grpSp>
              <p:nvGrpSpPr>
                <p:cNvPr id="56371" name="Group 33"/>
                <p:cNvGrpSpPr>
                  <a:grpSpLocks/>
                </p:cNvGrpSpPr>
                <p:nvPr/>
              </p:nvGrpSpPr>
              <p:grpSpPr bwMode="auto">
                <a:xfrm>
                  <a:off x="2628" y="1230"/>
                  <a:ext cx="90" cy="2532"/>
                  <a:chOff x="2628" y="1230"/>
                  <a:chExt cx="90" cy="2532"/>
                </a:xfrm>
              </p:grpSpPr>
              <p:sp>
                <p:nvSpPr>
                  <p:cNvPr id="56373" name="Freeform 34"/>
                  <p:cNvSpPr>
                    <a:spLocks/>
                  </p:cNvSpPr>
                  <p:nvPr/>
                </p:nvSpPr>
                <p:spPr bwMode="auto">
                  <a:xfrm>
                    <a:off x="2628" y="1230"/>
                    <a:ext cx="90" cy="2532"/>
                  </a:xfrm>
                  <a:custGeom>
                    <a:avLst/>
                    <a:gdLst>
                      <a:gd name="T0" fmla="*/ 0 w 90"/>
                      <a:gd name="T1" fmla="*/ 0 h 2532"/>
                      <a:gd name="T2" fmla="*/ 0 w 90"/>
                      <a:gd name="T3" fmla="*/ 1062 h 2532"/>
                      <a:gd name="T4" fmla="*/ 90 w 90"/>
                      <a:gd name="T5" fmla="*/ 1236 h 2532"/>
                      <a:gd name="T6" fmla="*/ 90 w 90"/>
                      <a:gd name="T7" fmla="*/ 2532 h 2532"/>
                      <a:gd name="T8" fmla="*/ 0 60000 65536"/>
                      <a:gd name="T9" fmla="*/ 0 60000 65536"/>
                      <a:gd name="T10" fmla="*/ 0 60000 65536"/>
                      <a:gd name="T11" fmla="*/ 0 60000 65536"/>
                      <a:gd name="T12" fmla="*/ 0 w 90"/>
                      <a:gd name="T13" fmla="*/ 0 h 2532"/>
                      <a:gd name="T14" fmla="*/ 90 w 90"/>
                      <a:gd name="T15" fmla="*/ 2532 h 2532"/>
                    </a:gdLst>
                    <a:ahLst/>
                    <a:cxnLst>
                      <a:cxn ang="T8">
                        <a:pos x="T0" y="T1"/>
                      </a:cxn>
                      <a:cxn ang="T9">
                        <a:pos x="T2" y="T3"/>
                      </a:cxn>
                      <a:cxn ang="T10">
                        <a:pos x="T4" y="T5"/>
                      </a:cxn>
                      <a:cxn ang="T11">
                        <a:pos x="T6" y="T7"/>
                      </a:cxn>
                    </a:cxnLst>
                    <a:rect l="T12" t="T13" r="T14" b="T15"/>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4" name="Line 35"/>
                  <p:cNvSpPr>
                    <a:spLocks noChangeShapeType="1"/>
                  </p:cNvSpPr>
                  <p:nvPr/>
                </p:nvSpPr>
                <p:spPr bwMode="auto">
                  <a:xfrm>
                    <a:off x="2629" y="1536"/>
                    <a:ext cx="0" cy="82"/>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72" name="Line 36"/>
                <p:cNvSpPr>
                  <a:spLocks noChangeShapeType="1"/>
                </p:cNvSpPr>
                <p:nvPr/>
              </p:nvSpPr>
              <p:spPr bwMode="auto">
                <a:xfrm>
                  <a:off x="2720" y="3670"/>
                  <a:ext cx="0" cy="155"/>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56328" name="Object 8"/>
              <p:cNvGraphicFramePr>
                <a:graphicFrameLocks noChangeAspect="1"/>
              </p:cNvGraphicFramePr>
              <p:nvPr/>
            </p:nvGraphicFramePr>
            <p:xfrm>
              <a:off x="982" y="3213"/>
              <a:ext cx="383" cy="330"/>
            </p:xfrm>
            <a:graphic>
              <a:graphicData uri="http://schemas.openxmlformats.org/presentationml/2006/ole">
                <mc:AlternateContent xmlns:mc="http://schemas.openxmlformats.org/markup-compatibility/2006">
                  <mc:Choice xmlns:v="urn:schemas-microsoft-com:vml" Requires="v">
                    <p:oleObj spid="_x0000_s227384" name="公式" r:id="rId3" imgW="203024" imgH="215713" progId="Equation.3">
                      <p:embed/>
                    </p:oleObj>
                  </mc:Choice>
                  <mc:Fallback>
                    <p:oleObj name="公式" r:id="rId3" imgW="203024" imgH="215713" progId="Equation.3">
                      <p:embed/>
                      <p:pic>
                        <p:nvPicPr>
                          <p:cNvPr id="5632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 y="3213"/>
                            <a:ext cx="383"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9" name="Object 9"/>
              <p:cNvGraphicFramePr>
                <a:graphicFrameLocks noChangeAspect="1"/>
              </p:cNvGraphicFramePr>
              <p:nvPr/>
            </p:nvGraphicFramePr>
            <p:xfrm>
              <a:off x="2183" y="3213"/>
              <a:ext cx="386" cy="311"/>
            </p:xfrm>
            <a:graphic>
              <a:graphicData uri="http://schemas.openxmlformats.org/presentationml/2006/ole">
                <mc:AlternateContent xmlns:mc="http://schemas.openxmlformats.org/markup-compatibility/2006">
                  <mc:Choice xmlns:v="urn:schemas-microsoft-com:vml" Requires="v">
                    <p:oleObj spid="_x0000_s227385" name="公式" r:id="rId5" imgW="215619" imgH="215619" progId="Equation.3">
                      <p:embed/>
                    </p:oleObj>
                  </mc:Choice>
                  <mc:Fallback>
                    <p:oleObj name="公式" r:id="rId5" imgW="215619" imgH="215619" progId="Equation.3">
                      <p:embed/>
                      <p:pic>
                        <p:nvPicPr>
                          <p:cNvPr id="5632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 y="3213"/>
                            <a:ext cx="386"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59" name="Rectangle 39"/>
              <p:cNvSpPr>
                <a:spLocks noChangeArrowheads="1"/>
              </p:cNvSpPr>
              <p:nvPr/>
            </p:nvSpPr>
            <p:spPr bwMode="auto">
              <a:xfrm rot="-2700000">
                <a:off x="1948" y="2929"/>
                <a:ext cx="860" cy="149"/>
              </a:xfrm>
              <a:prstGeom prst="rect">
                <a:avLst/>
              </a:prstGeom>
              <a:solidFill>
                <a:srgbClr val="00FFCC">
                  <a:alpha val="50195"/>
                </a:srgbClr>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6360" name="Group 40"/>
              <p:cNvGrpSpPr>
                <a:grpSpLocks/>
              </p:cNvGrpSpPr>
              <p:nvPr/>
            </p:nvGrpSpPr>
            <p:grpSpPr bwMode="auto">
              <a:xfrm>
                <a:off x="3173" y="2679"/>
                <a:ext cx="144" cy="625"/>
                <a:chOff x="4149" y="2005"/>
                <a:chExt cx="162" cy="809"/>
              </a:xfrm>
            </p:grpSpPr>
            <p:sp>
              <p:nvSpPr>
                <p:cNvPr id="56369" name="Rectangle 41"/>
                <p:cNvSpPr>
                  <a:spLocks noChangeArrowheads="1"/>
                </p:cNvSpPr>
                <p:nvPr/>
              </p:nvSpPr>
              <p:spPr bwMode="auto">
                <a:xfrm>
                  <a:off x="4149" y="2005"/>
                  <a:ext cx="162" cy="806"/>
                </a:xfrm>
                <a:prstGeom prst="rect">
                  <a:avLst/>
                </a:prstGeom>
                <a:solidFill>
                  <a:srgbClr val="99FF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6370" name="Line 42"/>
                <p:cNvSpPr>
                  <a:spLocks noChangeShapeType="1"/>
                </p:cNvSpPr>
                <p:nvPr/>
              </p:nvSpPr>
              <p:spPr bwMode="auto">
                <a:xfrm>
                  <a:off x="4149" y="2005"/>
                  <a:ext cx="0" cy="809"/>
                </a:xfrm>
                <a:prstGeom prst="line">
                  <a:avLst/>
                </a:prstGeom>
                <a:noFill/>
                <a:ln w="50800">
                  <a:solidFill>
                    <a:schemeClr val="tx2"/>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61" name="Rectangle 43"/>
              <p:cNvSpPr>
                <a:spLocks noChangeArrowheads="1"/>
              </p:cNvSpPr>
              <p:nvPr/>
            </p:nvSpPr>
            <p:spPr bwMode="auto">
              <a:xfrm>
                <a:off x="1203" y="1608"/>
                <a:ext cx="903" cy="150"/>
              </a:xfrm>
              <a:prstGeom prst="rect">
                <a:avLst/>
              </a:prstGeom>
              <a:solidFill>
                <a:srgbClr val="00FFFF">
                  <a:alpha val="50195"/>
                </a:srgbClr>
              </a:solidFill>
              <a:ln w="28575">
                <a:solidFill>
                  <a:schemeClr val="tx2"/>
                </a:solidFill>
                <a:prstDash val="dash"/>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6362" name="Group 44"/>
              <p:cNvGrpSpPr>
                <a:grpSpLocks/>
              </p:cNvGrpSpPr>
              <p:nvPr/>
            </p:nvGrpSpPr>
            <p:grpSpPr bwMode="auto">
              <a:xfrm>
                <a:off x="2140" y="1745"/>
                <a:ext cx="904" cy="273"/>
                <a:chOff x="2832" y="800"/>
                <a:chExt cx="1008" cy="352"/>
              </a:xfrm>
            </p:grpSpPr>
            <p:sp>
              <p:nvSpPr>
                <p:cNvPr id="56366" name="Line 45"/>
                <p:cNvSpPr>
                  <a:spLocks noChangeShapeType="1"/>
                </p:cNvSpPr>
                <p:nvPr/>
              </p:nvSpPr>
              <p:spPr bwMode="auto">
                <a:xfrm>
                  <a:off x="2832" y="816"/>
                  <a:ext cx="960" cy="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7" name="Line 46"/>
                <p:cNvSpPr>
                  <a:spLocks noChangeShapeType="1"/>
                </p:cNvSpPr>
                <p:nvPr/>
              </p:nvSpPr>
              <p:spPr bwMode="auto">
                <a:xfrm>
                  <a:off x="2832" y="1138"/>
                  <a:ext cx="960" cy="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8" name="Line 47"/>
                <p:cNvSpPr>
                  <a:spLocks noChangeShapeType="1"/>
                </p:cNvSpPr>
                <p:nvPr/>
              </p:nvSpPr>
              <p:spPr bwMode="auto">
                <a:xfrm>
                  <a:off x="3600" y="816"/>
                  <a:ext cx="0" cy="336"/>
                </a:xfrm>
                <a:prstGeom prst="line">
                  <a:avLst/>
                </a:prstGeom>
                <a:noFill/>
                <a:ln w="19050">
                  <a:solidFill>
                    <a:srgbClr val="FF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6330" name="Object 10"/>
                <p:cNvGraphicFramePr>
                  <a:graphicFrameLocks noChangeAspect="1"/>
                </p:cNvGraphicFramePr>
                <p:nvPr/>
              </p:nvGraphicFramePr>
              <p:xfrm>
                <a:off x="3612" y="800"/>
                <a:ext cx="228" cy="304"/>
              </p:xfrm>
              <a:graphic>
                <a:graphicData uri="http://schemas.openxmlformats.org/presentationml/2006/ole">
                  <mc:AlternateContent xmlns:mc="http://schemas.openxmlformats.org/markup-compatibility/2006">
                    <mc:Choice xmlns:v="urn:schemas-microsoft-com:vml" Requires="v">
                      <p:oleObj spid="_x0000_s227386" name="公式" r:id="rId7" imgW="190417" imgH="253890" progId="Equation.3">
                        <p:embed/>
                      </p:oleObj>
                    </mc:Choice>
                    <mc:Fallback>
                      <p:oleObj name="公式" r:id="rId7" imgW="190417" imgH="253890" progId="Equation.3">
                        <p:embed/>
                        <p:pic>
                          <p:nvPicPr>
                            <p:cNvPr id="5633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2" y="800"/>
                              <a:ext cx="228"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6363" name="Group 49"/>
              <p:cNvGrpSpPr>
                <a:grpSpLocks/>
              </p:cNvGrpSpPr>
              <p:nvPr/>
            </p:nvGrpSpPr>
            <p:grpSpPr bwMode="auto">
              <a:xfrm>
                <a:off x="1152" y="2656"/>
                <a:ext cx="1008" cy="720"/>
                <a:chOff x="1104" y="1704"/>
                <a:chExt cx="1008" cy="720"/>
              </a:xfrm>
            </p:grpSpPr>
            <p:sp>
              <p:nvSpPr>
                <p:cNvPr id="56364" name="Rectangle 50"/>
                <p:cNvSpPr>
                  <a:spLocks noChangeArrowheads="1"/>
                </p:cNvSpPr>
                <p:nvPr/>
              </p:nvSpPr>
              <p:spPr bwMode="auto">
                <a:xfrm rot="-2700000">
                  <a:off x="1104" y="1920"/>
                  <a:ext cx="1008" cy="169"/>
                </a:xfrm>
                <a:prstGeom prst="rect">
                  <a:avLst/>
                </a:prstGeom>
                <a:solidFill>
                  <a:srgbClr val="00FFCC">
                    <a:alpha val="50195"/>
                  </a:srgbClr>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6365" name="Line 51"/>
                <p:cNvSpPr>
                  <a:spLocks noChangeShapeType="1"/>
                </p:cNvSpPr>
                <p:nvPr/>
              </p:nvSpPr>
              <p:spPr bwMode="auto">
                <a:xfrm flipV="1">
                  <a:off x="1296" y="1704"/>
                  <a:ext cx="720" cy="720"/>
                </a:xfrm>
                <a:prstGeom prst="line">
                  <a:avLst/>
                </a:prstGeom>
                <a:noFill/>
                <a:ln w="38100">
                  <a:solidFill>
                    <a:srgbClr val="0066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56325" name="Object 5"/>
            <p:cNvGraphicFramePr>
              <a:graphicFrameLocks noChangeAspect="1"/>
            </p:cNvGraphicFramePr>
            <p:nvPr/>
          </p:nvGraphicFramePr>
          <p:xfrm>
            <a:off x="768" y="1488"/>
            <a:ext cx="401" cy="338"/>
          </p:xfrm>
          <a:graphic>
            <a:graphicData uri="http://schemas.openxmlformats.org/presentationml/2006/ole">
              <mc:AlternateContent xmlns:mc="http://schemas.openxmlformats.org/markup-compatibility/2006">
                <mc:Choice xmlns:v="urn:schemas-microsoft-com:vml" Requires="v">
                  <p:oleObj spid="_x0000_s227387" name="公式" r:id="rId9" imgW="457200" imgH="368300" progId="Equation.3">
                    <p:embed/>
                  </p:oleObj>
                </mc:Choice>
                <mc:Fallback>
                  <p:oleObj name="公式" r:id="rId9" imgW="457200" imgH="368300" progId="Equation.3">
                    <p:embed/>
                    <p:pic>
                      <p:nvPicPr>
                        <p:cNvPr id="5632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 y="1488"/>
                          <a:ext cx="401" cy="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6" name="Object 6"/>
            <p:cNvGraphicFramePr>
              <a:graphicFrameLocks noChangeAspect="1"/>
            </p:cNvGraphicFramePr>
            <p:nvPr/>
          </p:nvGraphicFramePr>
          <p:xfrm>
            <a:off x="3120" y="3312"/>
            <a:ext cx="374" cy="329"/>
          </p:xfrm>
          <a:graphic>
            <a:graphicData uri="http://schemas.openxmlformats.org/presentationml/2006/ole">
              <mc:AlternateContent xmlns:mc="http://schemas.openxmlformats.org/markup-compatibility/2006">
                <mc:Choice xmlns:v="urn:schemas-microsoft-com:vml" Requires="v">
                  <p:oleObj spid="_x0000_s227388" name="公式" r:id="rId11" imgW="419100" imgH="368300" progId="Equation.3">
                    <p:embed/>
                  </p:oleObj>
                </mc:Choice>
                <mc:Fallback>
                  <p:oleObj name="公式" r:id="rId11" imgW="419100" imgH="368300" progId="Equation.3">
                    <p:embed/>
                    <p:pic>
                      <p:nvPicPr>
                        <p:cNvPr id="5632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0" y="3312"/>
                          <a:ext cx="374"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7" name="Object 7"/>
            <p:cNvGraphicFramePr>
              <a:graphicFrameLocks noChangeAspect="1"/>
            </p:cNvGraphicFramePr>
            <p:nvPr/>
          </p:nvGraphicFramePr>
          <p:xfrm>
            <a:off x="768" y="1824"/>
            <a:ext cx="352" cy="329"/>
          </p:xfrm>
          <a:graphic>
            <a:graphicData uri="http://schemas.openxmlformats.org/presentationml/2006/ole">
              <mc:AlternateContent xmlns:mc="http://schemas.openxmlformats.org/markup-compatibility/2006">
                <mc:Choice xmlns:v="urn:schemas-microsoft-com:vml" Requires="v">
                  <p:oleObj spid="_x0000_s227389" name="公式" r:id="rId13" imgW="393529" imgH="368140" progId="Equation.3">
                    <p:embed/>
                  </p:oleObj>
                </mc:Choice>
                <mc:Fallback>
                  <p:oleObj name="公式" r:id="rId13" imgW="393529" imgH="368140" progId="Equation.3">
                    <p:embed/>
                    <p:pic>
                      <p:nvPicPr>
                        <p:cNvPr id="56327"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8" y="1824"/>
                          <a:ext cx="352"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55"/>
          <p:cNvGrpSpPr>
            <a:grpSpLocks/>
          </p:cNvGrpSpPr>
          <p:nvPr/>
        </p:nvGrpSpPr>
        <p:grpSpPr bwMode="auto">
          <a:xfrm>
            <a:off x="7696200" y="4275584"/>
            <a:ext cx="990600" cy="1905000"/>
            <a:chOff x="4848" y="2544"/>
            <a:chExt cx="624" cy="1200"/>
          </a:xfrm>
        </p:grpSpPr>
        <p:sp>
          <p:nvSpPr>
            <p:cNvPr id="6200" name="AutoShape 56"/>
            <p:cNvSpPr>
              <a:spLocks noChangeArrowheads="1"/>
            </p:cNvSpPr>
            <p:nvPr/>
          </p:nvSpPr>
          <p:spPr bwMode="auto">
            <a:xfrm>
              <a:off x="4848" y="2544"/>
              <a:ext cx="576" cy="1200"/>
            </a:xfrm>
            <a:prstGeom prst="wedgeRectCallout">
              <a:avLst>
                <a:gd name="adj1" fmla="val -61111"/>
                <a:gd name="adj2" fmla="val -88917"/>
              </a:avLst>
            </a:prstGeom>
            <a:gradFill rotWithShape="0">
              <a:gsLst>
                <a:gs pos="0">
                  <a:schemeClr val="folHlink"/>
                </a:gs>
                <a:gs pos="50000">
                  <a:schemeClr val="bg1"/>
                </a:gs>
                <a:gs pos="100000">
                  <a:schemeClr val="folHlink"/>
                </a:gs>
              </a:gsLst>
              <a:lin ang="0" scaled="1"/>
            </a:gradFill>
            <a:ln w="9525">
              <a:solidFill>
                <a:srgbClr val="CC00FF"/>
              </a:solidFill>
              <a:miter lim="800000"/>
              <a:headEnd/>
              <a:tailEnd/>
            </a:ln>
            <a:effectLst/>
          </p:spPr>
          <p:txBody>
            <a:bodyPr/>
            <a:lstStyle/>
            <a:p>
              <a:pPr algn="ctr">
                <a:defRPr/>
              </a:pPr>
              <a:endParaRPr kumimoji="0" lang="zh-CN" altLang="zh-CN" sz="2800" b="1">
                <a:solidFill>
                  <a:srgbClr val="1C1C1C"/>
                </a:solidFill>
              </a:endParaRPr>
            </a:p>
          </p:txBody>
        </p:sp>
        <p:sp>
          <p:nvSpPr>
            <p:cNvPr id="56349" name="Rectangle 57"/>
            <p:cNvSpPr>
              <a:spLocks noChangeArrowheads="1"/>
            </p:cNvSpPr>
            <p:nvPr/>
          </p:nvSpPr>
          <p:spPr bwMode="auto">
            <a:xfrm>
              <a:off x="4848" y="2592"/>
              <a:ext cx="62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00"/>
                  </a:solidFill>
                  <a:latin typeface="Bookman Old Style" pitchFamily="18" charset="0"/>
                </a:rPr>
                <a:t>干涉条纹移动数目</a:t>
              </a:r>
            </a:p>
          </p:txBody>
        </p:sp>
      </p:grpSp>
      <p:sp>
        <p:nvSpPr>
          <p:cNvPr id="56333" name="Text Box 58"/>
          <p:cNvSpPr txBox="1">
            <a:spLocks noChangeArrowheads="1"/>
          </p:cNvSpPr>
          <p:nvPr/>
        </p:nvSpPr>
        <p:spPr bwMode="auto">
          <a:xfrm>
            <a:off x="109581" y="332656"/>
            <a:ext cx="8856983" cy="165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130000"/>
              </a:lnSpc>
              <a:spcBef>
                <a:spcPct val="50000"/>
              </a:spcBef>
            </a:pPr>
            <a:r>
              <a:rPr kumimoji="0" lang="zh-CN" altLang="en-US" sz="2600" b="1" dirty="0">
                <a:solidFill>
                  <a:srgbClr val="CC0000"/>
                </a:solidFill>
                <a:latin typeface="Bookman Old Style" pitchFamily="18" charset="0"/>
              </a:rPr>
              <a:t>迈克尔孙干涉仪</a:t>
            </a:r>
            <a:r>
              <a:rPr kumimoji="0" lang="zh-CN" altLang="en-US" sz="2600" b="1" dirty="0" smtClean="0">
                <a:solidFill>
                  <a:srgbClr val="CC0000"/>
                </a:solidFill>
                <a:latin typeface="Bookman Old Style" pitchFamily="18" charset="0"/>
              </a:rPr>
              <a:t>的</a:t>
            </a:r>
            <a:r>
              <a:rPr kumimoji="0" lang="zh-CN" altLang="en-US" sz="2600" b="1" dirty="0" smtClean="0">
                <a:solidFill>
                  <a:srgbClr val="0000FF"/>
                </a:solidFill>
                <a:latin typeface="Bookman Old Style" pitchFamily="18" charset="0"/>
              </a:rPr>
              <a:t>特点：</a:t>
            </a:r>
            <a:r>
              <a:rPr kumimoji="0" lang="zh-CN" altLang="en-US" sz="2600" b="1" dirty="0" smtClean="0">
                <a:solidFill>
                  <a:srgbClr val="000000"/>
                </a:solidFill>
                <a:latin typeface="Bookman Old Style" pitchFamily="18" charset="0"/>
              </a:rPr>
              <a:t>两</a:t>
            </a:r>
            <a:r>
              <a:rPr kumimoji="0" lang="zh-CN" altLang="en-US" sz="2600" b="1" dirty="0">
                <a:solidFill>
                  <a:srgbClr val="000000"/>
                </a:solidFill>
                <a:latin typeface="Bookman Old Style" pitchFamily="18" charset="0"/>
              </a:rPr>
              <a:t>相干光束在空间</a:t>
            </a:r>
            <a:r>
              <a:rPr kumimoji="0" lang="zh-CN" altLang="en-US" sz="2600" b="1" dirty="0">
                <a:solidFill>
                  <a:srgbClr val="FF0000"/>
                </a:solidFill>
                <a:latin typeface="Bookman Old Style" pitchFamily="18" charset="0"/>
              </a:rPr>
              <a:t>完全分开</a:t>
            </a:r>
            <a:r>
              <a:rPr kumimoji="0" lang="zh-CN" altLang="en-US" sz="2600" b="1" dirty="0">
                <a:solidFill>
                  <a:srgbClr val="000000"/>
                </a:solidFill>
                <a:latin typeface="Bookman Old Style" pitchFamily="18" charset="0"/>
              </a:rPr>
              <a:t>，并可用移动反射镜或在光路中加入介质片的方法改变两光束的</a:t>
            </a:r>
            <a:r>
              <a:rPr kumimoji="0" lang="zh-CN" altLang="en-US" sz="2600" b="1" dirty="0">
                <a:solidFill>
                  <a:srgbClr val="FF0000"/>
                </a:solidFill>
                <a:latin typeface="Bookman Old Style" pitchFamily="18" charset="0"/>
              </a:rPr>
              <a:t>光程差</a:t>
            </a:r>
            <a:r>
              <a:rPr kumimoji="0" lang="zh-CN" altLang="en-US" sz="2600" b="1" dirty="0" smtClean="0">
                <a:solidFill>
                  <a:srgbClr val="FF0000"/>
                </a:solidFill>
                <a:latin typeface="Bookman Old Style" pitchFamily="18" charset="0"/>
              </a:rPr>
              <a:t>。</a:t>
            </a:r>
            <a:endParaRPr kumimoji="0" lang="zh-CN" altLang="en-US" sz="2600" b="1" dirty="0">
              <a:solidFill>
                <a:srgbClr val="0000FF"/>
              </a:solidFill>
              <a:latin typeface="Bookman Old Style" pitchFamily="18" charset="0"/>
            </a:endParaRPr>
          </a:p>
        </p:txBody>
      </p:sp>
      <p:grpSp>
        <p:nvGrpSpPr>
          <p:cNvPr id="15" name="Group 60"/>
          <p:cNvGrpSpPr>
            <a:grpSpLocks/>
          </p:cNvGrpSpPr>
          <p:nvPr/>
        </p:nvGrpSpPr>
        <p:grpSpPr bwMode="auto">
          <a:xfrm>
            <a:off x="6248400" y="4105722"/>
            <a:ext cx="762000" cy="2227262"/>
            <a:chOff x="3936" y="2437"/>
            <a:chExt cx="480" cy="1403"/>
          </a:xfrm>
        </p:grpSpPr>
        <p:sp>
          <p:nvSpPr>
            <p:cNvPr id="6205" name="AutoShape 61"/>
            <p:cNvSpPr>
              <a:spLocks noChangeArrowheads="1"/>
            </p:cNvSpPr>
            <p:nvPr/>
          </p:nvSpPr>
          <p:spPr bwMode="auto">
            <a:xfrm>
              <a:off x="3936" y="2496"/>
              <a:ext cx="480" cy="1344"/>
            </a:xfrm>
            <a:prstGeom prst="wedgeRectCallout">
              <a:avLst>
                <a:gd name="adj1" fmla="val -12708"/>
                <a:gd name="adj2" fmla="val -8400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p>
              <a:pPr algn="ctr">
                <a:defRPr/>
              </a:pPr>
              <a:endParaRPr kumimoji="0" lang="zh-CN" altLang="zh-CN" sz="2800" b="1">
                <a:solidFill>
                  <a:srgbClr val="1C1C1C"/>
                </a:solidFill>
              </a:endParaRPr>
            </a:p>
          </p:txBody>
        </p:sp>
        <p:grpSp>
          <p:nvGrpSpPr>
            <p:cNvPr id="56346" name="Group 62"/>
            <p:cNvGrpSpPr>
              <a:grpSpLocks/>
            </p:cNvGrpSpPr>
            <p:nvPr/>
          </p:nvGrpSpPr>
          <p:grpSpPr bwMode="auto">
            <a:xfrm>
              <a:off x="3984" y="2437"/>
              <a:ext cx="384" cy="1403"/>
              <a:chOff x="3984" y="2437"/>
              <a:chExt cx="384" cy="1403"/>
            </a:xfrm>
          </p:grpSpPr>
          <p:sp>
            <p:nvSpPr>
              <p:cNvPr id="56347" name="Rectangle 63"/>
              <p:cNvSpPr>
                <a:spLocks noChangeArrowheads="1"/>
              </p:cNvSpPr>
              <p:nvPr/>
            </p:nvSpPr>
            <p:spPr bwMode="auto">
              <a:xfrm>
                <a:off x="3984" y="2437"/>
                <a:ext cx="347"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kumimoji="0" lang="en-US" altLang="zh-CN" sz="2800" b="1">
                  <a:solidFill>
                    <a:srgbClr val="000000"/>
                  </a:solidFill>
                  <a:latin typeface="Bookman Old Style" pitchFamily="18" charset="0"/>
                </a:endParaRPr>
              </a:p>
              <a:p>
                <a:pPr eaLnBrk="1" hangingPunct="1"/>
                <a:r>
                  <a:rPr kumimoji="0" lang="zh-CN" altLang="en-US" sz="2800" b="1">
                    <a:solidFill>
                      <a:srgbClr val="000000"/>
                    </a:solidFill>
                    <a:latin typeface="Bookman Old Style" pitchFamily="18" charset="0"/>
                  </a:rPr>
                  <a:t>移动距离</a:t>
                </a:r>
              </a:p>
            </p:txBody>
          </p:sp>
          <p:graphicFrame>
            <p:nvGraphicFramePr>
              <p:cNvPr id="56324" name="Object 4"/>
              <p:cNvGraphicFramePr>
                <a:graphicFrameLocks noChangeAspect="1"/>
              </p:cNvGraphicFramePr>
              <p:nvPr/>
            </p:nvGraphicFramePr>
            <p:xfrm>
              <a:off x="3984" y="2441"/>
              <a:ext cx="384" cy="358"/>
            </p:xfrm>
            <a:graphic>
              <a:graphicData uri="http://schemas.openxmlformats.org/presentationml/2006/ole">
                <mc:AlternateContent xmlns:mc="http://schemas.openxmlformats.org/markup-compatibility/2006">
                  <mc:Choice xmlns:v="urn:schemas-microsoft-com:vml" Requires="v">
                    <p:oleObj spid="_x0000_s227390" name="公式" r:id="rId15" imgW="228501" imgH="215806" progId="Equation.3">
                      <p:embed/>
                    </p:oleObj>
                  </mc:Choice>
                  <mc:Fallback>
                    <p:oleObj name="公式" r:id="rId15" imgW="228501" imgH="215806" progId="Equation.3">
                      <p:embed/>
                      <p:pic>
                        <p:nvPicPr>
                          <p:cNvPr id="56324"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4" y="2441"/>
                            <a:ext cx="384"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7" name="Group 65"/>
          <p:cNvGrpSpPr>
            <a:grpSpLocks/>
          </p:cNvGrpSpPr>
          <p:nvPr/>
        </p:nvGrpSpPr>
        <p:grpSpPr bwMode="auto">
          <a:xfrm>
            <a:off x="2057400" y="2662684"/>
            <a:ext cx="2667000" cy="1066800"/>
            <a:chOff x="1344" y="1680"/>
            <a:chExt cx="1586" cy="672"/>
          </a:xfrm>
        </p:grpSpPr>
        <p:grpSp>
          <p:nvGrpSpPr>
            <p:cNvPr id="56339" name="Group 66"/>
            <p:cNvGrpSpPr>
              <a:grpSpLocks/>
            </p:cNvGrpSpPr>
            <p:nvPr/>
          </p:nvGrpSpPr>
          <p:grpSpPr bwMode="auto">
            <a:xfrm>
              <a:off x="1344" y="1680"/>
              <a:ext cx="1488" cy="672"/>
              <a:chOff x="1392" y="1680"/>
              <a:chExt cx="1488" cy="672"/>
            </a:xfrm>
          </p:grpSpPr>
          <p:sp>
            <p:nvSpPr>
              <p:cNvPr id="56341" name="Line 67"/>
              <p:cNvSpPr>
                <a:spLocks noChangeShapeType="1"/>
              </p:cNvSpPr>
              <p:nvPr/>
            </p:nvSpPr>
            <p:spPr bwMode="auto">
              <a:xfrm>
                <a:off x="1392" y="1968"/>
                <a:ext cx="864" cy="0"/>
              </a:xfrm>
              <a:prstGeom prst="line">
                <a:avLst/>
              </a:prstGeom>
              <a:noFill/>
              <a:ln w="28575">
                <a:solidFill>
                  <a:srgbClr val="0000FF"/>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2" name="Line 68"/>
              <p:cNvSpPr>
                <a:spLocks noChangeShapeType="1"/>
              </p:cNvSpPr>
              <p:nvPr/>
            </p:nvSpPr>
            <p:spPr bwMode="auto">
              <a:xfrm>
                <a:off x="2231" y="1920"/>
                <a:ext cx="528" cy="0"/>
              </a:xfrm>
              <a:prstGeom prst="line">
                <a:avLst/>
              </a:prstGeom>
              <a:noFill/>
              <a:ln w="28575">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3" name="Line 69"/>
              <p:cNvSpPr>
                <a:spLocks noChangeShapeType="1"/>
              </p:cNvSpPr>
              <p:nvPr/>
            </p:nvSpPr>
            <p:spPr bwMode="auto">
              <a:xfrm>
                <a:off x="2375" y="1680"/>
                <a:ext cx="0" cy="240"/>
              </a:xfrm>
              <a:prstGeom prst="line">
                <a:avLst/>
              </a:prstGeom>
              <a:noFill/>
              <a:ln w="2857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4" name="Line 70"/>
              <p:cNvSpPr>
                <a:spLocks noChangeShapeType="1"/>
              </p:cNvSpPr>
              <p:nvPr/>
            </p:nvSpPr>
            <p:spPr bwMode="auto">
              <a:xfrm>
                <a:off x="2375" y="1968"/>
                <a:ext cx="0" cy="384"/>
              </a:xfrm>
              <a:prstGeom prst="line">
                <a:avLst/>
              </a:prstGeom>
              <a:noFill/>
              <a:ln w="28575">
                <a:solidFill>
                  <a:srgbClr val="FF00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6323" name="Object 3"/>
              <p:cNvGraphicFramePr>
                <a:graphicFrameLocks noChangeAspect="1"/>
              </p:cNvGraphicFramePr>
              <p:nvPr/>
            </p:nvGraphicFramePr>
            <p:xfrm>
              <a:off x="2448" y="2016"/>
              <a:ext cx="432" cy="270"/>
            </p:xfrm>
            <a:graphic>
              <a:graphicData uri="http://schemas.openxmlformats.org/presentationml/2006/ole">
                <mc:AlternateContent xmlns:mc="http://schemas.openxmlformats.org/markup-compatibility/2006">
                  <mc:Choice xmlns:v="urn:schemas-microsoft-com:vml" Requires="v">
                    <p:oleObj spid="_x0000_s227391" name="公式" r:id="rId17" imgW="355292" imgH="253780" progId="Equation.3">
                      <p:embed/>
                    </p:oleObj>
                  </mc:Choice>
                  <mc:Fallback>
                    <p:oleObj name="公式" r:id="rId17" imgW="355292" imgH="253780" progId="Equation.3">
                      <p:embed/>
                      <p:pic>
                        <p:nvPicPr>
                          <p:cNvPr id="56323"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48" y="2016"/>
                            <a:ext cx="43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6340" name="Line 72"/>
            <p:cNvSpPr>
              <a:spLocks noChangeShapeType="1"/>
            </p:cNvSpPr>
            <p:nvPr/>
          </p:nvSpPr>
          <p:spPr bwMode="auto">
            <a:xfrm>
              <a:off x="2185" y="1968"/>
              <a:ext cx="74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73"/>
          <p:cNvGrpSpPr>
            <a:grpSpLocks/>
          </p:cNvGrpSpPr>
          <p:nvPr/>
        </p:nvGrpSpPr>
        <p:grpSpPr bwMode="auto">
          <a:xfrm>
            <a:off x="6096000" y="2218184"/>
            <a:ext cx="2438400" cy="1676400"/>
            <a:chOff x="3840" y="1488"/>
            <a:chExt cx="1536" cy="1056"/>
          </a:xfrm>
        </p:grpSpPr>
        <p:graphicFrame>
          <p:nvGraphicFramePr>
            <p:cNvPr id="56322" name="Object 2"/>
            <p:cNvGraphicFramePr>
              <a:graphicFrameLocks noChangeAspect="1"/>
            </p:cNvGraphicFramePr>
            <p:nvPr/>
          </p:nvGraphicFramePr>
          <p:xfrm>
            <a:off x="3888" y="1824"/>
            <a:ext cx="1440" cy="720"/>
          </p:xfrm>
          <a:graphic>
            <a:graphicData uri="http://schemas.openxmlformats.org/presentationml/2006/ole">
              <mc:AlternateContent xmlns:mc="http://schemas.openxmlformats.org/markup-compatibility/2006">
                <mc:Choice xmlns:v="urn:schemas-microsoft-com:vml" Requires="v">
                  <p:oleObj spid="_x0000_s227392" name="公式" r:id="rId19" imgW="1104900" imgH="609600" progId="Equation.3">
                    <p:embed/>
                  </p:oleObj>
                </mc:Choice>
                <mc:Fallback>
                  <p:oleObj name="公式" r:id="rId19" imgW="1104900" imgH="609600" progId="Equation.3">
                    <p:embed/>
                    <p:pic>
                      <p:nvPicPr>
                        <p:cNvPr id="56322"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8" y="1824"/>
                          <a:ext cx="1440" cy="720"/>
                        </a:xfrm>
                        <a:prstGeom prst="rect">
                          <a:avLst/>
                        </a:prstGeom>
                        <a:noFill/>
                        <a:ln>
                          <a:noFill/>
                        </a:ln>
                        <a:extLst>
                          <a:ext uri="{909E8E84-426E-40DD-AFC4-6F175D3DCCD1}">
                            <a14:hiddenFill xmlns:a14="http://schemas.microsoft.com/office/drawing/2010/main">
                              <a:gradFill rotWithShape="0">
                                <a:gsLst>
                                  <a:gs pos="0">
                                    <a:srgbClr val="C2C29B"/>
                                  </a:gs>
                                  <a:gs pos="50000">
                                    <a:srgbClr val="FFFFCC"/>
                                  </a:gs>
                                  <a:gs pos="100000">
                                    <a:srgbClr val="C2C29B"/>
                                  </a:gs>
                                </a:gsLst>
                                <a:lin ang="5400000" scaled="1"/>
                              </a:gradFill>
                            </a14:hiddenFill>
                          </a:ext>
                          <a:ext uri="{91240B29-F687-4F45-9708-019B960494DF}">
                            <a14:hiddenLine xmlns:a14="http://schemas.microsoft.com/office/drawing/2010/main" w="28575">
                              <a:solidFill>
                                <a:srgbClr val="FF0066"/>
                              </a:solidFill>
                              <a:miter lim="800000"/>
                              <a:headEnd/>
                              <a:tailEnd/>
                            </a14:hiddenLine>
                          </a:ext>
                        </a:extLst>
                      </p:spPr>
                    </p:pic>
                  </p:oleObj>
                </mc:Fallback>
              </mc:AlternateContent>
            </a:graphicData>
          </a:graphic>
        </p:graphicFrame>
        <p:sp>
          <p:nvSpPr>
            <p:cNvPr id="6219" name="Rectangle 75"/>
            <p:cNvSpPr>
              <a:spLocks noChangeArrowheads="1"/>
            </p:cNvSpPr>
            <p:nvPr/>
          </p:nvSpPr>
          <p:spPr bwMode="auto">
            <a:xfrm>
              <a:off x="3840" y="1488"/>
              <a:ext cx="1536" cy="333"/>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a:spAutoFit/>
            </a:bodyPr>
            <a:lstStyle/>
            <a:p>
              <a:pPr algn="ctr">
                <a:defRPr/>
              </a:pPr>
              <a:r>
                <a:rPr kumimoji="0" lang="zh-CN" altLang="en-US" sz="2800" b="1">
                  <a:solidFill>
                    <a:srgbClr val="000000"/>
                  </a:solidFill>
                  <a:latin typeface="Bookman Old Style" pitchFamily="18" charset="0"/>
                </a:rPr>
                <a:t>移动反射镜</a:t>
              </a:r>
            </a:p>
          </p:txBody>
        </p:sp>
      </p:grpSp>
    </p:spTree>
    <p:extLst>
      <p:ext uri="{BB962C8B-B14F-4D97-AF65-F5344CB8AC3E}">
        <p14:creationId xmlns:p14="http://schemas.microsoft.com/office/powerpoint/2010/main" val="2240114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83" name="Group 2"/>
          <p:cNvGrpSpPr>
            <a:grpSpLocks/>
          </p:cNvGrpSpPr>
          <p:nvPr/>
        </p:nvGrpSpPr>
        <p:grpSpPr bwMode="auto">
          <a:xfrm>
            <a:off x="152400" y="838200"/>
            <a:ext cx="5181600" cy="4051300"/>
            <a:chOff x="192" y="528"/>
            <a:chExt cx="3264" cy="2552"/>
          </a:xfrm>
        </p:grpSpPr>
        <p:grpSp>
          <p:nvGrpSpPr>
            <p:cNvPr id="58401" name="Group 3"/>
            <p:cNvGrpSpPr>
              <a:grpSpLocks/>
            </p:cNvGrpSpPr>
            <p:nvPr/>
          </p:nvGrpSpPr>
          <p:grpSpPr bwMode="auto">
            <a:xfrm>
              <a:off x="192" y="528"/>
              <a:ext cx="3264" cy="2552"/>
              <a:chOff x="192" y="528"/>
              <a:chExt cx="3264" cy="2552"/>
            </a:xfrm>
          </p:grpSpPr>
          <p:sp>
            <p:nvSpPr>
              <p:cNvPr id="58402" name="Rectangle 4"/>
              <p:cNvSpPr>
                <a:spLocks noChangeArrowheads="1"/>
              </p:cNvSpPr>
              <p:nvPr/>
            </p:nvSpPr>
            <p:spPr bwMode="auto">
              <a:xfrm>
                <a:off x="192" y="528"/>
                <a:ext cx="3264" cy="2544"/>
              </a:xfrm>
              <a:prstGeom prst="rect">
                <a:avLst/>
              </a:prstGeom>
              <a:solidFill>
                <a:schemeClr val="bg1"/>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8403" name="Rectangle 5"/>
              <p:cNvSpPr>
                <a:spLocks noChangeArrowheads="1"/>
              </p:cNvSpPr>
              <p:nvPr/>
            </p:nvSpPr>
            <p:spPr bwMode="auto">
              <a:xfrm>
                <a:off x="1157" y="909"/>
                <a:ext cx="913" cy="134"/>
              </a:xfrm>
              <a:prstGeom prst="rect">
                <a:avLst/>
              </a:prstGeom>
              <a:solidFill>
                <a:srgbClr val="99FF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8404" name="Group 6"/>
              <p:cNvGrpSpPr>
                <a:grpSpLocks/>
              </p:cNvGrpSpPr>
              <p:nvPr/>
            </p:nvGrpSpPr>
            <p:grpSpPr bwMode="auto">
              <a:xfrm>
                <a:off x="1537" y="1070"/>
                <a:ext cx="1632" cy="1081"/>
                <a:chOff x="1537" y="1070"/>
                <a:chExt cx="1632" cy="1081"/>
              </a:xfrm>
            </p:grpSpPr>
            <p:sp>
              <p:nvSpPr>
                <p:cNvPr id="58442" name="Freeform 7"/>
                <p:cNvSpPr>
                  <a:spLocks/>
                </p:cNvSpPr>
                <p:nvPr/>
              </p:nvSpPr>
              <p:spPr bwMode="auto">
                <a:xfrm>
                  <a:off x="1656" y="2058"/>
                  <a:ext cx="1513" cy="93"/>
                </a:xfrm>
                <a:custGeom>
                  <a:avLst/>
                  <a:gdLst>
                    <a:gd name="T0" fmla="*/ 0 w 1686"/>
                    <a:gd name="T1" fmla="*/ 3 h 120"/>
                    <a:gd name="T2" fmla="*/ 447 w 1686"/>
                    <a:gd name="T3" fmla="*/ 0 h 120"/>
                    <a:gd name="T4" fmla="*/ 555 w 1686"/>
                    <a:gd name="T5" fmla="*/ 53 h 120"/>
                    <a:gd name="T6" fmla="*/ 1219 w 1686"/>
                    <a:gd name="T7" fmla="*/ 56 h 120"/>
                    <a:gd name="T8" fmla="*/ 0 60000 65536"/>
                    <a:gd name="T9" fmla="*/ 0 60000 65536"/>
                    <a:gd name="T10" fmla="*/ 0 60000 65536"/>
                    <a:gd name="T11" fmla="*/ 0 60000 65536"/>
                    <a:gd name="T12" fmla="*/ 0 w 1686"/>
                    <a:gd name="T13" fmla="*/ 0 h 120"/>
                    <a:gd name="T14" fmla="*/ 1686 w 1686"/>
                    <a:gd name="T15" fmla="*/ 120 h 120"/>
                  </a:gdLst>
                  <a:ahLst/>
                  <a:cxnLst>
                    <a:cxn ang="T8">
                      <a:pos x="T0" y="T1"/>
                    </a:cxn>
                    <a:cxn ang="T9">
                      <a:pos x="T2" y="T3"/>
                    </a:cxn>
                    <a:cxn ang="T10">
                      <a:pos x="T4" y="T5"/>
                    </a:cxn>
                    <a:cxn ang="T11">
                      <a:pos x="T6" y="T7"/>
                    </a:cxn>
                  </a:cxnLst>
                  <a:rect l="T12" t="T13" r="T14" b="T15"/>
                  <a:pathLst>
                    <a:path w="1686" h="120">
                      <a:moveTo>
                        <a:pt x="0" y="6"/>
                      </a:moveTo>
                      <a:lnTo>
                        <a:pt x="618" y="0"/>
                      </a:lnTo>
                      <a:lnTo>
                        <a:pt x="768" y="114"/>
                      </a:lnTo>
                      <a:lnTo>
                        <a:pt x="1686" y="120"/>
                      </a:lnTo>
                    </a:path>
                  </a:pathLst>
                </a:custGeom>
                <a:noFill/>
                <a:ln w="28575" cmpd="sng">
                  <a:solidFill>
                    <a:srgbClr val="990099"/>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43" name="Line 8"/>
                <p:cNvSpPr>
                  <a:spLocks noChangeShapeType="1"/>
                </p:cNvSpPr>
                <p:nvPr/>
              </p:nvSpPr>
              <p:spPr bwMode="auto">
                <a:xfrm>
                  <a:off x="1916" y="2062"/>
                  <a:ext cx="103"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4" name="Line 9"/>
                <p:cNvSpPr>
                  <a:spLocks noChangeShapeType="1"/>
                </p:cNvSpPr>
                <p:nvPr/>
              </p:nvSpPr>
              <p:spPr bwMode="auto">
                <a:xfrm>
                  <a:off x="2989" y="2151"/>
                  <a:ext cx="104"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5" name="Freeform 10"/>
                <p:cNvSpPr>
                  <a:spLocks/>
                </p:cNvSpPr>
                <p:nvPr/>
              </p:nvSpPr>
              <p:spPr bwMode="auto">
                <a:xfrm>
                  <a:off x="1542" y="1070"/>
                  <a:ext cx="104" cy="1001"/>
                </a:xfrm>
                <a:custGeom>
                  <a:avLst/>
                  <a:gdLst>
                    <a:gd name="T0" fmla="*/ 83 w 116"/>
                    <a:gd name="T1" fmla="*/ 599 h 1294"/>
                    <a:gd name="T2" fmla="*/ 0 w 116"/>
                    <a:gd name="T3" fmla="*/ 519 h 1294"/>
                    <a:gd name="T4" fmla="*/ 0 w 116"/>
                    <a:gd name="T5" fmla="*/ 0 h 1294"/>
                    <a:gd name="T6" fmla="*/ 0 60000 65536"/>
                    <a:gd name="T7" fmla="*/ 0 60000 65536"/>
                    <a:gd name="T8" fmla="*/ 0 60000 65536"/>
                    <a:gd name="T9" fmla="*/ 0 w 116"/>
                    <a:gd name="T10" fmla="*/ 0 h 1294"/>
                    <a:gd name="T11" fmla="*/ 116 w 116"/>
                    <a:gd name="T12" fmla="*/ 1294 h 1294"/>
                  </a:gdLst>
                  <a:ahLst/>
                  <a:cxnLst>
                    <a:cxn ang="T6">
                      <a:pos x="T0" y="T1"/>
                    </a:cxn>
                    <a:cxn ang="T7">
                      <a:pos x="T2" y="T3"/>
                    </a:cxn>
                    <a:cxn ang="T8">
                      <a:pos x="T4" y="T5"/>
                    </a:cxn>
                  </a:cxnLst>
                  <a:rect l="T9" t="T10" r="T11" b="T12"/>
                  <a:pathLst>
                    <a:path w="116" h="1294">
                      <a:moveTo>
                        <a:pt x="116" y="1294"/>
                      </a:moveTo>
                      <a:lnTo>
                        <a:pt x="0" y="1122"/>
                      </a:lnTo>
                      <a:lnTo>
                        <a:pt x="0" y="0"/>
                      </a:lnTo>
                    </a:path>
                  </a:pathLst>
                </a:custGeom>
                <a:noFill/>
                <a:ln w="28575" cmpd="sng">
                  <a:solidFill>
                    <a:srgbClr val="DC83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46" name="Line 11"/>
                <p:cNvSpPr>
                  <a:spLocks noChangeShapeType="1"/>
                </p:cNvSpPr>
                <p:nvPr/>
              </p:nvSpPr>
              <p:spPr bwMode="auto">
                <a:xfrm flipH="1" flipV="1">
                  <a:off x="1537" y="1195"/>
                  <a:ext cx="2" cy="125"/>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8405" name="Group 12"/>
              <p:cNvGrpSpPr>
                <a:grpSpLocks/>
              </p:cNvGrpSpPr>
              <p:nvPr/>
            </p:nvGrpSpPr>
            <p:grpSpPr bwMode="auto">
              <a:xfrm>
                <a:off x="316" y="2010"/>
                <a:ext cx="1340" cy="59"/>
                <a:chOff x="316" y="2010"/>
                <a:chExt cx="1340" cy="59"/>
              </a:xfrm>
            </p:grpSpPr>
            <p:sp>
              <p:nvSpPr>
                <p:cNvPr id="58440" name="Freeform 13"/>
                <p:cNvSpPr>
                  <a:spLocks/>
                </p:cNvSpPr>
                <p:nvPr/>
              </p:nvSpPr>
              <p:spPr bwMode="auto">
                <a:xfrm>
                  <a:off x="316" y="2010"/>
                  <a:ext cx="1340" cy="59"/>
                </a:xfrm>
                <a:custGeom>
                  <a:avLst/>
                  <a:gdLst>
                    <a:gd name="T0" fmla="*/ 0 w 1340"/>
                    <a:gd name="T1" fmla="*/ 1 h 59"/>
                    <a:gd name="T2" fmla="*/ 1184 w 1340"/>
                    <a:gd name="T3" fmla="*/ 0 h 59"/>
                    <a:gd name="T4" fmla="*/ 1340 w 1340"/>
                    <a:gd name="T5" fmla="*/ 59 h 59"/>
                    <a:gd name="T6" fmla="*/ 0 60000 65536"/>
                    <a:gd name="T7" fmla="*/ 0 60000 65536"/>
                    <a:gd name="T8" fmla="*/ 0 60000 65536"/>
                    <a:gd name="T9" fmla="*/ 0 w 1340"/>
                    <a:gd name="T10" fmla="*/ 0 h 59"/>
                    <a:gd name="T11" fmla="*/ 1340 w 1340"/>
                    <a:gd name="T12" fmla="*/ 59 h 59"/>
                  </a:gdLst>
                  <a:ahLst/>
                  <a:cxnLst>
                    <a:cxn ang="T6">
                      <a:pos x="T0" y="T1"/>
                    </a:cxn>
                    <a:cxn ang="T7">
                      <a:pos x="T2" y="T3"/>
                    </a:cxn>
                    <a:cxn ang="T8">
                      <a:pos x="T4" y="T5"/>
                    </a:cxn>
                  </a:cxnLst>
                  <a:rect l="T9" t="T10" r="T11" b="T12"/>
                  <a:pathLst>
                    <a:path w="1340" h="59">
                      <a:moveTo>
                        <a:pt x="0" y="1"/>
                      </a:moveTo>
                      <a:lnTo>
                        <a:pt x="1184" y="0"/>
                      </a:lnTo>
                      <a:lnTo>
                        <a:pt x="1340" y="59"/>
                      </a:lnTo>
                    </a:path>
                  </a:pathLst>
                </a:custGeom>
                <a:noFill/>
                <a:ln w="38100" cmpd="sng">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41" name="Line 14"/>
                <p:cNvSpPr>
                  <a:spLocks noChangeShapeType="1"/>
                </p:cNvSpPr>
                <p:nvPr/>
              </p:nvSpPr>
              <p:spPr bwMode="auto">
                <a:xfrm>
                  <a:off x="778" y="2012"/>
                  <a:ext cx="243"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406" name="Line 15"/>
              <p:cNvSpPr>
                <a:spLocks noChangeShapeType="1"/>
              </p:cNvSpPr>
              <p:nvPr/>
            </p:nvSpPr>
            <p:spPr bwMode="auto">
              <a:xfrm flipV="1">
                <a:off x="1157" y="1058"/>
                <a:ext cx="921" cy="0"/>
              </a:xfrm>
              <a:prstGeom prst="line">
                <a:avLst/>
              </a:prstGeom>
              <a:noFill/>
              <a:ln w="50800">
                <a:solidFill>
                  <a:schemeClr val="tx2"/>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8407" name="Group 16"/>
              <p:cNvGrpSpPr>
                <a:grpSpLocks/>
              </p:cNvGrpSpPr>
              <p:nvPr/>
            </p:nvGrpSpPr>
            <p:grpSpPr bwMode="auto">
              <a:xfrm>
                <a:off x="273" y="1693"/>
                <a:ext cx="230" cy="637"/>
                <a:chOff x="1177" y="2167"/>
                <a:chExt cx="228" cy="733"/>
              </a:xfrm>
            </p:grpSpPr>
            <p:sp>
              <p:nvSpPr>
                <p:cNvPr id="58431" name="AutoShape 17"/>
                <p:cNvSpPr>
                  <a:spLocks noChangeArrowheads="1"/>
                </p:cNvSpPr>
                <p:nvPr/>
              </p:nvSpPr>
              <p:spPr bwMode="auto">
                <a:xfrm>
                  <a:off x="1177" y="2167"/>
                  <a:ext cx="228" cy="577"/>
                </a:xfrm>
                <a:prstGeom prst="roundRect">
                  <a:avLst>
                    <a:gd name="adj" fmla="val 49995"/>
                  </a:avLst>
                </a:prstGeom>
                <a:gradFill rotWithShape="0">
                  <a:gsLst>
                    <a:gs pos="0">
                      <a:srgbClr val="B2B247"/>
                    </a:gs>
                    <a:gs pos="50000">
                      <a:srgbClr val="FFFF66"/>
                    </a:gs>
                    <a:gs pos="100000">
                      <a:srgbClr val="B2B247"/>
                    </a:gs>
                  </a:gsLst>
                  <a:lin ang="0" scaled="1"/>
                </a:gradFill>
                <a:ln w="25400">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8432" name="Rectangle 18"/>
                <p:cNvSpPr>
                  <a:spLocks noChangeArrowheads="1"/>
                </p:cNvSpPr>
                <p:nvPr/>
              </p:nvSpPr>
              <p:spPr bwMode="auto">
                <a:xfrm>
                  <a:off x="1214" y="2725"/>
                  <a:ext cx="154" cy="99"/>
                </a:xfrm>
                <a:prstGeom prst="rect">
                  <a:avLst/>
                </a:prstGeom>
                <a:gradFill rotWithShape="0">
                  <a:gsLst>
                    <a:gs pos="0">
                      <a:srgbClr val="B2B247"/>
                    </a:gs>
                    <a:gs pos="50000">
                      <a:srgbClr val="FFFF66"/>
                    </a:gs>
                    <a:gs pos="100000">
                      <a:srgbClr val="B2B247"/>
                    </a:gs>
                  </a:gsLst>
                  <a:lin ang="0" scaled="1"/>
                </a:gra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8433" name="Oval 19"/>
                <p:cNvSpPr>
                  <a:spLocks noChangeArrowheads="1"/>
                </p:cNvSpPr>
                <p:nvPr/>
              </p:nvSpPr>
              <p:spPr bwMode="auto">
                <a:xfrm>
                  <a:off x="1214" y="2786"/>
                  <a:ext cx="154" cy="114"/>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8434" name="Freeform 20"/>
                <p:cNvSpPr>
                  <a:spLocks/>
                </p:cNvSpPr>
                <p:nvPr/>
              </p:nvSpPr>
              <p:spPr bwMode="auto">
                <a:xfrm>
                  <a:off x="1274" y="2266"/>
                  <a:ext cx="51" cy="472"/>
                </a:xfrm>
                <a:custGeom>
                  <a:avLst/>
                  <a:gdLst>
                    <a:gd name="T0" fmla="*/ 0 w 51"/>
                    <a:gd name="T1" fmla="*/ 455 h 472"/>
                    <a:gd name="T2" fmla="*/ 0 w 51"/>
                    <a:gd name="T3" fmla="*/ 0 h 472"/>
                    <a:gd name="T4" fmla="*/ 16 w 51"/>
                    <a:gd name="T5" fmla="*/ 106 h 472"/>
                    <a:gd name="T6" fmla="*/ 16 w 51"/>
                    <a:gd name="T7" fmla="*/ 0 h 472"/>
                    <a:gd name="T8" fmla="*/ 33 w 51"/>
                    <a:gd name="T9" fmla="*/ 106 h 472"/>
                    <a:gd name="T10" fmla="*/ 33 w 51"/>
                    <a:gd name="T11" fmla="*/ 0 h 472"/>
                    <a:gd name="T12" fmla="*/ 50 w 51"/>
                    <a:gd name="T13" fmla="*/ 106 h 472"/>
                    <a:gd name="T14" fmla="*/ 50 w 51"/>
                    <a:gd name="T15" fmla="*/ 471 h 472"/>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472"/>
                    <a:gd name="T26" fmla="*/ 51 w 51"/>
                    <a:gd name="T27" fmla="*/ 472 h 4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B2B247"/>
                    </a:gs>
                    <a:gs pos="50000">
                      <a:srgbClr val="FFFF66"/>
                    </a:gs>
                    <a:gs pos="100000">
                      <a:srgbClr val="B2B247"/>
                    </a:gs>
                  </a:gsLst>
                  <a:lin ang="0" scaled="1"/>
                </a:gradFill>
                <a:ln w="12700" cap="rnd" cmpd="sng">
                  <a:solidFill>
                    <a:schemeClr val="tx1"/>
                  </a:solidFill>
                  <a:prstDash val="solid"/>
                  <a:round/>
                  <a:headEnd type="none" w="sm" len="sm"/>
                  <a:tailEnd type="none" w="sm" len="lg"/>
                </a:ln>
              </p:spPr>
              <p:txBody>
                <a:bodyPr/>
                <a:lstStyle/>
                <a:p>
                  <a:endParaRPr lang="zh-CN" altLang="en-US"/>
                </a:p>
              </p:txBody>
            </p:sp>
            <p:sp>
              <p:nvSpPr>
                <p:cNvPr id="58435" name="Line 21"/>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6" name="Line 22"/>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7" name="Line 23"/>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8" name="Line 24"/>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9" name="Rectangle 25"/>
                <p:cNvSpPr>
                  <a:spLocks noChangeArrowheads="1"/>
                </p:cNvSpPr>
                <p:nvPr/>
              </p:nvSpPr>
              <p:spPr bwMode="auto">
                <a:xfrm>
                  <a:off x="1263" y="2629"/>
                  <a:ext cx="69" cy="97"/>
                </a:xfrm>
                <a:prstGeom prst="rect">
                  <a:avLst/>
                </a:prstGeom>
                <a:gradFill rotWithShape="0">
                  <a:gsLst>
                    <a:gs pos="0">
                      <a:srgbClr val="B2B247"/>
                    </a:gs>
                    <a:gs pos="50000">
                      <a:srgbClr val="FFFF66"/>
                    </a:gs>
                    <a:gs pos="100000">
                      <a:srgbClr val="B2B247"/>
                    </a:gs>
                  </a:gsLst>
                  <a:lin ang="0" scaled="1"/>
                </a:gra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58408" name="Group 26"/>
              <p:cNvGrpSpPr>
                <a:grpSpLocks/>
              </p:cNvGrpSpPr>
              <p:nvPr/>
            </p:nvGrpSpPr>
            <p:grpSpPr bwMode="auto">
              <a:xfrm>
                <a:off x="1773" y="1966"/>
                <a:ext cx="1380" cy="1114"/>
                <a:chOff x="1897" y="1944"/>
                <a:chExt cx="1278" cy="1135"/>
              </a:xfrm>
            </p:grpSpPr>
            <p:grpSp>
              <p:nvGrpSpPr>
                <p:cNvPr id="58426" name="Group 27"/>
                <p:cNvGrpSpPr>
                  <a:grpSpLocks/>
                </p:cNvGrpSpPr>
                <p:nvPr/>
              </p:nvGrpSpPr>
              <p:grpSpPr bwMode="auto">
                <a:xfrm>
                  <a:off x="1897" y="1944"/>
                  <a:ext cx="1278" cy="1031"/>
                  <a:chOff x="1897" y="1944"/>
                  <a:chExt cx="1278" cy="1031"/>
                </a:xfrm>
              </p:grpSpPr>
              <p:sp>
                <p:nvSpPr>
                  <p:cNvPr id="58428" name="Freeform 28"/>
                  <p:cNvSpPr>
                    <a:spLocks/>
                  </p:cNvSpPr>
                  <p:nvPr/>
                </p:nvSpPr>
                <p:spPr bwMode="auto">
                  <a:xfrm>
                    <a:off x="1897" y="1944"/>
                    <a:ext cx="1278" cy="1031"/>
                  </a:xfrm>
                  <a:custGeom>
                    <a:avLst/>
                    <a:gdLst>
                      <a:gd name="T0" fmla="*/ 884 w 1536"/>
                      <a:gd name="T1" fmla="*/ 68 h 1308"/>
                      <a:gd name="T2" fmla="*/ 425 w 1536"/>
                      <a:gd name="T3" fmla="*/ 65 h 1308"/>
                      <a:gd name="T4" fmla="*/ 335 w 1536"/>
                      <a:gd name="T5" fmla="*/ 6 h 1308"/>
                      <a:gd name="T6" fmla="*/ 0 w 1536"/>
                      <a:gd name="T7" fmla="*/ 0 h 1308"/>
                      <a:gd name="T8" fmla="*/ 0 w 1536"/>
                      <a:gd name="T9" fmla="*/ 632 h 1308"/>
                      <a:gd name="T10" fmla="*/ 7 w 1536"/>
                      <a:gd name="T11" fmla="*/ 641 h 1308"/>
                      <a:gd name="T12" fmla="*/ 0 60000 65536"/>
                      <a:gd name="T13" fmla="*/ 0 60000 65536"/>
                      <a:gd name="T14" fmla="*/ 0 60000 65536"/>
                      <a:gd name="T15" fmla="*/ 0 60000 65536"/>
                      <a:gd name="T16" fmla="*/ 0 60000 65536"/>
                      <a:gd name="T17" fmla="*/ 0 60000 65536"/>
                      <a:gd name="T18" fmla="*/ 0 w 1536"/>
                      <a:gd name="T19" fmla="*/ 0 h 1308"/>
                      <a:gd name="T20" fmla="*/ 1536 w 1536"/>
                      <a:gd name="T21" fmla="*/ 1308 h 1308"/>
                    </a:gdLst>
                    <a:ahLst/>
                    <a:cxnLst>
                      <a:cxn ang="T12">
                        <a:pos x="T0" y="T1"/>
                      </a:cxn>
                      <a:cxn ang="T13">
                        <a:pos x="T2" y="T3"/>
                      </a:cxn>
                      <a:cxn ang="T14">
                        <a:pos x="T4" y="T5"/>
                      </a:cxn>
                      <a:cxn ang="T15">
                        <a:pos x="T6" y="T7"/>
                      </a:cxn>
                      <a:cxn ang="T16">
                        <a:pos x="T8" y="T9"/>
                      </a:cxn>
                      <a:cxn ang="T17">
                        <a:pos x="T10" y="T11"/>
                      </a:cxn>
                    </a:cxnLst>
                    <a:rect l="T18" t="T19" r="T20" b="T21"/>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9" name="Line 29"/>
                  <p:cNvSpPr>
                    <a:spLocks noChangeShapeType="1"/>
                  </p:cNvSpPr>
                  <p:nvPr/>
                </p:nvSpPr>
                <p:spPr bwMode="auto">
                  <a:xfrm flipH="1">
                    <a:off x="2935" y="2055"/>
                    <a:ext cx="137"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0" name="Line 30"/>
                  <p:cNvSpPr>
                    <a:spLocks noChangeShapeType="1"/>
                  </p:cNvSpPr>
                  <p:nvPr/>
                </p:nvSpPr>
                <p:spPr bwMode="auto">
                  <a:xfrm flipH="1">
                    <a:off x="2119" y="1953"/>
                    <a:ext cx="91" cy="0"/>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427" name="Line 31"/>
                <p:cNvSpPr>
                  <a:spLocks noChangeShapeType="1"/>
                </p:cNvSpPr>
                <p:nvPr/>
              </p:nvSpPr>
              <p:spPr bwMode="auto">
                <a:xfrm>
                  <a:off x="1899" y="2920"/>
                  <a:ext cx="0" cy="159"/>
                </a:xfrm>
                <a:prstGeom prst="line">
                  <a:avLst/>
                </a:prstGeom>
                <a:noFill/>
                <a:ln w="38100">
                  <a:solidFill>
                    <a:srgbClr val="990099"/>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409" name="Group 32"/>
              <p:cNvGrpSpPr>
                <a:grpSpLocks/>
              </p:cNvGrpSpPr>
              <p:nvPr/>
            </p:nvGrpSpPr>
            <p:grpSpPr bwMode="auto">
              <a:xfrm>
                <a:off x="1607" y="1060"/>
                <a:ext cx="82" cy="2006"/>
                <a:chOff x="2628" y="1230"/>
                <a:chExt cx="92" cy="2595"/>
              </a:xfrm>
            </p:grpSpPr>
            <p:grpSp>
              <p:nvGrpSpPr>
                <p:cNvPr id="58422" name="Group 33"/>
                <p:cNvGrpSpPr>
                  <a:grpSpLocks/>
                </p:cNvGrpSpPr>
                <p:nvPr/>
              </p:nvGrpSpPr>
              <p:grpSpPr bwMode="auto">
                <a:xfrm>
                  <a:off x="2628" y="1230"/>
                  <a:ext cx="90" cy="2532"/>
                  <a:chOff x="2628" y="1230"/>
                  <a:chExt cx="90" cy="2532"/>
                </a:xfrm>
              </p:grpSpPr>
              <p:sp>
                <p:nvSpPr>
                  <p:cNvPr id="58424" name="Freeform 34"/>
                  <p:cNvSpPr>
                    <a:spLocks/>
                  </p:cNvSpPr>
                  <p:nvPr/>
                </p:nvSpPr>
                <p:spPr bwMode="auto">
                  <a:xfrm>
                    <a:off x="2628" y="1230"/>
                    <a:ext cx="90" cy="2532"/>
                  </a:xfrm>
                  <a:custGeom>
                    <a:avLst/>
                    <a:gdLst>
                      <a:gd name="T0" fmla="*/ 0 w 90"/>
                      <a:gd name="T1" fmla="*/ 0 h 2532"/>
                      <a:gd name="T2" fmla="*/ 0 w 90"/>
                      <a:gd name="T3" fmla="*/ 1062 h 2532"/>
                      <a:gd name="T4" fmla="*/ 90 w 90"/>
                      <a:gd name="T5" fmla="*/ 1236 h 2532"/>
                      <a:gd name="T6" fmla="*/ 90 w 90"/>
                      <a:gd name="T7" fmla="*/ 2532 h 2532"/>
                      <a:gd name="T8" fmla="*/ 0 60000 65536"/>
                      <a:gd name="T9" fmla="*/ 0 60000 65536"/>
                      <a:gd name="T10" fmla="*/ 0 60000 65536"/>
                      <a:gd name="T11" fmla="*/ 0 60000 65536"/>
                      <a:gd name="T12" fmla="*/ 0 w 90"/>
                      <a:gd name="T13" fmla="*/ 0 h 2532"/>
                      <a:gd name="T14" fmla="*/ 90 w 90"/>
                      <a:gd name="T15" fmla="*/ 2532 h 2532"/>
                    </a:gdLst>
                    <a:ahLst/>
                    <a:cxnLst>
                      <a:cxn ang="T8">
                        <a:pos x="T0" y="T1"/>
                      </a:cxn>
                      <a:cxn ang="T9">
                        <a:pos x="T2" y="T3"/>
                      </a:cxn>
                      <a:cxn ang="T10">
                        <a:pos x="T4" y="T5"/>
                      </a:cxn>
                      <a:cxn ang="T11">
                        <a:pos x="T6" y="T7"/>
                      </a:cxn>
                    </a:cxnLst>
                    <a:rect l="T12" t="T13" r="T14" b="T15"/>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5" name="Line 35"/>
                  <p:cNvSpPr>
                    <a:spLocks noChangeShapeType="1"/>
                  </p:cNvSpPr>
                  <p:nvPr/>
                </p:nvSpPr>
                <p:spPr bwMode="auto">
                  <a:xfrm>
                    <a:off x="2629" y="1536"/>
                    <a:ext cx="0" cy="82"/>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423" name="Line 36"/>
                <p:cNvSpPr>
                  <a:spLocks noChangeShapeType="1"/>
                </p:cNvSpPr>
                <p:nvPr/>
              </p:nvSpPr>
              <p:spPr bwMode="auto">
                <a:xfrm>
                  <a:off x="2720" y="3670"/>
                  <a:ext cx="0" cy="155"/>
                </a:xfrm>
                <a:prstGeom prst="line">
                  <a:avLst/>
                </a:prstGeom>
                <a:noFill/>
                <a:ln w="38100">
                  <a:solidFill>
                    <a:srgbClr val="DC83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58380" name="Object 12"/>
              <p:cNvGraphicFramePr>
                <a:graphicFrameLocks noChangeAspect="1"/>
              </p:cNvGraphicFramePr>
              <p:nvPr/>
            </p:nvGraphicFramePr>
            <p:xfrm>
              <a:off x="934" y="2261"/>
              <a:ext cx="383" cy="330"/>
            </p:xfrm>
            <a:graphic>
              <a:graphicData uri="http://schemas.openxmlformats.org/presentationml/2006/ole">
                <mc:AlternateContent xmlns:mc="http://schemas.openxmlformats.org/markup-compatibility/2006">
                  <mc:Choice xmlns:v="urn:schemas-microsoft-com:vml" Requires="v">
                    <p:oleObj spid="_x0000_s228432" name="公式" r:id="rId3" imgW="203024" imgH="215713" progId="Equation.3">
                      <p:embed/>
                    </p:oleObj>
                  </mc:Choice>
                  <mc:Fallback>
                    <p:oleObj name="公式" r:id="rId3" imgW="203024" imgH="215713" progId="Equation.3">
                      <p:embed/>
                      <p:pic>
                        <p:nvPicPr>
                          <p:cNvPr id="5838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 y="2261"/>
                            <a:ext cx="383"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1" name="Object 13"/>
              <p:cNvGraphicFramePr>
                <a:graphicFrameLocks noChangeAspect="1"/>
              </p:cNvGraphicFramePr>
              <p:nvPr/>
            </p:nvGraphicFramePr>
            <p:xfrm>
              <a:off x="2135" y="2261"/>
              <a:ext cx="386" cy="311"/>
            </p:xfrm>
            <a:graphic>
              <a:graphicData uri="http://schemas.openxmlformats.org/presentationml/2006/ole">
                <mc:AlternateContent xmlns:mc="http://schemas.openxmlformats.org/markup-compatibility/2006">
                  <mc:Choice xmlns:v="urn:schemas-microsoft-com:vml" Requires="v">
                    <p:oleObj spid="_x0000_s228433" name="公式" r:id="rId5" imgW="215619" imgH="215619" progId="Equation.3">
                      <p:embed/>
                    </p:oleObj>
                  </mc:Choice>
                  <mc:Fallback>
                    <p:oleObj name="公式" r:id="rId5" imgW="215619" imgH="215619" progId="Equation.3">
                      <p:embed/>
                      <p:pic>
                        <p:nvPicPr>
                          <p:cNvPr id="5838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 y="2261"/>
                            <a:ext cx="386"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410" name="Rectangle 39"/>
              <p:cNvSpPr>
                <a:spLocks noChangeArrowheads="1"/>
              </p:cNvSpPr>
              <p:nvPr/>
            </p:nvSpPr>
            <p:spPr bwMode="auto">
              <a:xfrm rot="-2700000">
                <a:off x="1900" y="1977"/>
                <a:ext cx="860" cy="149"/>
              </a:xfrm>
              <a:prstGeom prst="rect">
                <a:avLst/>
              </a:prstGeom>
              <a:solidFill>
                <a:srgbClr val="00FFCC">
                  <a:alpha val="50195"/>
                </a:srgbClr>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8411" name="Group 40"/>
              <p:cNvGrpSpPr>
                <a:grpSpLocks/>
              </p:cNvGrpSpPr>
              <p:nvPr/>
            </p:nvGrpSpPr>
            <p:grpSpPr bwMode="auto">
              <a:xfrm>
                <a:off x="3125" y="1727"/>
                <a:ext cx="144" cy="625"/>
                <a:chOff x="4149" y="2005"/>
                <a:chExt cx="162" cy="809"/>
              </a:xfrm>
            </p:grpSpPr>
            <p:sp>
              <p:nvSpPr>
                <p:cNvPr id="58420" name="Rectangle 41"/>
                <p:cNvSpPr>
                  <a:spLocks noChangeArrowheads="1"/>
                </p:cNvSpPr>
                <p:nvPr/>
              </p:nvSpPr>
              <p:spPr bwMode="auto">
                <a:xfrm>
                  <a:off x="4149" y="2005"/>
                  <a:ext cx="162" cy="806"/>
                </a:xfrm>
                <a:prstGeom prst="rect">
                  <a:avLst/>
                </a:prstGeom>
                <a:solidFill>
                  <a:srgbClr val="99FFFF"/>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8421" name="Line 42"/>
                <p:cNvSpPr>
                  <a:spLocks noChangeShapeType="1"/>
                </p:cNvSpPr>
                <p:nvPr/>
              </p:nvSpPr>
              <p:spPr bwMode="auto">
                <a:xfrm>
                  <a:off x="4149" y="2005"/>
                  <a:ext cx="0" cy="809"/>
                </a:xfrm>
                <a:prstGeom prst="line">
                  <a:avLst/>
                </a:prstGeom>
                <a:noFill/>
                <a:ln w="50800">
                  <a:solidFill>
                    <a:schemeClr val="tx2"/>
                  </a:solidFill>
                  <a:round/>
                  <a:headEnd type="none" w="sm" len="sm"/>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412" name="Rectangle 43"/>
              <p:cNvSpPr>
                <a:spLocks noChangeArrowheads="1"/>
              </p:cNvSpPr>
              <p:nvPr/>
            </p:nvSpPr>
            <p:spPr bwMode="auto">
              <a:xfrm>
                <a:off x="1155" y="656"/>
                <a:ext cx="903" cy="150"/>
              </a:xfrm>
              <a:prstGeom prst="rect">
                <a:avLst/>
              </a:prstGeom>
              <a:solidFill>
                <a:srgbClr val="00FFFF">
                  <a:alpha val="50195"/>
                </a:srgbClr>
              </a:solidFill>
              <a:ln w="28575">
                <a:solidFill>
                  <a:schemeClr val="tx2"/>
                </a:solidFill>
                <a:prstDash val="dash"/>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nvGrpSpPr>
              <p:cNvPr id="58413" name="Group 44"/>
              <p:cNvGrpSpPr>
                <a:grpSpLocks/>
              </p:cNvGrpSpPr>
              <p:nvPr/>
            </p:nvGrpSpPr>
            <p:grpSpPr bwMode="auto">
              <a:xfrm>
                <a:off x="2092" y="793"/>
                <a:ext cx="904" cy="273"/>
                <a:chOff x="2832" y="800"/>
                <a:chExt cx="1008" cy="352"/>
              </a:xfrm>
            </p:grpSpPr>
            <p:sp>
              <p:nvSpPr>
                <p:cNvPr id="58417" name="Line 45"/>
                <p:cNvSpPr>
                  <a:spLocks noChangeShapeType="1"/>
                </p:cNvSpPr>
                <p:nvPr/>
              </p:nvSpPr>
              <p:spPr bwMode="auto">
                <a:xfrm>
                  <a:off x="2832" y="816"/>
                  <a:ext cx="960" cy="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8" name="Line 46"/>
                <p:cNvSpPr>
                  <a:spLocks noChangeShapeType="1"/>
                </p:cNvSpPr>
                <p:nvPr/>
              </p:nvSpPr>
              <p:spPr bwMode="auto">
                <a:xfrm>
                  <a:off x="2832" y="1138"/>
                  <a:ext cx="960" cy="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9" name="Line 47"/>
                <p:cNvSpPr>
                  <a:spLocks noChangeShapeType="1"/>
                </p:cNvSpPr>
                <p:nvPr/>
              </p:nvSpPr>
              <p:spPr bwMode="auto">
                <a:xfrm>
                  <a:off x="3600" y="816"/>
                  <a:ext cx="0" cy="336"/>
                </a:xfrm>
                <a:prstGeom prst="line">
                  <a:avLst/>
                </a:prstGeom>
                <a:noFill/>
                <a:ln w="19050">
                  <a:solidFill>
                    <a:srgbClr val="FF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8382" name="Object 14"/>
                <p:cNvGraphicFramePr>
                  <a:graphicFrameLocks noChangeAspect="1"/>
                </p:cNvGraphicFramePr>
                <p:nvPr/>
              </p:nvGraphicFramePr>
              <p:xfrm>
                <a:off x="3612" y="800"/>
                <a:ext cx="228" cy="304"/>
              </p:xfrm>
              <a:graphic>
                <a:graphicData uri="http://schemas.openxmlformats.org/presentationml/2006/ole">
                  <mc:AlternateContent xmlns:mc="http://schemas.openxmlformats.org/markup-compatibility/2006">
                    <mc:Choice xmlns:v="urn:schemas-microsoft-com:vml" Requires="v">
                      <p:oleObj spid="_x0000_s228434" name="公式" r:id="rId7" imgW="190417" imgH="253890" progId="Equation.3">
                        <p:embed/>
                      </p:oleObj>
                    </mc:Choice>
                    <mc:Fallback>
                      <p:oleObj name="公式" r:id="rId7" imgW="190417" imgH="253890" progId="Equation.3">
                        <p:embed/>
                        <p:pic>
                          <p:nvPicPr>
                            <p:cNvPr id="58382"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2" y="800"/>
                              <a:ext cx="228"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414" name="Group 49"/>
              <p:cNvGrpSpPr>
                <a:grpSpLocks/>
              </p:cNvGrpSpPr>
              <p:nvPr/>
            </p:nvGrpSpPr>
            <p:grpSpPr bwMode="auto">
              <a:xfrm>
                <a:off x="1104" y="1704"/>
                <a:ext cx="1008" cy="720"/>
                <a:chOff x="1104" y="1704"/>
                <a:chExt cx="1008" cy="720"/>
              </a:xfrm>
            </p:grpSpPr>
            <p:sp>
              <p:nvSpPr>
                <p:cNvPr id="58415" name="Rectangle 50"/>
                <p:cNvSpPr>
                  <a:spLocks noChangeArrowheads="1"/>
                </p:cNvSpPr>
                <p:nvPr/>
              </p:nvSpPr>
              <p:spPr bwMode="auto">
                <a:xfrm rot="-2700000">
                  <a:off x="1104" y="1920"/>
                  <a:ext cx="1008" cy="169"/>
                </a:xfrm>
                <a:prstGeom prst="rect">
                  <a:avLst/>
                </a:prstGeom>
                <a:solidFill>
                  <a:srgbClr val="00FFCC">
                    <a:alpha val="50195"/>
                  </a:srgbClr>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8416" name="Line 51"/>
                <p:cNvSpPr>
                  <a:spLocks noChangeShapeType="1"/>
                </p:cNvSpPr>
                <p:nvPr/>
              </p:nvSpPr>
              <p:spPr bwMode="auto">
                <a:xfrm flipV="1">
                  <a:off x="1296" y="1704"/>
                  <a:ext cx="720" cy="720"/>
                </a:xfrm>
                <a:prstGeom prst="line">
                  <a:avLst/>
                </a:prstGeom>
                <a:noFill/>
                <a:ln w="38100">
                  <a:solidFill>
                    <a:srgbClr val="0066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58377" name="Object 9"/>
            <p:cNvGraphicFramePr>
              <a:graphicFrameLocks noChangeAspect="1"/>
            </p:cNvGraphicFramePr>
            <p:nvPr/>
          </p:nvGraphicFramePr>
          <p:xfrm>
            <a:off x="3024" y="1392"/>
            <a:ext cx="374" cy="329"/>
          </p:xfrm>
          <a:graphic>
            <a:graphicData uri="http://schemas.openxmlformats.org/presentationml/2006/ole">
              <mc:AlternateContent xmlns:mc="http://schemas.openxmlformats.org/markup-compatibility/2006">
                <mc:Choice xmlns:v="urn:schemas-microsoft-com:vml" Requires="v">
                  <p:oleObj spid="_x0000_s228435" name="公式" r:id="rId9" imgW="419100" imgH="368300" progId="Equation.3">
                    <p:embed/>
                  </p:oleObj>
                </mc:Choice>
                <mc:Fallback>
                  <p:oleObj name="公式" r:id="rId9" imgW="419100" imgH="368300" progId="Equation.3">
                    <p:embed/>
                    <p:pic>
                      <p:nvPicPr>
                        <p:cNvPr id="5837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1392"/>
                          <a:ext cx="374"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8" name="Object 10"/>
            <p:cNvGraphicFramePr>
              <a:graphicFrameLocks noChangeAspect="1"/>
            </p:cNvGraphicFramePr>
            <p:nvPr/>
          </p:nvGraphicFramePr>
          <p:xfrm>
            <a:off x="731" y="912"/>
            <a:ext cx="352" cy="329"/>
          </p:xfrm>
          <a:graphic>
            <a:graphicData uri="http://schemas.openxmlformats.org/presentationml/2006/ole">
              <mc:AlternateContent xmlns:mc="http://schemas.openxmlformats.org/markup-compatibility/2006">
                <mc:Choice xmlns:v="urn:schemas-microsoft-com:vml" Requires="v">
                  <p:oleObj spid="_x0000_s228436" name="公式" r:id="rId11" imgW="393529" imgH="368140" progId="Equation.3">
                    <p:embed/>
                  </p:oleObj>
                </mc:Choice>
                <mc:Fallback>
                  <p:oleObj name="公式" r:id="rId11" imgW="393529" imgH="368140" progId="Equation.3">
                    <p:embed/>
                    <p:pic>
                      <p:nvPicPr>
                        <p:cNvPr id="58378"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 y="912"/>
                          <a:ext cx="352"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9" name="Object 11"/>
            <p:cNvGraphicFramePr>
              <a:graphicFrameLocks noChangeAspect="1"/>
            </p:cNvGraphicFramePr>
            <p:nvPr/>
          </p:nvGraphicFramePr>
          <p:xfrm>
            <a:off x="703" y="576"/>
            <a:ext cx="401" cy="339"/>
          </p:xfrm>
          <a:graphic>
            <a:graphicData uri="http://schemas.openxmlformats.org/presentationml/2006/ole">
              <mc:AlternateContent xmlns:mc="http://schemas.openxmlformats.org/markup-compatibility/2006">
                <mc:Choice xmlns:v="urn:schemas-microsoft-com:vml" Requires="v">
                  <p:oleObj spid="_x0000_s228437" name="公式" r:id="rId13" imgW="457200" imgH="368300" progId="Equation.3">
                    <p:embed/>
                  </p:oleObj>
                </mc:Choice>
                <mc:Fallback>
                  <p:oleObj name="公式" r:id="rId13" imgW="457200" imgH="368300" progId="Equation.3">
                    <p:embed/>
                    <p:pic>
                      <p:nvPicPr>
                        <p:cNvPr id="58379"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 y="576"/>
                          <a:ext cx="401"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55"/>
          <p:cNvGrpSpPr>
            <a:grpSpLocks/>
          </p:cNvGrpSpPr>
          <p:nvPr/>
        </p:nvGrpSpPr>
        <p:grpSpPr bwMode="auto">
          <a:xfrm>
            <a:off x="5410200" y="1600200"/>
            <a:ext cx="3581400" cy="1371600"/>
            <a:chOff x="3408" y="1008"/>
            <a:chExt cx="2256" cy="864"/>
          </a:xfrm>
        </p:grpSpPr>
        <p:graphicFrame>
          <p:nvGraphicFramePr>
            <p:cNvPr id="58376" name="Object 8"/>
            <p:cNvGraphicFramePr>
              <a:graphicFrameLocks noChangeAspect="1"/>
            </p:cNvGraphicFramePr>
            <p:nvPr/>
          </p:nvGraphicFramePr>
          <p:xfrm>
            <a:off x="3456" y="1522"/>
            <a:ext cx="2112" cy="350"/>
          </p:xfrm>
          <a:graphic>
            <a:graphicData uri="http://schemas.openxmlformats.org/presentationml/2006/ole">
              <mc:AlternateContent xmlns:mc="http://schemas.openxmlformats.org/markup-compatibility/2006">
                <mc:Choice xmlns:v="urn:schemas-microsoft-com:vml" Requires="v">
                  <p:oleObj spid="_x0000_s228438" name="公式" r:id="rId15" imgW="2146300" imgH="342900" progId="Equation.3">
                    <p:embed/>
                  </p:oleObj>
                </mc:Choice>
                <mc:Fallback>
                  <p:oleObj name="公式" r:id="rId15" imgW="2146300" imgH="342900" progId="Equation.3">
                    <p:embed/>
                    <p:pic>
                      <p:nvPicPr>
                        <p:cNvPr id="58376"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6" y="1522"/>
                          <a:ext cx="2112" cy="35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8249" name="Rectangle 57"/>
            <p:cNvSpPr>
              <a:spLocks noChangeArrowheads="1"/>
            </p:cNvSpPr>
            <p:nvPr/>
          </p:nvSpPr>
          <p:spPr bwMode="auto">
            <a:xfrm>
              <a:off x="3408" y="1008"/>
              <a:ext cx="2256" cy="333"/>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a:spAutoFit/>
            </a:bodyPr>
            <a:lstStyle/>
            <a:p>
              <a:pPr algn="ctr">
                <a:defRPr/>
              </a:pPr>
              <a:r>
                <a:rPr kumimoji="0" lang="zh-CN" altLang="en-US" sz="2800" b="1">
                  <a:solidFill>
                    <a:srgbClr val="000000"/>
                  </a:solidFill>
                </a:rPr>
                <a:t>插入介质片后光程差</a:t>
              </a:r>
            </a:p>
          </p:txBody>
        </p:sp>
      </p:grpSp>
      <p:grpSp>
        <p:nvGrpSpPr>
          <p:cNvPr id="15" name="Group 58"/>
          <p:cNvGrpSpPr>
            <a:grpSpLocks/>
          </p:cNvGrpSpPr>
          <p:nvPr/>
        </p:nvGrpSpPr>
        <p:grpSpPr bwMode="auto">
          <a:xfrm>
            <a:off x="5562600" y="3124200"/>
            <a:ext cx="3276600" cy="1279525"/>
            <a:chOff x="3504" y="1961"/>
            <a:chExt cx="2064" cy="806"/>
          </a:xfrm>
        </p:grpSpPr>
        <p:sp>
          <p:nvSpPr>
            <p:cNvPr id="58399" name="Rectangle 59"/>
            <p:cNvSpPr>
              <a:spLocks noChangeArrowheads="1"/>
            </p:cNvSpPr>
            <p:nvPr/>
          </p:nvSpPr>
          <p:spPr bwMode="auto">
            <a:xfrm>
              <a:off x="3552" y="1961"/>
              <a:ext cx="19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光程差</a:t>
              </a:r>
              <a:r>
                <a:rPr kumimoji="0" lang="zh-CN" altLang="en-US" sz="2800" b="1">
                  <a:solidFill>
                    <a:srgbClr val="FF0000"/>
                  </a:solidFill>
                </a:rPr>
                <a:t>变化</a:t>
              </a:r>
            </a:p>
          </p:txBody>
        </p:sp>
        <p:graphicFrame>
          <p:nvGraphicFramePr>
            <p:cNvPr id="58375" name="Object 7"/>
            <p:cNvGraphicFramePr>
              <a:graphicFrameLocks noChangeAspect="1"/>
            </p:cNvGraphicFramePr>
            <p:nvPr/>
          </p:nvGraphicFramePr>
          <p:xfrm>
            <a:off x="3504" y="2409"/>
            <a:ext cx="2064" cy="358"/>
          </p:xfrm>
          <a:graphic>
            <a:graphicData uri="http://schemas.openxmlformats.org/presentationml/2006/ole">
              <mc:AlternateContent xmlns:mc="http://schemas.openxmlformats.org/markup-compatibility/2006">
                <mc:Choice xmlns:v="urn:schemas-microsoft-com:vml" Requires="v">
                  <p:oleObj spid="_x0000_s228439" name="公式" r:id="rId17" imgW="1943100" imgH="342900" progId="Equation.3">
                    <p:embed/>
                  </p:oleObj>
                </mc:Choice>
                <mc:Fallback>
                  <p:oleObj name="公式" r:id="rId17" imgW="1943100" imgH="342900" progId="Equation.3">
                    <p:embed/>
                    <p:pic>
                      <p:nvPicPr>
                        <p:cNvPr id="58375"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4" y="2409"/>
                          <a:ext cx="2064" cy="358"/>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grpSp>
      <p:graphicFrame>
        <p:nvGraphicFramePr>
          <p:cNvPr id="8253" name="Object 2"/>
          <p:cNvGraphicFramePr>
            <a:graphicFrameLocks noChangeAspect="1"/>
          </p:cNvGraphicFramePr>
          <p:nvPr/>
        </p:nvGraphicFramePr>
        <p:xfrm>
          <a:off x="685800" y="5105400"/>
          <a:ext cx="3962400" cy="487363"/>
        </p:xfrm>
        <a:graphic>
          <a:graphicData uri="http://schemas.openxmlformats.org/presentationml/2006/ole">
            <mc:AlternateContent xmlns:mc="http://schemas.openxmlformats.org/markup-compatibility/2006">
              <mc:Choice xmlns:v="urn:schemas-microsoft-com:vml" Requires="v">
                <p:oleObj spid="_x0000_s228440" name="Equation" r:id="rId19" imgW="1473200" imgH="203200" progId="Equation.DSMT4">
                  <p:embed/>
                </p:oleObj>
              </mc:Choice>
              <mc:Fallback>
                <p:oleObj name="Equation" r:id="rId19" imgW="1473200" imgH="203200" progId="Equation.DSMT4">
                  <p:embed/>
                  <p:pic>
                    <p:nvPicPr>
                      <p:cNvPr id="8253"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 y="5105400"/>
                        <a:ext cx="39624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Group 62"/>
          <p:cNvGrpSpPr>
            <a:grpSpLocks/>
          </p:cNvGrpSpPr>
          <p:nvPr/>
        </p:nvGrpSpPr>
        <p:grpSpPr bwMode="auto">
          <a:xfrm>
            <a:off x="1600200" y="5867400"/>
            <a:ext cx="3733800" cy="542925"/>
            <a:chOff x="864" y="3786"/>
            <a:chExt cx="2352" cy="342"/>
          </a:xfrm>
        </p:grpSpPr>
        <p:sp>
          <p:nvSpPr>
            <p:cNvPr id="8255" name="AutoShape 63"/>
            <p:cNvSpPr>
              <a:spLocks noChangeArrowheads="1"/>
            </p:cNvSpPr>
            <p:nvPr/>
          </p:nvSpPr>
          <p:spPr bwMode="auto">
            <a:xfrm>
              <a:off x="912" y="3786"/>
              <a:ext cx="1824" cy="342"/>
            </a:xfrm>
            <a:prstGeom prst="wedgeRectCallout">
              <a:avLst>
                <a:gd name="adj1" fmla="val 28782"/>
                <a:gd name="adj2" fmla="val -95616"/>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p>
              <a:pPr algn="ctr">
                <a:defRPr/>
              </a:pPr>
              <a:endParaRPr kumimoji="0" lang="zh-CN" altLang="zh-CN" sz="2800" b="1">
                <a:solidFill>
                  <a:srgbClr val="1C1C1C"/>
                </a:solidFill>
              </a:endParaRPr>
            </a:p>
          </p:txBody>
        </p:sp>
        <p:sp>
          <p:nvSpPr>
            <p:cNvPr id="58398" name="Rectangle 64"/>
            <p:cNvSpPr>
              <a:spLocks noChangeArrowheads="1"/>
            </p:cNvSpPr>
            <p:nvPr/>
          </p:nvSpPr>
          <p:spPr bwMode="auto">
            <a:xfrm>
              <a:off x="864" y="3801"/>
              <a:ext cx="2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00"/>
                  </a:solidFill>
                  <a:latin typeface="Bookman Old Style" pitchFamily="18" charset="0"/>
                </a:rPr>
                <a:t>干涉条纹</a:t>
              </a:r>
              <a:r>
                <a:rPr kumimoji="0" lang="zh-CN" altLang="en-US" sz="2800" b="1">
                  <a:solidFill>
                    <a:srgbClr val="FF0000"/>
                  </a:solidFill>
                  <a:latin typeface="Bookman Old Style" pitchFamily="18" charset="0"/>
                </a:rPr>
                <a:t>移动数目</a:t>
              </a:r>
            </a:p>
          </p:txBody>
        </p:sp>
      </p:grpSp>
      <p:grpSp>
        <p:nvGrpSpPr>
          <p:cNvPr id="17" name="Group 65"/>
          <p:cNvGrpSpPr>
            <a:grpSpLocks/>
          </p:cNvGrpSpPr>
          <p:nvPr/>
        </p:nvGrpSpPr>
        <p:grpSpPr bwMode="auto">
          <a:xfrm>
            <a:off x="5715000" y="4572000"/>
            <a:ext cx="2895600" cy="1863725"/>
            <a:chOff x="3456" y="2784"/>
            <a:chExt cx="1824" cy="1174"/>
          </a:xfrm>
        </p:grpSpPr>
        <p:graphicFrame>
          <p:nvGraphicFramePr>
            <p:cNvPr id="58374" name="Object 6"/>
            <p:cNvGraphicFramePr>
              <a:graphicFrameLocks noChangeAspect="1"/>
            </p:cNvGraphicFramePr>
            <p:nvPr/>
          </p:nvGraphicFramePr>
          <p:xfrm>
            <a:off x="3888" y="3264"/>
            <a:ext cx="1344" cy="694"/>
          </p:xfrm>
          <a:graphic>
            <a:graphicData uri="http://schemas.openxmlformats.org/presentationml/2006/ole">
              <mc:AlternateContent xmlns:mc="http://schemas.openxmlformats.org/markup-compatibility/2006">
                <mc:Choice xmlns:v="urn:schemas-microsoft-com:vml" Requires="v">
                  <p:oleObj spid="_x0000_s228441" name="公式" r:id="rId21" imgW="1143000" imgH="609600" progId="Equation.3">
                    <p:embed/>
                  </p:oleObj>
                </mc:Choice>
                <mc:Fallback>
                  <p:oleObj name="公式" r:id="rId21" imgW="1143000" imgH="609600" progId="Equation.3">
                    <p:embed/>
                    <p:pic>
                      <p:nvPicPr>
                        <p:cNvPr id="58374" name="Object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88" y="3264"/>
                          <a:ext cx="1344" cy="694"/>
                        </a:xfrm>
                        <a:prstGeom prst="rect">
                          <a:avLst/>
                        </a:prstGeom>
                        <a:gradFill rotWithShape="0">
                          <a:gsLst>
                            <a:gs pos="0">
                              <a:schemeClr val="folHlink"/>
                            </a:gs>
                            <a:gs pos="50000">
                              <a:srgbClr val="FFFFFF"/>
                            </a:gs>
                            <a:gs pos="100000">
                              <a:schemeClr val="folHlink"/>
                            </a:gs>
                          </a:gsLst>
                          <a:lin ang="5400000" scaled="1"/>
                        </a:gradFill>
                        <a:ln w="12700">
                          <a:solidFill>
                            <a:srgbClr val="CC00FF"/>
                          </a:solidFill>
                          <a:miter lim="800000"/>
                          <a:headEnd/>
                          <a:tailEnd/>
                        </a:ln>
                      </p:spPr>
                    </p:pic>
                  </p:oleObj>
                </mc:Fallback>
              </mc:AlternateContent>
            </a:graphicData>
          </a:graphic>
        </p:graphicFrame>
        <p:sp>
          <p:nvSpPr>
            <p:cNvPr id="58396" name="Rectangle 67"/>
            <p:cNvSpPr>
              <a:spLocks noChangeArrowheads="1"/>
            </p:cNvSpPr>
            <p:nvPr/>
          </p:nvSpPr>
          <p:spPr bwMode="auto">
            <a:xfrm>
              <a:off x="3456" y="2784"/>
              <a:ext cx="18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00"/>
                  </a:solidFill>
                </a:rPr>
                <a:t>介质片厚度</a:t>
              </a:r>
            </a:p>
          </p:txBody>
        </p:sp>
      </p:grpSp>
      <p:grpSp>
        <p:nvGrpSpPr>
          <p:cNvPr id="18" name="Group 68"/>
          <p:cNvGrpSpPr>
            <a:grpSpLocks/>
          </p:cNvGrpSpPr>
          <p:nvPr/>
        </p:nvGrpSpPr>
        <p:grpSpPr bwMode="auto">
          <a:xfrm>
            <a:off x="3810000" y="2590800"/>
            <a:ext cx="914400" cy="2200275"/>
            <a:chOff x="2400" y="1488"/>
            <a:chExt cx="576" cy="1386"/>
          </a:xfrm>
        </p:grpSpPr>
        <p:sp>
          <p:nvSpPr>
            <p:cNvPr id="58391" name="Rectangle 69"/>
            <p:cNvSpPr>
              <a:spLocks noChangeArrowheads="1"/>
            </p:cNvSpPr>
            <p:nvPr/>
          </p:nvSpPr>
          <p:spPr bwMode="auto">
            <a:xfrm>
              <a:off x="2640" y="1728"/>
              <a:ext cx="96" cy="528"/>
            </a:xfrm>
            <a:prstGeom prst="rect">
              <a:avLst/>
            </a:prstGeom>
            <a:solidFill>
              <a:srgbClr val="FF6600">
                <a:alpha val="50195"/>
              </a:srgb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8392" name="Line 70"/>
            <p:cNvSpPr>
              <a:spLocks noChangeShapeType="1"/>
            </p:cNvSpPr>
            <p:nvPr/>
          </p:nvSpPr>
          <p:spPr bwMode="auto">
            <a:xfrm>
              <a:off x="2640" y="2208"/>
              <a:ext cx="0" cy="528"/>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3" name="Line 71"/>
            <p:cNvSpPr>
              <a:spLocks noChangeShapeType="1"/>
            </p:cNvSpPr>
            <p:nvPr/>
          </p:nvSpPr>
          <p:spPr bwMode="auto">
            <a:xfrm>
              <a:off x="2735" y="2208"/>
              <a:ext cx="0" cy="528"/>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4" name="Line 72"/>
            <p:cNvSpPr>
              <a:spLocks noChangeShapeType="1"/>
            </p:cNvSpPr>
            <p:nvPr/>
          </p:nvSpPr>
          <p:spPr bwMode="auto">
            <a:xfrm>
              <a:off x="2400" y="2592"/>
              <a:ext cx="240" cy="0"/>
            </a:xfrm>
            <a:prstGeom prst="line">
              <a:avLst/>
            </a:prstGeom>
            <a:noFill/>
            <a:ln w="19050">
              <a:solidFill>
                <a:srgbClr val="FF0066"/>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5" name="Line 73"/>
            <p:cNvSpPr>
              <a:spLocks noChangeShapeType="1"/>
            </p:cNvSpPr>
            <p:nvPr/>
          </p:nvSpPr>
          <p:spPr bwMode="auto">
            <a:xfrm>
              <a:off x="2735" y="2592"/>
              <a:ext cx="240" cy="0"/>
            </a:xfrm>
            <a:prstGeom prst="line">
              <a:avLst/>
            </a:prstGeom>
            <a:noFill/>
            <a:ln w="19050">
              <a:solidFill>
                <a:srgbClr val="FF0066"/>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8372" name="Object 4"/>
            <p:cNvGraphicFramePr>
              <a:graphicFrameLocks noChangeAspect="1"/>
            </p:cNvGraphicFramePr>
            <p:nvPr/>
          </p:nvGraphicFramePr>
          <p:xfrm>
            <a:off x="2783" y="2592"/>
            <a:ext cx="193" cy="282"/>
          </p:xfrm>
          <a:graphic>
            <a:graphicData uri="http://schemas.openxmlformats.org/presentationml/2006/ole">
              <mc:AlternateContent xmlns:mc="http://schemas.openxmlformats.org/markup-compatibility/2006">
                <mc:Choice xmlns:v="urn:schemas-microsoft-com:vml" Requires="v">
                  <p:oleObj spid="_x0000_s228442" name="公式" r:id="rId23" imgW="114151" imgH="215619" progId="Equation.3">
                    <p:embed/>
                  </p:oleObj>
                </mc:Choice>
                <mc:Fallback>
                  <p:oleObj name="公式" r:id="rId23" imgW="114151" imgH="215619" progId="Equation.3">
                    <p:embed/>
                    <p:pic>
                      <p:nvPicPr>
                        <p:cNvPr id="58372" name="Object 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3" y="2592"/>
                          <a:ext cx="193"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3" name="Object 5"/>
            <p:cNvGraphicFramePr>
              <a:graphicFrameLocks noChangeAspect="1"/>
            </p:cNvGraphicFramePr>
            <p:nvPr/>
          </p:nvGraphicFramePr>
          <p:xfrm>
            <a:off x="2642" y="1488"/>
            <a:ext cx="202" cy="216"/>
          </p:xfrm>
          <a:graphic>
            <a:graphicData uri="http://schemas.openxmlformats.org/presentationml/2006/ole">
              <mc:AlternateContent xmlns:mc="http://schemas.openxmlformats.org/markup-compatibility/2006">
                <mc:Choice xmlns:v="urn:schemas-microsoft-com:vml" Requires="v">
                  <p:oleObj spid="_x0000_s228443" name="公式" r:id="rId25" imgW="177646" imgH="190335" progId="Equation.3">
                    <p:embed/>
                  </p:oleObj>
                </mc:Choice>
                <mc:Fallback>
                  <p:oleObj name="公式" r:id="rId25" imgW="177646" imgH="190335" progId="Equation.3">
                    <p:embed/>
                    <p:pic>
                      <p:nvPicPr>
                        <p:cNvPr id="58373" name="Object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42" y="1488"/>
                          <a:ext cx="202"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389" name="Group 76"/>
          <p:cNvGrpSpPr>
            <a:grpSpLocks/>
          </p:cNvGrpSpPr>
          <p:nvPr/>
        </p:nvGrpSpPr>
        <p:grpSpPr bwMode="auto">
          <a:xfrm>
            <a:off x="5715000" y="838200"/>
            <a:ext cx="2819400" cy="519113"/>
            <a:chOff x="3504" y="3504"/>
            <a:chExt cx="1776" cy="327"/>
          </a:xfrm>
        </p:grpSpPr>
        <p:sp>
          <p:nvSpPr>
            <p:cNvPr id="58390" name="Text Box 77"/>
            <p:cNvSpPr txBox="1">
              <a:spLocks noChangeArrowheads="1"/>
            </p:cNvSpPr>
            <p:nvPr/>
          </p:nvSpPr>
          <p:spPr bwMode="auto">
            <a:xfrm>
              <a:off x="3504" y="3504"/>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a:solidFill>
                    <a:srgbClr val="000000"/>
                  </a:solidFill>
                </a:rPr>
                <a:t>光程差</a:t>
              </a:r>
            </a:p>
          </p:txBody>
        </p:sp>
        <p:graphicFrame>
          <p:nvGraphicFramePr>
            <p:cNvPr id="58371" name="Object 3"/>
            <p:cNvGraphicFramePr>
              <a:graphicFrameLocks noChangeAspect="1"/>
            </p:cNvGraphicFramePr>
            <p:nvPr/>
          </p:nvGraphicFramePr>
          <p:xfrm>
            <a:off x="4339" y="3510"/>
            <a:ext cx="941" cy="297"/>
          </p:xfrm>
          <a:graphic>
            <a:graphicData uri="http://schemas.openxmlformats.org/presentationml/2006/ole">
              <mc:AlternateContent xmlns:mc="http://schemas.openxmlformats.org/markup-compatibility/2006">
                <mc:Choice xmlns:v="urn:schemas-microsoft-com:vml" Requires="v">
                  <p:oleObj spid="_x0000_s228444" name="公式" r:id="rId27" imgW="876300" imgH="279400" progId="Equation.3">
                    <p:embed/>
                  </p:oleObj>
                </mc:Choice>
                <mc:Fallback>
                  <p:oleObj name="公式" r:id="rId27" imgW="876300" imgH="279400" progId="Equation.3">
                    <p:embed/>
                    <p:pic>
                      <p:nvPicPr>
                        <p:cNvPr id="58371" name="Object 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39" y="3510"/>
                          <a:ext cx="941" cy="297"/>
                        </a:xfrm>
                        <a:prstGeom prst="rect">
                          <a:avLst/>
                        </a:prstGeom>
                        <a:noFill/>
                        <a:ln>
                          <a:noFill/>
                        </a:ln>
                        <a:extLst>
                          <a:ext uri="{909E8E84-426E-40DD-AFC4-6F175D3DCCD1}">
                            <a14:hiddenFill xmlns:a14="http://schemas.microsoft.com/office/drawing/2010/main">
                              <a:gradFill rotWithShape="0">
                                <a:gsLst>
                                  <a:gs pos="0">
                                    <a:srgbClr val="9BC2C2"/>
                                  </a:gs>
                                  <a:gs pos="50000">
                                    <a:srgbClr val="CCFFFF"/>
                                  </a:gs>
                                  <a:gs pos="100000">
                                    <a:srgbClr val="9BC2C2"/>
                                  </a:gs>
                                </a:gsLst>
                                <a:lin ang="5400000" scaled="1"/>
                              </a:gradFill>
                            </a14:hiddenFill>
                          </a:ex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50926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253"/>
                                        </p:tgtEl>
                                        <p:attrNameLst>
                                          <p:attrName>style.visibility</p:attrName>
                                        </p:attrNameLst>
                                      </p:cBhvr>
                                      <p:to>
                                        <p:strVal val="visible"/>
                                      </p:to>
                                    </p:set>
                                    <p:animEffect transition="in" filter="blinds(horizontal)">
                                      <p:cBhvr>
                                        <p:cTn id="22" dur="500"/>
                                        <p:tgtEl>
                                          <p:spTgt spid="82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upRight)">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72"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strVal val="2/3*#ppt_w"/>
                                          </p:val>
                                        </p:tav>
                                        <p:tav tm="100000">
                                          <p:val>
                                            <p:strVal val="#ppt_w"/>
                                          </p:val>
                                        </p:tav>
                                      </p:tavLst>
                                    </p:anim>
                                    <p:anim calcmode="lin" valueType="num">
                                      <p:cBhvr>
                                        <p:cTn id="33" dur="500" fill="hold"/>
                                        <p:tgtEl>
                                          <p:spTgt spid="1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93" y="269647"/>
            <a:ext cx="8784976" cy="2031325"/>
          </a:xfrm>
          <a:prstGeom prst="rect">
            <a:avLst/>
          </a:prstGeom>
        </p:spPr>
        <p:txBody>
          <a:bodyPr wrap="square">
            <a:spAutoFit/>
          </a:bodyPr>
          <a:lstStyle/>
          <a:p>
            <a:pPr algn="just">
              <a:lnSpc>
                <a:spcPct val="150000"/>
              </a:lnSpc>
            </a:pPr>
            <a:r>
              <a:rPr lang="zh-CN" altLang="en-US" sz="2800" b="1" dirty="0" smtClean="0">
                <a:solidFill>
                  <a:srgbClr val="FF0000"/>
                </a:solidFill>
              </a:rPr>
              <a:t>例</a:t>
            </a:r>
            <a:r>
              <a:rPr lang="en-US" altLang="zh-CN" sz="2800" b="1" dirty="0" smtClean="0">
                <a:solidFill>
                  <a:srgbClr val="FF0000"/>
                </a:solidFill>
              </a:rPr>
              <a:t>1. </a:t>
            </a:r>
            <a:r>
              <a:rPr lang="zh-CN" altLang="en-US" sz="2800" b="1" dirty="0" smtClean="0">
                <a:solidFill>
                  <a:srgbClr val="000000"/>
                </a:solidFill>
              </a:rPr>
              <a:t>在</a:t>
            </a:r>
            <a:r>
              <a:rPr lang="zh-CN" altLang="en-US" sz="2800" b="1" dirty="0">
                <a:solidFill>
                  <a:srgbClr val="000000"/>
                </a:solidFill>
              </a:rPr>
              <a:t>迈</a:t>
            </a:r>
            <a:r>
              <a:rPr lang="zh-CN" altLang="en-US" sz="2800" b="1" dirty="0" smtClean="0">
                <a:solidFill>
                  <a:srgbClr val="000000"/>
                </a:solidFill>
              </a:rPr>
              <a:t>克尔孙</a:t>
            </a:r>
            <a:r>
              <a:rPr lang="zh-CN" altLang="en-US" sz="2800" b="1" dirty="0">
                <a:solidFill>
                  <a:srgbClr val="000000"/>
                </a:solidFill>
              </a:rPr>
              <a:t>干涉仪中</a:t>
            </a:r>
            <a:r>
              <a:rPr lang="zh-CN" altLang="en-US" sz="2800" b="1" dirty="0" smtClean="0">
                <a:solidFill>
                  <a:srgbClr val="000000"/>
                </a:solidFill>
              </a:rPr>
              <a:t>，</a:t>
            </a:r>
            <a:r>
              <a:rPr lang="en-US" altLang="zh-CN" sz="2800" b="1" i="1" dirty="0" smtClean="0">
                <a:solidFill>
                  <a:srgbClr val="000000"/>
                </a:solidFill>
                <a:cs typeface="Times New Roman" pitchFamily="18" charset="0"/>
              </a:rPr>
              <a:t>M</a:t>
            </a:r>
            <a:r>
              <a:rPr lang="en-US" altLang="zh-CN" sz="2800" b="1" baseline="-25000" dirty="0" smtClean="0">
                <a:solidFill>
                  <a:srgbClr val="000000"/>
                </a:solidFill>
                <a:cs typeface="Times New Roman" pitchFamily="18" charset="0"/>
              </a:rPr>
              <a:t>1</a:t>
            </a:r>
            <a:r>
              <a:rPr lang="en-US" altLang="zh-CN" sz="2800" b="1" baseline="-30000" dirty="0" smtClean="0">
                <a:solidFill>
                  <a:srgbClr val="000000"/>
                </a:solidFill>
                <a:cs typeface="Times New Roman" pitchFamily="18" charset="0"/>
              </a:rPr>
              <a:t> </a:t>
            </a:r>
            <a:r>
              <a:rPr lang="zh-CN" altLang="en-US" sz="2800" b="1" dirty="0">
                <a:solidFill>
                  <a:srgbClr val="000000"/>
                </a:solidFill>
              </a:rPr>
              <a:t>移动</a:t>
            </a:r>
            <a:r>
              <a:rPr lang="zh-CN" altLang="en-US" sz="2800" b="1" dirty="0" smtClean="0">
                <a:solidFill>
                  <a:srgbClr val="000000"/>
                </a:solidFill>
              </a:rPr>
              <a:t>了</a:t>
            </a:r>
            <a:r>
              <a:rPr lang="en-US" altLang="zh-CN" sz="2800" b="1" dirty="0" smtClean="0">
                <a:solidFill>
                  <a:srgbClr val="000000"/>
                </a:solidFill>
              </a:rPr>
              <a:t>0.334mm</a:t>
            </a:r>
            <a:r>
              <a:rPr lang="zh-CN" altLang="en-US" sz="2800" b="1" dirty="0" smtClean="0">
                <a:solidFill>
                  <a:srgbClr val="000000"/>
                </a:solidFill>
              </a:rPr>
              <a:t>的</a:t>
            </a:r>
            <a:r>
              <a:rPr lang="zh-CN" altLang="en-US" sz="2800" b="1" dirty="0">
                <a:solidFill>
                  <a:srgbClr val="000000"/>
                </a:solidFill>
              </a:rPr>
              <a:t>距离时，在视场中可以数出移动了</a:t>
            </a:r>
            <a:r>
              <a:rPr lang="en-US" altLang="zh-CN" sz="2800" b="1" dirty="0">
                <a:solidFill>
                  <a:srgbClr val="000000"/>
                </a:solidFill>
              </a:rPr>
              <a:t>792</a:t>
            </a:r>
            <a:r>
              <a:rPr lang="zh-CN" altLang="en-US" sz="2800" b="1" dirty="0">
                <a:solidFill>
                  <a:srgbClr val="000000"/>
                </a:solidFill>
              </a:rPr>
              <a:t>条条纹。求所用光波的波长。</a:t>
            </a:r>
            <a:endParaRPr lang="zh-CN" altLang="en-US" sz="2800" dirty="0"/>
          </a:p>
        </p:txBody>
      </p:sp>
      <p:sp>
        <p:nvSpPr>
          <p:cNvPr id="3" name="矩形 2"/>
          <p:cNvSpPr/>
          <p:nvPr/>
        </p:nvSpPr>
        <p:spPr>
          <a:xfrm>
            <a:off x="174504" y="2420888"/>
            <a:ext cx="8640960" cy="1200329"/>
          </a:xfrm>
          <a:prstGeom prst="rect">
            <a:avLst/>
          </a:prstGeom>
        </p:spPr>
        <p:txBody>
          <a:bodyPr wrap="square">
            <a:spAutoFit/>
          </a:bodyPr>
          <a:lstStyle/>
          <a:p>
            <a:pPr>
              <a:lnSpc>
                <a:spcPct val="150000"/>
              </a:lnSpc>
            </a:pPr>
            <a:r>
              <a:rPr lang="en-US" altLang="zh-CN" b="1" dirty="0">
                <a:solidFill>
                  <a:srgbClr val="FF0000"/>
                </a:solidFill>
              </a:rPr>
              <a:t>[</a:t>
            </a:r>
            <a:r>
              <a:rPr lang="zh-CN" altLang="en-US" b="1" dirty="0">
                <a:solidFill>
                  <a:srgbClr val="FF0000"/>
                </a:solidFill>
              </a:rPr>
              <a:t>解</a:t>
            </a:r>
            <a:r>
              <a:rPr lang="en-US" altLang="zh-CN" b="1" dirty="0">
                <a:solidFill>
                  <a:srgbClr val="FF0000"/>
                </a:solidFill>
              </a:rPr>
              <a:t>]</a:t>
            </a:r>
            <a:r>
              <a:rPr lang="zh-CN" altLang="en-US" b="1" dirty="0">
                <a:solidFill>
                  <a:srgbClr val="FF0000"/>
                </a:solidFill>
              </a:rPr>
              <a:t>：</a:t>
            </a:r>
            <a:r>
              <a:rPr lang="zh-CN" altLang="en-US" b="1" dirty="0" smtClean="0">
                <a:solidFill>
                  <a:srgbClr val="000000"/>
                </a:solidFill>
              </a:rPr>
              <a:t>当</a:t>
            </a:r>
            <a:r>
              <a:rPr lang="en-US" altLang="zh-CN" b="1" i="1" dirty="0" smtClean="0">
                <a:solidFill>
                  <a:srgbClr val="000000"/>
                </a:solidFill>
                <a:cs typeface="Times New Roman" pitchFamily="18" charset="0"/>
              </a:rPr>
              <a:t>M</a:t>
            </a:r>
            <a:r>
              <a:rPr lang="en-US" altLang="zh-CN" b="1" baseline="-30000" dirty="0" smtClean="0">
                <a:solidFill>
                  <a:srgbClr val="000000"/>
                </a:solidFill>
                <a:cs typeface="Times New Roman" pitchFamily="18" charset="0"/>
              </a:rPr>
              <a:t>1</a:t>
            </a:r>
            <a:r>
              <a:rPr lang="zh-CN" altLang="en-US" b="1" dirty="0" smtClean="0">
                <a:solidFill>
                  <a:srgbClr val="000000"/>
                </a:solidFill>
              </a:rPr>
              <a:t>平移</a:t>
            </a:r>
            <a:r>
              <a:rPr lang="en-US" altLang="zh-CN" b="1" dirty="0">
                <a:solidFill>
                  <a:srgbClr val="000000"/>
                </a:solidFill>
              </a:rPr>
              <a:t>λ/2</a:t>
            </a:r>
            <a:r>
              <a:rPr lang="zh-CN" altLang="en-US" b="1" dirty="0">
                <a:solidFill>
                  <a:srgbClr val="000000"/>
                </a:solidFill>
              </a:rPr>
              <a:t>距离时，光线</a:t>
            </a:r>
            <a:r>
              <a:rPr lang="en-US" altLang="zh-CN" b="1" dirty="0">
                <a:solidFill>
                  <a:srgbClr val="000000"/>
                </a:solidFill>
                <a:cs typeface="Times New Roman" pitchFamily="18" charset="0"/>
              </a:rPr>
              <a:t>1</a:t>
            </a:r>
            <a:r>
              <a:rPr lang="zh-CN" altLang="en-US" b="1" dirty="0">
                <a:solidFill>
                  <a:srgbClr val="000000"/>
                </a:solidFill>
              </a:rPr>
              <a:t>、</a:t>
            </a:r>
            <a:r>
              <a:rPr lang="en-US" altLang="zh-CN" b="1" dirty="0">
                <a:solidFill>
                  <a:srgbClr val="000000"/>
                </a:solidFill>
                <a:cs typeface="Times New Roman" pitchFamily="18" charset="0"/>
              </a:rPr>
              <a:t>2</a:t>
            </a:r>
            <a:r>
              <a:rPr lang="zh-CN" altLang="en-US" b="1" dirty="0">
                <a:solidFill>
                  <a:srgbClr val="000000"/>
                </a:solidFill>
              </a:rPr>
              <a:t>之间的光程差就增加或减小</a:t>
            </a:r>
            <a:r>
              <a:rPr lang="en-US" altLang="zh-CN" b="1" dirty="0">
                <a:solidFill>
                  <a:srgbClr val="000000"/>
                </a:solidFill>
              </a:rPr>
              <a:t>λ</a:t>
            </a:r>
            <a:r>
              <a:rPr lang="zh-CN" altLang="en-US" b="1" dirty="0">
                <a:solidFill>
                  <a:srgbClr val="000000"/>
                </a:solidFill>
              </a:rPr>
              <a:t>，在观察镜中就看到一个条纹移过</a:t>
            </a:r>
            <a:r>
              <a:rPr lang="zh-CN" altLang="en-US" b="1" dirty="0" smtClean="0">
                <a:solidFill>
                  <a:srgbClr val="000000"/>
                </a:solidFill>
              </a:rPr>
              <a:t>视场</a:t>
            </a:r>
            <a:endParaRPr lang="zh-CN" altLang="en-US" dirty="0"/>
          </a:p>
        </p:txBody>
      </p:sp>
      <p:graphicFrame>
        <p:nvGraphicFramePr>
          <p:cNvPr id="7" name="Object 3"/>
          <p:cNvGraphicFramePr>
            <a:graphicFrameLocks noChangeAspect="1"/>
          </p:cNvGraphicFramePr>
          <p:nvPr>
            <p:extLst/>
          </p:nvPr>
        </p:nvGraphicFramePr>
        <p:xfrm>
          <a:off x="1124743" y="3933056"/>
          <a:ext cx="6894513" cy="963613"/>
        </p:xfrm>
        <a:graphic>
          <a:graphicData uri="http://schemas.openxmlformats.org/presentationml/2006/ole">
            <mc:AlternateContent xmlns:mc="http://schemas.openxmlformats.org/markup-compatibility/2006">
              <mc:Choice xmlns:v="urn:schemas-microsoft-com:vml" Requires="v">
                <p:oleObj spid="_x0000_s229384" name="公式" r:id="rId3" imgW="2908080" imgH="406080" progId="Equation.3">
                  <p:embed/>
                </p:oleObj>
              </mc:Choice>
              <mc:Fallback>
                <p:oleObj name="公式" r:id="rId3" imgW="2908080" imgH="406080" progId="Equation.3">
                  <p:embed/>
                  <p:pic>
                    <p:nvPicPr>
                      <p:cNvPr id="7" name="Object 3"/>
                      <p:cNvPicPr>
                        <a:picLocks noChangeAspect="1" noChangeArrowheads="1"/>
                      </p:cNvPicPr>
                      <p:nvPr/>
                    </p:nvPicPr>
                    <p:blipFill>
                      <a:blip r:embed="rId4"/>
                      <a:srcRect/>
                      <a:stretch>
                        <a:fillRect/>
                      </a:stretch>
                    </p:blipFill>
                    <p:spPr bwMode="auto">
                      <a:xfrm>
                        <a:off x="1124743" y="3933056"/>
                        <a:ext cx="6894513" cy="963613"/>
                      </a:xfrm>
                      <a:prstGeom prst="rect">
                        <a:avLst/>
                      </a:prstGeom>
                      <a:noFill/>
                      <a:extLst/>
                    </p:spPr>
                  </p:pic>
                </p:oleObj>
              </mc:Fallback>
            </mc:AlternateContent>
          </a:graphicData>
        </a:graphic>
      </p:graphicFrame>
    </p:spTree>
    <p:extLst>
      <p:ext uri="{BB962C8B-B14F-4D97-AF65-F5344CB8AC3E}">
        <p14:creationId xmlns:p14="http://schemas.microsoft.com/office/powerpoint/2010/main" val="23389005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9" name="Object 3"/>
          <p:cNvGraphicFramePr>
            <a:graphicFrameLocks noChangeAspect="1"/>
          </p:cNvGraphicFramePr>
          <p:nvPr>
            <p:extLst/>
          </p:nvPr>
        </p:nvGraphicFramePr>
        <p:xfrm>
          <a:off x="5796136" y="908720"/>
          <a:ext cx="1728192" cy="404010"/>
        </p:xfrm>
        <a:graphic>
          <a:graphicData uri="http://schemas.openxmlformats.org/presentationml/2006/ole">
            <mc:AlternateContent xmlns:mc="http://schemas.openxmlformats.org/markup-compatibility/2006">
              <mc:Choice xmlns:v="urn:schemas-microsoft-com:vml" Requires="v">
                <p:oleObj spid="_x0000_s230420" name="公式" r:id="rId3" imgW="850531" imgH="203112" progId="Equation.3">
                  <p:embed/>
                </p:oleObj>
              </mc:Choice>
              <mc:Fallback>
                <p:oleObj name="公式" r:id="rId3" imgW="850531" imgH="203112" progId="Equation.3">
                  <p:embed/>
                  <p:pic>
                    <p:nvPicPr>
                      <p:cNvPr id="604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908720"/>
                        <a:ext cx="1728192" cy="404010"/>
                      </a:xfrm>
                      <a:prstGeom prst="rect">
                        <a:avLst/>
                      </a:prstGeom>
                      <a:noFill/>
                      <a:extLst/>
                    </p:spPr>
                  </p:pic>
                </p:oleObj>
              </mc:Fallback>
            </mc:AlternateContent>
          </a:graphicData>
        </a:graphic>
      </p:graphicFrame>
      <p:graphicFrame>
        <p:nvGraphicFramePr>
          <p:cNvPr id="60421" name="Object 5"/>
          <p:cNvGraphicFramePr>
            <a:graphicFrameLocks noChangeAspect="1"/>
          </p:cNvGraphicFramePr>
          <p:nvPr>
            <p:extLst/>
          </p:nvPr>
        </p:nvGraphicFramePr>
        <p:xfrm>
          <a:off x="6156176" y="2006935"/>
          <a:ext cx="1584176" cy="370397"/>
        </p:xfrm>
        <a:graphic>
          <a:graphicData uri="http://schemas.openxmlformats.org/presentationml/2006/ole">
            <mc:AlternateContent xmlns:mc="http://schemas.openxmlformats.org/markup-compatibility/2006">
              <mc:Choice xmlns:v="urn:schemas-microsoft-com:vml" Requires="v">
                <p:oleObj spid="_x0000_s230421" name="公式" r:id="rId5" imgW="850531" imgH="203112" progId="Equation.3">
                  <p:embed/>
                </p:oleObj>
              </mc:Choice>
              <mc:Fallback>
                <p:oleObj name="公式" r:id="rId5" imgW="850531" imgH="203112" progId="Equation.3">
                  <p:embed/>
                  <p:pic>
                    <p:nvPicPr>
                      <p:cNvPr id="604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6" y="2006935"/>
                        <a:ext cx="1584176" cy="370397"/>
                      </a:xfrm>
                      <a:prstGeom prst="rect">
                        <a:avLst/>
                      </a:prstGeom>
                      <a:noFill/>
                      <a:extLst/>
                    </p:spPr>
                  </p:pic>
                </p:oleObj>
              </mc:Fallback>
            </mc:AlternateContent>
          </a:graphicData>
        </a:graphic>
      </p:graphicFrame>
      <p:sp>
        <p:nvSpPr>
          <p:cNvPr id="3" name="矩形 2"/>
          <p:cNvSpPr/>
          <p:nvPr/>
        </p:nvSpPr>
        <p:spPr>
          <a:xfrm>
            <a:off x="359532" y="216036"/>
            <a:ext cx="8712968" cy="2862322"/>
          </a:xfrm>
          <a:prstGeom prst="rect">
            <a:avLst/>
          </a:prstGeom>
        </p:spPr>
        <p:txBody>
          <a:bodyPr wrap="square">
            <a:spAutoFit/>
          </a:bodyPr>
          <a:lstStyle/>
          <a:p>
            <a:pPr algn="just" eaLnBrk="1" hangingPunct="1">
              <a:lnSpc>
                <a:spcPct val="150000"/>
              </a:lnSpc>
              <a:spcBef>
                <a:spcPct val="50000"/>
              </a:spcBef>
            </a:pPr>
            <a:r>
              <a:rPr kumimoji="0" lang="zh-CN" altLang="en-US" b="1" dirty="0" smtClean="0">
                <a:solidFill>
                  <a:srgbClr val="CC0000"/>
                </a:solidFill>
              </a:rPr>
              <a:t>例</a:t>
            </a:r>
            <a:r>
              <a:rPr kumimoji="0" lang="en-US" altLang="zh-CN" b="1" dirty="0" smtClean="0">
                <a:solidFill>
                  <a:srgbClr val="1C1C1C"/>
                </a:solidFill>
              </a:rPr>
              <a:t>2. </a:t>
            </a:r>
            <a:r>
              <a:rPr kumimoji="0" lang="zh-CN" altLang="en-US" b="1" dirty="0" smtClean="0">
                <a:solidFill>
                  <a:srgbClr val="000000"/>
                </a:solidFill>
              </a:rPr>
              <a:t>在</a:t>
            </a:r>
            <a:r>
              <a:rPr kumimoji="0" lang="zh-CN" altLang="en-US" b="1" dirty="0">
                <a:solidFill>
                  <a:srgbClr val="000000"/>
                </a:solidFill>
              </a:rPr>
              <a:t>迈</a:t>
            </a:r>
            <a:r>
              <a:rPr kumimoji="0" lang="zh-CN" altLang="en-US" b="1" dirty="0" smtClean="0">
                <a:solidFill>
                  <a:srgbClr val="000000"/>
                </a:solidFill>
              </a:rPr>
              <a:t>克尔孙</a:t>
            </a:r>
            <a:r>
              <a:rPr kumimoji="0" lang="zh-CN" altLang="en-US" b="1" dirty="0">
                <a:solidFill>
                  <a:srgbClr val="000000"/>
                </a:solidFill>
              </a:rPr>
              <a:t>干涉仪的两臂中，分别</a:t>
            </a:r>
            <a:r>
              <a:rPr kumimoji="0" lang="zh-CN" altLang="en-US" b="1" dirty="0" smtClean="0">
                <a:solidFill>
                  <a:srgbClr val="000000"/>
                </a:solidFill>
              </a:rPr>
              <a:t>插入</a:t>
            </a:r>
            <a:r>
              <a:rPr kumimoji="0" lang="en-US" altLang="zh-CN" b="1" dirty="0" smtClean="0">
                <a:solidFill>
                  <a:srgbClr val="000000"/>
                </a:solidFill>
              </a:rPr>
              <a:t>10cm</a:t>
            </a:r>
            <a:r>
              <a:rPr kumimoji="0" lang="zh-CN" altLang="en-US" b="1" dirty="0" smtClean="0">
                <a:solidFill>
                  <a:srgbClr val="000000"/>
                </a:solidFill>
              </a:rPr>
              <a:t>长</a:t>
            </a:r>
            <a:r>
              <a:rPr kumimoji="0" lang="zh-CN" altLang="en-US" b="1" dirty="0">
                <a:solidFill>
                  <a:srgbClr val="000000"/>
                </a:solidFill>
              </a:rPr>
              <a:t>的玻璃管，其中一个抽成真空， 另一</a:t>
            </a:r>
            <a:r>
              <a:rPr kumimoji="0" lang="zh-CN" altLang="en-US" b="1" dirty="0" smtClean="0">
                <a:solidFill>
                  <a:srgbClr val="000000"/>
                </a:solidFill>
              </a:rPr>
              <a:t>个储</a:t>
            </a:r>
            <a:r>
              <a:rPr kumimoji="0" lang="zh-CN" altLang="en-US" b="1" dirty="0">
                <a:solidFill>
                  <a:srgbClr val="000000"/>
                </a:solidFill>
              </a:rPr>
              <a:t>有压强为                     </a:t>
            </a:r>
            <a:r>
              <a:rPr kumimoji="0" lang="zh-CN" altLang="en-US" b="1" dirty="0" smtClean="0">
                <a:solidFill>
                  <a:srgbClr val="000000"/>
                </a:solidFill>
              </a:rPr>
              <a:t>的</a:t>
            </a:r>
            <a:r>
              <a:rPr kumimoji="0" lang="zh-CN" altLang="en-US" b="1" dirty="0">
                <a:solidFill>
                  <a:srgbClr val="000000"/>
                </a:solidFill>
              </a:rPr>
              <a:t>空气 </a:t>
            </a:r>
            <a:r>
              <a:rPr kumimoji="0" lang="en-US" altLang="zh-CN" b="1" dirty="0">
                <a:solidFill>
                  <a:srgbClr val="000000"/>
                </a:solidFill>
              </a:rPr>
              <a:t>,  </a:t>
            </a:r>
            <a:r>
              <a:rPr kumimoji="0" lang="zh-CN" altLang="en-US" b="1" dirty="0">
                <a:solidFill>
                  <a:srgbClr val="000000"/>
                </a:solidFill>
              </a:rPr>
              <a:t>用以测量空气的</a:t>
            </a:r>
            <a:r>
              <a:rPr kumimoji="0" lang="zh-CN" altLang="en-US" b="1" dirty="0" smtClean="0">
                <a:solidFill>
                  <a:srgbClr val="000000"/>
                </a:solidFill>
              </a:rPr>
              <a:t>折射率。设</a:t>
            </a:r>
            <a:r>
              <a:rPr kumimoji="0" lang="zh-CN" altLang="en-US" b="1" dirty="0">
                <a:solidFill>
                  <a:srgbClr val="000000"/>
                </a:solidFill>
              </a:rPr>
              <a:t>所用光波波长为</a:t>
            </a:r>
            <a:r>
              <a:rPr kumimoji="0" lang="en-US" altLang="zh-CN" dirty="0">
                <a:solidFill>
                  <a:srgbClr val="000000"/>
                </a:solidFill>
              </a:rPr>
              <a:t>546nm</a:t>
            </a:r>
            <a:r>
              <a:rPr kumimoji="0" lang="zh-CN" altLang="en-US" b="1" dirty="0">
                <a:solidFill>
                  <a:srgbClr val="000000"/>
                </a:solidFill>
              </a:rPr>
              <a:t>，实验时，向真空玻璃管中逐渐充入空气  ，直至压强达到                     </a:t>
            </a:r>
            <a:r>
              <a:rPr kumimoji="0" lang="zh-CN" altLang="en-US" b="1" dirty="0" smtClean="0">
                <a:solidFill>
                  <a:srgbClr val="000000"/>
                </a:solidFill>
              </a:rPr>
              <a:t>为止。在此</a:t>
            </a:r>
            <a:r>
              <a:rPr kumimoji="0" lang="zh-CN" altLang="en-US" b="1" dirty="0">
                <a:solidFill>
                  <a:srgbClr val="000000"/>
                </a:solidFill>
              </a:rPr>
              <a:t>过程中 ，观察到</a:t>
            </a:r>
            <a:r>
              <a:rPr kumimoji="0" lang="en-US" altLang="zh-CN" dirty="0">
                <a:solidFill>
                  <a:srgbClr val="000000"/>
                </a:solidFill>
              </a:rPr>
              <a:t>107.2</a:t>
            </a:r>
            <a:r>
              <a:rPr kumimoji="0" lang="zh-CN" altLang="en-US" b="1" dirty="0">
                <a:solidFill>
                  <a:srgbClr val="000000"/>
                </a:solidFill>
              </a:rPr>
              <a:t>条干涉条纹的移动，试求空气的</a:t>
            </a:r>
            <a:r>
              <a:rPr kumimoji="0" lang="zh-CN" altLang="en-US" b="1" dirty="0" smtClean="0">
                <a:solidFill>
                  <a:srgbClr val="000000"/>
                </a:solidFill>
              </a:rPr>
              <a:t>折射率。</a:t>
            </a:r>
            <a:endParaRPr kumimoji="0" lang="en-US" altLang="zh-CN" b="1" dirty="0">
              <a:solidFill>
                <a:srgbClr val="000000"/>
              </a:solidFill>
            </a:endParaRPr>
          </a:p>
        </p:txBody>
      </p:sp>
      <p:graphicFrame>
        <p:nvGraphicFramePr>
          <p:cNvPr id="4" name="对象 3"/>
          <p:cNvGraphicFramePr>
            <a:graphicFrameLocks noChangeAspect="1"/>
          </p:cNvGraphicFramePr>
          <p:nvPr>
            <p:extLst/>
          </p:nvPr>
        </p:nvGraphicFramePr>
        <p:xfrm>
          <a:off x="1691680" y="3472417"/>
          <a:ext cx="4248472" cy="522846"/>
        </p:xfrm>
        <a:graphic>
          <a:graphicData uri="http://schemas.openxmlformats.org/presentationml/2006/ole">
            <mc:AlternateContent xmlns:mc="http://schemas.openxmlformats.org/markup-compatibility/2006">
              <mc:Choice xmlns:v="urn:schemas-microsoft-com:vml" Requires="v">
                <p:oleObj spid="_x0000_s230422" name="Equation" r:id="rId7" imgW="1473200" imgH="203200" progId="Equation.DSMT4">
                  <p:embed/>
                </p:oleObj>
              </mc:Choice>
              <mc:Fallback>
                <p:oleObj name="Equation" r:id="rId7" imgW="1473200" imgH="203200" progId="Equation.DSMT4">
                  <p:embed/>
                  <p:pic>
                    <p:nvPicPr>
                      <p:cNvPr id="4"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3472417"/>
                        <a:ext cx="4248472" cy="522846"/>
                      </a:xfrm>
                      <a:prstGeom prst="rect">
                        <a:avLst/>
                      </a:prstGeom>
                      <a:noFill/>
                      <a:ln>
                        <a:noFill/>
                      </a:ln>
                    </p:spPr>
                  </p:pic>
                </p:oleObj>
              </mc:Fallback>
            </mc:AlternateContent>
          </a:graphicData>
        </a:graphic>
      </p:graphicFrame>
      <p:sp>
        <p:nvSpPr>
          <p:cNvPr id="14" name="Text Box 11"/>
          <p:cNvSpPr txBox="1">
            <a:spLocks noChangeArrowheads="1"/>
          </p:cNvSpPr>
          <p:nvPr/>
        </p:nvSpPr>
        <p:spPr bwMode="auto">
          <a:xfrm>
            <a:off x="539552" y="3356992"/>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800" b="1" dirty="0" smtClean="0">
                <a:solidFill>
                  <a:srgbClr val="CC0000"/>
                </a:solidFill>
              </a:rPr>
              <a:t>解：</a:t>
            </a:r>
            <a:endParaRPr kumimoji="0" lang="zh-CN" altLang="en-US" sz="2800" b="1" dirty="0">
              <a:solidFill>
                <a:srgbClr val="CC0000"/>
              </a:solidFill>
            </a:endParaRPr>
          </a:p>
        </p:txBody>
      </p:sp>
      <mc:AlternateContent xmlns:mc="http://schemas.openxmlformats.org/markup-compatibility/2006" xmlns:a14="http://schemas.microsoft.com/office/drawing/2010/main">
        <mc:Choice Requires="a14">
          <p:sp>
            <p:nvSpPr>
              <p:cNvPr id="2" name="矩形 1"/>
              <p:cNvSpPr/>
              <p:nvPr/>
            </p:nvSpPr>
            <p:spPr>
              <a:xfrm>
                <a:off x="971600" y="4270164"/>
                <a:ext cx="7890792" cy="8315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m:t>
                      </m:r>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0">
                              <a:latin typeface="Cambria Math" panose="02040503050406030204" pitchFamily="18" charset="0"/>
                            </a:rPr>
                            <m:t>107.2</m:t>
                          </m:r>
                          <m:r>
                            <a:rPr lang="zh-CN" altLang="en-US" i="1">
                              <a:latin typeface="Cambria Math" panose="02040503050406030204" pitchFamily="18" charset="0"/>
                            </a:rPr>
                            <m:t>𝜆</m:t>
                          </m:r>
                        </m:num>
                        <m:den>
                          <m:r>
                            <a:rPr lang="zh-CN" altLang="en-US" i="0">
                              <a:latin typeface="Cambria Math" panose="02040503050406030204" pitchFamily="18" charset="0"/>
                            </a:rPr>
                            <m:t>2</m:t>
                          </m:r>
                          <m:r>
                            <a:rPr lang="zh-CN" altLang="en-US" i="1">
                              <a:latin typeface="Cambria Math" panose="02040503050406030204" pitchFamily="18" charset="0"/>
                            </a:rPr>
                            <m:t>𝑙</m:t>
                          </m:r>
                        </m:den>
                      </m:f>
                      <m:r>
                        <a:rPr lang="en-US" altLang="zh-CN" b="0" i="0" smtClean="0">
                          <a:latin typeface="Cambria Math" panose="02040503050406030204" pitchFamily="18" charset="0"/>
                        </a:rPr>
                        <m:t>=1</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107.2×546×</m:t>
                          </m:r>
                          <m:sSup>
                            <m:sSupPr>
                              <m:ctrlPr>
                                <a:rPr lang="zh-CN" altLang="en-US" i="1">
                                  <a:latin typeface="Cambria Math" panose="02040503050406030204" pitchFamily="18" charset="0"/>
                                </a:rPr>
                              </m:ctrlPr>
                            </m:sSupPr>
                            <m:e>
                              <m:r>
                                <a:rPr lang="zh-CN" altLang="en-US" i="0">
                                  <a:latin typeface="Cambria Math" panose="02040503050406030204" pitchFamily="18" charset="0"/>
                                </a:rPr>
                                <m:t>10</m:t>
                              </m:r>
                            </m:e>
                            <m:sup>
                              <m:r>
                                <a:rPr lang="zh-CN" altLang="en-US" i="0">
                                  <a:latin typeface="Cambria Math" panose="02040503050406030204" pitchFamily="18" charset="0"/>
                                </a:rPr>
                                <m:t>−7</m:t>
                              </m:r>
                            </m:sup>
                          </m:sSup>
                          <m:r>
                            <a:rPr lang="zh-CN" altLang="en-US" i="1">
                              <a:latin typeface="Cambria Math" panose="02040503050406030204" pitchFamily="18" charset="0"/>
                            </a:rPr>
                            <m:t>𝑐𝑚</m:t>
                          </m:r>
                        </m:num>
                        <m:den>
                          <m:r>
                            <a:rPr lang="zh-CN" altLang="en-US" i="0">
                              <a:latin typeface="Cambria Math" panose="02040503050406030204" pitchFamily="18" charset="0"/>
                            </a:rPr>
                            <m:t>2×10.0</m:t>
                          </m:r>
                          <m:r>
                            <a:rPr lang="zh-CN" altLang="en-US" i="1">
                              <a:latin typeface="Cambria Math" panose="02040503050406030204" pitchFamily="18" charset="0"/>
                            </a:rPr>
                            <m:t>𝑐𝑚</m:t>
                          </m:r>
                        </m:den>
                      </m:f>
                      <m:r>
                        <a:rPr lang="zh-CN" altLang="en-US" i="0">
                          <a:latin typeface="Cambria Math" panose="02040503050406030204" pitchFamily="18" charset="0"/>
                        </a:rPr>
                        <m:t>=1.00029</m:t>
                      </m:r>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971600" y="4270164"/>
                <a:ext cx="7890792" cy="831510"/>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784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198376"/>
            <a:ext cx="8928992" cy="3973395"/>
          </a:xfrm>
          <a:prstGeom prst="rect">
            <a:avLst/>
          </a:prstGeom>
        </p:spPr>
        <p:txBody>
          <a:bodyPr wrap="square">
            <a:spAutoFit/>
          </a:bodyPr>
          <a:lstStyle/>
          <a:p>
            <a:pPr algn="just">
              <a:lnSpc>
                <a:spcPct val="150000"/>
              </a:lnSpc>
            </a:pPr>
            <a:r>
              <a:rPr lang="en-US" altLang="zh-CN" sz="2600" dirty="0" smtClean="0">
                <a:latin typeface="Times New Roman" panose="02020603050405020304" pitchFamily="18" charset="0"/>
                <a:cs typeface="Times New Roman" panose="02020603050405020304" pitchFamily="18" charset="0"/>
              </a:rPr>
              <a:t>1</a:t>
            </a:r>
            <a:r>
              <a:rPr lang="zh-CN" altLang="en-US" sz="2600" dirty="0" smtClean="0">
                <a:latin typeface="Times New Roman" panose="02020603050405020304" pitchFamily="18" charset="0"/>
                <a:cs typeface="Times New Roman" panose="02020603050405020304" pitchFamily="18" charset="0"/>
              </a:rPr>
              <a:t>、</a:t>
            </a:r>
            <a:r>
              <a:rPr lang="zh-CN" altLang="zh-CN" sz="2600" dirty="0" smtClean="0">
                <a:latin typeface="Times New Roman" panose="02020603050405020304" pitchFamily="18" charset="0"/>
                <a:cs typeface="Times New Roman" panose="02020603050405020304" pitchFamily="18" charset="0"/>
              </a:rPr>
              <a:t>在</a:t>
            </a:r>
            <a:r>
              <a:rPr lang="zh-CN" altLang="zh-CN" sz="2600" dirty="0">
                <a:latin typeface="Times New Roman" panose="02020603050405020304" pitchFamily="18" charset="0"/>
                <a:cs typeface="Times New Roman" panose="02020603050405020304" pitchFamily="18" charset="0"/>
              </a:rPr>
              <a:t>双缝干涉实验中，若</a:t>
            </a:r>
            <a:r>
              <a:rPr lang="zh-CN" altLang="zh-CN" sz="2600" dirty="0" smtClean="0">
                <a:latin typeface="Times New Roman" panose="02020603050405020304" pitchFamily="18" charset="0"/>
                <a:cs typeface="Times New Roman" panose="02020603050405020304" pitchFamily="18" charset="0"/>
              </a:rPr>
              <a:t>单色光源</a:t>
            </a:r>
            <a:r>
              <a:rPr lang="en-US" altLang="zh-CN" sz="2600" dirty="0" smtClean="0">
                <a:latin typeface="Times New Roman" panose="02020603050405020304" pitchFamily="18" charset="0"/>
                <a:cs typeface="Times New Roman" panose="02020603050405020304" pitchFamily="18" charset="0"/>
              </a:rPr>
              <a:t>S</a:t>
            </a:r>
            <a:r>
              <a:rPr lang="zh-CN" altLang="en-US" sz="2600" dirty="0" smtClean="0">
                <a:latin typeface="Times New Roman" panose="02020603050405020304" pitchFamily="18" charset="0"/>
                <a:cs typeface="Times New Roman" panose="02020603050405020304" pitchFamily="18" charset="0"/>
              </a:rPr>
              <a:t>到两缝的</a:t>
            </a:r>
            <a:r>
              <a:rPr lang="zh-CN" altLang="zh-CN" sz="2600" dirty="0">
                <a:latin typeface="Times New Roman" panose="02020603050405020304" pitchFamily="18" charset="0"/>
                <a:cs typeface="Times New Roman" panose="02020603050405020304" pitchFamily="18" charset="0"/>
              </a:rPr>
              <a:t>距离</a:t>
            </a:r>
            <a:r>
              <a:rPr lang="zh-CN" altLang="zh-CN" sz="2600" dirty="0" smtClean="0">
                <a:latin typeface="Times New Roman" panose="02020603050405020304" pitchFamily="18" charset="0"/>
                <a:cs typeface="Times New Roman" panose="02020603050405020304" pitchFamily="18" charset="0"/>
              </a:rPr>
              <a:t>相等</a:t>
            </a:r>
            <a:r>
              <a:rPr lang="zh-CN" altLang="en-US" sz="2600" dirty="0" smtClean="0">
                <a:latin typeface="Times New Roman" panose="02020603050405020304" pitchFamily="18" charset="0"/>
                <a:cs typeface="Times New Roman" panose="02020603050405020304" pitchFamily="18" charset="0"/>
              </a:rPr>
              <a:t>，</a:t>
            </a:r>
            <a:r>
              <a:rPr lang="zh-CN" altLang="zh-CN" sz="2600" dirty="0" smtClean="0">
                <a:latin typeface="Times New Roman" panose="02020603050405020304" pitchFamily="18" charset="0"/>
                <a:cs typeface="Times New Roman" panose="02020603050405020304" pitchFamily="18" charset="0"/>
              </a:rPr>
              <a:t>则</a:t>
            </a:r>
            <a:r>
              <a:rPr lang="zh-CN" altLang="zh-CN" sz="2600" dirty="0">
                <a:latin typeface="Times New Roman" panose="02020603050405020304" pitchFamily="18" charset="0"/>
                <a:cs typeface="Times New Roman" panose="02020603050405020304" pitchFamily="18" charset="0"/>
              </a:rPr>
              <a:t>观察屏上中央明纹中心位于图</a:t>
            </a:r>
            <a:r>
              <a:rPr lang="zh-CN" altLang="zh-CN" sz="2600" dirty="0" smtClean="0">
                <a:latin typeface="Times New Roman" panose="02020603050405020304" pitchFamily="18" charset="0"/>
                <a:cs typeface="Times New Roman" panose="02020603050405020304" pitchFamily="18" charset="0"/>
              </a:rPr>
              <a:t>中</a:t>
            </a:r>
            <a:r>
              <a:rPr lang="en-US" altLang="zh-CN" sz="2600" dirty="0" smtClean="0">
                <a:latin typeface="Times New Roman" panose="02020603050405020304" pitchFamily="18" charset="0"/>
                <a:cs typeface="Times New Roman" panose="02020603050405020304" pitchFamily="18" charset="0"/>
              </a:rPr>
              <a:t>O</a:t>
            </a:r>
            <a:r>
              <a:rPr lang="zh-CN" altLang="zh-CN" sz="2600" dirty="0">
                <a:latin typeface="Times New Roman" panose="02020603050405020304" pitchFamily="18" charset="0"/>
                <a:cs typeface="Times New Roman" panose="02020603050405020304" pitchFamily="18" charset="0"/>
              </a:rPr>
              <a:t>处，现将</a:t>
            </a:r>
            <a:r>
              <a:rPr lang="zh-CN" altLang="zh-CN" sz="2600" dirty="0" smtClean="0">
                <a:latin typeface="Times New Roman" panose="02020603050405020304" pitchFamily="18" charset="0"/>
                <a:cs typeface="Times New Roman" panose="02020603050405020304" pitchFamily="18" charset="0"/>
              </a:rPr>
              <a:t>光源</a:t>
            </a:r>
            <a:r>
              <a:rPr lang="en-US" altLang="zh-CN" sz="2600" dirty="0" smtClean="0">
                <a:latin typeface="Times New Roman" panose="02020603050405020304" pitchFamily="18" charset="0"/>
                <a:cs typeface="Times New Roman" panose="02020603050405020304" pitchFamily="18" charset="0"/>
              </a:rPr>
              <a:t>S</a:t>
            </a:r>
            <a:r>
              <a:rPr lang="zh-CN" altLang="zh-CN" sz="2600" dirty="0" smtClean="0">
                <a:latin typeface="Times New Roman" panose="02020603050405020304" pitchFamily="18" charset="0"/>
                <a:cs typeface="Times New Roman" panose="02020603050405020304" pitchFamily="18" charset="0"/>
              </a:rPr>
              <a:t>向下</a:t>
            </a:r>
            <a:r>
              <a:rPr lang="zh-CN" altLang="zh-CN" sz="2600" dirty="0">
                <a:latin typeface="Times New Roman" panose="02020603050405020304" pitchFamily="18" charset="0"/>
                <a:cs typeface="Times New Roman" panose="02020603050405020304" pitchFamily="18" charset="0"/>
              </a:rPr>
              <a:t>移动到示意图中</a:t>
            </a:r>
            <a:r>
              <a:rPr lang="zh-CN" altLang="zh-CN" sz="2600" dirty="0" smtClean="0">
                <a:latin typeface="Times New Roman" panose="02020603050405020304" pitchFamily="18" charset="0"/>
                <a:cs typeface="Times New Roman" panose="02020603050405020304" pitchFamily="18" charset="0"/>
              </a:rPr>
              <a:t>的</a:t>
            </a:r>
            <a:r>
              <a:rPr lang="en-US" altLang="zh-CN" sz="2600" dirty="0" smtClean="0">
                <a:latin typeface="Times New Roman" panose="02020603050405020304" pitchFamily="18" charset="0"/>
                <a:cs typeface="Times New Roman" panose="02020603050405020304" pitchFamily="18" charset="0"/>
              </a:rPr>
              <a:t>S’</a:t>
            </a:r>
            <a:r>
              <a:rPr lang="zh-CN" altLang="en-US" sz="2600" dirty="0" smtClean="0">
                <a:latin typeface="Times New Roman" panose="02020603050405020304" pitchFamily="18" charset="0"/>
                <a:cs typeface="Times New Roman" panose="02020603050405020304" pitchFamily="18" charset="0"/>
              </a:rPr>
              <a:t>处，</a:t>
            </a:r>
            <a:r>
              <a:rPr lang="zh-CN" altLang="zh-CN" sz="2600" dirty="0" smtClean="0">
                <a:latin typeface="Times New Roman" panose="02020603050405020304" pitchFamily="18" charset="0"/>
                <a:cs typeface="Times New Roman" panose="02020603050405020304" pitchFamily="18" charset="0"/>
              </a:rPr>
              <a:t>则</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a:t>
            </a:r>
            <a:endParaRPr lang="en-US" altLang="zh-CN" sz="2600" dirty="0" smtClean="0">
              <a:latin typeface="Times New Roman" panose="02020603050405020304" pitchFamily="18" charset="0"/>
              <a:cs typeface="Times New Roman" panose="02020603050405020304" pitchFamily="18" charset="0"/>
            </a:endParaRPr>
          </a:p>
          <a:p>
            <a:pPr>
              <a:lnSpc>
                <a:spcPct val="130000"/>
              </a:lnSpc>
            </a:pPr>
            <a:r>
              <a:rPr lang="zh-CN" altLang="zh-CN" sz="2600" dirty="0"/>
              <a:t>（</a:t>
            </a:r>
            <a:r>
              <a:rPr lang="en-US" altLang="zh-CN" sz="2600" dirty="0"/>
              <a:t>A</a:t>
            </a:r>
            <a:r>
              <a:rPr lang="zh-CN" altLang="zh-CN" sz="2600" dirty="0"/>
              <a:t>）中央明条纹向下移动，且条纹间距不变；</a:t>
            </a:r>
          </a:p>
          <a:p>
            <a:pPr>
              <a:lnSpc>
                <a:spcPct val="130000"/>
              </a:lnSpc>
            </a:pPr>
            <a:r>
              <a:rPr lang="zh-CN" altLang="zh-CN" sz="2600" dirty="0"/>
              <a:t>（</a:t>
            </a:r>
            <a:r>
              <a:rPr lang="en-US" altLang="zh-CN" sz="2600" dirty="0"/>
              <a:t>B</a:t>
            </a:r>
            <a:r>
              <a:rPr lang="zh-CN" altLang="zh-CN" sz="2600" dirty="0"/>
              <a:t>）中央明条纹向上移动，且条纹间距增大；</a:t>
            </a:r>
          </a:p>
          <a:p>
            <a:pPr>
              <a:lnSpc>
                <a:spcPct val="130000"/>
              </a:lnSpc>
            </a:pPr>
            <a:r>
              <a:rPr lang="zh-CN" altLang="zh-CN" sz="2600" dirty="0"/>
              <a:t>（</a:t>
            </a:r>
            <a:r>
              <a:rPr lang="en-US" altLang="zh-CN" sz="2600" dirty="0"/>
              <a:t>C</a:t>
            </a:r>
            <a:r>
              <a:rPr lang="zh-CN" altLang="zh-CN" sz="2600" dirty="0"/>
              <a:t>）中央明条纹向下移动，且条纹间距增大；</a:t>
            </a:r>
          </a:p>
          <a:p>
            <a:pPr>
              <a:lnSpc>
                <a:spcPct val="130000"/>
              </a:lnSpc>
            </a:pPr>
            <a:r>
              <a:rPr lang="zh-CN" altLang="zh-CN" sz="2600" dirty="0"/>
              <a:t>（</a:t>
            </a:r>
            <a:r>
              <a:rPr lang="en-US" altLang="zh-CN" sz="2600" dirty="0"/>
              <a:t>D</a:t>
            </a:r>
            <a:r>
              <a:rPr lang="zh-CN" altLang="zh-CN" sz="2600" dirty="0"/>
              <a:t>）中央明条纹向上移动，且条纹间距不变。</a:t>
            </a:r>
            <a:endParaRPr lang="zh-CN" altLang="en-US" sz="2600" dirty="0">
              <a:latin typeface="Times New Roman" panose="02020603050405020304" pitchFamily="18" charset="0"/>
              <a:cs typeface="Times New Roman" panose="02020603050405020304" pitchFamily="18" charset="0"/>
            </a:endParaRPr>
          </a:p>
        </p:txBody>
      </p:sp>
      <p:grpSp>
        <p:nvGrpSpPr>
          <p:cNvPr id="5" name="Group 2"/>
          <p:cNvGrpSpPr>
            <a:grpSpLocks/>
          </p:cNvGrpSpPr>
          <p:nvPr/>
        </p:nvGrpSpPr>
        <p:grpSpPr bwMode="auto">
          <a:xfrm>
            <a:off x="2744355" y="4353139"/>
            <a:ext cx="3054077" cy="1728192"/>
            <a:chOff x="3650" y="8006"/>
            <a:chExt cx="2656" cy="1324"/>
          </a:xfrm>
        </p:grpSpPr>
        <p:sp>
          <p:nvSpPr>
            <p:cNvPr id="6" name="Line 3"/>
            <p:cNvSpPr>
              <a:spLocks noChangeShapeType="1"/>
            </p:cNvSpPr>
            <p:nvPr/>
          </p:nvSpPr>
          <p:spPr bwMode="auto">
            <a:xfrm>
              <a:off x="4328" y="8094"/>
              <a:ext cx="0" cy="3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4"/>
            <p:cNvSpPr>
              <a:spLocks noChangeShapeType="1"/>
            </p:cNvSpPr>
            <p:nvPr/>
          </p:nvSpPr>
          <p:spPr bwMode="auto">
            <a:xfrm>
              <a:off x="4328" y="8467"/>
              <a:ext cx="0" cy="32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5"/>
            <p:cNvSpPr>
              <a:spLocks noChangeShapeType="1"/>
            </p:cNvSpPr>
            <p:nvPr/>
          </p:nvSpPr>
          <p:spPr bwMode="auto">
            <a:xfrm>
              <a:off x="4328" y="8842"/>
              <a:ext cx="0" cy="3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a:off x="6050" y="8006"/>
              <a:ext cx="0" cy="13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7"/>
            <p:cNvSpPr>
              <a:spLocks noChangeShapeType="1"/>
            </p:cNvSpPr>
            <p:nvPr/>
          </p:nvSpPr>
          <p:spPr bwMode="auto">
            <a:xfrm>
              <a:off x="3978" y="8630"/>
              <a:ext cx="2328" cy="0"/>
            </a:xfrm>
            <a:prstGeom prst="line">
              <a:avLst/>
            </a:prstGeom>
            <a:noFill/>
            <a:ln w="12700">
              <a:solidFill>
                <a:srgbClr val="000000"/>
              </a:solidFill>
              <a:prstDash val="lg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1" name="对象 10"/>
            <p:cNvGraphicFramePr>
              <a:graphicFrameLocks noChangeAspect="1"/>
            </p:cNvGraphicFramePr>
            <p:nvPr/>
          </p:nvGraphicFramePr>
          <p:xfrm>
            <a:off x="3690" y="8494"/>
            <a:ext cx="220" cy="279"/>
          </p:xfrm>
          <a:graphic>
            <a:graphicData uri="http://schemas.openxmlformats.org/presentationml/2006/ole">
              <mc:AlternateContent xmlns:mc="http://schemas.openxmlformats.org/markup-compatibility/2006">
                <mc:Choice xmlns:v="urn:schemas-microsoft-com:vml" Requires="v">
                  <p:oleObj spid="_x0000_s235522" name="Equation" r:id="rId3" imgW="139680" imgH="177480" progId="Equation.DSMT4">
                    <p:embed/>
                  </p:oleObj>
                </mc:Choice>
                <mc:Fallback>
                  <p:oleObj name="Equation" r:id="rId3" imgW="139680" imgH="177480" progId="Equation.DSMT4">
                    <p:embed/>
                    <p:pic>
                      <p:nvPicPr>
                        <p:cNvPr id="11"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 y="8494"/>
                          <a:ext cx="2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nvGraphicFramePr>
          <p:xfrm>
            <a:off x="5798" y="8646"/>
            <a:ext cx="240" cy="279"/>
          </p:xfrm>
          <a:graphic>
            <a:graphicData uri="http://schemas.openxmlformats.org/presentationml/2006/ole">
              <mc:AlternateContent xmlns:mc="http://schemas.openxmlformats.org/markup-compatibility/2006">
                <mc:Choice xmlns:v="urn:schemas-microsoft-com:vml" Requires="v">
                  <p:oleObj spid="_x0000_s235523" name="Equation" r:id="rId5" imgW="152280" imgH="177480" progId="Equation.DSMT4">
                    <p:embed/>
                  </p:oleObj>
                </mc:Choice>
                <mc:Fallback>
                  <p:oleObj name="Equation" r:id="rId5" imgW="152280" imgH="177480" progId="Equation.DSMT4">
                    <p:embed/>
                    <p:pic>
                      <p:nvPicPr>
                        <p:cNvPr id="12"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8" y="8646"/>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nvGraphicFramePr>
          <p:xfrm>
            <a:off x="4346" y="8278"/>
            <a:ext cx="260" cy="340"/>
          </p:xfrm>
          <a:graphic>
            <a:graphicData uri="http://schemas.openxmlformats.org/presentationml/2006/ole">
              <mc:AlternateContent xmlns:mc="http://schemas.openxmlformats.org/markup-compatibility/2006">
                <mc:Choice xmlns:v="urn:schemas-microsoft-com:vml" Requires="v">
                  <p:oleObj spid="_x0000_s235524" name="Equation" r:id="rId7" imgW="164880" imgH="228600" progId="Equation.DSMT4">
                    <p:embed/>
                  </p:oleObj>
                </mc:Choice>
                <mc:Fallback>
                  <p:oleObj name="Equation" r:id="rId7" imgW="164880" imgH="228600" progId="Equation.DSMT4">
                    <p:embed/>
                    <p:pic>
                      <p:nvPicPr>
                        <p:cNvPr id="13"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6" y="8278"/>
                          <a:ext cx="2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4350" y="8678"/>
            <a:ext cx="279" cy="340"/>
          </p:xfrm>
          <a:graphic>
            <a:graphicData uri="http://schemas.openxmlformats.org/presentationml/2006/ole">
              <mc:AlternateContent xmlns:mc="http://schemas.openxmlformats.org/markup-compatibility/2006">
                <mc:Choice xmlns:v="urn:schemas-microsoft-com:vml" Requires="v">
                  <p:oleObj spid="_x0000_s235525" name="Equation" r:id="rId9" imgW="177480" imgH="228600" progId="Equation.DSMT4">
                    <p:embed/>
                  </p:oleObj>
                </mc:Choice>
                <mc:Fallback>
                  <p:oleObj name="Equation" r:id="rId9" imgW="177480" imgH="228600" progId="Equation.DSMT4">
                    <p:embed/>
                    <p:pic>
                      <p:nvPicPr>
                        <p:cNvPr id="14"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0" y="8678"/>
                          <a:ext cx="27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Oval 12"/>
            <p:cNvSpPr>
              <a:spLocks noChangeArrowheads="1"/>
            </p:cNvSpPr>
            <p:nvPr/>
          </p:nvSpPr>
          <p:spPr bwMode="auto">
            <a:xfrm>
              <a:off x="3926" y="8610"/>
              <a:ext cx="48" cy="4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13"/>
            <p:cNvSpPr>
              <a:spLocks noChangeArrowheads="1"/>
            </p:cNvSpPr>
            <p:nvPr/>
          </p:nvSpPr>
          <p:spPr bwMode="auto">
            <a:xfrm>
              <a:off x="3926" y="8974"/>
              <a:ext cx="48" cy="4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7" name="对象 16"/>
            <p:cNvGraphicFramePr>
              <a:graphicFrameLocks noChangeAspect="1"/>
            </p:cNvGraphicFramePr>
            <p:nvPr/>
          </p:nvGraphicFramePr>
          <p:xfrm>
            <a:off x="3650" y="8862"/>
            <a:ext cx="279" cy="279"/>
          </p:xfrm>
          <a:graphic>
            <a:graphicData uri="http://schemas.openxmlformats.org/presentationml/2006/ole">
              <mc:AlternateContent xmlns:mc="http://schemas.openxmlformats.org/markup-compatibility/2006">
                <mc:Choice xmlns:v="urn:schemas-microsoft-com:vml" Requires="v">
                  <p:oleObj spid="_x0000_s235526" name="Equation" r:id="rId11" imgW="177480" imgH="177480" progId="Equation.DSMT4">
                    <p:embed/>
                  </p:oleObj>
                </mc:Choice>
                <mc:Fallback>
                  <p:oleObj name="Equation" r:id="rId11" imgW="177480" imgH="177480" progId="Equation.DSMT4">
                    <p:embed/>
                    <p:pic>
                      <p:nvPicPr>
                        <p:cNvPr id="17" name="对象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0" y="8862"/>
                          <a:ext cx="27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63031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8784976" cy="4253472"/>
          </a:xfrm>
          <a:prstGeom prst="rect">
            <a:avLst/>
          </a:prstGeom>
        </p:spPr>
        <p:txBody>
          <a:bodyPr wrap="square">
            <a:spAutoFit/>
          </a:bodyPr>
          <a:lstStyle/>
          <a:p>
            <a:pPr algn="just">
              <a:lnSpc>
                <a:spcPct val="130000"/>
              </a:lnSpc>
            </a:pPr>
            <a:r>
              <a:rPr lang="en-US" altLang="zh-CN" sz="2600" dirty="0">
                <a:latin typeface="Times New Roman" panose="02020603050405020304" pitchFamily="18" charset="0"/>
                <a:cs typeface="Times New Roman" panose="02020603050405020304" pitchFamily="18" charset="0"/>
              </a:rPr>
              <a:t>2</a:t>
            </a:r>
            <a:r>
              <a:rPr lang="zh-CN" altLang="en-US"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如图所示，用波长为</a:t>
            </a:r>
            <a:r>
              <a:rPr lang="en-US" altLang="zh-CN" sz="2600" dirty="0">
                <a:latin typeface="Times New Roman" panose="02020603050405020304" pitchFamily="18" charset="0"/>
                <a:cs typeface="Times New Roman" panose="02020603050405020304" pitchFamily="18" charset="0"/>
              </a:rPr>
              <a:t>λ</a:t>
            </a:r>
            <a:r>
              <a:rPr lang="zh-CN" altLang="zh-CN" sz="2600" dirty="0">
                <a:latin typeface="Times New Roman" panose="02020603050405020304" pitchFamily="18" charset="0"/>
                <a:cs typeface="Times New Roman" panose="02020603050405020304" pitchFamily="18" charset="0"/>
              </a:rPr>
              <a:t>的单色光照射双缝干涉实验装置，若将一折射率为</a:t>
            </a:r>
            <a:r>
              <a:rPr lang="en-US" altLang="zh-CN" sz="2600" dirty="0">
                <a:latin typeface="Times New Roman" panose="02020603050405020304" pitchFamily="18" charset="0"/>
                <a:cs typeface="Times New Roman" panose="02020603050405020304" pitchFamily="18" charset="0"/>
              </a:rPr>
              <a:t>n</a:t>
            </a:r>
            <a:r>
              <a:rPr lang="zh-CN" altLang="zh-CN" sz="2600" dirty="0">
                <a:latin typeface="Times New Roman" panose="02020603050405020304" pitchFamily="18" charset="0"/>
                <a:cs typeface="Times New Roman" panose="02020603050405020304" pitchFamily="18" charset="0"/>
              </a:rPr>
              <a:t>、劈角为</a:t>
            </a:r>
            <a:r>
              <a:rPr lang="en-US" altLang="zh-CN" sz="2600" dirty="0">
                <a:latin typeface="Times New Roman" panose="02020603050405020304" pitchFamily="18" charset="0"/>
                <a:cs typeface="Times New Roman" panose="02020603050405020304" pitchFamily="18" charset="0"/>
              </a:rPr>
              <a:t>α</a:t>
            </a:r>
            <a:r>
              <a:rPr lang="zh-CN" altLang="zh-CN" sz="2600" dirty="0">
                <a:latin typeface="Times New Roman" panose="02020603050405020304" pitchFamily="18" charset="0"/>
                <a:cs typeface="Times New Roman" panose="02020603050405020304" pitchFamily="18" charset="0"/>
              </a:rPr>
              <a:t>的透明劈尖</a:t>
            </a:r>
            <a:r>
              <a:rPr lang="en-US" altLang="zh-CN" sz="2600" dirty="0">
                <a:latin typeface="Times New Roman" panose="02020603050405020304" pitchFamily="18" charset="0"/>
                <a:cs typeface="Times New Roman" panose="02020603050405020304" pitchFamily="18" charset="0"/>
              </a:rPr>
              <a:t>b</a:t>
            </a:r>
            <a:r>
              <a:rPr lang="zh-CN" altLang="zh-CN" sz="2600" dirty="0">
                <a:latin typeface="Times New Roman" panose="02020603050405020304" pitchFamily="18" charset="0"/>
                <a:cs typeface="Times New Roman" panose="02020603050405020304" pitchFamily="18" charset="0"/>
              </a:rPr>
              <a:t>插入光线</a:t>
            </a:r>
            <a:r>
              <a:rPr lang="en-US" altLang="zh-CN" sz="2600" dirty="0">
                <a:latin typeface="Times New Roman" panose="02020603050405020304" pitchFamily="18" charset="0"/>
                <a:cs typeface="Times New Roman" panose="02020603050405020304" pitchFamily="18" charset="0"/>
              </a:rPr>
              <a:t>2</a:t>
            </a:r>
            <a:r>
              <a:rPr lang="zh-CN" altLang="zh-CN" sz="2600" dirty="0">
                <a:latin typeface="Times New Roman" panose="02020603050405020304" pitchFamily="18" charset="0"/>
                <a:cs typeface="Times New Roman" panose="02020603050405020304" pitchFamily="18" charset="0"/>
              </a:rPr>
              <a:t>中，则当劈尖</a:t>
            </a:r>
            <a:r>
              <a:rPr lang="en-US" altLang="zh-CN" sz="2600" dirty="0">
                <a:latin typeface="Times New Roman" panose="02020603050405020304" pitchFamily="18" charset="0"/>
                <a:cs typeface="Times New Roman" panose="02020603050405020304" pitchFamily="18" charset="0"/>
              </a:rPr>
              <a:t>b</a:t>
            </a:r>
            <a:r>
              <a:rPr lang="zh-CN" altLang="zh-CN" sz="2600" dirty="0">
                <a:latin typeface="Times New Roman" panose="02020603050405020304" pitchFamily="18" charset="0"/>
                <a:cs typeface="Times New Roman" panose="02020603050405020304" pitchFamily="18" charset="0"/>
              </a:rPr>
              <a:t>缓慢向上移动时（只遮住</a:t>
            </a:r>
            <a:r>
              <a:rPr lang="en-US" altLang="zh-CN" sz="2600" dirty="0">
                <a:latin typeface="Times New Roman" panose="02020603050405020304" pitchFamily="18" charset="0"/>
                <a:cs typeface="Times New Roman" panose="02020603050405020304" pitchFamily="18" charset="0"/>
              </a:rPr>
              <a:t>S2</a:t>
            </a:r>
            <a:r>
              <a:rPr lang="zh-CN"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则</a:t>
            </a:r>
            <a:r>
              <a:rPr lang="zh-CN" altLang="zh-CN" sz="2600" dirty="0" smtClean="0">
                <a:latin typeface="Times New Roman" panose="02020603050405020304" pitchFamily="18" charset="0"/>
                <a:cs typeface="Times New Roman" panose="02020603050405020304" pitchFamily="18" charset="0"/>
              </a:rPr>
              <a:t>屏</a:t>
            </a:r>
            <a:r>
              <a:rPr lang="en-US" altLang="zh-CN" sz="2600" dirty="0">
                <a:latin typeface="Times New Roman" panose="02020603050405020304" pitchFamily="18" charset="0"/>
                <a:cs typeface="Times New Roman" panose="02020603050405020304" pitchFamily="18" charset="0"/>
              </a:rPr>
              <a:t>C</a:t>
            </a:r>
            <a:r>
              <a:rPr lang="zh-CN" altLang="zh-CN" sz="2600" dirty="0">
                <a:latin typeface="Times New Roman" panose="02020603050405020304" pitchFamily="18" charset="0"/>
                <a:cs typeface="Times New Roman" panose="02020603050405020304" pitchFamily="18" charset="0"/>
              </a:rPr>
              <a:t>上的</a:t>
            </a:r>
            <a:r>
              <a:rPr lang="zh-CN" altLang="zh-CN" sz="2600" dirty="0" smtClean="0">
                <a:latin typeface="Times New Roman" panose="02020603050405020304" pitchFamily="18" charset="0"/>
                <a:cs typeface="Times New Roman" panose="02020603050405020304" pitchFamily="18" charset="0"/>
              </a:rPr>
              <a:t>干涉条纹</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a:t>
            </a:r>
            <a:r>
              <a:rPr lang="zh-CN" altLang="en-US" sz="2600" dirty="0" smtClean="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pPr algn="just">
              <a:lnSpc>
                <a:spcPct val="130000"/>
              </a:lnSpc>
            </a:pP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a:t>
            </a:r>
            <a:r>
              <a:rPr lang="zh-CN" altLang="zh-CN" sz="2600" dirty="0">
                <a:latin typeface="Times New Roman" panose="02020603050405020304" pitchFamily="18" charset="0"/>
                <a:cs typeface="Times New Roman" panose="02020603050405020304" pitchFamily="18" charset="0"/>
              </a:rPr>
              <a:t>）间隔变大，向下移动</a:t>
            </a:r>
            <a:endParaRPr lang="en-US" altLang="zh-CN" sz="2600" dirty="0">
              <a:latin typeface="Times New Roman" panose="02020603050405020304" pitchFamily="18" charset="0"/>
              <a:cs typeface="Times New Roman" panose="02020603050405020304" pitchFamily="18" charset="0"/>
            </a:endParaRPr>
          </a:p>
          <a:p>
            <a:pPr algn="just">
              <a:lnSpc>
                <a:spcPct val="130000"/>
              </a:lnSpc>
            </a:pP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B</a:t>
            </a:r>
            <a:r>
              <a:rPr lang="zh-CN" altLang="zh-CN" sz="2600" dirty="0">
                <a:latin typeface="Times New Roman" panose="02020603050405020304" pitchFamily="18" charset="0"/>
                <a:cs typeface="Times New Roman" panose="02020603050405020304" pitchFamily="18" charset="0"/>
              </a:rPr>
              <a:t>）间隔变小，向上移动。</a:t>
            </a:r>
            <a:endParaRPr lang="en-US" altLang="zh-CN" sz="2600" dirty="0">
              <a:latin typeface="Times New Roman" panose="02020603050405020304" pitchFamily="18" charset="0"/>
              <a:cs typeface="Times New Roman" panose="02020603050405020304" pitchFamily="18" charset="0"/>
            </a:endParaRPr>
          </a:p>
          <a:p>
            <a:pPr algn="just">
              <a:lnSpc>
                <a:spcPct val="130000"/>
              </a:lnSpc>
            </a:pP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C</a:t>
            </a:r>
            <a:r>
              <a:rPr lang="zh-CN" altLang="zh-CN" sz="2600" dirty="0">
                <a:latin typeface="Times New Roman" panose="02020603050405020304" pitchFamily="18" charset="0"/>
                <a:cs typeface="Times New Roman" panose="02020603050405020304" pitchFamily="18" charset="0"/>
              </a:rPr>
              <a:t>）间隔不变，向下移动。</a:t>
            </a:r>
          </a:p>
          <a:p>
            <a:pPr algn="just">
              <a:lnSpc>
                <a:spcPct val="130000"/>
              </a:lnSpc>
            </a:pP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D</a:t>
            </a:r>
            <a:r>
              <a:rPr lang="zh-CN" altLang="zh-CN" sz="2600" dirty="0">
                <a:latin typeface="Times New Roman" panose="02020603050405020304" pitchFamily="18" charset="0"/>
                <a:cs typeface="Times New Roman" panose="02020603050405020304" pitchFamily="18" charset="0"/>
              </a:rPr>
              <a:t>）间隔不变，向上移动。 </a:t>
            </a:r>
            <a:endParaRPr lang="zh-CN" altLang="en-US" sz="26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408" y="2132856"/>
            <a:ext cx="3981297" cy="263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40629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4624"/>
            <a:ext cx="8856984" cy="6814173"/>
          </a:xfrm>
          <a:prstGeom prst="rect">
            <a:avLst/>
          </a:prstGeom>
        </p:spPr>
        <p:txBody>
          <a:bodyPr wrap="square">
            <a:spAutoFit/>
          </a:bodyPr>
          <a:lstStyle/>
          <a:p>
            <a:pPr algn="just">
              <a:lnSpc>
                <a:spcPct val="130000"/>
              </a:lnSpc>
            </a:pPr>
            <a:r>
              <a:rPr lang="en-US" altLang="zh-CN"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在双缝干涉实验中，两条缝的宽度原来是相等的。若其中一缝的宽度略变窄</a:t>
            </a:r>
            <a:r>
              <a:rPr lang="en-US" altLang="zh-CN"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缝中心位置不变</a:t>
            </a:r>
            <a:r>
              <a:rPr lang="en-US" altLang="zh-CN"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a:t>
            </a:r>
            <a:r>
              <a:rPr lang="zh-CN" altLang="zh-CN" sz="2600" dirty="0" smtClean="0">
                <a:latin typeface="Times New Roman" panose="02020603050405020304" pitchFamily="18" charset="0"/>
                <a:cs typeface="Times New Roman" panose="02020603050405020304" pitchFamily="18" charset="0"/>
              </a:rPr>
              <a:t>则</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a:t>
            </a:r>
            <a:endParaRPr lang="zh-CN" altLang="zh-CN" sz="2600" dirty="0">
              <a:latin typeface="Times New Roman" panose="02020603050405020304" pitchFamily="18" charset="0"/>
              <a:cs typeface="Times New Roman" panose="02020603050405020304" pitchFamily="18" charset="0"/>
            </a:endParaRPr>
          </a:p>
          <a:p>
            <a:pPr algn="just">
              <a:lnSpc>
                <a:spcPct val="130000"/>
              </a:lnSpc>
            </a:pPr>
            <a:r>
              <a:rPr lang="en-US" altLang="zh-CN" sz="2600" dirty="0">
                <a:latin typeface="Times New Roman" panose="02020603050405020304" pitchFamily="18" charset="0"/>
                <a:cs typeface="Times New Roman" panose="02020603050405020304" pitchFamily="18" charset="0"/>
              </a:rPr>
              <a:t>(A) </a:t>
            </a:r>
            <a:r>
              <a:rPr lang="zh-CN" altLang="zh-CN" sz="2600" dirty="0">
                <a:latin typeface="Times New Roman" panose="02020603050405020304" pitchFamily="18" charset="0"/>
                <a:cs typeface="Times New Roman" panose="02020603050405020304" pitchFamily="18" charset="0"/>
              </a:rPr>
              <a:t>干涉条纹的间距变宽</a:t>
            </a:r>
            <a:r>
              <a:rPr lang="en-US" altLang="zh-CN" sz="2600" dirty="0">
                <a:latin typeface="Times New Roman" panose="02020603050405020304" pitchFamily="18" charset="0"/>
                <a:cs typeface="Times New Roman" panose="02020603050405020304" pitchFamily="18" charset="0"/>
              </a:rPr>
              <a:t>   (B) </a:t>
            </a:r>
            <a:r>
              <a:rPr lang="zh-CN" altLang="zh-CN" sz="2600" dirty="0">
                <a:latin typeface="Times New Roman" panose="02020603050405020304" pitchFamily="18" charset="0"/>
                <a:cs typeface="Times New Roman" panose="02020603050405020304" pitchFamily="18" charset="0"/>
              </a:rPr>
              <a:t>干涉条纹的间距变窄</a:t>
            </a:r>
          </a:p>
          <a:p>
            <a:pPr algn="just">
              <a:lnSpc>
                <a:spcPct val="130000"/>
              </a:lnSpc>
            </a:pPr>
            <a:r>
              <a:rPr lang="en-US" altLang="zh-CN" sz="2600" dirty="0">
                <a:latin typeface="Times New Roman" panose="02020603050405020304" pitchFamily="18" charset="0"/>
                <a:cs typeface="Times New Roman" panose="02020603050405020304" pitchFamily="18" charset="0"/>
              </a:rPr>
              <a:t>(C) </a:t>
            </a:r>
            <a:r>
              <a:rPr lang="zh-CN" altLang="zh-CN" sz="2600" dirty="0">
                <a:latin typeface="Times New Roman" panose="02020603050405020304" pitchFamily="18" charset="0"/>
                <a:cs typeface="Times New Roman" panose="02020603050405020304" pitchFamily="18" charset="0"/>
              </a:rPr>
              <a:t>不再发生干涉现象 </a:t>
            </a:r>
            <a:r>
              <a:rPr lang="en-US" altLang="zh-CN" sz="2600" dirty="0">
                <a:latin typeface="Times New Roman" panose="02020603050405020304" pitchFamily="18" charset="0"/>
                <a:cs typeface="Times New Roman" panose="02020603050405020304" pitchFamily="18" charset="0"/>
              </a:rPr>
              <a:t>    (D) </a:t>
            </a:r>
            <a:r>
              <a:rPr lang="zh-CN" altLang="zh-CN" sz="2600" dirty="0">
                <a:latin typeface="Times New Roman" panose="02020603050405020304" pitchFamily="18" charset="0"/>
                <a:cs typeface="Times New Roman" panose="02020603050405020304" pitchFamily="18" charset="0"/>
              </a:rPr>
              <a:t>干涉条纹的间距不变，但原极小处的强度不再为</a:t>
            </a:r>
            <a:r>
              <a:rPr lang="zh-CN" altLang="zh-CN" sz="2600" dirty="0" smtClean="0">
                <a:latin typeface="Times New Roman" panose="02020603050405020304" pitchFamily="18" charset="0"/>
                <a:cs typeface="Times New Roman" panose="02020603050405020304" pitchFamily="18" charset="0"/>
              </a:rPr>
              <a:t>零</a:t>
            </a:r>
            <a:endParaRPr lang="en-US" altLang="zh-CN" sz="2600" dirty="0" smtClean="0">
              <a:latin typeface="Times New Roman" panose="02020603050405020304" pitchFamily="18" charset="0"/>
              <a:cs typeface="Times New Roman" panose="02020603050405020304" pitchFamily="18" charset="0"/>
            </a:endParaRPr>
          </a:p>
          <a:p>
            <a:pPr algn="just">
              <a:lnSpc>
                <a:spcPct val="130000"/>
              </a:lnSpc>
            </a:pPr>
            <a:endParaRPr lang="en-US" altLang="zh-CN" sz="1000" dirty="0">
              <a:latin typeface="Times New Roman" panose="02020603050405020304" pitchFamily="18" charset="0"/>
              <a:cs typeface="Times New Roman" panose="02020603050405020304" pitchFamily="18" charset="0"/>
            </a:endParaRPr>
          </a:p>
          <a:p>
            <a:pPr algn="just">
              <a:lnSpc>
                <a:spcPct val="130000"/>
              </a:lnSpc>
            </a:pPr>
            <a:r>
              <a:rPr lang="en-US" altLang="zh-CN" sz="2800" dirty="0" smtClean="0">
                <a:latin typeface="Times New Roman" panose="02020603050405020304" pitchFamily="18" charset="0"/>
                <a:cs typeface="Times New Roman" panose="02020603050405020304" pitchFamily="18" charset="0"/>
              </a:rPr>
              <a:t>4</a:t>
            </a:r>
            <a:r>
              <a:rPr lang="zh-CN" altLang="en-US" sz="2800" dirty="0" smtClean="0">
                <a:latin typeface="Times New Roman" panose="02020603050405020304" pitchFamily="18" charset="0"/>
                <a:cs typeface="Times New Roman" panose="02020603050405020304" pitchFamily="18" charset="0"/>
              </a:rPr>
              <a:t>、</a:t>
            </a:r>
            <a:r>
              <a:rPr lang="zh-CN" altLang="zh-CN" sz="2800" dirty="0" smtClean="0">
                <a:latin typeface="Times New Roman" panose="02020603050405020304" pitchFamily="18" charset="0"/>
                <a:cs typeface="Times New Roman" panose="02020603050405020304" pitchFamily="18" charset="0"/>
              </a:rPr>
              <a:t>用</a:t>
            </a:r>
            <a:r>
              <a:rPr lang="zh-CN" altLang="zh-CN" sz="2800" dirty="0">
                <a:latin typeface="Times New Roman" panose="02020603050405020304" pitchFamily="18" charset="0"/>
                <a:cs typeface="Times New Roman" panose="02020603050405020304" pitchFamily="18" charset="0"/>
              </a:rPr>
              <a:t>白光光源进行双缝实验，若用一个纯红色的滤光片遮盖一条缝，用一个纯蓝色的滤光片遮盖另一条缝，</a:t>
            </a:r>
            <a:r>
              <a:rPr lang="zh-CN" altLang="zh-CN" sz="2800" dirty="0" smtClean="0">
                <a:latin typeface="Times New Roman" panose="02020603050405020304" pitchFamily="18" charset="0"/>
                <a:cs typeface="Times New Roman" panose="02020603050405020304" pitchFamily="18" charset="0"/>
              </a:rPr>
              <a:t>则</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D</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pPr marL="514350" indent="-514350" algn="just">
              <a:lnSpc>
                <a:spcPct val="130000"/>
              </a:lnSpc>
              <a:buAutoNum type="alphaUcParenBoth"/>
            </a:pPr>
            <a:r>
              <a:rPr lang="zh-CN" altLang="zh-CN" sz="2800" dirty="0" smtClean="0">
                <a:latin typeface="Times New Roman" panose="02020603050405020304" pitchFamily="18" charset="0"/>
                <a:cs typeface="Times New Roman" panose="02020603050405020304" pitchFamily="18" charset="0"/>
              </a:rPr>
              <a:t>干涉条纹</a:t>
            </a:r>
            <a:r>
              <a:rPr lang="zh-CN" altLang="zh-CN" sz="2800" dirty="0">
                <a:latin typeface="Times New Roman" panose="02020603050405020304" pitchFamily="18" charset="0"/>
                <a:cs typeface="Times New Roman" panose="02020603050405020304" pitchFamily="18" charset="0"/>
              </a:rPr>
              <a:t>的宽度将发生改变</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pPr marL="514350" indent="-514350" algn="just">
              <a:lnSpc>
                <a:spcPct val="130000"/>
              </a:lnSpc>
              <a:buAutoNum type="alphaUcParenBoth"/>
            </a:pPr>
            <a:r>
              <a:rPr lang="en-US" altLang="zh-CN" sz="2800" dirty="0" smtClean="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产生红光和蓝光的两套彩色干涉条纹</a:t>
            </a:r>
          </a:p>
          <a:p>
            <a:pPr algn="just">
              <a:lnSpc>
                <a:spcPct val="130000"/>
              </a:lnSpc>
            </a:pPr>
            <a:r>
              <a:rPr lang="en-US" altLang="zh-CN" sz="2800" dirty="0">
                <a:latin typeface="Times New Roman" panose="02020603050405020304" pitchFamily="18" charset="0"/>
                <a:cs typeface="Times New Roman" panose="02020603050405020304" pitchFamily="18" charset="0"/>
              </a:rPr>
              <a:t>(C) </a:t>
            </a:r>
            <a:r>
              <a:rPr lang="zh-CN" altLang="zh-CN" sz="2800" dirty="0">
                <a:latin typeface="Times New Roman" panose="02020603050405020304" pitchFamily="18" charset="0"/>
                <a:cs typeface="Times New Roman" panose="02020603050405020304" pitchFamily="18" charset="0"/>
              </a:rPr>
              <a:t>干涉条纹的亮度将发生改变</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pPr algn="just">
              <a:lnSpc>
                <a:spcPct val="130000"/>
              </a:lnSpc>
            </a:pP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D) </a:t>
            </a:r>
            <a:r>
              <a:rPr lang="zh-CN" altLang="zh-CN" sz="2800" dirty="0">
                <a:latin typeface="Times New Roman" panose="02020603050405020304" pitchFamily="18" charset="0"/>
                <a:cs typeface="Times New Roman" panose="02020603050405020304" pitchFamily="18" charset="0"/>
              </a:rPr>
              <a:t>不产生干涉条纹</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7973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568952" cy="2693045"/>
          </a:xfrm>
          <a:prstGeom prst="rect">
            <a:avLst/>
          </a:prstGeom>
        </p:spPr>
        <p:txBody>
          <a:bodyPr wrap="square">
            <a:spAutoFit/>
          </a:bodyPr>
          <a:lstStyle/>
          <a:p>
            <a:pPr algn="just">
              <a:lnSpc>
                <a:spcPct val="130000"/>
              </a:lnSpc>
            </a:pPr>
            <a:r>
              <a:rPr lang="en-US" altLang="zh-CN" sz="2600" dirty="0" smtClean="0">
                <a:latin typeface="Times New Roman" panose="02020603050405020304" pitchFamily="18" charset="0"/>
                <a:cs typeface="Times New Roman" panose="02020603050405020304" pitchFamily="18" charset="0"/>
              </a:rPr>
              <a:t>5</a:t>
            </a:r>
            <a:r>
              <a:rPr lang="zh-CN" altLang="en-US" sz="2600" dirty="0" smtClean="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在双缝干涉实验中，入射光的波长</a:t>
            </a:r>
            <a:r>
              <a:rPr lang="zh-CN" altLang="zh-CN" sz="2600" dirty="0" smtClean="0">
                <a:latin typeface="Times New Roman" panose="02020603050405020304" pitchFamily="18" charset="0"/>
                <a:cs typeface="Times New Roman" panose="02020603050405020304" pitchFamily="18" charset="0"/>
              </a:rPr>
              <a:t>为</a:t>
            </a:r>
            <a:r>
              <a:rPr lang="en-US" altLang="zh-CN" sz="2600" dirty="0" smtClean="0">
                <a:latin typeface="Times New Roman" panose="02020603050405020304" pitchFamily="18" charset="0"/>
                <a:cs typeface="Times New Roman" panose="02020603050405020304" pitchFamily="18" charset="0"/>
              </a:rPr>
              <a:t>λ</a:t>
            </a:r>
            <a:r>
              <a:rPr lang="zh-CN" altLang="zh-CN" sz="2600" dirty="0" smtClean="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用玻璃纸遮住双缝中的一个缝，若玻璃纸中光程比相同厚度的空气的光程大</a:t>
            </a:r>
            <a:r>
              <a:rPr lang="en-US" altLang="zh-CN" sz="2600" dirty="0" smtClean="0">
                <a:latin typeface="Times New Roman" panose="02020603050405020304" pitchFamily="18" charset="0"/>
                <a:cs typeface="Times New Roman" panose="02020603050405020304" pitchFamily="18" charset="0"/>
              </a:rPr>
              <a:t>2.5 λ </a:t>
            </a:r>
            <a:r>
              <a:rPr lang="zh-CN" altLang="zh-CN" sz="2600" dirty="0" smtClean="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则屏上原来的明纹处</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B</a:t>
            </a:r>
            <a:r>
              <a:rPr lang="zh-CN" altLang="en-US" sz="2600" dirty="0" smtClean="0">
                <a:latin typeface="Times New Roman" panose="02020603050405020304" pitchFamily="18" charset="0"/>
                <a:cs typeface="Times New Roman" panose="02020603050405020304" pitchFamily="18" charset="0"/>
              </a:rPr>
              <a:t>）</a:t>
            </a:r>
            <a:endParaRPr lang="zh-CN" altLang="zh-CN" sz="2600" dirty="0">
              <a:latin typeface="Times New Roman" panose="02020603050405020304" pitchFamily="18" charset="0"/>
              <a:cs typeface="Times New Roman" panose="02020603050405020304" pitchFamily="18" charset="0"/>
            </a:endParaRPr>
          </a:p>
          <a:p>
            <a:pPr algn="just">
              <a:lnSpc>
                <a:spcPct val="130000"/>
              </a:lnSpc>
            </a:pPr>
            <a:r>
              <a:rPr lang="en-US" altLang="zh-CN" sz="2600" dirty="0">
                <a:latin typeface="Times New Roman" panose="02020603050405020304" pitchFamily="18" charset="0"/>
                <a:cs typeface="Times New Roman" panose="02020603050405020304" pitchFamily="18" charset="0"/>
              </a:rPr>
              <a:t>(A) </a:t>
            </a:r>
            <a:r>
              <a:rPr lang="zh-CN" altLang="zh-CN" sz="2600" dirty="0">
                <a:latin typeface="Times New Roman" panose="02020603050405020304" pitchFamily="18" charset="0"/>
                <a:cs typeface="Times New Roman" panose="02020603050405020304" pitchFamily="18" charset="0"/>
              </a:rPr>
              <a:t>仍为明条纹</a:t>
            </a: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(B) </a:t>
            </a:r>
            <a:r>
              <a:rPr lang="zh-CN" altLang="zh-CN" sz="2600" dirty="0">
                <a:latin typeface="Times New Roman" panose="02020603050405020304" pitchFamily="18" charset="0"/>
                <a:cs typeface="Times New Roman" panose="02020603050405020304" pitchFamily="18" charset="0"/>
              </a:rPr>
              <a:t>变为暗条纹</a:t>
            </a:r>
            <a:r>
              <a:rPr lang="en-US" altLang="zh-CN" sz="2600" dirty="0">
                <a:latin typeface="Times New Roman" panose="02020603050405020304" pitchFamily="18" charset="0"/>
                <a:cs typeface="Times New Roman" panose="02020603050405020304" pitchFamily="18" charset="0"/>
              </a:rPr>
              <a:t>    </a:t>
            </a:r>
            <a:endParaRPr lang="zh-CN" altLang="zh-CN" sz="2600" dirty="0">
              <a:latin typeface="Times New Roman" panose="02020603050405020304" pitchFamily="18" charset="0"/>
              <a:cs typeface="Times New Roman" panose="02020603050405020304" pitchFamily="18" charset="0"/>
            </a:endParaRPr>
          </a:p>
          <a:p>
            <a:pPr algn="just">
              <a:lnSpc>
                <a:spcPct val="130000"/>
              </a:lnSpc>
            </a:pPr>
            <a:r>
              <a:rPr lang="en-US" altLang="zh-CN" sz="2600" dirty="0">
                <a:latin typeface="Times New Roman" panose="02020603050405020304" pitchFamily="18" charset="0"/>
                <a:cs typeface="Times New Roman" panose="02020603050405020304" pitchFamily="18" charset="0"/>
              </a:rPr>
              <a:t>(C) </a:t>
            </a:r>
            <a:r>
              <a:rPr lang="zh-CN" altLang="zh-CN" sz="2600" dirty="0">
                <a:latin typeface="Times New Roman" panose="02020603050405020304" pitchFamily="18" charset="0"/>
                <a:cs typeface="Times New Roman" panose="02020603050405020304" pitchFamily="18" charset="0"/>
              </a:rPr>
              <a:t>既非明纹也非暗纹；  </a:t>
            </a:r>
            <a:r>
              <a:rPr lang="en-US" altLang="zh-CN" sz="2600" dirty="0" smtClean="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(D) </a:t>
            </a:r>
            <a:r>
              <a:rPr lang="zh-CN" altLang="zh-CN" sz="2600" dirty="0">
                <a:latin typeface="Times New Roman" panose="02020603050405020304" pitchFamily="18" charset="0"/>
                <a:cs typeface="Times New Roman" panose="02020603050405020304" pitchFamily="18" charset="0"/>
              </a:rPr>
              <a:t>无法确定是明纹，还是暗</a:t>
            </a:r>
            <a:r>
              <a:rPr lang="zh-CN" altLang="zh-CN" sz="2600" dirty="0" smtClean="0">
                <a:latin typeface="Times New Roman" panose="02020603050405020304" pitchFamily="18" charset="0"/>
                <a:cs typeface="Times New Roman" panose="02020603050405020304" pitchFamily="18" charset="0"/>
              </a:rPr>
              <a:t>纹</a:t>
            </a:r>
            <a:endParaRPr lang="en-US" altLang="zh-CN"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79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80975" y="771525"/>
            <a:ext cx="320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a:latin typeface="宋体" panose="02010600030101010101" pitchFamily="2" charset="-122"/>
              </a:rPr>
              <a:t>一、光矢量</a:t>
            </a:r>
          </a:p>
        </p:txBody>
      </p:sp>
      <p:grpSp>
        <p:nvGrpSpPr>
          <p:cNvPr id="11267" name="Group 12"/>
          <p:cNvGrpSpPr>
            <a:grpSpLocks/>
          </p:cNvGrpSpPr>
          <p:nvPr/>
        </p:nvGrpSpPr>
        <p:grpSpPr bwMode="auto">
          <a:xfrm>
            <a:off x="438150" y="1379538"/>
            <a:ext cx="7805738" cy="1057275"/>
            <a:chOff x="645" y="864"/>
            <a:chExt cx="4917" cy="666"/>
          </a:xfrm>
        </p:grpSpPr>
        <p:sp>
          <p:nvSpPr>
            <p:cNvPr id="11384" name="Text Box 13"/>
            <p:cNvSpPr txBox="1">
              <a:spLocks noChangeArrowheads="1"/>
            </p:cNvSpPr>
            <p:nvPr/>
          </p:nvSpPr>
          <p:spPr bwMode="auto">
            <a:xfrm>
              <a:off x="1344" y="864"/>
              <a:ext cx="22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a:latin typeface="Times New Roman" panose="02020603050405020304" pitchFamily="18" charset="0"/>
                  <a:ea typeface="楷体_GB2312" pitchFamily="49" charset="-122"/>
                  <a:cs typeface="Times New Roman" panose="02020603050405020304" pitchFamily="18" charset="0"/>
                </a:rPr>
                <a:t>  </a:t>
              </a:r>
              <a:r>
                <a:rPr kumimoji="1" lang="zh-CN" altLang="en-US">
                  <a:latin typeface="Times New Roman" panose="02020603050405020304" pitchFamily="18" charset="0"/>
                  <a:ea typeface="楷体_GB2312" pitchFamily="49" charset="-122"/>
                  <a:cs typeface="Times New Roman" panose="02020603050405020304" pitchFamily="18" charset="0"/>
                </a:rPr>
                <a:t>广义：电磁波</a:t>
              </a:r>
            </a:p>
          </p:txBody>
        </p:sp>
        <p:sp>
          <p:nvSpPr>
            <p:cNvPr id="11385" name="Text Box 14"/>
            <p:cNvSpPr txBox="1">
              <a:spLocks noChangeArrowheads="1"/>
            </p:cNvSpPr>
            <p:nvPr/>
          </p:nvSpPr>
          <p:spPr bwMode="auto">
            <a:xfrm>
              <a:off x="1482" y="1200"/>
              <a:ext cx="40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a:latin typeface="Times New Roman" panose="02020603050405020304" pitchFamily="18" charset="0"/>
                  <a:ea typeface="楷体_GB2312" pitchFamily="49" charset="-122"/>
                  <a:cs typeface="Times New Roman" panose="02020603050405020304" pitchFamily="18" charset="0"/>
                </a:rPr>
                <a:t>狭义： 可见光，电磁波中的狭窄波段</a:t>
              </a:r>
            </a:p>
          </p:txBody>
        </p:sp>
        <p:sp>
          <p:nvSpPr>
            <p:cNvPr id="11386" name="Text Box 15"/>
            <p:cNvSpPr txBox="1">
              <a:spLocks noChangeArrowheads="1"/>
            </p:cNvSpPr>
            <p:nvPr/>
          </p:nvSpPr>
          <p:spPr bwMode="auto">
            <a:xfrm>
              <a:off x="645" y="981"/>
              <a:ext cx="7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a:solidFill>
                    <a:srgbClr val="3333CC"/>
                  </a:solidFill>
                  <a:latin typeface="Times New Roman" panose="02020603050405020304" pitchFamily="18" charset="0"/>
                  <a:ea typeface="楷体_GB2312" pitchFamily="49" charset="-122"/>
                  <a:cs typeface="Times New Roman" panose="02020603050405020304" pitchFamily="18" charset="0"/>
                </a:rPr>
                <a:t>1</a:t>
              </a:r>
              <a:r>
                <a:rPr kumimoji="1" lang="zh-CN" altLang="en-US">
                  <a:solidFill>
                    <a:srgbClr val="3333CC"/>
                  </a:solidFill>
                  <a:latin typeface="Times New Roman" panose="02020603050405020304" pitchFamily="18" charset="0"/>
                  <a:ea typeface="楷体_GB2312" pitchFamily="49" charset="-122"/>
                  <a:cs typeface="Times New Roman" panose="02020603050405020304" pitchFamily="18" charset="0"/>
                </a:rPr>
                <a:t>、光     </a:t>
              </a:r>
            </a:p>
          </p:txBody>
        </p:sp>
        <p:sp>
          <p:nvSpPr>
            <p:cNvPr id="11387" name="AutoShape 16"/>
            <p:cNvSpPr>
              <a:spLocks/>
            </p:cNvSpPr>
            <p:nvPr/>
          </p:nvSpPr>
          <p:spPr bwMode="auto">
            <a:xfrm>
              <a:off x="1344" y="960"/>
              <a:ext cx="144" cy="432"/>
            </a:xfrm>
            <a:prstGeom prst="leftBrace">
              <a:avLst>
                <a:gd name="adj1" fmla="val 25000"/>
                <a:gd name="adj2" fmla="val 50000"/>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a:latin typeface="Arial" panose="020B0604020202020204" pitchFamily="34" charset="0"/>
              </a:endParaRPr>
            </a:p>
          </p:txBody>
        </p:sp>
      </p:grpSp>
      <p:sp>
        <p:nvSpPr>
          <p:cNvPr id="11268" name="文本框 3"/>
          <p:cNvSpPr txBox="1">
            <a:spLocks noChangeArrowheads="1"/>
          </p:cNvSpPr>
          <p:nvPr/>
        </p:nvSpPr>
        <p:spPr bwMode="auto">
          <a:xfrm>
            <a:off x="2854325" y="168275"/>
            <a:ext cx="35893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3200">
                <a:solidFill>
                  <a:srgbClr val="1C1C1C"/>
                </a:solidFill>
                <a:latin typeface="Times New Roman" panose="02020603050405020304" pitchFamily="18" charset="0"/>
                <a:cs typeface="Times New Roman" panose="02020603050405020304" pitchFamily="18" charset="0"/>
              </a:rPr>
              <a:t>11.1 </a:t>
            </a:r>
            <a:r>
              <a:rPr lang="zh-CN" altLang="en-US" sz="3200">
                <a:solidFill>
                  <a:srgbClr val="1C1C1C"/>
                </a:solidFill>
                <a:latin typeface="Times New Roman" panose="02020603050405020304" pitchFamily="18" charset="0"/>
                <a:cs typeface="Times New Roman" panose="02020603050405020304" pitchFamily="18" charset="0"/>
              </a:rPr>
              <a:t>光的相干性</a:t>
            </a:r>
          </a:p>
        </p:txBody>
      </p:sp>
      <p:grpSp>
        <p:nvGrpSpPr>
          <p:cNvPr id="11269" name="Group 2"/>
          <p:cNvGrpSpPr>
            <a:grpSpLocks/>
          </p:cNvGrpSpPr>
          <p:nvPr/>
        </p:nvGrpSpPr>
        <p:grpSpPr bwMode="auto">
          <a:xfrm>
            <a:off x="152400" y="2592388"/>
            <a:ext cx="8667750" cy="4167187"/>
            <a:chOff x="48" y="432"/>
            <a:chExt cx="5664" cy="2688"/>
          </a:xfrm>
        </p:grpSpPr>
        <p:sp>
          <p:nvSpPr>
            <p:cNvPr id="11270" name="Rectangle 3"/>
            <p:cNvSpPr>
              <a:spLocks noChangeArrowheads="1"/>
            </p:cNvSpPr>
            <p:nvPr/>
          </p:nvSpPr>
          <p:spPr bwMode="auto">
            <a:xfrm>
              <a:off x="48" y="432"/>
              <a:ext cx="5664" cy="2688"/>
            </a:xfrm>
            <a:prstGeom prst="rect">
              <a:avLst/>
            </a:prstGeom>
            <a:solidFill>
              <a:schemeClr val="bg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1271" name="Rectangle 4"/>
            <p:cNvSpPr>
              <a:spLocks noChangeArrowheads="1"/>
            </p:cNvSpPr>
            <p:nvPr/>
          </p:nvSpPr>
          <p:spPr bwMode="auto">
            <a:xfrm>
              <a:off x="2223" y="1736"/>
              <a:ext cx="2223" cy="308"/>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11272" name="Text Box 5"/>
            <p:cNvSpPr txBox="1">
              <a:spLocks noChangeArrowheads="1"/>
            </p:cNvSpPr>
            <p:nvPr/>
          </p:nvSpPr>
          <p:spPr bwMode="auto">
            <a:xfrm>
              <a:off x="2256" y="179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solidFill>
                    <a:schemeClr val="bg1"/>
                  </a:solidFill>
                  <a:latin typeface="Arial" panose="020B0604020202020204" pitchFamily="34" charset="0"/>
                </a:rPr>
                <a:t>760nm</a:t>
              </a:r>
            </a:p>
          </p:txBody>
        </p:sp>
        <p:sp>
          <p:nvSpPr>
            <p:cNvPr id="11273" name="Text Box 6"/>
            <p:cNvSpPr txBox="1">
              <a:spLocks noChangeArrowheads="1"/>
            </p:cNvSpPr>
            <p:nvPr/>
          </p:nvSpPr>
          <p:spPr bwMode="auto">
            <a:xfrm>
              <a:off x="3792" y="1788"/>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solidFill>
                    <a:schemeClr val="bg1"/>
                  </a:solidFill>
                  <a:latin typeface="Arial" panose="020B0604020202020204" pitchFamily="34" charset="0"/>
                </a:rPr>
                <a:t>400nm</a:t>
              </a:r>
            </a:p>
          </p:txBody>
        </p:sp>
        <p:sp>
          <p:nvSpPr>
            <p:cNvPr id="11274" name="Line 7"/>
            <p:cNvSpPr>
              <a:spLocks noChangeShapeType="1"/>
            </p:cNvSpPr>
            <p:nvPr/>
          </p:nvSpPr>
          <p:spPr bwMode="auto">
            <a:xfrm>
              <a:off x="2848" y="1966"/>
              <a:ext cx="960" cy="0"/>
            </a:xfrm>
            <a:prstGeom prst="line">
              <a:avLst/>
            </a:prstGeom>
            <a:noFill/>
            <a:ln w="38100">
              <a:pattFill prst="pct90">
                <a:fgClr>
                  <a:schemeClr val="tx1"/>
                </a:fgClr>
                <a:bgClr>
                  <a:srgbClr val="FFFFFF"/>
                </a:bgClr>
              </a:pattFill>
              <a:round/>
              <a:headEnd type="triangl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1275" name="Text Box 8"/>
            <p:cNvSpPr txBox="1">
              <a:spLocks noChangeArrowheads="1"/>
            </p:cNvSpPr>
            <p:nvPr/>
          </p:nvSpPr>
          <p:spPr bwMode="auto">
            <a:xfrm>
              <a:off x="2944" y="170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solidFill>
                    <a:srgbClr val="CC0099"/>
                  </a:solidFill>
                  <a:latin typeface="Arial" panose="020B0604020202020204" pitchFamily="34" charset="0"/>
                </a:rPr>
                <a:t> </a:t>
              </a:r>
              <a:r>
                <a:rPr lang="zh-CN" altLang="en-US" sz="2400">
                  <a:latin typeface="Arial" panose="020B0604020202020204" pitchFamily="34" charset="0"/>
                </a:rPr>
                <a:t>可见光</a:t>
              </a:r>
            </a:p>
          </p:txBody>
        </p:sp>
        <p:sp>
          <p:nvSpPr>
            <p:cNvPr id="11276" name="AutoShape 9"/>
            <p:cNvSpPr>
              <a:spLocks noChangeArrowheads="1"/>
            </p:cNvSpPr>
            <p:nvPr/>
          </p:nvSpPr>
          <p:spPr bwMode="auto">
            <a:xfrm>
              <a:off x="3312" y="1296"/>
              <a:ext cx="192" cy="432"/>
            </a:xfrm>
            <a:prstGeom prst="upArrow">
              <a:avLst>
                <a:gd name="adj1" fmla="val 41667"/>
                <a:gd name="adj2" fmla="val 76563"/>
              </a:avLst>
            </a:prstGeom>
            <a:solidFill>
              <a:srgbClr val="FF99CC">
                <a:alpha val="50195"/>
              </a:srgbClr>
            </a:solidFill>
            <a:ln w="38100">
              <a:solidFill>
                <a:srgbClr val="FF0066"/>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27" name="Text Box 10"/>
            <p:cNvSpPr txBox="1">
              <a:spLocks noChangeArrowheads="1"/>
            </p:cNvSpPr>
            <p:nvPr/>
          </p:nvSpPr>
          <p:spPr bwMode="auto">
            <a:xfrm>
              <a:off x="1403" y="445"/>
              <a:ext cx="2920" cy="41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defRPr/>
              </a:pPr>
              <a:r>
                <a:rPr lang="en-US" altLang="zh-CN" sz="3600">
                  <a:solidFill>
                    <a:srgbClr val="000000"/>
                  </a:solidFill>
                  <a:latin typeface="Arial" charset="0"/>
                  <a:ea typeface="楷体_GB2312" pitchFamily="49" charset="-122"/>
                </a:rPr>
                <a:t> </a:t>
              </a:r>
              <a:r>
                <a:rPr lang="zh-CN" altLang="en-US" sz="3600">
                  <a:latin typeface="Arial" charset="0"/>
                  <a:ea typeface="楷体_GB2312" pitchFamily="49" charset="-122"/>
                </a:rPr>
                <a:t>电  磁  波  谱</a:t>
              </a:r>
              <a:endParaRPr lang="zh-CN" altLang="en-US">
                <a:latin typeface="Arial" charset="0"/>
                <a:ea typeface="楷体_GB2312" pitchFamily="49" charset="-122"/>
              </a:endParaRPr>
            </a:p>
          </p:txBody>
        </p:sp>
        <p:sp>
          <p:nvSpPr>
            <p:cNvPr id="11278" name="Line 11"/>
            <p:cNvSpPr>
              <a:spLocks noChangeShapeType="1"/>
            </p:cNvSpPr>
            <p:nvPr/>
          </p:nvSpPr>
          <p:spPr bwMode="auto">
            <a:xfrm flipH="1">
              <a:off x="2976" y="1460"/>
              <a:ext cx="336"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79" name="Line 12"/>
            <p:cNvSpPr>
              <a:spLocks noChangeShapeType="1"/>
            </p:cNvSpPr>
            <p:nvPr/>
          </p:nvSpPr>
          <p:spPr bwMode="auto">
            <a:xfrm>
              <a:off x="3552" y="1460"/>
              <a:ext cx="192" cy="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0" name="Line 13"/>
            <p:cNvSpPr>
              <a:spLocks noChangeShapeType="1"/>
            </p:cNvSpPr>
            <p:nvPr/>
          </p:nvSpPr>
          <p:spPr bwMode="auto">
            <a:xfrm>
              <a:off x="3312" y="1460"/>
              <a:ext cx="240" cy="0"/>
            </a:xfrm>
            <a:prstGeom prst="line">
              <a:avLst/>
            </a:prstGeom>
            <a:noFill/>
            <a:ln w="3810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1" name="Line 14"/>
            <p:cNvSpPr>
              <a:spLocks noChangeShapeType="1"/>
            </p:cNvSpPr>
            <p:nvPr/>
          </p:nvSpPr>
          <p:spPr bwMode="auto">
            <a:xfrm flipH="1">
              <a:off x="2832" y="1460"/>
              <a:ext cx="144" cy="0"/>
            </a:xfrm>
            <a:prstGeom prst="line">
              <a:avLst/>
            </a:prstGeom>
            <a:noFill/>
            <a:ln w="57150" cap="rnd">
              <a:solidFill>
                <a:srgbClr val="FF33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2" name="Line 15"/>
            <p:cNvSpPr>
              <a:spLocks noChangeShapeType="1"/>
            </p:cNvSpPr>
            <p:nvPr/>
          </p:nvSpPr>
          <p:spPr bwMode="auto">
            <a:xfrm>
              <a:off x="3792" y="1460"/>
              <a:ext cx="96" cy="0"/>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3" name="Text Box 16"/>
            <p:cNvSpPr txBox="1">
              <a:spLocks noChangeArrowheads="1"/>
            </p:cNvSpPr>
            <p:nvPr/>
          </p:nvSpPr>
          <p:spPr bwMode="auto">
            <a:xfrm>
              <a:off x="2861" y="1492"/>
              <a:ext cx="141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2000">
                  <a:solidFill>
                    <a:srgbClr val="FF0000"/>
                  </a:solidFill>
                  <a:latin typeface="Arial" panose="020B0604020202020204" pitchFamily="34" charset="0"/>
                </a:rPr>
                <a:t>红外</a:t>
              </a:r>
              <a:r>
                <a:rPr lang="zh-CN" altLang="en-US" sz="2000">
                  <a:latin typeface="Arial" panose="020B0604020202020204" pitchFamily="34" charset="0"/>
                </a:rPr>
                <a:t>     </a:t>
              </a:r>
              <a:r>
                <a:rPr lang="zh-CN" altLang="en-US" sz="2000">
                  <a:solidFill>
                    <a:srgbClr val="9900CC"/>
                  </a:solidFill>
                  <a:latin typeface="Arial" panose="020B0604020202020204" pitchFamily="34" charset="0"/>
                </a:rPr>
                <a:t>紫外</a:t>
              </a:r>
            </a:p>
          </p:txBody>
        </p:sp>
        <p:sp>
          <p:nvSpPr>
            <p:cNvPr id="11284" name="Line 17"/>
            <p:cNvSpPr>
              <a:spLocks noChangeShapeType="1"/>
            </p:cNvSpPr>
            <p:nvPr/>
          </p:nvSpPr>
          <p:spPr bwMode="auto">
            <a:xfrm>
              <a:off x="4224" y="1604"/>
              <a:ext cx="1248" cy="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11285" name="Group 18"/>
            <p:cNvGrpSpPr>
              <a:grpSpLocks/>
            </p:cNvGrpSpPr>
            <p:nvPr/>
          </p:nvGrpSpPr>
          <p:grpSpPr bwMode="auto">
            <a:xfrm>
              <a:off x="4512" y="1652"/>
              <a:ext cx="768" cy="294"/>
              <a:chOff x="4512" y="1652"/>
              <a:chExt cx="768" cy="294"/>
            </a:xfrm>
          </p:grpSpPr>
          <p:sp>
            <p:nvSpPr>
              <p:cNvPr id="132" name="Text Box 19"/>
              <p:cNvSpPr txBox="1">
                <a:spLocks noChangeArrowheads="1"/>
              </p:cNvSpPr>
              <p:nvPr/>
            </p:nvSpPr>
            <p:spPr bwMode="auto">
              <a:xfrm>
                <a:off x="4512" y="1652"/>
                <a:ext cx="774" cy="300"/>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p:spPr>
            <p:txBody>
              <a:bodyPr>
                <a:spAutoFit/>
              </a:bodyPr>
              <a:lstStyle/>
              <a:p>
                <a:pPr>
                  <a:spcBef>
                    <a:spcPct val="50000"/>
                  </a:spcBef>
                  <a:defRPr/>
                </a:pPr>
                <a:r>
                  <a:rPr lang="en-US" altLang="zh-CN">
                    <a:latin typeface="Arial" charset="0"/>
                  </a:rPr>
                  <a:t>    </a:t>
                </a:r>
                <a:r>
                  <a:rPr lang="zh-CN" altLang="en-US" sz="2000">
                    <a:latin typeface="Arial" charset="0"/>
                  </a:rPr>
                  <a:t>射 线</a:t>
                </a:r>
                <a:endParaRPr lang="zh-CN" altLang="en-US">
                  <a:latin typeface="Arial" charset="0"/>
                </a:endParaRPr>
              </a:p>
            </p:txBody>
          </p:sp>
          <p:graphicFrame>
            <p:nvGraphicFramePr>
              <p:cNvPr id="11383" name="Object 32"/>
              <p:cNvGraphicFramePr>
                <a:graphicFrameLocks noChangeAspect="1"/>
              </p:cNvGraphicFramePr>
              <p:nvPr/>
            </p:nvGraphicFramePr>
            <p:xfrm>
              <a:off x="4608" y="1748"/>
              <a:ext cx="146" cy="192"/>
            </p:xfrm>
            <a:graphic>
              <a:graphicData uri="http://schemas.openxmlformats.org/presentationml/2006/ole">
                <mc:AlternateContent xmlns:mc="http://schemas.openxmlformats.org/markup-compatibility/2006">
                  <mc:Choice xmlns:v="urn:schemas-microsoft-com:vml" Requires="v">
                    <p:oleObj spid="_x0000_s188556" name="Equation" r:id="rId3" imgW="368140" imgH="482391" progId="Equation.3">
                      <p:embed/>
                    </p:oleObj>
                  </mc:Choice>
                  <mc:Fallback>
                    <p:oleObj name="Equation" r:id="rId3" imgW="368140" imgH="482391" progId="Equation.3">
                      <p:embed/>
                      <p:pic>
                        <p:nvPicPr>
                          <p:cNvPr id="11383"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 y="1748"/>
                            <a:ext cx="146" cy="192"/>
                          </a:xfrm>
                          <a:prstGeom prst="rect">
                            <a:avLst/>
                          </a:prstGeom>
                          <a:gradFill rotWithShape="0">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86" name="Group 21"/>
            <p:cNvGrpSpPr>
              <a:grpSpLocks/>
            </p:cNvGrpSpPr>
            <p:nvPr/>
          </p:nvGrpSpPr>
          <p:grpSpPr bwMode="auto">
            <a:xfrm>
              <a:off x="3529" y="2516"/>
              <a:ext cx="1008" cy="0"/>
              <a:chOff x="3529" y="2516"/>
              <a:chExt cx="1008" cy="0"/>
            </a:xfrm>
          </p:grpSpPr>
          <p:sp>
            <p:nvSpPr>
              <p:cNvPr id="11379" name="Line 22"/>
              <p:cNvSpPr>
                <a:spLocks noChangeShapeType="1"/>
              </p:cNvSpPr>
              <p:nvPr/>
            </p:nvSpPr>
            <p:spPr bwMode="auto">
              <a:xfrm>
                <a:off x="3721" y="2516"/>
                <a:ext cx="672" cy="0"/>
              </a:xfrm>
              <a:prstGeom prst="line">
                <a:avLst/>
              </a:prstGeom>
              <a:noFill/>
              <a:ln w="38100">
                <a:solidFill>
                  <a:srgbClr val="CC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80" name="Line 23"/>
              <p:cNvSpPr>
                <a:spLocks noChangeShapeType="1"/>
              </p:cNvSpPr>
              <p:nvPr/>
            </p:nvSpPr>
            <p:spPr bwMode="auto">
              <a:xfrm>
                <a:off x="3529" y="2516"/>
                <a:ext cx="144" cy="0"/>
              </a:xfrm>
              <a:prstGeom prst="line">
                <a:avLst/>
              </a:prstGeom>
              <a:noFill/>
              <a:ln w="38100" cap="rnd">
                <a:solidFill>
                  <a:srgbClr val="CC0099"/>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81" name="Line 24"/>
              <p:cNvSpPr>
                <a:spLocks noChangeShapeType="1"/>
              </p:cNvSpPr>
              <p:nvPr/>
            </p:nvSpPr>
            <p:spPr bwMode="auto">
              <a:xfrm>
                <a:off x="4393" y="2516"/>
                <a:ext cx="144" cy="0"/>
              </a:xfrm>
              <a:prstGeom prst="line">
                <a:avLst/>
              </a:prstGeom>
              <a:noFill/>
              <a:ln w="38100" cap="rnd">
                <a:solidFill>
                  <a:srgbClr val="CC0099"/>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7" name="Text Box 25"/>
            <p:cNvSpPr txBox="1">
              <a:spLocks noChangeArrowheads="1"/>
            </p:cNvSpPr>
            <p:nvPr/>
          </p:nvSpPr>
          <p:spPr bwMode="auto">
            <a:xfrm>
              <a:off x="3792" y="2228"/>
              <a:ext cx="553" cy="25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spcBef>
                  <a:spcPct val="50000"/>
                </a:spcBef>
                <a:defRPr/>
              </a:pPr>
              <a:r>
                <a:rPr lang="en-US" altLang="zh-CN" sz="2000">
                  <a:latin typeface="Arial" charset="0"/>
                </a:rPr>
                <a:t>X</a:t>
              </a:r>
              <a:r>
                <a:rPr lang="zh-CN" altLang="en-US" sz="2000">
                  <a:latin typeface="Arial" charset="0"/>
                </a:rPr>
                <a:t>射线</a:t>
              </a:r>
            </a:p>
          </p:txBody>
        </p:sp>
        <p:grpSp>
          <p:nvGrpSpPr>
            <p:cNvPr id="11288" name="Group 26"/>
            <p:cNvGrpSpPr>
              <a:grpSpLocks/>
            </p:cNvGrpSpPr>
            <p:nvPr/>
          </p:nvGrpSpPr>
          <p:grpSpPr bwMode="auto">
            <a:xfrm>
              <a:off x="720" y="1556"/>
              <a:ext cx="1375" cy="352"/>
              <a:chOff x="720" y="1556"/>
              <a:chExt cx="1375" cy="352"/>
            </a:xfrm>
          </p:grpSpPr>
          <p:sp>
            <p:nvSpPr>
              <p:cNvPr id="11376" name="Line 27"/>
              <p:cNvSpPr>
                <a:spLocks noChangeShapeType="1"/>
              </p:cNvSpPr>
              <p:nvPr/>
            </p:nvSpPr>
            <p:spPr bwMode="auto">
              <a:xfrm flipH="1">
                <a:off x="720" y="1556"/>
                <a:ext cx="1169" cy="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1377" name="Line 28"/>
              <p:cNvSpPr>
                <a:spLocks noChangeShapeType="1"/>
              </p:cNvSpPr>
              <p:nvPr/>
            </p:nvSpPr>
            <p:spPr bwMode="auto">
              <a:xfrm flipV="1">
                <a:off x="1872" y="1556"/>
                <a:ext cx="223" cy="0"/>
              </a:xfrm>
              <a:prstGeom prst="line">
                <a:avLst/>
              </a:prstGeom>
              <a:noFill/>
              <a:ln w="3810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8" name="Text Box 29"/>
              <p:cNvSpPr txBox="1">
                <a:spLocks noChangeArrowheads="1"/>
              </p:cNvSpPr>
              <p:nvPr/>
            </p:nvSpPr>
            <p:spPr bwMode="auto">
              <a:xfrm>
                <a:off x="768" y="1654"/>
                <a:ext cx="1104" cy="254"/>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spcBef>
                    <a:spcPct val="50000"/>
                  </a:spcBef>
                  <a:defRPr/>
                </a:pPr>
                <a:r>
                  <a:rPr lang="zh-CN" altLang="en-US" sz="2000">
                    <a:latin typeface="Arial" charset="0"/>
                  </a:rPr>
                  <a:t>长波无线电波</a:t>
                </a:r>
              </a:p>
            </p:txBody>
          </p:sp>
        </p:grpSp>
        <p:sp>
          <p:nvSpPr>
            <p:cNvPr id="11289" name="Line 30"/>
            <p:cNvSpPr>
              <a:spLocks noChangeShapeType="1"/>
            </p:cNvSpPr>
            <p:nvPr/>
          </p:nvSpPr>
          <p:spPr bwMode="auto">
            <a:xfrm flipH="1">
              <a:off x="5303" y="1256"/>
              <a:ext cx="384"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0" name="Line 31"/>
            <p:cNvSpPr>
              <a:spLocks noChangeShapeType="1"/>
            </p:cNvSpPr>
            <p:nvPr/>
          </p:nvSpPr>
          <p:spPr bwMode="auto">
            <a:xfrm>
              <a:off x="503" y="1256"/>
              <a:ext cx="48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1" name="Line 32"/>
            <p:cNvSpPr>
              <a:spLocks noChangeShapeType="1"/>
            </p:cNvSpPr>
            <p:nvPr/>
          </p:nvSpPr>
          <p:spPr bwMode="auto">
            <a:xfrm>
              <a:off x="669"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2" name="Line 33"/>
            <p:cNvSpPr>
              <a:spLocks noChangeShapeType="1"/>
            </p:cNvSpPr>
            <p:nvPr/>
          </p:nvSpPr>
          <p:spPr bwMode="auto">
            <a:xfrm>
              <a:off x="849"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3" name="Line 34"/>
            <p:cNvSpPr>
              <a:spLocks noChangeShapeType="1"/>
            </p:cNvSpPr>
            <p:nvPr/>
          </p:nvSpPr>
          <p:spPr bwMode="auto">
            <a:xfrm>
              <a:off x="1028"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4" name="Line 35"/>
            <p:cNvSpPr>
              <a:spLocks noChangeShapeType="1"/>
            </p:cNvSpPr>
            <p:nvPr/>
          </p:nvSpPr>
          <p:spPr bwMode="auto">
            <a:xfrm>
              <a:off x="1207"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5" name="Line 36"/>
            <p:cNvSpPr>
              <a:spLocks noChangeShapeType="1"/>
            </p:cNvSpPr>
            <p:nvPr/>
          </p:nvSpPr>
          <p:spPr bwMode="auto">
            <a:xfrm>
              <a:off x="1387"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6" name="Line 37"/>
            <p:cNvSpPr>
              <a:spLocks noChangeShapeType="1"/>
            </p:cNvSpPr>
            <p:nvPr/>
          </p:nvSpPr>
          <p:spPr bwMode="auto">
            <a:xfrm>
              <a:off x="1565"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7" name="Line 38"/>
            <p:cNvSpPr>
              <a:spLocks noChangeShapeType="1"/>
            </p:cNvSpPr>
            <p:nvPr/>
          </p:nvSpPr>
          <p:spPr bwMode="auto">
            <a:xfrm>
              <a:off x="1744"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8" name="Line 39"/>
            <p:cNvSpPr>
              <a:spLocks noChangeShapeType="1"/>
            </p:cNvSpPr>
            <p:nvPr/>
          </p:nvSpPr>
          <p:spPr bwMode="auto">
            <a:xfrm>
              <a:off x="1924"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9" name="Line 40"/>
            <p:cNvSpPr>
              <a:spLocks noChangeShapeType="1"/>
            </p:cNvSpPr>
            <p:nvPr/>
          </p:nvSpPr>
          <p:spPr bwMode="auto">
            <a:xfrm>
              <a:off x="2103"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0" name="Line 41"/>
            <p:cNvSpPr>
              <a:spLocks noChangeShapeType="1"/>
            </p:cNvSpPr>
            <p:nvPr/>
          </p:nvSpPr>
          <p:spPr bwMode="auto">
            <a:xfrm>
              <a:off x="2282"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1" name="Line 42"/>
            <p:cNvSpPr>
              <a:spLocks noChangeShapeType="1"/>
            </p:cNvSpPr>
            <p:nvPr/>
          </p:nvSpPr>
          <p:spPr bwMode="auto">
            <a:xfrm>
              <a:off x="2462"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2" name="Line 43"/>
            <p:cNvSpPr>
              <a:spLocks noChangeShapeType="1"/>
            </p:cNvSpPr>
            <p:nvPr/>
          </p:nvSpPr>
          <p:spPr bwMode="auto">
            <a:xfrm>
              <a:off x="2640"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3" name="Line 44"/>
            <p:cNvSpPr>
              <a:spLocks noChangeShapeType="1"/>
            </p:cNvSpPr>
            <p:nvPr/>
          </p:nvSpPr>
          <p:spPr bwMode="auto">
            <a:xfrm>
              <a:off x="2819"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4" name="Line 45"/>
            <p:cNvSpPr>
              <a:spLocks noChangeShapeType="1"/>
            </p:cNvSpPr>
            <p:nvPr/>
          </p:nvSpPr>
          <p:spPr bwMode="auto">
            <a:xfrm>
              <a:off x="2999"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5" name="Line 46"/>
            <p:cNvSpPr>
              <a:spLocks noChangeShapeType="1"/>
            </p:cNvSpPr>
            <p:nvPr/>
          </p:nvSpPr>
          <p:spPr bwMode="auto">
            <a:xfrm>
              <a:off x="3178"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6" name="Line 47"/>
            <p:cNvSpPr>
              <a:spLocks noChangeShapeType="1"/>
            </p:cNvSpPr>
            <p:nvPr/>
          </p:nvSpPr>
          <p:spPr bwMode="auto">
            <a:xfrm>
              <a:off x="3358"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7" name="Line 48"/>
            <p:cNvSpPr>
              <a:spLocks noChangeShapeType="1"/>
            </p:cNvSpPr>
            <p:nvPr/>
          </p:nvSpPr>
          <p:spPr bwMode="auto">
            <a:xfrm>
              <a:off x="3537"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8" name="Line 49"/>
            <p:cNvSpPr>
              <a:spLocks noChangeShapeType="1"/>
            </p:cNvSpPr>
            <p:nvPr/>
          </p:nvSpPr>
          <p:spPr bwMode="auto">
            <a:xfrm>
              <a:off x="3715"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9" name="Line 50"/>
            <p:cNvSpPr>
              <a:spLocks noChangeShapeType="1"/>
            </p:cNvSpPr>
            <p:nvPr/>
          </p:nvSpPr>
          <p:spPr bwMode="auto">
            <a:xfrm>
              <a:off x="3895"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0" name="Line 51"/>
            <p:cNvSpPr>
              <a:spLocks noChangeShapeType="1"/>
            </p:cNvSpPr>
            <p:nvPr/>
          </p:nvSpPr>
          <p:spPr bwMode="auto">
            <a:xfrm>
              <a:off x="4074"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1" name="Line 52"/>
            <p:cNvSpPr>
              <a:spLocks noChangeShapeType="1"/>
            </p:cNvSpPr>
            <p:nvPr/>
          </p:nvSpPr>
          <p:spPr bwMode="auto">
            <a:xfrm>
              <a:off x="4253"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2" name="Line 53"/>
            <p:cNvSpPr>
              <a:spLocks noChangeShapeType="1"/>
            </p:cNvSpPr>
            <p:nvPr/>
          </p:nvSpPr>
          <p:spPr bwMode="auto">
            <a:xfrm>
              <a:off x="4433"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3" name="Line 54"/>
            <p:cNvSpPr>
              <a:spLocks noChangeShapeType="1"/>
            </p:cNvSpPr>
            <p:nvPr/>
          </p:nvSpPr>
          <p:spPr bwMode="auto">
            <a:xfrm>
              <a:off x="4612"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4" name="Line 55"/>
            <p:cNvSpPr>
              <a:spLocks noChangeShapeType="1"/>
            </p:cNvSpPr>
            <p:nvPr/>
          </p:nvSpPr>
          <p:spPr bwMode="auto">
            <a:xfrm>
              <a:off x="4790"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5" name="Line 56"/>
            <p:cNvSpPr>
              <a:spLocks noChangeShapeType="1"/>
            </p:cNvSpPr>
            <p:nvPr/>
          </p:nvSpPr>
          <p:spPr bwMode="auto">
            <a:xfrm>
              <a:off x="4970"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6" name="Line 57"/>
            <p:cNvSpPr>
              <a:spLocks noChangeShapeType="1"/>
            </p:cNvSpPr>
            <p:nvPr/>
          </p:nvSpPr>
          <p:spPr bwMode="auto">
            <a:xfrm>
              <a:off x="5149"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7" name="Line 58"/>
            <p:cNvSpPr>
              <a:spLocks noChangeShapeType="1"/>
            </p:cNvSpPr>
            <p:nvPr/>
          </p:nvSpPr>
          <p:spPr bwMode="auto">
            <a:xfrm flipH="1">
              <a:off x="119" y="1256"/>
              <a:ext cx="384"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318" name="Object 10"/>
            <p:cNvGraphicFramePr>
              <a:graphicFrameLocks noChangeAspect="1"/>
            </p:cNvGraphicFramePr>
            <p:nvPr/>
          </p:nvGraphicFramePr>
          <p:xfrm>
            <a:off x="1799" y="932"/>
            <a:ext cx="328" cy="312"/>
          </p:xfrm>
          <a:graphic>
            <a:graphicData uri="http://schemas.openxmlformats.org/presentationml/2006/ole">
              <mc:AlternateContent xmlns:mc="http://schemas.openxmlformats.org/markup-compatibility/2006">
                <mc:Choice xmlns:v="urn:schemas-microsoft-com:vml" Requires="v">
                  <p:oleObj spid="_x0000_s188557" name="Equation" r:id="rId5" imgW="520700" imgH="558800" progId="Equation.3">
                    <p:embed/>
                  </p:oleObj>
                </mc:Choice>
                <mc:Fallback>
                  <p:oleObj name="Equation" r:id="rId5" imgW="520700" imgH="558800" progId="Equation.3">
                    <p:embed/>
                    <p:pic>
                      <p:nvPicPr>
                        <p:cNvPr id="1131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9" y="932"/>
                          <a:ext cx="32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19" name="Object 11"/>
            <p:cNvGraphicFramePr>
              <a:graphicFrameLocks noChangeAspect="1"/>
            </p:cNvGraphicFramePr>
            <p:nvPr/>
          </p:nvGraphicFramePr>
          <p:xfrm>
            <a:off x="2519" y="932"/>
            <a:ext cx="392" cy="312"/>
          </p:xfrm>
          <a:graphic>
            <a:graphicData uri="http://schemas.openxmlformats.org/presentationml/2006/ole">
              <mc:AlternateContent xmlns:mc="http://schemas.openxmlformats.org/markup-compatibility/2006">
                <mc:Choice xmlns:v="urn:schemas-microsoft-com:vml" Requires="v">
                  <p:oleObj spid="_x0000_s188558" name="Equation" r:id="rId7" imgW="622030" imgH="558558" progId="Equation.3">
                    <p:embed/>
                  </p:oleObj>
                </mc:Choice>
                <mc:Fallback>
                  <p:oleObj name="Equation" r:id="rId7" imgW="622030" imgH="558558" progId="Equation.3">
                    <p:embed/>
                    <p:pic>
                      <p:nvPicPr>
                        <p:cNvPr id="1131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9" y="932"/>
                          <a:ext cx="3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0" name="Object 12"/>
            <p:cNvGraphicFramePr>
              <a:graphicFrameLocks noChangeAspect="1"/>
            </p:cNvGraphicFramePr>
            <p:nvPr/>
          </p:nvGraphicFramePr>
          <p:xfrm>
            <a:off x="3239" y="932"/>
            <a:ext cx="392" cy="312"/>
          </p:xfrm>
          <a:graphic>
            <a:graphicData uri="http://schemas.openxmlformats.org/presentationml/2006/ole">
              <mc:AlternateContent xmlns:mc="http://schemas.openxmlformats.org/markup-compatibility/2006">
                <mc:Choice xmlns:v="urn:schemas-microsoft-com:vml" Requires="v">
                  <p:oleObj spid="_x0000_s188559" name="Equation" r:id="rId9" imgW="622030" imgH="558558" progId="Equation.3">
                    <p:embed/>
                  </p:oleObj>
                </mc:Choice>
                <mc:Fallback>
                  <p:oleObj name="Equation" r:id="rId9" imgW="622030" imgH="558558" progId="Equation.3">
                    <p:embed/>
                    <p:pic>
                      <p:nvPicPr>
                        <p:cNvPr id="1132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9" y="932"/>
                          <a:ext cx="3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1" name="Object 13"/>
            <p:cNvGraphicFramePr>
              <a:graphicFrameLocks noChangeAspect="1"/>
            </p:cNvGraphicFramePr>
            <p:nvPr/>
          </p:nvGraphicFramePr>
          <p:xfrm>
            <a:off x="3959" y="932"/>
            <a:ext cx="384" cy="312"/>
          </p:xfrm>
          <a:graphic>
            <a:graphicData uri="http://schemas.openxmlformats.org/presentationml/2006/ole">
              <mc:AlternateContent xmlns:mc="http://schemas.openxmlformats.org/markup-compatibility/2006">
                <mc:Choice xmlns:v="urn:schemas-microsoft-com:vml" Requires="v">
                  <p:oleObj spid="_x0000_s188560" name="Equation" r:id="rId11" imgW="609600" imgH="558800" progId="Equation.3">
                    <p:embed/>
                  </p:oleObj>
                </mc:Choice>
                <mc:Fallback>
                  <p:oleObj name="Equation" r:id="rId11" imgW="609600" imgH="558800" progId="Equation.3">
                    <p:embed/>
                    <p:pic>
                      <p:nvPicPr>
                        <p:cNvPr id="11321"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9" y="932"/>
                          <a:ext cx="38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2" name="Object 14"/>
            <p:cNvGraphicFramePr>
              <a:graphicFrameLocks noChangeAspect="1"/>
            </p:cNvGraphicFramePr>
            <p:nvPr/>
          </p:nvGraphicFramePr>
          <p:xfrm>
            <a:off x="4679" y="932"/>
            <a:ext cx="408" cy="312"/>
          </p:xfrm>
          <a:graphic>
            <a:graphicData uri="http://schemas.openxmlformats.org/presentationml/2006/ole">
              <mc:AlternateContent xmlns:mc="http://schemas.openxmlformats.org/markup-compatibility/2006">
                <mc:Choice xmlns:v="urn:schemas-microsoft-com:vml" Requires="v">
                  <p:oleObj spid="_x0000_s188561" name="Equation" r:id="rId13" imgW="647700" imgH="558800" progId="Equation.3">
                    <p:embed/>
                  </p:oleObj>
                </mc:Choice>
                <mc:Fallback>
                  <p:oleObj name="Equation" r:id="rId13" imgW="647700" imgH="558800" progId="Equation.3">
                    <p:embed/>
                    <p:pic>
                      <p:nvPicPr>
                        <p:cNvPr id="11322"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79" y="932"/>
                          <a:ext cx="40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3" name="Object 15"/>
            <p:cNvGraphicFramePr>
              <a:graphicFrameLocks noChangeAspect="1"/>
            </p:cNvGraphicFramePr>
            <p:nvPr/>
          </p:nvGraphicFramePr>
          <p:xfrm>
            <a:off x="1079" y="932"/>
            <a:ext cx="336" cy="312"/>
          </p:xfrm>
          <a:graphic>
            <a:graphicData uri="http://schemas.openxmlformats.org/presentationml/2006/ole">
              <mc:AlternateContent xmlns:mc="http://schemas.openxmlformats.org/markup-compatibility/2006">
                <mc:Choice xmlns:v="urn:schemas-microsoft-com:vml" Requires="v">
                  <p:oleObj spid="_x0000_s188562" name="Equation" r:id="rId15" imgW="533169" imgH="558558" progId="Equation.3">
                    <p:embed/>
                  </p:oleObj>
                </mc:Choice>
                <mc:Fallback>
                  <p:oleObj name="Equation" r:id="rId15" imgW="533169" imgH="558558" progId="Equation.3">
                    <p:embed/>
                    <p:pic>
                      <p:nvPicPr>
                        <p:cNvPr id="11323"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9" y="932"/>
                          <a:ext cx="33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4" name="Object 16"/>
            <p:cNvGraphicFramePr>
              <a:graphicFrameLocks noChangeAspect="1"/>
            </p:cNvGraphicFramePr>
            <p:nvPr/>
          </p:nvGraphicFramePr>
          <p:xfrm>
            <a:off x="1463" y="946"/>
            <a:ext cx="336" cy="312"/>
          </p:xfrm>
          <a:graphic>
            <a:graphicData uri="http://schemas.openxmlformats.org/presentationml/2006/ole">
              <mc:AlternateContent xmlns:mc="http://schemas.openxmlformats.org/markup-compatibility/2006">
                <mc:Choice xmlns:v="urn:schemas-microsoft-com:vml" Requires="v">
                  <p:oleObj spid="_x0000_s188563" name="Equation" r:id="rId17" imgW="533169" imgH="558558" progId="Equation.3">
                    <p:embed/>
                  </p:oleObj>
                </mc:Choice>
                <mc:Fallback>
                  <p:oleObj name="Equation" r:id="rId17" imgW="533169" imgH="558558" progId="Equation.3">
                    <p:embed/>
                    <p:pic>
                      <p:nvPicPr>
                        <p:cNvPr id="11324"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3" y="946"/>
                          <a:ext cx="33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5" name="Object 17"/>
            <p:cNvGraphicFramePr>
              <a:graphicFrameLocks noChangeAspect="1"/>
            </p:cNvGraphicFramePr>
            <p:nvPr/>
          </p:nvGraphicFramePr>
          <p:xfrm>
            <a:off x="2143" y="946"/>
            <a:ext cx="328" cy="312"/>
          </p:xfrm>
          <a:graphic>
            <a:graphicData uri="http://schemas.openxmlformats.org/presentationml/2006/ole">
              <mc:AlternateContent xmlns:mc="http://schemas.openxmlformats.org/markup-compatibility/2006">
                <mc:Choice xmlns:v="urn:schemas-microsoft-com:vml" Requires="v">
                  <p:oleObj spid="_x0000_s188564" name="Equation" r:id="rId19" imgW="520700" imgH="558800" progId="Equation.3">
                    <p:embed/>
                  </p:oleObj>
                </mc:Choice>
                <mc:Fallback>
                  <p:oleObj name="Equation" r:id="rId19" imgW="520700" imgH="558800" progId="Equation.3">
                    <p:embed/>
                    <p:pic>
                      <p:nvPicPr>
                        <p:cNvPr id="11325"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43" y="946"/>
                          <a:ext cx="32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6" name="Object 18"/>
            <p:cNvGraphicFramePr>
              <a:graphicFrameLocks noChangeAspect="1"/>
            </p:cNvGraphicFramePr>
            <p:nvPr/>
          </p:nvGraphicFramePr>
          <p:xfrm>
            <a:off x="2855" y="946"/>
            <a:ext cx="392" cy="312"/>
          </p:xfrm>
          <a:graphic>
            <a:graphicData uri="http://schemas.openxmlformats.org/presentationml/2006/ole">
              <mc:AlternateContent xmlns:mc="http://schemas.openxmlformats.org/markup-compatibility/2006">
                <mc:Choice xmlns:v="urn:schemas-microsoft-com:vml" Requires="v">
                  <p:oleObj spid="_x0000_s188565" name="Equation" r:id="rId21" imgW="622030" imgH="558558" progId="Equation.3">
                    <p:embed/>
                  </p:oleObj>
                </mc:Choice>
                <mc:Fallback>
                  <p:oleObj name="Equation" r:id="rId21" imgW="622030" imgH="558558" progId="Equation.3">
                    <p:embed/>
                    <p:pic>
                      <p:nvPicPr>
                        <p:cNvPr id="11326"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55" y="946"/>
                          <a:ext cx="3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7" name="Object 19"/>
            <p:cNvGraphicFramePr>
              <a:graphicFrameLocks noChangeAspect="1"/>
            </p:cNvGraphicFramePr>
            <p:nvPr/>
          </p:nvGraphicFramePr>
          <p:xfrm>
            <a:off x="3575" y="946"/>
            <a:ext cx="392" cy="312"/>
          </p:xfrm>
          <a:graphic>
            <a:graphicData uri="http://schemas.openxmlformats.org/presentationml/2006/ole">
              <mc:AlternateContent xmlns:mc="http://schemas.openxmlformats.org/markup-compatibility/2006">
                <mc:Choice xmlns:v="urn:schemas-microsoft-com:vml" Requires="v">
                  <p:oleObj spid="_x0000_s188566" name="Equation" r:id="rId23" imgW="622030" imgH="558558" progId="Equation.3">
                    <p:embed/>
                  </p:oleObj>
                </mc:Choice>
                <mc:Fallback>
                  <p:oleObj name="Equation" r:id="rId23" imgW="622030" imgH="558558" progId="Equation.3">
                    <p:embed/>
                    <p:pic>
                      <p:nvPicPr>
                        <p:cNvPr id="11327"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75" y="946"/>
                          <a:ext cx="3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8" name="Object 20"/>
            <p:cNvGraphicFramePr>
              <a:graphicFrameLocks noChangeAspect="1"/>
            </p:cNvGraphicFramePr>
            <p:nvPr/>
          </p:nvGraphicFramePr>
          <p:xfrm>
            <a:off x="4319" y="932"/>
            <a:ext cx="408" cy="312"/>
          </p:xfrm>
          <a:graphic>
            <a:graphicData uri="http://schemas.openxmlformats.org/presentationml/2006/ole">
              <mc:AlternateContent xmlns:mc="http://schemas.openxmlformats.org/markup-compatibility/2006">
                <mc:Choice xmlns:v="urn:schemas-microsoft-com:vml" Requires="v">
                  <p:oleObj spid="_x0000_s188567" name="Equation" r:id="rId25" imgW="647700" imgH="558800" progId="Equation.3">
                    <p:embed/>
                  </p:oleObj>
                </mc:Choice>
                <mc:Fallback>
                  <p:oleObj name="Equation" r:id="rId25" imgW="647700" imgH="558800" progId="Equation.3">
                    <p:embed/>
                    <p:pic>
                      <p:nvPicPr>
                        <p:cNvPr id="11328" name="Object 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19" y="932"/>
                          <a:ext cx="40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9" name="Object 21"/>
            <p:cNvGraphicFramePr>
              <a:graphicFrameLocks noChangeAspect="1"/>
            </p:cNvGraphicFramePr>
            <p:nvPr/>
          </p:nvGraphicFramePr>
          <p:xfrm>
            <a:off x="5039" y="946"/>
            <a:ext cx="408" cy="312"/>
          </p:xfrm>
          <a:graphic>
            <a:graphicData uri="http://schemas.openxmlformats.org/presentationml/2006/ole">
              <mc:AlternateContent xmlns:mc="http://schemas.openxmlformats.org/markup-compatibility/2006">
                <mc:Choice xmlns:v="urn:schemas-microsoft-com:vml" Requires="v">
                  <p:oleObj spid="_x0000_s188568" name="Equation" r:id="rId27" imgW="647700" imgH="558800" progId="Equation.3">
                    <p:embed/>
                  </p:oleObj>
                </mc:Choice>
                <mc:Fallback>
                  <p:oleObj name="Equation" r:id="rId27" imgW="647700" imgH="558800" progId="Equation.3">
                    <p:embed/>
                    <p:pic>
                      <p:nvPicPr>
                        <p:cNvPr id="11329" name="Object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39" y="946"/>
                          <a:ext cx="40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30" name="Object 22"/>
            <p:cNvGraphicFramePr>
              <a:graphicFrameLocks noChangeAspect="1"/>
            </p:cNvGraphicFramePr>
            <p:nvPr/>
          </p:nvGraphicFramePr>
          <p:xfrm>
            <a:off x="695" y="932"/>
            <a:ext cx="328" cy="312"/>
          </p:xfrm>
          <a:graphic>
            <a:graphicData uri="http://schemas.openxmlformats.org/presentationml/2006/ole">
              <mc:AlternateContent xmlns:mc="http://schemas.openxmlformats.org/markup-compatibility/2006">
                <mc:Choice xmlns:v="urn:schemas-microsoft-com:vml" Requires="v">
                  <p:oleObj spid="_x0000_s188569" name="Equation" r:id="rId29" imgW="520700" imgH="558800" progId="Equation.3">
                    <p:embed/>
                  </p:oleObj>
                </mc:Choice>
                <mc:Fallback>
                  <p:oleObj name="Equation" r:id="rId29" imgW="520700" imgH="558800" progId="Equation.3">
                    <p:embed/>
                    <p:pic>
                      <p:nvPicPr>
                        <p:cNvPr id="11330" name="Object 2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95" y="932"/>
                          <a:ext cx="32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31" name="Text Box 72"/>
            <p:cNvSpPr txBox="1">
              <a:spLocks noChangeArrowheads="1"/>
            </p:cNvSpPr>
            <p:nvPr/>
          </p:nvSpPr>
          <p:spPr bwMode="auto">
            <a:xfrm>
              <a:off x="119" y="1412"/>
              <a:ext cx="624" cy="258"/>
            </a:xfrm>
            <a:prstGeom prst="rect">
              <a:avLst/>
            </a:prstGeom>
            <a:gradFill rotWithShape="0">
              <a:gsLst>
                <a:gs pos="0">
                  <a:srgbClr val="FBE0FC"/>
                </a:gs>
                <a:gs pos="50000">
                  <a:srgbClr val="FFFFFF"/>
                </a:gs>
                <a:gs pos="100000">
                  <a:srgbClr val="FBE0FC"/>
                </a:gs>
              </a:gsLst>
              <a:lin ang="5400000" scaled="1"/>
            </a:gradFill>
            <a:ln w="12700">
              <a:solidFill>
                <a:srgbClr val="CC00FF"/>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2000">
                  <a:latin typeface="Arial" panose="020B0604020202020204" pitchFamily="34" charset="0"/>
                </a:rPr>
                <a:t>频率</a:t>
              </a:r>
              <a:endParaRPr lang="zh-CN" altLang="en-US" sz="2400">
                <a:solidFill>
                  <a:srgbClr val="CC0000"/>
                </a:solidFill>
                <a:latin typeface="Arial" panose="020B0604020202020204" pitchFamily="34" charset="0"/>
              </a:endParaRPr>
            </a:p>
          </p:txBody>
        </p:sp>
        <p:graphicFrame>
          <p:nvGraphicFramePr>
            <p:cNvPr id="11332" name="Object 23"/>
            <p:cNvGraphicFramePr>
              <a:graphicFrameLocks noChangeAspect="1"/>
            </p:cNvGraphicFramePr>
            <p:nvPr/>
          </p:nvGraphicFramePr>
          <p:xfrm>
            <a:off x="471" y="1446"/>
            <a:ext cx="290" cy="210"/>
          </p:xfrm>
          <a:graphic>
            <a:graphicData uri="http://schemas.openxmlformats.org/presentationml/2006/ole">
              <mc:AlternateContent xmlns:mc="http://schemas.openxmlformats.org/markup-compatibility/2006">
                <mc:Choice xmlns:v="urn:schemas-microsoft-com:vml" Requires="v">
                  <p:oleObj spid="_x0000_s188570" name="Equation" r:id="rId31" imgW="266760" imgH="190440" progId="Equation.3">
                    <p:embed/>
                  </p:oleObj>
                </mc:Choice>
                <mc:Fallback>
                  <p:oleObj name="Equation" r:id="rId31" imgW="266760" imgH="190440" progId="Equation.3">
                    <p:embed/>
                    <p:pic>
                      <p:nvPicPr>
                        <p:cNvPr id="11332" name="Object 2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1" y="1446"/>
                          <a:ext cx="29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33" name="Object 24"/>
            <p:cNvGraphicFramePr>
              <a:graphicFrameLocks noChangeAspect="1"/>
            </p:cNvGraphicFramePr>
            <p:nvPr/>
          </p:nvGraphicFramePr>
          <p:xfrm>
            <a:off x="5136" y="2804"/>
            <a:ext cx="455" cy="198"/>
          </p:xfrm>
          <a:graphic>
            <a:graphicData uri="http://schemas.openxmlformats.org/presentationml/2006/ole">
              <mc:AlternateContent xmlns:mc="http://schemas.openxmlformats.org/markup-compatibility/2006">
                <mc:Choice xmlns:v="urn:schemas-microsoft-com:vml" Requires="v">
                  <p:oleObj spid="_x0000_s188571" name="公式" r:id="rId33" imgW="723586" imgH="355446" progId="Equation.3">
                    <p:embed/>
                  </p:oleObj>
                </mc:Choice>
                <mc:Fallback>
                  <p:oleObj name="公式" r:id="rId33" imgW="723586" imgH="355446" progId="Equation.3">
                    <p:embed/>
                    <p:pic>
                      <p:nvPicPr>
                        <p:cNvPr id="11333" name="Object 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136" y="2804"/>
                          <a:ext cx="45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34" name="Object 25"/>
            <p:cNvGraphicFramePr>
              <a:graphicFrameLocks noChangeAspect="1"/>
            </p:cNvGraphicFramePr>
            <p:nvPr/>
          </p:nvGraphicFramePr>
          <p:xfrm>
            <a:off x="780" y="2813"/>
            <a:ext cx="303" cy="198"/>
          </p:xfrm>
          <a:graphic>
            <a:graphicData uri="http://schemas.openxmlformats.org/presentationml/2006/ole">
              <mc:AlternateContent xmlns:mc="http://schemas.openxmlformats.org/markup-compatibility/2006">
                <mc:Choice xmlns:v="urn:schemas-microsoft-com:vml" Requires="v">
                  <p:oleObj spid="_x0000_s188572" name="公式" r:id="rId35" imgW="482391" imgH="355446" progId="Equation.3">
                    <p:embed/>
                  </p:oleObj>
                </mc:Choice>
                <mc:Fallback>
                  <p:oleObj name="公式" r:id="rId35" imgW="482391" imgH="355446" progId="Equation.3">
                    <p:embed/>
                    <p:pic>
                      <p:nvPicPr>
                        <p:cNvPr id="11334" name="Object 2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80" y="2813"/>
                          <a:ext cx="303"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35" name="Text Box 76"/>
            <p:cNvSpPr txBox="1">
              <a:spLocks noChangeArrowheads="1"/>
            </p:cNvSpPr>
            <p:nvPr/>
          </p:nvSpPr>
          <p:spPr bwMode="auto">
            <a:xfrm>
              <a:off x="96" y="2756"/>
              <a:ext cx="623" cy="258"/>
            </a:xfrm>
            <a:prstGeom prst="rect">
              <a:avLst/>
            </a:prstGeom>
            <a:gradFill rotWithShape="0">
              <a:gsLst>
                <a:gs pos="0">
                  <a:srgbClr val="F2E5C6"/>
                </a:gs>
                <a:gs pos="50000">
                  <a:srgbClr val="FFFFFF"/>
                </a:gs>
                <a:gs pos="100000">
                  <a:srgbClr val="F2E5C6"/>
                </a:gs>
              </a:gsLst>
              <a:lin ang="5400000" scaled="1"/>
            </a:gradFill>
            <a:ln w="12700">
              <a:solidFill>
                <a:srgbClr val="996600"/>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2000">
                  <a:latin typeface="Arial" panose="020B0604020202020204" pitchFamily="34" charset="0"/>
                </a:rPr>
                <a:t>波长</a:t>
              </a:r>
            </a:p>
          </p:txBody>
        </p:sp>
        <p:sp>
          <p:nvSpPr>
            <p:cNvPr id="11336" name="Line 77"/>
            <p:cNvSpPr>
              <a:spLocks noChangeShapeType="1"/>
            </p:cNvSpPr>
            <p:nvPr/>
          </p:nvSpPr>
          <p:spPr bwMode="auto">
            <a:xfrm flipV="1">
              <a:off x="576" y="2708"/>
              <a:ext cx="4896"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37" name="Line 78"/>
            <p:cNvSpPr>
              <a:spLocks noChangeShapeType="1"/>
            </p:cNvSpPr>
            <p:nvPr/>
          </p:nvSpPr>
          <p:spPr bwMode="auto">
            <a:xfrm flipV="1">
              <a:off x="742"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38" name="Line 79"/>
            <p:cNvSpPr>
              <a:spLocks noChangeShapeType="1"/>
            </p:cNvSpPr>
            <p:nvPr/>
          </p:nvSpPr>
          <p:spPr bwMode="auto">
            <a:xfrm flipV="1">
              <a:off x="922"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39" name="Line 80"/>
            <p:cNvSpPr>
              <a:spLocks noChangeShapeType="1"/>
            </p:cNvSpPr>
            <p:nvPr/>
          </p:nvSpPr>
          <p:spPr bwMode="auto">
            <a:xfrm flipV="1">
              <a:off x="1101"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40" name="Line 81"/>
            <p:cNvSpPr>
              <a:spLocks noChangeShapeType="1"/>
            </p:cNvSpPr>
            <p:nvPr/>
          </p:nvSpPr>
          <p:spPr bwMode="auto">
            <a:xfrm flipV="1">
              <a:off x="1280"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41" name="Line 82"/>
            <p:cNvSpPr>
              <a:spLocks noChangeShapeType="1"/>
            </p:cNvSpPr>
            <p:nvPr/>
          </p:nvSpPr>
          <p:spPr bwMode="auto">
            <a:xfrm flipV="1">
              <a:off x="1460"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42" name="Line 83"/>
            <p:cNvSpPr>
              <a:spLocks noChangeShapeType="1"/>
            </p:cNvSpPr>
            <p:nvPr/>
          </p:nvSpPr>
          <p:spPr bwMode="auto">
            <a:xfrm flipV="1">
              <a:off x="1638"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43" name="Line 84"/>
            <p:cNvSpPr>
              <a:spLocks noChangeShapeType="1"/>
            </p:cNvSpPr>
            <p:nvPr/>
          </p:nvSpPr>
          <p:spPr bwMode="auto">
            <a:xfrm flipV="1">
              <a:off x="1817"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44" name="Line 85"/>
            <p:cNvSpPr>
              <a:spLocks noChangeShapeType="1"/>
            </p:cNvSpPr>
            <p:nvPr/>
          </p:nvSpPr>
          <p:spPr bwMode="auto">
            <a:xfrm flipV="1">
              <a:off x="1997"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45" name="Line 86"/>
            <p:cNvSpPr>
              <a:spLocks noChangeShapeType="1"/>
            </p:cNvSpPr>
            <p:nvPr/>
          </p:nvSpPr>
          <p:spPr bwMode="auto">
            <a:xfrm flipV="1">
              <a:off x="2176"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46" name="Line 87"/>
            <p:cNvSpPr>
              <a:spLocks noChangeShapeType="1"/>
            </p:cNvSpPr>
            <p:nvPr/>
          </p:nvSpPr>
          <p:spPr bwMode="auto">
            <a:xfrm flipV="1">
              <a:off x="2355"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47" name="Line 88"/>
            <p:cNvSpPr>
              <a:spLocks noChangeShapeType="1"/>
            </p:cNvSpPr>
            <p:nvPr/>
          </p:nvSpPr>
          <p:spPr bwMode="auto">
            <a:xfrm flipV="1">
              <a:off x="2535"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48" name="Line 89"/>
            <p:cNvSpPr>
              <a:spLocks noChangeShapeType="1"/>
            </p:cNvSpPr>
            <p:nvPr/>
          </p:nvSpPr>
          <p:spPr bwMode="auto">
            <a:xfrm flipV="1">
              <a:off x="2713"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49" name="Line 90"/>
            <p:cNvSpPr>
              <a:spLocks noChangeShapeType="1"/>
            </p:cNvSpPr>
            <p:nvPr/>
          </p:nvSpPr>
          <p:spPr bwMode="auto">
            <a:xfrm flipV="1">
              <a:off x="2892"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50" name="Line 91"/>
            <p:cNvSpPr>
              <a:spLocks noChangeShapeType="1"/>
            </p:cNvSpPr>
            <p:nvPr/>
          </p:nvSpPr>
          <p:spPr bwMode="auto">
            <a:xfrm flipV="1">
              <a:off x="3072"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51" name="Line 92"/>
            <p:cNvSpPr>
              <a:spLocks noChangeShapeType="1"/>
            </p:cNvSpPr>
            <p:nvPr/>
          </p:nvSpPr>
          <p:spPr bwMode="auto">
            <a:xfrm flipV="1">
              <a:off x="3251"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52" name="Line 93"/>
            <p:cNvSpPr>
              <a:spLocks noChangeShapeType="1"/>
            </p:cNvSpPr>
            <p:nvPr/>
          </p:nvSpPr>
          <p:spPr bwMode="auto">
            <a:xfrm flipV="1">
              <a:off x="3431"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53" name="Line 94"/>
            <p:cNvSpPr>
              <a:spLocks noChangeShapeType="1"/>
            </p:cNvSpPr>
            <p:nvPr/>
          </p:nvSpPr>
          <p:spPr bwMode="auto">
            <a:xfrm flipV="1">
              <a:off x="3610"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54" name="Line 95"/>
            <p:cNvSpPr>
              <a:spLocks noChangeShapeType="1"/>
            </p:cNvSpPr>
            <p:nvPr/>
          </p:nvSpPr>
          <p:spPr bwMode="auto">
            <a:xfrm flipV="1">
              <a:off x="3788"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55" name="Line 96"/>
            <p:cNvSpPr>
              <a:spLocks noChangeShapeType="1"/>
            </p:cNvSpPr>
            <p:nvPr/>
          </p:nvSpPr>
          <p:spPr bwMode="auto">
            <a:xfrm flipV="1">
              <a:off x="3968"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56" name="Line 97"/>
            <p:cNvSpPr>
              <a:spLocks noChangeShapeType="1"/>
            </p:cNvSpPr>
            <p:nvPr/>
          </p:nvSpPr>
          <p:spPr bwMode="auto">
            <a:xfrm flipV="1">
              <a:off x="4147"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57" name="Line 98"/>
            <p:cNvSpPr>
              <a:spLocks noChangeShapeType="1"/>
            </p:cNvSpPr>
            <p:nvPr/>
          </p:nvSpPr>
          <p:spPr bwMode="auto">
            <a:xfrm flipV="1">
              <a:off x="4326"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58" name="Line 99"/>
            <p:cNvSpPr>
              <a:spLocks noChangeShapeType="1"/>
            </p:cNvSpPr>
            <p:nvPr/>
          </p:nvSpPr>
          <p:spPr bwMode="auto">
            <a:xfrm flipV="1">
              <a:off x="4506"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59" name="Line 100"/>
            <p:cNvSpPr>
              <a:spLocks noChangeShapeType="1"/>
            </p:cNvSpPr>
            <p:nvPr/>
          </p:nvSpPr>
          <p:spPr bwMode="auto">
            <a:xfrm flipV="1">
              <a:off x="4685"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60" name="Line 101"/>
            <p:cNvSpPr>
              <a:spLocks noChangeShapeType="1"/>
            </p:cNvSpPr>
            <p:nvPr/>
          </p:nvSpPr>
          <p:spPr bwMode="auto">
            <a:xfrm flipV="1">
              <a:off x="4863"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61" name="Line 102"/>
            <p:cNvSpPr>
              <a:spLocks noChangeShapeType="1"/>
            </p:cNvSpPr>
            <p:nvPr/>
          </p:nvSpPr>
          <p:spPr bwMode="auto">
            <a:xfrm flipV="1">
              <a:off x="5043"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62" name="Line 103"/>
            <p:cNvSpPr>
              <a:spLocks noChangeShapeType="1"/>
            </p:cNvSpPr>
            <p:nvPr/>
          </p:nvSpPr>
          <p:spPr bwMode="auto">
            <a:xfrm flipV="1">
              <a:off x="5222"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63" name="Line 104"/>
            <p:cNvSpPr>
              <a:spLocks noChangeShapeType="1"/>
            </p:cNvSpPr>
            <p:nvPr/>
          </p:nvSpPr>
          <p:spPr bwMode="auto">
            <a:xfrm flipH="1" flipV="1">
              <a:off x="192" y="2708"/>
              <a:ext cx="384"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64" name="Line 105"/>
            <p:cNvSpPr>
              <a:spLocks noChangeShapeType="1"/>
            </p:cNvSpPr>
            <p:nvPr/>
          </p:nvSpPr>
          <p:spPr bwMode="auto">
            <a:xfrm flipH="1" flipV="1">
              <a:off x="5328" y="2708"/>
              <a:ext cx="336"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65" name="Line 106"/>
            <p:cNvSpPr>
              <a:spLocks noChangeShapeType="1"/>
            </p:cNvSpPr>
            <p:nvPr/>
          </p:nvSpPr>
          <p:spPr bwMode="auto">
            <a:xfrm>
              <a:off x="912" y="2564"/>
              <a:ext cx="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66" name="Line 107"/>
            <p:cNvSpPr>
              <a:spLocks noChangeShapeType="1"/>
            </p:cNvSpPr>
            <p:nvPr/>
          </p:nvSpPr>
          <p:spPr bwMode="auto">
            <a:xfrm>
              <a:off x="5232" y="2564"/>
              <a:ext cx="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367" name="Object 26"/>
            <p:cNvGraphicFramePr>
              <a:graphicFrameLocks noChangeAspect="1"/>
            </p:cNvGraphicFramePr>
            <p:nvPr/>
          </p:nvGraphicFramePr>
          <p:xfrm>
            <a:off x="480" y="2816"/>
            <a:ext cx="222" cy="163"/>
          </p:xfrm>
          <a:graphic>
            <a:graphicData uri="http://schemas.openxmlformats.org/presentationml/2006/ole">
              <mc:AlternateContent xmlns:mc="http://schemas.openxmlformats.org/markup-compatibility/2006">
                <mc:Choice xmlns:v="urn:schemas-microsoft-com:vml" Requires="v">
                  <p:oleObj spid="_x0000_s188573" name="公式" r:id="rId37" imgW="292320" imgH="203040" progId="Equation.3">
                    <p:embed/>
                  </p:oleObj>
                </mc:Choice>
                <mc:Fallback>
                  <p:oleObj name="公式" r:id="rId37" imgW="292320" imgH="203040" progId="Equation.3">
                    <p:embed/>
                    <p:pic>
                      <p:nvPicPr>
                        <p:cNvPr id="11367" name="Object 2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80" y="2816"/>
                          <a:ext cx="222"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8" name="Object 27"/>
            <p:cNvGraphicFramePr>
              <a:graphicFrameLocks noChangeAspect="1"/>
            </p:cNvGraphicFramePr>
            <p:nvPr/>
          </p:nvGraphicFramePr>
          <p:xfrm>
            <a:off x="1500" y="2813"/>
            <a:ext cx="312" cy="198"/>
          </p:xfrm>
          <a:graphic>
            <a:graphicData uri="http://schemas.openxmlformats.org/presentationml/2006/ole">
              <mc:AlternateContent xmlns:mc="http://schemas.openxmlformats.org/markup-compatibility/2006">
                <mc:Choice xmlns:v="urn:schemas-microsoft-com:vml" Requires="v">
                  <p:oleObj spid="_x0000_s188574" name="公式" r:id="rId39" imgW="494870" imgH="355292" progId="Equation.3">
                    <p:embed/>
                  </p:oleObj>
                </mc:Choice>
                <mc:Fallback>
                  <p:oleObj name="公式" r:id="rId39" imgW="494870" imgH="355292" progId="Equation.3">
                    <p:embed/>
                    <p:pic>
                      <p:nvPicPr>
                        <p:cNvPr id="11368" name="Object 2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500" y="2813"/>
                          <a:ext cx="312"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9" name="Object 28"/>
            <p:cNvGraphicFramePr>
              <a:graphicFrameLocks noChangeAspect="1"/>
            </p:cNvGraphicFramePr>
            <p:nvPr/>
          </p:nvGraphicFramePr>
          <p:xfrm>
            <a:off x="2928" y="2804"/>
            <a:ext cx="400" cy="197"/>
          </p:xfrm>
          <a:graphic>
            <a:graphicData uri="http://schemas.openxmlformats.org/presentationml/2006/ole">
              <mc:AlternateContent xmlns:mc="http://schemas.openxmlformats.org/markup-compatibility/2006">
                <mc:Choice xmlns:v="urn:schemas-microsoft-com:vml" Requires="v">
                  <p:oleObj spid="_x0000_s188575" name="公式" r:id="rId41" imgW="634725" imgH="355446" progId="Equation.3">
                    <p:embed/>
                  </p:oleObj>
                </mc:Choice>
                <mc:Fallback>
                  <p:oleObj name="公式" r:id="rId41" imgW="634725" imgH="355446" progId="Equation.3">
                    <p:embed/>
                    <p:pic>
                      <p:nvPicPr>
                        <p:cNvPr id="11369" name="Object 2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928" y="2804"/>
                          <a:ext cx="4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0" name="Object 29"/>
            <p:cNvGraphicFramePr>
              <a:graphicFrameLocks noChangeAspect="1"/>
            </p:cNvGraphicFramePr>
            <p:nvPr/>
          </p:nvGraphicFramePr>
          <p:xfrm>
            <a:off x="2256" y="2804"/>
            <a:ext cx="311" cy="198"/>
          </p:xfrm>
          <a:graphic>
            <a:graphicData uri="http://schemas.openxmlformats.org/presentationml/2006/ole">
              <mc:AlternateContent xmlns:mc="http://schemas.openxmlformats.org/markup-compatibility/2006">
                <mc:Choice xmlns:v="urn:schemas-microsoft-com:vml" Requires="v">
                  <p:oleObj spid="_x0000_s188576" name="公式" r:id="rId43" imgW="494870" imgH="355292" progId="Equation.3">
                    <p:embed/>
                  </p:oleObj>
                </mc:Choice>
                <mc:Fallback>
                  <p:oleObj name="公式" r:id="rId43" imgW="494870" imgH="355292" progId="Equation.3">
                    <p:embed/>
                    <p:pic>
                      <p:nvPicPr>
                        <p:cNvPr id="11370" name="Object 2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256" y="2804"/>
                          <a:ext cx="311"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1" name="Object 30"/>
            <p:cNvGraphicFramePr>
              <a:graphicFrameLocks noChangeAspect="1"/>
            </p:cNvGraphicFramePr>
            <p:nvPr/>
          </p:nvGraphicFramePr>
          <p:xfrm>
            <a:off x="3696" y="2804"/>
            <a:ext cx="384" cy="198"/>
          </p:xfrm>
          <a:graphic>
            <a:graphicData uri="http://schemas.openxmlformats.org/presentationml/2006/ole">
              <mc:AlternateContent xmlns:mc="http://schemas.openxmlformats.org/markup-compatibility/2006">
                <mc:Choice xmlns:v="urn:schemas-microsoft-com:vml" Requires="v">
                  <p:oleObj spid="_x0000_s188577" name="公式" r:id="rId45" imgW="609336" imgH="355446" progId="Equation.3">
                    <p:embed/>
                  </p:oleObj>
                </mc:Choice>
                <mc:Fallback>
                  <p:oleObj name="公式" r:id="rId45" imgW="609336" imgH="355446" progId="Equation.3">
                    <p:embed/>
                    <p:pic>
                      <p:nvPicPr>
                        <p:cNvPr id="11371" name="Object 30"/>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96" y="2804"/>
                          <a:ext cx="38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2" name="Object 31"/>
            <p:cNvGraphicFramePr>
              <a:graphicFrameLocks noChangeAspect="1"/>
            </p:cNvGraphicFramePr>
            <p:nvPr/>
          </p:nvGraphicFramePr>
          <p:xfrm>
            <a:off x="4368" y="2804"/>
            <a:ext cx="456" cy="198"/>
          </p:xfrm>
          <a:graphic>
            <a:graphicData uri="http://schemas.openxmlformats.org/presentationml/2006/ole">
              <mc:AlternateContent xmlns:mc="http://schemas.openxmlformats.org/markup-compatibility/2006">
                <mc:Choice xmlns:v="urn:schemas-microsoft-com:vml" Requires="v">
                  <p:oleObj spid="_x0000_s188578" name="公式" r:id="rId47" imgW="723586" imgH="355446" progId="Equation.3">
                    <p:embed/>
                  </p:oleObj>
                </mc:Choice>
                <mc:Fallback>
                  <p:oleObj name="公式" r:id="rId47" imgW="723586" imgH="355446" progId="Equation.3">
                    <p:embed/>
                    <p:pic>
                      <p:nvPicPr>
                        <p:cNvPr id="11372" name="Object 31"/>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368" y="2804"/>
                          <a:ext cx="456"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73" name="Line 114"/>
            <p:cNvSpPr>
              <a:spLocks noChangeShapeType="1"/>
            </p:cNvSpPr>
            <p:nvPr/>
          </p:nvSpPr>
          <p:spPr bwMode="auto">
            <a:xfrm>
              <a:off x="1993" y="2504"/>
              <a:ext cx="1104" cy="0"/>
            </a:xfrm>
            <a:prstGeom prst="line">
              <a:avLst/>
            </a:prstGeom>
            <a:noFill/>
            <a:ln w="38100">
              <a:solidFill>
                <a:srgbClr val="FF99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74" name="Line 115"/>
            <p:cNvSpPr>
              <a:spLocks noChangeShapeType="1"/>
            </p:cNvSpPr>
            <p:nvPr/>
          </p:nvSpPr>
          <p:spPr bwMode="auto">
            <a:xfrm>
              <a:off x="2089" y="2508"/>
              <a:ext cx="768"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5" name="Rectangle 116"/>
            <p:cNvSpPr>
              <a:spLocks noChangeArrowheads="1"/>
            </p:cNvSpPr>
            <p:nvPr/>
          </p:nvSpPr>
          <p:spPr bwMode="auto">
            <a:xfrm>
              <a:off x="1993" y="2216"/>
              <a:ext cx="1088" cy="25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wrap="none">
              <a:spAutoFit/>
            </a:bodyPr>
            <a:lstStyle/>
            <a:p>
              <a:pPr>
                <a:defRPr/>
              </a:pPr>
              <a:r>
                <a:rPr lang="zh-CN" altLang="en-US" sz="2000">
                  <a:latin typeface="Arial" charset="0"/>
                </a:rPr>
                <a:t>短波无线电波</a:t>
              </a:r>
            </a:p>
          </p:txBody>
        </p:sp>
      </p:grpSp>
    </p:spTree>
    <p:extLst>
      <p:ext uri="{BB962C8B-B14F-4D97-AF65-F5344CB8AC3E}">
        <p14:creationId xmlns:p14="http://schemas.microsoft.com/office/powerpoint/2010/main" val="2680374537"/>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712968" cy="2693045"/>
          </a:xfrm>
          <a:prstGeom prst="rect">
            <a:avLst/>
          </a:prstGeom>
        </p:spPr>
        <p:txBody>
          <a:bodyPr wrap="square">
            <a:spAutoFit/>
          </a:bodyPr>
          <a:lstStyle/>
          <a:p>
            <a:pPr algn="just">
              <a:lnSpc>
                <a:spcPct val="130000"/>
              </a:lnSpc>
            </a:pPr>
            <a:r>
              <a:rPr lang="en-US" altLang="zh-CN" sz="2600" dirty="0" smtClean="0">
                <a:latin typeface="Times New Roman" panose="02020603050405020304" pitchFamily="18" charset="0"/>
                <a:cs typeface="Times New Roman" panose="02020603050405020304" pitchFamily="18" charset="0"/>
              </a:rPr>
              <a:t>6</a:t>
            </a:r>
            <a:r>
              <a:rPr lang="zh-CN" altLang="en-US" sz="2600" dirty="0" smtClean="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在图示三种透明材料构成的牛顿环装置中，用单色光垂直照射，在反射光中看到干涉条纹，则在接触点</a:t>
            </a:r>
            <a:r>
              <a:rPr lang="en-US" altLang="zh-CN" sz="2600" dirty="0">
                <a:latin typeface="Times New Roman" panose="02020603050405020304" pitchFamily="18" charset="0"/>
                <a:cs typeface="Times New Roman" panose="02020603050405020304" pitchFamily="18" charset="0"/>
              </a:rPr>
              <a:t>P</a:t>
            </a:r>
            <a:r>
              <a:rPr lang="zh-CN" altLang="zh-CN" sz="2600" dirty="0">
                <a:latin typeface="Times New Roman" panose="02020603050405020304" pitchFamily="18" charset="0"/>
                <a:cs typeface="Times New Roman" panose="02020603050405020304" pitchFamily="18" charset="0"/>
              </a:rPr>
              <a:t>处形成的圆斑为（图中各数字为各处的折射率</a:t>
            </a:r>
            <a:r>
              <a:rPr lang="zh-CN"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a:t>
            </a:r>
            <a:endParaRPr lang="zh-CN" altLang="zh-CN" sz="2600" dirty="0">
              <a:latin typeface="Times New Roman" panose="02020603050405020304" pitchFamily="18" charset="0"/>
              <a:cs typeface="Times New Roman" panose="02020603050405020304" pitchFamily="18" charset="0"/>
            </a:endParaRPr>
          </a:p>
          <a:p>
            <a:pPr algn="just">
              <a:lnSpc>
                <a:spcPct val="130000"/>
              </a:lnSpc>
            </a:pPr>
            <a:r>
              <a:rPr lang="en-US" altLang="zh-CN" sz="2600" dirty="0">
                <a:latin typeface="Times New Roman" panose="02020603050405020304" pitchFamily="18" charset="0"/>
                <a:cs typeface="Times New Roman" panose="02020603050405020304" pitchFamily="18" charset="0"/>
              </a:rPr>
              <a:t>(A)  </a:t>
            </a:r>
            <a:r>
              <a:rPr lang="zh-CN" altLang="zh-CN" sz="2600" dirty="0">
                <a:latin typeface="Times New Roman" panose="02020603050405020304" pitchFamily="18" charset="0"/>
                <a:cs typeface="Times New Roman" panose="02020603050405020304" pitchFamily="18" charset="0"/>
              </a:rPr>
              <a:t>全明</a:t>
            </a:r>
            <a:r>
              <a:rPr lang="en-US" altLang="zh-CN" sz="2600" dirty="0">
                <a:latin typeface="Times New Roman" panose="02020603050405020304" pitchFamily="18" charset="0"/>
                <a:cs typeface="Times New Roman" panose="02020603050405020304" pitchFamily="18" charset="0"/>
              </a:rPr>
              <a:t>                 (B)  </a:t>
            </a:r>
            <a:r>
              <a:rPr lang="zh-CN" altLang="zh-CN" sz="2600" dirty="0">
                <a:latin typeface="Times New Roman" panose="02020603050405020304" pitchFamily="18" charset="0"/>
                <a:cs typeface="Times New Roman" panose="02020603050405020304" pitchFamily="18" charset="0"/>
              </a:rPr>
              <a:t>全暗</a:t>
            </a:r>
          </a:p>
          <a:p>
            <a:pPr algn="just">
              <a:lnSpc>
                <a:spcPct val="130000"/>
              </a:lnSpc>
            </a:pPr>
            <a:r>
              <a:rPr lang="en-US" altLang="zh-CN" sz="2600" dirty="0">
                <a:latin typeface="Times New Roman" panose="02020603050405020304" pitchFamily="18" charset="0"/>
                <a:cs typeface="Times New Roman" panose="02020603050405020304" pitchFamily="18" charset="0"/>
              </a:rPr>
              <a:t>(C)  </a:t>
            </a:r>
            <a:r>
              <a:rPr lang="zh-CN" altLang="zh-CN" sz="2600" dirty="0">
                <a:latin typeface="Times New Roman" panose="02020603050405020304" pitchFamily="18" charset="0"/>
                <a:cs typeface="Times New Roman" panose="02020603050405020304" pitchFamily="18" charset="0"/>
              </a:rPr>
              <a:t>右半部明，左半部暗</a:t>
            </a:r>
            <a:r>
              <a:rPr lang="en-US" altLang="zh-CN" sz="2600" dirty="0">
                <a:latin typeface="Times New Roman" panose="02020603050405020304" pitchFamily="18" charset="0"/>
                <a:cs typeface="Times New Roman" panose="02020603050405020304" pitchFamily="18" charset="0"/>
              </a:rPr>
              <a:t>   (D)  </a:t>
            </a:r>
            <a:r>
              <a:rPr lang="zh-CN" altLang="zh-CN" sz="2600" dirty="0">
                <a:latin typeface="Times New Roman" panose="02020603050405020304" pitchFamily="18" charset="0"/>
                <a:cs typeface="Times New Roman" panose="02020603050405020304" pitchFamily="18" charset="0"/>
              </a:rPr>
              <a:t>右半部暗，左半部明</a:t>
            </a:r>
            <a:endParaRPr lang="zh-CN" altLang="en-US" sz="26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b="16667"/>
          <a:stretch>
            <a:fillRect/>
          </a:stretch>
        </p:blipFill>
        <p:spPr bwMode="auto">
          <a:xfrm>
            <a:off x="2195736" y="2796898"/>
            <a:ext cx="3816424" cy="2544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184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8640960" cy="2172903"/>
          </a:xfrm>
          <a:prstGeom prst="rect">
            <a:avLst/>
          </a:prstGeom>
        </p:spPr>
        <p:txBody>
          <a:bodyPr wrap="square">
            <a:spAutoFit/>
          </a:bodyPr>
          <a:lstStyle/>
          <a:p>
            <a:pPr algn="just">
              <a:lnSpc>
                <a:spcPct val="130000"/>
              </a:lnSpc>
            </a:pPr>
            <a:r>
              <a:rPr lang="en-US" altLang="zh-CN" sz="2600" dirty="0" smtClean="0">
                <a:latin typeface="Times New Roman" panose="02020603050405020304" pitchFamily="18" charset="0"/>
                <a:cs typeface="Times New Roman" panose="02020603050405020304" pitchFamily="18" charset="0"/>
              </a:rPr>
              <a:t>7. </a:t>
            </a:r>
            <a:r>
              <a:rPr lang="zh-CN" altLang="zh-CN" sz="2600" dirty="0" smtClean="0">
                <a:latin typeface="Times New Roman" panose="02020603050405020304" pitchFamily="18" charset="0"/>
                <a:cs typeface="Times New Roman" panose="02020603050405020304" pitchFamily="18" charset="0"/>
              </a:rPr>
              <a:t>在</a:t>
            </a:r>
            <a:r>
              <a:rPr lang="zh-CN" altLang="zh-CN" sz="2600" dirty="0">
                <a:latin typeface="Times New Roman" panose="02020603050405020304" pitchFamily="18" charset="0"/>
                <a:cs typeface="Times New Roman" panose="02020603050405020304" pitchFamily="18" charset="0"/>
              </a:rPr>
              <a:t>双缝干涉实验中，单色光源</a:t>
            </a:r>
            <a:r>
              <a:rPr lang="en-US" altLang="zh-CN" sz="2600" dirty="0">
                <a:latin typeface="Times New Roman" panose="02020603050405020304" pitchFamily="18" charset="0"/>
                <a:cs typeface="Times New Roman" panose="02020603050405020304" pitchFamily="18" charset="0"/>
              </a:rPr>
              <a:t>S</a:t>
            </a:r>
            <a:r>
              <a:rPr lang="en-US" altLang="zh-CN" sz="2600" baseline="-25000" dirty="0">
                <a:latin typeface="Times New Roman" panose="02020603050405020304" pitchFamily="18" charset="0"/>
                <a:cs typeface="Times New Roman" panose="02020603050405020304" pitchFamily="18" charset="0"/>
              </a:rPr>
              <a:t>0</a:t>
            </a:r>
            <a:r>
              <a:rPr lang="zh-CN" altLang="zh-CN" sz="2600" dirty="0">
                <a:latin typeface="Times New Roman" panose="02020603050405020304" pitchFamily="18" charset="0"/>
                <a:cs typeface="Times New Roman" panose="02020603050405020304" pitchFamily="18" charset="0"/>
              </a:rPr>
              <a:t>到两缝</a:t>
            </a:r>
            <a:r>
              <a:rPr lang="en-US" altLang="zh-CN" sz="2600" dirty="0">
                <a:latin typeface="Times New Roman" panose="02020603050405020304" pitchFamily="18" charset="0"/>
                <a:cs typeface="Times New Roman" panose="02020603050405020304" pitchFamily="18" charset="0"/>
              </a:rPr>
              <a:t>S</a:t>
            </a:r>
            <a:r>
              <a:rPr lang="en-US" altLang="zh-CN" sz="2600" baseline="-25000" dirty="0">
                <a:latin typeface="Times New Roman" panose="02020603050405020304" pitchFamily="18" charset="0"/>
                <a:cs typeface="Times New Roman" panose="02020603050405020304" pitchFamily="18" charset="0"/>
              </a:rPr>
              <a:t>1</a:t>
            </a:r>
            <a:r>
              <a:rPr lang="zh-CN" altLang="zh-CN" sz="2600" dirty="0">
                <a:latin typeface="Times New Roman" panose="02020603050405020304" pitchFamily="18" charset="0"/>
                <a:cs typeface="Times New Roman" panose="02020603050405020304" pitchFamily="18" charset="0"/>
              </a:rPr>
              <a:t>和</a:t>
            </a:r>
            <a:r>
              <a:rPr lang="en-US" altLang="zh-CN" sz="2600" dirty="0">
                <a:latin typeface="Times New Roman" panose="02020603050405020304" pitchFamily="18" charset="0"/>
                <a:cs typeface="Times New Roman" panose="02020603050405020304" pitchFamily="18" charset="0"/>
              </a:rPr>
              <a:t>S</a:t>
            </a:r>
            <a:r>
              <a:rPr lang="en-US" altLang="zh-CN" sz="2600" baseline="-25000" dirty="0">
                <a:latin typeface="Times New Roman" panose="02020603050405020304" pitchFamily="18" charset="0"/>
                <a:cs typeface="Times New Roman" panose="02020603050405020304" pitchFamily="18" charset="0"/>
              </a:rPr>
              <a:t>2</a:t>
            </a:r>
            <a:r>
              <a:rPr lang="zh-CN" altLang="zh-CN" sz="2600" dirty="0">
                <a:latin typeface="Times New Roman" panose="02020603050405020304" pitchFamily="18" charset="0"/>
                <a:cs typeface="Times New Roman" panose="02020603050405020304" pitchFamily="18" charset="0"/>
              </a:rPr>
              <a:t>的距离分别为</a:t>
            </a:r>
            <a:r>
              <a:rPr lang="en-US" altLang="zh-CN" sz="2600" i="1" dirty="0">
                <a:latin typeface="Times New Roman" panose="02020603050405020304" pitchFamily="18" charset="0"/>
                <a:cs typeface="Times New Roman" panose="02020603050405020304" pitchFamily="18" charset="0"/>
              </a:rPr>
              <a:t>l</a:t>
            </a:r>
            <a:r>
              <a:rPr lang="en-US" altLang="zh-CN" sz="2600" baseline="-25000" dirty="0">
                <a:latin typeface="Times New Roman" panose="02020603050405020304" pitchFamily="18" charset="0"/>
                <a:cs typeface="Times New Roman" panose="02020603050405020304" pitchFamily="18" charset="0"/>
              </a:rPr>
              <a:t>1</a:t>
            </a:r>
            <a:r>
              <a:rPr lang="zh-CN" altLang="zh-CN" sz="2600" dirty="0">
                <a:latin typeface="Times New Roman" panose="02020603050405020304" pitchFamily="18" charset="0"/>
                <a:cs typeface="Times New Roman" panose="02020603050405020304" pitchFamily="18" charset="0"/>
              </a:rPr>
              <a:t>和</a:t>
            </a:r>
            <a:r>
              <a:rPr lang="en-US" altLang="zh-CN" sz="2600" i="1" dirty="0">
                <a:latin typeface="Times New Roman" panose="02020603050405020304" pitchFamily="18" charset="0"/>
                <a:cs typeface="Times New Roman" panose="02020603050405020304" pitchFamily="18" charset="0"/>
              </a:rPr>
              <a:t>l</a:t>
            </a:r>
            <a:r>
              <a:rPr lang="en-US" altLang="zh-CN" sz="2600" baseline="-25000" dirty="0">
                <a:latin typeface="Times New Roman" panose="02020603050405020304" pitchFamily="18" charset="0"/>
                <a:cs typeface="Times New Roman" panose="02020603050405020304" pitchFamily="18" charset="0"/>
              </a:rPr>
              <a:t>2</a:t>
            </a:r>
            <a:r>
              <a:rPr lang="zh-CN" altLang="zh-CN" sz="2600" dirty="0">
                <a:latin typeface="Times New Roman" panose="02020603050405020304" pitchFamily="18" charset="0"/>
                <a:cs typeface="Times New Roman" panose="02020603050405020304" pitchFamily="18" charset="0"/>
              </a:rPr>
              <a:t>，</a:t>
            </a:r>
            <a:r>
              <a:rPr lang="zh-CN" altLang="zh-CN" sz="2600" dirty="0" smtClean="0">
                <a:latin typeface="Times New Roman" panose="02020603050405020304" pitchFamily="18" charset="0"/>
                <a:cs typeface="Times New Roman" panose="02020603050405020304" pitchFamily="18" charset="0"/>
              </a:rPr>
              <a:t>并且</a:t>
            </a:r>
            <a:r>
              <a:rPr lang="en-US" altLang="zh-CN" sz="2600" i="1" dirty="0" smtClean="0">
                <a:latin typeface="Times New Roman" panose="02020603050405020304" pitchFamily="18" charset="0"/>
                <a:cs typeface="Times New Roman" panose="02020603050405020304" pitchFamily="18" charset="0"/>
              </a:rPr>
              <a:t>l</a:t>
            </a:r>
            <a:r>
              <a:rPr lang="en-US" altLang="zh-CN" sz="2600" baseline="-25000" dirty="0" smtClean="0">
                <a:latin typeface="Times New Roman" panose="02020603050405020304" pitchFamily="18" charset="0"/>
                <a:cs typeface="Times New Roman" panose="02020603050405020304" pitchFamily="18" charset="0"/>
              </a:rPr>
              <a:t>1</a:t>
            </a:r>
            <a:r>
              <a:rPr lang="en-US" altLang="zh-CN" sz="2600" dirty="0" smtClean="0">
                <a:latin typeface="Times New Roman" panose="02020603050405020304" pitchFamily="18" charset="0"/>
                <a:cs typeface="Times New Roman" panose="02020603050405020304" pitchFamily="18" charset="0"/>
              </a:rPr>
              <a:t>-</a:t>
            </a:r>
            <a:r>
              <a:rPr lang="en-US" altLang="zh-CN" sz="2600" i="1" dirty="0" smtClean="0">
                <a:latin typeface="Times New Roman" panose="02020603050405020304" pitchFamily="18" charset="0"/>
                <a:cs typeface="Times New Roman" panose="02020603050405020304" pitchFamily="18" charset="0"/>
              </a:rPr>
              <a:t>l</a:t>
            </a:r>
            <a:r>
              <a:rPr lang="en-US" altLang="zh-CN" sz="2600" baseline="-25000" dirty="0" smtClean="0">
                <a:latin typeface="Times New Roman" panose="02020603050405020304" pitchFamily="18" charset="0"/>
                <a:cs typeface="Times New Roman" panose="02020603050405020304" pitchFamily="18" charset="0"/>
              </a:rPr>
              <a:t>2</a:t>
            </a:r>
            <a:r>
              <a:rPr lang="zh-CN" altLang="zh-CN" sz="2600" dirty="0" smtClean="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3λ</a:t>
            </a: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λ</a:t>
            </a:r>
            <a:r>
              <a:rPr lang="zh-CN" altLang="zh-CN" sz="2600" dirty="0">
                <a:latin typeface="Times New Roman" panose="02020603050405020304" pitchFamily="18" charset="0"/>
                <a:cs typeface="Times New Roman" panose="02020603050405020304" pitchFamily="18" charset="0"/>
              </a:rPr>
              <a:t>为入射光的波长，双缝之间的距离为</a:t>
            </a:r>
            <a:r>
              <a:rPr lang="en-US" altLang="zh-CN" sz="2600" dirty="0">
                <a:latin typeface="Times New Roman" panose="02020603050405020304" pitchFamily="18" charset="0"/>
                <a:cs typeface="Times New Roman" panose="02020603050405020304" pitchFamily="18" charset="0"/>
              </a:rPr>
              <a:t>d</a:t>
            </a:r>
            <a:r>
              <a:rPr lang="zh-CN" altLang="zh-CN" sz="2600" dirty="0">
                <a:latin typeface="Times New Roman" panose="02020603050405020304" pitchFamily="18" charset="0"/>
                <a:cs typeface="Times New Roman" panose="02020603050405020304" pitchFamily="18" charset="0"/>
              </a:rPr>
              <a:t>，双缝到屏的距离为</a:t>
            </a:r>
            <a:r>
              <a:rPr lang="en-US" altLang="zh-CN" sz="2600" dirty="0">
                <a:latin typeface="Times New Roman" panose="02020603050405020304" pitchFamily="18" charset="0"/>
                <a:cs typeface="Times New Roman" panose="02020603050405020304" pitchFamily="18" charset="0"/>
              </a:rPr>
              <a:t>D</a:t>
            </a:r>
            <a:r>
              <a:rPr lang="zh-CN" altLang="zh-CN" sz="2600" dirty="0">
                <a:latin typeface="Times New Roman" panose="02020603050405020304" pitchFamily="18" charset="0"/>
                <a:cs typeface="Times New Roman" panose="02020603050405020304" pitchFamily="18" charset="0"/>
              </a:rPr>
              <a:t>，如图。求：（</a:t>
            </a:r>
            <a:r>
              <a:rPr lang="en-US" altLang="zh-CN" sz="2600" dirty="0">
                <a:latin typeface="Times New Roman" panose="02020603050405020304" pitchFamily="18" charset="0"/>
                <a:cs typeface="Times New Roman" panose="02020603050405020304" pitchFamily="18" charset="0"/>
              </a:rPr>
              <a:t>1</a:t>
            </a:r>
            <a:r>
              <a:rPr lang="zh-CN" altLang="zh-CN" sz="2600" dirty="0">
                <a:latin typeface="Times New Roman" panose="02020603050405020304" pitchFamily="18" charset="0"/>
                <a:cs typeface="Times New Roman" panose="02020603050405020304" pitchFamily="18" charset="0"/>
              </a:rPr>
              <a:t>）零级条纹到屏中央点</a:t>
            </a:r>
            <a:r>
              <a:rPr lang="en-US" altLang="zh-CN" sz="2600" dirty="0">
                <a:latin typeface="Times New Roman" panose="02020603050405020304" pitchFamily="18" charset="0"/>
                <a:cs typeface="Times New Roman" panose="02020603050405020304" pitchFamily="18" charset="0"/>
              </a:rPr>
              <a:t>O</a:t>
            </a:r>
            <a:r>
              <a:rPr lang="zh-CN" altLang="zh-CN" sz="2600" dirty="0">
                <a:latin typeface="Times New Roman" panose="02020603050405020304" pitchFamily="18" charset="0"/>
                <a:cs typeface="Times New Roman" panose="02020603050405020304" pitchFamily="18" charset="0"/>
              </a:rPr>
              <a:t>的距离；（</a:t>
            </a:r>
            <a:r>
              <a:rPr lang="en-US" altLang="zh-CN" sz="2600" dirty="0">
                <a:latin typeface="Times New Roman" panose="02020603050405020304" pitchFamily="18" charset="0"/>
                <a:cs typeface="Times New Roman" panose="02020603050405020304" pitchFamily="18" charset="0"/>
              </a:rPr>
              <a:t>2</a:t>
            </a:r>
            <a:r>
              <a:rPr lang="zh-CN" altLang="zh-CN" sz="2600" dirty="0">
                <a:latin typeface="Times New Roman" panose="02020603050405020304" pitchFamily="18" charset="0"/>
                <a:cs typeface="Times New Roman" panose="02020603050405020304" pitchFamily="18" charset="0"/>
              </a:rPr>
              <a:t>）相邻明条纹间的距离。</a:t>
            </a:r>
            <a:endParaRPr lang="zh-CN" altLang="en-US" sz="2600" dirty="0">
              <a:latin typeface="Times New Roman" panose="02020603050405020304" pitchFamily="18" charset="0"/>
              <a:cs typeface="Times New Roman" panose="02020603050405020304" pitchFamily="18" charset="0"/>
            </a:endParaRPr>
          </a:p>
        </p:txBody>
      </p:sp>
      <p:pic>
        <p:nvPicPr>
          <p:cNvPr id="4098" name="Picture 2" descr="fig"/>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2411760" y="2636912"/>
            <a:ext cx="2739752" cy="227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47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60648"/>
            <a:ext cx="5852884" cy="492443"/>
          </a:xfrm>
          <a:prstGeom prst="rect">
            <a:avLst/>
          </a:prstGeom>
        </p:spPr>
        <p:txBody>
          <a:bodyPr wrap="none">
            <a:spAutoFit/>
          </a:bodyPr>
          <a:lstStyle/>
          <a:p>
            <a:r>
              <a:rPr lang="zh-CN" altLang="en-US" sz="2600" dirty="0" smtClean="0"/>
              <a:t>解：</a:t>
            </a:r>
            <a:r>
              <a:rPr lang="zh-CN" altLang="zh-CN" sz="2600" dirty="0" smtClean="0"/>
              <a:t>两</a:t>
            </a:r>
            <a:r>
              <a:rPr lang="zh-CN" altLang="zh-CN" sz="2600" dirty="0"/>
              <a:t>缝发出的光在相遇点的位</a:t>
            </a:r>
            <a:r>
              <a:rPr lang="zh-CN" altLang="zh-CN" sz="2600" dirty="0" smtClean="0"/>
              <a:t>相差</a:t>
            </a:r>
            <a:r>
              <a:rPr lang="zh-CN" altLang="en-US" sz="2600" dirty="0" smtClean="0"/>
              <a:t>为</a:t>
            </a:r>
            <a:endParaRPr lang="zh-CN" altLang="en-US" sz="26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nvPr>
        </p:nvGraphicFramePr>
        <p:xfrm>
          <a:off x="2555776" y="753091"/>
          <a:ext cx="3010399" cy="864096"/>
        </p:xfrm>
        <a:graphic>
          <a:graphicData uri="http://schemas.openxmlformats.org/presentationml/2006/ole">
            <mc:AlternateContent xmlns:mc="http://schemas.openxmlformats.org/markup-compatibility/2006">
              <mc:Choice xmlns:v="urn:schemas-microsoft-com:vml" Requires="v">
                <p:oleObj spid="_x0000_s236546" name="Equation" r:id="rId3" imgW="1371600" imgH="393700" progId="Equation.DSMT4">
                  <p:embed/>
                </p:oleObj>
              </mc:Choice>
              <mc:Fallback>
                <p:oleObj name="Equation" r:id="rId3" imgW="1371600" imgH="393700" progId="Equation.DSMT4">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753091"/>
                        <a:ext cx="3010399" cy="864096"/>
                      </a:xfrm>
                      <a:prstGeom prst="rect">
                        <a:avLst/>
                      </a:prstGeom>
                      <a:noFill/>
                    </p:spPr>
                  </p:pic>
                </p:oleObj>
              </mc:Fallback>
            </mc:AlternateContent>
          </a:graphicData>
        </a:graphic>
      </p:graphicFrame>
      <p:sp>
        <p:nvSpPr>
          <p:cNvPr id="5" name="矩形 4"/>
          <p:cNvSpPr/>
          <p:nvPr/>
        </p:nvSpPr>
        <p:spPr>
          <a:xfrm>
            <a:off x="781945" y="1628800"/>
            <a:ext cx="2852063" cy="492443"/>
          </a:xfrm>
          <a:prstGeom prst="rect">
            <a:avLst/>
          </a:prstGeom>
        </p:spPr>
        <p:txBody>
          <a:bodyPr wrap="none">
            <a:spAutoFit/>
          </a:bodyPr>
          <a:lstStyle/>
          <a:p>
            <a:r>
              <a:rPr lang="zh-CN" altLang="zh-CN" sz="2600" dirty="0"/>
              <a:t>根据给出的条件：</a:t>
            </a:r>
            <a:endParaRPr lang="zh-CN" altLang="en-US" sz="26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2123728" y="2101770"/>
          <a:ext cx="5506967" cy="875709"/>
        </p:xfrm>
        <a:graphic>
          <a:graphicData uri="http://schemas.openxmlformats.org/presentationml/2006/ole">
            <mc:AlternateContent xmlns:mc="http://schemas.openxmlformats.org/markup-compatibility/2006">
              <mc:Choice xmlns:v="urn:schemas-microsoft-com:vml" Requires="v">
                <p:oleObj spid="_x0000_s236547" name="Equation" r:id="rId5" imgW="2476440" imgH="393480" progId="Equation.DSMT4">
                  <p:embed/>
                </p:oleObj>
              </mc:Choice>
              <mc:Fallback>
                <p:oleObj name="Equation" r:id="rId5" imgW="2476440" imgH="393480" progId="Equation.DSMT4">
                  <p:embed/>
                  <p:pic>
                    <p:nvPicPr>
                      <p:cNvPr id="7" name="对象 6"/>
                      <p:cNvPicPr>
                        <a:picLocks noChangeAspect="1" noChangeArrowheads="1"/>
                      </p:cNvPicPr>
                      <p:nvPr/>
                    </p:nvPicPr>
                    <p:blipFill>
                      <a:blip r:embed="rId6"/>
                      <a:srcRect/>
                      <a:stretch>
                        <a:fillRect/>
                      </a:stretch>
                    </p:blipFill>
                    <p:spPr bwMode="auto">
                      <a:xfrm>
                        <a:off x="2123728" y="2101770"/>
                        <a:ext cx="5506967" cy="875709"/>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611560" y="3053906"/>
            <a:ext cx="2323072" cy="492443"/>
          </a:xfrm>
          <a:prstGeom prst="rect">
            <a:avLst/>
          </a:prstGeom>
        </p:spPr>
        <p:txBody>
          <a:bodyPr wrap="none">
            <a:spAutoFit/>
          </a:bodyPr>
          <a:lstStyle/>
          <a:p>
            <a:r>
              <a:rPr lang="en-US" altLang="zh-CN" sz="2600" dirty="0">
                <a:latin typeface="Times New Roman" panose="02020603050405020304" pitchFamily="18" charset="0"/>
                <a:cs typeface="Times New Roman" panose="02020603050405020304" pitchFamily="18" charset="0"/>
              </a:rPr>
              <a:t>(1) </a:t>
            </a:r>
            <a:r>
              <a:rPr lang="zh-CN" altLang="zh-CN" sz="2600" dirty="0">
                <a:latin typeface="Times New Roman" panose="02020603050405020304" pitchFamily="18" charset="0"/>
                <a:cs typeface="Times New Roman" panose="02020603050405020304" pitchFamily="18" charset="0"/>
              </a:rPr>
              <a:t>明条纹</a:t>
            </a:r>
            <a:r>
              <a:rPr lang="zh-CN" altLang="zh-CN" sz="2600" dirty="0" smtClean="0">
                <a:latin typeface="Times New Roman" panose="02020603050405020304" pitchFamily="18" charset="0"/>
                <a:cs typeface="Times New Roman" panose="02020603050405020304" pitchFamily="18" charset="0"/>
              </a:rPr>
              <a:t>满足</a:t>
            </a:r>
            <a:endParaRPr lang="zh-CN" altLang="en-US" sz="2600" dirty="0">
              <a:latin typeface="Times New Roman" panose="02020603050405020304" pitchFamily="18" charset="0"/>
              <a:cs typeface="Times New Roman" panose="02020603050405020304" pitchFamily="18" charset="0"/>
            </a:endParaRPr>
          </a:p>
        </p:txBody>
      </p:sp>
      <p:sp>
        <p:nvSpPr>
          <p:cNvPr id="1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nvPr>
        </p:nvGraphicFramePr>
        <p:xfrm>
          <a:off x="2207976" y="3645024"/>
          <a:ext cx="3200400" cy="430212"/>
        </p:xfrm>
        <a:graphic>
          <a:graphicData uri="http://schemas.openxmlformats.org/presentationml/2006/ole">
            <mc:AlternateContent xmlns:mc="http://schemas.openxmlformats.org/markup-compatibility/2006">
              <mc:Choice xmlns:v="urn:schemas-microsoft-com:vml" Requires="v">
                <p:oleObj spid="_x0000_s236548" name="Equation" r:id="rId7" imgW="1511280" imgH="203040" progId="Equation.DSMT4">
                  <p:embed/>
                </p:oleObj>
              </mc:Choice>
              <mc:Fallback>
                <p:oleObj name="Equation" r:id="rId7" imgW="1511280" imgH="203040" progId="Equation.DSMT4">
                  <p:embed/>
                  <p:pic>
                    <p:nvPicPr>
                      <p:cNvPr id="12" name="对象 11"/>
                      <p:cNvPicPr>
                        <a:picLocks noChangeAspect="1" noChangeArrowheads="1"/>
                      </p:cNvPicPr>
                      <p:nvPr/>
                    </p:nvPicPr>
                    <p:blipFill>
                      <a:blip r:embed="rId8"/>
                      <a:srcRect/>
                      <a:stretch>
                        <a:fillRect/>
                      </a:stretch>
                    </p:blipFill>
                    <p:spPr bwMode="auto">
                      <a:xfrm>
                        <a:off x="2207976" y="3645024"/>
                        <a:ext cx="3200400" cy="430212"/>
                      </a:xfrm>
                      <a:prstGeom prst="rect">
                        <a:avLst/>
                      </a:prstGeom>
                      <a:noFill/>
                    </p:spPr>
                  </p:pic>
                </p:oleObj>
              </mc:Fallback>
            </mc:AlternateContent>
          </a:graphicData>
        </a:graphic>
      </p:graphicFrame>
      <p:sp>
        <p:nvSpPr>
          <p:cNvPr id="1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043608" y="4365104"/>
            <a:ext cx="2339102" cy="461665"/>
          </a:xfrm>
          <a:prstGeom prst="rect">
            <a:avLst/>
          </a:prstGeom>
        </p:spPr>
        <p:txBody>
          <a:bodyPr wrap="none">
            <a:spAutoFit/>
          </a:bodyPr>
          <a:lstStyle/>
          <a:p>
            <a:r>
              <a:rPr lang="zh-CN" altLang="zh-CN" sz="2400" dirty="0"/>
              <a:t>明条纹的位置：</a:t>
            </a:r>
            <a:endParaRPr lang="zh-CN" altLang="en-US" sz="2400" dirty="0"/>
          </a:p>
        </p:txBody>
      </p:sp>
      <p:sp>
        <p:nvSpPr>
          <p:cNvPr id="1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nvPr>
        </p:nvGraphicFramePr>
        <p:xfrm>
          <a:off x="3244842" y="4222313"/>
          <a:ext cx="2916670" cy="747246"/>
        </p:xfrm>
        <a:graphic>
          <a:graphicData uri="http://schemas.openxmlformats.org/presentationml/2006/ole">
            <mc:AlternateContent xmlns:mc="http://schemas.openxmlformats.org/markup-compatibility/2006">
              <mc:Choice xmlns:v="urn:schemas-microsoft-com:vml" Requires="v">
                <p:oleObj spid="_x0000_s236549" name="Equation" r:id="rId9" imgW="1536480" imgH="393480" progId="Equation.DSMT4">
                  <p:embed/>
                </p:oleObj>
              </mc:Choice>
              <mc:Fallback>
                <p:oleObj name="Equation" r:id="rId9" imgW="1536480" imgH="393480" progId="Equation.DSMT4">
                  <p:embed/>
                  <p:pic>
                    <p:nvPicPr>
                      <p:cNvPr id="17" name="对象 16"/>
                      <p:cNvPicPr>
                        <a:picLocks noChangeAspect="1" noChangeArrowheads="1"/>
                      </p:cNvPicPr>
                      <p:nvPr/>
                    </p:nvPicPr>
                    <p:blipFill>
                      <a:blip r:embed="rId10"/>
                      <a:srcRect/>
                      <a:stretch>
                        <a:fillRect/>
                      </a:stretch>
                    </p:blipFill>
                    <p:spPr bwMode="auto">
                      <a:xfrm>
                        <a:off x="3244842" y="4222313"/>
                        <a:ext cx="2916670" cy="747246"/>
                      </a:xfrm>
                      <a:prstGeom prst="rect">
                        <a:avLst/>
                      </a:prstGeom>
                      <a:noFill/>
                    </p:spPr>
                  </p:pic>
                </p:oleObj>
              </mc:Fallback>
            </mc:AlternateContent>
          </a:graphicData>
        </a:graphic>
      </p:graphicFrame>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nvPr>
        </p:nvGraphicFramePr>
        <p:xfrm>
          <a:off x="971600" y="5114801"/>
          <a:ext cx="720080" cy="360040"/>
        </p:xfrm>
        <a:graphic>
          <a:graphicData uri="http://schemas.openxmlformats.org/presentationml/2006/ole">
            <mc:AlternateContent xmlns:mc="http://schemas.openxmlformats.org/markup-compatibility/2006">
              <mc:Choice xmlns:v="urn:schemas-microsoft-com:vml" Requires="v">
                <p:oleObj spid="_x0000_s236550" name="Equation" r:id="rId11" imgW="355446" imgH="177723" progId="Equation.DSMT4">
                  <p:embed/>
                </p:oleObj>
              </mc:Choice>
              <mc:Fallback>
                <p:oleObj name="Equation" r:id="rId11" imgW="355446" imgH="177723" progId="Equation.DSMT4">
                  <p:embed/>
                  <p:pic>
                    <p:nvPicPr>
                      <p:cNvPr id="21" name="对象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00" y="5114801"/>
                        <a:ext cx="720080" cy="360040"/>
                      </a:xfrm>
                      <a:prstGeom prst="rect">
                        <a:avLst/>
                      </a:prstGeom>
                      <a:noFill/>
                    </p:spPr>
                  </p:pic>
                </p:oleObj>
              </mc:Fallback>
            </mc:AlternateContent>
          </a:graphicData>
        </a:graphic>
      </p:graphicFrame>
      <p:sp>
        <p:nvSpPr>
          <p:cNvPr id="22" name="矩形 21"/>
          <p:cNvSpPr/>
          <p:nvPr/>
        </p:nvSpPr>
        <p:spPr>
          <a:xfrm>
            <a:off x="1792168" y="5085184"/>
            <a:ext cx="3480632" cy="461665"/>
          </a:xfrm>
          <a:prstGeom prst="rect">
            <a:avLst/>
          </a:prstGeom>
        </p:spPr>
        <p:txBody>
          <a:bodyPr wrap="square">
            <a:spAutoFit/>
          </a:bodyPr>
          <a:lstStyle/>
          <a:p>
            <a:r>
              <a:rPr lang="zh-CN" altLang="zh-CN" sz="2400" dirty="0"/>
              <a:t>得到零级明条纹的位置</a:t>
            </a:r>
            <a:endParaRPr lang="zh-CN" altLang="en-US" sz="2400" dirty="0"/>
          </a:p>
        </p:txBody>
      </p:sp>
      <p:sp>
        <p:nvSpPr>
          <p:cNvPr id="2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nvPr>
        </p:nvGraphicFramePr>
        <p:xfrm>
          <a:off x="5056776" y="4953954"/>
          <a:ext cx="1238017" cy="724123"/>
        </p:xfrm>
        <a:graphic>
          <a:graphicData uri="http://schemas.openxmlformats.org/presentationml/2006/ole">
            <mc:AlternateContent xmlns:mc="http://schemas.openxmlformats.org/markup-compatibility/2006">
              <mc:Choice xmlns:v="urn:schemas-microsoft-com:vml" Requires="v">
                <p:oleObj spid="_x0000_s236551" name="Equation" r:id="rId13" imgW="673100" imgH="393700" progId="Equation.DSMT4">
                  <p:embed/>
                </p:oleObj>
              </mc:Choice>
              <mc:Fallback>
                <p:oleObj name="Equation" r:id="rId13" imgW="673100" imgH="393700" progId="Equation.DSMT4">
                  <p:embed/>
                  <p:pic>
                    <p:nvPicPr>
                      <p:cNvPr id="24" name="对象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6776" y="4953954"/>
                        <a:ext cx="1238017" cy="724123"/>
                      </a:xfrm>
                      <a:prstGeom prst="rect">
                        <a:avLst/>
                      </a:prstGeom>
                      <a:noFill/>
                    </p:spPr>
                  </p:pic>
                </p:oleObj>
              </mc:Fallback>
            </mc:AlternateContent>
          </a:graphicData>
        </a:graphic>
      </p:graphicFrame>
      <p:sp>
        <p:nvSpPr>
          <p:cNvPr id="25" name="矩形 24"/>
          <p:cNvSpPr/>
          <p:nvPr/>
        </p:nvSpPr>
        <p:spPr>
          <a:xfrm>
            <a:off x="6498724" y="5085184"/>
            <a:ext cx="2414444" cy="369332"/>
          </a:xfrm>
          <a:prstGeom prst="rect">
            <a:avLst/>
          </a:prstGeom>
        </p:spPr>
        <p:txBody>
          <a:bodyPr wrap="none">
            <a:spAutoFit/>
          </a:bodyPr>
          <a:lstStyle/>
          <a:p>
            <a:r>
              <a:rPr lang="zh-CN" altLang="zh-CN" dirty="0"/>
              <a:t>零级明条纹在</a:t>
            </a:r>
            <a:r>
              <a:rPr lang="en-US" altLang="zh-CN" dirty="0"/>
              <a:t>O</a:t>
            </a:r>
            <a:r>
              <a:rPr lang="zh-CN" altLang="zh-CN" dirty="0"/>
              <a:t>点</a:t>
            </a:r>
            <a:r>
              <a:rPr lang="zh-CN" altLang="zh-CN" dirty="0" smtClean="0"/>
              <a:t>上方</a:t>
            </a:r>
            <a:endParaRPr lang="zh-CN" altLang="en-US" dirty="0"/>
          </a:p>
        </p:txBody>
      </p:sp>
      <p:sp>
        <p:nvSpPr>
          <p:cNvPr id="26" name="矩形 25"/>
          <p:cNvSpPr/>
          <p:nvPr/>
        </p:nvSpPr>
        <p:spPr>
          <a:xfrm>
            <a:off x="524997" y="5733256"/>
            <a:ext cx="3656770" cy="492443"/>
          </a:xfrm>
          <a:prstGeom prst="rect">
            <a:avLst/>
          </a:prstGeom>
        </p:spPr>
        <p:txBody>
          <a:bodyPr wrap="none">
            <a:spAutoFit/>
          </a:bodyPr>
          <a:lstStyle/>
          <a:p>
            <a:r>
              <a:rPr lang="en-US" altLang="zh-CN" sz="2600" dirty="0">
                <a:latin typeface="Times New Roman" panose="02020603050405020304" pitchFamily="18" charset="0"/>
                <a:cs typeface="Times New Roman" panose="02020603050405020304" pitchFamily="18" charset="0"/>
              </a:rPr>
              <a:t>(2) </a:t>
            </a:r>
            <a:r>
              <a:rPr lang="zh-CN" altLang="zh-CN" sz="2600" dirty="0">
                <a:latin typeface="Times New Roman" panose="02020603050405020304" pitchFamily="18" charset="0"/>
                <a:cs typeface="Times New Roman" panose="02020603050405020304" pitchFamily="18" charset="0"/>
              </a:rPr>
              <a:t>相邻明条纹间的</a:t>
            </a:r>
            <a:r>
              <a:rPr lang="zh-CN" altLang="zh-CN" sz="2600" dirty="0" smtClean="0">
                <a:latin typeface="Times New Roman" panose="02020603050405020304" pitchFamily="18" charset="0"/>
                <a:cs typeface="Times New Roman" panose="02020603050405020304" pitchFamily="18" charset="0"/>
              </a:rPr>
              <a:t>距离</a:t>
            </a:r>
            <a:endParaRPr lang="zh-CN" altLang="en-US" sz="2600" dirty="0">
              <a:latin typeface="Times New Roman" panose="02020603050405020304" pitchFamily="18" charset="0"/>
              <a:cs typeface="Times New Roman" panose="02020603050405020304" pitchFamily="18" charset="0"/>
            </a:endParaRPr>
          </a:p>
        </p:txBody>
      </p:sp>
      <p:sp>
        <p:nvSpPr>
          <p:cNvPr id="2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nvPr>
        </p:nvGraphicFramePr>
        <p:xfrm>
          <a:off x="4181767" y="5733256"/>
          <a:ext cx="1175246" cy="743523"/>
        </p:xfrm>
        <a:graphic>
          <a:graphicData uri="http://schemas.openxmlformats.org/presentationml/2006/ole">
            <mc:AlternateContent xmlns:mc="http://schemas.openxmlformats.org/markup-compatibility/2006">
              <mc:Choice xmlns:v="urn:schemas-microsoft-com:vml" Requires="v">
                <p:oleObj spid="_x0000_s236552" name="Equation" r:id="rId15" imgW="622300" imgH="393700" progId="Equation.DSMT4">
                  <p:embed/>
                </p:oleObj>
              </mc:Choice>
              <mc:Fallback>
                <p:oleObj name="Equation" r:id="rId15" imgW="622300" imgH="393700" progId="Equation.DSMT4">
                  <p:embed/>
                  <p:pic>
                    <p:nvPicPr>
                      <p:cNvPr id="28" name="对象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81767" y="5733256"/>
                        <a:ext cx="1175246" cy="743523"/>
                      </a:xfrm>
                      <a:prstGeom prst="rect">
                        <a:avLst/>
                      </a:prstGeom>
                      <a:noFill/>
                    </p:spPr>
                  </p:pic>
                </p:oleObj>
              </mc:Fallback>
            </mc:AlternateContent>
          </a:graphicData>
        </a:graphic>
      </p:graphicFrame>
    </p:spTree>
    <p:extLst>
      <p:ext uri="{BB962C8B-B14F-4D97-AF65-F5344CB8AC3E}">
        <p14:creationId xmlns:p14="http://schemas.microsoft.com/office/powerpoint/2010/main" val="41419716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51520" y="163513"/>
            <a:ext cx="8712968" cy="2693045"/>
          </a:xfrm>
          <a:prstGeom prst="rect">
            <a:avLst/>
          </a:prstGeom>
        </p:spPr>
        <p:txBody>
          <a:bodyPr wrap="square">
            <a:spAutoFit/>
          </a:bodyPr>
          <a:lstStyle>
            <a:defPPr>
              <a:defRPr lang="zh-CN"/>
            </a:defPPr>
            <a:lvl1pPr algn="just">
              <a:lnSpc>
                <a:spcPct val="130000"/>
              </a:lnSpc>
              <a:defRPr sz="2600">
                <a:latin typeface="Times New Roman" panose="02020603050405020304" pitchFamily="18" charset="0"/>
                <a:cs typeface="Times New Roman" panose="02020603050405020304" pitchFamily="18" charset="0"/>
              </a:defRPr>
            </a:lvl1pPr>
          </a:lstStyle>
          <a:p>
            <a:r>
              <a:rPr lang="en-US" altLang="zh-CN" dirty="0" smtClean="0"/>
              <a:t>8</a:t>
            </a:r>
            <a:r>
              <a:rPr lang="zh-CN" altLang="en-US" dirty="0" smtClean="0"/>
              <a:t>、一</a:t>
            </a:r>
            <a:r>
              <a:rPr lang="zh-CN" altLang="en-US" dirty="0"/>
              <a:t>油轮漏出的油</a:t>
            </a:r>
            <a:r>
              <a:rPr lang="en-US" altLang="zh-CN" dirty="0"/>
              <a:t>(</a:t>
            </a:r>
            <a:r>
              <a:rPr lang="zh-CN" altLang="en-US" dirty="0"/>
              <a:t>折射率</a:t>
            </a:r>
            <a:r>
              <a:rPr lang="en-US" altLang="zh-CN" dirty="0"/>
              <a:t>n</a:t>
            </a:r>
            <a:r>
              <a:rPr lang="en-US" altLang="zh-CN" baseline="-25000" dirty="0"/>
              <a:t>1</a:t>
            </a:r>
            <a:r>
              <a:rPr lang="en-US" altLang="zh-CN" dirty="0"/>
              <a:t>=1.20)</a:t>
            </a:r>
            <a:r>
              <a:rPr lang="zh-CN" altLang="en-US" dirty="0"/>
              <a:t>污染了某海域，在海水</a:t>
            </a:r>
            <a:r>
              <a:rPr lang="en-US" altLang="zh-CN" dirty="0"/>
              <a:t>(n</a:t>
            </a:r>
            <a:r>
              <a:rPr lang="en-US" altLang="zh-CN" baseline="-25000" dirty="0"/>
              <a:t>2</a:t>
            </a:r>
            <a:r>
              <a:rPr lang="en-US" altLang="zh-CN" dirty="0"/>
              <a:t>=1.30)</a:t>
            </a:r>
            <a:r>
              <a:rPr lang="zh-CN" altLang="en-US" dirty="0"/>
              <a:t>表面形成一层薄薄的油污</a:t>
            </a:r>
            <a:r>
              <a:rPr lang="zh-CN" altLang="en-US" dirty="0" smtClean="0"/>
              <a:t>。 </a:t>
            </a:r>
            <a:r>
              <a:rPr lang="en-US" altLang="zh-CN" dirty="0"/>
              <a:t>(1) </a:t>
            </a:r>
            <a:r>
              <a:rPr lang="zh-CN" altLang="en-US" dirty="0"/>
              <a:t>如果太阳正位于海域上空，一直升机的驾驶员从机上向下观察，他所正对的油层厚度为</a:t>
            </a:r>
            <a:r>
              <a:rPr lang="en-US" altLang="zh-CN" dirty="0"/>
              <a:t>460nm</a:t>
            </a:r>
            <a:r>
              <a:rPr lang="zh-CN" altLang="en-US" dirty="0"/>
              <a:t>。则他将观察到油层呈什么颜色</a:t>
            </a:r>
            <a:r>
              <a:rPr lang="en-US" altLang="zh-CN" dirty="0"/>
              <a:t>? (2) </a:t>
            </a:r>
            <a:r>
              <a:rPr lang="zh-CN" altLang="en-US" dirty="0"/>
              <a:t>如果一潜水员潜入该区域水下，又将观察到油层呈什么颜色</a:t>
            </a:r>
            <a:r>
              <a:rPr lang="en-US" altLang="zh-CN" dirty="0"/>
              <a:t>?</a:t>
            </a:r>
          </a:p>
        </p:txBody>
      </p:sp>
      <p:sp>
        <p:nvSpPr>
          <p:cNvPr id="9219" name="Text Box 3"/>
          <p:cNvSpPr txBox="1">
            <a:spLocks noChangeArrowheads="1"/>
          </p:cNvSpPr>
          <p:nvPr/>
        </p:nvSpPr>
        <p:spPr bwMode="auto">
          <a:xfrm>
            <a:off x="266936" y="2870525"/>
            <a:ext cx="8568952" cy="3213187"/>
          </a:xfrm>
          <a:prstGeom prst="rect">
            <a:avLst/>
          </a:prstGeom>
        </p:spPr>
        <p:txBody>
          <a:bodyPr wrap="square">
            <a:spAutoFit/>
          </a:bodyPr>
          <a:lstStyle>
            <a:defPPr>
              <a:defRPr lang="zh-CN"/>
            </a:defPPr>
            <a:lvl1pPr algn="just">
              <a:lnSpc>
                <a:spcPct val="130000"/>
              </a:lnSpc>
              <a:defRPr sz="2600">
                <a:latin typeface="Times New Roman" panose="02020603050405020304" pitchFamily="18" charset="0"/>
                <a:cs typeface="Times New Roman" panose="02020603050405020304" pitchFamily="18" charset="0"/>
              </a:defRPr>
            </a:lvl1pPr>
          </a:lstStyle>
          <a:p>
            <a:r>
              <a:rPr lang="zh-CN" altLang="en-US" dirty="0" smtClean="0"/>
              <a:t>解：这</a:t>
            </a:r>
            <a:r>
              <a:rPr lang="zh-CN" altLang="en-US" dirty="0"/>
              <a:t>是一个薄膜干涉问题。太阳垂直照射在海面上，飞行员和潜水员所看到的分别是反射光的干涉结果和透射光的干涉结果</a:t>
            </a:r>
            <a:r>
              <a:rPr lang="zh-CN" altLang="en-US" dirty="0" smtClean="0"/>
              <a:t>。</a:t>
            </a:r>
            <a:endParaRPr lang="en-US" altLang="zh-CN" dirty="0" smtClean="0"/>
          </a:p>
          <a:p>
            <a:r>
              <a:rPr lang="zh-CN" altLang="en-US" dirty="0" smtClean="0"/>
              <a:t> </a:t>
            </a:r>
            <a:r>
              <a:rPr lang="en-US" altLang="zh-CN" dirty="0"/>
              <a:t>(1) </a:t>
            </a:r>
            <a:r>
              <a:rPr lang="zh-CN" altLang="en-US" dirty="0"/>
              <a:t>由于油层的折射率</a:t>
            </a:r>
            <a:r>
              <a:rPr lang="en-US" altLang="zh-CN" dirty="0"/>
              <a:t>n</a:t>
            </a:r>
            <a:r>
              <a:rPr lang="en-US" altLang="zh-CN" baseline="-25000" dirty="0"/>
              <a:t>1</a:t>
            </a:r>
            <a:r>
              <a:rPr lang="zh-CN" altLang="en-US" dirty="0"/>
              <a:t>小于海水的折射率</a:t>
            </a:r>
            <a:r>
              <a:rPr lang="en-US" altLang="zh-CN" dirty="0" smtClean="0"/>
              <a:t>n</a:t>
            </a:r>
            <a:r>
              <a:rPr lang="en-US" altLang="zh-CN" baseline="-25000" dirty="0" smtClean="0"/>
              <a:t>2</a:t>
            </a:r>
            <a:r>
              <a:rPr lang="zh-CN" altLang="en-US" baseline="-25000" dirty="0" smtClean="0"/>
              <a:t>，</a:t>
            </a:r>
            <a:r>
              <a:rPr lang="zh-CN" altLang="en-US" dirty="0" smtClean="0"/>
              <a:t>但</a:t>
            </a:r>
            <a:r>
              <a:rPr lang="zh-CN" altLang="en-US" dirty="0"/>
              <a:t>大于空气的折射率，所以在油层上、下表面反射的太阳光均发生</a:t>
            </a:r>
            <a:r>
              <a:rPr lang="zh-CN" altLang="en-US" dirty="0">
                <a:sym typeface="Symbol" pitchFamily="18" charset="2"/>
              </a:rPr>
              <a:t>的相位跃变，两反射光之间的光程差为</a:t>
            </a:r>
            <a:endParaRPr lang="zh-CN" altLang="en-US" dirty="0"/>
          </a:p>
        </p:txBody>
      </p:sp>
    </p:spTree>
    <p:extLst>
      <p:ext uri="{BB962C8B-B14F-4D97-AF65-F5344CB8AC3E}">
        <p14:creationId xmlns:p14="http://schemas.microsoft.com/office/powerpoint/2010/main" val="17811346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563938" y="333375"/>
          <a:ext cx="1584325" cy="511175"/>
        </p:xfrm>
        <a:graphic>
          <a:graphicData uri="http://schemas.openxmlformats.org/presentationml/2006/ole">
            <mc:AlternateContent xmlns:mc="http://schemas.openxmlformats.org/markup-compatibility/2006">
              <mc:Choice xmlns:v="urn:schemas-microsoft-com:vml" Requires="v">
                <p:oleObj spid="_x0000_s237570" name="公式" r:id="rId3" imgW="748975" imgH="241195" progId="Equation.3">
                  <p:embed/>
                </p:oleObj>
              </mc:Choice>
              <mc:Fallback>
                <p:oleObj name="公式" r:id="rId3" imgW="748975" imgH="241195" progId="Equation.3">
                  <p:embed/>
                  <p:pic>
                    <p:nvPicPr>
                      <p:cNvPr id="102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333375"/>
                        <a:ext cx="15843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Text Box 3"/>
          <p:cNvSpPr txBox="1">
            <a:spLocks noChangeArrowheads="1"/>
          </p:cNvSpPr>
          <p:nvPr/>
        </p:nvSpPr>
        <p:spPr bwMode="auto">
          <a:xfrm>
            <a:off x="5292080" y="1196752"/>
            <a:ext cx="6262687" cy="612475"/>
          </a:xfrm>
          <a:prstGeom prst="rect">
            <a:avLst/>
          </a:prstGeom>
        </p:spPr>
        <p:txBody>
          <a:bodyPr wrap="square">
            <a:spAutoFit/>
          </a:bodyPr>
          <a:lstStyle>
            <a:defPPr>
              <a:defRPr lang="zh-CN"/>
            </a:defPPr>
            <a:lvl1pPr algn="just">
              <a:lnSpc>
                <a:spcPct val="130000"/>
              </a:lnSpc>
              <a:defRPr sz="2600">
                <a:latin typeface="Times New Roman" panose="02020603050405020304" pitchFamily="18" charset="0"/>
                <a:cs typeface="Times New Roman" panose="02020603050405020304" pitchFamily="18" charset="0"/>
              </a:defRPr>
            </a:lvl1pPr>
          </a:lstStyle>
          <a:p>
            <a:r>
              <a:rPr lang="zh-CN" altLang="en-US" dirty="0">
                <a:sym typeface="Symbol" pitchFamily="18" charset="2"/>
              </a:rPr>
              <a:t>反射光干涉形成极亮</a:t>
            </a:r>
            <a:endParaRPr lang="zh-CN" altLang="en-US" dirty="0"/>
          </a:p>
        </p:txBody>
      </p:sp>
      <p:graphicFrame>
        <p:nvGraphicFramePr>
          <p:cNvPr id="10244" name="Object 4"/>
          <p:cNvGraphicFramePr>
            <a:graphicFrameLocks noChangeAspect="1"/>
          </p:cNvGraphicFramePr>
          <p:nvPr>
            <p:extLst/>
          </p:nvPr>
        </p:nvGraphicFramePr>
        <p:xfrm>
          <a:off x="107505" y="1052736"/>
          <a:ext cx="5111750" cy="887413"/>
        </p:xfrm>
        <a:graphic>
          <a:graphicData uri="http://schemas.openxmlformats.org/presentationml/2006/ole">
            <mc:AlternateContent xmlns:mc="http://schemas.openxmlformats.org/markup-compatibility/2006">
              <mc:Choice xmlns:v="urn:schemas-microsoft-com:vml" Requires="v">
                <p:oleObj spid="_x0000_s237571" name="公式" r:id="rId5" imgW="2565400" imgH="444500" progId="Equation.3">
                  <p:embed/>
                </p:oleObj>
              </mc:Choice>
              <mc:Fallback>
                <p:oleObj name="公式" r:id="rId5" imgW="2565400" imgH="444500" progId="Equation.3">
                  <p:embed/>
                  <p:pic>
                    <p:nvPicPr>
                      <p:cNvPr id="1024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5" y="1052736"/>
                        <a:ext cx="5111750"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Text Box 5"/>
          <p:cNvSpPr txBox="1">
            <a:spLocks noChangeArrowheads="1"/>
          </p:cNvSpPr>
          <p:nvPr/>
        </p:nvSpPr>
        <p:spPr bwMode="auto">
          <a:xfrm>
            <a:off x="360362" y="2060848"/>
            <a:ext cx="8351837" cy="612475"/>
          </a:xfrm>
          <a:prstGeom prst="rect">
            <a:avLst/>
          </a:prstGeom>
        </p:spPr>
        <p:txBody>
          <a:bodyPr wrap="square">
            <a:spAutoFit/>
          </a:bodyPr>
          <a:lstStyle>
            <a:defPPr>
              <a:defRPr lang="zh-CN"/>
            </a:defPPr>
            <a:lvl1pPr algn="just">
              <a:lnSpc>
                <a:spcPct val="130000"/>
              </a:lnSpc>
              <a:defRPr sz="2600">
                <a:latin typeface="Times New Roman" panose="02020603050405020304" pitchFamily="18" charset="0"/>
                <a:cs typeface="Times New Roman" panose="02020603050405020304" pitchFamily="18" charset="0"/>
              </a:defRPr>
            </a:lvl1pPr>
          </a:lstStyle>
          <a:p>
            <a:r>
              <a:rPr lang="zh-CN" altLang="en-US" dirty="0">
                <a:sym typeface="Symbol" pitchFamily="18" charset="2"/>
              </a:rPr>
              <a:t>把</a:t>
            </a:r>
            <a:r>
              <a:rPr lang="en-US" altLang="zh-CN" dirty="0" smtClean="0">
                <a:sym typeface="Symbol" pitchFamily="18" charset="2"/>
              </a:rPr>
              <a:t>n</a:t>
            </a:r>
            <a:r>
              <a:rPr lang="en-US" altLang="zh-CN" baseline="-25000" dirty="0" smtClean="0">
                <a:sym typeface="Symbol" pitchFamily="18" charset="2"/>
              </a:rPr>
              <a:t>1</a:t>
            </a:r>
            <a:r>
              <a:rPr lang="en-US" altLang="zh-CN" dirty="0" smtClean="0">
                <a:sym typeface="Symbol" pitchFamily="18" charset="2"/>
              </a:rPr>
              <a:t>=1.20</a:t>
            </a:r>
            <a:r>
              <a:rPr lang="zh-CN" altLang="en-US" dirty="0" smtClean="0">
                <a:sym typeface="Symbol" pitchFamily="18" charset="2"/>
              </a:rPr>
              <a:t>，</a:t>
            </a:r>
            <a:r>
              <a:rPr lang="en-US" altLang="zh-CN" dirty="0" smtClean="0">
                <a:sym typeface="Symbol" pitchFamily="18" charset="2"/>
              </a:rPr>
              <a:t>d=460nm</a:t>
            </a:r>
            <a:r>
              <a:rPr lang="zh-CN" altLang="en-US" dirty="0">
                <a:sym typeface="Symbol" pitchFamily="18" charset="2"/>
              </a:rPr>
              <a:t>代入，得干涉加强的光波波长为</a:t>
            </a:r>
          </a:p>
        </p:txBody>
      </p:sp>
      <p:sp>
        <p:nvSpPr>
          <p:cNvPr id="10246" name="Text Box 6"/>
          <p:cNvSpPr txBox="1">
            <a:spLocks noChangeArrowheads="1"/>
          </p:cNvSpPr>
          <p:nvPr/>
        </p:nvSpPr>
        <p:spPr bwMode="auto">
          <a:xfrm>
            <a:off x="1892759" y="2882107"/>
            <a:ext cx="4835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b="1">
                <a:solidFill>
                  <a:schemeClr val="tx1"/>
                </a:solidFill>
                <a:latin typeface="Times New Roman" pitchFamily="18" charset="0"/>
                <a:ea typeface="隶书" pitchFamily="49" charset="-122"/>
              </a:defRPr>
            </a:lvl1pPr>
            <a:lvl2pPr marL="742950" indent="-285750" eaLnBrk="0" hangingPunct="0">
              <a:defRPr kumimoji="1" sz="4000" b="1">
                <a:solidFill>
                  <a:schemeClr val="tx1"/>
                </a:solidFill>
                <a:latin typeface="Times New Roman" pitchFamily="18" charset="0"/>
                <a:ea typeface="隶书" pitchFamily="49" charset="-122"/>
              </a:defRPr>
            </a:lvl2pPr>
            <a:lvl3pPr marL="1143000" indent="-228600" eaLnBrk="0" hangingPunct="0">
              <a:defRPr kumimoji="1" sz="4000" b="1">
                <a:solidFill>
                  <a:schemeClr val="tx1"/>
                </a:solidFill>
                <a:latin typeface="Times New Roman" pitchFamily="18" charset="0"/>
                <a:ea typeface="隶书" pitchFamily="49" charset="-122"/>
              </a:defRPr>
            </a:lvl3pPr>
            <a:lvl4pPr marL="1600200" indent="-228600" eaLnBrk="0" hangingPunct="0">
              <a:defRPr kumimoji="1" sz="4000" b="1">
                <a:solidFill>
                  <a:schemeClr val="tx1"/>
                </a:solidFill>
                <a:latin typeface="Times New Roman" pitchFamily="18" charset="0"/>
                <a:ea typeface="隶书" pitchFamily="49" charset="-122"/>
              </a:defRPr>
            </a:lvl4pPr>
            <a:lvl5pPr marL="2057400" indent="-228600" eaLnBrk="0" hangingPunct="0">
              <a:defRPr kumimoji="1" sz="4000" b="1">
                <a:solidFill>
                  <a:schemeClr val="tx1"/>
                </a:solidFill>
                <a:latin typeface="Times New Roman" pitchFamily="18" charset="0"/>
                <a:ea typeface="隶书" pitchFamily="49" charset="-122"/>
              </a:defRPr>
            </a:lvl5pPr>
            <a:lvl6pPr marL="25146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6pPr>
            <a:lvl7pPr marL="29718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7pPr>
            <a:lvl8pPr marL="34290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8pPr>
            <a:lvl9pPr marL="38862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9pPr>
          </a:lstStyle>
          <a:p>
            <a:pPr algn="just" eaLnBrk="1" hangingPunct="1">
              <a:spcBef>
                <a:spcPts val="1200"/>
              </a:spcBef>
            </a:pPr>
            <a:r>
              <a:rPr lang="en-US" altLang="zh-CN" sz="2800" dirty="0">
                <a:sym typeface="Symbol" pitchFamily="18" charset="2"/>
              </a:rPr>
              <a:t> </a:t>
            </a:r>
            <a:r>
              <a:rPr lang="en-US" altLang="zh-CN" sz="2800" i="1" dirty="0">
                <a:sym typeface="Symbol" pitchFamily="18" charset="2"/>
              </a:rPr>
              <a:t>k</a:t>
            </a:r>
            <a:r>
              <a:rPr lang="en-US" altLang="zh-CN" sz="2800" dirty="0">
                <a:sym typeface="Symbol" pitchFamily="18" charset="2"/>
              </a:rPr>
              <a:t>=1,   </a:t>
            </a:r>
            <a:r>
              <a:rPr lang="en-US" altLang="zh-CN" sz="2800" i="1" dirty="0">
                <a:sym typeface="Symbol" pitchFamily="18" charset="2"/>
              </a:rPr>
              <a:t></a:t>
            </a:r>
            <a:r>
              <a:rPr lang="en-US" altLang="zh-CN" sz="2800" baseline="-25000" dirty="0">
                <a:sym typeface="Symbol" pitchFamily="18" charset="2"/>
              </a:rPr>
              <a:t>1</a:t>
            </a:r>
            <a:r>
              <a:rPr lang="en-US" altLang="zh-CN" sz="2800" dirty="0">
                <a:sym typeface="Symbol" pitchFamily="18" charset="2"/>
              </a:rPr>
              <a:t>=2</a:t>
            </a:r>
            <a:r>
              <a:rPr lang="en-US" altLang="zh-CN" sz="2800" i="1" dirty="0">
                <a:sym typeface="Symbol" pitchFamily="18" charset="2"/>
              </a:rPr>
              <a:t>n</a:t>
            </a:r>
            <a:r>
              <a:rPr lang="en-US" altLang="zh-CN" sz="2800" baseline="-25000" dirty="0">
                <a:sym typeface="Symbol" pitchFamily="18" charset="2"/>
              </a:rPr>
              <a:t>1</a:t>
            </a:r>
            <a:r>
              <a:rPr lang="en-US" altLang="zh-CN" sz="2800" i="1" dirty="0">
                <a:sym typeface="Symbol" pitchFamily="18" charset="2"/>
              </a:rPr>
              <a:t>d</a:t>
            </a:r>
            <a:r>
              <a:rPr lang="en-US" altLang="zh-CN" sz="2800" dirty="0">
                <a:sym typeface="Symbol" pitchFamily="18" charset="2"/>
              </a:rPr>
              <a:t>=1104nm</a:t>
            </a:r>
          </a:p>
        </p:txBody>
      </p:sp>
      <p:sp>
        <p:nvSpPr>
          <p:cNvPr id="10247" name="Text Box 7"/>
          <p:cNvSpPr txBox="1">
            <a:spLocks noChangeArrowheads="1"/>
          </p:cNvSpPr>
          <p:nvPr/>
        </p:nvSpPr>
        <p:spPr bwMode="auto">
          <a:xfrm>
            <a:off x="1908398" y="3501008"/>
            <a:ext cx="489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b="1">
                <a:solidFill>
                  <a:schemeClr val="tx1"/>
                </a:solidFill>
                <a:latin typeface="Times New Roman" pitchFamily="18" charset="0"/>
                <a:ea typeface="隶书" pitchFamily="49" charset="-122"/>
              </a:defRPr>
            </a:lvl1pPr>
            <a:lvl2pPr marL="742950" indent="-285750" eaLnBrk="0" hangingPunct="0">
              <a:defRPr kumimoji="1" sz="4000" b="1">
                <a:solidFill>
                  <a:schemeClr val="tx1"/>
                </a:solidFill>
                <a:latin typeface="Times New Roman" pitchFamily="18" charset="0"/>
                <a:ea typeface="隶书" pitchFamily="49" charset="-122"/>
              </a:defRPr>
            </a:lvl2pPr>
            <a:lvl3pPr marL="1143000" indent="-228600" eaLnBrk="0" hangingPunct="0">
              <a:defRPr kumimoji="1" sz="4000" b="1">
                <a:solidFill>
                  <a:schemeClr val="tx1"/>
                </a:solidFill>
                <a:latin typeface="Times New Roman" pitchFamily="18" charset="0"/>
                <a:ea typeface="隶书" pitchFamily="49" charset="-122"/>
              </a:defRPr>
            </a:lvl3pPr>
            <a:lvl4pPr marL="1600200" indent="-228600" eaLnBrk="0" hangingPunct="0">
              <a:defRPr kumimoji="1" sz="4000" b="1">
                <a:solidFill>
                  <a:schemeClr val="tx1"/>
                </a:solidFill>
                <a:latin typeface="Times New Roman" pitchFamily="18" charset="0"/>
                <a:ea typeface="隶书" pitchFamily="49" charset="-122"/>
              </a:defRPr>
            </a:lvl4pPr>
            <a:lvl5pPr marL="2057400" indent="-228600" eaLnBrk="0" hangingPunct="0">
              <a:defRPr kumimoji="1" sz="4000" b="1">
                <a:solidFill>
                  <a:schemeClr val="tx1"/>
                </a:solidFill>
                <a:latin typeface="Times New Roman" pitchFamily="18" charset="0"/>
                <a:ea typeface="隶书" pitchFamily="49" charset="-122"/>
              </a:defRPr>
            </a:lvl5pPr>
            <a:lvl6pPr marL="25146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6pPr>
            <a:lvl7pPr marL="29718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7pPr>
            <a:lvl8pPr marL="34290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8pPr>
            <a:lvl9pPr marL="38862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9pPr>
          </a:lstStyle>
          <a:p>
            <a:pPr algn="just" eaLnBrk="1" hangingPunct="1">
              <a:spcBef>
                <a:spcPts val="1200"/>
              </a:spcBef>
            </a:pPr>
            <a:r>
              <a:rPr lang="en-US" altLang="zh-CN" sz="2800" dirty="0">
                <a:sym typeface="Symbol" pitchFamily="18" charset="2"/>
              </a:rPr>
              <a:t> </a:t>
            </a:r>
            <a:r>
              <a:rPr lang="en-US" altLang="zh-CN" sz="2800" i="1" dirty="0">
                <a:sym typeface="Symbol" pitchFamily="18" charset="2"/>
              </a:rPr>
              <a:t>k</a:t>
            </a:r>
            <a:r>
              <a:rPr lang="en-US" altLang="zh-CN" sz="2800" dirty="0">
                <a:sym typeface="Symbol" pitchFamily="18" charset="2"/>
              </a:rPr>
              <a:t>=2,   </a:t>
            </a:r>
            <a:r>
              <a:rPr lang="en-US" altLang="zh-CN" sz="2800" i="1" dirty="0">
                <a:sym typeface="Symbol" pitchFamily="18" charset="2"/>
              </a:rPr>
              <a:t></a:t>
            </a:r>
            <a:r>
              <a:rPr lang="en-US" altLang="zh-CN" sz="2800" baseline="-25000" dirty="0">
                <a:sym typeface="Symbol" pitchFamily="18" charset="2"/>
              </a:rPr>
              <a:t>2</a:t>
            </a:r>
            <a:r>
              <a:rPr lang="en-US" altLang="zh-CN" sz="2800" dirty="0">
                <a:sym typeface="Symbol" pitchFamily="18" charset="2"/>
              </a:rPr>
              <a:t>=2</a:t>
            </a:r>
            <a:r>
              <a:rPr lang="en-US" altLang="zh-CN" sz="2800" i="1" dirty="0">
                <a:sym typeface="Symbol" pitchFamily="18" charset="2"/>
              </a:rPr>
              <a:t>n</a:t>
            </a:r>
            <a:r>
              <a:rPr lang="en-US" altLang="zh-CN" sz="2800" baseline="-25000" dirty="0">
                <a:sym typeface="Symbol" pitchFamily="18" charset="2"/>
              </a:rPr>
              <a:t>1</a:t>
            </a:r>
            <a:r>
              <a:rPr lang="en-US" altLang="zh-CN" sz="2800" i="1" dirty="0">
                <a:sym typeface="Symbol" pitchFamily="18" charset="2"/>
              </a:rPr>
              <a:t>d</a:t>
            </a:r>
            <a:r>
              <a:rPr lang="en-US" altLang="zh-CN" sz="2800" dirty="0">
                <a:sym typeface="Symbol" pitchFamily="18" charset="2"/>
              </a:rPr>
              <a:t>=552nm</a:t>
            </a:r>
          </a:p>
        </p:txBody>
      </p:sp>
      <p:sp>
        <p:nvSpPr>
          <p:cNvPr id="10248" name="Text Box 8"/>
          <p:cNvSpPr txBox="1">
            <a:spLocks noChangeArrowheads="1"/>
          </p:cNvSpPr>
          <p:nvPr/>
        </p:nvSpPr>
        <p:spPr bwMode="auto">
          <a:xfrm>
            <a:off x="1835696" y="4149725"/>
            <a:ext cx="5256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b="1">
                <a:solidFill>
                  <a:schemeClr val="tx1"/>
                </a:solidFill>
                <a:latin typeface="Times New Roman" pitchFamily="18" charset="0"/>
                <a:ea typeface="隶书" pitchFamily="49" charset="-122"/>
              </a:defRPr>
            </a:lvl1pPr>
            <a:lvl2pPr marL="742950" indent="-285750" eaLnBrk="0" hangingPunct="0">
              <a:defRPr kumimoji="1" sz="4000" b="1">
                <a:solidFill>
                  <a:schemeClr val="tx1"/>
                </a:solidFill>
                <a:latin typeface="Times New Roman" pitchFamily="18" charset="0"/>
                <a:ea typeface="隶书" pitchFamily="49" charset="-122"/>
              </a:defRPr>
            </a:lvl2pPr>
            <a:lvl3pPr marL="1143000" indent="-228600" eaLnBrk="0" hangingPunct="0">
              <a:defRPr kumimoji="1" sz="4000" b="1">
                <a:solidFill>
                  <a:schemeClr val="tx1"/>
                </a:solidFill>
                <a:latin typeface="Times New Roman" pitchFamily="18" charset="0"/>
                <a:ea typeface="隶书" pitchFamily="49" charset="-122"/>
              </a:defRPr>
            </a:lvl3pPr>
            <a:lvl4pPr marL="1600200" indent="-228600" eaLnBrk="0" hangingPunct="0">
              <a:defRPr kumimoji="1" sz="4000" b="1">
                <a:solidFill>
                  <a:schemeClr val="tx1"/>
                </a:solidFill>
                <a:latin typeface="Times New Roman" pitchFamily="18" charset="0"/>
                <a:ea typeface="隶书" pitchFamily="49" charset="-122"/>
              </a:defRPr>
            </a:lvl4pPr>
            <a:lvl5pPr marL="2057400" indent="-228600" eaLnBrk="0" hangingPunct="0">
              <a:defRPr kumimoji="1" sz="4000" b="1">
                <a:solidFill>
                  <a:schemeClr val="tx1"/>
                </a:solidFill>
                <a:latin typeface="Times New Roman" pitchFamily="18" charset="0"/>
                <a:ea typeface="隶书" pitchFamily="49" charset="-122"/>
              </a:defRPr>
            </a:lvl5pPr>
            <a:lvl6pPr marL="25146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6pPr>
            <a:lvl7pPr marL="29718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7pPr>
            <a:lvl8pPr marL="34290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8pPr>
            <a:lvl9pPr marL="38862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9pPr>
          </a:lstStyle>
          <a:p>
            <a:pPr algn="just" eaLnBrk="1" hangingPunct="1">
              <a:spcBef>
                <a:spcPts val="1200"/>
              </a:spcBef>
            </a:pPr>
            <a:r>
              <a:rPr lang="en-US" altLang="zh-CN" sz="2800" dirty="0">
                <a:sym typeface="Symbol" pitchFamily="18" charset="2"/>
              </a:rPr>
              <a:t> </a:t>
            </a:r>
            <a:r>
              <a:rPr lang="en-US" altLang="zh-CN" sz="2800" i="1" dirty="0">
                <a:sym typeface="Symbol" pitchFamily="18" charset="2"/>
              </a:rPr>
              <a:t>k</a:t>
            </a:r>
            <a:r>
              <a:rPr lang="en-US" altLang="zh-CN" sz="2800" dirty="0">
                <a:sym typeface="Symbol" pitchFamily="18" charset="2"/>
              </a:rPr>
              <a:t>=3,   </a:t>
            </a:r>
            <a:r>
              <a:rPr lang="en-US" altLang="zh-CN" sz="2800" i="1" dirty="0">
                <a:sym typeface="Symbol" pitchFamily="18" charset="2"/>
              </a:rPr>
              <a:t></a:t>
            </a:r>
            <a:r>
              <a:rPr lang="en-US" altLang="zh-CN" sz="2800" baseline="-25000" dirty="0">
                <a:sym typeface="Symbol" pitchFamily="18" charset="2"/>
              </a:rPr>
              <a:t>3</a:t>
            </a:r>
            <a:r>
              <a:rPr lang="en-US" altLang="zh-CN" sz="2800" dirty="0">
                <a:sym typeface="Symbol" pitchFamily="18" charset="2"/>
              </a:rPr>
              <a:t>=2</a:t>
            </a:r>
            <a:r>
              <a:rPr lang="en-US" altLang="zh-CN" sz="2800" i="1" dirty="0">
                <a:sym typeface="Symbol" pitchFamily="18" charset="2"/>
              </a:rPr>
              <a:t>n</a:t>
            </a:r>
            <a:r>
              <a:rPr lang="en-US" altLang="zh-CN" sz="2800" baseline="-25000" dirty="0">
                <a:sym typeface="Symbol" pitchFamily="18" charset="2"/>
              </a:rPr>
              <a:t>1</a:t>
            </a:r>
            <a:r>
              <a:rPr lang="en-US" altLang="zh-CN" sz="2800" i="1" dirty="0">
                <a:sym typeface="Symbol" pitchFamily="18" charset="2"/>
              </a:rPr>
              <a:t>d</a:t>
            </a:r>
            <a:r>
              <a:rPr lang="en-US" altLang="zh-CN" sz="2800" dirty="0">
                <a:sym typeface="Symbol" pitchFamily="18" charset="2"/>
              </a:rPr>
              <a:t>/3=368nm</a:t>
            </a:r>
          </a:p>
        </p:txBody>
      </p:sp>
      <p:sp>
        <p:nvSpPr>
          <p:cNvPr id="10249" name="Text Box 9"/>
          <p:cNvSpPr txBox="1">
            <a:spLocks noChangeArrowheads="1"/>
          </p:cNvSpPr>
          <p:nvPr/>
        </p:nvSpPr>
        <p:spPr bwMode="auto">
          <a:xfrm>
            <a:off x="107505" y="4869160"/>
            <a:ext cx="889321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b="1">
                <a:solidFill>
                  <a:schemeClr val="tx1"/>
                </a:solidFill>
                <a:latin typeface="Times New Roman" pitchFamily="18" charset="0"/>
                <a:ea typeface="隶书" pitchFamily="49" charset="-122"/>
              </a:defRPr>
            </a:lvl1pPr>
            <a:lvl2pPr marL="742950" indent="-285750" eaLnBrk="0" hangingPunct="0">
              <a:defRPr kumimoji="1" sz="4000" b="1">
                <a:solidFill>
                  <a:schemeClr val="tx1"/>
                </a:solidFill>
                <a:latin typeface="Times New Roman" pitchFamily="18" charset="0"/>
                <a:ea typeface="隶书" pitchFamily="49" charset="-122"/>
              </a:defRPr>
            </a:lvl2pPr>
            <a:lvl3pPr marL="1143000" indent="-228600" eaLnBrk="0" hangingPunct="0">
              <a:defRPr kumimoji="1" sz="4000" b="1">
                <a:solidFill>
                  <a:schemeClr val="tx1"/>
                </a:solidFill>
                <a:latin typeface="Times New Roman" pitchFamily="18" charset="0"/>
                <a:ea typeface="隶书" pitchFamily="49" charset="-122"/>
              </a:defRPr>
            </a:lvl3pPr>
            <a:lvl4pPr marL="1600200" indent="-228600" eaLnBrk="0" hangingPunct="0">
              <a:defRPr kumimoji="1" sz="4000" b="1">
                <a:solidFill>
                  <a:schemeClr val="tx1"/>
                </a:solidFill>
                <a:latin typeface="Times New Roman" pitchFamily="18" charset="0"/>
                <a:ea typeface="隶书" pitchFamily="49" charset="-122"/>
              </a:defRPr>
            </a:lvl4pPr>
            <a:lvl5pPr marL="2057400" indent="-228600" eaLnBrk="0" hangingPunct="0">
              <a:defRPr kumimoji="1" sz="4000" b="1">
                <a:solidFill>
                  <a:schemeClr val="tx1"/>
                </a:solidFill>
                <a:latin typeface="Times New Roman" pitchFamily="18" charset="0"/>
                <a:ea typeface="隶书" pitchFamily="49" charset="-122"/>
              </a:defRPr>
            </a:lvl5pPr>
            <a:lvl6pPr marL="25146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6pPr>
            <a:lvl7pPr marL="29718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7pPr>
            <a:lvl8pPr marL="34290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8pPr>
            <a:lvl9pPr marL="3886200" indent="-228600" algn="ctr" eaLnBrk="0" fontAlgn="base" hangingPunct="0">
              <a:spcBef>
                <a:spcPct val="50000"/>
              </a:spcBef>
              <a:spcAft>
                <a:spcPct val="0"/>
              </a:spcAft>
              <a:defRPr kumimoji="1" sz="4000" b="1">
                <a:solidFill>
                  <a:schemeClr val="tx1"/>
                </a:solidFill>
                <a:latin typeface="Times New Roman" pitchFamily="18" charset="0"/>
                <a:ea typeface="隶书" pitchFamily="49" charset="-122"/>
              </a:defRPr>
            </a:lvl9pPr>
          </a:lstStyle>
          <a:p>
            <a:pPr algn="just" eaLnBrk="1" hangingPunct="1"/>
            <a:r>
              <a:rPr lang="zh-CN" altLang="en-US" sz="2600" b="0" dirty="0">
                <a:latin typeface="+mj-ea"/>
                <a:ea typeface="+mj-ea"/>
                <a:sym typeface="Symbol" pitchFamily="18" charset="2"/>
              </a:rPr>
              <a:t>其中，波长为</a:t>
            </a:r>
            <a:r>
              <a:rPr lang="zh-CN" altLang="en-US" sz="2800" i="1" dirty="0">
                <a:sym typeface="Symbol" pitchFamily="18" charset="2"/>
              </a:rPr>
              <a:t></a:t>
            </a:r>
            <a:r>
              <a:rPr lang="zh-CN" altLang="en-US" sz="2800" baseline="-25000" dirty="0">
                <a:sym typeface="Symbol" pitchFamily="18" charset="2"/>
              </a:rPr>
              <a:t>２</a:t>
            </a:r>
            <a:r>
              <a:rPr lang="en-US" altLang="zh-CN" sz="2800" dirty="0">
                <a:sym typeface="Symbol" pitchFamily="18" charset="2"/>
              </a:rPr>
              <a:t>=552nm</a:t>
            </a:r>
            <a:r>
              <a:rPr lang="zh-CN" altLang="en-US" sz="2600" b="0" dirty="0">
                <a:latin typeface="+mj-ea"/>
                <a:ea typeface="+mj-ea"/>
                <a:sym typeface="Symbol" pitchFamily="18" charset="2"/>
              </a:rPr>
              <a:t>的绿光在可见光范围内</a:t>
            </a:r>
            <a:r>
              <a:rPr lang="zh-CN" altLang="en-US" sz="2600" b="0" dirty="0" smtClean="0">
                <a:latin typeface="+mj-ea"/>
                <a:ea typeface="+mj-ea"/>
                <a:sym typeface="Symbol" pitchFamily="18" charset="2"/>
              </a:rPr>
              <a:t>，</a:t>
            </a:r>
            <a:r>
              <a:rPr lang="zh-CN" altLang="en-US" sz="2800" i="1" dirty="0" smtClean="0">
                <a:sym typeface="Symbol" pitchFamily="18" charset="2"/>
              </a:rPr>
              <a:t></a:t>
            </a:r>
            <a:r>
              <a:rPr lang="zh-CN" altLang="en-US" sz="2800" baseline="-25000" dirty="0">
                <a:sym typeface="Symbol" pitchFamily="18" charset="2"/>
              </a:rPr>
              <a:t>１</a:t>
            </a:r>
            <a:r>
              <a:rPr lang="zh-CN" altLang="en-US" sz="2600" b="0" dirty="0">
                <a:latin typeface="+mj-ea"/>
                <a:ea typeface="+mj-ea"/>
                <a:sym typeface="Symbol" pitchFamily="18" charset="2"/>
              </a:rPr>
              <a:t>和</a:t>
            </a:r>
            <a:r>
              <a:rPr lang="zh-CN" altLang="en-US" sz="2800" baseline="-25000" dirty="0">
                <a:sym typeface="Symbol" pitchFamily="18" charset="2"/>
              </a:rPr>
              <a:t> </a:t>
            </a:r>
            <a:r>
              <a:rPr lang="zh-CN" altLang="en-US" sz="2800" i="1" dirty="0">
                <a:sym typeface="Symbol" pitchFamily="18" charset="2"/>
              </a:rPr>
              <a:t></a:t>
            </a:r>
            <a:r>
              <a:rPr lang="zh-CN" altLang="en-US" sz="2800" baseline="-25000" dirty="0">
                <a:sym typeface="Symbol" pitchFamily="18" charset="2"/>
              </a:rPr>
              <a:t>３</a:t>
            </a:r>
            <a:r>
              <a:rPr lang="zh-CN" altLang="en-US" sz="2600" b="0" dirty="0">
                <a:latin typeface="+mj-ea"/>
                <a:ea typeface="+mj-ea"/>
                <a:sym typeface="Symbol" pitchFamily="18" charset="2"/>
              </a:rPr>
              <a:t>则分别在红外线和紫外线的波长范围内，</a:t>
            </a:r>
            <a:r>
              <a:rPr lang="zh-CN" altLang="en-US" sz="2600" b="0" dirty="0" smtClean="0">
                <a:latin typeface="+mj-ea"/>
                <a:ea typeface="+mj-ea"/>
                <a:sym typeface="Symbol" pitchFamily="18" charset="2"/>
              </a:rPr>
              <a:t>所以驾驶员</a:t>
            </a:r>
            <a:r>
              <a:rPr lang="zh-CN" altLang="en-US" sz="2600" b="0" dirty="0">
                <a:latin typeface="+mj-ea"/>
                <a:ea typeface="+mj-ea"/>
                <a:sym typeface="Symbol" pitchFamily="18" charset="2"/>
              </a:rPr>
              <a:t>看到的油膜呈绿色。</a:t>
            </a:r>
          </a:p>
        </p:txBody>
      </p:sp>
    </p:spTree>
    <p:extLst>
      <p:ext uri="{BB962C8B-B14F-4D97-AF65-F5344CB8AC3E}">
        <p14:creationId xmlns:p14="http://schemas.microsoft.com/office/powerpoint/2010/main" val="21866778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07504" y="188913"/>
            <a:ext cx="6732587" cy="612475"/>
          </a:xfrm>
          <a:prstGeom prst="rect">
            <a:avLst/>
          </a:prstGeom>
        </p:spPr>
        <p:txBody>
          <a:bodyPr wrap="square">
            <a:spAutoFit/>
          </a:bodyPr>
          <a:lstStyle>
            <a:defPPr>
              <a:defRPr lang="zh-CN"/>
            </a:defPPr>
            <a:lvl1pPr algn="just">
              <a:lnSpc>
                <a:spcPct val="130000"/>
              </a:lnSpc>
              <a:defRPr sz="2600">
                <a:latin typeface="Times New Roman" panose="02020603050405020304" pitchFamily="18" charset="0"/>
                <a:cs typeface="Times New Roman" panose="02020603050405020304" pitchFamily="18" charset="0"/>
              </a:defRPr>
            </a:lvl1pPr>
          </a:lstStyle>
          <a:p>
            <a:r>
              <a:rPr lang="en-US" altLang="zh-CN" dirty="0">
                <a:sym typeface="Symbol" pitchFamily="18" charset="2"/>
              </a:rPr>
              <a:t>(2)  </a:t>
            </a:r>
            <a:r>
              <a:rPr lang="zh-CN" altLang="en-US" dirty="0">
                <a:sym typeface="Symbol" pitchFamily="18" charset="2"/>
              </a:rPr>
              <a:t>此题中透射光的光程差为</a:t>
            </a:r>
          </a:p>
        </p:txBody>
      </p:sp>
      <p:graphicFrame>
        <p:nvGraphicFramePr>
          <p:cNvPr id="11267" name="Object 3"/>
          <p:cNvGraphicFramePr>
            <a:graphicFrameLocks noChangeAspect="1"/>
          </p:cNvGraphicFramePr>
          <p:nvPr/>
        </p:nvGraphicFramePr>
        <p:xfrm>
          <a:off x="2987675" y="765175"/>
          <a:ext cx="1944688" cy="831850"/>
        </p:xfrm>
        <a:graphic>
          <a:graphicData uri="http://schemas.openxmlformats.org/presentationml/2006/ole">
            <mc:AlternateContent xmlns:mc="http://schemas.openxmlformats.org/markup-compatibility/2006">
              <mc:Choice xmlns:v="urn:schemas-microsoft-com:vml" Requires="v">
                <p:oleObj spid="_x0000_s238594" name="公式" r:id="rId3" imgW="1040948" imgH="444307" progId="Equation.3">
                  <p:embed/>
                </p:oleObj>
              </mc:Choice>
              <mc:Fallback>
                <p:oleObj name="公式" r:id="rId3" imgW="1040948" imgH="444307" progId="Equation.3">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765175"/>
                        <a:ext cx="194468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4"/>
          <p:cNvGraphicFramePr>
            <a:graphicFrameLocks noChangeAspect="1"/>
          </p:cNvGraphicFramePr>
          <p:nvPr/>
        </p:nvGraphicFramePr>
        <p:xfrm>
          <a:off x="1258888" y="1773238"/>
          <a:ext cx="3527425" cy="530225"/>
        </p:xfrm>
        <a:graphic>
          <a:graphicData uri="http://schemas.openxmlformats.org/presentationml/2006/ole">
            <mc:AlternateContent xmlns:mc="http://schemas.openxmlformats.org/markup-compatibility/2006">
              <mc:Choice xmlns:v="urn:schemas-microsoft-com:vml" Requires="v">
                <p:oleObj spid="_x0000_s238595" name="公式" r:id="rId5" imgW="1688367" imgH="253890" progId="Equation.3">
                  <p:embed/>
                </p:oleObj>
              </mc:Choice>
              <mc:Fallback>
                <p:oleObj name="公式" r:id="rId5" imgW="1688367" imgH="253890" progId="Equation.3">
                  <p:embed/>
                  <p:pic>
                    <p:nvPicPr>
                      <p:cNvPr id="1126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773238"/>
                        <a:ext cx="35274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6"/>
          <p:cNvGraphicFramePr>
            <a:graphicFrameLocks noChangeAspect="1"/>
          </p:cNvGraphicFramePr>
          <p:nvPr/>
        </p:nvGraphicFramePr>
        <p:xfrm>
          <a:off x="2195513" y="2420938"/>
          <a:ext cx="3960812" cy="1282700"/>
        </p:xfrm>
        <a:graphic>
          <a:graphicData uri="http://schemas.openxmlformats.org/presentationml/2006/ole">
            <mc:AlternateContent xmlns:mc="http://schemas.openxmlformats.org/markup-compatibility/2006">
              <mc:Choice xmlns:v="urn:schemas-microsoft-com:vml" Requires="v">
                <p:oleObj spid="_x0000_s238596" name="公式" r:id="rId7" imgW="1803400" imgH="584200" progId="Equation.3">
                  <p:embed/>
                </p:oleObj>
              </mc:Choice>
              <mc:Fallback>
                <p:oleObj name="公式" r:id="rId7" imgW="1803400" imgH="584200" progId="Equation.3">
                  <p:embed/>
                  <p:pic>
                    <p:nvPicPr>
                      <p:cNvPr id="11269"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420938"/>
                        <a:ext cx="3960812"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0" name="Object 7"/>
          <p:cNvGraphicFramePr>
            <a:graphicFrameLocks noChangeAspect="1"/>
          </p:cNvGraphicFramePr>
          <p:nvPr/>
        </p:nvGraphicFramePr>
        <p:xfrm>
          <a:off x="2195513" y="3789363"/>
          <a:ext cx="4176712" cy="1289050"/>
        </p:xfrm>
        <a:graphic>
          <a:graphicData uri="http://schemas.openxmlformats.org/presentationml/2006/ole">
            <mc:AlternateContent xmlns:mc="http://schemas.openxmlformats.org/markup-compatibility/2006">
              <mc:Choice xmlns:v="urn:schemas-microsoft-com:vml" Requires="v">
                <p:oleObj spid="_x0000_s238597" name="公式" r:id="rId9" imgW="1892300" imgH="584200" progId="Equation.3">
                  <p:embed/>
                </p:oleObj>
              </mc:Choice>
              <mc:Fallback>
                <p:oleObj name="公式" r:id="rId9" imgW="1892300" imgH="584200" progId="Equation.3">
                  <p:embed/>
                  <p:pic>
                    <p:nvPicPr>
                      <p:cNvPr id="1127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3789363"/>
                        <a:ext cx="4176712"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Text Box 8"/>
          <p:cNvSpPr txBox="1">
            <a:spLocks noChangeArrowheads="1"/>
          </p:cNvSpPr>
          <p:nvPr/>
        </p:nvSpPr>
        <p:spPr bwMode="auto">
          <a:xfrm>
            <a:off x="197565" y="4941168"/>
            <a:ext cx="8712968" cy="1652760"/>
          </a:xfrm>
          <a:prstGeom prst="rect">
            <a:avLst/>
          </a:prstGeom>
        </p:spPr>
        <p:txBody>
          <a:bodyPr wrap="square">
            <a:spAutoFit/>
          </a:bodyPr>
          <a:lstStyle>
            <a:defPPr>
              <a:defRPr lang="zh-CN"/>
            </a:defPPr>
            <a:lvl1pPr algn="just">
              <a:lnSpc>
                <a:spcPct val="130000"/>
              </a:lnSpc>
              <a:defRPr sz="2600">
                <a:latin typeface="Times New Roman" panose="02020603050405020304" pitchFamily="18" charset="0"/>
                <a:cs typeface="Times New Roman" panose="02020603050405020304" pitchFamily="18" charset="0"/>
              </a:defRPr>
            </a:lvl1pPr>
          </a:lstStyle>
          <a:p>
            <a:r>
              <a:rPr lang="zh-CN" altLang="en-US" dirty="0">
                <a:sym typeface="Symbol" pitchFamily="18" charset="2"/>
              </a:rPr>
              <a:t>波长为</a:t>
            </a:r>
            <a:r>
              <a:rPr lang="en-US" altLang="zh-CN" dirty="0">
                <a:sym typeface="Symbol" pitchFamily="18" charset="2"/>
              </a:rPr>
              <a:t>2=736nm</a:t>
            </a:r>
            <a:r>
              <a:rPr lang="zh-CN" altLang="en-US" dirty="0">
                <a:sym typeface="Symbol" pitchFamily="18" charset="2"/>
              </a:rPr>
              <a:t>的红光和</a:t>
            </a:r>
            <a:r>
              <a:rPr lang="en-US" altLang="zh-CN" dirty="0">
                <a:sym typeface="Symbol" pitchFamily="18" charset="2"/>
              </a:rPr>
              <a:t>3=441.6nm</a:t>
            </a:r>
            <a:r>
              <a:rPr lang="zh-CN" altLang="en-US" dirty="0">
                <a:sym typeface="Symbol" pitchFamily="18" charset="2"/>
              </a:rPr>
              <a:t>的紫光在可见范围内，而</a:t>
            </a:r>
            <a:r>
              <a:rPr lang="en-US" altLang="zh-CN" dirty="0">
                <a:sym typeface="Symbol" pitchFamily="18" charset="2"/>
              </a:rPr>
              <a:t>k</a:t>
            </a:r>
            <a:r>
              <a:rPr lang="zh-CN" altLang="en-US" dirty="0">
                <a:sym typeface="Symbol" pitchFamily="18" charset="2"/>
              </a:rPr>
              <a:t>为其他值时的波长都不在可见光范围内。所以，潜水员看到的油膜呈紫红色。　　</a:t>
            </a:r>
          </a:p>
        </p:txBody>
      </p:sp>
    </p:spTree>
    <p:extLst>
      <p:ext uri="{BB962C8B-B14F-4D97-AF65-F5344CB8AC3E}">
        <p14:creationId xmlns:p14="http://schemas.microsoft.com/office/powerpoint/2010/main" val="199161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784976" cy="2172903"/>
          </a:xfrm>
          <a:prstGeom prst="rect">
            <a:avLst/>
          </a:prstGeom>
        </p:spPr>
        <p:txBody>
          <a:bodyPr wrap="square">
            <a:spAutoFit/>
          </a:bodyPr>
          <a:lstStyle>
            <a:defPPr>
              <a:defRPr lang="zh-CN"/>
            </a:defPPr>
            <a:lvl1pPr algn="just">
              <a:lnSpc>
                <a:spcPct val="130000"/>
              </a:lnSpc>
              <a:defRPr sz="2600">
                <a:latin typeface="Times New Roman" panose="02020603050405020304" pitchFamily="18" charset="0"/>
                <a:cs typeface="Times New Roman" panose="02020603050405020304" pitchFamily="18" charset="0"/>
              </a:defRPr>
            </a:lvl1pPr>
          </a:lstStyle>
          <a:p>
            <a:r>
              <a:rPr lang="en-US" altLang="zh-CN" dirty="0" smtClean="0"/>
              <a:t>8</a:t>
            </a:r>
            <a:r>
              <a:rPr lang="zh-CN" altLang="en-US" dirty="0" smtClean="0"/>
              <a:t>、</a:t>
            </a:r>
            <a:r>
              <a:rPr lang="zh-CN" altLang="zh-CN" dirty="0" smtClean="0"/>
              <a:t>利用</a:t>
            </a:r>
            <a:r>
              <a:rPr lang="zh-CN" altLang="zh-CN" dirty="0"/>
              <a:t>迈克尔孙干涉仪可以测量光的波长。在一次实验中，观察到干涉条纹，当推进可动反射镜时，可看到条纹在视场中移动。当可动反射镜被推进</a:t>
            </a:r>
            <a:r>
              <a:rPr lang="en-US" altLang="zh-CN" dirty="0"/>
              <a:t>0.187mm</a:t>
            </a:r>
            <a:r>
              <a:rPr lang="zh-CN" altLang="zh-CN" dirty="0"/>
              <a:t>时，在视场中某定点共通过了</a:t>
            </a:r>
            <a:r>
              <a:rPr lang="en-US" altLang="zh-CN" dirty="0"/>
              <a:t>635</a:t>
            </a:r>
            <a:r>
              <a:rPr lang="zh-CN" altLang="zh-CN" dirty="0"/>
              <a:t>条暗纹。试由此求所用入射光的波长。</a:t>
            </a:r>
            <a:endParaRPr lang="zh-CN" altLang="en-US" dirty="0"/>
          </a:p>
        </p:txBody>
      </p:sp>
      <p:sp>
        <p:nvSpPr>
          <p:cNvPr id="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nvPr>
        </p:nvGraphicFramePr>
        <p:xfrm>
          <a:off x="395536" y="2564904"/>
          <a:ext cx="8064896" cy="864096"/>
        </p:xfrm>
        <a:graphic>
          <a:graphicData uri="http://schemas.openxmlformats.org/presentationml/2006/ole">
            <mc:AlternateContent xmlns:mc="http://schemas.openxmlformats.org/markup-compatibility/2006">
              <mc:Choice xmlns:v="urn:schemas-microsoft-com:vml" Requires="v">
                <p:oleObj spid="_x0000_s239618" name="Equation" r:id="rId3" imgW="3911400" imgH="419040" progId="Equation.DSMT4">
                  <p:embed/>
                </p:oleObj>
              </mc:Choice>
              <mc:Fallback>
                <p:oleObj name="Equation" r:id="rId3" imgW="3911400" imgH="419040" progId="Equation.DSMT4">
                  <p:embed/>
                  <p:pic>
                    <p:nvPicPr>
                      <p:cNvPr id="5" name="对象 4"/>
                      <p:cNvPicPr>
                        <a:picLocks noChangeAspect="1" noChangeArrowheads="1"/>
                      </p:cNvPicPr>
                      <p:nvPr/>
                    </p:nvPicPr>
                    <p:blipFill>
                      <a:blip r:embed="rId4"/>
                      <a:srcRect/>
                      <a:stretch>
                        <a:fillRect/>
                      </a:stretch>
                    </p:blipFill>
                    <p:spPr bwMode="auto">
                      <a:xfrm>
                        <a:off x="395536" y="2564904"/>
                        <a:ext cx="8064896" cy="864096"/>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98377" y="3501008"/>
            <a:ext cx="8784976" cy="2693045"/>
          </a:xfrm>
          <a:prstGeom prst="rect">
            <a:avLst/>
          </a:prstGeom>
        </p:spPr>
        <p:txBody>
          <a:bodyPr wrap="square">
            <a:spAutoFit/>
          </a:bodyPr>
          <a:lstStyle>
            <a:defPPr>
              <a:defRPr lang="zh-CN"/>
            </a:defPPr>
            <a:lvl1pPr algn="just">
              <a:lnSpc>
                <a:spcPct val="130000"/>
              </a:lnSpc>
              <a:defRPr sz="2600">
                <a:latin typeface="Times New Roman" panose="02020603050405020304" pitchFamily="18" charset="0"/>
                <a:cs typeface="Times New Roman" panose="02020603050405020304" pitchFamily="18" charset="0"/>
              </a:defRPr>
            </a:lvl1pPr>
          </a:lstStyle>
          <a:p>
            <a:r>
              <a:rPr lang="en-US" altLang="zh-CN" dirty="0" smtClean="0"/>
              <a:t>9</a:t>
            </a:r>
            <a:r>
              <a:rPr lang="zh-CN" altLang="en-US" dirty="0" smtClean="0"/>
              <a:t>、一个平凸透镜的顶点和一平板玻璃接触，用单色光垂直照射，观察反射光形成的牛顿环，测得第</a:t>
            </a:r>
            <a:r>
              <a:rPr lang="en-US" altLang="zh-CN" dirty="0" smtClean="0"/>
              <a:t>k</a:t>
            </a:r>
            <a:r>
              <a:rPr lang="zh-CN" altLang="en-US" dirty="0" smtClean="0"/>
              <a:t>级暗环半径为</a:t>
            </a:r>
            <a:r>
              <a:rPr lang="en-US" altLang="zh-CN" dirty="0" smtClean="0"/>
              <a:t>r</a:t>
            </a:r>
            <a:r>
              <a:rPr lang="en-US" altLang="zh-CN" baseline="-25000" dirty="0" smtClean="0"/>
              <a:t>1</a:t>
            </a:r>
            <a:r>
              <a:rPr lang="zh-CN" altLang="en-US" dirty="0" smtClean="0"/>
              <a:t>，现将透镜和玻璃板之间的空气换成某种液体（其折射率小于玻璃的折射率），第</a:t>
            </a:r>
            <a:r>
              <a:rPr lang="en-US" altLang="zh-CN" dirty="0" smtClean="0"/>
              <a:t>k</a:t>
            </a:r>
            <a:r>
              <a:rPr lang="zh-CN" altLang="en-US" dirty="0" smtClean="0"/>
              <a:t>级暗环的半径变为</a:t>
            </a:r>
            <a:r>
              <a:rPr lang="en-US" altLang="zh-CN" dirty="0" smtClean="0"/>
              <a:t>r</a:t>
            </a:r>
            <a:r>
              <a:rPr lang="en-US" altLang="zh-CN" baseline="-25000" dirty="0" smtClean="0"/>
              <a:t>2</a:t>
            </a:r>
            <a:r>
              <a:rPr lang="zh-CN" altLang="en-US" dirty="0" smtClean="0"/>
              <a:t>，由此可知该液体的折射率为（  ）</a:t>
            </a:r>
            <a:endParaRPr lang="zh-CN" altLang="en-US" dirty="0"/>
          </a:p>
        </p:txBody>
      </p:sp>
      <p:graphicFrame>
        <p:nvGraphicFramePr>
          <p:cNvPr id="10" name="对象 9"/>
          <p:cNvGraphicFramePr>
            <a:graphicFrameLocks noChangeAspect="1"/>
          </p:cNvGraphicFramePr>
          <p:nvPr>
            <p:extLst/>
          </p:nvPr>
        </p:nvGraphicFramePr>
        <p:xfrm>
          <a:off x="2954338" y="5710238"/>
          <a:ext cx="2617787" cy="968375"/>
        </p:xfrm>
        <a:graphic>
          <a:graphicData uri="http://schemas.openxmlformats.org/presentationml/2006/ole">
            <mc:AlternateContent xmlns:mc="http://schemas.openxmlformats.org/markup-compatibility/2006">
              <mc:Choice xmlns:v="urn:schemas-microsoft-com:vml" Requires="v">
                <p:oleObj spid="_x0000_s239619" name="Equation" r:id="rId5" imgW="1269720" imgH="469800" progId="Equation.DSMT4">
                  <p:embed/>
                </p:oleObj>
              </mc:Choice>
              <mc:Fallback>
                <p:oleObj name="Equation" r:id="rId5" imgW="1269720" imgH="469800" progId="Equation.DSMT4">
                  <p:embed/>
                  <p:pic>
                    <p:nvPicPr>
                      <p:cNvPr id="10" name="对象 9"/>
                      <p:cNvPicPr>
                        <a:picLocks noChangeAspect="1" noChangeArrowheads="1"/>
                      </p:cNvPicPr>
                      <p:nvPr/>
                    </p:nvPicPr>
                    <p:blipFill>
                      <a:blip r:embed="rId6"/>
                      <a:srcRect/>
                      <a:stretch>
                        <a:fillRect/>
                      </a:stretch>
                    </p:blipFill>
                    <p:spPr bwMode="auto">
                      <a:xfrm>
                        <a:off x="2954338" y="5710238"/>
                        <a:ext cx="26177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46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24"/>
          <p:cNvSpPr txBox="1">
            <a:spLocks noChangeArrowheads="1"/>
          </p:cNvSpPr>
          <p:nvPr/>
        </p:nvSpPr>
        <p:spPr bwMode="auto">
          <a:xfrm>
            <a:off x="130175" y="3760788"/>
            <a:ext cx="5113338" cy="523875"/>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1"/>
                </a:solidFill>
                <a:latin typeface="宋体" pitchFamily="2" charset="-122"/>
              </a:rPr>
              <a:t>二、光的相干性</a:t>
            </a:r>
            <a:endParaRPr lang="zh-CN" altLang="en-US" sz="1800" dirty="0">
              <a:solidFill>
                <a:schemeClr val="tx1"/>
              </a:solidFill>
              <a:effectLst>
                <a:outerShdw blurRad="38100" dist="38100" dir="2700000" algn="tl">
                  <a:srgbClr val="C0C0C0"/>
                </a:outerShdw>
              </a:effectLst>
              <a:latin typeface="Arial" charset="0"/>
            </a:endParaRPr>
          </a:p>
        </p:txBody>
      </p:sp>
      <p:sp>
        <p:nvSpPr>
          <p:cNvPr id="12291" name="Rectangle 5"/>
          <p:cNvSpPr>
            <a:spLocks noChangeArrowheads="1"/>
          </p:cNvSpPr>
          <p:nvPr/>
        </p:nvSpPr>
        <p:spPr bwMode="auto">
          <a:xfrm>
            <a:off x="327025" y="2587625"/>
            <a:ext cx="88169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20000"/>
              </a:lnSpc>
              <a:spcBef>
                <a:spcPct val="0"/>
              </a:spcBef>
              <a:buFontTx/>
              <a:buNone/>
            </a:pPr>
            <a:r>
              <a:rPr lang="zh-CN" altLang="en-US" sz="2400">
                <a:latin typeface="宋体" panose="02010600030101010101" pitchFamily="2" charset="-122"/>
              </a:rPr>
              <a:t>光学中常把电场强度</a:t>
            </a:r>
            <a:r>
              <a:rPr lang="en-US" altLang="zh-CN" sz="2400" i="1">
                <a:latin typeface="Times New Roman" panose="02020603050405020304" pitchFamily="18" charset="0"/>
              </a:rPr>
              <a:t>E</a:t>
            </a:r>
            <a:r>
              <a:rPr lang="zh-CN" altLang="en-US" sz="2400">
                <a:latin typeface="宋体" panose="02010600030101010101" pitchFamily="2" charset="-122"/>
              </a:rPr>
              <a:t>代表光振动，并把</a:t>
            </a:r>
            <a:r>
              <a:rPr lang="en-US" altLang="zh-CN" sz="2400" i="1">
                <a:latin typeface="Times New Roman" panose="02020603050405020304" pitchFamily="18" charset="0"/>
              </a:rPr>
              <a:t>E</a:t>
            </a:r>
            <a:r>
              <a:rPr lang="zh-CN" altLang="en-US" sz="2400">
                <a:latin typeface="宋体" panose="02010600030101010101" pitchFamily="2" charset="-122"/>
              </a:rPr>
              <a:t>矢量称为</a:t>
            </a:r>
            <a:r>
              <a:rPr lang="zh-CN" altLang="en-US" sz="2400">
                <a:solidFill>
                  <a:srgbClr val="FF0000"/>
                </a:solidFill>
                <a:latin typeface="宋体" panose="02010600030101010101" pitchFamily="2" charset="-122"/>
              </a:rPr>
              <a:t>光矢量</a:t>
            </a:r>
            <a:r>
              <a:rPr lang="zh-CN" altLang="en-US" sz="2400">
                <a:latin typeface="宋体" panose="02010600030101010101" pitchFamily="2" charset="-122"/>
              </a:rPr>
              <a:t>。</a:t>
            </a:r>
          </a:p>
        </p:txBody>
      </p:sp>
      <p:grpSp>
        <p:nvGrpSpPr>
          <p:cNvPr id="12292" name="Group 11"/>
          <p:cNvGrpSpPr>
            <a:grpSpLocks/>
          </p:cNvGrpSpPr>
          <p:nvPr/>
        </p:nvGrpSpPr>
        <p:grpSpPr bwMode="auto">
          <a:xfrm>
            <a:off x="1420813" y="419100"/>
            <a:ext cx="6159500" cy="1957388"/>
            <a:chOff x="336" y="672"/>
            <a:chExt cx="4992" cy="1872"/>
          </a:xfrm>
        </p:grpSpPr>
        <p:sp>
          <p:nvSpPr>
            <p:cNvPr id="12314" name="Rectangle 12"/>
            <p:cNvSpPr>
              <a:spLocks noChangeArrowheads="1"/>
            </p:cNvSpPr>
            <p:nvPr/>
          </p:nvSpPr>
          <p:spPr bwMode="auto">
            <a:xfrm>
              <a:off x="336" y="672"/>
              <a:ext cx="4992" cy="1872"/>
            </a:xfrm>
            <a:prstGeom prst="rect">
              <a:avLst/>
            </a:prstGeom>
            <a:solidFill>
              <a:schemeClr val="bg1"/>
            </a:solidFill>
            <a:ln w="12700">
              <a:solidFill>
                <a:schemeClr val="tx2"/>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zh-CN" altLang="en-US" sz="2400">
                <a:latin typeface="Times New Roman" panose="02020603050405020304" pitchFamily="18" charset="0"/>
              </a:endParaRPr>
            </a:p>
          </p:txBody>
        </p:sp>
        <p:sp>
          <p:nvSpPr>
            <p:cNvPr id="25" name="Text Box 13"/>
            <p:cNvSpPr txBox="1">
              <a:spLocks noChangeArrowheads="1"/>
            </p:cNvSpPr>
            <p:nvPr/>
          </p:nvSpPr>
          <p:spPr bwMode="auto">
            <a:xfrm>
              <a:off x="3313" y="672"/>
              <a:ext cx="2002" cy="332"/>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defRPr/>
              </a:pPr>
              <a:r>
                <a:rPr lang="zh-CN" altLang="en-US"/>
                <a:t>平面电磁波</a:t>
              </a:r>
            </a:p>
          </p:txBody>
        </p:sp>
        <p:sp>
          <p:nvSpPr>
            <p:cNvPr id="12316" name="Line 14"/>
            <p:cNvSpPr>
              <a:spLocks noChangeShapeType="1"/>
            </p:cNvSpPr>
            <p:nvPr/>
          </p:nvSpPr>
          <p:spPr bwMode="auto">
            <a:xfrm flipV="1">
              <a:off x="1178" y="1061"/>
              <a:ext cx="0" cy="73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Line 15"/>
            <p:cNvSpPr>
              <a:spLocks noChangeShapeType="1"/>
            </p:cNvSpPr>
            <p:nvPr/>
          </p:nvSpPr>
          <p:spPr bwMode="auto">
            <a:xfrm flipH="1">
              <a:off x="672" y="1791"/>
              <a:ext cx="506" cy="422"/>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8" name="Freeform 16" descr="浅色竖线"/>
            <p:cNvSpPr>
              <a:spLocks/>
            </p:cNvSpPr>
            <p:nvPr/>
          </p:nvSpPr>
          <p:spPr bwMode="auto">
            <a:xfrm>
              <a:off x="1178" y="1288"/>
              <a:ext cx="3272" cy="1021"/>
            </a:xfrm>
            <a:custGeom>
              <a:avLst/>
              <a:gdLst>
                <a:gd name="T0" fmla="*/ 0 w 3384"/>
                <a:gd name="T1" fmla="*/ 337 h 1074"/>
                <a:gd name="T2" fmla="*/ 323 w 3384"/>
                <a:gd name="T3" fmla="*/ 1 h 1074"/>
                <a:gd name="T4" fmla="*/ 613 w 3384"/>
                <a:gd name="T5" fmla="*/ 337 h 1074"/>
                <a:gd name="T6" fmla="*/ 891 w 3384"/>
                <a:gd name="T7" fmla="*/ 682 h 1074"/>
                <a:gd name="T8" fmla="*/ 1200 w 3384"/>
                <a:gd name="T9" fmla="*/ 339 h 1074"/>
                <a:gd name="T10" fmla="*/ 1517 w 3384"/>
                <a:gd name="T11" fmla="*/ 1 h 1074"/>
                <a:gd name="T12" fmla="*/ 1839 w 3384"/>
                <a:gd name="T13" fmla="*/ 337 h 1074"/>
                <a:gd name="T14" fmla="*/ 2161 w 3384"/>
                <a:gd name="T15" fmla="*/ 670 h 1074"/>
                <a:gd name="T16" fmla="*/ 2499 w 3384"/>
                <a:gd name="T17" fmla="*/ 324 h 10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84"/>
                <a:gd name="T28" fmla="*/ 0 h 1074"/>
                <a:gd name="T29" fmla="*/ 3384 w 3384"/>
                <a:gd name="T30" fmla="*/ 1074 h 10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84" h="1074">
                  <a:moveTo>
                    <a:pt x="0" y="529"/>
                  </a:moveTo>
                  <a:cubicBezTo>
                    <a:pt x="149" y="265"/>
                    <a:pt x="299" y="1"/>
                    <a:pt x="437" y="1"/>
                  </a:cubicBezTo>
                  <a:cubicBezTo>
                    <a:pt x="575" y="1"/>
                    <a:pt x="702" y="350"/>
                    <a:pt x="830" y="529"/>
                  </a:cubicBezTo>
                  <a:cubicBezTo>
                    <a:pt x="958" y="708"/>
                    <a:pt x="1076" y="1072"/>
                    <a:pt x="1208" y="1073"/>
                  </a:cubicBezTo>
                  <a:cubicBezTo>
                    <a:pt x="1340" y="1074"/>
                    <a:pt x="1483" y="716"/>
                    <a:pt x="1624" y="537"/>
                  </a:cubicBezTo>
                  <a:cubicBezTo>
                    <a:pt x="1765" y="358"/>
                    <a:pt x="1910" y="2"/>
                    <a:pt x="2054" y="1"/>
                  </a:cubicBezTo>
                  <a:cubicBezTo>
                    <a:pt x="2198" y="0"/>
                    <a:pt x="2345" y="353"/>
                    <a:pt x="2490" y="529"/>
                  </a:cubicBezTo>
                  <a:cubicBezTo>
                    <a:pt x="2636" y="705"/>
                    <a:pt x="2778" y="1060"/>
                    <a:pt x="2927" y="1057"/>
                  </a:cubicBezTo>
                  <a:cubicBezTo>
                    <a:pt x="3076" y="1054"/>
                    <a:pt x="3289" y="626"/>
                    <a:pt x="3384" y="513"/>
                  </a:cubicBezTo>
                </a:path>
              </a:pathLst>
            </a:custGeom>
            <a:blipFill dpi="0" rotWithShape="0">
              <a:blip r:embed="rId3"/>
              <a:srcRect/>
              <a:tile tx="0" ty="0" sx="100000" sy="100000" flip="none" algn="tl"/>
            </a:blipFill>
            <a:ln w="38100" cmpd="sng">
              <a:solidFill>
                <a:srgbClr val="0000FF"/>
              </a:solidFill>
              <a:round/>
              <a:headEnd/>
              <a:tailEnd/>
            </a:ln>
          </p:spPr>
          <p:txBody>
            <a:bodyPr wrap="none" anchor="ctr"/>
            <a:lstStyle/>
            <a:p>
              <a:endParaRPr lang="zh-CN" altLang="en-US"/>
            </a:p>
          </p:txBody>
        </p:sp>
        <p:sp>
          <p:nvSpPr>
            <p:cNvPr id="12319" name="Freeform 17" descr="深色上对角线"/>
            <p:cNvSpPr>
              <a:spLocks/>
            </p:cNvSpPr>
            <p:nvPr/>
          </p:nvSpPr>
          <p:spPr bwMode="auto">
            <a:xfrm>
              <a:off x="967" y="1430"/>
              <a:ext cx="3696" cy="678"/>
            </a:xfrm>
            <a:custGeom>
              <a:avLst/>
              <a:gdLst>
                <a:gd name="T0" fmla="*/ 203 w 3696"/>
                <a:gd name="T1" fmla="*/ 361 h 678"/>
                <a:gd name="T2" fmla="*/ 131 w 3696"/>
                <a:gd name="T3" fmla="*/ 675 h 678"/>
                <a:gd name="T4" fmla="*/ 992 w 3696"/>
                <a:gd name="T5" fmla="*/ 361 h 678"/>
                <a:gd name="T6" fmla="*/ 1883 w 3696"/>
                <a:gd name="T7" fmla="*/ 3 h 678"/>
                <a:gd name="T8" fmla="*/ 1789 w 3696"/>
                <a:gd name="T9" fmla="*/ 345 h 678"/>
                <a:gd name="T10" fmla="*/ 1703 w 3696"/>
                <a:gd name="T11" fmla="*/ 675 h 678"/>
                <a:gd name="T12" fmla="*/ 2640 w 3696"/>
                <a:gd name="T13" fmla="*/ 361 h 678"/>
                <a:gd name="T14" fmla="*/ 3557 w 3696"/>
                <a:gd name="T15" fmla="*/ 9 h 678"/>
                <a:gd name="T16" fmla="*/ 3473 w 3696"/>
                <a:gd name="T17" fmla="*/ 351 h 6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96"/>
                <a:gd name="T28" fmla="*/ 0 h 678"/>
                <a:gd name="T29" fmla="*/ 3696 w 3696"/>
                <a:gd name="T30" fmla="*/ 678 h 6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96" h="678">
                  <a:moveTo>
                    <a:pt x="203" y="361"/>
                  </a:moveTo>
                  <a:cubicBezTo>
                    <a:pt x="191" y="413"/>
                    <a:pt x="0" y="675"/>
                    <a:pt x="131" y="675"/>
                  </a:cubicBezTo>
                  <a:cubicBezTo>
                    <a:pt x="262" y="675"/>
                    <a:pt x="700" y="473"/>
                    <a:pt x="992" y="361"/>
                  </a:cubicBezTo>
                  <a:cubicBezTo>
                    <a:pt x="1284" y="249"/>
                    <a:pt x="1750" y="6"/>
                    <a:pt x="1883" y="3"/>
                  </a:cubicBezTo>
                  <a:cubicBezTo>
                    <a:pt x="2016" y="0"/>
                    <a:pt x="1819" y="233"/>
                    <a:pt x="1789" y="345"/>
                  </a:cubicBezTo>
                  <a:cubicBezTo>
                    <a:pt x="1759" y="457"/>
                    <a:pt x="1561" y="672"/>
                    <a:pt x="1703" y="675"/>
                  </a:cubicBezTo>
                  <a:cubicBezTo>
                    <a:pt x="1845" y="678"/>
                    <a:pt x="2331" y="472"/>
                    <a:pt x="2640" y="361"/>
                  </a:cubicBezTo>
                  <a:cubicBezTo>
                    <a:pt x="2949" y="250"/>
                    <a:pt x="3418" y="11"/>
                    <a:pt x="3557" y="9"/>
                  </a:cubicBezTo>
                  <a:cubicBezTo>
                    <a:pt x="3696" y="7"/>
                    <a:pt x="3490" y="280"/>
                    <a:pt x="3473" y="351"/>
                  </a:cubicBezTo>
                </a:path>
              </a:pathLst>
            </a:custGeom>
            <a:blipFill dpi="0" rotWithShape="0">
              <a:blip r:embed="rId4"/>
              <a:srcRect/>
              <a:tile tx="0" ty="0" sx="100000" sy="100000" flip="none" algn="tl"/>
            </a:blipFill>
            <a:ln w="38100" cmpd="sng">
              <a:solidFill>
                <a:srgbClr val="FF0000"/>
              </a:solidFill>
              <a:round/>
              <a:headEnd/>
              <a:tailEnd/>
            </a:ln>
          </p:spPr>
          <p:txBody>
            <a:bodyPr wrap="none" anchor="ctr"/>
            <a:lstStyle/>
            <a:p>
              <a:endParaRPr lang="zh-CN" altLang="en-US"/>
            </a:p>
          </p:txBody>
        </p:sp>
        <p:graphicFrame>
          <p:nvGraphicFramePr>
            <p:cNvPr id="12320" name="Object 4"/>
            <p:cNvGraphicFramePr>
              <a:graphicFrameLocks noChangeAspect="1"/>
            </p:cNvGraphicFramePr>
            <p:nvPr/>
          </p:nvGraphicFramePr>
          <p:xfrm>
            <a:off x="4800" y="1445"/>
            <a:ext cx="250" cy="319"/>
          </p:xfrm>
          <a:graphic>
            <a:graphicData uri="http://schemas.openxmlformats.org/presentationml/2006/ole">
              <mc:AlternateContent xmlns:mc="http://schemas.openxmlformats.org/markup-compatibility/2006">
                <mc:Choice xmlns:v="urn:schemas-microsoft-com:vml" Requires="v">
                  <p:oleObj spid="_x0000_s189496" name="公式" r:id="rId5" imgW="177646" imgH="228402" progId="Equation.3">
                    <p:embed/>
                  </p:oleObj>
                </mc:Choice>
                <mc:Fallback>
                  <p:oleObj name="公式" r:id="rId5" imgW="177646" imgH="228402" progId="Equation.3">
                    <p:embed/>
                    <p:pic>
                      <p:nvPicPr>
                        <p:cNvPr id="1232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1445"/>
                          <a:ext cx="250"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1" name="Object 5"/>
            <p:cNvGraphicFramePr>
              <a:graphicFrameLocks noChangeAspect="1"/>
            </p:cNvGraphicFramePr>
            <p:nvPr/>
          </p:nvGraphicFramePr>
          <p:xfrm>
            <a:off x="853" y="1061"/>
            <a:ext cx="263" cy="319"/>
          </p:xfrm>
          <a:graphic>
            <a:graphicData uri="http://schemas.openxmlformats.org/presentationml/2006/ole">
              <mc:AlternateContent xmlns:mc="http://schemas.openxmlformats.org/markup-compatibility/2006">
                <mc:Choice xmlns:v="urn:schemas-microsoft-com:vml" Requires="v">
                  <p:oleObj spid="_x0000_s189497" name="公式" r:id="rId7" imgW="215619" imgH="266353" progId="Equation.3">
                    <p:embed/>
                  </p:oleObj>
                </mc:Choice>
                <mc:Fallback>
                  <p:oleObj name="公式" r:id="rId7" imgW="215619" imgH="266353" progId="Equation.3">
                    <p:embed/>
                    <p:pic>
                      <p:nvPicPr>
                        <p:cNvPr id="1232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 y="1061"/>
                          <a:ext cx="263"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2" name="Object 6"/>
            <p:cNvGraphicFramePr>
              <a:graphicFrameLocks noChangeAspect="1"/>
            </p:cNvGraphicFramePr>
            <p:nvPr/>
          </p:nvGraphicFramePr>
          <p:xfrm>
            <a:off x="527" y="1797"/>
            <a:ext cx="312" cy="306"/>
          </p:xfrm>
          <a:graphic>
            <a:graphicData uri="http://schemas.openxmlformats.org/presentationml/2006/ole">
              <mc:AlternateContent xmlns:mc="http://schemas.openxmlformats.org/markup-compatibility/2006">
                <mc:Choice xmlns:v="urn:schemas-microsoft-com:vml" Requires="v">
                  <p:oleObj spid="_x0000_s189498" name="公式" r:id="rId9" imgW="266353" imgH="266353" progId="Equation.3">
                    <p:embed/>
                  </p:oleObj>
                </mc:Choice>
                <mc:Fallback>
                  <p:oleObj name="公式" r:id="rId9" imgW="266353" imgH="266353" progId="Equation.3">
                    <p:embed/>
                    <p:pic>
                      <p:nvPicPr>
                        <p:cNvPr id="1232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 y="1797"/>
                          <a:ext cx="312"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3" name="Line 21"/>
            <p:cNvSpPr>
              <a:spLocks noChangeShapeType="1"/>
            </p:cNvSpPr>
            <p:nvPr/>
          </p:nvSpPr>
          <p:spPr bwMode="auto">
            <a:xfrm flipV="1">
              <a:off x="1178" y="1789"/>
              <a:ext cx="4014" cy="2"/>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324" name="Object 7"/>
            <p:cNvGraphicFramePr>
              <a:graphicFrameLocks noChangeAspect="1"/>
            </p:cNvGraphicFramePr>
            <p:nvPr/>
          </p:nvGraphicFramePr>
          <p:xfrm>
            <a:off x="4761" y="1781"/>
            <a:ext cx="256" cy="269"/>
          </p:xfrm>
          <a:graphic>
            <a:graphicData uri="http://schemas.openxmlformats.org/presentationml/2006/ole">
              <mc:AlternateContent xmlns:mc="http://schemas.openxmlformats.org/markup-compatibility/2006">
                <mc:Choice xmlns:v="urn:schemas-microsoft-com:vml" Requires="v">
                  <p:oleObj spid="_x0000_s189499" name="Equation" r:id="rId11" imgW="177646" imgH="190335" progId="Equation.3">
                    <p:embed/>
                  </p:oleObj>
                </mc:Choice>
                <mc:Fallback>
                  <p:oleObj name="Equation" r:id="rId11" imgW="177646" imgH="190335" progId="Equation.3">
                    <p:embed/>
                    <p:pic>
                      <p:nvPicPr>
                        <p:cNvPr id="1232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1" y="1781"/>
                          <a:ext cx="25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5" name="Object 8"/>
            <p:cNvGraphicFramePr>
              <a:graphicFrameLocks noChangeAspect="1"/>
            </p:cNvGraphicFramePr>
            <p:nvPr/>
          </p:nvGraphicFramePr>
          <p:xfrm>
            <a:off x="936" y="1631"/>
            <a:ext cx="216" cy="246"/>
          </p:xfrm>
          <a:graphic>
            <a:graphicData uri="http://schemas.openxmlformats.org/presentationml/2006/ole">
              <mc:AlternateContent xmlns:mc="http://schemas.openxmlformats.org/markup-compatibility/2006">
                <mc:Choice xmlns:v="urn:schemas-microsoft-com:vml" Requires="v">
                  <p:oleObj spid="_x0000_s189500" name="Equation" r:id="rId13" imgW="164957" imgH="190335" progId="Equation.3">
                    <p:embed/>
                  </p:oleObj>
                </mc:Choice>
                <mc:Fallback>
                  <p:oleObj name="Equation" r:id="rId13" imgW="164957" imgH="190335" progId="Equation.3">
                    <p:embed/>
                    <p:pic>
                      <p:nvPicPr>
                        <p:cNvPr id="12325"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6" y="1631"/>
                          <a:ext cx="21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293" name="Object 2"/>
          <p:cNvGraphicFramePr>
            <a:graphicFrameLocks noChangeAspect="1"/>
          </p:cNvGraphicFramePr>
          <p:nvPr/>
        </p:nvGraphicFramePr>
        <p:xfrm>
          <a:off x="3516313" y="2995613"/>
          <a:ext cx="2940050" cy="920750"/>
        </p:xfrm>
        <a:graphic>
          <a:graphicData uri="http://schemas.openxmlformats.org/presentationml/2006/ole">
            <mc:AlternateContent xmlns:mc="http://schemas.openxmlformats.org/markup-compatibility/2006">
              <mc:Choice xmlns:v="urn:schemas-microsoft-com:vml" Requires="v">
                <p:oleObj spid="_x0000_s189501" name="公式" r:id="rId15" imgW="1943100" imgH="609600" progId="Equation.3">
                  <p:embed/>
                </p:oleObj>
              </mc:Choice>
              <mc:Fallback>
                <p:oleObj name="公式" r:id="rId15" imgW="1943100" imgH="609600" progId="Equation.3">
                  <p:embed/>
                  <p:pic>
                    <p:nvPicPr>
                      <p:cNvPr id="12293"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16313" y="2995613"/>
                        <a:ext cx="29400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294" name="组合 1"/>
          <p:cNvGrpSpPr>
            <a:grpSpLocks/>
          </p:cNvGrpSpPr>
          <p:nvPr/>
        </p:nvGrpSpPr>
        <p:grpSpPr bwMode="auto">
          <a:xfrm>
            <a:off x="2976563" y="4284663"/>
            <a:ext cx="3541712" cy="2135187"/>
            <a:chOff x="4751388" y="4722813"/>
            <a:chExt cx="3541712" cy="2135187"/>
          </a:xfrm>
        </p:grpSpPr>
        <p:grpSp>
          <p:nvGrpSpPr>
            <p:cNvPr id="12297" name="Group 2"/>
            <p:cNvGrpSpPr>
              <a:grpSpLocks/>
            </p:cNvGrpSpPr>
            <p:nvPr/>
          </p:nvGrpSpPr>
          <p:grpSpPr bwMode="auto">
            <a:xfrm>
              <a:off x="4751388" y="4841875"/>
              <a:ext cx="3541712" cy="2016125"/>
              <a:chOff x="3110" y="822"/>
              <a:chExt cx="2458" cy="1440"/>
            </a:xfrm>
          </p:grpSpPr>
          <p:sp>
            <p:nvSpPr>
              <p:cNvPr id="12300" name="Rectangle 3"/>
              <p:cNvSpPr>
                <a:spLocks noChangeArrowheads="1"/>
              </p:cNvSpPr>
              <p:nvPr/>
            </p:nvSpPr>
            <p:spPr bwMode="auto">
              <a:xfrm>
                <a:off x="3120" y="822"/>
                <a:ext cx="2448"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ndParaRPr>
              </a:p>
            </p:txBody>
          </p:sp>
          <p:sp>
            <p:nvSpPr>
              <p:cNvPr id="12301" name="Line 4"/>
              <p:cNvSpPr>
                <a:spLocks noChangeShapeType="1"/>
              </p:cNvSpPr>
              <p:nvPr/>
            </p:nvSpPr>
            <p:spPr bwMode="auto">
              <a:xfrm>
                <a:off x="3216" y="1014"/>
                <a:ext cx="2204" cy="357"/>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5"/>
              <p:cNvSpPr>
                <a:spLocks noChangeShapeType="1"/>
              </p:cNvSpPr>
              <p:nvPr/>
            </p:nvSpPr>
            <p:spPr bwMode="auto">
              <a:xfrm flipV="1">
                <a:off x="3260" y="1364"/>
                <a:ext cx="2160" cy="447"/>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Freeform 6"/>
              <p:cNvSpPr>
                <a:spLocks/>
              </p:cNvSpPr>
              <p:nvPr/>
            </p:nvSpPr>
            <p:spPr bwMode="auto">
              <a:xfrm rot="-801501">
                <a:off x="3348" y="1707"/>
                <a:ext cx="353" cy="89"/>
              </a:xfrm>
              <a:custGeom>
                <a:avLst/>
                <a:gdLst>
                  <a:gd name="T0" fmla="*/ 0 w 672"/>
                  <a:gd name="T1" fmla="*/ 13 h 104"/>
                  <a:gd name="T2" fmla="*/ 1 w 672"/>
                  <a:gd name="T3" fmla="*/ 0 h 104"/>
                  <a:gd name="T4" fmla="*/ 1 w 672"/>
                  <a:gd name="T5" fmla="*/ 13 h 104"/>
                  <a:gd name="T6" fmla="*/ 1 w 672"/>
                  <a:gd name="T7" fmla="*/ 0 h 104"/>
                  <a:gd name="T8" fmla="*/ 1 w 672"/>
                  <a:gd name="T9" fmla="*/ 13 h 104"/>
                  <a:gd name="T10" fmla="*/ 1 w 672"/>
                  <a:gd name="T11" fmla="*/ 0 h 104"/>
                  <a:gd name="T12" fmla="*/ 1 w 672"/>
                  <a:gd name="T13" fmla="*/ 13 h 104"/>
                  <a:gd name="T14" fmla="*/ 1 w 672"/>
                  <a:gd name="T15" fmla="*/ 0 h 104"/>
                  <a:gd name="T16" fmla="*/ 1 w 672"/>
                  <a:gd name="T17" fmla="*/ 13 h 104"/>
                  <a:gd name="T18" fmla="*/ 1 w 672"/>
                  <a:gd name="T19" fmla="*/ 0 h 104"/>
                  <a:gd name="T20" fmla="*/ 1 w 672"/>
                  <a:gd name="T21" fmla="*/ 13 h 104"/>
                  <a:gd name="T22" fmla="*/ 1 w 672"/>
                  <a:gd name="T23" fmla="*/ 7 h 104"/>
                  <a:gd name="T24" fmla="*/ 1 w 672"/>
                  <a:gd name="T25" fmla="*/ 7 h 104"/>
                  <a:gd name="T26" fmla="*/ 1 w 672"/>
                  <a:gd name="T27" fmla="*/ 7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4" name="Freeform 7"/>
              <p:cNvSpPr>
                <a:spLocks/>
              </p:cNvSpPr>
              <p:nvPr/>
            </p:nvSpPr>
            <p:spPr bwMode="auto">
              <a:xfrm rot="-801501">
                <a:off x="3833" y="1600"/>
                <a:ext cx="353" cy="89"/>
              </a:xfrm>
              <a:custGeom>
                <a:avLst/>
                <a:gdLst>
                  <a:gd name="T0" fmla="*/ 0 w 672"/>
                  <a:gd name="T1" fmla="*/ 13 h 104"/>
                  <a:gd name="T2" fmla="*/ 1 w 672"/>
                  <a:gd name="T3" fmla="*/ 0 h 104"/>
                  <a:gd name="T4" fmla="*/ 1 w 672"/>
                  <a:gd name="T5" fmla="*/ 13 h 104"/>
                  <a:gd name="T6" fmla="*/ 1 w 672"/>
                  <a:gd name="T7" fmla="*/ 0 h 104"/>
                  <a:gd name="T8" fmla="*/ 1 w 672"/>
                  <a:gd name="T9" fmla="*/ 13 h 104"/>
                  <a:gd name="T10" fmla="*/ 1 w 672"/>
                  <a:gd name="T11" fmla="*/ 0 h 104"/>
                  <a:gd name="T12" fmla="*/ 1 w 672"/>
                  <a:gd name="T13" fmla="*/ 13 h 104"/>
                  <a:gd name="T14" fmla="*/ 1 w 672"/>
                  <a:gd name="T15" fmla="*/ 0 h 104"/>
                  <a:gd name="T16" fmla="*/ 1 w 672"/>
                  <a:gd name="T17" fmla="*/ 13 h 104"/>
                  <a:gd name="T18" fmla="*/ 1 w 672"/>
                  <a:gd name="T19" fmla="*/ 0 h 104"/>
                  <a:gd name="T20" fmla="*/ 1 w 672"/>
                  <a:gd name="T21" fmla="*/ 13 h 104"/>
                  <a:gd name="T22" fmla="*/ 1 w 672"/>
                  <a:gd name="T23" fmla="*/ 7 h 104"/>
                  <a:gd name="T24" fmla="*/ 1 w 672"/>
                  <a:gd name="T25" fmla="*/ 7 h 104"/>
                  <a:gd name="T26" fmla="*/ 1 w 672"/>
                  <a:gd name="T27" fmla="*/ 7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5" name="Freeform 8"/>
              <p:cNvSpPr>
                <a:spLocks/>
              </p:cNvSpPr>
              <p:nvPr/>
            </p:nvSpPr>
            <p:spPr bwMode="auto">
              <a:xfrm rot="-801501">
                <a:off x="4759" y="1416"/>
                <a:ext cx="352" cy="89"/>
              </a:xfrm>
              <a:custGeom>
                <a:avLst/>
                <a:gdLst>
                  <a:gd name="T0" fmla="*/ 0 w 672"/>
                  <a:gd name="T1" fmla="*/ 13 h 104"/>
                  <a:gd name="T2" fmla="*/ 1 w 672"/>
                  <a:gd name="T3" fmla="*/ 0 h 104"/>
                  <a:gd name="T4" fmla="*/ 1 w 672"/>
                  <a:gd name="T5" fmla="*/ 13 h 104"/>
                  <a:gd name="T6" fmla="*/ 1 w 672"/>
                  <a:gd name="T7" fmla="*/ 0 h 104"/>
                  <a:gd name="T8" fmla="*/ 1 w 672"/>
                  <a:gd name="T9" fmla="*/ 13 h 104"/>
                  <a:gd name="T10" fmla="*/ 1 w 672"/>
                  <a:gd name="T11" fmla="*/ 0 h 104"/>
                  <a:gd name="T12" fmla="*/ 1 w 672"/>
                  <a:gd name="T13" fmla="*/ 13 h 104"/>
                  <a:gd name="T14" fmla="*/ 1 w 672"/>
                  <a:gd name="T15" fmla="*/ 0 h 104"/>
                  <a:gd name="T16" fmla="*/ 1 w 672"/>
                  <a:gd name="T17" fmla="*/ 13 h 104"/>
                  <a:gd name="T18" fmla="*/ 1 w 672"/>
                  <a:gd name="T19" fmla="*/ 0 h 104"/>
                  <a:gd name="T20" fmla="*/ 1 w 672"/>
                  <a:gd name="T21" fmla="*/ 13 h 104"/>
                  <a:gd name="T22" fmla="*/ 1 w 672"/>
                  <a:gd name="T23" fmla="*/ 7 h 104"/>
                  <a:gd name="T24" fmla="*/ 1 w 672"/>
                  <a:gd name="T25" fmla="*/ 7 h 104"/>
                  <a:gd name="T26" fmla="*/ 1 w 672"/>
                  <a:gd name="T27" fmla="*/ 7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6" name="Freeform 9"/>
              <p:cNvSpPr>
                <a:spLocks/>
              </p:cNvSpPr>
              <p:nvPr/>
            </p:nvSpPr>
            <p:spPr bwMode="auto">
              <a:xfrm rot="-801501">
                <a:off x="4318" y="1505"/>
                <a:ext cx="353" cy="90"/>
              </a:xfrm>
              <a:custGeom>
                <a:avLst/>
                <a:gdLst>
                  <a:gd name="T0" fmla="*/ 0 w 672"/>
                  <a:gd name="T1" fmla="*/ 15 h 104"/>
                  <a:gd name="T2" fmla="*/ 1 w 672"/>
                  <a:gd name="T3" fmla="*/ 0 h 104"/>
                  <a:gd name="T4" fmla="*/ 1 w 672"/>
                  <a:gd name="T5" fmla="*/ 15 h 104"/>
                  <a:gd name="T6" fmla="*/ 1 w 672"/>
                  <a:gd name="T7" fmla="*/ 0 h 104"/>
                  <a:gd name="T8" fmla="*/ 1 w 672"/>
                  <a:gd name="T9" fmla="*/ 15 h 104"/>
                  <a:gd name="T10" fmla="*/ 1 w 672"/>
                  <a:gd name="T11" fmla="*/ 0 h 104"/>
                  <a:gd name="T12" fmla="*/ 1 w 672"/>
                  <a:gd name="T13" fmla="*/ 15 h 104"/>
                  <a:gd name="T14" fmla="*/ 1 w 672"/>
                  <a:gd name="T15" fmla="*/ 0 h 104"/>
                  <a:gd name="T16" fmla="*/ 1 w 672"/>
                  <a:gd name="T17" fmla="*/ 15 h 104"/>
                  <a:gd name="T18" fmla="*/ 1 w 672"/>
                  <a:gd name="T19" fmla="*/ 0 h 104"/>
                  <a:gd name="T20" fmla="*/ 1 w 672"/>
                  <a:gd name="T21" fmla="*/ 15 h 104"/>
                  <a:gd name="T22" fmla="*/ 1 w 672"/>
                  <a:gd name="T23" fmla="*/ 8 h 104"/>
                  <a:gd name="T24" fmla="*/ 1 w 672"/>
                  <a:gd name="T25" fmla="*/ 8 h 104"/>
                  <a:gd name="T26" fmla="*/ 1 w 672"/>
                  <a:gd name="T27" fmla="*/ 8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7" name="Freeform 10"/>
              <p:cNvSpPr>
                <a:spLocks/>
              </p:cNvSpPr>
              <p:nvPr/>
            </p:nvSpPr>
            <p:spPr bwMode="auto">
              <a:xfrm rot="599933">
                <a:off x="3877" y="1104"/>
                <a:ext cx="397" cy="89"/>
              </a:xfrm>
              <a:custGeom>
                <a:avLst/>
                <a:gdLst>
                  <a:gd name="T0" fmla="*/ 0 w 672"/>
                  <a:gd name="T1" fmla="*/ 13 h 104"/>
                  <a:gd name="T2" fmla="*/ 1 w 672"/>
                  <a:gd name="T3" fmla="*/ 0 h 104"/>
                  <a:gd name="T4" fmla="*/ 1 w 672"/>
                  <a:gd name="T5" fmla="*/ 13 h 104"/>
                  <a:gd name="T6" fmla="*/ 1 w 672"/>
                  <a:gd name="T7" fmla="*/ 0 h 104"/>
                  <a:gd name="T8" fmla="*/ 1 w 672"/>
                  <a:gd name="T9" fmla="*/ 13 h 104"/>
                  <a:gd name="T10" fmla="*/ 1 w 672"/>
                  <a:gd name="T11" fmla="*/ 0 h 104"/>
                  <a:gd name="T12" fmla="*/ 1 w 672"/>
                  <a:gd name="T13" fmla="*/ 13 h 104"/>
                  <a:gd name="T14" fmla="*/ 1 w 672"/>
                  <a:gd name="T15" fmla="*/ 0 h 104"/>
                  <a:gd name="T16" fmla="*/ 1 w 672"/>
                  <a:gd name="T17" fmla="*/ 13 h 104"/>
                  <a:gd name="T18" fmla="*/ 1 w 672"/>
                  <a:gd name="T19" fmla="*/ 0 h 104"/>
                  <a:gd name="T20" fmla="*/ 1 w 672"/>
                  <a:gd name="T21" fmla="*/ 13 h 104"/>
                  <a:gd name="T22" fmla="*/ 1 w 672"/>
                  <a:gd name="T23" fmla="*/ 7 h 104"/>
                  <a:gd name="T24" fmla="*/ 1 w 672"/>
                  <a:gd name="T25" fmla="*/ 7 h 104"/>
                  <a:gd name="T26" fmla="*/ 1 w 672"/>
                  <a:gd name="T27" fmla="*/ 7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8" name="Freeform 11"/>
              <p:cNvSpPr>
                <a:spLocks/>
              </p:cNvSpPr>
              <p:nvPr/>
            </p:nvSpPr>
            <p:spPr bwMode="auto">
              <a:xfrm rot="599933">
                <a:off x="4450" y="1193"/>
                <a:ext cx="397" cy="89"/>
              </a:xfrm>
              <a:custGeom>
                <a:avLst/>
                <a:gdLst>
                  <a:gd name="T0" fmla="*/ 0 w 672"/>
                  <a:gd name="T1" fmla="*/ 13 h 104"/>
                  <a:gd name="T2" fmla="*/ 1 w 672"/>
                  <a:gd name="T3" fmla="*/ 0 h 104"/>
                  <a:gd name="T4" fmla="*/ 1 w 672"/>
                  <a:gd name="T5" fmla="*/ 13 h 104"/>
                  <a:gd name="T6" fmla="*/ 1 w 672"/>
                  <a:gd name="T7" fmla="*/ 0 h 104"/>
                  <a:gd name="T8" fmla="*/ 1 w 672"/>
                  <a:gd name="T9" fmla="*/ 13 h 104"/>
                  <a:gd name="T10" fmla="*/ 1 w 672"/>
                  <a:gd name="T11" fmla="*/ 0 h 104"/>
                  <a:gd name="T12" fmla="*/ 1 w 672"/>
                  <a:gd name="T13" fmla="*/ 13 h 104"/>
                  <a:gd name="T14" fmla="*/ 1 w 672"/>
                  <a:gd name="T15" fmla="*/ 0 h 104"/>
                  <a:gd name="T16" fmla="*/ 1 w 672"/>
                  <a:gd name="T17" fmla="*/ 13 h 104"/>
                  <a:gd name="T18" fmla="*/ 1 w 672"/>
                  <a:gd name="T19" fmla="*/ 0 h 104"/>
                  <a:gd name="T20" fmla="*/ 1 w 672"/>
                  <a:gd name="T21" fmla="*/ 13 h 104"/>
                  <a:gd name="T22" fmla="*/ 1 w 672"/>
                  <a:gd name="T23" fmla="*/ 7 h 104"/>
                  <a:gd name="T24" fmla="*/ 1 w 672"/>
                  <a:gd name="T25" fmla="*/ 7 h 104"/>
                  <a:gd name="T26" fmla="*/ 1 w 672"/>
                  <a:gd name="T27" fmla="*/ 7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9" name="Freeform 12"/>
              <p:cNvSpPr>
                <a:spLocks/>
              </p:cNvSpPr>
              <p:nvPr/>
            </p:nvSpPr>
            <p:spPr bwMode="auto">
              <a:xfrm rot="585018">
                <a:off x="5023" y="1282"/>
                <a:ext cx="397" cy="89"/>
              </a:xfrm>
              <a:custGeom>
                <a:avLst/>
                <a:gdLst>
                  <a:gd name="T0" fmla="*/ 0 w 672"/>
                  <a:gd name="T1" fmla="*/ 13 h 104"/>
                  <a:gd name="T2" fmla="*/ 1 w 672"/>
                  <a:gd name="T3" fmla="*/ 0 h 104"/>
                  <a:gd name="T4" fmla="*/ 1 w 672"/>
                  <a:gd name="T5" fmla="*/ 13 h 104"/>
                  <a:gd name="T6" fmla="*/ 1 w 672"/>
                  <a:gd name="T7" fmla="*/ 0 h 104"/>
                  <a:gd name="T8" fmla="*/ 1 w 672"/>
                  <a:gd name="T9" fmla="*/ 13 h 104"/>
                  <a:gd name="T10" fmla="*/ 1 w 672"/>
                  <a:gd name="T11" fmla="*/ 0 h 104"/>
                  <a:gd name="T12" fmla="*/ 1 w 672"/>
                  <a:gd name="T13" fmla="*/ 13 h 104"/>
                  <a:gd name="T14" fmla="*/ 1 w 672"/>
                  <a:gd name="T15" fmla="*/ 0 h 104"/>
                  <a:gd name="T16" fmla="*/ 1 w 672"/>
                  <a:gd name="T17" fmla="*/ 13 h 104"/>
                  <a:gd name="T18" fmla="*/ 1 w 672"/>
                  <a:gd name="T19" fmla="*/ 0 h 104"/>
                  <a:gd name="T20" fmla="*/ 1 w 672"/>
                  <a:gd name="T21" fmla="*/ 13 h 104"/>
                  <a:gd name="T22" fmla="*/ 1 w 672"/>
                  <a:gd name="T23" fmla="*/ 7 h 104"/>
                  <a:gd name="T24" fmla="*/ 1 w 672"/>
                  <a:gd name="T25" fmla="*/ 7 h 104"/>
                  <a:gd name="T26" fmla="*/ 1 w 672"/>
                  <a:gd name="T27" fmla="*/ 7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0" name="Freeform 13"/>
              <p:cNvSpPr>
                <a:spLocks/>
              </p:cNvSpPr>
              <p:nvPr/>
            </p:nvSpPr>
            <p:spPr bwMode="auto">
              <a:xfrm rot="599933">
                <a:off x="3348" y="1014"/>
                <a:ext cx="397" cy="90"/>
              </a:xfrm>
              <a:custGeom>
                <a:avLst/>
                <a:gdLst>
                  <a:gd name="T0" fmla="*/ 0 w 672"/>
                  <a:gd name="T1" fmla="*/ 15 h 104"/>
                  <a:gd name="T2" fmla="*/ 1 w 672"/>
                  <a:gd name="T3" fmla="*/ 0 h 104"/>
                  <a:gd name="T4" fmla="*/ 1 w 672"/>
                  <a:gd name="T5" fmla="*/ 15 h 104"/>
                  <a:gd name="T6" fmla="*/ 1 w 672"/>
                  <a:gd name="T7" fmla="*/ 0 h 104"/>
                  <a:gd name="T8" fmla="*/ 1 w 672"/>
                  <a:gd name="T9" fmla="*/ 15 h 104"/>
                  <a:gd name="T10" fmla="*/ 1 w 672"/>
                  <a:gd name="T11" fmla="*/ 0 h 104"/>
                  <a:gd name="T12" fmla="*/ 1 w 672"/>
                  <a:gd name="T13" fmla="*/ 15 h 104"/>
                  <a:gd name="T14" fmla="*/ 1 w 672"/>
                  <a:gd name="T15" fmla="*/ 0 h 104"/>
                  <a:gd name="T16" fmla="*/ 1 w 672"/>
                  <a:gd name="T17" fmla="*/ 15 h 104"/>
                  <a:gd name="T18" fmla="*/ 1 w 672"/>
                  <a:gd name="T19" fmla="*/ 0 h 104"/>
                  <a:gd name="T20" fmla="*/ 1 w 672"/>
                  <a:gd name="T21" fmla="*/ 15 h 104"/>
                  <a:gd name="T22" fmla="*/ 1 w 672"/>
                  <a:gd name="T23" fmla="*/ 8 h 104"/>
                  <a:gd name="T24" fmla="*/ 1 w 672"/>
                  <a:gd name="T25" fmla="*/ 8 h 104"/>
                  <a:gd name="T26" fmla="*/ 1 w 672"/>
                  <a:gd name="T27" fmla="*/ 8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1" name="Text Box 14"/>
              <p:cNvSpPr txBox="1">
                <a:spLocks noChangeArrowheads="1"/>
              </p:cNvSpPr>
              <p:nvPr/>
            </p:nvSpPr>
            <p:spPr bwMode="auto">
              <a:xfrm>
                <a:off x="5288" y="1461"/>
                <a:ext cx="27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solidFill>
                      <a:srgbClr val="CC0099"/>
                    </a:solidFill>
                    <a:latin typeface="Times New Roman" panose="02020603050405020304" pitchFamily="18" charset="0"/>
                  </a:rPr>
                  <a:t>P</a:t>
                </a:r>
              </a:p>
            </p:txBody>
          </p:sp>
          <p:sp>
            <p:nvSpPr>
              <p:cNvPr id="12312" name="Text Box 15"/>
              <p:cNvSpPr txBox="1">
                <a:spLocks noChangeArrowheads="1"/>
              </p:cNvSpPr>
              <p:nvPr/>
            </p:nvSpPr>
            <p:spPr bwMode="auto">
              <a:xfrm>
                <a:off x="3132" y="1542"/>
                <a:ext cx="251"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solidFill>
                      <a:srgbClr val="000000"/>
                    </a:solidFill>
                    <a:latin typeface="Times New Roman" panose="02020603050405020304" pitchFamily="18" charset="0"/>
                  </a:rPr>
                  <a:t>2</a:t>
                </a:r>
              </a:p>
            </p:txBody>
          </p:sp>
          <p:sp>
            <p:nvSpPr>
              <p:cNvPr id="12313" name="Text Box 16"/>
              <p:cNvSpPr txBox="1">
                <a:spLocks noChangeArrowheads="1"/>
              </p:cNvSpPr>
              <p:nvPr/>
            </p:nvSpPr>
            <p:spPr bwMode="auto">
              <a:xfrm>
                <a:off x="3110" y="975"/>
                <a:ext cx="29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a:solidFill>
                      <a:srgbClr val="1C1C1C"/>
                    </a:solidFill>
                    <a:latin typeface="Times New Roman" panose="02020603050405020304" pitchFamily="18" charset="0"/>
                  </a:rPr>
                  <a:t>1</a:t>
                </a:r>
              </a:p>
            </p:txBody>
          </p:sp>
        </p:grpSp>
        <p:graphicFrame>
          <p:nvGraphicFramePr>
            <p:cNvPr id="12298" name="Object 8"/>
            <p:cNvGraphicFramePr>
              <a:graphicFrameLocks noChangeAspect="1"/>
            </p:cNvGraphicFramePr>
            <p:nvPr/>
          </p:nvGraphicFramePr>
          <p:xfrm>
            <a:off x="6232525" y="5956300"/>
            <a:ext cx="336550" cy="577850"/>
          </p:xfrm>
          <a:graphic>
            <a:graphicData uri="http://schemas.openxmlformats.org/presentationml/2006/ole">
              <mc:AlternateContent xmlns:mc="http://schemas.openxmlformats.org/markup-compatibility/2006">
                <mc:Choice xmlns:v="urn:schemas-microsoft-com:vml" Requires="v">
                  <p:oleObj spid="_x0000_s189502" name="Equation" r:id="rId17" imgW="126890" imgH="228402" progId="Equation.DSMT4">
                    <p:embed/>
                  </p:oleObj>
                </mc:Choice>
                <mc:Fallback>
                  <p:oleObj name="Equation" r:id="rId17" imgW="126890" imgH="228402" progId="Equation.DSMT4">
                    <p:embed/>
                    <p:pic>
                      <p:nvPicPr>
                        <p:cNvPr id="12298"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32525" y="5956300"/>
                          <a:ext cx="336550" cy="577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graphicFrame>
          <p:nvGraphicFramePr>
            <p:cNvPr id="12299" name="Object 8"/>
            <p:cNvGraphicFramePr>
              <a:graphicFrameLocks noChangeAspect="1"/>
            </p:cNvGraphicFramePr>
            <p:nvPr/>
          </p:nvGraphicFramePr>
          <p:xfrm>
            <a:off x="6215063" y="4722813"/>
            <a:ext cx="301625" cy="577850"/>
          </p:xfrm>
          <a:graphic>
            <a:graphicData uri="http://schemas.openxmlformats.org/presentationml/2006/ole">
              <mc:AlternateContent xmlns:mc="http://schemas.openxmlformats.org/markup-compatibility/2006">
                <mc:Choice xmlns:v="urn:schemas-microsoft-com:vml" Requires="v">
                  <p:oleObj spid="_x0000_s189503" name="Equation" r:id="rId19" imgW="114250" imgH="228501" progId="Equation.DSMT4">
                    <p:embed/>
                  </p:oleObj>
                </mc:Choice>
                <mc:Fallback>
                  <p:oleObj name="Equation" r:id="rId19" imgW="114250" imgH="228501" progId="Equation.DSMT4">
                    <p:embed/>
                    <p:pic>
                      <p:nvPicPr>
                        <p:cNvPr id="12299"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15063" y="4722813"/>
                          <a:ext cx="301625" cy="577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grpSp>
      <p:sp>
        <p:nvSpPr>
          <p:cNvPr id="37" name="Text Box 24"/>
          <p:cNvSpPr txBox="1">
            <a:spLocks noChangeArrowheads="1"/>
          </p:cNvSpPr>
          <p:nvPr/>
        </p:nvSpPr>
        <p:spPr bwMode="auto">
          <a:xfrm>
            <a:off x="231775" y="4432300"/>
            <a:ext cx="5113338" cy="523875"/>
          </a:xfrm>
          <a:prstGeom prst="rect">
            <a:avLst/>
          </a:prstGeom>
          <a:noFill/>
          <a:ln w="9525">
            <a:noFill/>
            <a:miter lim="800000"/>
            <a:headEnd/>
            <a:tailEnd/>
          </a:ln>
          <a:effectLst/>
        </p:spPr>
        <p:txBody>
          <a:bodyPr>
            <a:spAutoFit/>
          </a:bodyPr>
          <a:lstStyle/>
          <a:p>
            <a:pPr>
              <a:spcBef>
                <a:spcPct val="50000"/>
              </a:spcBef>
              <a:defRPr/>
            </a:pPr>
            <a:r>
              <a:rPr lang="en-US" altLang="zh-CN" dirty="0">
                <a:solidFill>
                  <a:schemeClr val="tx1"/>
                </a:solidFill>
                <a:latin typeface="宋体" pitchFamily="2" charset="-122"/>
              </a:rPr>
              <a:t>1</a:t>
            </a:r>
            <a:r>
              <a:rPr lang="zh-CN" altLang="en-US" dirty="0">
                <a:solidFill>
                  <a:schemeClr val="tx1"/>
                </a:solidFill>
                <a:latin typeface="宋体" pitchFamily="2" charset="-122"/>
              </a:rPr>
              <a:t>、光的相干条件</a:t>
            </a:r>
            <a:endParaRPr lang="zh-CN" altLang="en-US" sz="1800" dirty="0">
              <a:solidFill>
                <a:schemeClr val="tx1"/>
              </a:solidFill>
              <a:effectLst>
                <a:outerShdw blurRad="38100" dist="38100" dir="2700000" algn="tl">
                  <a:srgbClr val="C0C0C0"/>
                </a:outerShdw>
              </a:effectLst>
              <a:latin typeface="Arial" charset="0"/>
            </a:endParaRPr>
          </a:p>
        </p:txBody>
      </p:sp>
      <p:graphicFrame>
        <p:nvGraphicFramePr>
          <p:cNvPr id="12296" name="Object 5"/>
          <p:cNvGraphicFramePr>
            <a:graphicFrameLocks noChangeAspect="1"/>
          </p:cNvGraphicFramePr>
          <p:nvPr/>
        </p:nvGraphicFramePr>
        <p:xfrm>
          <a:off x="1033463" y="5946775"/>
          <a:ext cx="6669087" cy="925513"/>
        </p:xfrm>
        <a:graphic>
          <a:graphicData uri="http://schemas.openxmlformats.org/presentationml/2006/ole">
            <mc:AlternateContent xmlns:mc="http://schemas.openxmlformats.org/markup-compatibility/2006">
              <mc:Choice xmlns:v="urn:schemas-microsoft-com:vml" Requires="v">
                <p:oleObj spid="_x0000_s189504" name="Equation" r:id="rId21" imgW="2832100" imgH="393700" progId="Equation.DSMT4">
                  <p:embed/>
                </p:oleObj>
              </mc:Choice>
              <mc:Fallback>
                <p:oleObj name="Equation" r:id="rId21" imgW="2832100" imgH="393700" progId="Equation.DSMT4">
                  <p:embed/>
                  <p:pic>
                    <p:nvPicPr>
                      <p:cNvPr id="12296" name="Object 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33463" y="5946775"/>
                        <a:ext cx="6669087"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0499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p:cTn id="14" dur="500" fill="hold"/>
                                        <p:tgtEl>
                                          <p:spTgt spid="37"/>
                                        </p:tgtEl>
                                        <p:attrNameLst>
                                          <p:attrName>ppt_w</p:attrName>
                                        </p:attrNameLst>
                                      </p:cBhvr>
                                      <p:tavLst>
                                        <p:tav tm="0">
                                          <p:val>
                                            <p:fltVal val="0"/>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animEffect transition="in" filter="fade">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7"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4697</Words>
  <Application>Microsoft Office PowerPoint</Application>
  <PresentationFormat>全屏显示(4:3)</PresentationFormat>
  <Paragraphs>561</Paragraphs>
  <Slides>86</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5</vt:i4>
      </vt:variant>
      <vt:variant>
        <vt:lpstr>幻灯片标题</vt:lpstr>
      </vt:variant>
      <vt:variant>
        <vt:i4>86</vt:i4>
      </vt:variant>
    </vt:vector>
  </HeadingPairs>
  <TitlesOfParts>
    <vt:vector size="109" baseType="lpstr">
      <vt:lpstr>Monotype Sorts</vt:lpstr>
      <vt:lpstr>方正书宋简体</vt:lpstr>
      <vt:lpstr>黑体</vt:lpstr>
      <vt:lpstr>华文行楷</vt:lpstr>
      <vt:lpstr>华文新魏</vt:lpstr>
      <vt:lpstr>楷体_GB2312</vt:lpstr>
      <vt:lpstr>隶书</vt:lpstr>
      <vt:lpstr>宋体</vt:lpstr>
      <vt:lpstr>Arial</vt:lpstr>
      <vt:lpstr>Arial Black</vt:lpstr>
      <vt:lpstr>Bookman Old Style</vt:lpstr>
      <vt:lpstr>Calibri</vt:lpstr>
      <vt:lpstr>Cambria Math</vt:lpstr>
      <vt:lpstr>Symbol</vt:lpstr>
      <vt:lpstr>Tahoma</vt:lpstr>
      <vt:lpstr>Times New Roman</vt:lpstr>
      <vt:lpstr>Wingdings</vt:lpstr>
      <vt:lpstr>默认设计模板</vt:lpstr>
      <vt:lpstr>公式</vt:lpstr>
      <vt:lpstr>Equation</vt:lpstr>
      <vt:lpstr>Microsoft 公式 3.0</vt:lpstr>
      <vt:lpstr>MathType 6.0 Equation</vt:lpstr>
      <vt:lpstr>Photo Editor 照片</vt:lpstr>
      <vt:lpstr>PowerPoint 演示文稿</vt:lpstr>
      <vt:lpstr>PowerPoint 演示文稿</vt:lpstr>
      <vt:lpstr>PowerPoint 演示文稿</vt:lpstr>
      <vt:lpstr>PowerPoint 演示文稿</vt:lpstr>
      <vt:lpstr>PowerPoint 演示文稿</vt:lpstr>
      <vt:lpstr>量子光学时期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11.4  薄膜干涉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牛顿在考察肥皂泡及其他薄膜干涉现象时，把一个玻璃三棱镜压在一个曲率已知的透镜上，偶然发现观察到干涉圆环，并对此进行了实验观测和研究。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11.6 迈克尔孙干涉仪</vt:lpstr>
      <vt:lpstr>PowerPoint 演示文稿</vt:lpstr>
      <vt:lpstr>PowerPoint 演示文稿</vt:lpstr>
      <vt:lpstr>PowerPoint 演示文稿</vt:lpstr>
      <vt:lpstr>1.  当M1，M2垂直时，可观察到等倾干涉条纹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zz</dc:creator>
  <cp:lastModifiedBy>shaoxh</cp:lastModifiedBy>
  <cp:revision>79</cp:revision>
  <dcterms:created xsi:type="dcterms:W3CDTF">2004-11-22T12:13:41Z</dcterms:created>
  <dcterms:modified xsi:type="dcterms:W3CDTF">2018-11-19T12:08:30Z</dcterms:modified>
</cp:coreProperties>
</file>