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2"/>
  </p:handoutMasterIdLst>
  <p:sldIdLst>
    <p:sldId id="256" r:id="rId2"/>
    <p:sldId id="268" r:id="rId3"/>
    <p:sldId id="257" r:id="rId4"/>
    <p:sldId id="259" r:id="rId5"/>
    <p:sldId id="345" r:id="rId6"/>
    <p:sldId id="355" r:id="rId7"/>
    <p:sldId id="270" r:id="rId8"/>
    <p:sldId id="352" r:id="rId9"/>
    <p:sldId id="271" r:id="rId10"/>
    <p:sldId id="347" r:id="rId11"/>
    <p:sldId id="348" r:id="rId12"/>
    <p:sldId id="272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338" r:id="rId23"/>
    <p:sldId id="344" r:id="rId24"/>
    <p:sldId id="287" r:id="rId25"/>
    <p:sldId id="288" r:id="rId26"/>
    <p:sldId id="356" r:id="rId27"/>
    <p:sldId id="337" r:id="rId28"/>
    <p:sldId id="292" r:id="rId29"/>
    <p:sldId id="293" r:id="rId30"/>
    <p:sldId id="357" r:id="rId31"/>
    <p:sldId id="349" r:id="rId32"/>
    <p:sldId id="358" r:id="rId33"/>
    <p:sldId id="296" r:id="rId34"/>
    <p:sldId id="299" r:id="rId35"/>
    <p:sldId id="305" r:id="rId36"/>
    <p:sldId id="366" r:id="rId37"/>
    <p:sldId id="367" r:id="rId38"/>
    <p:sldId id="339" r:id="rId39"/>
    <p:sldId id="340" r:id="rId40"/>
    <p:sldId id="341" r:id="rId41"/>
    <p:sldId id="342" r:id="rId42"/>
    <p:sldId id="343" r:id="rId43"/>
    <p:sldId id="351" r:id="rId44"/>
    <p:sldId id="313" r:id="rId45"/>
    <p:sldId id="314" r:id="rId46"/>
    <p:sldId id="315" r:id="rId47"/>
    <p:sldId id="317" r:id="rId48"/>
    <p:sldId id="359" r:id="rId49"/>
    <p:sldId id="360" r:id="rId50"/>
    <p:sldId id="361" r:id="rId51"/>
    <p:sldId id="321" r:id="rId52"/>
    <p:sldId id="322" r:id="rId53"/>
    <p:sldId id="323" r:id="rId54"/>
    <p:sldId id="327" r:id="rId55"/>
    <p:sldId id="365" r:id="rId56"/>
    <p:sldId id="362" r:id="rId57"/>
    <p:sldId id="329" r:id="rId58"/>
    <p:sldId id="330" r:id="rId59"/>
    <p:sldId id="332" r:id="rId60"/>
    <p:sldId id="363" r:id="rId61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66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7" d="100"/>
          <a:sy n="57" d="100"/>
        </p:scale>
        <p:origin x="-125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07.wmf"/><Relationship Id="rId3" Type="http://schemas.openxmlformats.org/officeDocument/2006/relationships/image" Target="../media/image65.wmf"/><Relationship Id="rId7" Type="http://schemas.openxmlformats.org/officeDocument/2006/relationships/image" Target="../media/image89.wmf"/><Relationship Id="rId12" Type="http://schemas.openxmlformats.org/officeDocument/2006/relationships/image" Target="../media/image106.wmf"/><Relationship Id="rId2" Type="http://schemas.openxmlformats.org/officeDocument/2006/relationships/image" Target="../media/image104.wmf"/><Relationship Id="rId16" Type="http://schemas.openxmlformats.org/officeDocument/2006/relationships/image" Target="../media/image110.wmf"/><Relationship Id="rId1" Type="http://schemas.openxmlformats.org/officeDocument/2006/relationships/image" Target="../media/image103.wmf"/><Relationship Id="rId6" Type="http://schemas.openxmlformats.org/officeDocument/2006/relationships/image" Target="../media/image105.wmf"/><Relationship Id="rId11" Type="http://schemas.openxmlformats.org/officeDocument/2006/relationships/image" Target="../media/image40.wmf"/><Relationship Id="rId5" Type="http://schemas.openxmlformats.org/officeDocument/2006/relationships/image" Target="../media/image47.wmf"/><Relationship Id="rId15" Type="http://schemas.openxmlformats.org/officeDocument/2006/relationships/image" Target="../media/image109.wmf"/><Relationship Id="rId10" Type="http://schemas.openxmlformats.org/officeDocument/2006/relationships/image" Target="../media/image93.wmf"/><Relationship Id="rId4" Type="http://schemas.openxmlformats.org/officeDocument/2006/relationships/image" Target="../media/image30.wmf"/><Relationship Id="rId9" Type="http://schemas.openxmlformats.org/officeDocument/2006/relationships/image" Target="../media/image21.wmf"/><Relationship Id="rId14" Type="http://schemas.openxmlformats.org/officeDocument/2006/relationships/image" Target="../media/image10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18" Type="http://schemas.openxmlformats.org/officeDocument/2006/relationships/image" Target="../media/image99.wmf"/><Relationship Id="rId3" Type="http://schemas.openxmlformats.org/officeDocument/2006/relationships/image" Target="../media/image114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17" Type="http://schemas.openxmlformats.org/officeDocument/2006/relationships/image" Target="../media/image98.wmf"/><Relationship Id="rId2" Type="http://schemas.openxmlformats.org/officeDocument/2006/relationships/image" Target="../media/image113.wmf"/><Relationship Id="rId16" Type="http://schemas.openxmlformats.org/officeDocument/2006/relationships/image" Target="../media/image97.wmf"/><Relationship Id="rId20" Type="http://schemas.openxmlformats.org/officeDocument/2006/relationships/image" Target="../media/image101.wmf"/><Relationship Id="rId1" Type="http://schemas.openxmlformats.org/officeDocument/2006/relationships/image" Target="../media/image112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96.wmf"/><Relationship Id="rId10" Type="http://schemas.openxmlformats.org/officeDocument/2006/relationships/image" Target="../media/image82.wmf"/><Relationship Id="rId19" Type="http://schemas.openxmlformats.org/officeDocument/2006/relationships/image" Target="../media/image100.wmf"/><Relationship Id="rId4" Type="http://schemas.openxmlformats.org/officeDocument/2006/relationships/image" Target="../media/image115.wmf"/><Relationship Id="rId9" Type="http://schemas.openxmlformats.org/officeDocument/2006/relationships/image" Target="../media/image86.wmf"/><Relationship Id="rId14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6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18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65.wmf"/><Relationship Id="rId1" Type="http://schemas.openxmlformats.org/officeDocument/2006/relationships/image" Target="../media/image20.wmf"/><Relationship Id="rId4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32.emf"/><Relationship Id="rId18" Type="http://schemas.openxmlformats.org/officeDocument/2006/relationships/image" Target="../media/image137.wmf"/><Relationship Id="rId3" Type="http://schemas.openxmlformats.org/officeDocument/2006/relationships/image" Target="../media/image122.wmf"/><Relationship Id="rId7" Type="http://schemas.openxmlformats.org/officeDocument/2006/relationships/image" Target="../media/image126.emf"/><Relationship Id="rId12" Type="http://schemas.openxmlformats.org/officeDocument/2006/relationships/image" Target="../media/image131.emf"/><Relationship Id="rId17" Type="http://schemas.openxmlformats.org/officeDocument/2006/relationships/image" Target="../media/image136.emf"/><Relationship Id="rId2" Type="http://schemas.openxmlformats.org/officeDocument/2006/relationships/image" Target="../media/image121.wmf"/><Relationship Id="rId16" Type="http://schemas.openxmlformats.org/officeDocument/2006/relationships/image" Target="../media/image135.emf"/><Relationship Id="rId1" Type="http://schemas.openxmlformats.org/officeDocument/2006/relationships/image" Target="../media/image4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e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7" Type="http://schemas.openxmlformats.org/officeDocument/2006/relationships/image" Target="../media/image167.w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3.wmf"/><Relationship Id="rId18" Type="http://schemas.openxmlformats.org/officeDocument/2006/relationships/image" Target="../media/image188.wmf"/><Relationship Id="rId3" Type="http://schemas.openxmlformats.org/officeDocument/2006/relationships/image" Target="../media/image174.wmf"/><Relationship Id="rId21" Type="http://schemas.openxmlformats.org/officeDocument/2006/relationships/image" Target="../media/image191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17" Type="http://schemas.openxmlformats.org/officeDocument/2006/relationships/image" Target="../media/image187.wmf"/><Relationship Id="rId2" Type="http://schemas.openxmlformats.org/officeDocument/2006/relationships/image" Target="../media/image173.wmf"/><Relationship Id="rId16" Type="http://schemas.openxmlformats.org/officeDocument/2006/relationships/image" Target="../media/image186.wmf"/><Relationship Id="rId20" Type="http://schemas.openxmlformats.org/officeDocument/2006/relationships/image" Target="../media/image190.wmf"/><Relationship Id="rId1" Type="http://schemas.openxmlformats.org/officeDocument/2006/relationships/image" Target="../media/image172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06.wmf"/><Relationship Id="rId15" Type="http://schemas.openxmlformats.org/officeDocument/2006/relationships/image" Target="../media/image185.wmf"/><Relationship Id="rId10" Type="http://schemas.openxmlformats.org/officeDocument/2006/relationships/image" Target="../media/image180.wmf"/><Relationship Id="rId19" Type="http://schemas.openxmlformats.org/officeDocument/2006/relationships/image" Target="../media/image189.wmf"/><Relationship Id="rId4" Type="http://schemas.openxmlformats.org/officeDocument/2006/relationships/image" Target="../media/image175.wmf"/><Relationship Id="rId9" Type="http://schemas.openxmlformats.org/officeDocument/2006/relationships/image" Target="../media/image179.wmf"/><Relationship Id="rId14" Type="http://schemas.openxmlformats.org/officeDocument/2006/relationships/image" Target="../media/image18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emf"/><Relationship Id="rId1" Type="http://schemas.openxmlformats.org/officeDocument/2006/relationships/image" Target="../media/image192.wmf"/><Relationship Id="rId4" Type="http://schemas.openxmlformats.org/officeDocument/2006/relationships/image" Target="../media/image19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1.e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0.wmf"/><Relationship Id="rId5" Type="http://schemas.openxmlformats.org/officeDocument/2006/relationships/image" Target="../media/image106.wmf"/><Relationship Id="rId4" Type="http://schemas.openxmlformats.org/officeDocument/2006/relationships/image" Target="../media/image1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emf"/><Relationship Id="rId1" Type="http://schemas.openxmlformats.org/officeDocument/2006/relationships/image" Target="../media/image202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wmf"/><Relationship Id="rId12" Type="http://schemas.openxmlformats.org/officeDocument/2006/relationships/image" Target="../media/image26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emf"/><Relationship Id="rId5" Type="http://schemas.openxmlformats.org/officeDocument/2006/relationships/image" Target="../media/image19.wmf"/><Relationship Id="rId15" Type="http://schemas.openxmlformats.org/officeDocument/2006/relationships/image" Target="../media/image29.e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4" Type="http://schemas.openxmlformats.org/officeDocument/2006/relationships/image" Target="../media/image21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4" Type="http://schemas.openxmlformats.org/officeDocument/2006/relationships/image" Target="../media/image22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30.wmf"/><Relationship Id="rId1" Type="http://schemas.openxmlformats.org/officeDocument/2006/relationships/image" Target="../media/image232.emf"/><Relationship Id="rId5" Type="http://schemas.openxmlformats.org/officeDocument/2006/relationships/image" Target="../media/image234.wmf"/><Relationship Id="rId4" Type="http://schemas.openxmlformats.org/officeDocument/2006/relationships/image" Target="../media/image15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6.emf"/><Relationship Id="rId7" Type="http://schemas.openxmlformats.org/officeDocument/2006/relationships/image" Target="../media/image238.e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30.wmf"/><Relationship Id="rId5" Type="http://schemas.openxmlformats.org/officeDocument/2006/relationships/image" Target="../media/image156.wmf"/><Relationship Id="rId4" Type="http://schemas.openxmlformats.org/officeDocument/2006/relationships/image" Target="../media/image237.wmf"/><Relationship Id="rId9" Type="http://schemas.openxmlformats.org/officeDocument/2006/relationships/image" Target="../media/image24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emf"/><Relationship Id="rId18" Type="http://schemas.openxmlformats.org/officeDocument/2006/relationships/image" Target="../media/image44.emf"/><Relationship Id="rId3" Type="http://schemas.openxmlformats.org/officeDocument/2006/relationships/image" Target="../media/image31.wmf"/><Relationship Id="rId21" Type="http://schemas.openxmlformats.org/officeDocument/2006/relationships/image" Target="../media/image47.wmf"/><Relationship Id="rId7" Type="http://schemas.openxmlformats.org/officeDocument/2006/relationships/image" Target="../media/image18.wmf"/><Relationship Id="rId12" Type="http://schemas.openxmlformats.org/officeDocument/2006/relationships/image" Target="../media/image38.emf"/><Relationship Id="rId17" Type="http://schemas.openxmlformats.org/officeDocument/2006/relationships/image" Target="../media/image43.emf"/><Relationship Id="rId2" Type="http://schemas.openxmlformats.org/officeDocument/2006/relationships/image" Target="../media/image30.wmf"/><Relationship Id="rId16" Type="http://schemas.openxmlformats.org/officeDocument/2006/relationships/image" Target="../media/image42.emf"/><Relationship Id="rId20" Type="http://schemas.openxmlformats.org/officeDocument/2006/relationships/image" Target="../media/image46.emf"/><Relationship Id="rId1" Type="http://schemas.openxmlformats.org/officeDocument/2006/relationships/image" Target="../media/image20.wmf"/><Relationship Id="rId6" Type="http://schemas.openxmlformats.org/officeDocument/2006/relationships/image" Target="../media/image28.wmf"/><Relationship Id="rId11" Type="http://schemas.openxmlformats.org/officeDocument/2006/relationships/image" Target="../media/image37.emf"/><Relationship Id="rId24" Type="http://schemas.openxmlformats.org/officeDocument/2006/relationships/image" Target="../media/image50.emf"/><Relationship Id="rId5" Type="http://schemas.openxmlformats.org/officeDocument/2006/relationships/image" Target="../media/image33.emf"/><Relationship Id="rId15" Type="http://schemas.openxmlformats.org/officeDocument/2006/relationships/image" Target="../media/image41.emf"/><Relationship Id="rId23" Type="http://schemas.openxmlformats.org/officeDocument/2006/relationships/image" Target="../media/image49.emf"/><Relationship Id="rId10" Type="http://schemas.openxmlformats.org/officeDocument/2006/relationships/image" Target="../media/image36.emf"/><Relationship Id="rId19" Type="http://schemas.openxmlformats.org/officeDocument/2006/relationships/image" Target="../media/image45.emf"/><Relationship Id="rId4" Type="http://schemas.openxmlformats.org/officeDocument/2006/relationships/image" Target="../media/image32.emf"/><Relationship Id="rId9" Type="http://schemas.openxmlformats.org/officeDocument/2006/relationships/image" Target="../media/image35.wmf"/><Relationship Id="rId14" Type="http://schemas.openxmlformats.org/officeDocument/2006/relationships/image" Target="../media/image40.wmf"/><Relationship Id="rId22" Type="http://schemas.openxmlformats.org/officeDocument/2006/relationships/image" Target="../media/image48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35.wmf"/><Relationship Id="rId7" Type="http://schemas.openxmlformats.org/officeDocument/2006/relationships/image" Target="../media/image248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7.wmf"/><Relationship Id="rId11" Type="http://schemas.openxmlformats.org/officeDocument/2006/relationships/image" Target="../media/image252.wmf"/><Relationship Id="rId5" Type="http://schemas.openxmlformats.org/officeDocument/2006/relationships/image" Target="../media/image246.emf"/><Relationship Id="rId10" Type="http://schemas.openxmlformats.org/officeDocument/2006/relationships/image" Target="../media/image251.wmf"/><Relationship Id="rId4" Type="http://schemas.openxmlformats.org/officeDocument/2006/relationships/image" Target="../media/image245.emf"/><Relationship Id="rId9" Type="http://schemas.openxmlformats.org/officeDocument/2006/relationships/image" Target="../media/image25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48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e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5" Type="http://schemas.openxmlformats.org/officeDocument/2006/relationships/image" Target="../media/image268.wmf"/><Relationship Id="rId4" Type="http://schemas.openxmlformats.org/officeDocument/2006/relationships/image" Target="../media/image267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7" Type="http://schemas.openxmlformats.org/officeDocument/2006/relationships/image" Target="../media/image276.emf"/><Relationship Id="rId2" Type="http://schemas.openxmlformats.org/officeDocument/2006/relationships/image" Target="../media/image271.emf"/><Relationship Id="rId1" Type="http://schemas.openxmlformats.org/officeDocument/2006/relationships/image" Target="../media/image234.wmf"/><Relationship Id="rId6" Type="http://schemas.openxmlformats.org/officeDocument/2006/relationships/image" Target="../media/image275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31.wmf"/><Relationship Id="rId7" Type="http://schemas.openxmlformats.org/officeDocument/2006/relationships/image" Target="../media/image47.wmf"/><Relationship Id="rId2" Type="http://schemas.openxmlformats.org/officeDocument/2006/relationships/image" Target="../media/image30.wmf"/><Relationship Id="rId1" Type="http://schemas.openxmlformats.org/officeDocument/2006/relationships/image" Target="../media/image20.wmf"/><Relationship Id="rId6" Type="http://schemas.openxmlformats.org/officeDocument/2006/relationships/image" Target="../media/image18.wmf"/><Relationship Id="rId5" Type="http://schemas.openxmlformats.org/officeDocument/2006/relationships/image" Target="../media/image52.emf"/><Relationship Id="rId10" Type="http://schemas.openxmlformats.org/officeDocument/2006/relationships/image" Target="../media/image55.wmf"/><Relationship Id="rId4" Type="http://schemas.openxmlformats.org/officeDocument/2006/relationships/image" Target="../media/image51.emf"/><Relationship Id="rId9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62.emf"/><Relationship Id="rId3" Type="http://schemas.openxmlformats.org/officeDocument/2006/relationships/image" Target="../media/image28.wmf"/><Relationship Id="rId7" Type="http://schemas.openxmlformats.org/officeDocument/2006/relationships/image" Target="../media/image31.wmf"/><Relationship Id="rId12" Type="http://schemas.openxmlformats.org/officeDocument/2006/relationships/image" Target="../media/image61.emf"/><Relationship Id="rId2" Type="http://schemas.openxmlformats.org/officeDocument/2006/relationships/image" Target="../media/image20.wmf"/><Relationship Id="rId1" Type="http://schemas.openxmlformats.org/officeDocument/2006/relationships/image" Target="../media/image56.wmf"/><Relationship Id="rId6" Type="http://schemas.openxmlformats.org/officeDocument/2006/relationships/image" Target="../media/image18.wmf"/><Relationship Id="rId11" Type="http://schemas.openxmlformats.org/officeDocument/2006/relationships/image" Target="../media/image60.emf"/><Relationship Id="rId5" Type="http://schemas.openxmlformats.org/officeDocument/2006/relationships/image" Target="../media/image58.emf"/><Relationship Id="rId10" Type="http://schemas.openxmlformats.org/officeDocument/2006/relationships/image" Target="../media/image59.emf"/><Relationship Id="rId4" Type="http://schemas.openxmlformats.org/officeDocument/2006/relationships/image" Target="../media/image57.e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0.emf"/><Relationship Id="rId18" Type="http://schemas.openxmlformats.org/officeDocument/2006/relationships/image" Target="../media/image75.wmf"/><Relationship Id="rId3" Type="http://schemas.openxmlformats.org/officeDocument/2006/relationships/image" Target="../media/image47.wmf"/><Relationship Id="rId7" Type="http://schemas.openxmlformats.org/officeDocument/2006/relationships/image" Target="../media/image28.wmf"/><Relationship Id="rId12" Type="http://schemas.openxmlformats.org/officeDocument/2006/relationships/image" Target="../media/image18.wmf"/><Relationship Id="rId17" Type="http://schemas.openxmlformats.org/officeDocument/2006/relationships/image" Target="../media/image74.wmf"/><Relationship Id="rId2" Type="http://schemas.openxmlformats.org/officeDocument/2006/relationships/image" Target="../media/image64.wmf"/><Relationship Id="rId16" Type="http://schemas.openxmlformats.org/officeDocument/2006/relationships/image" Target="../media/image73.wmf"/><Relationship Id="rId1" Type="http://schemas.openxmlformats.org/officeDocument/2006/relationships/image" Target="../media/image63.wmf"/><Relationship Id="rId6" Type="http://schemas.openxmlformats.org/officeDocument/2006/relationships/image" Target="../media/image65.wmf"/><Relationship Id="rId11" Type="http://schemas.openxmlformats.org/officeDocument/2006/relationships/image" Target="../media/image69.emf"/><Relationship Id="rId5" Type="http://schemas.openxmlformats.org/officeDocument/2006/relationships/image" Target="../media/image30.wmf"/><Relationship Id="rId15" Type="http://schemas.openxmlformats.org/officeDocument/2006/relationships/image" Target="../media/image72.wmf"/><Relationship Id="rId10" Type="http://schemas.openxmlformats.org/officeDocument/2006/relationships/image" Target="../media/image68.emf"/><Relationship Id="rId19" Type="http://schemas.openxmlformats.org/officeDocument/2006/relationships/image" Target="../media/image76.wmf"/><Relationship Id="rId4" Type="http://schemas.openxmlformats.org/officeDocument/2006/relationships/image" Target="../media/image20.wmf"/><Relationship Id="rId9" Type="http://schemas.openxmlformats.org/officeDocument/2006/relationships/image" Target="../media/image67.emf"/><Relationship Id="rId14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76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18.wmf"/><Relationship Id="rId18" Type="http://schemas.openxmlformats.org/officeDocument/2006/relationships/image" Target="../media/image91.wmf"/><Relationship Id="rId26" Type="http://schemas.openxmlformats.org/officeDocument/2006/relationships/image" Target="../media/image99.wmf"/><Relationship Id="rId3" Type="http://schemas.openxmlformats.org/officeDocument/2006/relationships/image" Target="../media/image79.wmf"/><Relationship Id="rId21" Type="http://schemas.openxmlformats.org/officeDocument/2006/relationships/image" Target="../media/image94.wmf"/><Relationship Id="rId7" Type="http://schemas.openxmlformats.org/officeDocument/2006/relationships/image" Target="../media/image83.wmf"/><Relationship Id="rId12" Type="http://schemas.openxmlformats.org/officeDocument/2006/relationships/image" Target="../media/image21.wmf"/><Relationship Id="rId17" Type="http://schemas.openxmlformats.org/officeDocument/2006/relationships/image" Target="../media/image30.wmf"/><Relationship Id="rId25" Type="http://schemas.openxmlformats.org/officeDocument/2006/relationships/image" Target="../media/image98.wmf"/><Relationship Id="rId2" Type="http://schemas.openxmlformats.org/officeDocument/2006/relationships/image" Target="../media/image78.wmf"/><Relationship Id="rId16" Type="http://schemas.openxmlformats.org/officeDocument/2006/relationships/image" Target="../media/image65.wmf"/><Relationship Id="rId20" Type="http://schemas.openxmlformats.org/officeDocument/2006/relationships/image" Target="../media/image93.wmf"/><Relationship Id="rId29" Type="http://schemas.openxmlformats.org/officeDocument/2006/relationships/image" Target="../media/image102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8.wmf"/><Relationship Id="rId24" Type="http://schemas.openxmlformats.org/officeDocument/2006/relationships/image" Target="../media/image97.wmf"/><Relationship Id="rId5" Type="http://schemas.openxmlformats.org/officeDocument/2006/relationships/image" Target="../media/image86.wmf"/><Relationship Id="rId15" Type="http://schemas.openxmlformats.org/officeDocument/2006/relationships/image" Target="../media/image90.wmf"/><Relationship Id="rId23" Type="http://schemas.openxmlformats.org/officeDocument/2006/relationships/image" Target="../media/image96.wmf"/><Relationship Id="rId28" Type="http://schemas.openxmlformats.org/officeDocument/2006/relationships/image" Target="../media/image101.wmf"/><Relationship Id="rId10" Type="http://schemas.openxmlformats.org/officeDocument/2006/relationships/image" Target="../media/image87.wmf"/><Relationship Id="rId19" Type="http://schemas.openxmlformats.org/officeDocument/2006/relationships/image" Target="../media/image92.e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89.wmf"/><Relationship Id="rId22" Type="http://schemas.openxmlformats.org/officeDocument/2006/relationships/image" Target="../media/image95.wmf"/><Relationship Id="rId27" Type="http://schemas.openxmlformats.org/officeDocument/2006/relationships/image" Target="../media/image10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74" cy="497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10" y="0"/>
            <a:ext cx="2930574" cy="497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F9D054-3057-4923-974E-0940853E8DD7}" type="datetimeFigureOut">
              <a:rPr lang="zh-CN" altLang="en-US"/>
              <a:pPr>
                <a:defRPr/>
              </a:pPr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321"/>
            <a:ext cx="2930574" cy="4976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10" y="9443321"/>
            <a:ext cx="2930574" cy="4976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855EC1-02EB-4A35-A1E1-9A094510A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69584-2FEC-4708-9B58-5FE9152F1B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4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A5B2B-6BA4-49EA-8193-CD100099E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5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9F97-ED02-487E-A102-82277EBE4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8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C84F1-BB76-458B-8D06-0A411957E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14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5AF0-13DA-4025-8431-CE5874652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3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7AB3D-7EEE-45F2-BB1F-2FA2E6A17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0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B706E-C9F1-400B-95D8-08A31D3CD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3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82306-22FC-4950-A5B3-74E0CC37B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94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ED9FA-AE22-4B11-930C-21032FDA9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9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ADFEA-4456-4330-9774-215395ED6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83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17784-FC95-4483-9F9E-5F1A25254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1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4ABFDB2-CA72-4E97-BAD9-CA5DAA139D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18.wmf"/><Relationship Id="rId22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47.wmf"/><Relationship Id="rId26" Type="http://schemas.openxmlformats.org/officeDocument/2006/relationships/image" Target="../media/image61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62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18.w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8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66.e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100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73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67.e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69.emf"/><Relationship Id="rId32" Type="http://schemas.openxmlformats.org/officeDocument/2006/relationships/image" Target="../media/image72.w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76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70.emf"/><Relationship Id="rId36" Type="http://schemas.openxmlformats.org/officeDocument/2006/relationships/image" Target="../media/image74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65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71.emf"/><Relationship Id="rId35" Type="http://schemas.openxmlformats.org/officeDocument/2006/relationships/oleObject" Target="../embeddings/oleObject9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84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131.bin"/><Relationship Id="rId21" Type="http://schemas.openxmlformats.org/officeDocument/2006/relationships/oleObject" Target="../embeddings/oleObject122.bin"/><Relationship Id="rId34" Type="http://schemas.openxmlformats.org/officeDocument/2006/relationships/image" Target="../media/image65.wmf"/><Relationship Id="rId42" Type="http://schemas.openxmlformats.org/officeDocument/2006/relationships/oleObject" Target="../embeddings/oleObject133.bin"/><Relationship Id="rId47" Type="http://schemas.openxmlformats.org/officeDocument/2006/relationships/image" Target="../media/image95.wmf"/><Relationship Id="rId50" Type="http://schemas.openxmlformats.org/officeDocument/2006/relationships/image" Target="../media/image96.wmf"/><Relationship Id="rId55" Type="http://schemas.openxmlformats.org/officeDocument/2006/relationships/oleObject" Target="../embeddings/oleObject140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126.bin"/><Relationship Id="rId41" Type="http://schemas.openxmlformats.org/officeDocument/2006/relationships/image" Target="../media/image92.emf"/><Relationship Id="rId54" Type="http://schemas.openxmlformats.org/officeDocument/2006/relationships/image" Target="../media/image98.wmf"/><Relationship Id="rId62" Type="http://schemas.openxmlformats.org/officeDocument/2006/relationships/image" Target="../media/image10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88.wmf"/><Relationship Id="rId32" Type="http://schemas.openxmlformats.org/officeDocument/2006/relationships/image" Target="../media/image90.wmf"/><Relationship Id="rId37" Type="http://schemas.openxmlformats.org/officeDocument/2006/relationships/oleObject" Target="../embeddings/oleObject130.bin"/><Relationship Id="rId40" Type="http://schemas.openxmlformats.org/officeDocument/2006/relationships/oleObject" Target="../embeddings/oleObject132.bin"/><Relationship Id="rId45" Type="http://schemas.openxmlformats.org/officeDocument/2006/relationships/image" Target="../media/image94.wmf"/><Relationship Id="rId53" Type="http://schemas.openxmlformats.org/officeDocument/2006/relationships/oleObject" Target="../embeddings/oleObject139.bin"/><Relationship Id="rId58" Type="http://schemas.openxmlformats.org/officeDocument/2006/relationships/image" Target="../media/image100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8.wmf"/><Relationship Id="rId36" Type="http://schemas.openxmlformats.org/officeDocument/2006/relationships/image" Target="../media/image30.wmf"/><Relationship Id="rId49" Type="http://schemas.openxmlformats.org/officeDocument/2006/relationships/oleObject" Target="../embeddings/oleObject137.bin"/><Relationship Id="rId57" Type="http://schemas.openxmlformats.org/officeDocument/2006/relationships/oleObject" Target="../embeddings/oleObject141.bin"/><Relationship Id="rId61" Type="http://schemas.openxmlformats.org/officeDocument/2006/relationships/oleObject" Target="../embeddings/oleObject143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4" Type="http://schemas.openxmlformats.org/officeDocument/2006/relationships/oleObject" Target="../embeddings/oleObject134.bin"/><Relationship Id="rId52" Type="http://schemas.openxmlformats.org/officeDocument/2006/relationships/image" Target="../media/image97.wmf"/><Relationship Id="rId60" Type="http://schemas.openxmlformats.org/officeDocument/2006/relationships/image" Target="../media/image101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82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89.wmf"/><Relationship Id="rId35" Type="http://schemas.openxmlformats.org/officeDocument/2006/relationships/oleObject" Target="../embeddings/oleObject129.bin"/><Relationship Id="rId43" Type="http://schemas.openxmlformats.org/officeDocument/2006/relationships/image" Target="../media/image93.wmf"/><Relationship Id="rId48" Type="http://schemas.openxmlformats.org/officeDocument/2006/relationships/oleObject" Target="../embeddings/oleObject136.bin"/><Relationship Id="rId56" Type="http://schemas.openxmlformats.org/officeDocument/2006/relationships/image" Target="../media/image99.wmf"/><Relationship Id="rId8" Type="http://schemas.openxmlformats.org/officeDocument/2006/relationships/image" Target="../media/image79.wmf"/><Relationship Id="rId51" Type="http://schemas.openxmlformats.org/officeDocument/2006/relationships/oleObject" Target="../embeddings/oleObject138.bin"/><Relationship Id="rId3" Type="http://schemas.openxmlformats.org/officeDocument/2006/relationships/oleObject" Target="../embeddings/oleObject11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91.wmf"/><Relationship Id="rId46" Type="http://schemas.openxmlformats.org/officeDocument/2006/relationships/oleObject" Target="../embeddings/oleObject135.bin"/><Relationship Id="rId59" Type="http://schemas.openxmlformats.org/officeDocument/2006/relationships/oleObject" Target="../embeddings/oleObject1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8.wmf"/><Relationship Id="rId26" Type="http://schemas.openxmlformats.org/officeDocument/2006/relationships/oleObject" Target="../embeddings/oleObject155.bin"/><Relationship Id="rId39" Type="http://schemas.openxmlformats.org/officeDocument/2006/relationships/image" Target="../media/image110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34" Type="http://schemas.openxmlformats.org/officeDocument/2006/relationships/oleObject" Target="../embeddings/oleObject159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151.bin"/><Relationship Id="rId25" Type="http://schemas.openxmlformats.org/officeDocument/2006/relationships/image" Target="../media/image40.wmf"/><Relationship Id="rId33" Type="http://schemas.openxmlformats.org/officeDocument/2006/relationships/image" Target="../media/image109.wmf"/><Relationship Id="rId38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21.wmf"/><Relationship Id="rId29" Type="http://schemas.openxmlformats.org/officeDocument/2006/relationships/image" Target="../media/image10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48.bin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58.bin"/><Relationship Id="rId37" Type="http://schemas.openxmlformats.org/officeDocument/2006/relationships/oleObject" Target="../embeddings/oleObject162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image" Target="../media/image111.png"/><Relationship Id="rId28" Type="http://schemas.openxmlformats.org/officeDocument/2006/relationships/oleObject" Target="../embeddings/oleObject156.bin"/><Relationship Id="rId36" Type="http://schemas.openxmlformats.org/officeDocument/2006/relationships/oleObject" Target="../embeddings/oleObject16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52.bin"/><Relationship Id="rId31" Type="http://schemas.openxmlformats.org/officeDocument/2006/relationships/image" Target="../media/image108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05.wmf"/><Relationship Id="rId22" Type="http://schemas.openxmlformats.org/officeDocument/2006/relationships/image" Target="../media/image93.wmf"/><Relationship Id="rId27" Type="http://schemas.openxmlformats.org/officeDocument/2006/relationships/image" Target="../media/image106.wmf"/><Relationship Id="rId30" Type="http://schemas.openxmlformats.org/officeDocument/2006/relationships/oleObject" Target="../embeddings/oleObject157.bin"/><Relationship Id="rId35" Type="http://schemas.openxmlformats.org/officeDocument/2006/relationships/oleObject" Target="../embeddings/oleObject1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9" Type="http://schemas.openxmlformats.org/officeDocument/2006/relationships/oleObject" Target="../embeddings/oleObject182.bin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34" Type="http://schemas.openxmlformats.org/officeDocument/2006/relationships/image" Target="../media/image97.wmf"/><Relationship Id="rId42" Type="http://schemas.openxmlformats.org/officeDocument/2006/relationships/image" Target="../media/image101.wmf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177.bin"/><Relationship Id="rId41" Type="http://schemas.openxmlformats.org/officeDocument/2006/relationships/oleObject" Target="../embeddings/oleObject18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83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181.bin"/><Relationship Id="rId40" Type="http://schemas.openxmlformats.org/officeDocument/2006/relationships/image" Target="../media/image100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85.wmf"/><Relationship Id="rId36" Type="http://schemas.openxmlformats.org/officeDocument/2006/relationships/image" Target="../media/image98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93.wmf"/><Relationship Id="rId35" Type="http://schemas.openxmlformats.org/officeDocument/2006/relationships/oleObject" Target="../embeddings/oleObject18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7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7.wmf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image" Target="../media/image120.wmf"/><Relationship Id="rId5" Type="http://schemas.openxmlformats.org/officeDocument/2006/relationships/oleObject" Target="../embeddings/oleObject188.bin"/><Relationship Id="rId10" Type="http://schemas.openxmlformats.org/officeDocument/2006/relationships/oleObject" Target="../embeddings/oleObject190.bin"/><Relationship Id="rId4" Type="http://schemas.openxmlformats.org/officeDocument/2006/relationships/image" Target="../media/image20.wmf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3.bin"/><Relationship Id="rId39" Type="http://schemas.openxmlformats.org/officeDocument/2006/relationships/image" Target="../media/image137.wmf"/><Relationship Id="rId3" Type="http://schemas.openxmlformats.org/officeDocument/2006/relationships/oleObject" Target="../embeddings/oleObject191.bin"/><Relationship Id="rId21" Type="http://schemas.openxmlformats.org/officeDocument/2006/relationships/image" Target="../media/image128.wmf"/><Relationship Id="rId34" Type="http://schemas.openxmlformats.org/officeDocument/2006/relationships/oleObject" Target="../embeddings/oleObject207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26.emf"/><Relationship Id="rId25" Type="http://schemas.openxmlformats.org/officeDocument/2006/relationships/image" Target="../media/image130.wmf"/><Relationship Id="rId33" Type="http://schemas.openxmlformats.org/officeDocument/2006/relationships/image" Target="../media/image134.emf"/><Relationship Id="rId38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29" Type="http://schemas.openxmlformats.org/officeDocument/2006/relationships/image" Target="../media/image13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1.wmf"/><Relationship Id="rId11" Type="http://schemas.openxmlformats.org/officeDocument/2006/relationships/image" Target="../media/image123.wmf"/><Relationship Id="rId24" Type="http://schemas.openxmlformats.org/officeDocument/2006/relationships/oleObject" Target="../embeddings/oleObject202.bin"/><Relationship Id="rId32" Type="http://schemas.openxmlformats.org/officeDocument/2006/relationships/oleObject" Target="../embeddings/oleObject206.bin"/><Relationship Id="rId37" Type="http://schemas.openxmlformats.org/officeDocument/2006/relationships/image" Target="../media/image136.emf"/><Relationship Id="rId5" Type="http://schemas.openxmlformats.org/officeDocument/2006/relationships/oleObject" Target="../embeddings/oleObject192.bin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28" Type="http://schemas.openxmlformats.org/officeDocument/2006/relationships/oleObject" Target="../embeddings/oleObject204.bin"/><Relationship Id="rId36" Type="http://schemas.openxmlformats.org/officeDocument/2006/relationships/oleObject" Target="../embeddings/oleObject208.bin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127.emf"/><Relationship Id="rId31" Type="http://schemas.openxmlformats.org/officeDocument/2006/relationships/image" Target="../media/image133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131.emf"/><Relationship Id="rId30" Type="http://schemas.openxmlformats.org/officeDocument/2006/relationships/oleObject" Target="../embeddings/oleObject205.bin"/><Relationship Id="rId35" Type="http://schemas.openxmlformats.org/officeDocument/2006/relationships/image" Target="../media/image1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3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4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148.e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22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152.e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2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158.wmf"/><Relationship Id="rId3" Type="http://schemas.openxmlformats.org/officeDocument/2006/relationships/image" Target="../media/image13.jpeg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e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2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6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165.emf"/><Relationship Id="rId3" Type="http://schemas.openxmlformats.org/officeDocument/2006/relationships/image" Target="../media/image13.jpeg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164.wmf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23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cai.tongji.edu.cn/UPNetClass/optics/ch2/page/Image44.g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4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178.wmf"/><Relationship Id="rId26" Type="http://schemas.openxmlformats.org/officeDocument/2006/relationships/image" Target="../media/image182.wmf"/><Relationship Id="rId39" Type="http://schemas.openxmlformats.org/officeDocument/2006/relationships/image" Target="../media/image188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186.wmf"/><Relationship Id="rId42" Type="http://schemas.openxmlformats.org/officeDocument/2006/relationships/oleObject" Target="../embeddings/oleObject26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29" Type="http://schemas.openxmlformats.org/officeDocument/2006/relationships/oleObject" Target="../embeddings/oleObject257.bin"/><Relationship Id="rId41" Type="http://schemas.openxmlformats.org/officeDocument/2006/relationships/image" Target="../media/image18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181.wmf"/><Relationship Id="rId32" Type="http://schemas.openxmlformats.org/officeDocument/2006/relationships/image" Target="../media/image185.wmf"/><Relationship Id="rId37" Type="http://schemas.openxmlformats.org/officeDocument/2006/relationships/image" Target="../media/image187.wmf"/><Relationship Id="rId40" Type="http://schemas.openxmlformats.org/officeDocument/2006/relationships/oleObject" Target="../embeddings/oleObject263.bin"/><Relationship Id="rId45" Type="http://schemas.openxmlformats.org/officeDocument/2006/relationships/image" Target="../media/image191.w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183.wmf"/><Relationship Id="rId36" Type="http://schemas.openxmlformats.org/officeDocument/2006/relationships/oleObject" Target="../embeddings/oleObject261.bin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4" Type="http://schemas.openxmlformats.org/officeDocument/2006/relationships/oleObject" Target="../embeddings/oleObject265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184.wmf"/><Relationship Id="rId35" Type="http://schemas.openxmlformats.org/officeDocument/2006/relationships/oleObject" Target="../embeddings/oleObject260.bin"/><Relationship Id="rId43" Type="http://schemas.openxmlformats.org/officeDocument/2006/relationships/image" Target="../media/image19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6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0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8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0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1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9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1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9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4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30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22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23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9.bin"/><Relationship Id="rId13" Type="http://schemas.openxmlformats.org/officeDocument/2006/relationships/image" Target="../media/image234.wmf"/><Relationship Id="rId3" Type="http://schemas.openxmlformats.org/officeDocument/2006/relationships/oleObject" Target="../embeddings/oleObject307.bin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0.wmf"/><Relationship Id="rId11" Type="http://schemas.openxmlformats.org/officeDocument/2006/relationships/image" Target="../media/image156.wmf"/><Relationship Id="rId5" Type="http://schemas.openxmlformats.org/officeDocument/2006/relationships/oleObject" Target="../embeddings/oleObject308.bin"/><Relationship Id="rId10" Type="http://schemas.openxmlformats.org/officeDocument/2006/relationships/oleObject" Target="../embeddings/oleObject310.bin"/><Relationship Id="rId4" Type="http://schemas.openxmlformats.org/officeDocument/2006/relationships/image" Target="../media/image232.emf"/><Relationship Id="rId9" Type="http://schemas.openxmlformats.org/officeDocument/2006/relationships/image" Target="../media/image23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239.w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emf"/><Relationship Id="rId20" Type="http://schemas.openxmlformats.org/officeDocument/2006/relationships/image" Target="../media/image240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320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24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323.bin"/><Relationship Id="rId21" Type="http://schemas.openxmlformats.org/officeDocument/2006/relationships/oleObject" Target="../embeddings/oleObject332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wmf"/><Relationship Id="rId20" Type="http://schemas.openxmlformats.org/officeDocument/2006/relationships/image" Target="../media/image25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327.bin"/><Relationship Id="rId24" Type="http://schemas.openxmlformats.org/officeDocument/2006/relationships/image" Target="../media/image252.wmf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3.bin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331.bin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247.wmf"/><Relationship Id="rId22" Type="http://schemas.openxmlformats.org/officeDocument/2006/relationships/image" Target="../media/image25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260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33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26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2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267.e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34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jpeg"/><Relationship Id="rId2" Type="http://schemas.openxmlformats.org/officeDocument/2006/relationships/image" Target="../media/image269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oleObject" Target="../embeddings/oleObject351.bin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274.emf"/><Relationship Id="rId17" Type="http://schemas.openxmlformats.org/officeDocument/2006/relationships/image" Target="../media/image27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71.emf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10" Type="http://schemas.openxmlformats.org/officeDocument/2006/relationships/image" Target="../media/image273.e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27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278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image" Target="../media/image13.jpe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28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13.jpe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5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1.bin"/><Relationship Id="rId31" Type="http://schemas.openxmlformats.org/officeDocument/2006/relationships/image" Target="../media/image2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26" Type="http://schemas.openxmlformats.org/officeDocument/2006/relationships/image" Target="../media/image38.emf"/><Relationship Id="rId39" Type="http://schemas.openxmlformats.org/officeDocument/2006/relationships/image" Target="../media/image44.emf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2.emf"/><Relationship Id="rId42" Type="http://schemas.openxmlformats.org/officeDocument/2006/relationships/oleObject" Target="../embeddings/oleObject49.bin"/><Relationship Id="rId47" Type="http://schemas.openxmlformats.org/officeDocument/2006/relationships/oleObject" Target="../embeddings/oleObject52.bin"/><Relationship Id="rId50" Type="http://schemas.openxmlformats.org/officeDocument/2006/relationships/oleObject" Target="../embeddings/oleObject54.bin"/><Relationship Id="rId55" Type="http://schemas.openxmlformats.org/officeDocument/2006/relationships/oleObject" Target="../embeddings/oleObject5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oleObject" Target="../embeddings/oleObject46.bin"/><Relationship Id="rId46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41.bin"/><Relationship Id="rId41" Type="http://schemas.openxmlformats.org/officeDocument/2006/relationships/oleObject" Target="../embeddings/oleObject48.bin"/><Relationship Id="rId54" Type="http://schemas.openxmlformats.org/officeDocument/2006/relationships/image" Target="../media/image4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7.emf"/><Relationship Id="rId32" Type="http://schemas.openxmlformats.org/officeDocument/2006/relationships/image" Target="../media/image41.emf"/><Relationship Id="rId37" Type="http://schemas.openxmlformats.org/officeDocument/2006/relationships/image" Target="../media/image43.emf"/><Relationship Id="rId40" Type="http://schemas.openxmlformats.org/officeDocument/2006/relationships/oleObject" Target="../embeddings/oleObject47.bin"/><Relationship Id="rId45" Type="http://schemas.openxmlformats.org/officeDocument/2006/relationships/image" Target="../media/image46.emf"/><Relationship Id="rId53" Type="http://schemas.openxmlformats.org/officeDocument/2006/relationships/oleObject" Target="../embeddings/oleObject56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9.emf"/><Relationship Id="rId36" Type="http://schemas.openxmlformats.org/officeDocument/2006/relationships/oleObject" Target="../embeddings/oleObject45.bin"/><Relationship Id="rId49" Type="http://schemas.openxmlformats.org/officeDocument/2006/relationships/image" Target="../media/image47.wmf"/><Relationship Id="rId57" Type="http://schemas.openxmlformats.org/officeDocument/2006/relationships/oleObject" Target="../embeddings/oleObject58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4" Type="http://schemas.openxmlformats.org/officeDocument/2006/relationships/oleObject" Target="../embeddings/oleObject50.bin"/><Relationship Id="rId52" Type="http://schemas.openxmlformats.org/officeDocument/2006/relationships/image" Target="../media/image48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8.w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44.bin"/><Relationship Id="rId43" Type="http://schemas.openxmlformats.org/officeDocument/2006/relationships/image" Target="../media/image45.emf"/><Relationship Id="rId48" Type="http://schemas.openxmlformats.org/officeDocument/2006/relationships/oleObject" Target="../embeddings/oleObject53.bin"/><Relationship Id="rId56" Type="http://schemas.openxmlformats.org/officeDocument/2006/relationships/image" Target="../media/image50.emf"/><Relationship Id="rId8" Type="http://schemas.openxmlformats.org/officeDocument/2006/relationships/image" Target="../media/image31.wmf"/><Relationship Id="rId51" Type="http://schemas.openxmlformats.org/officeDocument/2006/relationships/oleObject" Target="../embeddings/oleObject55.bin"/><Relationship Id="rId3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tx1"/>
                </a:solidFill>
              </a:rPr>
              <a:t>光的衍射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08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187624" y="1628800"/>
            <a:ext cx="7244283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单缝衍射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b="1" dirty="0" smtClean="0"/>
              <a:t>光栅衍射</a:t>
            </a:r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圆孔衍射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en-US" altLang="zh-CN" b="1" dirty="0" smtClean="0"/>
              <a:t>X </a:t>
            </a:r>
            <a:r>
              <a:rPr lang="zh-CN" altLang="en-US" b="1" dirty="0" smtClean="0"/>
              <a:t>射线衍射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24075" y="1143000"/>
            <a:ext cx="4889500" cy="3384550"/>
            <a:chOff x="2472" y="1117"/>
            <a:chExt cx="3080" cy="2132"/>
          </a:xfrm>
        </p:grpSpPr>
        <p:sp>
          <p:nvSpPr>
            <p:cNvPr id="4121" name="Rectangle 3"/>
            <p:cNvSpPr>
              <a:spLocks noChangeArrowheads="1"/>
            </p:cNvSpPr>
            <p:nvPr/>
          </p:nvSpPr>
          <p:spPr bwMode="auto">
            <a:xfrm>
              <a:off x="2472" y="1117"/>
              <a:ext cx="3080" cy="21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4"/>
            <p:cNvSpPr>
              <a:spLocks noChangeShapeType="1"/>
            </p:cNvSpPr>
            <p:nvPr/>
          </p:nvSpPr>
          <p:spPr bwMode="auto">
            <a:xfrm>
              <a:off x="2525" y="2263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244" y="1256"/>
              <a:ext cx="34" cy="17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5325" y="2320"/>
            <a:ext cx="17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" name="Equation" r:id="rId3" imgW="164880" imgH="190440" progId="Equation.DSMT4">
                    <p:embed/>
                  </p:oleObj>
                </mc:Choice>
                <mc:Fallback>
                  <p:oleObj name="Equation" r:id="rId3" imgW="164880" imgH="190440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2320"/>
                          <a:ext cx="17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7"/>
            <p:cNvGraphicFramePr>
              <a:graphicFrameLocks noChangeAspect="1"/>
            </p:cNvGraphicFramePr>
            <p:nvPr/>
          </p:nvGraphicFramePr>
          <p:xfrm>
            <a:off x="4935" y="1231"/>
            <a:ext cx="2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5" y="1231"/>
                          <a:ext cx="2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137" y="1497"/>
              <a:ext cx="60" cy="38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20000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0" name="Object 9"/>
            <p:cNvGraphicFramePr>
              <a:graphicFrameLocks noChangeAspect="1"/>
            </p:cNvGraphicFramePr>
            <p:nvPr/>
          </p:nvGraphicFramePr>
          <p:xfrm>
            <a:off x="2878" y="1227"/>
            <a:ext cx="24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9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1227"/>
                          <a:ext cx="24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Line 10"/>
            <p:cNvSpPr>
              <a:spLocks noChangeShapeType="1"/>
            </p:cNvSpPr>
            <p:nvPr/>
          </p:nvSpPr>
          <p:spPr bwMode="auto">
            <a:xfrm>
              <a:off x="2676" y="2260"/>
              <a:ext cx="521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11"/>
            <p:cNvSpPr>
              <a:spLocks noChangeShapeType="1"/>
            </p:cNvSpPr>
            <p:nvPr/>
          </p:nvSpPr>
          <p:spPr bwMode="auto">
            <a:xfrm flipH="1">
              <a:off x="2506" y="1873"/>
              <a:ext cx="2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12"/>
            <p:cNvSpPr>
              <a:spLocks noChangeShapeType="1"/>
            </p:cNvSpPr>
            <p:nvPr/>
          </p:nvSpPr>
          <p:spPr bwMode="auto">
            <a:xfrm flipH="1">
              <a:off x="2506" y="2260"/>
              <a:ext cx="2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13"/>
            <p:cNvSpPr>
              <a:spLocks noChangeShapeType="1"/>
            </p:cNvSpPr>
            <p:nvPr/>
          </p:nvSpPr>
          <p:spPr bwMode="auto">
            <a:xfrm flipH="1">
              <a:off x="2506" y="2647"/>
              <a:ext cx="2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1" name="Object 14"/>
            <p:cNvGraphicFramePr>
              <a:graphicFrameLocks noChangeAspect="1"/>
            </p:cNvGraphicFramePr>
            <p:nvPr/>
          </p:nvGraphicFramePr>
          <p:xfrm>
            <a:off x="2834" y="1543"/>
            <a:ext cx="31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0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1543"/>
                          <a:ext cx="31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5"/>
            <p:cNvGraphicFramePr>
              <a:graphicFrameLocks noChangeAspect="1"/>
            </p:cNvGraphicFramePr>
            <p:nvPr/>
          </p:nvGraphicFramePr>
          <p:xfrm>
            <a:off x="2834" y="2599"/>
            <a:ext cx="31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2599"/>
                          <a:ext cx="31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145" y="2647"/>
              <a:ext cx="52" cy="355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20000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30" name="Group 17"/>
            <p:cNvGrpSpPr>
              <a:grpSpLocks/>
            </p:cNvGrpSpPr>
            <p:nvPr/>
          </p:nvGrpSpPr>
          <p:grpSpPr bwMode="auto">
            <a:xfrm>
              <a:off x="3437" y="1351"/>
              <a:ext cx="288" cy="336"/>
              <a:chOff x="3456" y="528"/>
              <a:chExt cx="288" cy="336"/>
            </a:xfrm>
          </p:grpSpPr>
          <p:sp>
            <p:nvSpPr>
              <p:cNvPr id="4146" name="AutoShape 18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288" cy="336"/>
              </a:xfrm>
              <a:prstGeom prst="wedgeRoundRectCallout">
                <a:avLst>
                  <a:gd name="adj1" fmla="val -10069"/>
                  <a:gd name="adj2" fmla="val 100894"/>
                  <a:gd name="adj3" fmla="val 16667"/>
                </a:avLst>
              </a:prstGeom>
              <a:gradFill rotWithShape="1">
                <a:gsLst>
                  <a:gs pos="0">
                    <a:srgbClr val="FF9900"/>
                  </a:gs>
                  <a:gs pos="50000">
                    <a:srgbClr val="FFEBCE"/>
                  </a:gs>
                  <a:gs pos="100000">
                    <a:srgbClr val="FF9900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kumimoji="0" lang="zh-CN" altLang="zh-CN" b="1">
                  <a:latin typeface="Arial" pitchFamily="34" charset="0"/>
                </a:endParaRPr>
              </a:p>
            </p:txBody>
          </p:sp>
          <p:graphicFrame>
            <p:nvGraphicFramePr>
              <p:cNvPr id="4103" name="Object 19"/>
              <p:cNvGraphicFramePr>
                <a:graphicFrameLocks noChangeAspect="1"/>
              </p:cNvGraphicFramePr>
              <p:nvPr/>
            </p:nvGraphicFramePr>
            <p:xfrm>
              <a:off x="3504" y="576"/>
              <a:ext cx="2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" name="Equation" r:id="rId13" imgW="177480" imgH="241200" progId="Equation.DSMT4">
                      <p:embed/>
                    </p:oleObj>
                  </mc:Choice>
                  <mc:Fallback>
                    <p:oleObj name="Equation" r:id="rId13" imgW="177480" imgH="24120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576"/>
                            <a:ext cx="2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1">
                                  <a:gsLst>
                                    <a:gs pos="0">
                                      <a:srgbClr val="FF9900"/>
                                    </a:gs>
                                    <a:gs pos="50000">
                                      <a:srgbClr val="FF9900">
                                        <a:gamma/>
                                        <a:tint val="19216"/>
                                        <a:invGamma/>
                                      </a:srgbClr>
                                    </a:gs>
                                    <a:gs pos="100000">
                                      <a:srgbClr val="FF9900"/>
                                    </a:gs>
                                  </a:gsLst>
                                  <a:lin ang="540000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31" name="Line 20"/>
            <p:cNvSpPr>
              <a:spLocks noChangeShapeType="1"/>
            </p:cNvSpPr>
            <p:nvPr/>
          </p:nvSpPr>
          <p:spPr bwMode="auto">
            <a:xfrm flipV="1">
              <a:off x="2686" y="1873"/>
              <a:ext cx="45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Line 21"/>
            <p:cNvSpPr>
              <a:spLocks noChangeShapeType="1"/>
            </p:cNvSpPr>
            <p:nvPr/>
          </p:nvSpPr>
          <p:spPr bwMode="auto">
            <a:xfrm>
              <a:off x="2686" y="2647"/>
              <a:ext cx="4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Line 22"/>
            <p:cNvSpPr>
              <a:spLocks noChangeShapeType="1"/>
            </p:cNvSpPr>
            <p:nvPr/>
          </p:nvSpPr>
          <p:spPr bwMode="auto">
            <a:xfrm>
              <a:off x="3197" y="187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134" name="Group 23"/>
            <p:cNvGrpSpPr>
              <a:grpSpLocks/>
            </p:cNvGrpSpPr>
            <p:nvPr/>
          </p:nvGrpSpPr>
          <p:grpSpPr bwMode="auto">
            <a:xfrm>
              <a:off x="3150" y="1596"/>
              <a:ext cx="2113" cy="1051"/>
              <a:chOff x="3168" y="773"/>
              <a:chExt cx="2160" cy="1051"/>
            </a:xfrm>
          </p:grpSpPr>
          <p:sp>
            <p:nvSpPr>
              <p:cNvPr id="4140" name="Freeform 24"/>
              <p:cNvSpPr>
                <a:spLocks/>
              </p:cNvSpPr>
              <p:nvPr/>
            </p:nvSpPr>
            <p:spPr bwMode="auto">
              <a:xfrm>
                <a:off x="3168" y="816"/>
                <a:ext cx="1056" cy="240"/>
              </a:xfrm>
              <a:custGeom>
                <a:avLst/>
                <a:gdLst>
                  <a:gd name="T0" fmla="*/ 0 w 959"/>
                  <a:gd name="T1" fmla="*/ 74 h 432"/>
                  <a:gd name="T2" fmla="*/ 1281 w 959"/>
                  <a:gd name="T3" fmla="*/ 0 h 432"/>
                  <a:gd name="T4" fmla="*/ 0 60000 65536"/>
                  <a:gd name="T5" fmla="*/ 0 60000 65536"/>
                  <a:gd name="T6" fmla="*/ 0 w 959"/>
                  <a:gd name="T7" fmla="*/ 0 h 432"/>
                  <a:gd name="T8" fmla="*/ 959 w 959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9" h="432">
                    <a:moveTo>
                      <a:pt x="0" y="432"/>
                    </a:moveTo>
                    <a:lnTo>
                      <a:pt x="959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Line 25"/>
              <p:cNvSpPr>
                <a:spLocks noChangeShapeType="1"/>
              </p:cNvSpPr>
              <p:nvPr/>
            </p:nvSpPr>
            <p:spPr bwMode="auto">
              <a:xfrm rot="21317352" flipV="1">
                <a:off x="4270" y="1151"/>
                <a:ext cx="1058" cy="38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2" name="Line 26"/>
              <p:cNvSpPr>
                <a:spLocks noChangeShapeType="1"/>
              </p:cNvSpPr>
              <p:nvPr/>
            </p:nvSpPr>
            <p:spPr bwMode="auto">
              <a:xfrm rot="-282648">
                <a:off x="4271" y="773"/>
                <a:ext cx="1008" cy="37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Freeform 27"/>
              <p:cNvSpPr>
                <a:spLocks/>
              </p:cNvSpPr>
              <p:nvPr/>
            </p:nvSpPr>
            <p:spPr bwMode="auto">
              <a:xfrm>
                <a:off x="3216" y="1200"/>
                <a:ext cx="1056" cy="240"/>
              </a:xfrm>
              <a:custGeom>
                <a:avLst/>
                <a:gdLst>
                  <a:gd name="T0" fmla="*/ 0 w 959"/>
                  <a:gd name="T1" fmla="*/ 74 h 432"/>
                  <a:gd name="T2" fmla="*/ 1281 w 959"/>
                  <a:gd name="T3" fmla="*/ 0 h 432"/>
                  <a:gd name="T4" fmla="*/ 0 60000 65536"/>
                  <a:gd name="T5" fmla="*/ 0 60000 65536"/>
                  <a:gd name="T6" fmla="*/ 0 w 959"/>
                  <a:gd name="T7" fmla="*/ 0 h 432"/>
                  <a:gd name="T8" fmla="*/ 959 w 959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9" h="432">
                    <a:moveTo>
                      <a:pt x="0" y="432"/>
                    </a:moveTo>
                    <a:lnTo>
                      <a:pt x="959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4" name="Freeform 28"/>
              <p:cNvSpPr>
                <a:spLocks/>
              </p:cNvSpPr>
              <p:nvPr/>
            </p:nvSpPr>
            <p:spPr bwMode="auto">
              <a:xfrm>
                <a:off x="3216" y="1584"/>
                <a:ext cx="1056" cy="240"/>
              </a:xfrm>
              <a:custGeom>
                <a:avLst/>
                <a:gdLst>
                  <a:gd name="T0" fmla="*/ 0 w 959"/>
                  <a:gd name="T1" fmla="*/ 74 h 432"/>
                  <a:gd name="T2" fmla="*/ 1281 w 959"/>
                  <a:gd name="T3" fmla="*/ 0 h 432"/>
                  <a:gd name="T4" fmla="*/ 0 60000 65536"/>
                  <a:gd name="T5" fmla="*/ 0 60000 65536"/>
                  <a:gd name="T6" fmla="*/ 0 w 959"/>
                  <a:gd name="T7" fmla="*/ 0 h 432"/>
                  <a:gd name="T8" fmla="*/ 959 w 959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9" h="432">
                    <a:moveTo>
                      <a:pt x="0" y="432"/>
                    </a:moveTo>
                    <a:lnTo>
                      <a:pt x="959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29"/>
              <p:cNvSpPr>
                <a:spLocks noChangeShapeType="1"/>
              </p:cNvSpPr>
              <p:nvPr/>
            </p:nvSpPr>
            <p:spPr bwMode="auto">
              <a:xfrm rot="-282648">
                <a:off x="4286" y="1150"/>
                <a:ext cx="9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5" name="Group 30"/>
            <p:cNvGrpSpPr>
              <a:grpSpLocks/>
            </p:cNvGrpSpPr>
            <p:nvPr/>
          </p:nvGrpSpPr>
          <p:grpSpPr bwMode="auto">
            <a:xfrm>
              <a:off x="3821" y="1207"/>
              <a:ext cx="443" cy="1802"/>
              <a:chOff x="3840" y="384"/>
              <a:chExt cx="443" cy="1802"/>
            </a:xfrm>
          </p:grpSpPr>
          <p:graphicFrame>
            <p:nvGraphicFramePr>
              <p:cNvPr id="4104" name="Object 31"/>
              <p:cNvGraphicFramePr>
                <a:graphicFrameLocks noChangeAspect="1"/>
              </p:cNvGraphicFramePr>
              <p:nvPr/>
            </p:nvGraphicFramePr>
            <p:xfrm>
              <a:off x="3840" y="384"/>
              <a:ext cx="24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3" name="Equation" r:id="rId15" imgW="139680" imgH="164880" progId="Equation.DSMT4">
                      <p:embed/>
                    </p:oleObj>
                  </mc:Choice>
                  <mc:Fallback>
                    <p:oleObj name="Equation" r:id="rId15" imgW="139680" imgH="164880" progId="Equation.DSMT4">
                      <p:embed/>
                      <p:pic>
                        <p:nvPicPr>
                          <p:cNvPr id="0" name="Object 3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84"/>
                            <a:ext cx="24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9" name="Oval 32"/>
              <p:cNvSpPr>
                <a:spLocks noChangeArrowheads="1"/>
              </p:cNvSpPr>
              <p:nvPr/>
            </p:nvSpPr>
            <p:spPr bwMode="auto">
              <a:xfrm>
                <a:off x="4032" y="528"/>
                <a:ext cx="251" cy="1658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6" name="Group 33"/>
            <p:cNvGrpSpPr>
              <a:grpSpLocks noChangeAspect="1"/>
            </p:cNvGrpSpPr>
            <p:nvPr/>
          </p:nvGrpSpPr>
          <p:grpSpPr bwMode="auto">
            <a:xfrm>
              <a:off x="5261" y="1687"/>
              <a:ext cx="288" cy="384"/>
              <a:chOff x="5261" y="1687"/>
              <a:chExt cx="288" cy="384"/>
            </a:xfrm>
          </p:grpSpPr>
          <p:sp>
            <p:nvSpPr>
              <p:cNvPr id="4137" name="AutoShape 34"/>
              <p:cNvSpPr>
                <a:spLocks noChangeAspect="1" noChangeArrowheads="1" noTextEdit="1"/>
              </p:cNvSpPr>
              <p:nvPr/>
            </p:nvSpPr>
            <p:spPr bwMode="auto">
              <a:xfrm>
                <a:off x="5261" y="1687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Rectangle 35"/>
              <p:cNvSpPr>
                <a:spLocks noChangeArrowheads="1"/>
              </p:cNvSpPr>
              <p:nvPr/>
            </p:nvSpPr>
            <p:spPr bwMode="auto">
              <a:xfrm>
                <a:off x="5296" y="1694"/>
                <a:ext cx="20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i="1">
                    <a:solidFill>
                      <a:srgbClr val="000000"/>
                    </a:solidFill>
                  </a:rPr>
                  <a:t>Q</a:t>
                </a:r>
                <a:endParaRPr lang="en-US" altLang="zh-CN"/>
              </a:p>
            </p:txBody>
          </p:sp>
        </p:grp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771775" y="2322513"/>
            <a:ext cx="1660525" cy="1912937"/>
            <a:chOff x="2880" y="1860"/>
            <a:chExt cx="1046" cy="1205"/>
          </a:xfrm>
        </p:grpSpPr>
        <p:graphicFrame>
          <p:nvGraphicFramePr>
            <p:cNvPr id="4105" name="Object 37"/>
            <p:cNvGraphicFramePr>
              <a:graphicFrameLocks noChangeAspect="1"/>
            </p:cNvGraphicFramePr>
            <p:nvPr/>
          </p:nvGraphicFramePr>
          <p:xfrm>
            <a:off x="3382" y="231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4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231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38"/>
            <p:cNvGraphicFramePr>
              <a:graphicFrameLocks noChangeAspect="1"/>
            </p:cNvGraphicFramePr>
            <p:nvPr/>
          </p:nvGraphicFramePr>
          <p:xfrm>
            <a:off x="3494" y="2754"/>
            <a:ext cx="43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5" name="Equation" r:id="rId19" imgW="304560" imgH="177480" progId="Equation.DSMT4">
                    <p:embed/>
                  </p:oleObj>
                </mc:Choice>
                <mc:Fallback>
                  <p:oleObj name="Equation" r:id="rId19" imgW="304560" imgH="177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" y="2754"/>
                          <a:ext cx="43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Freeform 39" descr="浅色上对角线"/>
            <p:cNvSpPr>
              <a:spLocks/>
            </p:cNvSpPr>
            <p:nvPr/>
          </p:nvSpPr>
          <p:spPr bwMode="auto">
            <a:xfrm>
              <a:off x="3206" y="1860"/>
              <a:ext cx="288" cy="1182"/>
            </a:xfrm>
            <a:custGeom>
              <a:avLst/>
              <a:gdLst>
                <a:gd name="T0" fmla="*/ 0 w 288"/>
                <a:gd name="T1" fmla="*/ 0 h 1200"/>
                <a:gd name="T2" fmla="*/ 288 w 288"/>
                <a:gd name="T3" fmla="*/ 1101 h 1200"/>
                <a:gd name="T4" fmla="*/ 192 w 288"/>
                <a:gd name="T5" fmla="*/ 1147 h 1200"/>
                <a:gd name="T6" fmla="*/ 0 w 288"/>
                <a:gd name="T7" fmla="*/ 414 h 1200"/>
                <a:gd name="T8" fmla="*/ 0 w 288"/>
                <a:gd name="T9" fmla="*/ 45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200"/>
                <a:gd name="T17" fmla="*/ 288 w 288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200">
                  <a:moveTo>
                    <a:pt x="0" y="0"/>
                  </a:moveTo>
                  <a:lnTo>
                    <a:pt x="288" y="1152"/>
                  </a:lnTo>
                  <a:lnTo>
                    <a:pt x="192" y="1200"/>
                  </a:lnTo>
                  <a:lnTo>
                    <a:pt x="0" y="432"/>
                  </a:lnTo>
                  <a:lnTo>
                    <a:pt x="0" y="48"/>
                  </a:lnTo>
                </a:path>
              </a:pathLst>
            </a:custGeom>
            <a:pattFill prst="ltUpDiag">
              <a:fgClr>
                <a:schemeClr val="tx1"/>
              </a:fgClr>
              <a:bgClr>
                <a:srgbClr val="FFDD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sm" len="lg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2" name="Freeform 40" descr="浅色下对角线"/>
            <p:cNvSpPr>
              <a:spLocks/>
            </p:cNvSpPr>
            <p:nvPr/>
          </p:nvSpPr>
          <p:spPr bwMode="auto">
            <a:xfrm>
              <a:off x="3206" y="2274"/>
              <a:ext cx="192" cy="768"/>
            </a:xfrm>
            <a:custGeom>
              <a:avLst/>
              <a:gdLst>
                <a:gd name="T0" fmla="*/ 192 w 192"/>
                <a:gd name="T1" fmla="*/ 768 h 768"/>
                <a:gd name="T2" fmla="*/ 0 w 192"/>
                <a:gd name="T3" fmla="*/ 0 h 768"/>
                <a:gd name="T4" fmla="*/ 0 w 192"/>
                <a:gd name="T5" fmla="*/ 384 h 768"/>
                <a:gd name="T6" fmla="*/ 96 w 192"/>
                <a:gd name="T7" fmla="*/ 768 h 768"/>
                <a:gd name="T8" fmla="*/ 192 w 192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768"/>
                <a:gd name="T17" fmla="*/ 192 w 192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768">
                  <a:moveTo>
                    <a:pt x="192" y="768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96" y="768"/>
                  </a:lnTo>
                  <a:lnTo>
                    <a:pt x="192" y="768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rgbClr val="FFDD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3" name="Line 41"/>
            <p:cNvSpPr>
              <a:spLocks noChangeShapeType="1"/>
            </p:cNvSpPr>
            <p:nvPr/>
          </p:nvSpPr>
          <p:spPr bwMode="auto">
            <a:xfrm>
              <a:off x="3209" y="1871"/>
              <a:ext cx="285" cy="1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4" name="Line 42"/>
            <p:cNvSpPr>
              <a:spLocks noChangeShapeType="1"/>
            </p:cNvSpPr>
            <p:nvPr/>
          </p:nvSpPr>
          <p:spPr bwMode="auto">
            <a:xfrm>
              <a:off x="3212" y="2274"/>
              <a:ext cx="192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5" name="Line 43"/>
            <p:cNvSpPr>
              <a:spLocks noChangeShapeType="1"/>
            </p:cNvSpPr>
            <p:nvPr/>
          </p:nvSpPr>
          <p:spPr bwMode="auto">
            <a:xfrm>
              <a:off x="3216" y="2658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6" name="Line 44"/>
            <p:cNvSpPr>
              <a:spLocks noChangeShapeType="1"/>
            </p:cNvSpPr>
            <p:nvPr/>
          </p:nvSpPr>
          <p:spPr bwMode="auto">
            <a:xfrm flipV="1">
              <a:off x="3101" y="2880"/>
              <a:ext cx="258" cy="1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Freeform 45"/>
            <p:cNvSpPr>
              <a:spLocks/>
            </p:cNvSpPr>
            <p:nvPr/>
          </p:nvSpPr>
          <p:spPr bwMode="auto">
            <a:xfrm>
              <a:off x="3458" y="2756"/>
              <a:ext cx="296" cy="94"/>
            </a:xfrm>
            <a:custGeom>
              <a:avLst/>
              <a:gdLst>
                <a:gd name="T0" fmla="*/ 312 w 288"/>
                <a:gd name="T1" fmla="*/ 0 h 138"/>
                <a:gd name="T2" fmla="*/ 0 w 288"/>
                <a:gd name="T3" fmla="*/ 44 h 138"/>
                <a:gd name="T4" fmla="*/ 0 60000 65536"/>
                <a:gd name="T5" fmla="*/ 0 60000 65536"/>
                <a:gd name="T6" fmla="*/ 0 w 288"/>
                <a:gd name="T7" fmla="*/ 0 h 138"/>
                <a:gd name="T8" fmla="*/ 288 w 288"/>
                <a:gd name="T9" fmla="*/ 138 h 1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138">
                  <a:moveTo>
                    <a:pt x="288" y="0"/>
                  </a:moveTo>
                  <a:lnTo>
                    <a:pt x="0" y="13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Rectangle 46"/>
            <p:cNvSpPr>
              <a:spLocks noChangeArrowheads="1"/>
            </p:cNvSpPr>
            <p:nvPr/>
          </p:nvSpPr>
          <p:spPr bwMode="auto">
            <a:xfrm>
              <a:off x="2880" y="1979"/>
              <a:ext cx="3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3600" b="1" i="1">
                  <a:solidFill>
                    <a:srgbClr val="000000"/>
                  </a:solidFill>
                </a:rPr>
                <a:t>A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 b="1"/>
            </a:p>
          </p:txBody>
        </p:sp>
        <p:sp>
          <p:nvSpPr>
            <p:cNvPr id="4119" name="Line 47"/>
            <p:cNvSpPr>
              <a:spLocks noChangeShapeType="1"/>
            </p:cNvSpPr>
            <p:nvPr/>
          </p:nvSpPr>
          <p:spPr bwMode="auto">
            <a:xfrm flipV="1">
              <a:off x="3195" y="2596"/>
              <a:ext cx="220" cy="5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48"/>
            <p:cNvSpPr>
              <a:spLocks noChangeShapeType="1"/>
            </p:cNvSpPr>
            <p:nvPr/>
          </p:nvSpPr>
          <p:spPr bwMode="auto">
            <a:xfrm flipV="1">
              <a:off x="3198" y="2235"/>
              <a:ext cx="120" cy="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07" name="Object 49"/>
          <p:cNvGraphicFramePr>
            <a:graphicFrameLocks noChangeAspect="1"/>
          </p:cNvGraphicFramePr>
          <p:nvPr/>
        </p:nvGraphicFramePr>
        <p:xfrm>
          <a:off x="500063" y="285750"/>
          <a:ext cx="24701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Equation" r:id="rId21" imgW="977760" imgH="393480" progId="Equation.DSMT4">
                  <p:embed/>
                </p:oleObj>
              </mc:Choice>
              <mc:Fallback>
                <p:oleObj name="Equation" r:id="rId21" imgW="977760" imgH="3934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85750"/>
                        <a:ext cx="24701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192881" y="4581128"/>
            <a:ext cx="86026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b="1" i="1" dirty="0" smtClean="0">
                <a:solidFill>
                  <a:srgbClr val="0000FF"/>
                </a:solidFill>
              </a:rPr>
              <a:t>AB</a:t>
            </a:r>
            <a:r>
              <a:rPr lang="zh-CN" altLang="en-US" b="1" dirty="0">
                <a:solidFill>
                  <a:srgbClr val="0000FF"/>
                </a:solidFill>
              </a:rPr>
              <a:t>分为</a:t>
            </a:r>
            <a:r>
              <a:rPr lang="zh-CN" altLang="en-US" b="1" dirty="0"/>
              <a:t>两个</a:t>
            </a:r>
            <a:r>
              <a:rPr lang="zh-CN" altLang="en-US" b="1" dirty="0">
                <a:solidFill>
                  <a:srgbClr val="0000FF"/>
                </a:solidFill>
              </a:rPr>
              <a:t>半波带</a:t>
            </a:r>
            <a:r>
              <a:rPr lang="en-US" altLang="zh-CN" b="1" i="1" dirty="0">
                <a:solidFill>
                  <a:srgbClr val="0000FF"/>
                </a:solidFill>
              </a:rPr>
              <a:t>AA</a:t>
            </a:r>
            <a:r>
              <a:rPr lang="en-US" altLang="zh-CN" b="1" baseline="-25000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和</a:t>
            </a:r>
            <a:r>
              <a:rPr lang="en-US" altLang="zh-CN" b="1" i="1" dirty="0">
                <a:solidFill>
                  <a:srgbClr val="0000FF"/>
                </a:solidFill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</a:rPr>
              <a:t>1</a:t>
            </a:r>
            <a:r>
              <a:rPr lang="en-US" altLang="zh-CN" b="1" i="1" dirty="0">
                <a:solidFill>
                  <a:srgbClr val="0000FF"/>
                </a:solidFill>
              </a:rPr>
              <a:t>B</a:t>
            </a:r>
            <a:r>
              <a:rPr lang="zh-CN" altLang="en-US" b="1" dirty="0">
                <a:solidFill>
                  <a:srgbClr val="0000FF"/>
                </a:solidFill>
              </a:rPr>
              <a:t>，其对应</a:t>
            </a:r>
            <a:r>
              <a:rPr lang="zh-CN" altLang="en-US" b="1" dirty="0" smtClean="0">
                <a:solidFill>
                  <a:srgbClr val="0000FF"/>
                </a:solidFill>
              </a:rPr>
              <a:t>点（间距为半波带的对应点）发出</a:t>
            </a:r>
            <a:r>
              <a:rPr lang="zh-CN" altLang="en-US" b="1" dirty="0">
                <a:solidFill>
                  <a:srgbClr val="0000FF"/>
                </a:solidFill>
              </a:rPr>
              <a:t>的光的光程差为</a:t>
            </a:r>
            <a:r>
              <a:rPr lang="zh-CN" altLang="en-US" b="1" i="1" dirty="0">
                <a:sym typeface="Symbol" pitchFamily="18" charset="2"/>
              </a:rPr>
              <a:t></a:t>
            </a:r>
            <a:r>
              <a:rPr lang="en-US" altLang="zh-CN" b="1" dirty="0"/>
              <a:t>/2</a:t>
            </a:r>
            <a:r>
              <a:rPr lang="zh-CN" altLang="en-US" b="1" dirty="0">
                <a:solidFill>
                  <a:srgbClr val="0000FF"/>
                </a:solidFill>
              </a:rPr>
              <a:t>，互相干涉抵消，因而在</a:t>
            </a:r>
            <a:r>
              <a:rPr lang="en-US" altLang="zh-CN" b="1" i="1" dirty="0">
                <a:solidFill>
                  <a:srgbClr val="0000FF"/>
                </a:solidFill>
              </a:rPr>
              <a:t>Q</a:t>
            </a:r>
            <a:r>
              <a:rPr lang="zh-CN" altLang="en-US" b="1" dirty="0">
                <a:solidFill>
                  <a:srgbClr val="0000FF"/>
                </a:solidFill>
              </a:rPr>
              <a:t>处出现</a:t>
            </a:r>
            <a:r>
              <a:rPr lang="zh-CN" altLang="en-US" b="1" dirty="0">
                <a:solidFill>
                  <a:srgbClr val="FF0000"/>
                </a:solidFill>
              </a:rPr>
              <a:t>暗条纹中心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39713" y="357188"/>
          <a:ext cx="28797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" name="Equation" r:id="rId3" imgW="1180800" imgH="203040" progId="Equation.DSMT4">
                  <p:embed/>
                </p:oleObj>
              </mc:Choice>
              <mc:Fallback>
                <p:oleObj name="Equation" r:id="rId3" imgW="11808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357188"/>
                        <a:ext cx="28797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313" y="4000500"/>
            <a:ext cx="8594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AB</a:t>
            </a:r>
            <a:r>
              <a:rPr lang="zh-CN" altLang="en-US" b="1"/>
              <a:t>分为</a:t>
            </a:r>
            <a:r>
              <a:rPr lang="zh-CN" altLang="en-US" b="1">
                <a:solidFill>
                  <a:srgbClr val="F9092B"/>
                </a:solidFill>
              </a:rPr>
              <a:t>三个</a:t>
            </a:r>
            <a:r>
              <a:rPr lang="zh-CN" altLang="en-US" b="1"/>
              <a:t>半波带，两个相邻波带发出的光互相干涉抵消，剩一个波带发出的光未被抵消，因而在</a:t>
            </a:r>
            <a:r>
              <a:rPr lang="en-US" altLang="zh-CN" b="1" i="1"/>
              <a:t>Q</a:t>
            </a:r>
            <a:r>
              <a:rPr lang="zh-CN" altLang="en-US" b="1"/>
              <a:t>处出现明条纹中心。</a:t>
            </a: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142875" y="5000625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b="1" dirty="0"/>
              <a:t>3</a:t>
            </a:r>
            <a:r>
              <a:rPr lang="zh-CN" altLang="en-US" b="1" dirty="0"/>
              <a:t>、当</a:t>
            </a:r>
            <a:r>
              <a:rPr lang="zh-CN" altLang="en-US" b="1" i="1" dirty="0">
                <a:sym typeface="Symbol" pitchFamily="18" charset="2"/>
              </a:rPr>
              <a:t></a:t>
            </a:r>
            <a:r>
              <a:rPr lang="zh-CN" altLang="en-US" b="1" dirty="0">
                <a:sym typeface="Symbol" pitchFamily="18" charset="2"/>
              </a:rPr>
              <a:t> </a:t>
            </a:r>
            <a:r>
              <a:rPr lang="en-US" altLang="zh-CN" b="1" dirty="0"/>
              <a:t>= 0</a:t>
            </a:r>
            <a:r>
              <a:rPr lang="zh-CN" altLang="en-US" b="1" dirty="0"/>
              <a:t>时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bsin</a:t>
            </a:r>
            <a:r>
              <a:rPr lang="en-US" altLang="zh-CN" b="1" i="1" dirty="0">
                <a:sym typeface="Symbol" pitchFamily="18" charset="2"/>
              </a:rPr>
              <a:t></a:t>
            </a:r>
            <a:r>
              <a:rPr lang="en-US" altLang="zh-CN" b="1" i="1" dirty="0"/>
              <a:t> </a:t>
            </a:r>
            <a:r>
              <a:rPr lang="en-US" altLang="zh-CN" b="1" dirty="0"/>
              <a:t>= 0</a:t>
            </a:r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214313" y="5572125"/>
            <a:ext cx="8713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b="1"/>
              <a:t>即各光的光程差为</a:t>
            </a:r>
            <a:r>
              <a:rPr lang="en-US" altLang="zh-CN"/>
              <a:t>0</a:t>
            </a:r>
            <a:r>
              <a:rPr lang="zh-CN" altLang="en-US" b="1"/>
              <a:t>，通过透镜后会聚在焦平面上，形成中央级明纹中心。</a:t>
            </a:r>
          </a:p>
        </p:txBody>
      </p:sp>
      <p:grpSp>
        <p:nvGrpSpPr>
          <p:cNvPr id="5138" name="组合 55"/>
          <p:cNvGrpSpPr>
            <a:grpSpLocks/>
          </p:cNvGrpSpPr>
          <p:nvPr/>
        </p:nvGrpSpPr>
        <p:grpSpPr bwMode="auto">
          <a:xfrm>
            <a:off x="1785938" y="857250"/>
            <a:ext cx="5451475" cy="3001963"/>
            <a:chOff x="1763713" y="333375"/>
            <a:chExt cx="5903912" cy="3097213"/>
          </a:xfrm>
        </p:grpSpPr>
        <p:sp>
          <p:nvSpPr>
            <p:cNvPr id="5139" name="Rectangle 2"/>
            <p:cNvSpPr>
              <a:spLocks noChangeArrowheads="1"/>
            </p:cNvSpPr>
            <p:nvPr/>
          </p:nvSpPr>
          <p:spPr bwMode="auto">
            <a:xfrm>
              <a:off x="1763713" y="333375"/>
              <a:ext cx="5113337" cy="3097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40" name="Group 5"/>
            <p:cNvGrpSpPr>
              <a:grpSpLocks/>
            </p:cNvGrpSpPr>
            <p:nvPr/>
          </p:nvGrpSpPr>
          <p:grpSpPr bwMode="auto">
            <a:xfrm>
              <a:off x="2554288" y="333375"/>
              <a:ext cx="5113337" cy="2895600"/>
              <a:chOff x="2400" y="2256"/>
              <a:chExt cx="3221" cy="1824"/>
            </a:xfrm>
          </p:grpSpPr>
          <p:sp>
            <p:nvSpPr>
              <p:cNvPr id="5151" name="Line 6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3221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152" name="Group 7"/>
              <p:cNvGrpSpPr>
                <a:grpSpLocks/>
              </p:cNvGrpSpPr>
              <p:nvPr/>
            </p:nvGrpSpPr>
            <p:grpSpPr bwMode="auto">
              <a:xfrm rot="-83261">
                <a:off x="3167" y="2591"/>
                <a:ext cx="1105" cy="1055"/>
                <a:chOff x="3120" y="2688"/>
                <a:chExt cx="912" cy="1008"/>
              </a:xfrm>
            </p:grpSpPr>
            <p:sp>
              <p:nvSpPr>
                <p:cNvPr id="517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120" y="2688"/>
                  <a:ext cx="864" cy="27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20" y="292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20" y="316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120" y="340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53" name="Group 12"/>
              <p:cNvGrpSpPr>
                <a:grpSpLocks/>
              </p:cNvGrpSpPr>
              <p:nvPr/>
            </p:nvGrpSpPr>
            <p:grpSpPr bwMode="auto">
              <a:xfrm>
                <a:off x="4224" y="2592"/>
                <a:ext cx="1056" cy="720"/>
                <a:chOff x="4224" y="2592"/>
                <a:chExt cx="1056" cy="720"/>
              </a:xfrm>
            </p:grpSpPr>
            <p:sp>
              <p:nvSpPr>
                <p:cNvPr id="5169" name="Line 13"/>
                <p:cNvSpPr>
                  <a:spLocks noChangeShapeType="1"/>
                </p:cNvSpPr>
                <p:nvPr/>
              </p:nvSpPr>
              <p:spPr bwMode="auto">
                <a:xfrm>
                  <a:off x="4272" y="2832"/>
                  <a:ext cx="100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272" y="2832"/>
                  <a:ext cx="1008" cy="23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1" name="Line 15"/>
                <p:cNvSpPr>
                  <a:spLocks noChangeShapeType="1"/>
                </p:cNvSpPr>
                <p:nvPr/>
              </p:nvSpPr>
              <p:spPr bwMode="auto">
                <a:xfrm>
                  <a:off x="4224" y="2592"/>
                  <a:ext cx="1056" cy="24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272" y="2832"/>
                  <a:ext cx="1008" cy="48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4" name="Line 17"/>
              <p:cNvSpPr>
                <a:spLocks noChangeShapeType="1"/>
              </p:cNvSpPr>
              <p:nvPr/>
            </p:nvSpPr>
            <p:spPr bwMode="auto">
              <a:xfrm>
                <a:off x="2640" y="326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5263" y="2304"/>
                <a:ext cx="35" cy="177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0"/>
                      <a:invGamma/>
                    </a:schemeClr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5123" name="Object 19"/>
              <p:cNvGraphicFramePr>
                <a:graphicFrameLocks noChangeAspect="1"/>
              </p:cNvGraphicFramePr>
              <p:nvPr/>
            </p:nvGraphicFramePr>
            <p:xfrm>
              <a:off x="5344" y="3273"/>
              <a:ext cx="17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85" name="Equation" r:id="rId5" imgW="164880" imgH="190440" progId="Equation.DSMT4">
                      <p:embed/>
                    </p:oleObj>
                  </mc:Choice>
                  <mc:Fallback>
                    <p:oleObj name="Equation" r:id="rId5" imgW="164880" imgH="190440" progId="Equation.DSMT4">
                      <p:embed/>
                      <p:pic>
                        <p:nvPicPr>
                          <p:cNvPr id="0" name="Object 1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4" y="3273"/>
                            <a:ext cx="176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3156" y="2498"/>
                <a:ext cx="60" cy="382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3164" y="3648"/>
                <a:ext cx="52" cy="355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5124" name="Object 22"/>
              <p:cNvGraphicFramePr>
                <a:graphicFrameLocks noChangeAspect="1"/>
              </p:cNvGraphicFramePr>
              <p:nvPr/>
            </p:nvGraphicFramePr>
            <p:xfrm>
              <a:off x="5280" y="2544"/>
              <a:ext cx="28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86" name="Equation" r:id="rId7" imgW="152280" imgH="203040" progId="Equation.DSMT4">
                      <p:embed/>
                    </p:oleObj>
                  </mc:Choice>
                  <mc:Fallback>
                    <p:oleObj name="Equation" r:id="rId7" imgW="152280" imgH="20304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544"/>
                            <a:ext cx="28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23"/>
              <p:cNvGraphicFramePr>
                <a:graphicFrameLocks noChangeAspect="1"/>
              </p:cNvGraphicFramePr>
              <p:nvPr/>
            </p:nvGraphicFramePr>
            <p:xfrm>
              <a:off x="2857" y="2544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87" name="Equation" r:id="rId9" imgW="152280" imgH="164880" progId="Equation.DSMT4">
                      <p:embed/>
                    </p:oleObj>
                  </mc:Choice>
                  <mc:Fallback>
                    <p:oleObj name="Equation" r:id="rId9" imgW="152280" imgH="16488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7" y="2544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" name="Object 24"/>
              <p:cNvGraphicFramePr>
                <a:graphicFrameLocks noChangeAspect="1"/>
              </p:cNvGraphicFramePr>
              <p:nvPr/>
            </p:nvGraphicFramePr>
            <p:xfrm>
              <a:off x="2832" y="3600"/>
              <a:ext cx="315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88"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00"/>
                            <a:ext cx="315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8" name="Line 25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127" name="Object 26"/>
              <p:cNvGraphicFramePr>
                <a:graphicFrameLocks noChangeAspect="1"/>
              </p:cNvGraphicFramePr>
              <p:nvPr/>
            </p:nvGraphicFramePr>
            <p:xfrm>
              <a:off x="3723" y="2640"/>
              <a:ext cx="2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89" name="Equation" r:id="rId13" imgW="177480" imgH="241200" progId="Equation.DSMT4">
                      <p:embed/>
                    </p:oleObj>
                  </mc:Choice>
                  <mc:Fallback>
                    <p:oleObj name="Equation" r:id="rId13" imgW="177480" imgH="2412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3" y="2640"/>
                            <a:ext cx="2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59" name="Group 27"/>
              <p:cNvGrpSpPr>
                <a:grpSpLocks/>
              </p:cNvGrpSpPr>
              <p:nvPr/>
            </p:nvGrpSpPr>
            <p:grpSpPr bwMode="auto">
              <a:xfrm>
                <a:off x="2544" y="2880"/>
                <a:ext cx="643" cy="768"/>
                <a:chOff x="2592" y="2880"/>
                <a:chExt cx="643" cy="768"/>
              </a:xfrm>
            </p:grpSpPr>
            <p:sp>
              <p:nvSpPr>
                <p:cNvPr id="516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762" y="316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2" name="Line 29"/>
                <p:cNvSpPr>
                  <a:spLocks noChangeShapeType="1"/>
                </p:cNvSpPr>
                <p:nvPr/>
              </p:nvSpPr>
              <p:spPr bwMode="auto">
                <a:xfrm>
                  <a:off x="2762" y="340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762" y="364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4" name="Line 31"/>
                <p:cNvSpPr>
                  <a:spLocks noChangeShapeType="1"/>
                </p:cNvSpPr>
                <p:nvPr/>
              </p:nvSpPr>
              <p:spPr bwMode="auto">
                <a:xfrm>
                  <a:off x="2772" y="2880"/>
                  <a:ext cx="46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592" y="3168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6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2592" y="3408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592" y="3647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592" y="2880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28" name="Object 36"/>
              <p:cNvGraphicFramePr>
                <a:graphicFrameLocks noChangeAspect="1"/>
              </p:cNvGraphicFramePr>
              <p:nvPr/>
            </p:nvGraphicFramePr>
            <p:xfrm>
              <a:off x="2925" y="2315"/>
              <a:ext cx="24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0" name="Equation" r:id="rId15" imgW="164880" imgH="164880" progId="Equation.DSMT4">
                      <p:embed/>
                    </p:oleObj>
                  </mc:Choice>
                  <mc:Fallback>
                    <p:oleObj name="Equation" r:id="rId15" imgW="164880" imgH="16488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2315"/>
                            <a:ext cx="243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" name="Object 37"/>
              <p:cNvGraphicFramePr>
                <a:graphicFrameLocks noChangeAspect="1"/>
              </p:cNvGraphicFramePr>
              <p:nvPr/>
            </p:nvGraphicFramePr>
            <p:xfrm>
              <a:off x="3792" y="2352"/>
              <a:ext cx="24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1" name="Equation" r:id="rId17" imgW="139680" imgH="164880" progId="Equation.DSMT4">
                      <p:embed/>
                    </p:oleObj>
                  </mc:Choice>
                  <mc:Fallback>
                    <p:oleObj name="Equation" r:id="rId17" imgW="139680" imgH="164880" progId="Equation.DSMT4">
                      <p:embed/>
                      <p:pic>
                        <p:nvPicPr>
                          <p:cNvPr id="0" name="Object 3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352"/>
                            <a:ext cx="24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" name="Object 38"/>
              <p:cNvGraphicFramePr>
                <a:graphicFrameLocks noChangeAspect="1"/>
              </p:cNvGraphicFramePr>
              <p:nvPr/>
            </p:nvGraphicFramePr>
            <p:xfrm>
              <a:off x="4944" y="2328"/>
              <a:ext cx="23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2" name="Equation" r:id="rId19" imgW="139680" imgH="164880" progId="Equation.DSMT4">
                      <p:embed/>
                    </p:oleObj>
                  </mc:Choice>
                  <mc:Fallback>
                    <p:oleObj name="Equation" r:id="rId19" imgW="139680" imgH="16488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328"/>
                            <a:ext cx="23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0" name="Oval 39"/>
              <p:cNvSpPr>
                <a:spLocks noChangeArrowheads="1"/>
              </p:cNvSpPr>
              <p:nvPr/>
            </p:nvSpPr>
            <p:spPr bwMode="auto">
              <a:xfrm>
                <a:off x="4021" y="2352"/>
                <a:ext cx="251" cy="1658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1" name="Group 54"/>
            <p:cNvGrpSpPr>
              <a:grpSpLocks/>
            </p:cNvGrpSpPr>
            <p:nvPr/>
          </p:nvGrpSpPr>
          <p:grpSpPr bwMode="auto">
            <a:xfrm>
              <a:off x="3311525" y="1247775"/>
              <a:ext cx="1858963" cy="2058988"/>
              <a:chOff x="2903" y="786"/>
              <a:chExt cx="1171" cy="1297"/>
            </a:xfrm>
          </p:grpSpPr>
          <p:graphicFrame>
            <p:nvGraphicFramePr>
              <p:cNvPr id="5131" name="Object 55"/>
              <p:cNvGraphicFramePr>
                <a:graphicFrameLocks noChangeAspect="1"/>
              </p:cNvGraphicFramePr>
              <p:nvPr/>
            </p:nvGraphicFramePr>
            <p:xfrm>
              <a:off x="2926" y="786"/>
              <a:ext cx="31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" name="Equation" r:id="rId21" imgW="177480" imgH="215640" progId="Equation.DSMT4">
                      <p:embed/>
                    </p:oleObj>
                  </mc:Choice>
                  <mc:Fallback>
                    <p:oleObj name="Equation" r:id="rId21" imgW="177480" imgH="215640" progId="Equation.DSMT4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6" y="786"/>
                            <a:ext cx="31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2" name="Object 56"/>
              <p:cNvGraphicFramePr>
                <a:graphicFrameLocks noChangeAspect="1"/>
              </p:cNvGraphicFramePr>
              <p:nvPr/>
            </p:nvGraphicFramePr>
            <p:xfrm>
              <a:off x="2903" y="1218"/>
              <a:ext cx="33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4" name="Equation" r:id="rId23" imgW="190440" imgH="215640" progId="Equation.DSMT4">
                      <p:embed/>
                    </p:oleObj>
                  </mc:Choice>
                  <mc:Fallback>
                    <p:oleObj name="Equation" r:id="rId23" imgW="190440" imgH="215640" progId="Equation.DSMT4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3" y="1218"/>
                            <a:ext cx="33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3" name="Object 57"/>
              <p:cNvGraphicFramePr>
                <a:graphicFrameLocks noChangeAspect="1"/>
              </p:cNvGraphicFramePr>
              <p:nvPr/>
            </p:nvGraphicFramePr>
            <p:xfrm>
              <a:off x="3482" y="1218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5" name="Equation" r:id="rId25" imgW="152280" imgH="177480" progId="Equation.DSMT4">
                      <p:embed/>
                    </p:oleObj>
                  </mc:Choice>
                  <mc:Fallback>
                    <p:oleObj name="Equation" r:id="rId25" imgW="152280" imgH="177480" progId="Equation.DSMT4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2" y="1218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2" name="Freeform 58" descr="浅色上对角线"/>
              <p:cNvSpPr>
                <a:spLocks/>
              </p:cNvSpPr>
              <p:nvPr/>
            </p:nvSpPr>
            <p:spPr bwMode="auto">
              <a:xfrm>
                <a:off x="3229" y="1366"/>
                <a:ext cx="229" cy="694"/>
              </a:xfrm>
              <a:custGeom>
                <a:avLst/>
                <a:gdLst>
                  <a:gd name="T0" fmla="*/ 0 w 280"/>
                  <a:gd name="T1" fmla="*/ 0 h 686"/>
                  <a:gd name="T2" fmla="*/ 153 w 280"/>
                  <a:gd name="T3" fmla="*/ 692 h 686"/>
                  <a:gd name="T4" fmla="*/ 110 w 280"/>
                  <a:gd name="T5" fmla="*/ 710 h 686"/>
                  <a:gd name="T6" fmla="*/ 11 w 280"/>
                  <a:gd name="T7" fmla="*/ 253 h 686"/>
                  <a:gd name="T8" fmla="*/ 0 w 280"/>
                  <a:gd name="T9" fmla="*/ 0 h 6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0"/>
                  <a:gd name="T16" fmla="*/ 0 h 686"/>
                  <a:gd name="T17" fmla="*/ 280 w 280"/>
                  <a:gd name="T18" fmla="*/ 686 h 6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0" h="686">
                    <a:moveTo>
                      <a:pt x="0" y="0"/>
                    </a:moveTo>
                    <a:lnTo>
                      <a:pt x="280" y="668"/>
                    </a:lnTo>
                    <a:lnTo>
                      <a:pt x="200" y="686"/>
                    </a:lnTo>
                    <a:lnTo>
                      <a:pt x="20" y="24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rgbClr val="0099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3" name="Freeform 59" descr="浅色上对角线"/>
              <p:cNvSpPr>
                <a:spLocks/>
              </p:cNvSpPr>
              <p:nvPr/>
            </p:nvSpPr>
            <p:spPr bwMode="auto">
              <a:xfrm>
                <a:off x="3222" y="827"/>
                <a:ext cx="384" cy="1152"/>
              </a:xfrm>
              <a:custGeom>
                <a:avLst/>
                <a:gdLst>
                  <a:gd name="T0" fmla="*/ 7 w 460"/>
                  <a:gd name="T1" fmla="*/ 0 h 1124"/>
                  <a:gd name="T2" fmla="*/ 268 w 460"/>
                  <a:gd name="T3" fmla="*/ 1167 h 1124"/>
                  <a:gd name="T4" fmla="*/ 221 w 460"/>
                  <a:gd name="T5" fmla="*/ 1210 h 1124"/>
                  <a:gd name="T6" fmla="*/ 0 w 460"/>
                  <a:gd name="T7" fmla="*/ 279 h 1124"/>
                  <a:gd name="T8" fmla="*/ 7 w 460"/>
                  <a:gd name="T9" fmla="*/ 0 h 1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124"/>
                  <a:gd name="T17" fmla="*/ 460 w 460"/>
                  <a:gd name="T18" fmla="*/ 1124 h 1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124">
                    <a:moveTo>
                      <a:pt x="12" y="0"/>
                    </a:moveTo>
                    <a:lnTo>
                      <a:pt x="460" y="1084"/>
                    </a:lnTo>
                    <a:lnTo>
                      <a:pt x="380" y="1124"/>
                    </a:lnTo>
                    <a:lnTo>
                      <a:pt x="0" y="259"/>
                    </a:lnTo>
                    <a:lnTo>
                      <a:pt x="12" y="0"/>
                    </a:lnTo>
                    <a:close/>
                  </a:path>
                </a:pathLst>
              </a:custGeom>
              <a:pattFill prst="ltUpDiag">
                <a:fgClr>
                  <a:srgbClr val="0099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4" name="Freeform 60" descr="浅色横线"/>
              <p:cNvSpPr>
                <a:spLocks/>
              </p:cNvSpPr>
              <p:nvPr/>
            </p:nvSpPr>
            <p:spPr bwMode="auto">
              <a:xfrm>
                <a:off x="3228" y="1102"/>
                <a:ext cx="304" cy="918"/>
              </a:xfrm>
              <a:custGeom>
                <a:avLst/>
                <a:gdLst>
                  <a:gd name="T0" fmla="*/ 0 w 376"/>
                  <a:gd name="T1" fmla="*/ 0 h 892"/>
                  <a:gd name="T2" fmla="*/ 199 w 376"/>
                  <a:gd name="T3" fmla="*/ 942 h 892"/>
                  <a:gd name="T4" fmla="*/ 145 w 376"/>
                  <a:gd name="T5" fmla="*/ 973 h 892"/>
                  <a:gd name="T6" fmla="*/ 26 w 376"/>
                  <a:gd name="T7" fmla="*/ 375 h 892"/>
                  <a:gd name="T8" fmla="*/ 0 w 376"/>
                  <a:gd name="T9" fmla="*/ 261 h 892"/>
                  <a:gd name="T10" fmla="*/ 0 w 376"/>
                  <a:gd name="T11" fmla="*/ 0 h 8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6"/>
                  <a:gd name="T19" fmla="*/ 0 h 892"/>
                  <a:gd name="T20" fmla="*/ 376 w 376"/>
                  <a:gd name="T21" fmla="*/ 892 h 8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6" h="892">
                    <a:moveTo>
                      <a:pt x="0" y="0"/>
                    </a:moveTo>
                    <a:lnTo>
                      <a:pt x="376" y="864"/>
                    </a:lnTo>
                    <a:lnTo>
                      <a:pt x="274" y="892"/>
                    </a:lnTo>
                    <a:lnTo>
                      <a:pt x="48" y="344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Horz">
                <a:fgClr>
                  <a:srgbClr val="0080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5" name="Freeform 61" descr="宽上对角线"/>
              <p:cNvSpPr>
                <a:spLocks/>
              </p:cNvSpPr>
              <p:nvPr/>
            </p:nvSpPr>
            <p:spPr bwMode="auto">
              <a:xfrm>
                <a:off x="3248" y="1615"/>
                <a:ext cx="157" cy="468"/>
              </a:xfrm>
              <a:custGeom>
                <a:avLst/>
                <a:gdLst>
                  <a:gd name="T0" fmla="*/ 0 w 188"/>
                  <a:gd name="T1" fmla="*/ 0 h 460"/>
                  <a:gd name="T2" fmla="*/ 109 w 188"/>
                  <a:gd name="T3" fmla="*/ 484 h 460"/>
                  <a:gd name="T4" fmla="*/ 0 60000 65536"/>
                  <a:gd name="T5" fmla="*/ 0 60000 65536"/>
                  <a:gd name="T6" fmla="*/ 0 w 188"/>
                  <a:gd name="T7" fmla="*/ 0 h 460"/>
                  <a:gd name="T8" fmla="*/ 188 w 188"/>
                  <a:gd name="T9" fmla="*/ 460 h 4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8" h="460">
                    <a:moveTo>
                      <a:pt x="0" y="0"/>
                    </a:moveTo>
                    <a:lnTo>
                      <a:pt x="188" y="460"/>
                    </a:lnTo>
                  </a:path>
                </a:pathLst>
              </a:custGeom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6" name="Freeform 62" descr="宽上对角线"/>
              <p:cNvSpPr>
                <a:spLocks/>
              </p:cNvSpPr>
              <p:nvPr/>
            </p:nvSpPr>
            <p:spPr bwMode="auto">
              <a:xfrm>
                <a:off x="3224" y="836"/>
                <a:ext cx="393" cy="1139"/>
              </a:xfrm>
              <a:custGeom>
                <a:avLst/>
                <a:gdLst>
                  <a:gd name="T0" fmla="*/ 0 w 444"/>
                  <a:gd name="T1" fmla="*/ 0 h 1092"/>
                  <a:gd name="T2" fmla="*/ 308 w 444"/>
                  <a:gd name="T3" fmla="*/ 1239 h 1092"/>
                  <a:gd name="T4" fmla="*/ 0 60000 65536"/>
                  <a:gd name="T5" fmla="*/ 0 60000 65536"/>
                  <a:gd name="T6" fmla="*/ 0 w 444"/>
                  <a:gd name="T7" fmla="*/ 0 h 1092"/>
                  <a:gd name="T8" fmla="*/ 444 w 444"/>
                  <a:gd name="T9" fmla="*/ 1092 h 10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4" h="1092">
                    <a:moveTo>
                      <a:pt x="0" y="0"/>
                    </a:moveTo>
                    <a:lnTo>
                      <a:pt x="444" y="1092"/>
                    </a:lnTo>
                  </a:path>
                </a:pathLst>
              </a:custGeom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7" name="Freeform 63" descr="宽上对角线"/>
              <p:cNvSpPr>
                <a:spLocks/>
              </p:cNvSpPr>
              <p:nvPr/>
            </p:nvSpPr>
            <p:spPr bwMode="auto">
              <a:xfrm>
                <a:off x="3227" y="1103"/>
                <a:ext cx="316" cy="907"/>
              </a:xfrm>
              <a:custGeom>
                <a:avLst/>
                <a:gdLst>
                  <a:gd name="T0" fmla="*/ 0 w 380"/>
                  <a:gd name="T1" fmla="*/ 0 h 890"/>
                  <a:gd name="T2" fmla="*/ 219 w 380"/>
                  <a:gd name="T3" fmla="*/ 942 h 890"/>
                  <a:gd name="T4" fmla="*/ 0 60000 65536"/>
                  <a:gd name="T5" fmla="*/ 0 60000 65536"/>
                  <a:gd name="T6" fmla="*/ 0 w 380"/>
                  <a:gd name="T7" fmla="*/ 0 h 890"/>
                  <a:gd name="T8" fmla="*/ 380 w 380"/>
                  <a:gd name="T9" fmla="*/ 890 h 8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0" h="890">
                    <a:moveTo>
                      <a:pt x="0" y="0"/>
                    </a:moveTo>
                    <a:lnTo>
                      <a:pt x="380" y="890"/>
                    </a:lnTo>
                  </a:path>
                </a:pathLst>
              </a:custGeom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Freeform 64" descr="宽上对角线"/>
              <p:cNvSpPr>
                <a:spLocks/>
              </p:cNvSpPr>
              <p:nvPr/>
            </p:nvSpPr>
            <p:spPr bwMode="auto">
              <a:xfrm>
                <a:off x="3239" y="1356"/>
                <a:ext cx="233" cy="688"/>
              </a:xfrm>
              <a:custGeom>
                <a:avLst/>
                <a:gdLst>
                  <a:gd name="T0" fmla="*/ 0 w 280"/>
                  <a:gd name="T1" fmla="*/ 0 h 676"/>
                  <a:gd name="T2" fmla="*/ 161 w 280"/>
                  <a:gd name="T3" fmla="*/ 712 h 676"/>
                  <a:gd name="T4" fmla="*/ 0 60000 65536"/>
                  <a:gd name="T5" fmla="*/ 0 60000 65536"/>
                  <a:gd name="T6" fmla="*/ 0 w 280"/>
                  <a:gd name="T7" fmla="*/ 0 h 676"/>
                  <a:gd name="T8" fmla="*/ 280 w 280"/>
                  <a:gd name="T9" fmla="*/ 676 h 6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0" h="676">
                    <a:moveTo>
                      <a:pt x="0" y="0"/>
                    </a:moveTo>
                    <a:lnTo>
                      <a:pt x="280" y="676"/>
                    </a:lnTo>
                  </a:path>
                </a:pathLst>
              </a:custGeom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Freeform 65"/>
              <p:cNvSpPr>
                <a:spLocks/>
              </p:cNvSpPr>
              <p:nvPr/>
            </p:nvSpPr>
            <p:spPr bwMode="auto">
              <a:xfrm>
                <a:off x="3526" y="1634"/>
                <a:ext cx="308" cy="120"/>
              </a:xfrm>
              <a:custGeom>
                <a:avLst/>
                <a:gdLst>
                  <a:gd name="T0" fmla="*/ 308 w 308"/>
                  <a:gd name="T1" fmla="*/ 0 h 120"/>
                  <a:gd name="T2" fmla="*/ 0 w 308"/>
                  <a:gd name="T3" fmla="*/ 120 h 120"/>
                  <a:gd name="T4" fmla="*/ 0 60000 65536"/>
                  <a:gd name="T5" fmla="*/ 0 60000 65536"/>
                  <a:gd name="T6" fmla="*/ 0 w 308"/>
                  <a:gd name="T7" fmla="*/ 0 h 120"/>
                  <a:gd name="T8" fmla="*/ 308 w 308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8" h="120">
                    <a:moveTo>
                      <a:pt x="308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4" name="Object 66"/>
              <p:cNvGraphicFramePr>
                <a:graphicFrameLocks noChangeAspect="1"/>
              </p:cNvGraphicFramePr>
              <p:nvPr/>
            </p:nvGraphicFramePr>
            <p:xfrm>
              <a:off x="3541" y="1771"/>
              <a:ext cx="533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6" name="Equation" r:id="rId27" imgW="304560" imgH="177480" progId="Equation.DSMT4">
                      <p:embed/>
                    </p:oleObj>
                  </mc:Choice>
                  <mc:Fallback>
                    <p:oleObj name="Equation" r:id="rId27" imgW="304560" imgH="177480" progId="Equation.DSMT4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1" y="1771"/>
                            <a:ext cx="533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0" name="Freeform 67"/>
              <p:cNvSpPr>
                <a:spLocks/>
              </p:cNvSpPr>
              <p:nvPr/>
            </p:nvSpPr>
            <p:spPr bwMode="auto">
              <a:xfrm>
                <a:off x="3116" y="1784"/>
                <a:ext cx="340" cy="132"/>
              </a:xfrm>
              <a:custGeom>
                <a:avLst/>
                <a:gdLst>
                  <a:gd name="T0" fmla="*/ 0 w 340"/>
                  <a:gd name="T1" fmla="*/ 132 h 132"/>
                  <a:gd name="T2" fmla="*/ 340 w 340"/>
                  <a:gd name="T3" fmla="*/ 0 h 132"/>
                  <a:gd name="T4" fmla="*/ 0 60000 65536"/>
                  <a:gd name="T5" fmla="*/ 0 60000 65536"/>
                  <a:gd name="T6" fmla="*/ 0 w 340"/>
                  <a:gd name="T7" fmla="*/ 0 h 132"/>
                  <a:gd name="T8" fmla="*/ 340 w 340"/>
                  <a:gd name="T9" fmla="*/ 132 h 1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0" h="132">
                    <a:moveTo>
                      <a:pt x="0" y="132"/>
                    </a:moveTo>
                    <a:lnTo>
                      <a:pt x="34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0" grpId="0" build="p" autoUpdateAnimBg="0"/>
      <p:bldP spid="4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AutoShape 80"/>
          <p:cNvSpPr>
            <a:spLocks noChangeArrowheads="1"/>
          </p:cNvSpPr>
          <p:nvPr/>
        </p:nvSpPr>
        <p:spPr bwMode="auto">
          <a:xfrm>
            <a:off x="2133600" y="5562600"/>
            <a:ext cx="1295400" cy="457200"/>
          </a:xfrm>
          <a:prstGeom prst="wedgeRoundRectCallout">
            <a:avLst>
              <a:gd name="adj1" fmla="val -38236"/>
              <a:gd name="adj2" fmla="val 1086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>
              <a:latin typeface="+mn-lt"/>
            </a:endParaRPr>
          </a:p>
        </p:txBody>
      </p:sp>
      <p:sp>
        <p:nvSpPr>
          <p:cNvPr id="6166" name="AutoShape 79"/>
          <p:cNvSpPr>
            <a:spLocks noChangeArrowheads="1"/>
          </p:cNvSpPr>
          <p:nvPr/>
        </p:nvSpPr>
        <p:spPr bwMode="auto">
          <a:xfrm>
            <a:off x="2057400" y="4495800"/>
            <a:ext cx="533400" cy="457200"/>
          </a:xfrm>
          <a:prstGeom prst="wedgeRoundRectCallout">
            <a:avLst>
              <a:gd name="adj1" fmla="val 19644"/>
              <a:gd name="adj2" fmla="val -98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>
              <a:latin typeface="+mn-lt"/>
            </a:endParaRPr>
          </a:p>
        </p:txBody>
      </p:sp>
      <p:sp>
        <p:nvSpPr>
          <p:cNvPr id="5122" name="AutoShape 2"/>
          <p:cNvSpPr>
            <a:spLocks/>
          </p:cNvSpPr>
          <p:nvPr/>
        </p:nvSpPr>
        <p:spPr bwMode="auto">
          <a:xfrm>
            <a:off x="152400" y="36576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4267200"/>
            <a:ext cx="7400925" cy="990600"/>
            <a:chOff x="288" y="2400"/>
            <a:chExt cx="4662" cy="624"/>
          </a:xfrm>
        </p:grpSpPr>
        <p:graphicFrame>
          <p:nvGraphicFramePr>
            <p:cNvPr id="6164" name="Object 21"/>
            <p:cNvGraphicFramePr>
              <a:graphicFrameLocks noChangeAspect="1"/>
            </p:cNvGraphicFramePr>
            <p:nvPr/>
          </p:nvGraphicFramePr>
          <p:xfrm>
            <a:off x="288" y="2400"/>
            <a:ext cx="225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2" name="Equation" r:id="rId3" imgW="2209680" imgH="609480" progId="Equation.DSMT4">
                    <p:embed/>
                  </p:oleObj>
                </mc:Choice>
                <mc:Fallback>
                  <p:oleObj name="Equation" r:id="rId3" imgW="2209680" imgH="609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400"/>
                          <a:ext cx="225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2502" y="2553"/>
              <a:ext cx="2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 b="1">
                  <a:solidFill>
                    <a:srgbClr val="0000CC"/>
                  </a:solidFill>
                  <a:latin typeface="+mn-lt"/>
                </a:rPr>
                <a:t>干涉相消（</a:t>
              </a:r>
              <a:r>
                <a:rPr kumimoji="0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暗纹</a:t>
              </a:r>
              <a:r>
                <a:rPr kumimoji="0" lang="zh-CN" altLang="en-US" sz="2800" b="1">
                  <a:solidFill>
                    <a:srgbClr val="0000CC"/>
                  </a:solidFill>
                  <a:latin typeface="+mn-lt"/>
                </a:rPr>
                <a:t>）</a:t>
              </a:r>
              <a:endParaRPr kumimoji="0" lang="zh-CN" altLang="en-US" sz="2800" b="1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1000" y="5334000"/>
            <a:ext cx="8086725" cy="1003300"/>
            <a:chOff x="288" y="2968"/>
            <a:chExt cx="5094" cy="632"/>
          </a:xfrm>
        </p:grpSpPr>
        <p:graphicFrame>
          <p:nvGraphicFramePr>
            <p:cNvPr id="6163" name="Object 20"/>
            <p:cNvGraphicFramePr>
              <a:graphicFrameLocks noChangeAspect="1"/>
            </p:cNvGraphicFramePr>
            <p:nvPr/>
          </p:nvGraphicFramePr>
          <p:xfrm>
            <a:off x="288" y="2968"/>
            <a:ext cx="2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" name="Equation" r:id="rId5" imgW="2019240" imgH="609480" progId="Equation.DSMT4">
                    <p:embed/>
                  </p:oleObj>
                </mc:Choice>
                <mc:Fallback>
                  <p:oleObj name="Equation" r:id="rId5" imgW="2019240" imgH="609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968"/>
                          <a:ext cx="2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2496" y="3120"/>
              <a:ext cx="28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 b="1">
                  <a:solidFill>
                    <a:srgbClr val="CC0000"/>
                  </a:solidFill>
                  <a:latin typeface="+mn-lt"/>
                </a:rPr>
                <a:t>干涉加强（</a:t>
              </a:r>
              <a:r>
                <a:rPr kumimoji="0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明纹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n-lt"/>
                </a:rPr>
                <a:t>）</a:t>
              </a:r>
            </a:p>
          </p:txBody>
        </p:sp>
      </p:grpSp>
      <p:grpSp>
        <p:nvGrpSpPr>
          <p:cNvPr id="6170" name="Group 13"/>
          <p:cNvGrpSpPr>
            <a:grpSpLocks/>
          </p:cNvGrpSpPr>
          <p:nvPr/>
        </p:nvGrpSpPr>
        <p:grpSpPr bwMode="auto">
          <a:xfrm>
            <a:off x="539750" y="620713"/>
            <a:ext cx="8229600" cy="2590800"/>
            <a:chOff x="384" y="432"/>
            <a:chExt cx="5184" cy="1632"/>
          </a:xfrm>
        </p:grpSpPr>
        <p:sp>
          <p:nvSpPr>
            <p:cNvPr id="6183" name="Rectangle 14"/>
            <p:cNvSpPr>
              <a:spLocks noChangeArrowheads="1"/>
            </p:cNvSpPr>
            <p:nvPr/>
          </p:nvSpPr>
          <p:spPr bwMode="auto">
            <a:xfrm>
              <a:off x="384" y="432"/>
              <a:ext cx="5184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6184" name="Group 15"/>
            <p:cNvGrpSpPr>
              <a:grpSpLocks/>
            </p:cNvGrpSpPr>
            <p:nvPr/>
          </p:nvGrpSpPr>
          <p:grpSpPr bwMode="auto">
            <a:xfrm>
              <a:off x="618" y="474"/>
              <a:ext cx="2942" cy="1590"/>
              <a:chOff x="528" y="480"/>
              <a:chExt cx="3024" cy="1824"/>
            </a:xfrm>
          </p:grpSpPr>
          <p:sp>
            <p:nvSpPr>
              <p:cNvPr id="6185" name="Freeform 16" descr="浅色上对角线"/>
              <p:cNvSpPr>
                <a:spLocks/>
              </p:cNvSpPr>
              <p:nvPr/>
            </p:nvSpPr>
            <p:spPr bwMode="auto">
              <a:xfrm>
                <a:off x="1166" y="1564"/>
                <a:ext cx="280" cy="686"/>
              </a:xfrm>
              <a:custGeom>
                <a:avLst/>
                <a:gdLst>
                  <a:gd name="T0" fmla="*/ 0 w 280"/>
                  <a:gd name="T1" fmla="*/ 0 h 686"/>
                  <a:gd name="T2" fmla="*/ 280 w 280"/>
                  <a:gd name="T3" fmla="*/ 668 h 686"/>
                  <a:gd name="T4" fmla="*/ 200 w 280"/>
                  <a:gd name="T5" fmla="*/ 686 h 686"/>
                  <a:gd name="T6" fmla="*/ 20 w 280"/>
                  <a:gd name="T7" fmla="*/ 244 h 686"/>
                  <a:gd name="T8" fmla="*/ 0 w 280"/>
                  <a:gd name="T9" fmla="*/ 0 h 6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0"/>
                  <a:gd name="T16" fmla="*/ 0 h 686"/>
                  <a:gd name="T17" fmla="*/ 280 w 280"/>
                  <a:gd name="T18" fmla="*/ 686 h 6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0" h="686">
                    <a:moveTo>
                      <a:pt x="0" y="0"/>
                    </a:moveTo>
                    <a:lnTo>
                      <a:pt x="280" y="668"/>
                    </a:lnTo>
                    <a:lnTo>
                      <a:pt x="200" y="686"/>
                    </a:lnTo>
                    <a:lnTo>
                      <a:pt x="20" y="24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rgbClr val="0099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186" name="Freeform 17" descr="浅色上对角线"/>
              <p:cNvSpPr>
                <a:spLocks/>
              </p:cNvSpPr>
              <p:nvPr/>
            </p:nvSpPr>
            <p:spPr bwMode="auto">
              <a:xfrm>
                <a:off x="1152" y="1064"/>
                <a:ext cx="460" cy="1124"/>
              </a:xfrm>
              <a:custGeom>
                <a:avLst/>
                <a:gdLst>
                  <a:gd name="T0" fmla="*/ 12 w 460"/>
                  <a:gd name="T1" fmla="*/ 0 h 1124"/>
                  <a:gd name="T2" fmla="*/ 460 w 460"/>
                  <a:gd name="T3" fmla="*/ 1084 h 1124"/>
                  <a:gd name="T4" fmla="*/ 380 w 460"/>
                  <a:gd name="T5" fmla="*/ 1124 h 1124"/>
                  <a:gd name="T6" fmla="*/ 0 w 460"/>
                  <a:gd name="T7" fmla="*/ 259 h 1124"/>
                  <a:gd name="T8" fmla="*/ 12 w 460"/>
                  <a:gd name="T9" fmla="*/ 0 h 1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124"/>
                  <a:gd name="T17" fmla="*/ 460 w 460"/>
                  <a:gd name="T18" fmla="*/ 1124 h 1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124">
                    <a:moveTo>
                      <a:pt x="12" y="0"/>
                    </a:moveTo>
                    <a:lnTo>
                      <a:pt x="460" y="1084"/>
                    </a:lnTo>
                    <a:lnTo>
                      <a:pt x="380" y="1124"/>
                    </a:lnTo>
                    <a:lnTo>
                      <a:pt x="0" y="259"/>
                    </a:lnTo>
                    <a:lnTo>
                      <a:pt x="12" y="0"/>
                    </a:lnTo>
                    <a:close/>
                  </a:path>
                </a:pathLst>
              </a:custGeom>
              <a:pattFill prst="ltUpDiag">
                <a:fgClr>
                  <a:srgbClr val="0099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187" name="Freeform 18" descr="浅色横线"/>
              <p:cNvSpPr>
                <a:spLocks/>
              </p:cNvSpPr>
              <p:nvPr/>
            </p:nvSpPr>
            <p:spPr bwMode="auto">
              <a:xfrm>
                <a:off x="1166" y="1328"/>
                <a:ext cx="376" cy="892"/>
              </a:xfrm>
              <a:custGeom>
                <a:avLst/>
                <a:gdLst>
                  <a:gd name="T0" fmla="*/ 0 w 376"/>
                  <a:gd name="T1" fmla="*/ 0 h 892"/>
                  <a:gd name="T2" fmla="*/ 376 w 376"/>
                  <a:gd name="T3" fmla="*/ 864 h 892"/>
                  <a:gd name="T4" fmla="*/ 274 w 376"/>
                  <a:gd name="T5" fmla="*/ 892 h 892"/>
                  <a:gd name="T6" fmla="*/ 48 w 376"/>
                  <a:gd name="T7" fmla="*/ 344 h 892"/>
                  <a:gd name="T8" fmla="*/ 0 w 376"/>
                  <a:gd name="T9" fmla="*/ 240 h 892"/>
                  <a:gd name="T10" fmla="*/ 0 w 376"/>
                  <a:gd name="T11" fmla="*/ 0 h 8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6"/>
                  <a:gd name="T19" fmla="*/ 0 h 892"/>
                  <a:gd name="T20" fmla="*/ 376 w 376"/>
                  <a:gd name="T21" fmla="*/ 892 h 8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6" h="892">
                    <a:moveTo>
                      <a:pt x="0" y="0"/>
                    </a:moveTo>
                    <a:lnTo>
                      <a:pt x="376" y="864"/>
                    </a:lnTo>
                    <a:lnTo>
                      <a:pt x="274" y="892"/>
                    </a:lnTo>
                    <a:lnTo>
                      <a:pt x="48" y="344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Horz">
                <a:fgClr>
                  <a:srgbClr val="0080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grpSp>
            <p:nvGrpSpPr>
              <p:cNvPr id="6188" name="Group 19"/>
              <p:cNvGrpSpPr>
                <a:grpSpLocks/>
              </p:cNvGrpSpPr>
              <p:nvPr/>
            </p:nvGrpSpPr>
            <p:grpSpPr bwMode="auto">
              <a:xfrm>
                <a:off x="1152" y="1056"/>
                <a:ext cx="460" cy="1204"/>
                <a:chOff x="3236" y="2880"/>
                <a:chExt cx="460" cy="1204"/>
              </a:xfrm>
            </p:grpSpPr>
            <p:sp>
              <p:nvSpPr>
                <p:cNvPr id="6216" name="Freeform 20" descr="宽上对角线"/>
                <p:cNvSpPr>
                  <a:spLocks/>
                </p:cNvSpPr>
                <p:nvPr/>
              </p:nvSpPr>
              <p:spPr bwMode="auto">
                <a:xfrm>
                  <a:off x="3252" y="3624"/>
                  <a:ext cx="188" cy="460"/>
                </a:xfrm>
                <a:custGeom>
                  <a:avLst/>
                  <a:gdLst>
                    <a:gd name="T0" fmla="*/ 0 w 188"/>
                    <a:gd name="T1" fmla="*/ 0 h 460"/>
                    <a:gd name="T2" fmla="*/ 188 w 188"/>
                    <a:gd name="T3" fmla="*/ 460 h 460"/>
                    <a:gd name="T4" fmla="*/ 0 60000 65536"/>
                    <a:gd name="T5" fmla="*/ 0 60000 65536"/>
                    <a:gd name="T6" fmla="*/ 0 w 188"/>
                    <a:gd name="T7" fmla="*/ 0 h 460"/>
                    <a:gd name="T8" fmla="*/ 188 w 188"/>
                    <a:gd name="T9" fmla="*/ 460 h 46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88" h="460">
                      <a:moveTo>
                        <a:pt x="0" y="0"/>
                      </a:moveTo>
                      <a:lnTo>
                        <a:pt x="188" y="460"/>
                      </a:lnTo>
                    </a:path>
                  </a:pathLst>
                </a:custGeom>
                <a:pattFill prst="wdUpDiag">
                  <a:fgClr>
                    <a:srgbClr val="009900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7" name="Freeform 21" descr="宽上对角线"/>
                <p:cNvSpPr>
                  <a:spLocks/>
                </p:cNvSpPr>
                <p:nvPr/>
              </p:nvSpPr>
              <p:spPr bwMode="auto">
                <a:xfrm>
                  <a:off x="3252" y="2880"/>
                  <a:ext cx="444" cy="1092"/>
                </a:xfrm>
                <a:custGeom>
                  <a:avLst/>
                  <a:gdLst>
                    <a:gd name="T0" fmla="*/ 0 w 444"/>
                    <a:gd name="T1" fmla="*/ 0 h 1092"/>
                    <a:gd name="T2" fmla="*/ 444 w 444"/>
                    <a:gd name="T3" fmla="*/ 1092 h 1092"/>
                    <a:gd name="T4" fmla="*/ 0 60000 65536"/>
                    <a:gd name="T5" fmla="*/ 0 60000 65536"/>
                    <a:gd name="T6" fmla="*/ 0 w 444"/>
                    <a:gd name="T7" fmla="*/ 0 h 1092"/>
                    <a:gd name="T8" fmla="*/ 444 w 444"/>
                    <a:gd name="T9" fmla="*/ 1092 h 109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4" h="1092">
                      <a:moveTo>
                        <a:pt x="0" y="0"/>
                      </a:moveTo>
                      <a:lnTo>
                        <a:pt x="444" y="1092"/>
                      </a:lnTo>
                    </a:path>
                  </a:pathLst>
                </a:custGeom>
                <a:pattFill prst="wdUpDiag">
                  <a:fgClr>
                    <a:srgbClr val="009900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8" name="Freeform 22" descr="宽上对角线"/>
                <p:cNvSpPr>
                  <a:spLocks/>
                </p:cNvSpPr>
                <p:nvPr/>
              </p:nvSpPr>
              <p:spPr bwMode="auto">
                <a:xfrm>
                  <a:off x="3236" y="3122"/>
                  <a:ext cx="380" cy="890"/>
                </a:xfrm>
                <a:custGeom>
                  <a:avLst/>
                  <a:gdLst>
                    <a:gd name="T0" fmla="*/ 0 w 380"/>
                    <a:gd name="T1" fmla="*/ 0 h 890"/>
                    <a:gd name="T2" fmla="*/ 380 w 380"/>
                    <a:gd name="T3" fmla="*/ 890 h 890"/>
                    <a:gd name="T4" fmla="*/ 0 60000 65536"/>
                    <a:gd name="T5" fmla="*/ 0 60000 65536"/>
                    <a:gd name="T6" fmla="*/ 0 w 380"/>
                    <a:gd name="T7" fmla="*/ 0 h 890"/>
                    <a:gd name="T8" fmla="*/ 380 w 380"/>
                    <a:gd name="T9" fmla="*/ 890 h 8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80" h="890">
                      <a:moveTo>
                        <a:pt x="0" y="0"/>
                      </a:moveTo>
                      <a:lnTo>
                        <a:pt x="380" y="890"/>
                      </a:lnTo>
                    </a:path>
                  </a:pathLst>
                </a:custGeom>
                <a:pattFill prst="wdUpDiag">
                  <a:fgClr>
                    <a:srgbClr val="009900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9" name="Freeform 23" descr="宽上对角线"/>
                <p:cNvSpPr>
                  <a:spLocks/>
                </p:cNvSpPr>
                <p:nvPr/>
              </p:nvSpPr>
              <p:spPr bwMode="auto">
                <a:xfrm>
                  <a:off x="3236" y="3374"/>
                  <a:ext cx="280" cy="676"/>
                </a:xfrm>
                <a:custGeom>
                  <a:avLst/>
                  <a:gdLst>
                    <a:gd name="T0" fmla="*/ 0 w 280"/>
                    <a:gd name="T1" fmla="*/ 0 h 676"/>
                    <a:gd name="T2" fmla="*/ 280 w 280"/>
                    <a:gd name="T3" fmla="*/ 676 h 676"/>
                    <a:gd name="T4" fmla="*/ 0 60000 65536"/>
                    <a:gd name="T5" fmla="*/ 0 60000 65536"/>
                    <a:gd name="T6" fmla="*/ 0 w 280"/>
                    <a:gd name="T7" fmla="*/ 0 h 676"/>
                    <a:gd name="T8" fmla="*/ 280 w 280"/>
                    <a:gd name="T9" fmla="*/ 676 h 6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0" h="676">
                      <a:moveTo>
                        <a:pt x="0" y="0"/>
                      </a:moveTo>
                      <a:lnTo>
                        <a:pt x="280" y="676"/>
                      </a:lnTo>
                    </a:path>
                  </a:pathLst>
                </a:custGeom>
                <a:pattFill prst="wdUpDiag">
                  <a:fgClr>
                    <a:srgbClr val="009900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6189" name="Group 24"/>
              <p:cNvGrpSpPr>
                <a:grpSpLocks/>
              </p:cNvGrpSpPr>
              <p:nvPr/>
            </p:nvGrpSpPr>
            <p:grpSpPr bwMode="auto">
              <a:xfrm rot="-83261">
                <a:off x="1152" y="791"/>
                <a:ext cx="1008" cy="1008"/>
                <a:chOff x="3120" y="2688"/>
                <a:chExt cx="912" cy="1008"/>
              </a:xfrm>
            </p:grpSpPr>
            <p:sp>
              <p:nvSpPr>
                <p:cNvPr id="621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20" y="2688"/>
                  <a:ext cx="864" cy="27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120" y="292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20" y="316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20" y="340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6190" name="Group 29"/>
              <p:cNvGrpSpPr>
                <a:grpSpLocks/>
              </p:cNvGrpSpPr>
              <p:nvPr/>
            </p:nvGrpSpPr>
            <p:grpSpPr bwMode="auto">
              <a:xfrm>
                <a:off x="2064" y="768"/>
                <a:ext cx="1200" cy="720"/>
                <a:chOff x="3936" y="2688"/>
                <a:chExt cx="1296" cy="720"/>
              </a:xfrm>
            </p:grpSpPr>
            <p:sp>
              <p:nvSpPr>
                <p:cNvPr id="6208" name="Line 3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1200" cy="4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032" y="2976"/>
                  <a:ext cx="1200" cy="19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0" name="Line 32"/>
                <p:cNvSpPr>
                  <a:spLocks noChangeShapeType="1"/>
                </p:cNvSpPr>
                <p:nvPr/>
              </p:nvSpPr>
              <p:spPr bwMode="auto">
                <a:xfrm>
                  <a:off x="3936" y="2688"/>
                  <a:ext cx="1296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1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032" y="2976"/>
                  <a:ext cx="1200" cy="4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6191" name="Line 34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graphicFrame>
            <p:nvGraphicFramePr>
              <p:cNvPr id="6151" name="Object 8"/>
              <p:cNvGraphicFramePr>
                <a:graphicFrameLocks noChangeAspect="1"/>
              </p:cNvGraphicFramePr>
              <p:nvPr/>
            </p:nvGraphicFramePr>
            <p:xfrm>
              <a:off x="1762" y="480"/>
              <a:ext cx="25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4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Object 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2" y="480"/>
                            <a:ext cx="254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2" name="Oval 36"/>
              <p:cNvSpPr>
                <a:spLocks noChangeArrowheads="1"/>
              </p:cNvSpPr>
              <p:nvPr/>
            </p:nvSpPr>
            <p:spPr bwMode="auto">
              <a:xfrm>
                <a:off x="2005" y="528"/>
                <a:ext cx="251" cy="1658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5157" name="Rectangle 37"/>
              <p:cNvSpPr>
                <a:spLocks noChangeArrowheads="1"/>
              </p:cNvSpPr>
              <p:nvPr/>
            </p:nvSpPr>
            <p:spPr bwMode="auto">
              <a:xfrm>
                <a:off x="3247" y="481"/>
                <a:ext cx="34" cy="1775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0"/>
                      <a:invGamma/>
                    </a:schemeClr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lt"/>
                </a:endParaRPr>
              </a:p>
            </p:txBody>
          </p:sp>
          <p:graphicFrame>
            <p:nvGraphicFramePr>
              <p:cNvPr id="6152" name="Object 9"/>
              <p:cNvGraphicFramePr>
                <a:graphicFrameLocks noChangeAspect="1"/>
              </p:cNvGraphicFramePr>
              <p:nvPr/>
            </p:nvGraphicFramePr>
            <p:xfrm>
              <a:off x="3328" y="1449"/>
              <a:ext cx="17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5" name="Equation" r:id="rId9" imgW="164880" imgH="190440" progId="Equation.DSMT4">
                      <p:embed/>
                    </p:oleObj>
                  </mc:Choice>
                  <mc:Fallback>
                    <p:oleObj name="Equation" r:id="rId9" imgW="164880" imgH="190440" progId="Equation.DSMT4">
                      <p:embed/>
                      <p:pic>
                        <p:nvPicPr>
                          <p:cNvPr id="0" name="Object 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8" y="1449"/>
                            <a:ext cx="176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3" name="Object 10"/>
              <p:cNvGraphicFramePr>
                <a:graphicFrameLocks noChangeAspect="1"/>
              </p:cNvGraphicFramePr>
              <p:nvPr/>
            </p:nvGraphicFramePr>
            <p:xfrm>
              <a:off x="2928" y="480"/>
              <a:ext cx="23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6" name="Equation" r:id="rId11" imgW="139680" imgH="164880" progId="Equation.DSMT4">
                      <p:embed/>
                    </p:oleObj>
                  </mc:Choice>
                  <mc:Fallback>
                    <p:oleObj name="Equation" r:id="rId11" imgW="13968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480"/>
                            <a:ext cx="23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0" name="Rectangle 40"/>
              <p:cNvSpPr>
                <a:spLocks noChangeArrowheads="1"/>
              </p:cNvSpPr>
              <p:nvPr/>
            </p:nvSpPr>
            <p:spPr bwMode="auto">
              <a:xfrm>
                <a:off x="1140" y="674"/>
                <a:ext cx="64" cy="382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5161" name="Rectangle 41"/>
              <p:cNvSpPr>
                <a:spLocks noChangeArrowheads="1"/>
              </p:cNvSpPr>
              <p:nvPr/>
            </p:nvSpPr>
            <p:spPr bwMode="auto">
              <a:xfrm>
                <a:off x="1148" y="1824"/>
                <a:ext cx="52" cy="351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n-lt"/>
                </a:endParaRPr>
              </a:p>
            </p:txBody>
          </p:sp>
          <p:graphicFrame>
            <p:nvGraphicFramePr>
              <p:cNvPr id="6154" name="Object 11"/>
              <p:cNvGraphicFramePr>
                <a:graphicFrameLocks noChangeAspect="1"/>
              </p:cNvGraphicFramePr>
              <p:nvPr/>
            </p:nvGraphicFramePr>
            <p:xfrm>
              <a:off x="871" y="491"/>
              <a:ext cx="24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7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1" y="491"/>
                            <a:ext cx="243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5" name="Object 12"/>
              <p:cNvGraphicFramePr>
                <a:graphicFrameLocks noChangeAspect="1"/>
              </p:cNvGraphicFramePr>
              <p:nvPr/>
            </p:nvGraphicFramePr>
            <p:xfrm>
              <a:off x="3264" y="816"/>
              <a:ext cx="28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8" name="Equation" r:id="rId15" imgW="152280" imgH="203040" progId="Equation.DSMT4">
                      <p:embed/>
                    </p:oleObj>
                  </mc:Choice>
                  <mc:Fallback>
                    <p:oleObj name="Equation" r:id="rId15" imgW="152280" imgH="20304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816"/>
                            <a:ext cx="28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6" name="Object 13"/>
              <p:cNvGraphicFramePr>
                <a:graphicFrameLocks noChangeAspect="1"/>
              </p:cNvGraphicFramePr>
              <p:nvPr/>
            </p:nvGraphicFramePr>
            <p:xfrm>
              <a:off x="841" y="720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9" name="Equation" r:id="rId17" imgW="152280" imgH="164880" progId="Equation.DSMT4">
                      <p:embed/>
                    </p:oleObj>
                  </mc:Choice>
                  <mc:Fallback>
                    <p:oleObj name="Equation" r:id="rId17" imgW="152280" imgH="16488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1" y="720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7" name="Object 14"/>
              <p:cNvGraphicFramePr>
                <a:graphicFrameLocks noChangeAspect="1"/>
              </p:cNvGraphicFramePr>
              <p:nvPr/>
            </p:nvGraphicFramePr>
            <p:xfrm>
              <a:off x="816" y="1776"/>
              <a:ext cx="315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0" name="Equation" r:id="rId19" imgW="152280" imgH="164880" progId="Equation.DSMT4">
                      <p:embed/>
                    </p:oleObj>
                  </mc:Choice>
                  <mc:Fallback>
                    <p:oleObj name="Equation" r:id="rId19" imgW="152280" imgH="1648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776"/>
                            <a:ext cx="315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8" name="Object 15"/>
              <p:cNvGraphicFramePr>
                <a:graphicFrameLocks noChangeAspect="1"/>
              </p:cNvGraphicFramePr>
              <p:nvPr/>
            </p:nvGraphicFramePr>
            <p:xfrm>
              <a:off x="836" y="1008"/>
              <a:ext cx="31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1" name="Equation" r:id="rId21" imgW="177480" imgH="215640" progId="Equation.DSMT4">
                      <p:embed/>
                    </p:oleObj>
                  </mc:Choice>
                  <mc:Fallback>
                    <p:oleObj name="Equation" r:id="rId21" imgW="177480" imgH="21564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6" y="1008"/>
                            <a:ext cx="31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9" name="Object 16"/>
              <p:cNvGraphicFramePr>
                <a:graphicFrameLocks noChangeAspect="1"/>
              </p:cNvGraphicFramePr>
              <p:nvPr/>
            </p:nvGraphicFramePr>
            <p:xfrm>
              <a:off x="813" y="1440"/>
              <a:ext cx="33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2" name="Equation" r:id="rId23" imgW="190440" imgH="215640" progId="Equation.DSMT4">
                      <p:embed/>
                    </p:oleObj>
                  </mc:Choice>
                  <mc:Fallback>
                    <p:oleObj name="Equation" r:id="rId23" imgW="190440" imgH="21564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3" y="1440"/>
                            <a:ext cx="33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6" name="Line 48"/>
              <p:cNvSpPr>
                <a:spLocks noChangeShapeType="1"/>
              </p:cNvSpPr>
              <p:nvPr/>
            </p:nvSpPr>
            <p:spPr bwMode="auto">
              <a:xfrm>
                <a:off x="1200" y="10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graphicFrame>
            <p:nvGraphicFramePr>
              <p:cNvPr id="6160" name="Object 17"/>
              <p:cNvGraphicFramePr>
                <a:graphicFrameLocks noChangeAspect="1"/>
              </p:cNvGraphicFramePr>
              <p:nvPr/>
            </p:nvGraphicFramePr>
            <p:xfrm>
              <a:off x="1440" y="720"/>
              <a:ext cx="24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3" name="Equation" r:id="rId25" imgW="177480" imgH="241200" progId="Equation.DSMT4">
                      <p:embed/>
                    </p:oleObj>
                  </mc:Choice>
                  <mc:Fallback>
                    <p:oleObj name="Equation" r:id="rId25" imgW="177480" imgH="2412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720"/>
                            <a:ext cx="249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1" name="Object 18"/>
              <p:cNvGraphicFramePr>
                <a:graphicFrameLocks noChangeAspect="1"/>
              </p:cNvGraphicFramePr>
              <p:nvPr/>
            </p:nvGraphicFramePr>
            <p:xfrm>
              <a:off x="1392" y="1440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4" name="Equation" r:id="rId27" imgW="152280" imgH="177480" progId="Equation.DSMT4">
                      <p:embed/>
                    </p:oleObj>
                  </mc:Choice>
                  <mc:Fallback>
                    <p:oleObj name="Equation" r:id="rId27" imgW="152280" imgH="1774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440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7" name="Freeform 51"/>
              <p:cNvSpPr>
                <a:spLocks/>
              </p:cNvSpPr>
              <p:nvPr/>
            </p:nvSpPr>
            <p:spPr bwMode="auto">
              <a:xfrm>
                <a:off x="1100" y="1968"/>
                <a:ext cx="340" cy="132"/>
              </a:xfrm>
              <a:custGeom>
                <a:avLst/>
                <a:gdLst>
                  <a:gd name="T0" fmla="*/ 0 w 340"/>
                  <a:gd name="T1" fmla="*/ 132 h 132"/>
                  <a:gd name="T2" fmla="*/ 340 w 340"/>
                  <a:gd name="T3" fmla="*/ 0 h 132"/>
                  <a:gd name="T4" fmla="*/ 0 60000 65536"/>
                  <a:gd name="T5" fmla="*/ 0 60000 65536"/>
                  <a:gd name="T6" fmla="*/ 0 w 340"/>
                  <a:gd name="T7" fmla="*/ 0 h 132"/>
                  <a:gd name="T8" fmla="*/ 340 w 340"/>
                  <a:gd name="T9" fmla="*/ 132 h 1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0" h="132">
                    <a:moveTo>
                      <a:pt x="0" y="132"/>
                    </a:moveTo>
                    <a:lnTo>
                      <a:pt x="34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6198" name="Freeform 52"/>
              <p:cNvSpPr>
                <a:spLocks/>
              </p:cNvSpPr>
              <p:nvPr/>
            </p:nvSpPr>
            <p:spPr bwMode="auto">
              <a:xfrm>
                <a:off x="1532" y="1816"/>
                <a:ext cx="308" cy="120"/>
              </a:xfrm>
              <a:custGeom>
                <a:avLst/>
                <a:gdLst>
                  <a:gd name="T0" fmla="*/ 308 w 308"/>
                  <a:gd name="T1" fmla="*/ 0 h 120"/>
                  <a:gd name="T2" fmla="*/ 0 w 308"/>
                  <a:gd name="T3" fmla="*/ 120 h 120"/>
                  <a:gd name="T4" fmla="*/ 0 60000 65536"/>
                  <a:gd name="T5" fmla="*/ 0 60000 65536"/>
                  <a:gd name="T6" fmla="*/ 0 w 308"/>
                  <a:gd name="T7" fmla="*/ 0 h 120"/>
                  <a:gd name="T8" fmla="*/ 308 w 308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8" h="120">
                    <a:moveTo>
                      <a:pt x="308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graphicFrame>
            <p:nvGraphicFramePr>
              <p:cNvPr id="6162" name="Object 19"/>
              <p:cNvGraphicFramePr>
                <a:graphicFrameLocks noChangeAspect="1"/>
              </p:cNvGraphicFramePr>
              <p:nvPr/>
            </p:nvGraphicFramePr>
            <p:xfrm>
              <a:off x="1579" y="1993"/>
              <a:ext cx="533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5" name="Equation" r:id="rId29" imgW="304560" imgH="177480" progId="Equation.DSMT4">
                      <p:embed/>
                    </p:oleObj>
                  </mc:Choice>
                  <mc:Fallback>
                    <p:oleObj name="Equation" r:id="rId29" imgW="304560" imgH="1774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9" y="1993"/>
                            <a:ext cx="533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99" name="Group 54"/>
              <p:cNvGrpSpPr>
                <a:grpSpLocks/>
              </p:cNvGrpSpPr>
              <p:nvPr/>
            </p:nvGrpSpPr>
            <p:grpSpPr bwMode="auto">
              <a:xfrm>
                <a:off x="528" y="1056"/>
                <a:ext cx="643" cy="768"/>
                <a:chOff x="2592" y="2880"/>
                <a:chExt cx="643" cy="768"/>
              </a:xfrm>
            </p:grpSpPr>
            <p:sp>
              <p:nvSpPr>
                <p:cNvPr id="620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762" y="316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1" name="Line 56"/>
                <p:cNvSpPr>
                  <a:spLocks noChangeShapeType="1"/>
                </p:cNvSpPr>
                <p:nvPr/>
              </p:nvSpPr>
              <p:spPr bwMode="auto">
                <a:xfrm>
                  <a:off x="2762" y="340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762" y="364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3" name="Line 58"/>
                <p:cNvSpPr>
                  <a:spLocks noChangeShapeType="1"/>
                </p:cNvSpPr>
                <p:nvPr/>
              </p:nvSpPr>
              <p:spPr bwMode="auto">
                <a:xfrm>
                  <a:off x="2772" y="2880"/>
                  <a:ext cx="46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4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2592" y="3168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5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592" y="3408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6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592" y="3647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6207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592" y="2880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graphicFrame>
          <p:nvGraphicFramePr>
            <p:cNvPr id="6150" name="Object 7"/>
            <p:cNvGraphicFramePr>
              <a:graphicFrameLocks noChangeAspect="1"/>
            </p:cNvGraphicFramePr>
            <p:nvPr/>
          </p:nvGraphicFramePr>
          <p:xfrm>
            <a:off x="3831" y="613"/>
            <a:ext cx="1566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" name="Equation" r:id="rId31" imgW="761760" imgH="253800" progId="Equation.DSMT4">
                    <p:embed/>
                  </p:oleObj>
                </mc:Choice>
                <mc:Fallback>
                  <p:oleObj name="Equation" r:id="rId31" imgW="761760" imgH="25380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613"/>
                          <a:ext cx="1566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5940425" y="1844675"/>
            <a:ext cx="3048000" cy="519113"/>
            <a:chOff x="3838" y="1258"/>
            <a:chExt cx="1920" cy="327"/>
          </a:xfrm>
        </p:grpSpPr>
        <p:sp>
          <p:nvSpPr>
            <p:cNvPr id="6182" name="Text Box 66"/>
            <p:cNvSpPr txBox="1">
              <a:spLocks noChangeArrowheads="1"/>
            </p:cNvSpPr>
            <p:nvPr/>
          </p:nvSpPr>
          <p:spPr bwMode="auto">
            <a:xfrm>
              <a:off x="3838" y="1258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latin typeface="+mn-lt"/>
                </a:rPr>
                <a:t>（     个半波带）</a:t>
              </a:r>
            </a:p>
          </p:txBody>
        </p:sp>
        <p:graphicFrame>
          <p:nvGraphicFramePr>
            <p:cNvPr id="6149" name="Object 6"/>
            <p:cNvGraphicFramePr>
              <a:graphicFrameLocks noChangeAspect="1"/>
            </p:cNvGraphicFramePr>
            <p:nvPr/>
          </p:nvGraphicFramePr>
          <p:xfrm>
            <a:off x="4201" y="1258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7" name="Equation" r:id="rId33" imgW="203040" imgH="279360" progId="Equation.DSMT4">
                    <p:embed/>
                  </p:oleObj>
                </mc:Choice>
                <mc:Fallback>
                  <p:oleObj name="Equation" r:id="rId33" imgW="203040" imgH="2793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1258"/>
                          <a:ext cx="21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75463" y="4437063"/>
            <a:ext cx="2449512" cy="609600"/>
            <a:chOff x="4320" y="2400"/>
            <a:chExt cx="1543" cy="384"/>
          </a:xfrm>
        </p:grpSpPr>
        <p:sp>
          <p:nvSpPr>
            <p:cNvPr id="6180" name="Rectangle 69"/>
            <p:cNvSpPr>
              <a:spLocks noChangeArrowheads="1"/>
            </p:cNvSpPr>
            <p:nvPr/>
          </p:nvSpPr>
          <p:spPr bwMode="auto">
            <a:xfrm>
              <a:off x="4320" y="2400"/>
              <a:ext cx="1344" cy="384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181" name="Text Box 70"/>
            <p:cNvSpPr txBox="1">
              <a:spLocks noChangeArrowheads="1"/>
            </p:cNvSpPr>
            <p:nvPr/>
          </p:nvSpPr>
          <p:spPr bwMode="auto">
            <a:xfrm>
              <a:off x="4327" y="2448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latin typeface="+mn-lt"/>
                </a:rPr>
                <a:t>     </a:t>
              </a:r>
              <a:r>
                <a:rPr kumimoji="0" lang="zh-CN" altLang="en-US" sz="2800" b="1">
                  <a:latin typeface="+mn-lt"/>
                </a:rPr>
                <a:t>个半波带</a:t>
              </a:r>
            </a:p>
          </p:txBody>
        </p:sp>
        <p:graphicFrame>
          <p:nvGraphicFramePr>
            <p:cNvPr id="6148" name="Object 5"/>
            <p:cNvGraphicFramePr>
              <a:graphicFrameLocks noChangeAspect="1"/>
            </p:cNvGraphicFramePr>
            <p:nvPr/>
          </p:nvGraphicFramePr>
          <p:xfrm>
            <a:off x="4320" y="2400"/>
            <a:ext cx="43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" name="Equation" r:id="rId35" imgW="203040" imgH="177480" progId="Equation.DSMT4">
                    <p:embed/>
                  </p:oleObj>
                </mc:Choice>
                <mc:Fallback>
                  <p:oleObj name="Equation" r:id="rId35" imgW="20304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00"/>
                          <a:ext cx="43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6516688" y="5373688"/>
            <a:ext cx="2438400" cy="914400"/>
            <a:chOff x="4176" y="3072"/>
            <a:chExt cx="1536" cy="576"/>
          </a:xfrm>
        </p:grpSpPr>
        <p:sp>
          <p:nvSpPr>
            <p:cNvPr id="6178" name="Rectangle 73"/>
            <p:cNvSpPr>
              <a:spLocks noChangeArrowheads="1"/>
            </p:cNvSpPr>
            <p:nvPr/>
          </p:nvSpPr>
          <p:spPr bwMode="auto">
            <a:xfrm>
              <a:off x="4320" y="3072"/>
              <a:ext cx="1344" cy="537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179" name="Text Box 74"/>
            <p:cNvSpPr txBox="1">
              <a:spLocks noChangeArrowheads="1"/>
            </p:cNvSpPr>
            <p:nvPr/>
          </p:nvSpPr>
          <p:spPr bwMode="auto">
            <a:xfrm>
              <a:off x="4176" y="3321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latin typeface="+mn-lt"/>
                </a:rPr>
                <a:t>     </a:t>
              </a:r>
              <a:r>
                <a:rPr kumimoji="0" lang="zh-CN" altLang="en-US" sz="2800" b="1">
                  <a:latin typeface="+mn-lt"/>
                </a:rPr>
                <a:t>个半波带</a:t>
              </a:r>
            </a:p>
          </p:txBody>
        </p:sp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4573" y="3072"/>
            <a:ext cx="75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" name="Equation" r:id="rId37" imgW="393480" imgH="177480" progId="Equation.DSMT4">
                    <p:embed/>
                  </p:oleObj>
                </mc:Choice>
                <mc:Fallback>
                  <p:oleObj name="Equation" r:id="rId37" imgW="393480" imgH="177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3072"/>
                          <a:ext cx="75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609600" y="3429000"/>
            <a:ext cx="7848600" cy="519113"/>
            <a:chOff x="336" y="2160"/>
            <a:chExt cx="4128" cy="327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336" y="2169"/>
            <a:ext cx="1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0" name="Equation" r:id="rId39" imgW="1231560" imgH="279360" progId="Equation.DSMT4">
                    <p:embed/>
                  </p:oleObj>
                </mc:Choice>
                <mc:Fallback>
                  <p:oleObj name="Equation" r:id="rId39" imgW="1231560" imgH="2793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169"/>
                          <a:ext cx="1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7" name="Text Box 78"/>
            <p:cNvSpPr txBox="1">
              <a:spLocks noChangeArrowheads="1"/>
            </p:cNvSpPr>
            <p:nvPr/>
          </p:nvSpPr>
          <p:spPr bwMode="auto">
            <a:xfrm>
              <a:off x="2496" y="2160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+mn-lt"/>
                </a:rPr>
                <a:t>    </a:t>
              </a:r>
              <a:r>
                <a:rPr kumimoji="0" lang="en-US" altLang="zh-CN" sz="2800" b="1">
                  <a:solidFill>
                    <a:srgbClr val="CC0000"/>
                  </a:solidFill>
                  <a:latin typeface="+mn-lt"/>
                  <a:sym typeface="Symbol" pitchFamily="18" charset="2"/>
                </a:rPr>
                <a:t> = 0 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n-lt"/>
                </a:rPr>
                <a:t>中央明纹中心</a:t>
              </a:r>
            </a:p>
          </p:txBody>
        </p:sp>
      </p:grp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1905000" y="3886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偶数</a:t>
            </a:r>
            <a:endParaRPr kumimoji="0" lang="zh-CN" altLang="en-US" sz="2800" b="1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202" name="Rectangle 82"/>
          <p:cNvSpPr>
            <a:spLocks noChangeArrowheads="1"/>
          </p:cNvSpPr>
          <p:nvPr/>
        </p:nvSpPr>
        <p:spPr bwMode="auto">
          <a:xfrm>
            <a:off x="1920875" y="61864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奇数</a:t>
            </a:r>
            <a:endParaRPr kumimoji="0" lang="zh-CN" altLang="en-US" sz="2800" b="1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26"/>
          <p:cNvSpPr txBox="1">
            <a:spLocks noChangeArrowheads="1"/>
          </p:cNvSpPr>
          <p:nvPr/>
        </p:nvSpPr>
        <p:spPr bwMode="auto">
          <a:xfrm>
            <a:off x="179512" y="332656"/>
            <a:ext cx="3048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000" b="1" dirty="0">
                <a:latin typeface="宋体" pitchFamily="2" charset="-122"/>
              </a:rPr>
              <a:t>二、光强分布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39750" y="991319"/>
            <a:ext cx="7989888" cy="1800225"/>
            <a:chOff x="340" y="391"/>
            <a:chExt cx="5033" cy="1134"/>
          </a:xfrm>
        </p:grpSpPr>
        <p:graphicFrame>
          <p:nvGraphicFramePr>
            <p:cNvPr id="7180" name="Object 3"/>
            <p:cNvGraphicFramePr>
              <a:graphicFrameLocks noChangeAspect="1"/>
            </p:cNvGraphicFramePr>
            <p:nvPr/>
          </p:nvGraphicFramePr>
          <p:xfrm>
            <a:off x="612" y="391"/>
            <a:ext cx="225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7" name="Equation" r:id="rId3" imgW="2209680" imgH="609480" progId="Equation.DSMT4">
                    <p:embed/>
                  </p:oleObj>
                </mc:Choice>
                <mc:Fallback>
                  <p:oleObj name="Equation" r:id="rId3" imgW="2209680" imgH="609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91"/>
                          <a:ext cx="225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2925" y="527"/>
              <a:ext cx="2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 b="1" dirty="0">
                  <a:solidFill>
                    <a:srgbClr val="0000CC"/>
                  </a:solidFill>
                </a:rPr>
                <a:t>干涉相消（</a:t>
              </a:r>
              <a:r>
                <a:rPr kumimoji="0" lang="zh-CN" altLang="en-US" sz="28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暗纹</a:t>
              </a:r>
              <a:r>
                <a:rPr kumimoji="0" lang="zh-CN" altLang="en-US" sz="2800" b="1" dirty="0">
                  <a:solidFill>
                    <a:srgbClr val="0000CC"/>
                  </a:solidFill>
                </a:rPr>
                <a:t>）</a:t>
              </a:r>
              <a:endParaRPr kumimoji="0" lang="zh-CN" altLang="en-US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7181" name="Object 4"/>
            <p:cNvGraphicFramePr>
              <a:graphicFrameLocks noChangeAspect="1"/>
            </p:cNvGraphicFramePr>
            <p:nvPr/>
          </p:nvGraphicFramePr>
          <p:xfrm>
            <a:off x="521" y="935"/>
            <a:ext cx="196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8" name="Equation" r:id="rId5" imgW="2019240" imgH="609480" progId="Equation.DSMT4">
                    <p:embed/>
                  </p:oleObj>
                </mc:Choice>
                <mc:Fallback>
                  <p:oleObj name="Equation" r:id="rId5" imgW="2019240" imgH="609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935"/>
                          <a:ext cx="196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Text Box 42"/>
            <p:cNvSpPr txBox="1">
              <a:spLocks noChangeArrowheads="1"/>
            </p:cNvSpPr>
            <p:nvPr/>
          </p:nvSpPr>
          <p:spPr bwMode="auto">
            <a:xfrm>
              <a:off x="2925" y="1026"/>
              <a:ext cx="2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2800" b="1" dirty="0">
                  <a:solidFill>
                    <a:srgbClr val="CC0000"/>
                  </a:solidFill>
                </a:rPr>
                <a:t>干涉加强（</a:t>
              </a:r>
              <a:r>
                <a:rPr kumimoji="0"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明纹</a:t>
              </a:r>
              <a:r>
                <a:rPr kumimoji="0" lang="zh-CN" altLang="en-US" sz="2800" b="1" dirty="0">
                  <a:solidFill>
                    <a:srgbClr val="CC0000"/>
                  </a:solidFill>
                </a:rPr>
                <a:t>）</a:t>
              </a:r>
            </a:p>
          </p:txBody>
        </p:sp>
        <p:sp>
          <p:nvSpPr>
            <p:cNvPr id="7216" name="AutoShape 43"/>
            <p:cNvSpPr>
              <a:spLocks/>
            </p:cNvSpPr>
            <p:nvPr/>
          </p:nvSpPr>
          <p:spPr bwMode="auto">
            <a:xfrm>
              <a:off x="340" y="618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84" name="组合 47"/>
          <p:cNvGrpSpPr>
            <a:grpSpLocks/>
          </p:cNvGrpSpPr>
          <p:nvPr/>
        </p:nvGrpSpPr>
        <p:grpSpPr bwMode="auto">
          <a:xfrm>
            <a:off x="539750" y="2996952"/>
            <a:ext cx="7993063" cy="3373438"/>
            <a:chOff x="381000" y="2819400"/>
            <a:chExt cx="8458200" cy="3733800"/>
          </a:xfrm>
        </p:grpSpPr>
        <p:grpSp>
          <p:nvGrpSpPr>
            <p:cNvPr id="7185" name="Group 2"/>
            <p:cNvGrpSpPr>
              <a:grpSpLocks/>
            </p:cNvGrpSpPr>
            <p:nvPr/>
          </p:nvGrpSpPr>
          <p:grpSpPr bwMode="auto">
            <a:xfrm>
              <a:off x="381000" y="2819400"/>
              <a:ext cx="8458200" cy="3733800"/>
              <a:chOff x="240" y="1776"/>
              <a:chExt cx="5328" cy="2352"/>
            </a:xfrm>
          </p:grpSpPr>
          <p:sp>
            <p:nvSpPr>
              <p:cNvPr id="7200" name="Rectangle 3"/>
              <p:cNvSpPr>
                <a:spLocks noChangeArrowheads="1"/>
              </p:cNvSpPr>
              <p:nvPr/>
            </p:nvSpPr>
            <p:spPr bwMode="auto">
              <a:xfrm>
                <a:off x="240" y="1776"/>
                <a:ext cx="5328" cy="2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01" name="Group 4"/>
              <p:cNvGrpSpPr>
                <a:grpSpLocks/>
              </p:cNvGrpSpPr>
              <p:nvPr/>
            </p:nvGrpSpPr>
            <p:grpSpPr bwMode="auto">
              <a:xfrm>
                <a:off x="432" y="1824"/>
                <a:ext cx="5018" cy="1824"/>
                <a:chOff x="432" y="1824"/>
                <a:chExt cx="5018" cy="1824"/>
              </a:xfrm>
            </p:grpSpPr>
            <p:graphicFrame>
              <p:nvGraphicFramePr>
                <p:cNvPr id="7171" name="Object 5"/>
                <p:cNvGraphicFramePr>
                  <a:graphicFrameLocks noChangeAspect="1"/>
                </p:cNvGraphicFramePr>
                <p:nvPr/>
              </p:nvGraphicFramePr>
              <p:xfrm>
                <a:off x="4944" y="3120"/>
                <a:ext cx="506" cy="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99" name="Equation" r:id="rId7" imgW="330120" imgH="177480" progId="Equation.DSMT4">
                        <p:embed/>
                      </p:oleObj>
                    </mc:Choice>
                    <mc:Fallback>
                      <p:oleObj name="Equation" r:id="rId7" imgW="330120" imgH="17748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120"/>
                              <a:ext cx="506" cy="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0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640" y="1824"/>
                  <a:ext cx="0" cy="12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03" name="Group 7"/>
                <p:cNvGrpSpPr>
                  <a:grpSpLocks/>
                </p:cNvGrpSpPr>
                <p:nvPr/>
              </p:nvGrpSpPr>
              <p:grpSpPr bwMode="auto">
                <a:xfrm>
                  <a:off x="720" y="2976"/>
                  <a:ext cx="3888" cy="144"/>
                  <a:chOff x="864" y="1632"/>
                  <a:chExt cx="3888" cy="96"/>
                </a:xfrm>
              </p:grpSpPr>
              <p:sp>
                <p:nvSpPr>
                  <p:cNvPr id="720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632"/>
                    <a:ext cx="0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632"/>
                    <a:ext cx="0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632"/>
                    <a:ext cx="0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74" y="1632"/>
                    <a:ext cx="0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632"/>
                    <a:ext cx="0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632"/>
                    <a:ext cx="0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04" name="Freeform 14"/>
                <p:cNvSpPr>
                  <a:spLocks/>
                </p:cNvSpPr>
                <p:nvPr/>
              </p:nvSpPr>
              <p:spPr bwMode="auto">
                <a:xfrm>
                  <a:off x="2028" y="2112"/>
                  <a:ext cx="1230" cy="1014"/>
                </a:xfrm>
                <a:custGeom>
                  <a:avLst/>
                  <a:gdLst>
                    <a:gd name="T0" fmla="*/ 0 w 1230"/>
                    <a:gd name="T1" fmla="*/ 1014 h 1014"/>
                    <a:gd name="T2" fmla="*/ 192 w 1230"/>
                    <a:gd name="T3" fmla="*/ 819 h 1014"/>
                    <a:gd name="T4" fmla="*/ 605 w 1230"/>
                    <a:gd name="T5" fmla="*/ 0 h 1014"/>
                    <a:gd name="T6" fmla="*/ 1046 w 1230"/>
                    <a:gd name="T7" fmla="*/ 819 h 1014"/>
                    <a:gd name="T8" fmla="*/ 1230 w 1230"/>
                    <a:gd name="T9" fmla="*/ 1008 h 10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30"/>
                    <a:gd name="T16" fmla="*/ 0 h 1014"/>
                    <a:gd name="T17" fmla="*/ 1230 w 1230"/>
                    <a:gd name="T18" fmla="*/ 1014 h 10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30" h="1014">
                      <a:moveTo>
                        <a:pt x="0" y="1014"/>
                      </a:moveTo>
                      <a:cubicBezTo>
                        <a:pt x="31" y="982"/>
                        <a:pt x="91" y="988"/>
                        <a:pt x="192" y="819"/>
                      </a:cubicBezTo>
                      <a:cubicBezTo>
                        <a:pt x="293" y="650"/>
                        <a:pt x="463" y="0"/>
                        <a:pt x="605" y="0"/>
                      </a:cubicBezTo>
                      <a:cubicBezTo>
                        <a:pt x="747" y="0"/>
                        <a:pt x="942" y="651"/>
                        <a:pt x="1046" y="819"/>
                      </a:cubicBezTo>
                      <a:cubicBezTo>
                        <a:pt x="1150" y="987"/>
                        <a:pt x="1192" y="969"/>
                        <a:pt x="1230" y="100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7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2437890"/>
                    </p:ext>
                  </p:extLst>
                </p:nvPr>
              </p:nvGraphicFramePr>
              <p:xfrm>
                <a:off x="2688" y="1826"/>
                <a:ext cx="227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0" name="Equation" r:id="rId9" imgW="164880" imgH="228600" progId="Equation.DSMT4">
                        <p:embed/>
                      </p:oleObj>
                    </mc:Choice>
                    <mc:Fallback>
                      <p:oleObj name="Equation" r:id="rId9" imgW="164880" imgH="228600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8" y="1826"/>
                              <a:ext cx="227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05" name="Line 16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48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73" name="Object 7"/>
                <p:cNvGraphicFramePr>
                  <a:graphicFrameLocks noChangeAspect="1"/>
                </p:cNvGraphicFramePr>
                <p:nvPr/>
              </p:nvGraphicFramePr>
              <p:xfrm>
                <a:off x="2544" y="3216"/>
                <a:ext cx="20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1" name="Equation" r:id="rId11" imgW="164880" imgH="190440" progId="Equation.DSMT4">
                        <p:embed/>
                      </p:oleObj>
                    </mc:Choice>
                    <mc:Fallback>
                      <p:oleObj name="Equation" r:id="rId11" imgW="164880" imgH="19044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3216"/>
                              <a:ext cx="208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06" name="Freeform 18"/>
                <p:cNvSpPr>
                  <a:spLocks/>
                </p:cNvSpPr>
                <p:nvPr/>
              </p:nvSpPr>
              <p:spPr bwMode="auto">
                <a:xfrm>
                  <a:off x="3264" y="2967"/>
                  <a:ext cx="1452" cy="161"/>
                </a:xfrm>
                <a:custGeom>
                  <a:avLst/>
                  <a:gdLst>
                    <a:gd name="T0" fmla="*/ 0 w 1452"/>
                    <a:gd name="T1" fmla="*/ 145 h 161"/>
                    <a:gd name="T2" fmla="*/ 288 w 1452"/>
                    <a:gd name="T3" fmla="*/ 1 h 161"/>
                    <a:gd name="T4" fmla="*/ 689 w 1452"/>
                    <a:gd name="T5" fmla="*/ 153 h 161"/>
                    <a:gd name="T6" fmla="*/ 986 w 1452"/>
                    <a:gd name="T7" fmla="*/ 44 h 161"/>
                    <a:gd name="T8" fmla="*/ 1344 w 1452"/>
                    <a:gd name="T9" fmla="*/ 145 h 161"/>
                    <a:gd name="T10" fmla="*/ 1452 w 1452"/>
                    <a:gd name="T11" fmla="*/ 141 h 1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2"/>
                    <a:gd name="T19" fmla="*/ 0 h 161"/>
                    <a:gd name="T20" fmla="*/ 1452 w 1452"/>
                    <a:gd name="T21" fmla="*/ 161 h 1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2" h="161">
                      <a:moveTo>
                        <a:pt x="0" y="145"/>
                      </a:moveTo>
                      <a:cubicBezTo>
                        <a:pt x="88" y="73"/>
                        <a:pt x="173" y="0"/>
                        <a:pt x="288" y="1"/>
                      </a:cubicBezTo>
                      <a:cubicBezTo>
                        <a:pt x="403" y="2"/>
                        <a:pt x="573" y="146"/>
                        <a:pt x="689" y="153"/>
                      </a:cubicBezTo>
                      <a:cubicBezTo>
                        <a:pt x="805" y="160"/>
                        <a:pt x="877" y="45"/>
                        <a:pt x="986" y="44"/>
                      </a:cubicBezTo>
                      <a:cubicBezTo>
                        <a:pt x="1095" y="43"/>
                        <a:pt x="1266" y="129"/>
                        <a:pt x="1344" y="145"/>
                      </a:cubicBezTo>
                      <a:cubicBezTo>
                        <a:pt x="1422" y="161"/>
                        <a:pt x="1430" y="142"/>
                        <a:pt x="1452" y="14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07" name="Freeform 19"/>
                <p:cNvSpPr>
                  <a:spLocks/>
                </p:cNvSpPr>
                <p:nvPr/>
              </p:nvSpPr>
              <p:spPr bwMode="auto">
                <a:xfrm>
                  <a:off x="576" y="2961"/>
                  <a:ext cx="1446" cy="170"/>
                </a:xfrm>
                <a:custGeom>
                  <a:avLst/>
                  <a:gdLst>
                    <a:gd name="T0" fmla="*/ 1446 w 1446"/>
                    <a:gd name="T1" fmla="*/ 159 h 170"/>
                    <a:gd name="T2" fmla="*/ 1154 w 1446"/>
                    <a:gd name="T3" fmla="*/ 0 h 170"/>
                    <a:gd name="T4" fmla="*/ 765 w 1446"/>
                    <a:gd name="T5" fmla="*/ 159 h 170"/>
                    <a:gd name="T6" fmla="*/ 477 w 1446"/>
                    <a:gd name="T7" fmla="*/ 40 h 170"/>
                    <a:gd name="T8" fmla="*/ 132 w 1446"/>
                    <a:gd name="T9" fmla="*/ 153 h 170"/>
                    <a:gd name="T10" fmla="*/ 0 w 1446"/>
                    <a:gd name="T11" fmla="*/ 140 h 1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6"/>
                    <a:gd name="T19" fmla="*/ 0 h 170"/>
                    <a:gd name="T20" fmla="*/ 1446 w 1446"/>
                    <a:gd name="T21" fmla="*/ 170 h 1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6" h="170">
                      <a:moveTo>
                        <a:pt x="1446" y="159"/>
                      </a:moveTo>
                      <a:cubicBezTo>
                        <a:pt x="1397" y="131"/>
                        <a:pt x="1267" y="0"/>
                        <a:pt x="1154" y="0"/>
                      </a:cubicBezTo>
                      <a:cubicBezTo>
                        <a:pt x="1041" y="0"/>
                        <a:pt x="878" y="152"/>
                        <a:pt x="765" y="159"/>
                      </a:cubicBezTo>
                      <a:cubicBezTo>
                        <a:pt x="652" y="166"/>
                        <a:pt x="582" y="41"/>
                        <a:pt x="477" y="40"/>
                      </a:cubicBezTo>
                      <a:cubicBezTo>
                        <a:pt x="372" y="39"/>
                        <a:pt x="211" y="136"/>
                        <a:pt x="132" y="153"/>
                      </a:cubicBezTo>
                      <a:cubicBezTo>
                        <a:pt x="53" y="170"/>
                        <a:pt x="27" y="143"/>
                        <a:pt x="0" y="14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74" name="Object 8"/>
                <p:cNvGraphicFramePr>
                  <a:graphicFrameLocks noChangeAspect="1"/>
                </p:cNvGraphicFramePr>
                <p:nvPr/>
              </p:nvGraphicFramePr>
              <p:xfrm>
                <a:off x="3115" y="3120"/>
                <a:ext cx="245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2" name="Equation" r:id="rId13" imgW="215640" imgH="609480" progId="Equation.DSMT4">
                        <p:embed/>
                      </p:oleObj>
                    </mc:Choice>
                    <mc:Fallback>
                      <p:oleObj name="Equation" r:id="rId13" imgW="215640" imgH="609480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15" y="3120"/>
                              <a:ext cx="245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75" name="Object 9"/>
                <p:cNvGraphicFramePr>
                  <a:graphicFrameLocks noChangeAspect="1"/>
                </p:cNvGraphicFramePr>
                <p:nvPr/>
              </p:nvGraphicFramePr>
              <p:xfrm>
                <a:off x="3648" y="3120"/>
                <a:ext cx="434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3" name="Equation" r:id="rId15" imgW="380880" imgH="609480" progId="Equation.DSMT4">
                        <p:embed/>
                      </p:oleObj>
                    </mc:Choice>
                    <mc:Fallback>
                      <p:oleObj name="Equation" r:id="rId15" imgW="380880" imgH="60948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48" y="3120"/>
                              <a:ext cx="434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76" name="Object 10"/>
                <p:cNvGraphicFramePr>
                  <a:graphicFrameLocks noChangeAspect="1"/>
                </p:cNvGraphicFramePr>
                <p:nvPr/>
              </p:nvGraphicFramePr>
              <p:xfrm>
                <a:off x="4368" y="3120"/>
                <a:ext cx="404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4" name="Equation" r:id="rId17" imgW="355320" imgH="609480" progId="Equation.DSMT4">
                        <p:embed/>
                      </p:oleObj>
                    </mc:Choice>
                    <mc:Fallback>
                      <p:oleObj name="Equation" r:id="rId17" imgW="355320" imgH="609480" progId="Equation.DSMT4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3120"/>
                              <a:ext cx="404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77" name="Object 11"/>
                <p:cNvGraphicFramePr>
                  <a:graphicFrameLocks noChangeAspect="1"/>
                </p:cNvGraphicFramePr>
                <p:nvPr/>
              </p:nvGraphicFramePr>
              <p:xfrm>
                <a:off x="1776" y="3120"/>
                <a:ext cx="352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5" name="Equation" r:id="rId19" imgW="406080" imgH="609480" progId="Equation.DSMT4">
                        <p:embed/>
                      </p:oleObj>
                    </mc:Choice>
                    <mc:Fallback>
                      <p:oleObj name="Equation" r:id="rId19" imgW="406080" imgH="609480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6" y="3120"/>
                              <a:ext cx="352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78" name="Object 12"/>
                <p:cNvGraphicFramePr>
                  <a:graphicFrameLocks noChangeAspect="1"/>
                </p:cNvGraphicFramePr>
                <p:nvPr/>
              </p:nvGraphicFramePr>
              <p:xfrm>
                <a:off x="1056" y="3120"/>
                <a:ext cx="411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6" name="Equation" r:id="rId21" imgW="558720" imgH="609480" progId="Equation.DSMT4">
                        <p:embed/>
                      </p:oleObj>
                    </mc:Choice>
                    <mc:Fallback>
                      <p:oleObj name="Equation" r:id="rId21" imgW="558720" imgH="60948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3120"/>
                              <a:ext cx="411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79" name="Object 13"/>
                <p:cNvGraphicFramePr>
                  <a:graphicFrameLocks noChangeAspect="1"/>
                </p:cNvGraphicFramePr>
                <p:nvPr/>
              </p:nvGraphicFramePr>
              <p:xfrm>
                <a:off x="528" y="3120"/>
                <a:ext cx="411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07" name="Equation" r:id="rId23" imgW="545760" imgH="609480" progId="Equation.DSMT4">
                        <p:embed/>
                      </p:oleObj>
                    </mc:Choice>
                    <mc:Fallback>
                      <p:oleObj name="Equation" r:id="rId23" imgW="545760" imgH="60948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3120"/>
                              <a:ext cx="411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186" name="Group 27"/>
            <p:cNvGrpSpPr>
              <a:grpSpLocks/>
            </p:cNvGrpSpPr>
            <p:nvPr/>
          </p:nvGrpSpPr>
          <p:grpSpPr bwMode="auto">
            <a:xfrm>
              <a:off x="914400" y="5867400"/>
              <a:ext cx="6781800" cy="609600"/>
              <a:chOff x="672" y="2304"/>
              <a:chExt cx="4272" cy="384"/>
            </a:xfrm>
          </p:grpSpPr>
          <p:sp>
            <p:nvSpPr>
              <p:cNvPr id="7190" name="Rectangle 28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4272" cy="384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Rectangle 29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1152" cy="384"/>
              </a:xfrm>
              <a:prstGeom prst="rect">
                <a:avLst/>
              </a:prstGeom>
              <a:gradFill rotWithShape="0">
                <a:gsLst>
                  <a:gs pos="0">
                    <a:srgbClr val="292921"/>
                  </a:gs>
                  <a:gs pos="50000">
                    <a:srgbClr val="FFFFCC"/>
                  </a:gs>
                  <a:gs pos="100000">
                    <a:srgbClr val="29292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Rectangle 30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384" cy="384"/>
              </a:xfrm>
              <a:prstGeom prst="rect">
                <a:avLst/>
              </a:prstGeom>
              <a:gradFill rotWithShape="0">
                <a:gsLst>
                  <a:gs pos="0">
                    <a:srgbClr val="292921"/>
                  </a:gs>
                  <a:gs pos="50000">
                    <a:srgbClr val="FFFFCC"/>
                  </a:gs>
                  <a:gs pos="100000">
                    <a:srgbClr val="29292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Rectangle 31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384" cy="384"/>
              </a:xfrm>
              <a:prstGeom prst="rect">
                <a:avLst/>
              </a:prstGeom>
              <a:gradFill rotWithShape="0">
                <a:gsLst>
                  <a:gs pos="0">
                    <a:srgbClr val="292921"/>
                  </a:gs>
                  <a:gs pos="50000">
                    <a:srgbClr val="FFFFCC"/>
                  </a:gs>
                  <a:gs pos="100000">
                    <a:srgbClr val="29292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4" name="Rectangle 32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240" cy="384"/>
              </a:xfrm>
              <a:prstGeom prst="rect">
                <a:avLst/>
              </a:prstGeom>
              <a:gradFill rotWithShape="0">
                <a:gsLst>
                  <a:gs pos="0">
                    <a:srgbClr val="292921"/>
                  </a:gs>
                  <a:gs pos="50000">
                    <a:srgbClr val="FFFFCC"/>
                  </a:gs>
                  <a:gs pos="100000">
                    <a:srgbClr val="29292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Rectangle 33"/>
              <p:cNvSpPr>
                <a:spLocks noChangeArrowheads="1"/>
              </p:cNvSpPr>
              <p:nvPr/>
            </p:nvSpPr>
            <p:spPr bwMode="auto">
              <a:xfrm>
                <a:off x="1104" y="2304"/>
                <a:ext cx="240" cy="384"/>
              </a:xfrm>
              <a:prstGeom prst="rect">
                <a:avLst/>
              </a:prstGeom>
              <a:gradFill rotWithShape="0">
                <a:gsLst>
                  <a:gs pos="0">
                    <a:srgbClr val="292921"/>
                  </a:gs>
                  <a:gs pos="50000">
                    <a:srgbClr val="FFFFCC"/>
                  </a:gs>
                  <a:gs pos="100000">
                    <a:srgbClr val="29292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6" name="Rectangle 34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240" cy="384"/>
              </a:xfrm>
              <a:prstGeom prst="rect">
                <a:avLst/>
              </a:prstGeom>
              <a:solidFill>
                <a:srgbClr val="29292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Rectangle 35"/>
              <p:cNvSpPr>
                <a:spLocks noChangeArrowheads="1"/>
              </p:cNvSpPr>
              <p:nvPr/>
            </p:nvSpPr>
            <p:spPr bwMode="auto">
              <a:xfrm>
                <a:off x="1104" y="2304"/>
                <a:ext cx="240" cy="384"/>
              </a:xfrm>
              <a:prstGeom prst="rect">
                <a:avLst/>
              </a:prstGeom>
              <a:solidFill>
                <a:srgbClr val="29292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Rectangle 36"/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288" cy="384"/>
              </a:xfrm>
              <a:prstGeom prst="rect">
                <a:avLst/>
              </a:prstGeom>
              <a:solidFill>
                <a:srgbClr val="80808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Rectangle 37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288" cy="384"/>
              </a:xfrm>
              <a:prstGeom prst="rect">
                <a:avLst/>
              </a:prstGeom>
              <a:solidFill>
                <a:srgbClr val="80808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87" name="Group 44"/>
            <p:cNvGrpSpPr>
              <a:grpSpLocks/>
            </p:cNvGrpSpPr>
            <p:nvPr/>
          </p:nvGrpSpPr>
          <p:grpSpPr bwMode="auto">
            <a:xfrm>
              <a:off x="1143000" y="2938463"/>
              <a:ext cx="7696200" cy="608013"/>
              <a:chOff x="422" y="2139"/>
              <a:chExt cx="4343" cy="383"/>
            </a:xfrm>
          </p:grpSpPr>
          <p:graphicFrame>
            <p:nvGraphicFramePr>
              <p:cNvPr id="7170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2536737"/>
                  </p:ext>
                </p:extLst>
              </p:nvPr>
            </p:nvGraphicFramePr>
            <p:xfrm>
              <a:off x="422" y="2278"/>
              <a:ext cx="107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08" name="Equation" r:id="rId25" imgW="1231560" imgH="279360" progId="Equation.DSMT4">
                      <p:embed/>
                    </p:oleObj>
                  </mc:Choice>
                  <mc:Fallback>
                    <p:oleObj name="Equation" r:id="rId25" imgW="1231560" imgH="27936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" y="2278"/>
                            <a:ext cx="107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9" name="Text Box 46"/>
              <p:cNvSpPr txBox="1">
                <a:spLocks noChangeArrowheads="1"/>
              </p:cNvSpPr>
              <p:nvPr/>
            </p:nvSpPr>
            <p:spPr bwMode="auto">
              <a:xfrm>
                <a:off x="2539" y="2139"/>
                <a:ext cx="2226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600" b="1" dirty="0">
                    <a:solidFill>
                      <a:srgbClr val="CC0000"/>
                    </a:solidFill>
                    <a:latin typeface="+mn-lt"/>
                  </a:rPr>
                  <a:t> </a:t>
                </a:r>
                <a:r>
                  <a:rPr kumimoji="0" lang="en-US" altLang="zh-CN" sz="2600" b="1" dirty="0">
                    <a:solidFill>
                      <a:srgbClr val="CC0000"/>
                    </a:solidFill>
                    <a:latin typeface="+mn-lt"/>
                    <a:sym typeface="Symbol" pitchFamily="18" charset="2"/>
                  </a:rPr>
                  <a:t> = 0 </a:t>
                </a:r>
                <a:r>
                  <a:rPr kumimoji="0" lang="zh-CN" altLang="en-US" sz="2600" b="1" dirty="0">
                    <a:solidFill>
                      <a:srgbClr val="CC0000"/>
                    </a:solidFill>
                    <a:latin typeface="+mn-lt"/>
                  </a:rPr>
                  <a:t>中央明纹中心</a:t>
                </a:r>
              </a:p>
            </p:txBody>
          </p:sp>
        </p:grpSp>
        <p:sp>
          <p:nvSpPr>
            <p:cNvPr id="7188" name="Rectangle 71"/>
            <p:cNvSpPr>
              <a:spLocks noChangeArrowheads="1"/>
            </p:cNvSpPr>
            <p:nvPr/>
          </p:nvSpPr>
          <p:spPr bwMode="auto">
            <a:xfrm>
              <a:off x="4904364" y="3629255"/>
              <a:ext cx="3738954" cy="54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600" b="1" dirty="0">
                  <a:solidFill>
                    <a:srgbClr val="CC0000"/>
                  </a:solidFill>
                  <a:latin typeface="+mn-lt"/>
                </a:rPr>
                <a:t>中央明纹占</a:t>
              </a:r>
              <a:r>
                <a:rPr kumimoji="0" lang="en-US" altLang="zh-CN" sz="2600" b="1" dirty="0">
                  <a:solidFill>
                    <a:srgbClr val="CC0000"/>
                  </a:solidFill>
                  <a:latin typeface="+mn-lt"/>
                </a:rPr>
                <a:t>80%</a:t>
              </a:r>
              <a:r>
                <a:rPr kumimoji="0" lang="zh-CN" altLang="en-US" sz="2600" b="1" dirty="0">
                  <a:solidFill>
                    <a:srgbClr val="CC0000"/>
                  </a:solidFill>
                  <a:latin typeface="+mn-lt"/>
                </a:rPr>
                <a:t>的能量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3141663"/>
            <a:ext cx="8076034" cy="3267075"/>
            <a:chOff x="240" y="1872"/>
            <a:chExt cx="5376" cy="2256"/>
          </a:xfrm>
        </p:grpSpPr>
        <p:sp>
          <p:nvSpPr>
            <p:cNvPr id="8271" name="Rectangle 3"/>
            <p:cNvSpPr>
              <a:spLocks noChangeArrowheads="1"/>
            </p:cNvSpPr>
            <p:nvPr/>
          </p:nvSpPr>
          <p:spPr bwMode="auto">
            <a:xfrm>
              <a:off x="240" y="1872"/>
              <a:ext cx="5376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72" name="Group 4"/>
            <p:cNvGrpSpPr>
              <a:grpSpLocks/>
            </p:cNvGrpSpPr>
            <p:nvPr/>
          </p:nvGrpSpPr>
          <p:grpSpPr bwMode="auto">
            <a:xfrm>
              <a:off x="432" y="1872"/>
              <a:ext cx="4889" cy="1728"/>
              <a:chOff x="432" y="1872"/>
              <a:chExt cx="4889" cy="1728"/>
            </a:xfrm>
          </p:grpSpPr>
          <p:graphicFrame>
            <p:nvGraphicFramePr>
              <p:cNvPr id="8216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0297871"/>
                  </p:ext>
                </p:extLst>
              </p:nvPr>
            </p:nvGraphicFramePr>
            <p:xfrm>
              <a:off x="4896" y="3124"/>
              <a:ext cx="425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74" name="Equation" r:id="rId3" imgW="330120" imgH="177480" progId="Equation.DSMT4">
                      <p:embed/>
                    </p:oleObj>
                  </mc:Choice>
                  <mc:Fallback>
                    <p:oleObj name="Equation" r:id="rId3" imgW="330120" imgH="17748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3124"/>
                            <a:ext cx="425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3" name="Line 6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274" name="Group 7"/>
              <p:cNvGrpSpPr>
                <a:grpSpLocks/>
              </p:cNvGrpSpPr>
              <p:nvPr/>
            </p:nvGrpSpPr>
            <p:grpSpPr bwMode="auto">
              <a:xfrm>
                <a:off x="720" y="2928"/>
                <a:ext cx="3888" cy="144"/>
                <a:chOff x="864" y="1632"/>
                <a:chExt cx="3888" cy="96"/>
              </a:xfrm>
            </p:grpSpPr>
            <p:sp>
              <p:nvSpPr>
                <p:cNvPr id="8279" name="Line 8"/>
                <p:cNvSpPr>
                  <a:spLocks noChangeShapeType="1"/>
                </p:cNvSpPr>
                <p:nvPr/>
              </p:nvSpPr>
              <p:spPr bwMode="auto">
                <a:xfrm>
                  <a:off x="3408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0" name="Line 9"/>
                <p:cNvSpPr>
                  <a:spLocks noChangeShapeType="1"/>
                </p:cNvSpPr>
                <p:nvPr/>
              </p:nvSpPr>
              <p:spPr bwMode="auto">
                <a:xfrm>
                  <a:off x="4080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1" name="Line 10"/>
                <p:cNvSpPr>
                  <a:spLocks noChangeShapeType="1"/>
                </p:cNvSpPr>
                <p:nvPr/>
              </p:nvSpPr>
              <p:spPr bwMode="auto">
                <a:xfrm>
                  <a:off x="4752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2" name="Line 11"/>
                <p:cNvSpPr>
                  <a:spLocks noChangeShapeType="1"/>
                </p:cNvSpPr>
                <p:nvPr/>
              </p:nvSpPr>
              <p:spPr bwMode="auto">
                <a:xfrm>
                  <a:off x="2174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3" name="Line 12"/>
                <p:cNvSpPr>
                  <a:spLocks noChangeShapeType="1"/>
                </p:cNvSpPr>
                <p:nvPr/>
              </p:nvSpPr>
              <p:spPr bwMode="auto">
                <a:xfrm>
                  <a:off x="1488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4" name="Line 13"/>
                <p:cNvSpPr>
                  <a:spLocks noChangeShapeType="1"/>
                </p:cNvSpPr>
                <p:nvPr/>
              </p:nvSpPr>
              <p:spPr bwMode="auto">
                <a:xfrm>
                  <a:off x="864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75" name="Freeform 14"/>
              <p:cNvSpPr>
                <a:spLocks/>
              </p:cNvSpPr>
              <p:nvPr/>
            </p:nvSpPr>
            <p:spPr bwMode="auto">
              <a:xfrm>
                <a:off x="2028" y="2064"/>
                <a:ext cx="1230" cy="1014"/>
              </a:xfrm>
              <a:custGeom>
                <a:avLst/>
                <a:gdLst>
                  <a:gd name="T0" fmla="*/ 0 w 1230"/>
                  <a:gd name="T1" fmla="*/ 1014 h 1014"/>
                  <a:gd name="T2" fmla="*/ 192 w 1230"/>
                  <a:gd name="T3" fmla="*/ 819 h 1014"/>
                  <a:gd name="T4" fmla="*/ 605 w 1230"/>
                  <a:gd name="T5" fmla="*/ 0 h 1014"/>
                  <a:gd name="T6" fmla="*/ 1046 w 1230"/>
                  <a:gd name="T7" fmla="*/ 819 h 1014"/>
                  <a:gd name="T8" fmla="*/ 1230 w 1230"/>
                  <a:gd name="T9" fmla="*/ 1008 h 10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0"/>
                  <a:gd name="T16" fmla="*/ 0 h 1014"/>
                  <a:gd name="T17" fmla="*/ 1230 w 1230"/>
                  <a:gd name="T18" fmla="*/ 1014 h 10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0" h="1014">
                    <a:moveTo>
                      <a:pt x="0" y="1014"/>
                    </a:moveTo>
                    <a:cubicBezTo>
                      <a:pt x="31" y="982"/>
                      <a:pt x="91" y="988"/>
                      <a:pt x="192" y="819"/>
                    </a:cubicBezTo>
                    <a:cubicBezTo>
                      <a:pt x="293" y="650"/>
                      <a:pt x="463" y="0"/>
                      <a:pt x="605" y="0"/>
                    </a:cubicBezTo>
                    <a:cubicBezTo>
                      <a:pt x="747" y="0"/>
                      <a:pt x="942" y="651"/>
                      <a:pt x="1046" y="819"/>
                    </a:cubicBezTo>
                    <a:cubicBezTo>
                      <a:pt x="1150" y="987"/>
                      <a:pt x="1192" y="969"/>
                      <a:pt x="1230" y="100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7" name="Object 25"/>
              <p:cNvGraphicFramePr>
                <a:graphicFrameLocks noChangeAspect="1"/>
              </p:cNvGraphicFramePr>
              <p:nvPr/>
            </p:nvGraphicFramePr>
            <p:xfrm>
              <a:off x="2164" y="1872"/>
              <a:ext cx="33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75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4" y="1872"/>
                            <a:ext cx="33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6" name="Line 16"/>
              <p:cNvSpPr>
                <a:spLocks noChangeShapeType="1"/>
              </p:cNvSpPr>
              <p:nvPr/>
            </p:nvSpPr>
            <p:spPr bwMode="auto">
              <a:xfrm>
                <a:off x="432" y="3072"/>
                <a:ext cx="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7" name="Freeform 17"/>
              <p:cNvSpPr>
                <a:spLocks/>
              </p:cNvSpPr>
              <p:nvPr/>
            </p:nvSpPr>
            <p:spPr bwMode="auto">
              <a:xfrm>
                <a:off x="3264" y="2919"/>
                <a:ext cx="1452" cy="161"/>
              </a:xfrm>
              <a:custGeom>
                <a:avLst/>
                <a:gdLst>
                  <a:gd name="T0" fmla="*/ 0 w 1452"/>
                  <a:gd name="T1" fmla="*/ 145 h 161"/>
                  <a:gd name="T2" fmla="*/ 288 w 1452"/>
                  <a:gd name="T3" fmla="*/ 1 h 161"/>
                  <a:gd name="T4" fmla="*/ 689 w 1452"/>
                  <a:gd name="T5" fmla="*/ 153 h 161"/>
                  <a:gd name="T6" fmla="*/ 986 w 1452"/>
                  <a:gd name="T7" fmla="*/ 44 h 161"/>
                  <a:gd name="T8" fmla="*/ 1344 w 1452"/>
                  <a:gd name="T9" fmla="*/ 145 h 161"/>
                  <a:gd name="T10" fmla="*/ 1452 w 1452"/>
                  <a:gd name="T11" fmla="*/ 141 h 1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52"/>
                  <a:gd name="T19" fmla="*/ 0 h 161"/>
                  <a:gd name="T20" fmla="*/ 1452 w 1452"/>
                  <a:gd name="T21" fmla="*/ 161 h 1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52" h="161">
                    <a:moveTo>
                      <a:pt x="0" y="145"/>
                    </a:moveTo>
                    <a:cubicBezTo>
                      <a:pt x="88" y="73"/>
                      <a:pt x="173" y="0"/>
                      <a:pt x="288" y="1"/>
                    </a:cubicBezTo>
                    <a:cubicBezTo>
                      <a:pt x="403" y="2"/>
                      <a:pt x="573" y="146"/>
                      <a:pt x="689" y="153"/>
                    </a:cubicBezTo>
                    <a:cubicBezTo>
                      <a:pt x="805" y="160"/>
                      <a:pt x="877" y="45"/>
                      <a:pt x="986" y="44"/>
                    </a:cubicBezTo>
                    <a:cubicBezTo>
                      <a:pt x="1095" y="43"/>
                      <a:pt x="1266" y="129"/>
                      <a:pt x="1344" y="145"/>
                    </a:cubicBezTo>
                    <a:cubicBezTo>
                      <a:pt x="1422" y="161"/>
                      <a:pt x="1430" y="142"/>
                      <a:pt x="1452" y="14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78" name="Freeform 18"/>
              <p:cNvSpPr>
                <a:spLocks/>
              </p:cNvSpPr>
              <p:nvPr/>
            </p:nvSpPr>
            <p:spPr bwMode="auto">
              <a:xfrm>
                <a:off x="576" y="2913"/>
                <a:ext cx="1446" cy="170"/>
              </a:xfrm>
              <a:custGeom>
                <a:avLst/>
                <a:gdLst>
                  <a:gd name="T0" fmla="*/ 1446 w 1446"/>
                  <a:gd name="T1" fmla="*/ 159 h 170"/>
                  <a:gd name="T2" fmla="*/ 1154 w 1446"/>
                  <a:gd name="T3" fmla="*/ 0 h 170"/>
                  <a:gd name="T4" fmla="*/ 765 w 1446"/>
                  <a:gd name="T5" fmla="*/ 159 h 170"/>
                  <a:gd name="T6" fmla="*/ 477 w 1446"/>
                  <a:gd name="T7" fmla="*/ 40 h 170"/>
                  <a:gd name="T8" fmla="*/ 132 w 1446"/>
                  <a:gd name="T9" fmla="*/ 153 h 170"/>
                  <a:gd name="T10" fmla="*/ 0 w 1446"/>
                  <a:gd name="T11" fmla="*/ 140 h 1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6"/>
                  <a:gd name="T19" fmla="*/ 0 h 170"/>
                  <a:gd name="T20" fmla="*/ 1446 w 1446"/>
                  <a:gd name="T21" fmla="*/ 170 h 1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6" h="170">
                    <a:moveTo>
                      <a:pt x="1446" y="159"/>
                    </a:moveTo>
                    <a:cubicBezTo>
                      <a:pt x="1397" y="131"/>
                      <a:pt x="1267" y="0"/>
                      <a:pt x="1154" y="0"/>
                    </a:cubicBezTo>
                    <a:cubicBezTo>
                      <a:pt x="1041" y="0"/>
                      <a:pt x="878" y="152"/>
                      <a:pt x="765" y="159"/>
                    </a:cubicBezTo>
                    <a:cubicBezTo>
                      <a:pt x="652" y="166"/>
                      <a:pt x="582" y="41"/>
                      <a:pt x="477" y="40"/>
                    </a:cubicBezTo>
                    <a:cubicBezTo>
                      <a:pt x="372" y="39"/>
                      <a:pt x="211" y="136"/>
                      <a:pt x="132" y="153"/>
                    </a:cubicBezTo>
                    <a:cubicBezTo>
                      <a:pt x="53" y="170"/>
                      <a:pt x="27" y="143"/>
                      <a:pt x="0" y="14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8218" name="Object 26"/>
              <p:cNvGraphicFramePr>
                <a:graphicFrameLocks noChangeAspect="1"/>
              </p:cNvGraphicFramePr>
              <p:nvPr/>
            </p:nvGraphicFramePr>
            <p:xfrm>
              <a:off x="2544" y="3168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76" name="Equation" r:id="rId7" imgW="164880" imgH="190440" progId="Equation.DSMT4">
                      <p:embed/>
                    </p:oleObj>
                  </mc:Choice>
                  <mc:Fallback>
                    <p:oleObj name="Equation" r:id="rId7" imgW="164880" imgH="19044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168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9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0843636"/>
                  </p:ext>
                </p:extLst>
              </p:nvPr>
            </p:nvGraphicFramePr>
            <p:xfrm>
              <a:off x="3115" y="3101"/>
              <a:ext cx="232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77" name="Equation" r:id="rId9" imgW="215640" imgH="609480" progId="Equation.DSMT4">
                      <p:embed/>
                    </p:oleObj>
                  </mc:Choice>
                  <mc:Fallback>
                    <p:oleObj name="Equation" r:id="rId9" imgW="215640" imgH="60948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5" y="3101"/>
                            <a:ext cx="232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0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4069632"/>
                  </p:ext>
                </p:extLst>
              </p:nvPr>
            </p:nvGraphicFramePr>
            <p:xfrm>
              <a:off x="3703" y="3083"/>
              <a:ext cx="42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78" name="Equation" r:id="rId11" imgW="266400" imgH="393480" progId="Equation.DSMT4">
                      <p:embed/>
                    </p:oleObj>
                  </mc:Choice>
                  <mc:Fallback>
                    <p:oleObj name="Equation" r:id="rId11" imgW="266400" imgH="39348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3" y="3083"/>
                            <a:ext cx="420" cy="4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1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8142386"/>
                  </p:ext>
                </p:extLst>
              </p:nvPr>
            </p:nvGraphicFramePr>
            <p:xfrm>
              <a:off x="4368" y="3101"/>
              <a:ext cx="348" cy="4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79" name="Equation" r:id="rId13" imgW="355320" imgH="609480" progId="Equation.DSMT4">
                      <p:embed/>
                    </p:oleObj>
                  </mc:Choice>
                  <mc:Fallback>
                    <p:oleObj name="Equation" r:id="rId13" imgW="355320" imgH="60948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101"/>
                            <a:ext cx="348" cy="4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2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9907630"/>
                  </p:ext>
                </p:extLst>
              </p:nvPr>
            </p:nvGraphicFramePr>
            <p:xfrm>
              <a:off x="1808" y="3115"/>
              <a:ext cx="302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80" name="Equation" r:id="rId15" imgW="406080" imgH="609480" progId="Equation.DSMT4">
                      <p:embed/>
                    </p:oleObj>
                  </mc:Choice>
                  <mc:Fallback>
                    <p:oleObj name="Equation" r:id="rId15" imgW="406080" imgH="60948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8" y="3115"/>
                            <a:ext cx="302" cy="4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3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4083761"/>
                  </p:ext>
                </p:extLst>
              </p:nvPr>
            </p:nvGraphicFramePr>
            <p:xfrm>
              <a:off x="1100" y="3115"/>
              <a:ext cx="339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81" name="Equation" r:id="rId17" imgW="558720" imgH="609480" progId="Equation.DSMT4">
                      <p:embed/>
                    </p:oleObj>
                  </mc:Choice>
                  <mc:Fallback>
                    <p:oleObj name="Equation" r:id="rId17" imgW="558720" imgH="60948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0" y="3115"/>
                            <a:ext cx="339" cy="4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4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73014"/>
                  </p:ext>
                </p:extLst>
              </p:nvPr>
            </p:nvGraphicFramePr>
            <p:xfrm>
              <a:off x="432" y="3107"/>
              <a:ext cx="383" cy="4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82" name="Equation" r:id="rId19" imgW="545760" imgH="609480" progId="Equation.DSMT4">
                      <p:embed/>
                    </p:oleObj>
                  </mc:Choice>
                  <mc:Fallback>
                    <p:oleObj name="Equation" r:id="rId19" imgW="545760" imgH="60948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3107"/>
                            <a:ext cx="383" cy="4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226" name="Group 26"/>
          <p:cNvGrpSpPr>
            <a:grpSpLocks/>
          </p:cNvGrpSpPr>
          <p:nvPr/>
        </p:nvGrpSpPr>
        <p:grpSpPr bwMode="auto">
          <a:xfrm>
            <a:off x="539750" y="549275"/>
            <a:ext cx="8147050" cy="2201863"/>
            <a:chOff x="240" y="384"/>
            <a:chExt cx="5232" cy="1440"/>
          </a:xfrm>
        </p:grpSpPr>
        <p:sp>
          <p:nvSpPr>
            <p:cNvPr id="8237" name="Rectangle 27"/>
            <p:cNvSpPr>
              <a:spLocks noChangeArrowheads="1"/>
            </p:cNvSpPr>
            <p:nvPr/>
          </p:nvSpPr>
          <p:spPr bwMode="auto">
            <a:xfrm>
              <a:off x="240" y="384"/>
              <a:ext cx="5232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28"/>
            <p:cNvSpPr>
              <a:spLocks noChangeShapeType="1"/>
            </p:cNvSpPr>
            <p:nvPr/>
          </p:nvSpPr>
          <p:spPr bwMode="auto">
            <a:xfrm>
              <a:off x="547" y="1200"/>
              <a:ext cx="4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39" name="Group 29"/>
            <p:cNvGrpSpPr>
              <a:grpSpLocks/>
            </p:cNvGrpSpPr>
            <p:nvPr/>
          </p:nvGrpSpPr>
          <p:grpSpPr bwMode="auto">
            <a:xfrm>
              <a:off x="2131" y="846"/>
              <a:ext cx="1050" cy="162"/>
              <a:chOff x="2064" y="3150"/>
              <a:chExt cx="1050" cy="162"/>
            </a:xfrm>
          </p:grpSpPr>
          <p:sp>
            <p:nvSpPr>
              <p:cNvPr id="8269" name="Freeform 30"/>
              <p:cNvSpPr>
                <a:spLocks/>
              </p:cNvSpPr>
              <p:nvPr/>
            </p:nvSpPr>
            <p:spPr bwMode="auto">
              <a:xfrm>
                <a:off x="2064" y="3150"/>
                <a:ext cx="1050" cy="162"/>
              </a:xfrm>
              <a:custGeom>
                <a:avLst/>
                <a:gdLst>
                  <a:gd name="T0" fmla="*/ 1044 w 1050"/>
                  <a:gd name="T1" fmla="*/ 0 h 162"/>
                  <a:gd name="T2" fmla="*/ 0 w 1050"/>
                  <a:gd name="T3" fmla="*/ 162 h 162"/>
                  <a:gd name="T4" fmla="*/ 1050 w 1050"/>
                  <a:gd name="T5" fmla="*/ 162 h 162"/>
                  <a:gd name="T6" fmla="*/ 1044 w 1050"/>
                  <a:gd name="T7" fmla="*/ 0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0"/>
                  <a:gd name="T13" fmla="*/ 0 h 162"/>
                  <a:gd name="T14" fmla="*/ 1050 w 1050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0" h="162">
                    <a:moveTo>
                      <a:pt x="1044" y="0"/>
                    </a:moveTo>
                    <a:lnTo>
                      <a:pt x="0" y="162"/>
                    </a:lnTo>
                    <a:lnTo>
                      <a:pt x="1050" y="162"/>
                    </a:lnTo>
                    <a:lnTo>
                      <a:pt x="104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70" name="Line 31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240" name="Group 32"/>
            <p:cNvGrpSpPr>
              <a:grpSpLocks/>
            </p:cNvGrpSpPr>
            <p:nvPr/>
          </p:nvGrpSpPr>
          <p:grpSpPr bwMode="auto">
            <a:xfrm>
              <a:off x="3379" y="1038"/>
              <a:ext cx="1050" cy="162"/>
              <a:chOff x="2064" y="3150"/>
              <a:chExt cx="1050" cy="162"/>
            </a:xfrm>
          </p:grpSpPr>
          <p:sp>
            <p:nvSpPr>
              <p:cNvPr id="8267" name="Freeform 33"/>
              <p:cNvSpPr>
                <a:spLocks/>
              </p:cNvSpPr>
              <p:nvPr/>
            </p:nvSpPr>
            <p:spPr bwMode="auto">
              <a:xfrm>
                <a:off x="2064" y="3150"/>
                <a:ext cx="1050" cy="162"/>
              </a:xfrm>
              <a:custGeom>
                <a:avLst/>
                <a:gdLst>
                  <a:gd name="T0" fmla="*/ 1044 w 1050"/>
                  <a:gd name="T1" fmla="*/ 0 h 162"/>
                  <a:gd name="T2" fmla="*/ 0 w 1050"/>
                  <a:gd name="T3" fmla="*/ 162 h 162"/>
                  <a:gd name="T4" fmla="*/ 1050 w 1050"/>
                  <a:gd name="T5" fmla="*/ 162 h 162"/>
                  <a:gd name="T6" fmla="*/ 1044 w 1050"/>
                  <a:gd name="T7" fmla="*/ 0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0"/>
                  <a:gd name="T13" fmla="*/ 0 h 162"/>
                  <a:gd name="T14" fmla="*/ 1050 w 1050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0" h="162">
                    <a:moveTo>
                      <a:pt x="1044" y="0"/>
                    </a:moveTo>
                    <a:lnTo>
                      <a:pt x="0" y="162"/>
                    </a:lnTo>
                    <a:lnTo>
                      <a:pt x="1050" y="162"/>
                    </a:lnTo>
                    <a:lnTo>
                      <a:pt x="104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68" name="Line 34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41" name="Rectangle 35"/>
            <p:cNvSpPr>
              <a:spLocks noChangeArrowheads="1"/>
            </p:cNvSpPr>
            <p:nvPr/>
          </p:nvSpPr>
          <p:spPr bwMode="auto">
            <a:xfrm>
              <a:off x="2131" y="672"/>
              <a:ext cx="48" cy="336"/>
            </a:xfrm>
            <a:prstGeom prst="rect">
              <a:avLst/>
            </a:prstGeom>
            <a:solidFill>
              <a:srgbClr val="66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Rectangle 36"/>
            <p:cNvSpPr>
              <a:spLocks noChangeArrowheads="1"/>
            </p:cNvSpPr>
            <p:nvPr/>
          </p:nvSpPr>
          <p:spPr bwMode="auto">
            <a:xfrm>
              <a:off x="2131" y="1392"/>
              <a:ext cx="48" cy="336"/>
            </a:xfrm>
            <a:prstGeom prst="rect">
              <a:avLst/>
            </a:prstGeom>
            <a:solidFill>
              <a:srgbClr val="66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Line 37"/>
            <p:cNvSpPr>
              <a:spLocks noChangeShapeType="1"/>
            </p:cNvSpPr>
            <p:nvPr/>
          </p:nvSpPr>
          <p:spPr bwMode="auto">
            <a:xfrm>
              <a:off x="1603" y="1008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Line 38"/>
            <p:cNvSpPr>
              <a:spLocks noChangeShapeType="1"/>
            </p:cNvSpPr>
            <p:nvPr/>
          </p:nvSpPr>
          <p:spPr bwMode="auto">
            <a:xfrm>
              <a:off x="1603" y="1104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Line 39"/>
            <p:cNvSpPr>
              <a:spLocks noChangeShapeType="1"/>
            </p:cNvSpPr>
            <p:nvPr/>
          </p:nvSpPr>
          <p:spPr bwMode="auto">
            <a:xfrm>
              <a:off x="1555" y="1200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6" name="Line 40"/>
            <p:cNvSpPr>
              <a:spLocks noChangeShapeType="1"/>
            </p:cNvSpPr>
            <p:nvPr/>
          </p:nvSpPr>
          <p:spPr bwMode="auto">
            <a:xfrm>
              <a:off x="1603" y="1296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7" name="Line 41"/>
            <p:cNvSpPr>
              <a:spLocks noChangeShapeType="1"/>
            </p:cNvSpPr>
            <p:nvPr/>
          </p:nvSpPr>
          <p:spPr bwMode="auto">
            <a:xfrm>
              <a:off x="1603" y="1392"/>
              <a:ext cx="5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Line 42"/>
            <p:cNvSpPr>
              <a:spLocks noChangeShapeType="1"/>
            </p:cNvSpPr>
            <p:nvPr/>
          </p:nvSpPr>
          <p:spPr bwMode="auto">
            <a:xfrm flipV="1">
              <a:off x="2131" y="816"/>
              <a:ext cx="120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43"/>
            <p:cNvSpPr>
              <a:spLocks noChangeShapeType="1"/>
            </p:cNvSpPr>
            <p:nvPr/>
          </p:nvSpPr>
          <p:spPr bwMode="auto">
            <a:xfrm flipV="1">
              <a:off x="2131" y="912"/>
              <a:ext cx="120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Line 44"/>
            <p:cNvSpPr>
              <a:spLocks noChangeShapeType="1"/>
            </p:cNvSpPr>
            <p:nvPr/>
          </p:nvSpPr>
          <p:spPr bwMode="auto">
            <a:xfrm flipV="1">
              <a:off x="2131" y="1008"/>
              <a:ext cx="120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45"/>
            <p:cNvSpPr>
              <a:spLocks noChangeShapeType="1"/>
            </p:cNvSpPr>
            <p:nvPr/>
          </p:nvSpPr>
          <p:spPr bwMode="auto">
            <a:xfrm flipV="1">
              <a:off x="2131" y="1104"/>
              <a:ext cx="120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Line 46"/>
            <p:cNvSpPr>
              <a:spLocks noChangeShapeType="1"/>
            </p:cNvSpPr>
            <p:nvPr/>
          </p:nvSpPr>
          <p:spPr bwMode="auto">
            <a:xfrm flipV="1">
              <a:off x="2131" y="1008"/>
              <a:ext cx="2496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4627" y="624"/>
              <a:ext cx="48" cy="1152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54" name="Line 48"/>
            <p:cNvSpPr>
              <a:spLocks noChangeShapeType="1"/>
            </p:cNvSpPr>
            <p:nvPr/>
          </p:nvSpPr>
          <p:spPr bwMode="auto">
            <a:xfrm flipV="1">
              <a:off x="3331" y="1008"/>
              <a:ext cx="1296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5" name="Line 49"/>
            <p:cNvSpPr>
              <a:spLocks noChangeShapeType="1"/>
            </p:cNvSpPr>
            <p:nvPr/>
          </p:nvSpPr>
          <p:spPr bwMode="auto">
            <a:xfrm>
              <a:off x="3331" y="1008"/>
              <a:ext cx="12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6" name="Line 50"/>
            <p:cNvSpPr>
              <a:spLocks noChangeShapeType="1"/>
            </p:cNvSpPr>
            <p:nvPr/>
          </p:nvSpPr>
          <p:spPr bwMode="auto">
            <a:xfrm>
              <a:off x="3331" y="912"/>
              <a:ext cx="1296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7" name="Line 51"/>
            <p:cNvSpPr>
              <a:spLocks noChangeShapeType="1"/>
            </p:cNvSpPr>
            <p:nvPr/>
          </p:nvSpPr>
          <p:spPr bwMode="auto">
            <a:xfrm>
              <a:off x="3331" y="816"/>
              <a:ext cx="1296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8" name="Line 52"/>
            <p:cNvSpPr>
              <a:spLocks noChangeShapeType="1"/>
            </p:cNvSpPr>
            <p:nvPr/>
          </p:nvSpPr>
          <p:spPr bwMode="auto">
            <a:xfrm flipV="1">
              <a:off x="883" y="1008"/>
              <a:ext cx="72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9" name="Line 53"/>
            <p:cNvSpPr>
              <a:spLocks noChangeShapeType="1"/>
            </p:cNvSpPr>
            <p:nvPr/>
          </p:nvSpPr>
          <p:spPr bwMode="auto">
            <a:xfrm>
              <a:off x="883" y="1200"/>
              <a:ext cx="6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0" name="Line 54"/>
            <p:cNvSpPr>
              <a:spLocks noChangeShapeType="1"/>
            </p:cNvSpPr>
            <p:nvPr/>
          </p:nvSpPr>
          <p:spPr bwMode="auto">
            <a:xfrm flipV="1">
              <a:off x="883" y="1104"/>
              <a:ext cx="720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1" name="Line 55"/>
            <p:cNvSpPr>
              <a:spLocks noChangeShapeType="1"/>
            </p:cNvSpPr>
            <p:nvPr/>
          </p:nvSpPr>
          <p:spPr bwMode="auto">
            <a:xfrm>
              <a:off x="883" y="1200"/>
              <a:ext cx="720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2" name="Line 56"/>
            <p:cNvSpPr>
              <a:spLocks noChangeShapeType="1"/>
            </p:cNvSpPr>
            <p:nvPr/>
          </p:nvSpPr>
          <p:spPr bwMode="auto">
            <a:xfrm>
              <a:off x="883" y="1200"/>
              <a:ext cx="720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6" name="Object 14"/>
            <p:cNvGraphicFramePr>
              <a:graphicFrameLocks noChangeAspect="1"/>
            </p:cNvGraphicFramePr>
            <p:nvPr/>
          </p:nvGraphicFramePr>
          <p:xfrm>
            <a:off x="1409" y="576"/>
            <a:ext cx="31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3" name="Equation" r:id="rId21" imgW="177480" imgH="215640" progId="Equation.DSMT4">
                    <p:embed/>
                  </p:oleObj>
                </mc:Choice>
                <mc:Fallback>
                  <p:oleObj name="Equation" r:id="rId21" imgW="177480" imgH="21564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576"/>
                          <a:ext cx="31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2976" y="386"/>
            <a:ext cx="33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4" name="Equation" r:id="rId23" imgW="190440" imgH="215640" progId="Equation.DSMT4">
                    <p:embed/>
                  </p:oleObj>
                </mc:Choice>
                <mc:Fallback>
                  <p:oleObj name="Equation" r:id="rId23" imgW="190440" imgH="215640" progId="Equation.DSMT4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86"/>
                          <a:ext cx="336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3331" y="168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8" name="Object 16"/>
            <p:cNvGraphicFramePr>
              <a:graphicFrameLocks noChangeAspect="1"/>
            </p:cNvGraphicFramePr>
            <p:nvPr/>
          </p:nvGraphicFramePr>
          <p:xfrm>
            <a:off x="3907" y="1392"/>
            <a:ext cx="3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5" name="Equation" r:id="rId25" imgW="215640" imgH="304560" progId="Equation.DSMT4">
                    <p:embed/>
                  </p:oleObj>
                </mc:Choice>
                <mc:Fallback>
                  <p:oleObj name="Equation" r:id="rId25" imgW="215640" imgH="304560" progId="Equation.DSMT4">
                    <p:embed/>
                    <p:pic>
                      <p:nvPicPr>
                        <p:cNvPr id="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92"/>
                          <a:ext cx="3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17"/>
            <p:cNvGraphicFramePr>
              <a:graphicFrameLocks noChangeAspect="1"/>
            </p:cNvGraphicFramePr>
            <p:nvPr/>
          </p:nvGraphicFramePr>
          <p:xfrm>
            <a:off x="2611" y="712"/>
            <a:ext cx="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6" name="Equation" r:id="rId27" imgW="177480" imgH="241200" progId="Equation.DSMT4">
                    <p:embed/>
                  </p:oleObj>
                </mc:Choice>
                <mc:Fallback>
                  <p:oleObj name="Equation" r:id="rId27" imgW="177480" imgH="241200" progId="Equation.DSMT4">
                    <p:embed/>
                    <p:pic>
                      <p:nvPicPr>
                        <p:cNvPr id="0" name="Object 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712"/>
                          <a:ext cx="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4" name="Freeform 62"/>
            <p:cNvSpPr>
              <a:spLocks/>
            </p:cNvSpPr>
            <p:nvPr/>
          </p:nvSpPr>
          <p:spPr bwMode="auto">
            <a:xfrm>
              <a:off x="1896" y="984"/>
              <a:ext cx="1" cy="420"/>
            </a:xfrm>
            <a:custGeom>
              <a:avLst/>
              <a:gdLst>
                <a:gd name="T0" fmla="*/ 0 w 1"/>
                <a:gd name="T1" fmla="*/ 0 h 420"/>
                <a:gd name="T2" fmla="*/ 0 w 1"/>
                <a:gd name="T3" fmla="*/ 420 h 420"/>
                <a:gd name="T4" fmla="*/ 0 60000 65536"/>
                <a:gd name="T5" fmla="*/ 0 60000 65536"/>
                <a:gd name="T6" fmla="*/ 0 w 1"/>
                <a:gd name="T7" fmla="*/ 0 h 420"/>
                <a:gd name="T8" fmla="*/ 1 w 1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0">
                  <a:moveTo>
                    <a:pt x="0" y="0"/>
                  </a:moveTo>
                  <a:lnTo>
                    <a:pt x="0" y="4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210" name="Object 18"/>
            <p:cNvGraphicFramePr>
              <a:graphicFrameLocks noChangeAspect="1"/>
            </p:cNvGraphicFramePr>
            <p:nvPr/>
          </p:nvGraphicFramePr>
          <p:xfrm>
            <a:off x="1699" y="1056"/>
            <a:ext cx="1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7" name="Equation" r:id="rId29" imgW="164880" imgH="253800" progId="Equation.DSMT4">
                    <p:embed/>
                  </p:oleObj>
                </mc:Choice>
                <mc:Fallback>
                  <p:oleObj name="Equation" r:id="rId29" imgW="164880" imgH="2538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1056"/>
                          <a:ext cx="1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703" y="760"/>
            <a:ext cx="24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8" name="Equation" r:id="rId31" imgW="126720" imgH="177480" progId="Equation.DSMT4">
                    <p:embed/>
                  </p:oleObj>
                </mc:Choice>
                <mc:Fallback>
                  <p:oleObj name="Equation" r:id="rId31" imgW="126720" imgH="177480" progId="Equation.DSMT4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760"/>
                          <a:ext cx="24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5" name="Oval 65"/>
            <p:cNvSpPr>
              <a:spLocks noChangeArrowheads="1"/>
            </p:cNvSpPr>
            <p:nvPr/>
          </p:nvSpPr>
          <p:spPr bwMode="auto">
            <a:xfrm>
              <a:off x="1507" y="912"/>
              <a:ext cx="96" cy="624"/>
            </a:xfrm>
            <a:prstGeom prst="ellipse">
              <a:avLst/>
            </a:prstGeom>
            <a:solidFill>
              <a:srgbClr val="00FFCC">
                <a:alpha val="50195"/>
              </a:srgbClr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6" name="Oval 66"/>
            <p:cNvSpPr>
              <a:spLocks noChangeArrowheads="1"/>
            </p:cNvSpPr>
            <p:nvPr/>
          </p:nvSpPr>
          <p:spPr bwMode="auto">
            <a:xfrm>
              <a:off x="3283" y="720"/>
              <a:ext cx="144" cy="960"/>
            </a:xfrm>
            <a:prstGeom prst="ellipse">
              <a:avLst/>
            </a:prstGeom>
            <a:solidFill>
              <a:srgbClr val="00FFCC">
                <a:alpha val="50195"/>
              </a:srgbClr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2" name="Object 20"/>
            <p:cNvGraphicFramePr>
              <a:graphicFrameLocks noChangeAspect="1"/>
            </p:cNvGraphicFramePr>
            <p:nvPr/>
          </p:nvGraphicFramePr>
          <p:xfrm>
            <a:off x="1836" y="43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9" name="Equation" r:id="rId33" imgW="164880" imgH="164880" progId="Equation.DSMT4">
                    <p:embed/>
                  </p:oleObj>
                </mc:Choice>
                <mc:Fallback>
                  <p:oleObj name="Equation" r:id="rId33" imgW="164880" imgH="1648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43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4317" y="432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0" name="Equation" r:id="rId35" imgW="139680" imgH="164880" progId="Equation.DSMT4">
                    <p:embed/>
                  </p:oleObj>
                </mc:Choice>
                <mc:Fallback>
                  <p:oleObj name="Equation" r:id="rId35" imgW="139680" imgH="1648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432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22"/>
            <p:cNvGraphicFramePr>
              <a:graphicFrameLocks noChangeAspect="1"/>
            </p:cNvGraphicFramePr>
            <p:nvPr/>
          </p:nvGraphicFramePr>
          <p:xfrm>
            <a:off x="4654" y="1200"/>
            <a:ext cx="26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1" name="Equation" r:id="rId37" imgW="152280" imgH="177480" progId="Equation.DSMT4">
                    <p:embed/>
                  </p:oleObj>
                </mc:Choice>
                <mc:Fallback>
                  <p:oleObj name="Equation" r:id="rId37" imgW="152280" imgH="1774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1200"/>
                          <a:ext cx="26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23"/>
            <p:cNvGraphicFramePr>
              <a:graphicFrameLocks noChangeAspect="1"/>
            </p:cNvGraphicFramePr>
            <p:nvPr/>
          </p:nvGraphicFramePr>
          <p:xfrm>
            <a:off x="3667" y="1144"/>
            <a:ext cx="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2" name="Equation" r:id="rId39" imgW="177480" imgH="241200" progId="Equation.DSMT4">
                    <p:embed/>
                  </p:oleObj>
                </mc:Choice>
                <mc:Fallback>
                  <p:oleObj name="Equation" r:id="rId39" imgW="177480" imgH="241200" progId="Equation.DSMT4">
                    <p:embed/>
                    <p:pic>
                      <p:nvPicPr>
                        <p:cNvPr id="0" name="Object 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1144"/>
                          <a:ext cx="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421563" y="609600"/>
            <a:ext cx="1189037" cy="2209800"/>
            <a:chOff x="4627" y="384"/>
            <a:chExt cx="749" cy="1392"/>
          </a:xfrm>
        </p:grpSpPr>
        <p:sp>
          <p:nvSpPr>
            <p:cNvPr id="8233" name="Line 72"/>
            <p:cNvSpPr>
              <a:spLocks noChangeShapeType="1"/>
            </p:cNvSpPr>
            <p:nvPr/>
          </p:nvSpPr>
          <p:spPr bwMode="auto">
            <a:xfrm flipV="1">
              <a:off x="4675" y="384"/>
              <a:ext cx="0" cy="13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4723" y="384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3" name="Equation" r:id="rId40" imgW="177480" imgH="190440" progId="Equation.DSMT4">
                    <p:embed/>
                  </p:oleObj>
                </mc:Choice>
                <mc:Fallback>
                  <p:oleObj name="Equation" r:id="rId40" imgW="177480" imgH="19044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384"/>
                          <a:ext cx="26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4" name="Line 74"/>
            <p:cNvSpPr>
              <a:spLocks noChangeShapeType="1"/>
            </p:cNvSpPr>
            <p:nvPr/>
          </p:nvSpPr>
          <p:spPr bwMode="auto">
            <a:xfrm>
              <a:off x="4627" y="10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205" name="Object 13"/>
            <p:cNvGraphicFramePr>
              <a:graphicFrameLocks noChangeAspect="1"/>
            </p:cNvGraphicFramePr>
            <p:nvPr/>
          </p:nvGraphicFramePr>
          <p:xfrm>
            <a:off x="5107" y="960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4" name="Equation" r:id="rId42" imgW="177480" imgH="190440" progId="Equation.DSMT4">
                    <p:embed/>
                  </p:oleObj>
                </mc:Choice>
                <mc:Fallback>
                  <p:oleObj name="Equation" r:id="rId42" imgW="177480" imgH="190440" progId="Equation.DSMT4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7" y="960"/>
                          <a:ext cx="26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Line 76"/>
            <p:cNvSpPr>
              <a:spLocks noChangeShapeType="1"/>
            </p:cNvSpPr>
            <p:nvPr/>
          </p:nvSpPr>
          <p:spPr bwMode="auto">
            <a:xfrm>
              <a:off x="4963" y="1200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6" name="Line 77"/>
            <p:cNvSpPr>
              <a:spLocks noChangeShapeType="1"/>
            </p:cNvSpPr>
            <p:nvPr/>
          </p:nvSpPr>
          <p:spPr bwMode="auto">
            <a:xfrm flipV="1">
              <a:off x="4963" y="720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2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64905"/>
              </p:ext>
            </p:extLst>
          </p:nvPr>
        </p:nvGraphicFramePr>
        <p:xfrm>
          <a:off x="6588224" y="3351211"/>
          <a:ext cx="2015627" cy="43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5" name="Equation" r:id="rId44" imgW="939600" imgH="203040" progId="Equation.DSMT4">
                  <p:embed/>
                </p:oleObj>
              </mc:Choice>
              <mc:Fallback>
                <p:oleObj name="Equation" r:id="rId44" imgW="9396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351211"/>
                        <a:ext cx="2015627" cy="437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4776936" y="3322315"/>
            <a:ext cx="2819400" cy="466725"/>
            <a:chOff x="3024" y="2160"/>
            <a:chExt cx="1776" cy="294"/>
          </a:xfrm>
        </p:grpSpPr>
        <p:sp>
          <p:nvSpPr>
            <p:cNvPr id="8232" name="Text Box 81"/>
            <p:cNvSpPr txBox="1">
              <a:spLocks noChangeArrowheads="1"/>
            </p:cNvSpPr>
            <p:nvPr/>
          </p:nvSpPr>
          <p:spPr bwMode="auto">
            <a:xfrm>
              <a:off x="3024" y="2160"/>
              <a:ext cx="17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>
                  <a:latin typeface="宋体" pitchFamily="2" charset="-122"/>
                </a:rPr>
                <a:t>当  较小时，</a:t>
              </a:r>
            </a:p>
          </p:txBody>
        </p:sp>
        <p:graphicFrame>
          <p:nvGraphicFramePr>
            <p:cNvPr id="820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094611"/>
                </p:ext>
              </p:extLst>
            </p:nvPr>
          </p:nvGraphicFramePr>
          <p:xfrm>
            <a:off x="3272" y="2160"/>
            <a:ext cx="2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6" name="Equation" r:id="rId46" imgW="126720" imgH="177480" progId="Equation.DSMT4">
                    <p:embed/>
                  </p:oleObj>
                </mc:Choice>
                <mc:Fallback>
                  <p:oleObj name="Equation" r:id="rId46" imgW="12672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2160"/>
                          <a:ext cx="2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92761" y="5672052"/>
            <a:ext cx="7253725" cy="808557"/>
            <a:chOff x="471" y="3509"/>
            <a:chExt cx="4815" cy="568"/>
          </a:xfrm>
        </p:grpSpPr>
        <p:graphicFrame>
          <p:nvGraphicFramePr>
            <p:cNvPr id="819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3271662"/>
                </p:ext>
              </p:extLst>
            </p:nvPr>
          </p:nvGraphicFramePr>
          <p:xfrm>
            <a:off x="5064" y="3653"/>
            <a:ext cx="22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7" name="Equation" r:id="rId48" imgW="177480" imgH="190440" progId="Equation.DSMT4">
                    <p:embed/>
                  </p:oleObj>
                </mc:Choice>
                <mc:Fallback>
                  <p:oleObj name="Equation" r:id="rId48" imgW="177480" imgH="1904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3653"/>
                          <a:ext cx="22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940509"/>
                </p:ext>
              </p:extLst>
            </p:nvPr>
          </p:nvGraphicFramePr>
          <p:xfrm>
            <a:off x="3163" y="3568"/>
            <a:ext cx="262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8" name="Equation" r:id="rId49" imgW="431640" imgH="609480" progId="Equation.DSMT4">
                    <p:embed/>
                  </p:oleObj>
                </mc:Choice>
                <mc:Fallback>
                  <p:oleObj name="Equation" r:id="rId49" imgW="431640" imgH="609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3568"/>
                          <a:ext cx="262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7436294"/>
                </p:ext>
              </p:extLst>
            </p:nvPr>
          </p:nvGraphicFramePr>
          <p:xfrm>
            <a:off x="1843" y="3547"/>
            <a:ext cx="373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9" name="Equation" r:id="rId51" imgW="609480" imgH="609480" progId="Equation.DSMT4">
                    <p:embed/>
                  </p:oleObj>
                </mc:Choice>
                <mc:Fallback>
                  <p:oleObj name="Equation" r:id="rId51" imgW="609480" imgH="609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3547"/>
                          <a:ext cx="373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897876"/>
                </p:ext>
              </p:extLst>
            </p:nvPr>
          </p:nvGraphicFramePr>
          <p:xfrm>
            <a:off x="3722" y="3552"/>
            <a:ext cx="411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0" name="Equation" r:id="rId53" imgW="380880" imgH="393480" progId="Equation.DSMT4">
                    <p:embed/>
                  </p:oleObj>
                </mc:Choice>
                <mc:Fallback>
                  <p:oleObj name="Equation" r:id="rId53" imgW="380880" imgH="393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552"/>
                          <a:ext cx="411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0092306"/>
                </p:ext>
              </p:extLst>
            </p:nvPr>
          </p:nvGraphicFramePr>
          <p:xfrm>
            <a:off x="1090" y="3509"/>
            <a:ext cx="525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1" name="Equation" r:id="rId55" imgW="761760" imgH="609480" progId="Equation.DSMT4">
                    <p:embed/>
                  </p:oleObj>
                </mc:Choice>
                <mc:Fallback>
                  <p:oleObj name="Equation" r:id="rId55" imgW="761760" imgH="609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3509"/>
                          <a:ext cx="525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943083"/>
                </p:ext>
              </p:extLst>
            </p:nvPr>
          </p:nvGraphicFramePr>
          <p:xfrm>
            <a:off x="471" y="3552"/>
            <a:ext cx="47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2" name="Equation" r:id="rId57" imgW="482400" imgH="393480" progId="Equation.DSMT4">
                    <p:embed/>
                  </p:oleObj>
                </mc:Choice>
                <mc:Fallback>
                  <p:oleObj name="Equation" r:id="rId57" imgW="482400" imgH="393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3552"/>
                          <a:ext cx="47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109299"/>
                </p:ext>
              </p:extLst>
            </p:nvPr>
          </p:nvGraphicFramePr>
          <p:xfrm>
            <a:off x="4374" y="3543"/>
            <a:ext cx="379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3" name="Equation" r:id="rId59" imgW="380880" imgH="393480" progId="Equation.DSMT4">
                    <p:embed/>
                  </p:oleObj>
                </mc:Choice>
                <mc:Fallback>
                  <p:oleObj name="Equation" r:id="rId59" imgW="380880" imgH="393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3543"/>
                          <a:ext cx="379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31" name="Rectangle 91"/>
          <p:cNvSpPr>
            <a:spLocks noChangeArrowheads="1"/>
          </p:cNvSpPr>
          <p:nvPr/>
        </p:nvSpPr>
        <p:spPr bwMode="auto">
          <a:xfrm>
            <a:off x="914400" y="3581400"/>
            <a:ext cx="257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rgbClr val="CC0000"/>
                </a:solidFill>
                <a:latin typeface="宋体" pitchFamily="2" charset="-122"/>
              </a:rPr>
              <a:t>条纹位置分布</a:t>
            </a:r>
          </a:p>
        </p:txBody>
      </p:sp>
      <p:graphicFrame>
        <p:nvGraphicFramePr>
          <p:cNvPr id="72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183137"/>
              </p:ext>
            </p:extLst>
          </p:nvPr>
        </p:nvGraphicFramePr>
        <p:xfrm>
          <a:off x="4971241" y="3887074"/>
          <a:ext cx="3603625" cy="31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" name="Equation" r:id="rId61" imgW="1434960" imgH="190440" progId="Equation.DSMT4">
                  <p:embed/>
                </p:oleObj>
              </mc:Choice>
              <mc:Fallback>
                <p:oleObj name="Equation" r:id="rId61" imgW="143496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241" y="3887074"/>
                        <a:ext cx="3603625" cy="31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6" name="Group 39"/>
          <p:cNvGrpSpPr>
            <a:grpSpLocks/>
          </p:cNvGrpSpPr>
          <p:nvPr/>
        </p:nvGrpSpPr>
        <p:grpSpPr bwMode="auto">
          <a:xfrm>
            <a:off x="335051" y="240359"/>
            <a:ext cx="2133600" cy="838200"/>
            <a:chOff x="192" y="672"/>
            <a:chExt cx="1344" cy="528"/>
          </a:xfrm>
        </p:grpSpPr>
        <p:sp>
          <p:nvSpPr>
            <p:cNvPr id="8232" name="AutoShape 40"/>
            <p:cNvSpPr>
              <a:spLocks noChangeArrowheads="1"/>
            </p:cNvSpPr>
            <p:nvPr/>
          </p:nvSpPr>
          <p:spPr bwMode="auto">
            <a:xfrm>
              <a:off x="192" y="672"/>
              <a:ext cx="768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  <a:effectLst>
              <a:outerShdw dist="107763" dir="13500000" algn="ctr" rotWithShape="0">
                <a:srgbClr val="00666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Text Box 41"/>
            <p:cNvSpPr txBox="1">
              <a:spLocks noChangeArrowheads="1"/>
            </p:cNvSpPr>
            <p:nvPr/>
          </p:nvSpPr>
          <p:spPr bwMode="auto">
            <a:xfrm>
              <a:off x="288" y="768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CC0000"/>
                  </a:solidFill>
                  <a:latin typeface="Arial" pitchFamily="34" charset="0"/>
                </a:rPr>
                <a:t>讨 论</a:t>
              </a:r>
            </a:p>
          </p:txBody>
        </p:sp>
      </p:grp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1752600" y="399902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  <a:latin typeface="Arial" pitchFamily="34" charset="0"/>
              </a:rPr>
              <a:t>1. </a:t>
            </a:r>
            <a:r>
              <a:rPr kumimoji="0" lang="zh-CN" altLang="en-US" sz="2800" b="1" dirty="0">
                <a:solidFill>
                  <a:srgbClr val="0000FF"/>
                </a:solidFill>
              </a:rPr>
              <a:t>第一暗纹</a:t>
            </a:r>
            <a:r>
              <a:rPr kumimoji="0" lang="zh-CN" altLang="en-US" sz="2800" b="1" dirty="0"/>
              <a:t>距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中心</a:t>
            </a:r>
            <a:r>
              <a:rPr kumimoji="0" lang="zh-CN" altLang="en-US" sz="2800" b="1" dirty="0"/>
              <a:t>的距离</a:t>
            </a:r>
          </a:p>
        </p:txBody>
      </p:sp>
      <p:graphicFrame>
        <p:nvGraphicFramePr>
          <p:cNvPr id="82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19134"/>
              </p:ext>
            </p:extLst>
          </p:nvPr>
        </p:nvGraphicFramePr>
        <p:xfrm>
          <a:off x="1150232" y="1270348"/>
          <a:ext cx="263683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232" y="1270348"/>
                        <a:ext cx="2636837" cy="9413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tint val="0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66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755650" y="2348880"/>
            <a:ext cx="3505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600" b="1" dirty="0"/>
              <a:t>第一暗纹的</a:t>
            </a:r>
            <a:r>
              <a:rPr kumimoji="0" lang="zh-CN" altLang="en-US" sz="2600" b="1" dirty="0">
                <a:solidFill>
                  <a:srgbClr val="0000FF"/>
                </a:solidFill>
              </a:rPr>
              <a:t>衍射角</a:t>
            </a:r>
          </a:p>
        </p:txBody>
      </p:sp>
      <p:graphicFrame>
        <p:nvGraphicFramePr>
          <p:cNvPr id="82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37899"/>
              </p:ext>
            </p:extLst>
          </p:nvPr>
        </p:nvGraphicFramePr>
        <p:xfrm>
          <a:off x="969850" y="2996952"/>
          <a:ext cx="2829038" cy="102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850" y="2996952"/>
                        <a:ext cx="2829038" cy="102620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tint val="0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6666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315006" y="1112089"/>
            <a:ext cx="4343400" cy="2590800"/>
            <a:chOff x="4419600" y="3810000"/>
            <a:chExt cx="4343400" cy="259080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4419600" y="3810000"/>
              <a:ext cx="4343400" cy="2590800"/>
              <a:chOff x="2880" y="2400"/>
              <a:chExt cx="2736" cy="1632"/>
            </a:xfrm>
          </p:grpSpPr>
          <p:sp>
            <p:nvSpPr>
              <p:cNvPr id="9247" name="Rectangle 3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736" cy="16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48" name="Group 4"/>
              <p:cNvGrpSpPr>
                <a:grpSpLocks/>
              </p:cNvGrpSpPr>
              <p:nvPr/>
            </p:nvGrpSpPr>
            <p:grpSpPr bwMode="auto">
              <a:xfrm>
                <a:off x="3456" y="3006"/>
                <a:ext cx="336" cy="162"/>
                <a:chOff x="2064" y="3150"/>
                <a:chExt cx="1050" cy="162"/>
              </a:xfrm>
            </p:grpSpPr>
            <p:sp>
              <p:nvSpPr>
                <p:cNvPr id="9264" name="Freeform 5"/>
                <p:cNvSpPr>
                  <a:spLocks/>
                </p:cNvSpPr>
                <p:nvPr/>
              </p:nvSpPr>
              <p:spPr bwMode="auto">
                <a:xfrm>
                  <a:off x="2064" y="3150"/>
                  <a:ext cx="1050" cy="162"/>
                </a:xfrm>
                <a:custGeom>
                  <a:avLst/>
                  <a:gdLst>
                    <a:gd name="T0" fmla="*/ 1044 w 1050"/>
                    <a:gd name="T1" fmla="*/ 0 h 162"/>
                    <a:gd name="T2" fmla="*/ 0 w 1050"/>
                    <a:gd name="T3" fmla="*/ 162 h 162"/>
                    <a:gd name="T4" fmla="*/ 1050 w 1050"/>
                    <a:gd name="T5" fmla="*/ 162 h 162"/>
                    <a:gd name="T6" fmla="*/ 1044 w 1050"/>
                    <a:gd name="T7" fmla="*/ 0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50"/>
                    <a:gd name="T13" fmla="*/ 0 h 162"/>
                    <a:gd name="T14" fmla="*/ 1050 w 105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50" h="162">
                      <a:moveTo>
                        <a:pt x="1044" y="0"/>
                      </a:moveTo>
                      <a:lnTo>
                        <a:pt x="0" y="162"/>
                      </a:lnTo>
                      <a:lnTo>
                        <a:pt x="1050" y="162"/>
                      </a:lnTo>
                      <a:lnTo>
                        <a:pt x="104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65" name="Line 6"/>
                <p:cNvSpPr>
                  <a:spLocks noChangeShapeType="1"/>
                </p:cNvSpPr>
                <p:nvPr/>
              </p:nvSpPr>
              <p:spPr bwMode="auto">
                <a:xfrm>
                  <a:off x="2064" y="3312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9249" name="Line 7"/>
              <p:cNvSpPr>
                <a:spLocks noChangeShapeType="1"/>
              </p:cNvSpPr>
              <p:nvPr/>
            </p:nvSpPr>
            <p:spPr bwMode="auto">
              <a:xfrm>
                <a:off x="2976" y="3312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5088" y="2736"/>
                <a:ext cx="48" cy="1152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51" name="Freeform 9"/>
              <p:cNvSpPr>
                <a:spLocks/>
              </p:cNvSpPr>
              <p:nvPr/>
            </p:nvSpPr>
            <p:spPr bwMode="auto">
              <a:xfrm>
                <a:off x="3078" y="3150"/>
                <a:ext cx="1" cy="348"/>
              </a:xfrm>
              <a:custGeom>
                <a:avLst/>
                <a:gdLst>
                  <a:gd name="T0" fmla="*/ 0 w 1"/>
                  <a:gd name="T1" fmla="*/ 0 h 348"/>
                  <a:gd name="T2" fmla="*/ 0 w 1"/>
                  <a:gd name="T3" fmla="*/ 348 h 348"/>
                  <a:gd name="T4" fmla="*/ 0 60000 65536"/>
                  <a:gd name="T5" fmla="*/ 0 60000 65536"/>
                  <a:gd name="T6" fmla="*/ 0 w 1"/>
                  <a:gd name="T7" fmla="*/ 0 h 348"/>
                  <a:gd name="T8" fmla="*/ 1 w 1"/>
                  <a:gd name="T9" fmla="*/ 348 h 3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8">
                    <a:moveTo>
                      <a:pt x="0" y="0"/>
                    </a:moveTo>
                    <a:lnTo>
                      <a:pt x="0" y="3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226" name="Object 10"/>
              <p:cNvGraphicFramePr>
                <a:graphicFrameLocks noChangeAspect="1"/>
              </p:cNvGraphicFramePr>
              <p:nvPr/>
            </p:nvGraphicFramePr>
            <p:xfrm>
              <a:off x="3161" y="2592"/>
              <a:ext cx="28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" name="Equation" r:id="rId7" imgW="164880" imgH="164880" progId="Equation.DSMT4">
                      <p:embed/>
                    </p:oleObj>
                  </mc:Choice>
                  <mc:Fallback>
                    <p:oleObj name="Equation" r:id="rId7" imgW="16488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1" y="2592"/>
                            <a:ext cx="28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7" name="Object 11"/>
              <p:cNvGraphicFramePr>
                <a:graphicFrameLocks noChangeAspect="1"/>
              </p:cNvGraphicFramePr>
              <p:nvPr/>
            </p:nvGraphicFramePr>
            <p:xfrm>
              <a:off x="4800" y="2544"/>
              <a:ext cx="28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" name="Equation" r:id="rId9" imgW="139680" imgH="164880" progId="Equation.DSMT4">
                      <p:embed/>
                    </p:oleObj>
                  </mc:Choice>
                  <mc:Fallback>
                    <p:oleObj name="Equation" r:id="rId9" imgW="139680" imgH="1648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544"/>
                            <a:ext cx="28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2" name="Rectangle 12"/>
              <p:cNvSpPr>
                <a:spLocks noChangeArrowheads="1"/>
              </p:cNvSpPr>
              <p:nvPr/>
            </p:nvSpPr>
            <p:spPr bwMode="auto">
              <a:xfrm>
                <a:off x="3419" y="2832"/>
                <a:ext cx="38" cy="324"/>
              </a:xfrm>
              <a:prstGeom prst="rect">
                <a:avLst/>
              </a:prstGeom>
              <a:solidFill>
                <a:srgbClr val="6633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Rectangle 13"/>
              <p:cNvSpPr>
                <a:spLocks noChangeArrowheads="1"/>
              </p:cNvSpPr>
              <p:nvPr/>
            </p:nvSpPr>
            <p:spPr bwMode="auto">
              <a:xfrm>
                <a:off x="3419" y="3456"/>
                <a:ext cx="38" cy="288"/>
              </a:xfrm>
              <a:prstGeom prst="rect">
                <a:avLst/>
              </a:prstGeom>
              <a:solidFill>
                <a:srgbClr val="6633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Line 14"/>
              <p:cNvSpPr>
                <a:spLocks noChangeShapeType="1"/>
              </p:cNvSpPr>
              <p:nvPr/>
            </p:nvSpPr>
            <p:spPr bwMode="auto">
              <a:xfrm>
                <a:off x="2987" y="3168"/>
                <a:ext cx="91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5" name="Line 15"/>
              <p:cNvSpPr>
                <a:spLocks noChangeShapeType="1"/>
              </p:cNvSpPr>
              <p:nvPr/>
            </p:nvSpPr>
            <p:spPr bwMode="auto">
              <a:xfrm>
                <a:off x="2987" y="3456"/>
                <a:ext cx="91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Line 16"/>
              <p:cNvSpPr>
                <a:spLocks noChangeShapeType="1"/>
              </p:cNvSpPr>
              <p:nvPr/>
            </p:nvSpPr>
            <p:spPr bwMode="auto">
              <a:xfrm flipV="1">
                <a:off x="3419" y="2976"/>
                <a:ext cx="480" cy="192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Line 17"/>
              <p:cNvSpPr>
                <a:spLocks noChangeShapeType="1"/>
              </p:cNvSpPr>
              <p:nvPr/>
            </p:nvSpPr>
            <p:spPr bwMode="auto">
              <a:xfrm flipV="1">
                <a:off x="3419" y="3312"/>
                <a:ext cx="480" cy="161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Line 18"/>
              <p:cNvSpPr>
                <a:spLocks noChangeShapeType="1"/>
              </p:cNvSpPr>
              <p:nvPr/>
            </p:nvSpPr>
            <p:spPr bwMode="auto">
              <a:xfrm>
                <a:off x="3899" y="2976"/>
                <a:ext cx="1248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8" name="Object 12"/>
              <p:cNvGraphicFramePr>
                <a:graphicFrameLocks noChangeAspect="1"/>
              </p:cNvGraphicFramePr>
              <p:nvPr/>
            </p:nvGraphicFramePr>
            <p:xfrm>
              <a:off x="3783" y="2544"/>
              <a:ext cx="27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" name="Equation" r:id="rId11" imgW="139680" imgH="164880" progId="Equation.DSMT4">
                      <p:embed/>
                    </p:oleObj>
                  </mc:Choice>
                  <mc:Fallback>
                    <p:oleObj name="Equation" r:id="rId11" imgW="139680" imgH="1648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3" y="2544"/>
                            <a:ext cx="27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9" name="Line 20"/>
              <p:cNvSpPr>
                <a:spLocks noChangeShapeType="1"/>
              </p:cNvSpPr>
              <p:nvPr/>
            </p:nvSpPr>
            <p:spPr bwMode="auto">
              <a:xfrm flipV="1">
                <a:off x="3851" y="2976"/>
                <a:ext cx="1248" cy="358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9" name="Object 13"/>
              <p:cNvGraphicFramePr>
                <a:graphicFrameLocks noChangeAspect="1"/>
              </p:cNvGraphicFramePr>
              <p:nvPr/>
            </p:nvGraphicFramePr>
            <p:xfrm>
              <a:off x="5184" y="331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1" name="Equation" r:id="rId13" imgW="164880" imgH="190440" progId="Equation.DSMT4">
                      <p:embed/>
                    </p:oleObj>
                  </mc:Choice>
                  <mc:Fallback>
                    <p:oleObj name="Equation" r:id="rId13" imgW="164880" imgH="19044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31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0" name="Object 14"/>
              <p:cNvGraphicFramePr>
                <a:graphicFrameLocks noChangeAspect="1"/>
              </p:cNvGraphicFramePr>
              <p:nvPr/>
            </p:nvGraphicFramePr>
            <p:xfrm>
              <a:off x="3179" y="3168"/>
              <a:ext cx="194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2" name="Equation" r:id="rId15" imgW="164880" imgH="253800" progId="Equation.DSMT4">
                      <p:embed/>
                    </p:oleObj>
                  </mc:Choice>
                  <mc:Fallback>
                    <p:oleObj name="Equation" r:id="rId15" imgW="164880" imgH="2538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9" y="3168"/>
                            <a:ext cx="194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1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915755"/>
                  </p:ext>
                </p:extLst>
              </p:nvPr>
            </p:nvGraphicFramePr>
            <p:xfrm>
              <a:off x="3563" y="2925"/>
              <a:ext cx="16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3" name="Equation" r:id="rId17" imgW="177480" imgH="241200" progId="Equation.DSMT4">
                      <p:embed/>
                    </p:oleObj>
                  </mc:Choice>
                  <mc:Fallback>
                    <p:oleObj name="Equation" r:id="rId17" imgW="177480" imgH="2412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3" y="2925"/>
                            <a:ext cx="169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0" name="Line 24"/>
              <p:cNvSpPr>
                <a:spLocks noChangeShapeType="1"/>
              </p:cNvSpPr>
              <p:nvPr/>
            </p:nvSpPr>
            <p:spPr bwMode="auto">
              <a:xfrm>
                <a:off x="3899" y="3168"/>
                <a:ext cx="120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61" name="Line 25"/>
              <p:cNvSpPr>
                <a:spLocks noChangeShapeType="1"/>
              </p:cNvSpPr>
              <p:nvPr/>
            </p:nvSpPr>
            <p:spPr bwMode="auto">
              <a:xfrm flipV="1">
                <a:off x="3899" y="3312"/>
                <a:ext cx="120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62" name="Oval 26"/>
              <p:cNvSpPr>
                <a:spLocks noChangeArrowheads="1"/>
              </p:cNvSpPr>
              <p:nvPr/>
            </p:nvSpPr>
            <p:spPr bwMode="auto">
              <a:xfrm>
                <a:off x="3840" y="2832"/>
                <a:ext cx="144" cy="960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27"/>
              <p:cNvSpPr>
                <a:spLocks noChangeShapeType="1"/>
              </p:cNvSpPr>
              <p:nvPr/>
            </p:nvSpPr>
            <p:spPr bwMode="auto">
              <a:xfrm flipV="1">
                <a:off x="3888" y="3792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32" name="Object 16"/>
              <p:cNvGraphicFramePr>
                <a:graphicFrameLocks noChangeAspect="1"/>
              </p:cNvGraphicFramePr>
              <p:nvPr/>
            </p:nvGraphicFramePr>
            <p:xfrm>
              <a:off x="4416" y="3456"/>
              <a:ext cx="37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4" name="Equation" r:id="rId19" imgW="215640" imgH="304560" progId="Equation.DSMT4">
                      <p:embed/>
                    </p:oleObj>
                  </mc:Choice>
                  <mc:Fallback>
                    <p:oleObj name="Equation" r:id="rId19" imgW="215640" imgH="304560" progId="Equation.DSMT4">
                      <p:embed/>
                      <p:pic>
                        <p:nvPicPr>
                          <p:cNvPr id="0" name="Object 1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456"/>
                            <a:ext cx="37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7942263" y="4724400"/>
              <a:ext cx="744537" cy="533400"/>
              <a:chOff x="5099" y="2976"/>
              <a:chExt cx="469" cy="336"/>
            </a:xfrm>
          </p:grpSpPr>
          <p:sp>
            <p:nvSpPr>
              <p:cNvPr id="9240" name="Line 47"/>
              <p:cNvSpPr>
                <a:spLocks noChangeShapeType="1"/>
              </p:cNvSpPr>
              <p:nvPr/>
            </p:nvSpPr>
            <p:spPr bwMode="auto">
              <a:xfrm>
                <a:off x="5099" y="2976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220" name="Object 4"/>
              <p:cNvGraphicFramePr>
                <a:graphicFrameLocks noChangeAspect="1"/>
              </p:cNvGraphicFramePr>
              <p:nvPr/>
            </p:nvGraphicFramePr>
            <p:xfrm>
              <a:off x="5347" y="3024"/>
              <a:ext cx="221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5" name="Equation" r:id="rId21" imgW="177480" imgH="190440" progId="Equation.DSMT4">
                      <p:embed/>
                    </p:oleObj>
                  </mc:Choice>
                  <mc:Fallback>
                    <p:oleObj name="Equation" r:id="rId21" imgW="177480" imgH="19044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7" y="3024"/>
                            <a:ext cx="221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1" name="Line 49"/>
              <p:cNvSpPr>
                <a:spLocks noChangeShapeType="1"/>
              </p:cNvSpPr>
              <p:nvPr/>
            </p:nvSpPr>
            <p:spPr bwMode="auto">
              <a:xfrm>
                <a:off x="5291" y="297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1" name="Group 2"/>
          <p:cNvGrpSpPr>
            <a:grpSpLocks/>
          </p:cNvGrpSpPr>
          <p:nvPr/>
        </p:nvGrpSpPr>
        <p:grpSpPr bwMode="auto">
          <a:xfrm>
            <a:off x="107504" y="6021288"/>
            <a:ext cx="8001000" cy="609600"/>
            <a:chOff x="240" y="1920"/>
            <a:chExt cx="5040" cy="384"/>
          </a:xfrm>
        </p:grpSpPr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40" y="1920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23"/>
                </a:buBlip>
              </a:pPr>
              <a:r>
                <a:rPr kumimoji="0" lang="en-US" altLang="zh-CN" sz="2800" b="1" dirty="0">
                  <a:latin typeface="宋体" pitchFamily="2" charset="-122"/>
                </a:rPr>
                <a:t>   </a:t>
              </a:r>
              <a:r>
                <a:rPr kumimoji="0" lang="zh-CN" altLang="en-US" sz="2800" b="1" dirty="0">
                  <a:latin typeface="宋体" pitchFamily="2" charset="-122"/>
                </a:rPr>
                <a:t>一定， 越大， 越大，衍射效应</a:t>
              </a:r>
              <a:r>
                <a:rPr kumimoji="0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越</a:t>
              </a:r>
              <a:r>
                <a:rPr kumimoji="0" lang="zh-CN" altLang="en-US" sz="2800" b="1" dirty="0" smtClean="0">
                  <a:solidFill>
                    <a:srgbClr val="FF0000"/>
                  </a:solidFill>
                  <a:latin typeface="宋体" pitchFamily="2" charset="-122"/>
                </a:rPr>
                <a:t>明显</a:t>
              </a:r>
              <a:endParaRPr kumimoji="0" lang="en-US" altLang="zh-CN" sz="2800" b="1" dirty="0">
                <a:latin typeface="宋体" pitchFamily="2" charset="-122"/>
              </a:endParaRPr>
            </a:p>
          </p:txBody>
        </p:sp>
        <p:graphicFrame>
          <p:nvGraphicFramePr>
            <p:cNvPr id="53" name="Object 10"/>
            <p:cNvGraphicFramePr>
              <a:graphicFrameLocks noChangeAspect="1"/>
            </p:cNvGraphicFramePr>
            <p:nvPr/>
          </p:nvGraphicFramePr>
          <p:xfrm>
            <a:off x="576" y="1920"/>
            <a:ext cx="2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6" name="Equation" r:id="rId24" imgW="164880" imgH="253800" progId="Equation.DSMT4">
                    <p:embed/>
                  </p:oleObj>
                </mc:Choice>
                <mc:Fallback>
                  <p:oleObj name="Equation" r:id="rId24" imgW="1648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20"/>
                          <a:ext cx="2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1"/>
            <p:cNvGraphicFramePr>
              <a:graphicFrameLocks noChangeAspect="1"/>
            </p:cNvGraphicFramePr>
            <p:nvPr/>
          </p:nvGraphicFramePr>
          <p:xfrm>
            <a:off x="1392" y="1968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7" name="Equation" r:id="rId26" imgW="190440" imgH="241200" progId="Equation.DSMT4">
                    <p:embed/>
                  </p:oleObj>
                </mc:Choice>
                <mc:Fallback>
                  <p:oleObj name="Equation" r:id="rId26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68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12"/>
            <p:cNvGraphicFramePr>
              <a:graphicFrameLocks noChangeAspect="1"/>
            </p:cNvGraphicFramePr>
            <p:nvPr/>
          </p:nvGraphicFramePr>
          <p:xfrm>
            <a:off x="2160" y="1920"/>
            <a:ext cx="2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8" name="Equation" r:id="rId28" imgW="215640" imgH="317160" progId="Equation.DSMT4">
                    <p:embed/>
                  </p:oleObj>
                </mc:Choice>
                <mc:Fallback>
                  <p:oleObj name="Equation" r:id="rId28" imgW="2156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920"/>
                          <a:ext cx="26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6561720" y="4203643"/>
            <a:ext cx="20574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b="1"/>
              <a:t>光直线传播</a:t>
            </a:r>
          </a:p>
        </p:txBody>
      </p:sp>
      <p:graphicFrame>
        <p:nvGraphicFramePr>
          <p:cNvPr id="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01431"/>
              </p:ext>
            </p:extLst>
          </p:nvPr>
        </p:nvGraphicFramePr>
        <p:xfrm>
          <a:off x="4542135" y="4166940"/>
          <a:ext cx="1799629" cy="84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" name="Equation" r:id="rId30" imgW="927000" imgH="393480" progId="Equation.DSMT4">
                  <p:embed/>
                </p:oleObj>
              </mc:Choice>
              <mc:Fallback>
                <p:oleObj name="Equation" r:id="rId30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135" y="4166940"/>
                        <a:ext cx="1799629" cy="848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9"/>
          <p:cNvGrpSpPr>
            <a:grpSpLocks/>
          </p:cNvGrpSpPr>
          <p:nvPr/>
        </p:nvGrpSpPr>
        <p:grpSpPr bwMode="auto">
          <a:xfrm>
            <a:off x="1979613" y="4286671"/>
            <a:ext cx="3638550" cy="614363"/>
            <a:chOff x="1249" y="1005"/>
            <a:chExt cx="2292" cy="387"/>
          </a:xfrm>
        </p:grpSpPr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249" y="1005"/>
              <a:ext cx="2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 dirty="0">
                  <a:latin typeface="宋体" pitchFamily="2" charset="-122"/>
                </a:rPr>
                <a:t>  </a:t>
              </a:r>
              <a:r>
                <a:rPr kumimoji="0" lang="zh-CN" altLang="en-US" sz="2800" b="1" dirty="0">
                  <a:latin typeface="宋体" pitchFamily="2" charset="-122"/>
                </a:rPr>
                <a:t>增</a:t>
              </a:r>
              <a:r>
                <a:rPr kumimoji="0" lang="zh-CN" altLang="en-US" sz="2800" b="1" dirty="0">
                  <a:solidFill>
                    <a:srgbClr val="CC0000"/>
                  </a:solidFill>
                  <a:latin typeface="宋体" pitchFamily="2" charset="-122"/>
                </a:rPr>
                <a:t>大</a:t>
              </a:r>
              <a:r>
                <a:rPr kumimoji="0" lang="zh-CN" altLang="en-US" sz="2800" b="1" dirty="0">
                  <a:latin typeface="宋体" pitchFamily="2" charset="-122"/>
                </a:rPr>
                <a:t>， 减</a:t>
              </a:r>
              <a:r>
                <a:rPr kumimoji="0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小</a:t>
              </a:r>
            </a:p>
          </p:txBody>
        </p:sp>
        <p:graphicFrame>
          <p:nvGraphicFramePr>
            <p:cNvPr id="6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187113"/>
                </p:ext>
              </p:extLst>
            </p:nvPr>
          </p:nvGraphicFramePr>
          <p:xfrm>
            <a:off x="2113" y="1051"/>
            <a:ext cx="23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0" name="Equation" r:id="rId32" imgW="215640" imgH="317160" progId="Equation.DSMT4">
                    <p:embed/>
                  </p:oleObj>
                </mc:Choice>
                <mc:Fallback>
                  <p:oleObj name="Equation" r:id="rId32" imgW="2156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1051"/>
                          <a:ext cx="23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69012"/>
                </p:ext>
              </p:extLst>
            </p:nvPr>
          </p:nvGraphicFramePr>
          <p:xfrm>
            <a:off x="1345" y="1054"/>
            <a:ext cx="18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" name="Equation" r:id="rId34" imgW="164880" imgH="253800" progId="Equation.DSMT4">
                    <p:embed/>
                  </p:oleObj>
                </mc:Choice>
                <mc:Fallback>
                  <p:oleObj name="Equation" r:id="rId34" imgW="1648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1054"/>
                          <a:ext cx="18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13"/>
          <p:cNvGrpSpPr>
            <a:grpSpLocks/>
          </p:cNvGrpSpPr>
          <p:nvPr/>
        </p:nvGrpSpPr>
        <p:grpSpPr bwMode="auto">
          <a:xfrm>
            <a:off x="171258" y="4807120"/>
            <a:ext cx="2495550" cy="519113"/>
            <a:chOff x="96" y="1209"/>
            <a:chExt cx="1572" cy="327"/>
          </a:xfrm>
        </p:grpSpPr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96" y="1209"/>
              <a:ext cx="15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23"/>
                </a:buBlip>
              </a:pPr>
              <a:r>
                <a:rPr kumimoji="0" lang="en-US" altLang="zh-CN" sz="2800" b="1" dirty="0">
                  <a:latin typeface="宋体" pitchFamily="2" charset="-122"/>
                </a:rPr>
                <a:t>   </a:t>
              </a:r>
              <a:r>
                <a:rPr kumimoji="0" lang="zh-CN" altLang="en-US" sz="2800" b="1" dirty="0">
                  <a:latin typeface="宋体" pitchFamily="2" charset="-122"/>
                </a:rPr>
                <a:t>一定</a:t>
              </a:r>
            </a:p>
          </p:txBody>
        </p:sp>
        <p:graphicFrame>
          <p:nvGraphicFramePr>
            <p:cNvPr id="64" name="Object 7"/>
            <p:cNvGraphicFramePr>
              <a:graphicFrameLocks noChangeAspect="1"/>
            </p:cNvGraphicFramePr>
            <p:nvPr/>
          </p:nvGraphicFramePr>
          <p:xfrm>
            <a:off x="420" y="1231"/>
            <a:ext cx="2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" name="Equation" r:id="rId35" imgW="190440" imgH="241200" progId="Equation.DSMT4">
                    <p:embed/>
                  </p:oleObj>
                </mc:Choice>
                <mc:Fallback>
                  <p:oleObj name="Equation" r:id="rId35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231"/>
                          <a:ext cx="24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Group 16"/>
          <p:cNvGrpSpPr>
            <a:grpSpLocks/>
          </p:cNvGrpSpPr>
          <p:nvPr/>
        </p:nvGrpSpPr>
        <p:grpSpPr bwMode="auto">
          <a:xfrm>
            <a:off x="2154238" y="5151735"/>
            <a:ext cx="3760788" cy="539750"/>
            <a:chOff x="1364" y="1481"/>
            <a:chExt cx="2369" cy="340"/>
          </a:xfrm>
        </p:grpSpPr>
        <p:sp>
          <p:nvSpPr>
            <p:cNvPr id="66" name="Rectangle 17"/>
            <p:cNvSpPr>
              <a:spLocks noChangeArrowheads="1"/>
            </p:cNvSpPr>
            <p:nvPr/>
          </p:nvSpPr>
          <p:spPr bwMode="auto">
            <a:xfrm>
              <a:off x="1489" y="1494"/>
              <a:ext cx="2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 dirty="0">
                  <a:latin typeface="宋体" pitchFamily="2" charset="-122"/>
                </a:rPr>
                <a:t>减</a:t>
              </a:r>
              <a:r>
                <a:rPr kumimoji="0" lang="zh-CN" altLang="en-US" sz="2800" b="1" dirty="0">
                  <a:solidFill>
                    <a:srgbClr val="0000FF"/>
                  </a:solidFill>
                  <a:latin typeface="宋体" pitchFamily="2" charset="-122"/>
                </a:rPr>
                <a:t>小</a:t>
              </a:r>
              <a:r>
                <a:rPr kumimoji="0" lang="zh-CN" altLang="en-US" sz="2800" b="1" dirty="0">
                  <a:latin typeface="宋体" pitchFamily="2" charset="-122"/>
                </a:rPr>
                <a:t>， 增</a:t>
              </a:r>
              <a:r>
                <a:rPr kumimoji="0" lang="zh-CN" altLang="en-US" sz="2800" b="1" dirty="0">
                  <a:solidFill>
                    <a:srgbClr val="CC0000"/>
                  </a:solidFill>
                  <a:latin typeface="宋体" pitchFamily="2" charset="-122"/>
                </a:rPr>
                <a:t>大</a:t>
              </a:r>
            </a:p>
          </p:txBody>
        </p:sp>
        <p:graphicFrame>
          <p:nvGraphicFramePr>
            <p:cNvPr id="6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308931"/>
                </p:ext>
              </p:extLst>
            </p:nvPr>
          </p:nvGraphicFramePr>
          <p:xfrm>
            <a:off x="2116" y="1481"/>
            <a:ext cx="20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" name="Equation" r:id="rId36" imgW="215640" imgH="317160" progId="Equation.DSMT4">
                    <p:embed/>
                  </p:oleObj>
                </mc:Choice>
                <mc:Fallback>
                  <p:oleObj name="Equation" r:id="rId36" imgW="21564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1481"/>
                          <a:ext cx="20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9246490"/>
                </p:ext>
              </p:extLst>
            </p:nvPr>
          </p:nvGraphicFramePr>
          <p:xfrm>
            <a:off x="1364" y="1518"/>
            <a:ext cx="16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" name="Equation" r:id="rId37" imgW="164880" imgH="253800" progId="Equation.DSMT4">
                    <p:embed/>
                  </p:oleObj>
                </mc:Choice>
                <mc:Fallback>
                  <p:oleObj name="Equation" r:id="rId37" imgW="1648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518"/>
                          <a:ext cx="16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0805"/>
              </p:ext>
            </p:extLst>
          </p:nvPr>
        </p:nvGraphicFramePr>
        <p:xfrm>
          <a:off x="4575175" y="5006479"/>
          <a:ext cx="167217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" name="Equation" r:id="rId38" imgW="939600" imgH="393480" progId="Equation.DSMT4">
                  <p:embed/>
                </p:oleObj>
              </mc:Choice>
              <mc:Fallback>
                <p:oleObj name="Equation" r:id="rId38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5006479"/>
                        <a:ext cx="167217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6546850" y="5194846"/>
            <a:ext cx="2057400" cy="528637"/>
          </a:xfrm>
          <a:prstGeom prst="rect">
            <a:avLst/>
          </a:prstGeom>
          <a:gradFill rotWithShape="0">
            <a:gsLst>
              <a:gs pos="0">
                <a:srgbClr val="FFD9FF"/>
              </a:gs>
              <a:gs pos="50000">
                <a:srgbClr val="FFFFFF"/>
              </a:gs>
              <a:gs pos="100000">
                <a:srgbClr val="FFD9FF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800" b="1" dirty="0">
                <a:latin typeface="Arial" pitchFamily="34" charset="0"/>
              </a:rPr>
              <a:t>衍射最大</a:t>
            </a:r>
          </a:p>
        </p:txBody>
      </p:sp>
      <p:sp>
        <p:nvSpPr>
          <p:cNvPr id="71" name="AutoShape 21"/>
          <p:cNvSpPr>
            <a:spLocks/>
          </p:cNvSpPr>
          <p:nvPr/>
        </p:nvSpPr>
        <p:spPr bwMode="auto">
          <a:xfrm>
            <a:off x="1825189" y="4602492"/>
            <a:ext cx="288925" cy="928371"/>
          </a:xfrm>
          <a:prstGeom prst="leftBrace">
            <a:avLst>
              <a:gd name="adj1" fmla="val 367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4" grpId="0" autoUpdateAnimBg="0"/>
      <p:bldP spid="8236" grpId="0" autoUpdateAnimBg="0"/>
      <p:bldP spid="56" grpId="0" animBg="1" autoUpdateAnimBg="0"/>
      <p:bldP spid="70" grpId="0" animBg="1" autoUpdateAnimBg="0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79512" y="188640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  <a:latin typeface="+mn-lt"/>
              </a:rPr>
              <a:t>2.  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中央明纹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67992" y="188640"/>
            <a:ext cx="3730625" cy="519112"/>
            <a:chOff x="1776" y="2640"/>
            <a:chExt cx="2350" cy="327"/>
          </a:xfrm>
        </p:grpSpPr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2110" y="2676"/>
            <a:ext cx="4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3" name="Equation" r:id="rId3" imgW="507960" imgH="253800" progId="Equation.DSMT4">
                    <p:embed/>
                  </p:oleObj>
                </mc:Choice>
                <mc:Fallback>
                  <p:oleObj name="Equation" r:id="rId3" imgW="50796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2676"/>
                          <a:ext cx="48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Rectangle 36"/>
            <p:cNvSpPr>
              <a:spLocks noChangeArrowheads="1"/>
            </p:cNvSpPr>
            <p:nvPr/>
          </p:nvSpPr>
          <p:spPr bwMode="auto">
            <a:xfrm>
              <a:off x="1776" y="2640"/>
              <a:ext cx="23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 dirty="0"/>
                <a:t>（          的两暗纹间）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914400" y="5987752"/>
            <a:ext cx="6781800" cy="609600"/>
            <a:chOff x="672" y="2304"/>
            <a:chExt cx="4272" cy="384"/>
          </a:xfrm>
        </p:grpSpPr>
        <p:sp>
          <p:nvSpPr>
            <p:cNvPr id="11285" name="Rectangle 65"/>
            <p:cNvSpPr>
              <a:spLocks noChangeArrowheads="1"/>
            </p:cNvSpPr>
            <p:nvPr/>
          </p:nvSpPr>
          <p:spPr bwMode="auto">
            <a:xfrm>
              <a:off x="672" y="2304"/>
              <a:ext cx="4272" cy="384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Rectangle 66"/>
            <p:cNvSpPr>
              <a:spLocks noChangeArrowheads="1"/>
            </p:cNvSpPr>
            <p:nvPr/>
          </p:nvSpPr>
          <p:spPr bwMode="auto">
            <a:xfrm>
              <a:off x="2208" y="2304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Rectangle 67"/>
            <p:cNvSpPr>
              <a:spLocks noChangeArrowheads="1"/>
            </p:cNvSpPr>
            <p:nvPr/>
          </p:nvSpPr>
          <p:spPr bwMode="auto">
            <a:xfrm>
              <a:off x="3552" y="2304"/>
              <a:ext cx="384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Rectangle 68"/>
            <p:cNvSpPr>
              <a:spLocks noChangeArrowheads="1"/>
            </p:cNvSpPr>
            <p:nvPr/>
          </p:nvSpPr>
          <p:spPr bwMode="auto">
            <a:xfrm>
              <a:off x="1632" y="2304"/>
              <a:ext cx="384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Rectangle 69"/>
            <p:cNvSpPr>
              <a:spLocks noChangeArrowheads="1"/>
            </p:cNvSpPr>
            <p:nvPr/>
          </p:nvSpPr>
          <p:spPr bwMode="auto">
            <a:xfrm>
              <a:off x="4272" y="2304"/>
              <a:ext cx="240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Rectangle 70"/>
            <p:cNvSpPr>
              <a:spLocks noChangeArrowheads="1"/>
            </p:cNvSpPr>
            <p:nvPr/>
          </p:nvSpPr>
          <p:spPr bwMode="auto">
            <a:xfrm>
              <a:off x="1104" y="2304"/>
              <a:ext cx="240" cy="384"/>
            </a:xfrm>
            <a:prstGeom prst="rect">
              <a:avLst/>
            </a:prstGeom>
            <a:gradFill rotWithShape="0">
              <a:gsLst>
                <a:gs pos="0">
                  <a:srgbClr val="292921"/>
                </a:gs>
                <a:gs pos="50000">
                  <a:srgbClr val="FFFFCC"/>
                </a:gs>
                <a:gs pos="100000">
                  <a:srgbClr val="29292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Rectangle 71"/>
            <p:cNvSpPr>
              <a:spLocks noChangeArrowheads="1"/>
            </p:cNvSpPr>
            <p:nvPr/>
          </p:nvSpPr>
          <p:spPr bwMode="auto">
            <a:xfrm>
              <a:off x="4272" y="2304"/>
              <a:ext cx="240" cy="384"/>
            </a:xfrm>
            <a:prstGeom prst="rect">
              <a:avLst/>
            </a:prstGeom>
            <a:solidFill>
              <a:srgbClr val="29292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Rectangle 72"/>
            <p:cNvSpPr>
              <a:spLocks noChangeArrowheads="1"/>
            </p:cNvSpPr>
            <p:nvPr/>
          </p:nvSpPr>
          <p:spPr bwMode="auto">
            <a:xfrm>
              <a:off x="1104" y="2304"/>
              <a:ext cx="240" cy="384"/>
            </a:xfrm>
            <a:prstGeom prst="rect">
              <a:avLst/>
            </a:prstGeom>
            <a:solidFill>
              <a:srgbClr val="29292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Rectangle 73"/>
            <p:cNvSpPr>
              <a:spLocks noChangeArrowheads="1"/>
            </p:cNvSpPr>
            <p:nvPr/>
          </p:nvSpPr>
          <p:spPr bwMode="auto">
            <a:xfrm>
              <a:off x="1680" y="2304"/>
              <a:ext cx="288" cy="384"/>
            </a:xfrm>
            <a:prstGeom prst="rect">
              <a:avLst/>
            </a:prstGeom>
            <a:solidFill>
              <a:srgbClr val="8080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Rectangle 74"/>
            <p:cNvSpPr>
              <a:spLocks noChangeArrowheads="1"/>
            </p:cNvSpPr>
            <p:nvPr/>
          </p:nvSpPr>
          <p:spPr bwMode="auto">
            <a:xfrm>
              <a:off x="3600" y="2304"/>
              <a:ext cx="288" cy="384"/>
            </a:xfrm>
            <a:prstGeom prst="rect">
              <a:avLst/>
            </a:prstGeom>
            <a:solidFill>
              <a:srgbClr val="80808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9" name="Line 75"/>
          <p:cNvSpPr>
            <a:spLocks noChangeShapeType="1"/>
          </p:cNvSpPr>
          <p:nvPr/>
        </p:nvSpPr>
        <p:spPr bwMode="auto">
          <a:xfrm>
            <a:off x="1042988" y="5877272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76"/>
          <p:cNvSpPr>
            <a:spLocks noChangeShapeType="1"/>
          </p:cNvSpPr>
          <p:nvPr/>
        </p:nvSpPr>
        <p:spPr bwMode="auto">
          <a:xfrm>
            <a:off x="5292725" y="55895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47133"/>
              </p:ext>
            </p:extLst>
          </p:nvPr>
        </p:nvGraphicFramePr>
        <p:xfrm>
          <a:off x="5076825" y="5077668"/>
          <a:ext cx="488750" cy="69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4" name="Equation" r:id="rId5" imgW="152280" imgH="215640" progId="Equation.DSMT4">
                  <p:embed/>
                </p:oleObj>
              </mc:Choice>
              <mc:Fallback>
                <p:oleObj name="Equation" r:id="rId5" imgW="1522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77668"/>
                        <a:ext cx="488750" cy="693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49257"/>
              </p:ext>
            </p:extLst>
          </p:nvPr>
        </p:nvGraphicFramePr>
        <p:xfrm>
          <a:off x="2771775" y="5129163"/>
          <a:ext cx="792113" cy="64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" name="Equation" r:id="rId7" imgW="266400" imgH="215640" progId="Equation.DSMT4">
                  <p:embed/>
                </p:oleObj>
              </mc:Choice>
              <mc:Fallback>
                <p:oleObj name="Equation" r:id="rId7" imgW="2664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29163"/>
                        <a:ext cx="792113" cy="641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80"/>
          <p:cNvSpPr>
            <a:spLocks noChangeShapeType="1"/>
          </p:cNvSpPr>
          <p:nvPr/>
        </p:nvSpPr>
        <p:spPr bwMode="auto">
          <a:xfrm>
            <a:off x="3276600" y="55895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AutoShape 81"/>
          <p:cNvSpPr>
            <a:spLocks/>
          </p:cNvSpPr>
          <p:nvPr/>
        </p:nvSpPr>
        <p:spPr bwMode="auto">
          <a:xfrm rot="5400000">
            <a:off x="4140200" y="4724747"/>
            <a:ext cx="288925" cy="2016125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" name="Rectangle 83"/>
          <p:cNvSpPr>
            <a:spLocks noChangeArrowheads="1"/>
          </p:cNvSpPr>
          <p:nvPr/>
        </p:nvSpPr>
        <p:spPr bwMode="auto">
          <a:xfrm>
            <a:off x="400681" y="4509120"/>
            <a:ext cx="2952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b="1" dirty="0">
                <a:solidFill>
                  <a:srgbClr val="FF0000"/>
                </a:solidFill>
              </a:rPr>
              <a:t>中央明纹</a:t>
            </a:r>
            <a:r>
              <a:rPr kumimoji="0" lang="zh-CN" altLang="en-US" b="1" dirty="0"/>
              <a:t>的</a:t>
            </a:r>
            <a:r>
              <a:rPr kumimoji="0" lang="zh-CN" altLang="en-US" b="1" dirty="0">
                <a:solidFill>
                  <a:srgbClr val="0000FF"/>
                </a:solidFill>
              </a:rPr>
              <a:t>线宽度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314777"/>
              </p:ext>
            </p:extLst>
          </p:nvPr>
        </p:nvGraphicFramePr>
        <p:xfrm>
          <a:off x="3186113" y="4267670"/>
          <a:ext cx="23764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" name="Equation" r:id="rId9" imgW="990360" imgH="393480" progId="Equation.DSMT4">
                  <p:embed/>
                </p:oleObj>
              </mc:Choice>
              <mc:Fallback>
                <p:oleObj name="Equation" r:id="rId9" imgW="9903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267670"/>
                        <a:ext cx="23764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2"/>
          <p:cNvGrpSpPr>
            <a:grpSpLocks/>
          </p:cNvGrpSpPr>
          <p:nvPr/>
        </p:nvGrpSpPr>
        <p:grpSpPr bwMode="auto">
          <a:xfrm>
            <a:off x="611188" y="908720"/>
            <a:ext cx="8076034" cy="3197563"/>
            <a:chOff x="240" y="1872"/>
            <a:chExt cx="5376" cy="2256"/>
          </a:xfrm>
        </p:grpSpPr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240" y="1872"/>
              <a:ext cx="5376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" name="Group 4"/>
            <p:cNvGrpSpPr>
              <a:grpSpLocks/>
            </p:cNvGrpSpPr>
            <p:nvPr/>
          </p:nvGrpSpPr>
          <p:grpSpPr bwMode="auto">
            <a:xfrm>
              <a:off x="432" y="1872"/>
              <a:ext cx="4889" cy="1728"/>
              <a:chOff x="432" y="1872"/>
              <a:chExt cx="4889" cy="1728"/>
            </a:xfrm>
          </p:grpSpPr>
          <p:graphicFrame>
            <p:nvGraphicFramePr>
              <p:cNvPr id="61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7810190"/>
                  </p:ext>
                </p:extLst>
              </p:nvPr>
            </p:nvGraphicFramePr>
            <p:xfrm>
              <a:off x="4896" y="3124"/>
              <a:ext cx="425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7" name="Equation" r:id="rId11" imgW="330120" imgH="177480" progId="Equation.DSMT4">
                      <p:embed/>
                    </p:oleObj>
                  </mc:Choice>
                  <mc:Fallback>
                    <p:oleObj name="Equation" r:id="rId11" imgW="330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3124"/>
                            <a:ext cx="425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Line 6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" name="Group 7"/>
              <p:cNvGrpSpPr>
                <a:grpSpLocks/>
              </p:cNvGrpSpPr>
              <p:nvPr/>
            </p:nvGrpSpPr>
            <p:grpSpPr bwMode="auto">
              <a:xfrm>
                <a:off x="720" y="2928"/>
                <a:ext cx="3888" cy="144"/>
                <a:chOff x="864" y="1632"/>
                <a:chExt cx="3888" cy="96"/>
              </a:xfrm>
            </p:grpSpPr>
            <p:sp>
              <p:nvSpPr>
                <p:cNvPr id="76" name="Line 8"/>
                <p:cNvSpPr>
                  <a:spLocks noChangeShapeType="1"/>
                </p:cNvSpPr>
                <p:nvPr/>
              </p:nvSpPr>
              <p:spPr bwMode="auto">
                <a:xfrm>
                  <a:off x="3408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9"/>
                <p:cNvSpPr>
                  <a:spLocks noChangeShapeType="1"/>
                </p:cNvSpPr>
                <p:nvPr/>
              </p:nvSpPr>
              <p:spPr bwMode="auto">
                <a:xfrm>
                  <a:off x="4080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10"/>
                <p:cNvSpPr>
                  <a:spLocks noChangeShapeType="1"/>
                </p:cNvSpPr>
                <p:nvPr/>
              </p:nvSpPr>
              <p:spPr bwMode="auto">
                <a:xfrm>
                  <a:off x="4752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11"/>
                <p:cNvSpPr>
                  <a:spLocks noChangeShapeType="1"/>
                </p:cNvSpPr>
                <p:nvPr/>
              </p:nvSpPr>
              <p:spPr bwMode="auto">
                <a:xfrm>
                  <a:off x="2174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12"/>
                <p:cNvSpPr>
                  <a:spLocks noChangeShapeType="1"/>
                </p:cNvSpPr>
                <p:nvPr/>
              </p:nvSpPr>
              <p:spPr bwMode="auto">
                <a:xfrm>
                  <a:off x="1488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13"/>
                <p:cNvSpPr>
                  <a:spLocks noChangeShapeType="1"/>
                </p:cNvSpPr>
                <p:nvPr/>
              </p:nvSpPr>
              <p:spPr bwMode="auto">
                <a:xfrm>
                  <a:off x="864" y="163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2028" y="2064"/>
                <a:ext cx="1230" cy="1014"/>
              </a:xfrm>
              <a:custGeom>
                <a:avLst/>
                <a:gdLst>
                  <a:gd name="T0" fmla="*/ 0 w 1230"/>
                  <a:gd name="T1" fmla="*/ 1014 h 1014"/>
                  <a:gd name="T2" fmla="*/ 192 w 1230"/>
                  <a:gd name="T3" fmla="*/ 819 h 1014"/>
                  <a:gd name="T4" fmla="*/ 605 w 1230"/>
                  <a:gd name="T5" fmla="*/ 0 h 1014"/>
                  <a:gd name="T6" fmla="*/ 1046 w 1230"/>
                  <a:gd name="T7" fmla="*/ 819 h 1014"/>
                  <a:gd name="T8" fmla="*/ 1230 w 1230"/>
                  <a:gd name="T9" fmla="*/ 1008 h 10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0"/>
                  <a:gd name="T16" fmla="*/ 0 h 1014"/>
                  <a:gd name="T17" fmla="*/ 1230 w 1230"/>
                  <a:gd name="T18" fmla="*/ 1014 h 10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0" h="1014">
                    <a:moveTo>
                      <a:pt x="0" y="1014"/>
                    </a:moveTo>
                    <a:cubicBezTo>
                      <a:pt x="31" y="982"/>
                      <a:pt x="91" y="988"/>
                      <a:pt x="192" y="819"/>
                    </a:cubicBezTo>
                    <a:cubicBezTo>
                      <a:pt x="293" y="650"/>
                      <a:pt x="463" y="0"/>
                      <a:pt x="605" y="0"/>
                    </a:cubicBezTo>
                    <a:cubicBezTo>
                      <a:pt x="747" y="0"/>
                      <a:pt x="942" y="651"/>
                      <a:pt x="1046" y="819"/>
                    </a:cubicBezTo>
                    <a:cubicBezTo>
                      <a:pt x="1150" y="987"/>
                      <a:pt x="1192" y="969"/>
                      <a:pt x="1230" y="100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5" name="Object 25"/>
              <p:cNvGraphicFramePr>
                <a:graphicFrameLocks noChangeAspect="1"/>
              </p:cNvGraphicFramePr>
              <p:nvPr/>
            </p:nvGraphicFramePr>
            <p:xfrm>
              <a:off x="2164" y="1872"/>
              <a:ext cx="33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8" name="Equation" r:id="rId13" imgW="164880" imgH="228600" progId="Equation.DSMT4">
                      <p:embed/>
                    </p:oleObj>
                  </mc:Choice>
                  <mc:Fallback>
                    <p:oleObj name="Equation" r:id="rId13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4" y="1872"/>
                            <a:ext cx="33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>
                <a:off x="432" y="3072"/>
                <a:ext cx="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Freeform 17"/>
              <p:cNvSpPr>
                <a:spLocks/>
              </p:cNvSpPr>
              <p:nvPr/>
            </p:nvSpPr>
            <p:spPr bwMode="auto">
              <a:xfrm>
                <a:off x="3264" y="2919"/>
                <a:ext cx="1452" cy="161"/>
              </a:xfrm>
              <a:custGeom>
                <a:avLst/>
                <a:gdLst>
                  <a:gd name="T0" fmla="*/ 0 w 1452"/>
                  <a:gd name="T1" fmla="*/ 145 h 161"/>
                  <a:gd name="T2" fmla="*/ 288 w 1452"/>
                  <a:gd name="T3" fmla="*/ 1 h 161"/>
                  <a:gd name="T4" fmla="*/ 689 w 1452"/>
                  <a:gd name="T5" fmla="*/ 153 h 161"/>
                  <a:gd name="T6" fmla="*/ 986 w 1452"/>
                  <a:gd name="T7" fmla="*/ 44 h 161"/>
                  <a:gd name="T8" fmla="*/ 1344 w 1452"/>
                  <a:gd name="T9" fmla="*/ 145 h 161"/>
                  <a:gd name="T10" fmla="*/ 1452 w 1452"/>
                  <a:gd name="T11" fmla="*/ 141 h 1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52"/>
                  <a:gd name="T19" fmla="*/ 0 h 161"/>
                  <a:gd name="T20" fmla="*/ 1452 w 1452"/>
                  <a:gd name="T21" fmla="*/ 161 h 1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52" h="161">
                    <a:moveTo>
                      <a:pt x="0" y="145"/>
                    </a:moveTo>
                    <a:cubicBezTo>
                      <a:pt x="88" y="73"/>
                      <a:pt x="173" y="0"/>
                      <a:pt x="288" y="1"/>
                    </a:cubicBezTo>
                    <a:cubicBezTo>
                      <a:pt x="403" y="2"/>
                      <a:pt x="573" y="146"/>
                      <a:pt x="689" y="153"/>
                    </a:cubicBezTo>
                    <a:cubicBezTo>
                      <a:pt x="805" y="160"/>
                      <a:pt x="877" y="45"/>
                      <a:pt x="986" y="44"/>
                    </a:cubicBezTo>
                    <a:cubicBezTo>
                      <a:pt x="1095" y="43"/>
                      <a:pt x="1266" y="129"/>
                      <a:pt x="1344" y="145"/>
                    </a:cubicBezTo>
                    <a:cubicBezTo>
                      <a:pt x="1422" y="161"/>
                      <a:pt x="1430" y="142"/>
                      <a:pt x="1452" y="14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576" y="2913"/>
                <a:ext cx="1446" cy="170"/>
              </a:xfrm>
              <a:custGeom>
                <a:avLst/>
                <a:gdLst>
                  <a:gd name="T0" fmla="*/ 1446 w 1446"/>
                  <a:gd name="T1" fmla="*/ 159 h 170"/>
                  <a:gd name="T2" fmla="*/ 1154 w 1446"/>
                  <a:gd name="T3" fmla="*/ 0 h 170"/>
                  <a:gd name="T4" fmla="*/ 765 w 1446"/>
                  <a:gd name="T5" fmla="*/ 159 h 170"/>
                  <a:gd name="T6" fmla="*/ 477 w 1446"/>
                  <a:gd name="T7" fmla="*/ 40 h 170"/>
                  <a:gd name="T8" fmla="*/ 132 w 1446"/>
                  <a:gd name="T9" fmla="*/ 153 h 170"/>
                  <a:gd name="T10" fmla="*/ 0 w 1446"/>
                  <a:gd name="T11" fmla="*/ 140 h 1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6"/>
                  <a:gd name="T19" fmla="*/ 0 h 170"/>
                  <a:gd name="T20" fmla="*/ 1446 w 1446"/>
                  <a:gd name="T21" fmla="*/ 170 h 1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6" h="170">
                    <a:moveTo>
                      <a:pt x="1446" y="159"/>
                    </a:moveTo>
                    <a:cubicBezTo>
                      <a:pt x="1397" y="131"/>
                      <a:pt x="1267" y="0"/>
                      <a:pt x="1154" y="0"/>
                    </a:cubicBezTo>
                    <a:cubicBezTo>
                      <a:pt x="1041" y="0"/>
                      <a:pt x="878" y="152"/>
                      <a:pt x="765" y="159"/>
                    </a:cubicBezTo>
                    <a:cubicBezTo>
                      <a:pt x="652" y="166"/>
                      <a:pt x="582" y="41"/>
                      <a:pt x="477" y="40"/>
                    </a:cubicBezTo>
                    <a:cubicBezTo>
                      <a:pt x="372" y="39"/>
                      <a:pt x="211" y="136"/>
                      <a:pt x="132" y="153"/>
                    </a:cubicBezTo>
                    <a:cubicBezTo>
                      <a:pt x="53" y="170"/>
                      <a:pt x="27" y="143"/>
                      <a:pt x="0" y="14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9" name="Object 26"/>
              <p:cNvGraphicFramePr>
                <a:graphicFrameLocks noChangeAspect="1"/>
              </p:cNvGraphicFramePr>
              <p:nvPr/>
            </p:nvGraphicFramePr>
            <p:xfrm>
              <a:off x="2544" y="3168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9" name="Equation" r:id="rId15" imgW="164880" imgH="190440" progId="Equation.DSMT4">
                      <p:embed/>
                    </p:oleObj>
                  </mc:Choice>
                  <mc:Fallback>
                    <p:oleObj name="Equation" r:id="rId15" imgW="16488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168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8735711"/>
                  </p:ext>
                </p:extLst>
              </p:nvPr>
            </p:nvGraphicFramePr>
            <p:xfrm>
              <a:off x="3115" y="3101"/>
              <a:ext cx="232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20" name="Equation" r:id="rId17" imgW="215640" imgH="609480" progId="Equation.DSMT4">
                      <p:embed/>
                    </p:oleObj>
                  </mc:Choice>
                  <mc:Fallback>
                    <p:oleObj name="Equation" r:id="rId17" imgW="215640" imgH="609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5" y="3101"/>
                            <a:ext cx="232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9074681"/>
                  </p:ext>
                </p:extLst>
              </p:nvPr>
            </p:nvGraphicFramePr>
            <p:xfrm>
              <a:off x="3703" y="3083"/>
              <a:ext cx="42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21" name="Equation" r:id="rId19" imgW="266400" imgH="393480" progId="Equation.DSMT4">
                      <p:embed/>
                    </p:oleObj>
                  </mc:Choice>
                  <mc:Fallback>
                    <p:oleObj name="Equation" r:id="rId19" imgW="2664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3" y="3083"/>
                            <a:ext cx="420" cy="4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492014"/>
                  </p:ext>
                </p:extLst>
              </p:nvPr>
            </p:nvGraphicFramePr>
            <p:xfrm>
              <a:off x="4368" y="3101"/>
              <a:ext cx="348" cy="4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22" name="Equation" r:id="rId21" imgW="355320" imgH="609480" progId="Equation.DSMT4">
                      <p:embed/>
                    </p:oleObj>
                  </mc:Choice>
                  <mc:Fallback>
                    <p:oleObj name="Equation" r:id="rId21" imgW="355320" imgH="609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101"/>
                            <a:ext cx="348" cy="4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2503103"/>
                  </p:ext>
                </p:extLst>
              </p:nvPr>
            </p:nvGraphicFramePr>
            <p:xfrm>
              <a:off x="1808" y="3115"/>
              <a:ext cx="302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23" name="Equation" r:id="rId23" imgW="406080" imgH="609480" progId="Equation.DSMT4">
                      <p:embed/>
                    </p:oleObj>
                  </mc:Choice>
                  <mc:Fallback>
                    <p:oleObj name="Equation" r:id="rId23" imgW="406080" imgH="609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8" y="3115"/>
                            <a:ext cx="302" cy="4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3624823"/>
                  </p:ext>
                </p:extLst>
              </p:nvPr>
            </p:nvGraphicFramePr>
            <p:xfrm>
              <a:off x="1100" y="3115"/>
              <a:ext cx="339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24" name="Equation" r:id="rId25" imgW="558720" imgH="609480" progId="Equation.DSMT4">
                      <p:embed/>
                    </p:oleObj>
                  </mc:Choice>
                  <mc:Fallback>
                    <p:oleObj name="Equation" r:id="rId25" imgW="558720" imgH="609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0" y="3115"/>
                            <a:ext cx="339" cy="4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1910700"/>
                  </p:ext>
                </p:extLst>
              </p:nvPr>
            </p:nvGraphicFramePr>
            <p:xfrm>
              <a:off x="432" y="3107"/>
              <a:ext cx="383" cy="4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25" name="Equation" r:id="rId27" imgW="545760" imgH="609480" progId="Equation.DSMT4">
                      <p:embed/>
                    </p:oleObj>
                  </mc:Choice>
                  <mc:Fallback>
                    <p:oleObj name="Equation" r:id="rId27" imgW="545760" imgH="609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3107"/>
                            <a:ext cx="383" cy="4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2" name="Group 83"/>
          <p:cNvGrpSpPr>
            <a:grpSpLocks/>
          </p:cNvGrpSpPr>
          <p:nvPr/>
        </p:nvGrpSpPr>
        <p:grpSpPr bwMode="auto">
          <a:xfrm>
            <a:off x="878127" y="3325343"/>
            <a:ext cx="7253725" cy="808557"/>
            <a:chOff x="471" y="3509"/>
            <a:chExt cx="4815" cy="568"/>
          </a:xfrm>
        </p:grpSpPr>
        <p:graphicFrame>
          <p:nvGraphicFramePr>
            <p:cNvPr id="8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1826401"/>
                </p:ext>
              </p:extLst>
            </p:nvPr>
          </p:nvGraphicFramePr>
          <p:xfrm>
            <a:off x="5064" y="3653"/>
            <a:ext cx="22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6" name="Equation" r:id="rId29" imgW="177480" imgH="190440" progId="Equation.DSMT4">
                    <p:embed/>
                  </p:oleObj>
                </mc:Choice>
                <mc:Fallback>
                  <p:oleObj name="Equation" r:id="rId29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3653"/>
                          <a:ext cx="22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1498124"/>
                </p:ext>
              </p:extLst>
            </p:nvPr>
          </p:nvGraphicFramePr>
          <p:xfrm>
            <a:off x="3163" y="3568"/>
            <a:ext cx="262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7" name="Equation" r:id="rId31" imgW="431640" imgH="609480" progId="Equation.DSMT4">
                    <p:embed/>
                  </p:oleObj>
                </mc:Choice>
                <mc:Fallback>
                  <p:oleObj name="Equation" r:id="rId31" imgW="43164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3568"/>
                          <a:ext cx="262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6167199"/>
                </p:ext>
              </p:extLst>
            </p:nvPr>
          </p:nvGraphicFramePr>
          <p:xfrm>
            <a:off x="1843" y="3547"/>
            <a:ext cx="373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8" name="Equation" r:id="rId33" imgW="609480" imgH="609480" progId="Equation.DSMT4">
                    <p:embed/>
                  </p:oleObj>
                </mc:Choice>
                <mc:Fallback>
                  <p:oleObj name="Equation" r:id="rId33" imgW="60948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3547"/>
                          <a:ext cx="373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3027266"/>
                </p:ext>
              </p:extLst>
            </p:nvPr>
          </p:nvGraphicFramePr>
          <p:xfrm>
            <a:off x="3722" y="3552"/>
            <a:ext cx="411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9" name="Equation" r:id="rId35" imgW="380880" imgH="393480" progId="Equation.DSMT4">
                    <p:embed/>
                  </p:oleObj>
                </mc:Choice>
                <mc:Fallback>
                  <p:oleObj name="Equation" r:id="rId35" imgW="380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552"/>
                          <a:ext cx="411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412287"/>
                </p:ext>
              </p:extLst>
            </p:nvPr>
          </p:nvGraphicFramePr>
          <p:xfrm>
            <a:off x="1090" y="3509"/>
            <a:ext cx="525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0" name="Equation" r:id="rId37" imgW="761760" imgH="609480" progId="Equation.DSMT4">
                    <p:embed/>
                  </p:oleObj>
                </mc:Choice>
                <mc:Fallback>
                  <p:oleObj name="Equation" r:id="rId37" imgW="76176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3509"/>
                          <a:ext cx="525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298767"/>
                </p:ext>
              </p:extLst>
            </p:nvPr>
          </p:nvGraphicFramePr>
          <p:xfrm>
            <a:off x="471" y="3552"/>
            <a:ext cx="47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1" name="Equation" r:id="rId39" imgW="482400" imgH="393480" progId="Equation.DSMT4">
                    <p:embed/>
                  </p:oleObj>
                </mc:Choice>
                <mc:Fallback>
                  <p:oleObj name="Equation" r:id="rId39" imgW="482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3552"/>
                          <a:ext cx="47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939201"/>
                </p:ext>
              </p:extLst>
            </p:nvPr>
          </p:nvGraphicFramePr>
          <p:xfrm>
            <a:off x="4374" y="3543"/>
            <a:ext cx="379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2" name="Equation" r:id="rId41" imgW="380880" imgH="393480" progId="Equation.DSMT4">
                    <p:embed/>
                  </p:oleObj>
                </mc:Choice>
                <mc:Fallback>
                  <p:oleObj name="Equation" r:id="rId41" imgW="380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3543"/>
                          <a:ext cx="379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38113" y="433140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0" lang="en-US" altLang="zh-CN" sz="2800" b="1" dirty="0">
                <a:latin typeface="宋体" pitchFamily="2" charset="-122"/>
              </a:rPr>
              <a:t> </a:t>
            </a:r>
            <a:r>
              <a:rPr kumimoji="0" lang="zh-CN" altLang="en-US" sz="2800" b="1" dirty="0">
                <a:latin typeface="宋体" pitchFamily="2" charset="-122"/>
              </a:rPr>
              <a:t>单缝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宽度变化</a:t>
            </a:r>
            <a:r>
              <a:rPr kumimoji="0" lang="zh-CN" altLang="en-US" sz="2800" b="1" dirty="0">
                <a:latin typeface="宋体" pitchFamily="2" charset="-122"/>
              </a:rPr>
              <a:t>，</a:t>
            </a:r>
            <a:r>
              <a:rPr kumimoji="0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中央明纹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宽度</a:t>
            </a:r>
            <a:r>
              <a:rPr kumimoji="0" lang="zh-CN" altLang="en-US" sz="2800" b="1" dirty="0">
                <a:latin typeface="宋体" pitchFamily="2" charset="-122"/>
              </a:rPr>
              <a:t>如何变化？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23749"/>
              </p:ext>
            </p:extLst>
          </p:nvPr>
        </p:nvGraphicFramePr>
        <p:xfrm>
          <a:off x="6938169" y="2996952"/>
          <a:ext cx="19446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5" imgW="990360" imgH="393480" progId="Equation.DSMT4">
                  <p:embed/>
                </p:oleObj>
              </mc:Choice>
              <mc:Fallback>
                <p:oleObj name="Equation" r:id="rId5" imgW="9903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169" y="2996952"/>
                        <a:ext cx="194468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2348" name="ShockwaveFlash1" r:id="rId2" imgW="6249272" imgH="4800000"/>
        </mc:Choice>
        <mc:Fallback>
          <p:control name="ShockwaveFlash1" r:id="rId2" imgW="6249272" imgH="48000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650" y="1196975"/>
                  <a:ext cx="6248400" cy="4800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7" name="Group 2"/>
          <p:cNvGrpSpPr>
            <a:grpSpLocks/>
          </p:cNvGrpSpPr>
          <p:nvPr/>
        </p:nvGrpSpPr>
        <p:grpSpPr bwMode="auto">
          <a:xfrm>
            <a:off x="1289050" y="5805264"/>
            <a:ext cx="6400801" cy="609600"/>
            <a:chOff x="1728" y="768"/>
            <a:chExt cx="4032" cy="384"/>
          </a:xfrm>
        </p:grpSpPr>
        <p:sp>
          <p:nvSpPr>
            <p:cNvPr id="13319" name="Text Box 3"/>
            <p:cNvSpPr txBox="1">
              <a:spLocks noChangeArrowheads="1"/>
            </p:cNvSpPr>
            <p:nvPr/>
          </p:nvSpPr>
          <p:spPr bwMode="auto">
            <a:xfrm>
              <a:off x="1906" y="768"/>
              <a:ext cx="38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latin typeface="宋体" pitchFamily="2" charset="-122"/>
                </a:rPr>
                <a:t>越大，  越大，衍射效应越</a:t>
              </a:r>
              <a:r>
                <a:rPr kumimoji="0" lang="zh-CN" altLang="en-US" sz="2800" b="1" dirty="0" smtClean="0">
                  <a:latin typeface="宋体" pitchFamily="2" charset="-122"/>
                </a:rPr>
                <a:t>明显</a:t>
              </a:r>
              <a:endParaRPr kumimoji="0" lang="en-US" altLang="zh-CN" sz="2800" b="1" dirty="0">
                <a:latin typeface="宋体" pitchFamily="2" charset="-122"/>
              </a:endParaRPr>
            </a:p>
          </p:txBody>
        </p:sp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728" y="799"/>
            <a:ext cx="2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" name="Equation" r:id="rId4" imgW="190440" imgH="241200" progId="Equation.DSMT4">
                    <p:embed/>
                  </p:oleObj>
                </mc:Choice>
                <mc:Fallback>
                  <p:oleObj name="Equation" r:id="rId4" imgW="19044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799"/>
                          <a:ext cx="24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2640" y="768"/>
            <a:ext cx="26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9" name="Equation" r:id="rId6" imgW="215640" imgH="317160" progId="Equation.DSMT4">
                    <p:embed/>
                  </p:oleObj>
                </mc:Choice>
                <mc:Fallback>
                  <p:oleObj name="Equation" r:id="rId6" imgW="215640" imgH="3171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68"/>
                          <a:ext cx="26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95536" y="426243"/>
            <a:ext cx="716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8"/>
              </a:buBlip>
            </a:pPr>
            <a:r>
              <a:rPr kumimoji="0" lang="en-US" altLang="zh-CN" sz="2800" b="1" dirty="0">
                <a:latin typeface="宋体" pitchFamily="2" charset="-122"/>
              </a:rPr>
              <a:t> </a:t>
            </a:r>
            <a:r>
              <a:rPr kumimoji="0" lang="zh-CN" altLang="en-US" sz="2800" b="1" dirty="0" smtClean="0">
                <a:latin typeface="宋体" pitchFamily="2" charset="-122"/>
              </a:rPr>
              <a:t>入射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波长变化</a:t>
            </a:r>
            <a:r>
              <a:rPr kumimoji="0" lang="zh-CN" altLang="en-US" sz="2800" b="1" dirty="0">
                <a:latin typeface="宋体" pitchFamily="2" charset="-122"/>
              </a:rPr>
              <a:t>，衍射效应如何变化 </a:t>
            </a:r>
            <a:r>
              <a:rPr kumimoji="0" lang="en-US" altLang="zh-CN" sz="2800" b="1" dirty="0">
                <a:latin typeface="宋体" pitchFamily="2" charset="-122"/>
              </a:rPr>
              <a:t>?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417" name="ShockwaveFlash1" r:id="rId2" imgW="6935168" imgH="4571429"/>
        </mc:Choice>
        <mc:Fallback>
          <p:control name="ShockwaveFlash1" r:id="rId2" imgW="6935168" imgH="457142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550" y="1196975"/>
                  <a:ext cx="6553200" cy="4284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85515" y="2564904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  <a:latin typeface="+mn-lt"/>
              </a:rPr>
              <a:t>4. </a:t>
            </a:r>
            <a:r>
              <a:rPr kumimoji="0" lang="zh-CN" altLang="en-US" sz="2800" b="1" dirty="0">
                <a:latin typeface="+mn-lt"/>
              </a:rPr>
              <a:t>单缝衍射的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动态变化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7544" y="3933056"/>
            <a:ext cx="8323511" cy="1447800"/>
            <a:chOff x="539552" y="4941168"/>
            <a:chExt cx="8323511" cy="144780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39552" y="4941168"/>
              <a:ext cx="8323511" cy="1447800"/>
              <a:chOff x="384" y="3168"/>
              <a:chExt cx="5088" cy="912"/>
            </a:xfrm>
          </p:grpSpPr>
          <p:sp>
            <p:nvSpPr>
              <p:cNvPr id="14357" name="Rectangle 3"/>
              <p:cNvSpPr>
                <a:spLocks noChangeArrowheads="1"/>
              </p:cNvSpPr>
              <p:nvPr/>
            </p:nvSpPr>
            <p:spPr bwMode="auto">
              <a:xfrm>
                <a:off x="384" y="3168"/>
                <a:ext cx="50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8" name="Line 4"/>
              <p:cNvSpPr>
                <a:spLocks noChangeShapeType="1"/>
              </p:cNvSpPr>
              <p:nvPr/>
            </p:nvSpPr>
            <p:spPr bwMode="auto">
              <a:xfrm>
                <a:off x="480" y="3648"/>
                <a:ext cx="2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59" name="Group 5"/>
              <p:cNvGrpSpPr>
                <a:grpSpLocks/>
              </p:cNvGrpSpPr>
              <p:nvPr/>
            </p:nvGrpSpPr>
            <p:grpSpPr bwMode="auto">
              <a:xfrm>
                <a:off x="1256" y="3419"/>
                <a:ext cx="40" cy="469"/>
                <a:chOff x="2112" y="3216"/>
                <a:chExt cx="48" cy="792"/>
              </a:xfrm>
            </p:grpSpPr>
            <p:sp>
              <p:nvSpPr>
                <p:cNvPr id="14370" name="Rectangle 6"/>
                <p:cNvSpPr>
                  <a:spLocks noChangeArrowheads="1"/>
                </p:cNvSpPr>
                <p:nvPr/>
              </p:nvSpPr>
              <p:spPr bwMode="auto">
                <a:xfrm>
                  <a:off x="2112" y="3216"/>
                  <a:ext cx="48" cy="264"/>
                </a:xfrm>
                <a:prstGeom prst="rect">
                  <a:avLst/>
                </a:prstGeom>
                <a:solidFill>
                  <a:srgbClr val="6633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1" name="Rectangle 7"/>
                <p:cNvSpPr>
                  <a:spLocks noChangeArrowheads="1"/>
                </p:cNvSpPr>
                <p:nvPr/>
              </p:nvSpPr>
              <p:spPr bwMode="auto">
                <a:xfrm>
                  <a:off x="2112" y="3744"/>
                  <a:ext cx="48" cy="264"/>
                </a:xfrm>
                <a:prstGeom prst="rect">
                  <a:avLst/>
                </a:prstGeom>
                <a:solidFill>
                  <a:srgbClr val="6633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60" name="Line 8"/>
              <p:cNvSpPr>
                <a:spLocks noChangeShapeType="1"/>
              </p:cNvSpPr>
              <p:nvPr/>
            </p:nvSpPr>
            <p:spPr bwMode="auto">
              <a:xfrm flipH="1">
                <a:off x="628" y="3529"/>
                <a:ext cx="121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1" name="Line 9"/>
              <p:cNvSpPr>
                <a:spLocks noChangeShapeType="1"/>
              </p:cNvSpPr>
              <p:nvPr/>
            </p:nvSpPr>
            <p:spPr bwMode="auto">
              <a:xfrm flipH="1">
                <a:off x="624" y="3648"/>
                <a:ext cx="121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Line 10"/>
              <p:cNvSpPr>
                <a:spLocks noChangeShapeType="1"/>
              </p:cNvSpPr>
              <p:nvPr/>
            </p:nvSpPr>
            <p:spPr bwMode="auto">
              <a:xfrm>
                <a:off x="1846" y="3529"/>
                <a:ext cx="986" cy="11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3" name="Line 11"/>
              <p:cNvSpPr>
                <a:spLocks noChangeShapeType="1"/>
              </p:cNvSpPr>
              <p:nvPr/>
            </p:nvSpPr>
            <p:spPr bwMode="auto">
              <a:xfrm flipV="1">
                <a:off x="1824" y="3648"/>
                <a:ext cx="98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Oval 12"/>
              <p:cNvSpPr>
                <a:spLocks noChangeArrowheads="1"/>
              </p:cNvSpPr>
              <p:nvPr/>
            </p:nvSpPr>
            <p:spPr bwMode="auto">
              <a:xfrm>
                <a:off x="1728" y="3387"/>
                <a:ext cx="118" cy="569"/>
              </a:xfrm>
              <a:prstGeom prst="ellipse">
                <a:avLst/>
              </a:prstGeom>
              <a:solidFill>
                <a:srgbClr val="00FF99">
                  <a:alpha val="50195"/>
                </a:srgb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41" name="Object 5"/>
              <p:cNvGraphicFramePr>
                <a:graphicFrameLocks noChangeAspect="1"/>
              </p:cNvGraphicFramePr>
              <p:nvPr/>
            </p:nvGraphicFramePr>
            <p:xfrm>
              <a:off x="2928" y="3648"/>
              <a:ext cx="25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4" name="Equation" r:id="rId3" imgW="164880" imgH="190440" progId="Equation.DSMT4">
                      <p:embed/>
                    </p:oleObj>
                  </mc:Choice>
                  <mc:Fallback>
                    <p:oleObj name="Equation" r:id="rId3" imgW="164880" imgH="19044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648"/>
                            <a:ext cx="25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65" name="Group 14"/>
              <p:cNvGrpSpPr>
                <a:grpSpLocks/>
              </p:cNvGrpSpPr>
              <p:nvPr/>
            </p:nvGrpSpPr>
            <p:grpSpPr bwMode="auto">
              <a:xfrm>
                <a:off x="1256" y="3312"/>
                <a:ext cx="40" cy="469"/>
                <a:chOff x="2112" y="3216"/>
                <a:chExt cx="48" cy="792"/>
              </a:xfrm>
            </p:grpSpPr>
            <p:sp>
              <p:nvSpPr>
                <p:cNvPr id="1436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12" y="3216"/>
                  <a:ext cx="48" cy="264"/>
                </a:xfrm>
                <a:prstGeom prst="rect">
                  <a:avLst/>
                </a:prstGeom>
                <a:solidFill>
                  <a:srgbClr val="6633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12" y="3744"/>
                  <a:ext cx="48" cy="264"/>
                </a:xfrm>
                <a:prstGeom prst="rect">
                  <a:avLst/>
                </a:prstGeom>
                <a:solidFill>
                  <a:srgbClr val="6633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342" name="Object 6"/>
              <p:cNvGraphicFramePr>
                <a:graphicFrameLocks noChangeAspect="1"/>
              </p:cNvGraphicFramePr>
              <p:nvPr/>
            </p:nvGraphicFramePr>
            <p:xfrm>
              <a:off x="947" y="3168"/>
              <a:ext cx="339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5" name="Equation" r:id="rId5" imgW="164880" imgH="164880" progId="Equation.DSMT4">
                      <p:embed/>
                    </p:oleObj>
                  </mc:Choice>
                  <mc:Fallback>
                    <p:oleObj name="Equation" r:id="rId5" imgW="164880" imgH="16488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7" y="3168"/>
                            <a:ext cx="339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48" cy="768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367" name="Line 19"/>
              <p:cNvSpPr>
                <a:spLocks noChangeShapeType="1"/>
              </p:cNvSpPr>
              <p:nvPr/>
            </p:nvSpPr>
            <p:spPr bwMode="auto">
              <a:xfrm flipV="1">
                <a:off x="1776" y="393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43" name="Object 7"/>
              <p:cNvGraphicFramePr>
                <a:graphicFrameLocks noChangeAspect="1"/>
              </p:cNvGraphicFramePr>
              <p:nvPr/>
            </p:nvGraphicFramePr>
            <p:xfrm>
              <a:off x="2208" y="3677"/>
              <a:ext cx="336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6" name="Equation" r:id="rId7" imgW="215640" imgH="304560" progId="Equation.DSMT4">
                      <p:embed/>
                    </p:oleObj>
                  </mc:Choice>
                  <mc:Fallback>
                    <p:oleObj name="Equation" r:id="rId7" imgW="215640" imgH="304560" progId="Equation.DSMT4">
                      <p:embed/>
                      <p:pic>
                        <p:nvPicPr>
                          <p:cNvPr id="0" name="Object 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3677"/>
                            <a:ext cx="336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5410200" y="5157192"/>
              <a:ext cx="33528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latin typeface="宋体" pitchFamily="2" charset="-122"/>
                </a:rPr>
                <a:t>单缝上移，</a:t>
              </a:r>
              <a:r>
                <a:rPr kumimoji="0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中央明纹</a:t>
              </a:r>
              <a:r>
                <a:rPr kumimoji="0" lang="zh-CN" altLang="en-US" sz="2800" b="1" dirty="0">
                  <a:latin typeface="宋体" pitchFamily="2" charset="-122"/>
                </a:rPr>
                <a:t>仍在透镜光轴</a:t>
              </a:r>
              <a:r>
                <a:rPr kumimoji="0" lang="zh-CN" altLang="en-US" sz="2800" b="1" dirty="0" smtClean="0">
                  <a:latin typeface="宋体" pitchFamily="2" charset="-122"/>
                </a:rPr>
                <a:t>上</a:t>
              </a:r>
              <a:endParaRPr kumimoji="0" lang="en-US" altLang="zh-CN" sz="2800" b="1" dirty="0">
                <a:latin typeface="宋体" pitchFamily="2" charset="-122"/>
              </a:endParaRPr>
            </a:p>
          </p:txBody>
        </p:sp>
      </p:grp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95536" y="3212976"/>
            <a:ext cx="853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9"/>
              </a:buBlip>
            </a:pPr>
            <a:r>
              <a:rPr kumimoji="0" lang="en-US" altLang="zh-CN" sz="2800" b="1" dirty="0">
                <a:latin typeface="宋体" pitchFamily="2" charset="-122"/>
              </a:rPr>
              <a:t> </a:t>
            </a:r>
            <a:r>
              <a:rPr kumimoji="0" lang="zh-CN" altLang="en-US" sz="2800" b="1" dirty="0">
                <a:latin typeface="宋体" pitchFamily="2" charset="-122"/>
              </a:rPr>
              <a:t>单缝</a:t>
            </a:r>
            <a:r>
              <a:rPr kumimoji="0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上下</a:t>
            </a:r>
            <a:r>
              <a:rPr kumimoji="0" lang="zh-CN" altLang="en-US" sz="2800" b="1" dirty="0">
                <a:latin typeface="宋体" pitchFamily="2" charset="-122"/>
              </a:rPr>
              <a:t>移动，根据透镜成像原理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衍射图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不变</a:t>
            </a:r>
            <a:endParaRPr kumimoji="0" lang="en-US" altLang="zh-CN" sz="2800" b="1" dirty="0">
              <a:latin typeface="宋体" pitchFamily="2" charset="-122"/>
            </a:endParaRPr>
          </a:p>
        </p:txBody>
      </p:sp>
      <p:sp>
        <p:nvSpPr>
          <p:cNvPr id="14348" name="Text Box 24"/>
          <p:cNvSpPr txBox="1">
            <a:spLocks noChangeArrowheads="1"/>
          </p:cNvSpPr>
          <p:nvPr/>
        </p:nvSpPr>
        <p:spPr bwMode="auto">
          <a:xfrm>
            <a:off x="152400" y="332656"/>
            <a:ext cx="8164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  <a:latin typeface="+mn-lt"/>
              </a:rPr>
              <a:t>3. </a:t>
            </a:r>
            <a:r>
              <a:rPr kumimoji="0" lang="zh-CN" altLang="en-US" sz="2800" b="1" dirty="0">
                <a:solidFill>
                  <a:srgbClr val="CC0000"/>
                </a:solidFill>
                <a:latin typeface="+mn-lt"/>
              </a:rPr>
              <a:t>其它</a:t>
            </a:r>
            <a:r>
              <a:rPr kumimoji="0" lang="zh-CN" altLang="en-US" sz="2800" b="1" dirty="0">
                <a:latin typeface="+mn-lt"/>
              </a:rPr>
              <a:t>条纹宽度（相邻条纹间距）</a:t>
            </a: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55712" y="1060693"/>
            <a:ext cx="8784976" cy="1066800"/>
            <a:chOff x="384" y="1728"/>
            <a:chExt cx="5136" cy="672"/>
          </a:xfrm>
        </p:grpSpPr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384" y="1728"/>
              <a:ext cx="5088" cy="67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2" name="Text Box 35"/>
            <p:cNvSpPr txBox="1">
              <a:spLocks noChangeArrowheads="1"/>
            </p:cNvSpPr>
            <p:nvPr/>
          </p:nvSpPr>
          <p:spPr bwMode="auto">
            <a:xfrm>
              <a:off x="3168" y="1776"/>
              <a:ext cx="2352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0" lang="zh-CN" altLang="en-US" sz="2600" b="1" dirty="0">
                  <a:latin typeface="Arial" pitchFamily="34" charset="0"/>
                </a:rPr>
                <a:t>其它</a:t>
              </a:r>
              <a:r>
                <a:rPr kumimoji="0" lang="zh-CN" altLang="en-US" sz="2600" b="1" dirty="0">
                  <a:solidFill>
                    <a:srgbClr val="FF0000"/>
                  </a:solidFill>
                  <a:latin typeface="Arial" pitchFamily="34" charset="0"/>
                </a:rPr>
                <a:t>明纹</a:t>
              </a:r>
              <a:r>
                <a:rPr kumimoji="0" lang="zh-CN" altLang="en-US" sz="2600" b="1" dirty="0">
                  <a:latin typeface="Arial" pitchFamily="34" charset="0"/>
                </a:rPr>
                <a:t>、</a:t>
              </a:r>
              <a:r>
                <a:rPr kumimoji="0" lang="zh-CN" altLang="en-US" sz="2600" b="1" dirty="0">
                  <a:solidFill>
                    <a:srgbClr val="0000FF"/>
                  </a:solidFill>
                  <a:latin typeface="Arial" pitchFamily="34" charset="0"/>
                </a:rPr>
                <a:t>暗纹</a:t>
              </a:r>
              <a:r>
                <a:rPr kumimoji="0" lang="zh-CN" altLang="en-US" sz="2600" b="1" dirty="0">
                  <a:latin typeface="Arial" pitchFamily="34" charset="0"/>
                </a:rPr>
                <a:t>宽度为</a:t>
              </a:r>
              <a:r>
                <a:rPr kumimoji="0" lang="zh-CN" altLang="en-US" sz="2600" b="1" dirty="0">
                  <a:solidFill>
                    <a:srgbClr val="FF0000"/>
                  </a:solidFill>
                  <a:latin typeface="Arial" pitchFamily="34" charset="0"/>
                </a:rPr>
                <a:t>中央明纹</a:t>
              </a:r>
              <a:r>
                <a:rPr kumimoji="0" lang="zh-CN" altLang="en-US" sz="2600" b="1" dirty="0">
                  <a:latin typeface="Arial" pitchFamily="34" charset="0"/>
                </a:rPr>
                <a:t>的一半。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69796"/>
              </p:ext>
            </p:extLst>
          </p:nvPr>
        </p:nvGraphicFramePr>
        <p:xfrm>
          <a:off x="1547664" y="1084382"/>
          <a:ext cx="2163911" cy="104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Equation" r:id="rId10" imgW="812520" imgH="393480" progId="Equation.DSMT4">
                  <p:embed/>
                </p:oleObj>
              </mc:Choice>
              <mc:Fallback>
                <p:oleObj name="Equation" r:id="rId10" imgW="8125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084382"/>
                        <a:ext cx="2163911" cy="1048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172068"/>
          <p:cNvSpPr txBox="1">
            <a:spLocks noChangeArrowheads="1"/>
          </p:cNvSpPr>
          <p:nvPr/>
        </p:nvSpPr>
        <p:spPr bwMode="auto">
          <a:xfrm>
            <a:off x="251520" y="5517232"/>
            <a:ext cx="8712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Times New Roman" pitchFamily="18" charset="0"/>
              </a:rPr>
              <a:t>思考</a:t>
            </a:r>
            <a:r>
              <a:rPr lang="zh-CN" altLang="en-US" sz="2400" dirty="0">
                <a:latin typeface="Times New Roman" pitchFamily="18" charset="0"/>
              </a:rPr>
              <a:t>：如果透镜上下移动，衍射图如何移动</a:t>
            </a:r>
            <a:r>
              <a:rPr lang="zh-CN" altLang="en-US" sz="2400" dirty="0" smtClean="0">
                <a:latin typeface="Times New Roman" pitchFamily="18" charset="0"/>
              </a:rPr>
              <a:t>？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向上</a:t>
            </a:r>
            <a:r>
              <a:rPr lang="zh-CN" altLang="en-US" sz="2400" dirty="0" smtClean="0">
                <a:latin typeface="Times New Roman" pitchFamily="18" charset="0"/>
              </a:rPr>
              <a:t>移动，中央明纹向上移动。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utoUpdateAnimBg="0"/>
      <p:bldP spid="12311" grpId="0" autoUpdateAnimBg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57"/>
          <p:cNvSpPr>
            <a:spLocks noChangeArrowheads="1"/>
          </p:cNvSpPr>
          <p:nvPr/>
        </p:nvSpPr>
        <p:spPr bwMode="auto">
          <a:xfrm>
            <a:off x="1818130" y="260648"/>
            <a:ext cx="5124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第一节  光的衍射</a:t>
            </a:r>
          </a:p>
        </p:txBody>
      </p:sp>
      <p:sp>
        <p:nvSpPr>
          <p:cNvPr id="1042" name="Rectangle 58"/>
          <p:cNvSpPr>
            <a:spLocks noChangeArrowheads="1"/>
          </p:cNvSpPr>
          <p:nvPr/>
        </p:nvSpPr>
        <p:spPr bwMode="auto">
          <a:xfrm>
            <a:off x="92256" y="1225828"/>
            <a:ext cx="44640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 b="1" dirty="0"/>
              <a:t>一、光的衍射现象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31542" y="1718271"/>
            <a:ext cx="6893342" cy="4176464"/>
            <a:chOff x="838200" y="1206499"/>
            <a:chExt cx="7508875" cy="4526757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514600" y="3066256"/>
              <a:ext cx="5832475" cy="2667000"/>
              <a:chOff x="1557" y="2303"/>
              <a:chExt cx="3674" cy="1680"/>
            </a:xfrm>
          </p:grpSpPr>
          <p:sp>
            <p:nvSpPr>
              <p:cNvPr id="1059" name="AutoShape 27"/>
              <p:cNvSpPr>
                <a:spLocks noChangeArrowheads="1"/>
              </p:cNvSpPr>
              <p:nvPr/>
            </p:nvSpPr>
            <p:spPr bwMode="auto">
              <a:xfrm rot="5400000">
                <a:off x="3900" y="2652"/>
                <a:ext cx="1680" cy="982"/>
              </a:xfrm>
              <a:prstGeom prst="parallelogram">
                <a:avLst>
                  <a:gd name="adj" fmla="val 42770"/>
                </a:avLst>
              </a:prstGeom>
              <a:solidFill>
                <a:srgbClr val="33333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60" name="Group 28"/>
              <p:cNvGrpSpPr>
                <a:grpSpLocks/>
              </p:cNvGrpSpPr>
              <p:nvPr/>
            </p:nvGrpSpPr>
            <p:grpSpPr bwMode="auto">
              <a:xfrm>
                <a:off x="2976" y="2448"/>
                <a:ext cx="528" cy="1248"/>
                <a:chOff x="2976" y="2448"/>
                <a:chExt cx="528" cy="1248"/>
              </a:xfrm>
            </p:grpSpPr>
            <p:sp>
              <p:nvSpPr>
                <p:cNvPr id="1063" name="AutoShape 29" descr="棕色大理石"/>
                <p:cNvSpPr>
                  <a:spLocks noChangeArrowheads="1"/>
                </p:cNvSpPr>
                <p:nvPr/>
              </p:nvSpPr>
              <p:spPr bwMode="auto">
                <a:xfrm rot="5400000">
                  <a:off x="2736" y="2928"/>
                  <a:ext cx="1008" cy="528"/>
                </a:xfrm>
                <a:prstGeom prst="parallelogram">
                  <a:avLst>
                    <a:gd name="adj" fmla="val 47727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27" name="Object 30"/>
                <p:cNvGraphicFramePr>
                  <a:graphicFrameLocks noChangeAspect="1"/>
                </p:cNvGraphicFramePr>
                <p:nvPr/>
              </p:nvGraphicFramePr>
              <p:xfrm>
                <a:off x="3089" y="2448"/>
                <a:ext cx="319" cy="3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6" name="Equation" r:id="rId4" imgW="164880" imgH="177480" progId="Equation.DSMT4">
                        <p:embed/>
                      </p:oleObj>
                    </mc:Choice>
                    <mc:Fallback>
                      <p:oleObj name="Equation" r:id="rId4" imgW="164880" imgH="177480" progId="Equation.DSMT4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9" y="2448"/>
                              <a:ext cx="319" cy="3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4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3096" y="3000"/>
                  <a:ext cx="288" cy="336"/>
                </a:xfrm>
                <a:prstGeom prst="parallelogram">
                  <a:avLst>
                    <a:gd name="adj" fmla="val 54856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1" name="Group 32"/>
              <p:cNvGrpSpPr>
                <a:grpSpLocks/>
              </p:cNvGrpSpPr>
              <p:nvPr/>
            </p:nvGrpSpPr>
            <p:grpSpPr bwMode="auto">
              <a:xfrm>
                <a:off x="1557" y="2728"/>
                <a:ext cx="363" cy="700"/>
                <a:chOff x="1557" y="2728"/>
                <a:chExt cx="363" cy="700"/>
              </a:xfrm>
            </p:grpSpPr>
            <p:sp>
              <p:nvSpPr>
                <p:cNvPr id="106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28" y="3024"/>
                  <a:ext cx="192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en-US" altLang="zh-CN" sz="3600" b="1">
                      <a:solidFill>
                        <a:srgbClr val="FF0000"/>
                      </a:solidFill>
                      <a:latin typeface="Arial" pitchFamily="34" charset="0"/>
                    </a:rPr>
                    <a:t>*</a:t>
                  </a:r>
                </a:p>
              </p:txBody>
            </p:sp>
            <p:graphicFrame>
              <p:nvGraphicFramePr>
                <p:cNvPr id="1026" name="Object 34"/>
                <p:cNvGraphicFramePr>
                  <a:graphicFrameLocks noChangeAspect="1"/>
                </p:cNvGraphicFramePr>
                <p:nvPr/>
              </p:nvGraphicFramePr>
              <p:xfrm>
                <a:off x="1557" y="2728"/>
                <a:ext cx="315" cy="4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7" name="Equation" r:id="rId6" imgW="126720" imgH="177480" progId="Equation.DSMT4">
                        <p:embed/>
                      </p:oleObj>
                    </mc:Choice>
                    <mc:Fallback>
                      <p:oleObj name="Equation" r:id="rId6" imgW="126720" imgH="177480" progId="Equation.DSMT4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57" y="2728"/>
                              <a:ext cx="315" cy="4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" name="组合 4"/>
            <p:cNvGrpSpPr/>
            <p:nvPr/>
          </p:nvGrpSpPr>
          <p:grpSpPr>
            <a:xfrm>
              <a:off x="838200" y="1206499"/>
              <a:ext cx="7467600" cy="4164013"/>
              <a:chOff x="838200" y="1524000"/>
              <a:chExt cx="7467600" cy="4164013"/>
            </a:xfrm>
          </p:grpSpPr>
          <p:grpSp>
            <p:nvGrpSpPr>
              <p:cNvPr id="2" name="Group 4"/>
              <p:cNvGrpSpPr>
                <a:grpSpLocks/>
              </p:cNvGrpSpPr>
              <p:nvPr/>
            </p:nvGrpSpPr>
            <p:grpSpPr bwMode="auto">
              <a:xfrm>
                <a:off x="2462213" y="1524000"/>
                <a:ext cx="5843587" cy="2438400"/>
                <a:chOff x="1551" y="960"/>
                <a:chExt cx="3681" cy="1536"/>
              </a:xfrm>
            </p:grpSpPr>
            <p:grpSp>
              <p:nvGrpSpPr>
                <p:cNvPr id="1074" name="Group 5"/>
                <p:cNvGrpSpPr>
                  <a:grpSpLocks/>
                </p:cNvGrpSpPr>
                <p:nvPr/>
              </p:nvGrpSpPr>
              <p:grpSpPr bwMode="auto">
                <a:xfrm>
                  <a:off x="3971" y="960"/>
                  <a:ext cx="1261" cy="1536"/>
                  <a:chOff x="3971" y="960"/>
                  <a:chExt cx="1261" cy="1536"/>
                </a:xfrm>
              </p:grpSpPr>
              <p:sp>
                <p:nvSpPr>
                  <p:cNvPr id="1080" name="AutoShape 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984" y="1248"/>
                    <a:ext cx="1536" cy="960"/>
                  </a:xfrm>
                  <a:prstGeom prst="parallelogram">
                    <a:avLst>
                      <a:gd name="adj" fmla="val 40000"/>
                    </a:avLst>
                  </a:prstGeom>
                  <a:solidFill>
                    <a:srgbClr val="333333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030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3971" y="960"/>
                  <a:ext cx="288" cy="3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8" name="Equation" r:id="rId8" imgW="139680" imgH="164880" progId="Equation.DSMT4">
                          <p:embed/>
                        </p:oleObj>
                      </mc:Choice>
                      <mc:Fallback>
                        <p:oleObj name="Equation" r:id="rId8" imgW="139680" imgH="164880" progId="Equation.DSMT4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71" y="960"/>
                                <a:ext cx="288" cy="3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75" name="Group 8"/>
                <p:cNvGrpSpPr>
                  <a:grpSpLocks/>
                </p:cNvGrpSpPr>
                <p:nvPr/>
              </p:nvGrpSpPr>
              <p:grpSpPr bwMode="auto">
                <a:xfrm>
                  <a:off x="2880" y="1032"/>
                  <a:ext cx="528" cy="1176"/>
                  <a:chOff x="2880" y="1032"/>
                  <a:chExt cx="528" cy="1176"/>
                </a:xfrm>
              </p:grpSpPr>
              <p:sp>
                <p:nvSpPr>
                  <p:cNvPr id="1078" name="AutoShape 9" descr="棕色大理石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664" y="1464"/>
                    <a:ext cx="960" cy="528"/>
                  </a:xfrm>
                  <a:prstGeom prst="parallelogram">
                    <a:avLst>
                      <a:gd name="adj" fmla="val 42416"/>
                    </a:avLst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32"/>
                    <a:ext cx="96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029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2988" y="1032"/>
                  <a:ext cx="312" cy="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9" name="Equation" r:id="rId10" imgW="164880" imgH="164880" progId="Equation.DSMT4">
                          <p:embed/>
                        </p:oleObj>
                      </mc:Choice>
                      <mc:Fallback>
                        <p:oleObj name="Equation" r:id="rId10" imgW="164880" imgH="164880" progId="Equation.DSMT4">
                          <p:embed/>
                          <p:pic>
                            <p:nvPicPr>
                              <p:cNvPr id="0" name="Object 11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88" y="1032"/>
                                <a:ext cx="312" cy="3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76" name="Group 12"/>
                <p:cNvGrpSpPr>
                  <a:grpSpLocks/>
                </p:cNvGrpSpPr>
                <p:nvPr/>
              </p:nvGrpSpPr>
              <p:grpSpPr bwMode="auto">
                <a:xfrm>
                  <a:off x="1551" y="1248"/>
                  <a:ext cx="369" cy="740"/>
                  <a:chOff x="1551" y="1248"/>
                  <a:chExt cx="369" cy="740"/>
                </a:xfrm>
              </p:grpSpPr>
              <p:sp>
                <p:nvSpPr>
                  <p:cNvPr id="10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584"/>
                    <a:ext cx="192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0" lang="en-US" altLang="zh-CN" sz="3600" b="1">
                        <a:solidFill>
                          <a:srgbClr val="FF0000"/>
                        </a:solidFill>
                        <a:latin typeface="Arial" pitchFamily="34" charset="0"/>
                      </a:rPr>
                      <a:t>*</a:t>
                    </a:r>
                  </a:p>
                </p:txBody>
              </p:sp>
              <p:graphicFrame>
                <p:nvGraphicFramePr>
                  <p:cNvPr id="102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1551" y="1248"/>
                  <a:ext cx="315" cy="4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80" name="Equation" r:id="rId12" imgW="126720" imgH="177480" progId="Equation.DSMT4">
                          <p:embed/>
                        </p:oleObj>
                      </mc:Choice>
                      <mc:Fallback>
                        <p:oleObj name="Equation" r:id="rId12" imgW="126720" imgH="177480" progId="Equation.DSMT4">
                          <p:embed/>
                          <p:pic>
                            <p:nvPicPr>
                              <p:cNvPr id="0" name="Object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51" y="1248"/>
                                <a:ext cx="315" cy="4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34200" y="2020888"/>
                <a:ext cx="1162050" cy="1371600"/>
                <a:chOff x="4368" y="1273"/>
                <a:chExt cx="732" cy="864"/>
              </a:xfrm>
            </p:grpSpPr>
            <p:sp>
              <p:nvSpPr>
                <p:cNvPr id="1069" name="Oval 16"/>
                <p:cNvSpPr>
                  <a:spLocks noChangeArrowheads="1"/>
                </p:cNvSpPr>
                <p:nvPr/>
              </p:nvSpPr>
              <p:spPr bwMode="auto">
                <a:xfrm rot="-211580">
                  <a:off x="4464" y="1392"/>
                  <a:ext cx="529" cy="650"/>
                </a:xfrm>
                <a:prstGeom prst="ellipse">
                  <a:avLst/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0" name="Oval 17"/>
                <p:cNvSpPr>
                  <a:spLocks noChangeArrowheads="1"/>
                </p:cNvSpPr>
                <p:nvPr/>
              </p:nvSpPr>
              <p:spPr bwMode="auto">
                <a:xfrm rot="-211580">
                  <a:off x="4549" y="1485"/>
                  <a:ext cx="371" cy="447"/>
                </a:xfrm>
                <a:prstGeom prst="ellipse">
                  <a:avLst/>
                </a:prstGeom>
                <a:solidFill>
                  <a:srgbClr val="6347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Oval 18"/>
                <p:cNvSpPr>
                  <a:spLocks noChangeArrowheads="1"/>
                </p:cNvSpPr>
                <p:nvPr/>
              </p:nvSpPr>
              <p:spPr bwMode="auto">
                <a:xfrm rot="-211580">
                  <a:off x="4585" y="1535"/>
                  <a:ext cx="299" cy="358"/>
                </a:xfrm>
                <a:prstGeom prst="ellipse">
                  <a:avLst/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AutoShape 19"/>
                <p:cNvSpPr>
                  <a:spLocks noChangeArrowheads="1"/>
                </p:cNvSpPr>
                <p:nvPr/>
              </p:nvSpPr>
              <p:spPr bwMode="auto">
                <a:xfrm>
                  <a:off x="4368" y="1273"/>
                  <a:ext cx="732" cy="86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7 w 21600"/>
                    <a:gd name="T25" fmla="*/ 3175 h 21600"/>
                    <a:gd name="T26" fmla="*/ 18443 w 21600"/>
                    <a:gd name="T27" fmla="*/ 18425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91" y="10800"/>
                      </a:moveTo>
                      <a:cubicBezTo>
                        <a:pt x="591" y="16438"/>
                        <a:pt x="5162" y="21009"/>
                        <a:pt x="10800" y="21009"/>
                      </a:cubicBezTo>
                      <a:cubicBezTo>
                        <a:pt x="16438" y="21009"/>
                        <a:pt x="21009" y="16438"/>
                        <a:pt x="21009" y="10800"/>
                      </a:cubicBezTo>
                      <a:cubicBezTo>
                        <a:pt x="21009" y="5162"/>
                        <a:pt x="16438" y="591"/>
                        <a:pt x="10800" y="591"/>
                      </a:cubicBezTo>
                      <a:cubicBezTo>
                        <a:pt x="5162" y="591"/>
                        <a:pt x="591" y="5162"/>
                        <a:pt x="591" y="10800"/>
                      </a:cubicBezTo>
                      <a:close/>
                    </a:path>
                  </a:pathLst>
                </a:custGeom>
                <a:solidFill>
                  <a:srgbClr val="FFD48F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AutoShape 20"/>
                <p:cNvSpPr>
                  <a:spLocks noChangeArrowheads="1"/>
                </p:cNvSpPr>
                <p:nvPr/>
              </p:nvSpPr>
              <p:spPr bwMode="auto">
                <a:xfrm>
                  <a:off x="4379" y="1296"/>
                  <a:ext cx="698" cy="81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6 w 21600"/>
                    <a:gd name="T25" fmla="*/ 3150 h 21600"/>
                    <a:gd name="T26" fmla="*/ 18444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940" y="10800"/>
                      </a:moveTo>
                      <a:cubicBezTo>
                        <a:pt x="2940" y="15141"/>
                        <a:pt x="6459" y="18660"/>
                        <a:pt x="10800" y="18660"/>
                      </a:cubicBezTo>
                      <a:cubicBezTo>
                        <a:pt x="15141" y="18660"/>
                        <a:pt x="18660" y="15141"/>
                        <a:pt x="18660" y="10800"/>
                      </a:cubicBezTo>
                      <a:cubicBezTo>
                        <a:pt x="18660" y="6459"/>
                        <a:pt x="15141" y="2940"/>
                        <a:pt x="10800" y="2940"/>
                      </a:cubicBezTo>
                      <a:cubicBezTo>
                        <a:pt x="6459" y="2940"/>
                        <a:pt x="2940" y="6459"/>
                        <a:pt x="2940" y="10800"/>
                      </a:cubicBezTo>
                      <a:close/>
                    </a:path>
                  </a:pathLst>
                </a:custGeom>
                <a:solidFill>
                  <a:srgbClr val="634701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3048000" y="2514600"/>
                <a:ext cx="4495800" cy="533400"/>
                <a:chOff x="1920" y="1584"/>
                <a:chExt cx="2832" cy="336"/>
              </a:xfrm>
            </p:grpSpPr>
            <p:sp>
              <p:nvSpPr>
                <p:cNvPr id="106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920" y="1584"/>
                  <a:ext cx="528" cy="144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1728"/>
                  <a:ext cx="480" cy="192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24"/>
                <p:cNvSpPr>
                  <a:spLocks noChangeShapeType="1"/>
                </p:cNvSpPr>
                <p:nvPr/>
              </p:nvSpPr>
              <p:spPr bwMode="auto">
                <a:xfrm>
                  <a:off x="3408" y="1728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1728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6781800" y="3886200"/>
                <a:ext cx="1524000" cy="1801813"/>
                <a:chOff x="4272" y="2531"/>
                <a:chExt cx="960" cy="1135"/>
              </a:xfrm>
            </p:grpSpPr>
            <p:sp>
              <p:nvSpPr>
                <p:cNvPr id="1053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4525" y="2278"/>
                  <a:ext cx="454" cy="960"/>
                </a:xfrm>
                <a:prstGeom prst="parallelogram">
                  <a:avLst>
                    <a:gd name="adj" fmla="val 88745"/>
                  </a:avLst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4224" y="2640"/>
                  <a:ext cx="1056" cy="960"/>
                </a:xfrm>
                <a:prstGeom prst="parallelogram">
                  <a:avLst>
                    <a:gd name="adj" fmla="val 42706"/>
                  </a:avLst>
                </a:prstGeom>
                <a:solidFill>
                  <a:srgbClr val="63470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AutoShape 38"/>
                <p:cNvSpPr>
                  <a:spLocks noChangeArrowheads="1"/>
                </p:cNvSpPr>
                <p:nvPr/>
              </p:nvSpPr>
              <p:spPr bwMode="auto">
                <a:xfrm rot="5400000">
                  <a:off x="4411" y="2619"/>
                  <a:ext cx="681" cy="960"/>
                </a:xfrm>
                <a:prstGeom prst="parallelogram">
                  <a:avLst>
                    <a:gd name="adj" fmla="val 57356"/>
                  </a:avLst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AutoShape 39"/>
                <p:cNvSpPr>
                  <a:spLocks noChangeArrowheads="1"/>
                </p:cNvSpPr>
                <p:nvPr/>
              </p:nvSpPr>
              <p:spPr bwMode="auto">
                <a:xfrm rot="5400000">
                  <a:off x="4502" y="2846"/>
                  <a:ext cx="499" cy="960"/>
                </a:xfrm>
                <a:prstGeom prst="parallelogram">
                  <a:avLst>
                    <a:gd name="adj" fmla="val 82194"/>
                  </a:avLst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AutoShape 40"/>
                <p:cNvSpPr>
                  <a:spLocks noChangeArrowheads="1"/>
                </p:cNvSpPr>
                <p:nvPr/>
              </p:nvSpPr>
              <p:spPr bwMode="auto">
                <a:xfrm rot="5400000">
                  <a:off x="4502" y="2392"/>
                  <a:ext cx="499" cy="960"/>
                </a:xfrm>
                <a:prstGeom prst="parallelogram">
                  <a:avLst>
                    <a:gd name="adj" fmla="val 82194"/>
                  </a:avLst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4525" y="2959"/>
                  <a:ext cx="454" cy="960"/>
                </a:xfrm>
                <a:prstGeom prst="parallelogram">
                  <a:avLst>
                    <a:gd name="adj" fmla="val 88745"/>
                  </a:avLst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>
                <a:off x="4191000" y="4267200"/>
                <a:ext cx="2057400" cy="914400"/>
                <a:chOff x="2640" y="2880"/>
                <a:chExt cx="1296" cy="576"/>
              </a:xfrm>
            </p:grpSpPr>
            <p:sp>
              <p:nvSpPr>
                <p:cNvPr id="1051" name="Oval 43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144" cy="576"/>
                </a:xfrm>
                <a:prstGeom prst="ellipse">
                  <a:avLst/>
                </a:prstGeom>
                <a:solidFill>
                  <a:srgbClr val="66FFFF">
                    <a:alpha val="50195"/>
                  </a:srgbClr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Oval 44"/>
                <p:cNvSpPr>
                  <a:spLocks noChangeArrowheads="1"/>
                </p:cNvSpPr>
                <p:nvPr/>
              </p:nvSpPr>
              <p:spPr bwMode="auto">
                <a:xfrm>
                  <a:off x="3792" y="2880"/>
                  <a:ext cx="144" cy="576"/>
                </a:xfrm>
                <a:prstGeom prst="ellipse">
                  <a:avLst/>
                </a:prstGeom>
                <a:solidFill>
                  <a:srgbClr val="66FFFF">
                    <a:alpha val="50195"/>
                  </a:srgbClr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2971800" y="4495800"/>
                <a:ext cx="4572000" cy="457200"/>
                <a:chOff x="1920" y="3024"/>
                <a:chExt cx="2880" cy="288"/>
              </a:xfrm>
            </p:grpSpPr>
            <p:sp>
              <p:nvSpPr>
                <p:cNvPr id="104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920" y="3024"/>
                  <a:ext cx="768" cy="144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45" name="Group 47"/>
                <p:cNvGrpSpPr>
                  <a:grpSpLocks/>
                </p:cNvGrpSpPr>
                <p:nvPr/>
              </p:nvGrpSpPr>
              <p:grpSpPr bwMode="auto">
                <a:xfrm>
                  <a:off x="1920" y="3024"/>
                  <a:ext cx="2880" cy="288"/>
                  <a:chOff x="1920" y="3024"/>
                  <a:chExt cx="2880" cy="288"/>
                </a:xfrm>
              </p:grpSpPr>
              <p:sp>
                <p:nvSpPr>
                  <p:cNvPr id="104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168"/>
                    <a:ext cx="768" cy="144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312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02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3168"/>
                    <a:ext cx="12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168"/>
                    <a:ext cx="13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39" name="Rectangle 54"/>
              <p:cNvSpPr>
                <a:spLocks noChangeArrowheads="1"/>
              </p:cNvSpPr>
              <p:nvPr/>
            </p:nvSpPr>
            <p:spPr bwMode="auto">
              <a:xfrm>
                <a:off x="838200" y="2514600"/>
                <a:ext cx="2220913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800" b="1">
                    <a:solidFill>
                      <a:srgbClr val="FF0000"/>
                    </a:solidFill>
                    <a:latin typeface="Arial" pitchFamily="34" charset="0"/>
                  </a:rPr>
                  <a:t>圆孔</a:t>
                </a:r>
                <a:r>
                  <a:rPr kumimoji="0" lang="zh-CN" altLang="en-US" sz="2800" b="1">
                    <a:solidFill>
                      <a:srgbClr val="0000FF"/>
                    </a:solidFill>
                    <a:latin typeface="Arial" pitchFamily="34" charset="0"/>
                  </a:rPr>
                  <a:t>衍射</a:t>
                </a:r>
              </a:p>
            </p:txBody>
          </p:sp>
          <p:sp>
            <p:nvSpPr>
              <p:cNvPr id="1040" name="Rectangle 55"/>
              <p:cNvSpPr>
                <a:spLocks noChangeArrowheads="1"/>
              </p:cNvSpPr>
              <p:nvPr/>
            </p:nvSpPr>
            <p:spPr bwMode="auto">
              <a:xfrm>
                <a:off x="838200" y="4495800"/>
                <a:ext cx="214947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800" b="1">
                    <a:solidFill>
                      <a:srgbClr val="FF0000"/>
                    </a:solidFill>
                  </a:rPr>
                  <a:t>单缝</a:t>
                </a:r>
                <a:r>
                  <a:rPr kumimoji="0" lang="zh-CN" altLang="en-US" sz="2800" b="1">
                    <a:solidFill>
                      <a:srgbClr val="0000FF"/>
                    </a:solidFill>
                  </a:rPr>
                  <a:t>衍射</a:t>
                </a:r>
              </a:p>
            </p:txBody>
          </p:sp>
          <p:sp>
            <p:nvSpPr>
              <p:cNvPr id="14395" name="AutoShape 59"/>
              <p:cNvSpPr>
                <a:spLocks noChangeArrowheads="1"/>
              </p:cNvSpPr>
              <p:nvPr/>
            </p:nvSpPr>
            <p:spPr bwMode="auto">
              <a:xfrm>
                <a:off x="3203575" y="3357563"/>
                <a:ext cx="1600200" cy="838200"/>
              </a:xfrm>
              <a:prstGeom prst="wedgeEllipseCallout">
                <a:avLst>
                  <a:gd name="adj1" fmla="val 55755"/>
                  <a:gd name="adj2" fmla="val -8390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衍射物 </a:t>
                </a:r>
                <a:endParaRPr lang="zh-CN" altLang="en-US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60336" y="5910371"/>
            <a:ext cx="873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0000"/>
                </a:solidFill>
              </a:rPr>
              <a:t>光波遇到障碍物时，会偏离直线传播而进入阴影区域，使光</a:t>
            </a:r>
            <a:r>
              <a:rPr lang="zh-CN" altLang="en-US" b="1" dirty="0">
                <a:solidFill>
                  <a:srgbClr val="0000FF"/>
                </a:solidFill>
              </a:rPr>
              <a:t>强重新分布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48200" y="3789040"/>
            <a:ext cx="3886200" cy="2590800"/>
            <a:chOff x="2928" y="2448"/>
            <a:chExt cx="2448" cy="1632"/>
          </a:xfrm>
        </p:grpSpPr>
        <p:sp>
          <p:nvSpPr>
            <p:cNvPr id="15423" name="Rectangle 3"/>
            <p:cNvSpPr>
              <a:spLocks noChangeArrowheads="1"/>
            </p:cNvSpPr>
            <p:nvPr/>
          </p:nvSpPr>
          <p:spPr bwMode="auto">
            <a:xfrm>
              <a:off x="2928" y="2448"/>
              <a:ext cx="2448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4" name="Rectangle 4"/>
            <p:cNvSpPr>
              <a:spLocks noChangeArrowheads="1"/>
            </p:cNvSpPr>
            <p:nvPr/>
          </p:nvSpPr>
          <p:spPr bwMode="auto">
            <a:xfrm>
              <a:off x="4128" y="2640"/>
              <a:ext cx="48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Rectangle 5"/>
            <p:cNvSpPr>
              <a:spLocks noChangeArrowheads="1"/>
            </p:cNvSpPr>
            <p:nvPr/>
          </p:nvSpPr>
          <p:spPr bwMode="auto">
            <a:xfrm>
              <a:off x="4128" y="3600"/>
              <a:ext cx="48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3216" y="3175"/>
            <a:ext cx="18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" name="Equation" r:id="rId3" imgW="164880" imgH="253800" progId="Equation.DSMT4">
                    <p:embed/>
                  </p:oleObj>
                </mc:Choice>
                <mc:Fallback>
                  <p:oleObj name="Equation" r:id="rId3" imgW="164880" imgH="2538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175"/>
                          <a:ext cx="18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6" name="Line 7"/>
            <p:cNvSpPr>
              <a:spLocks noChangeShapeType="1"/>
            </p:cNvSpPr>
            <p:nvPr/>
          </p:nvSpPr>
          <p:spPr bwMode="auto">
            <a:xfrm flipV="1">
              <a:off x="3408" y="302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4176" y="2640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0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40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3862" y="3648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1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3648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7" name="Line 10"/>
            <p:cNvSpPr>
              <a:spLocks noChangeShapeType="1"/>
            </p:cNvSpPr>
            <p:nvPr/>
          </p:nvSpPr>
          <p:spPr bwMode="auto">
            <a:xfrm>
              <a:off x="3072" y="302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8" name="Line 11"/>
            <p:cNvSpPr>
              <a:spLocks noChangeShapeType="1"/>
            </p:cNvSpPr>
            <p:nvPr/>
          </p:nvSpPr>
          <p:spPr bwMode="auto">
            <a:xfrm>
              <a:off x="3072" y="360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48200" y="1052736"/>
            <a:ext cx="3886200" cy="2514600"/>
            <a:chOff x="2928" y="768"/>
            <a:chExt cx="2448" cy="1584"/>
          </a:xfrm>
        </p:grpSpPr>
        <p:sp>
          <p:nvSpPr>
            <p:cNvPr id="15417" name="Rectangle 13"/>
            <p:cNvSpPr>
              <a:spLocks noChangeArrowheads="1"/>
            </p:cNvSpPr>
            <p:nvPr/>
          </p:nvSpPr>
          <p:spPr bwMode="auto">
            <a:xfrm>
              <a:off x="2928" y="768"/>
              <a:ext cx="244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Rectangle 14"/>
            <p:cNvSpPr>
              <a:spLocks noChangeArrowheads="1"/>
            </p:cNvSpPr>
            <p:nvPr/>
          </p:nvSpPr>
          <p:spPr bwMode="auto">
            <a:xfrm>
              <a:off x="4128" y="912"/>
              <a:ext cx="48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Rectangle 15"/>
            <p:cNvSpPr>
              <a:spLocks noChangeArrowheads="1"/>
            </p:cNvSpPr>
            <p:nvPr/>
          </p:nvSpPr>
          <p:spPr bwMode="auto">
            <a:xfrm>
              <a:off x="4128" y="1872"/>
              <a:ext cx="48" cy="384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16"/>
            <p:cNvSpPr>
              <a:spLocks noChangeShapeType="1"/>
            </p:cNvSpPr>
            <p:nvPr/>
          </p:nvSpPr>
          <p:spPr bwMode="auto">
            <a:xfrm>
              <a:off x="3120" y="129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3120" y="1344"/>
            <a:ext cx="18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2" name="Equation" r:id="rId9" imgW="164880" imgH="253800" progId="Equation.DSMT4">
                    <p:embed/>
                  </p:oleObj>
                </mc:Choice>
                <mc:Fallback>
                  <p:oleObj name="Equation" r:id="rId9" imgW="164880" imgH="253800" progId="Equation.DSMT4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344"/>
                          <a:ext cx="18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1" name="Line 18"/>
            <p:cNvSpPr>
              <a:spLocks noChangeShapeType="1"/>
            </p:cNvSpPr>
            <p:nvPr/>
          </p:nvSpPr>
          <p:spPr bwMode="auto">
            <a:xfrm flipV="1">
              <a:off x="3360" y="129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19"/>
            <p:cNvSpPr>
              <a:spLocks noChangeShapeType="1"/>
            </p:cNvSpPr>
            <p:nvPr/>
          </p:nvSpPr>
          <p:spPr bwMode="auto">
            <a:xfrm>
              <a:off x="3120" y="1872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4176" y="960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3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960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7"/>
            <p:cNvGraphicFramePr>
              <a:graphicFrameLocks noChangeAspect="1"/>
            </p:cNvGraphicFramePr>
            <p:nvPr/>
          </p:nvGraphicFramePr>
          <p:xfrm>
            <a:off x="3840" y="1920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4" name="Equation" r:id="rId12" imgW="152280" imgH="164880" progId="Equation.DSMT4">
                    <p:embed/>
                  </p:oleObj>
                </mc:Choice>
                <mc:Fallback>
                  <p:oleObj name="Equation" r:id="rId12" imgW="152280" imgH="1648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20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5" name="Text Box 22"/>
          <p:cNvSpPr txBox="1">
            <a:spLocks noChangeArrowheads="1"/>
          </p:cNvSpPr>
          <p:nvPr/>
        </p:nvSpPr>
        <p:spPr bwMode="auto">
          <a:xfrm>
            <a:off x="251520" y="319087"/>
            <a:ext cx="208890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 dirty="0">
                <a:solidFill>
                  <a:srgbClr val="CC0000"/>
                </a:solidFill>
                <a:latin typeface="+mj-lt"/>
              </a:rPr>
              <a:t>5. </a:t>
            </a:r>
            <a:r>
              <a:rPr kumimoji="0" lang="en-US" altLang="zh-CN" sz="2800" b="1" dirty="0" smtClean="0">
                <a:solidFill>
                  <a:srgbClr val="CC0000"/>
                </a:solidFill>
                <a:latin typeface="+mj-lt"/>
              </a:rPr>
              <a:t> 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+mj-lt"/>
              </a:rPr>
              <a:t>斜</a:t>
            </a:r>
            <a:r>
              <a:rPr kumimoji="0" lang="zh-CN" altLang="en-US" sz="2800" b="1" dirty="0">
                <a:solidFill>
                  <a:srgbClr val="0000FF"/>
                </a:solidFill>
                <a:latin typeface="+mj-lt"/>
              </a:rPr>
              <a:t>入射</a:t>
            </a:r>
          </a:p>
        </p:txBody>
      </p:sp>
      <p:graphicFrame>
        <p:nvGraphicFramePr>
          <p:cNvPr id="296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07551"/>
              </p:ext>
            </p:extLst>
          </p:nvPr>
        </p:nvGraphicFramePr>
        <p:xfrm>
          <a:off x="1195698" y="2063286"/>
          <a:ext cx="2577480" cy="45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" name="Equation" r:id="rId14" imgW="1726920" imgH="304560" progId="Equation.DSMT4">
                  <p:embed/>
                </p:oleObj>
              </mc:Choice>
              <mc:Fallback>
                <p:oleObj name="Equation" r:id="rId14" imgW="1726920" imgH="304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698" y="2063286"/>
                        <a:ext cx="2577480" cy="451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629400" y="1378496"/>
            <a:ext cx="1447800" cy="1371600"/>
            <a:chOff x="4176" y="1008"/>
            <a:chExt cx="912" cy="864"/>
          </a:xfrm>
        </p:grpSpPr>
        <p:sp>
          <p:nvSpPr>
            <p:cNvPr id="15414" name="Line 25"/>
            <p:cNvSpPr>
              <a:spLocks noChangeShapeType="1"/>
            </p:cNvSpPr>
            <p:nvPr/>
          </p:nvSpPr>
          <p:spPr bwMode="auto">
            <a:xfrm flipV="1">
              <a:off x="4176" y="1008"/>
              <a:ext cx="912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26"/>
            <p:cNvSpPr>
              <a:spLocks noChangeShapeType="1"/>
            </p:cNvSpPr>
            <p:nvPr/>
          </p:nvSpPr>
          <p:spPr bwMode="auto">
            <a:xfrm flipV="1">
              <a:off x="4176" y="1584"/>
              <a:ext cx="912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Arc 27"/>
            <p:cNvSpPr>
              <a:spLocks/>
            </p:cNvSpPr>
            <p:nvPr/>
          </p:nvSpPr>
          <p:spPr bwMode="auto">
            <a:xfrm>
              <a:off x="4608" y="1152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4795" y="1056"/>
            <a:ext cx="19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6" name="Equation" r:id="rId16" imgW="177480" imgH="241200" progId="Equation.DSMT4">
                    <p:embed/>
                  </p:oleObj>
                </mc:Choice>
                <mc:Fallback>
                  <p:oleObj name="Equation" r:id="rId16" imgW="177480" imgH="2412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1056"/>
                          <a:ext cx="19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486400" y="1302296"/>
            <a:ext cx="1066800" cy="1447800"/>
            <a:chOff x="3456" y="960"/>
            <a:chExt cx="672" cy="912"/>
          </a:xfrm>
        </p:grpSpPr>
        <p:sp>
          <p:nvSpPr>
            <p:cNvPr id="15411" name="Line 30"/>
            <p:cNvSpPr>
              <a:spLocks noChangeShapeType="1"/>
            </p:cNvSpPr>
            <p:nvPr/>
          </p:nvSpPr>
          <p:spPr bwMode="auto">
            <a:xfrm>
              <a:off x="3456" y="960"/>
              <a:ext cx="672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Line 31"/>
            <p:cNvSpPr>
              <a:spLocks noChangeShapeType="1"/>
            </p:cNvSpPr>
            <p:nvPr/>
          </p:nvSpPr>
          <p:spPr bwMode="auto">
            <a:xfrm>
              <a:off x="3456" y="1536"/>
              <a:ext cx="672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3" name="Arc 32"/>
            <p:cNvSpPr>
              <a:spLocks/>
            </p:cNvSpPr>
            <p:nvPr/>
          </p:nvSpPr>
          <p:spPr bwMode="auto">
            <a:xfrm flipH="1">
              <a:off x="3792" y="1152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3504" y="1056"/>
            <a:ext cx="22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7" name="Equation" r:id="rId18" imgW="203040" imgH="241200" progId="Equation.DSMT4">
                    <p:embed/>
                  </p:oleObj>
                </mc:Choice>
                <mc:Fallback>
                  <p:oleObj name="Equation" r:id="rId18" imgW="203040" imgH="241200" progId="Equation.DSMT4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056"/>
                          <a:ext cx="22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6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49537"/>
              </p:ext>
            </p:extLst>
          </p:nvPr>
        </p:nvGraphicFramePr>
        <p:xfrm>
          <a:off x="971600" y="1586789"/>
          <a:ext cx="1981002" cy="331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" name="Equation" r:id="rId20" imgW="1650960" imgH="279360" progId="Equation.DSMT4">
                  <p:embed/>
                </p:oleObj>
              </mc:Choice>
              <mc:Fallback>
                <p:oleObj name="Equation" r:id="rId20" imgW="16509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86789"/>
                        <a:ext cx="1981002" cy="331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465138" y="2564904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</a:rPr>
              <a:t>（中央明纹</a:t>
            </a:r>
            <a:r>
              <a:rPr kumimoji="0" lang="zh-CN" altLang="en-US" sz="2800" b="1" dirty="0">
                <a:solidFill>
                  <a:srgbClr val="CC0000"/>
                </a:solidFill>
              </a:rPr>
              <a:t>向下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移动）</a:t>
            </a: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358528"/>
              </p:ext>
            </p:extLst>
          </p:nvPr>
        </p:nvGraphicFramePr>
        <p:xfrm>
          <a:off x="870697" y="4278040"/>
          <a:ext cx="2030275" cy="34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" name="Equation" r:id="rId22" imgW="1625400" imgH="279360" progId="Equation.DSMT4">
                  <p:embed/>
                </p:oleObj>
              </mc:Choice>
              <mc:Fallback>
                <p:oleObj name="Equation" r:id="rId22" imgW="162540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697" y="4278040"/>
                        <a:ext cx="2030275" cy="34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14445"/>
              </p:ext>
            </p:extLst>
          </p:nvPr>
        </p:nvGraphicFramePr>
        <p:xfrm>
          <a:off x="1187624" y="4813872"/>
          <a:ext cx="2592288" cy="45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0" name="Equation" r:id="rId24" imgW="1726920" imgH="304560" progId="Equation.DSMT4">
                  <p:embed/>
                </p:oleObj>
              </mc:Choice>
              <mc:Fallback>
                <p:oleObj name="Equation" r:id="rId24" imgW="172692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13872"/>
                        <a:ext cx="2592288" cy="452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611188" y="5358159"/>
            <a:ext cx="34567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b="1" dirty="0">
                <a:solidFill>
                  <a:srgbClr val="000000"/>
                </a:solidFill>
              </a:rPr>
              <a:t>（中央明纹</a:t>
            </a:r>
            <a:r>
              <a:rPr kumimoji="0" lang="zh-CN" altLang="en-US" sz="2800" b="1" dirty="0">
                <a:solidFill>
                  <a:srgbClr val="CC0000"/>
                </a:solidFill>
              </a:rPr>
              <a:t>向上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移动）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791200" y="1826171"/>
            <a:ext cx="790575" cy="1076325"/>
            <a:chOff x="3648" y="1290"/>
            <a:chExt cx="498" cy="678"/>
          </a:xfrm>
        </p:grpSpPr>
        <p:sp>
          <p:nvSpPr>
            <p:cNvPr id="15410" name="Freeform 40"/>
            <p:cNvSpPr>
              <a:spLocks/>
            </p:cNvSpPr>
            <p:nvPr/>
          </p:nvSpPr>
          <p:spPr bwMode="auto">
            <a:xfrm>
              <a:off x="3888" y="1290"/>
              <a:ext cx="258" cy="438"/>
            </a:xfrm>
            <a:custGeom>
              <a:avLst/>
              <a:gdLst>
                <a:gd name="T0" fmla="*/ 497 w 186"/>
                <a:gd name="T1" fmla="*/ 0 h 294"/>
                <a:gd name="T2" fmla="*/ 0 w 186"/>
                <a:gd name="T3" fmla="*/ 973 h 294"/>
                <a:gd name="T4" fmla="*/ 0 60000 65536"/>
                <a:gd name="T5" fmla="*/ 0 60000 65536"/>
                <a:gd name="T6" fmla="*/ 0 w 186"/>
                <a:gd name="T7" fmla="*/ 0 h 294"/>
                <a:gd name="T8" fmla="*/ 186 w 186"/>
                <a:gd name="T9" fmla="*/ 294 h 2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" h="294">
                  <a:moveTo>
                    <a:pt x="186" y="0"/>
                  </a:moveTo>
                  <a:lnTo>
                    <a:pt x="0" y="29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3648" y="1720"/>
            <a:ext cx="2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1" name="Equation" r:id="rId26" imgW="164880" imgH="164880" progId="Equation.DSMT4">
                    <p:embed/>
                  </p:oleObj>
                </mc:Choice>
                <mc:Fallback>
                  <p:oleObj name="Equation" r:id="rId26" imgW="1648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20"/>
                          <a:ext cx="2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591300" y="1835696"/>
            <a:ext cx="706438" cy="1262063"/>
            <a:chOff x="4152" y="1296"/>
            <a:chExt cx="445" cy="795"/>
          </a:xfrm>
        </p:grpSpPr>
        <p:sp>
          <p:nvSpPr>
            <p:cNvPr id="15409" name="Freeform 43"/>
            <p:cNvSpPr>
              <a:spLocks/>
            </p:cNvSpPr>
            <p:nvPr/>
          </p:nvSpPr>
          <p:spPr bwMode="auto">
            <a:xfrm>
              <a:off x="4152" y="1296"/>
              <a:ext cx="216" cy="528"/>
            </a:xfrm>
            <a:custGeom>
              <a:avLst/>
              <a:gdLst>
                <a:gd name="T0" fmla="*/ 0 w 156"/>
                <a:gd name="T1" fmla="*/ 0 h 342"/>
                <a:gd name="T2" fmla="*/ 414 w 156"/>
                <a:gd name="T3" fmla="*/ 1258 h 342"/>
                <a:gd name="T4" fmla="*/ 0 60000 65536"/>
                <a:gd name="T5" fmla="*/ 0 60000 65536"/>
                <a:gd name="T6" fmla="*/ 0 w 156"/>
                <a:gd name="T7" fmla="*/ 0 h 342"/>
                <a:gd name="T8" fmla="*/ 156 w 156"/>
                <a:gd name="T9" fmla="*/ 342 h 3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342">
                  <a:moveTo>
                    <a:pt x="0" y="0"/>
                  </a:moveTo>
                  <a:lnTo>
                    <a:pt x="156" y="34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4368" y="1824"/>
            <a:ext cx="22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2" name="Equation" r:id="rId28" imgW="152280" imgH="177480" progId="Equation.DSMT4">
                    <p:embed/>
                  </p:oleObj>
                </mc:Choice>
                <mc:Fallback>
                  <p:oleObj name="Equation" r:id="rId28" imgW="15228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22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5854700" y="4462140"/>
            <a:ext cx="698500" cy="1155700"/>
            <a:chOff x="3688" y="2872"/>
            <a:chExt cx="440" cy="728"/>
          </a:xfrm>
        </p:grpSpPr>
        <p:sp>
          <p:nvSpPr>
            <p:cNvPr id="15408" name="Freeform 46"/>
            <p:cNvSpPr>
              <a:spLocks/>
            </p:cNvSpPr>
            <p:nvPr/>
          </p:nvSpPr>
          <p:spPr bwMode="auto">
            <a:xfrm>
              <a:off x="3966" y="3072"/>
              <a:ext cx="162" cy="528"/>
            </a:xfrm>
            <a:custGeom>
              <a:avLst/>
              <a:gdLst>
                <a:gd name="T0" fmla="*/ 162 w 162"/>
                <a:gd name="T1" fmla="*/ 528 h 528"/>
                <a:gd name="T2" fmla="*/ 0 w 162"/>
                <a:gd name="T3" fmla="*/ 0 h 528"/>
                <a:gd name="T4" fmla="*/ 0 60000 65536"/>
                <a:gd name="T5" fmla="*/ 0 60000 65536"/>
                <a:gd name="T6" fmla="*/ 0 w 162"/>
                <a:gd name="T7" fmla="*/ 0 h 528"/>
                <a:gd name="T8" fmla="*/ 162 w 162"/>
                <a:gd name="T9" fmla="*/ 528 h 5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" h="528">
                  <a:moveTo>
                    <a:pt x="162" y="52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3688" y="2872"/>
            <a:ext cx="2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3" name="Equation" r:id="rId30" imgW="164880" imgH="164880" progId="Equation.DSMT4">
                    <p:embed/>
                  </p:oleObj>
                </mc:Choice>
                <mc:Fallback>
                  <p:oleObj name="Equation" r:id="rId30" imgW="16488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872"/>
                          <a:ext cx="2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6629400" y="4703440"/>
            <a:ext cx="685800" cy="1109663"/>
            <a:chOff x="4176" y="3024"/>
            <a:chExt cx="432" cy="699"/>
          </a:xfrm>
        </p:grpSpPr>
        <p:sp>
          <p:nvSpPr>
            <p:cNvPr id="15407" name="Freeform 49"/>
            <p:cNvSpPr>
              <a:spLocks/>
            </p:cNvSpPr>
            <p:nvPr/>
          </p:nvSpPr>
          <p:spPr bwMode="auto">
            <a:xfrm>
              <a:off x="4176" y="3024"/>
              <a:ext cx="216" cy="456"/>
            </a:xfrm>
            <a:custGeom>
              <a:avLst/>
              <a:gdLst>
                <a:gd name="T0" fmla="*/ 0 w 216"/>
                <a:gd name="T1" fmla="*/ 0 h 456"/>
                <a:gd name="T2" fmla="*/ 216 w 216"/>
                <a:gd name="T3" fmla="*/ 456 h 456"/>
                <a:gd name="T4" fmla="*/ 0 60000 65536"/>
                <a:gd name="T5" fmla="*/ 0 60000 65536"/>
                <a:gd name="T6" fmla="*/ 0 w 216"/>
                <a:gd name="T7" fmla="*/ 0 h 456"/>
                <a:gd name="T8" fmla="*/ 216 w 216"/>
                <a:gd name="T9" fmla="*/ 456 h 4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456">
                  <a:moveTo>
                    <a:pt x="0" y="0"/>
                  </a:moveTo>
                  <a:lnTo>
                    <a:pt x="216" y="45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4379" y="3456"/>
            <a:ext cx="22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4" name="Equation" r:id="rId32" imgW="152280" imgH="177480" progId="Equation.DSMT4">
                    <p:embed/>
                  </p:oleObj>
                </mc:Choice>
                <mc:Fallback>
                  <p:oleObj name="Equation" r:id="rId32" imgW="15228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3456"/>
                          <a:ext cx="22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876800" y="4703440"/>
            <a:ext cx="1676400" cy="1371600"/>
            <a:chOff x="3072" y="3024"/>
            <a:chExt cx="1056" cy="864"/>
          </a:xfrm>
        </p:grpSpPr>
        <p:sp>
          <p:nvSpPr>
            <p:cNvPr id="15404" name="Line 52"/>
            <p:cNvSpPr>
              <a:spLocks noChangeShapeType="1"/>
            </p:cNvSpPr>
            <p:nvPr/>
          </p:nvSpPr>
          <p:spPr bwMode="auto">
            <a:xfrm flipV="1">
              <a:off x="3072" y="3024"/>
              <a:ext cx="105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Line 53"/>
            <p:cNvSpPr>
              <a:spLocks noChangeShapeType="1"/>
            </p:cNvSpPr>
            <p:nvPr/>
          </p:nvSpPr>
          <p:spPr bwMode="auto">
            <a:xfrm flipV="1">
              <a:off x="3120" y="3600"/>
              <a:ext cx="1008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Arc 54"/>
            <p:cNvSpPr>
              <a:spLocks/>
            </p:cNvSpPr>
            <p:nvPr/>
          </p:nvSpPr>
          <p:spPr bwMode="auto">
            <a:xfrm rot="21113913" flipH="1">
              <a:off x="3648" y="3600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3312" y="3621"/>
            <a:ext cx="22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5" name="Equation" r:id="rId34" imgW="203040" imgH="241200" progId="Equation.DSMT4">
                    <p:embed/>
                  </p:oleObj>
                </mc:Choice>
                <mc:Fallback>
                  <p:oleObj name="Equation" r:id="rId34" imgW="203040" imgH="241200" progId="Equation.DSMT4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621"/>
                          <a:ext cx="22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6553200" y="4017640"/>
            <a:ext cx="1447800" cy="1600200"/>
            <a:chOff x="4128" y="2592"/>
            <a:chExt cx="912" cy="1008"/>
          </a:xfrm>
        </p:grpSpPr>
        <p:sp>
          <p:nvSpPr>
            <p:cNvPr id="15401" name="Line 57"/>
            <p:cNvSpPr>
              <a:spLocks noChangeShapeType="1"/>
            </p:cNvSpPr>
            <p:nvPr/>
          </p:nvSpPr>
          <p:spPr bwMode="auto">
            <a:xfrm flipV="1">
              <a:off x="4128" y="2592"/>
              <a:ext cx="912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58"/>
            <p:cNvSpPr>
              <a:spLocks noChangeShapeType="1"/>
            </p:cNvSpPr>
            <p:nvPr/>
          </p:nvSpPr>
          <p:spPr bwMode="auto">
            <a:xfrm flipV="1">
              <a:off x="4128" y="3168"/>
              <a:ext cx="912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Arc 59"/>
            <p:cNvSpPr>
              <a:spLocks/>
            </p:cNvSpPr>
            <p:nvPr/>
          </p:nvSpPr>
          <p:spPr bwMode="auto">
            <a:xfrm>
              <a:off x="4560" y="2832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4704" y="2757"/>
            <a:ext cx="19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6" name="Equation" r:id="rId36" imgW="177480" imgH="241200" progId="Equation.DSMT4">
                    <p:embed/>
                  </p:oleObj>
                </mc:Choice>
                <mc:Fallback>
                  <p:oleObj name="Equation" r:id="rId36" imgW="177480" imgH="24120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57"/>
                          <a:ext cx="19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6" name="Rectangle 61"/>
          <p:cNvSpPr>
            <a:spLocks noChangeArrowheads="1"/>
          </p:cNvSpPr>
          <p:nvPr/>
        </p:nvSpPr>
        <p:spPr bwMode="auto">
          <a:xfrm>
            <a:off x="4599632" y="476672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入射光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kumimoji="0" lang="zh-CN" altLang="en-US" b="1" dirty="0">
                <a:solidFill>
                  <a:srgbClr val="0000FF"/>
                </a:solidFill>
                <a:latin typeface="宋体" pitchFamily="2" charset="-122"/>
              </a:rPr>
              <a:t>衍射光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在光轴</a:t>
            </a:r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同侧</a:t>
            </a:r>
          </a:p>
        </p:txBody>
      </p:sp>
      <p:sp>
        <p:nvSpPr>
          <p:cNvPr id="15397" name="Rectangle 62"/>
          <p:cNvSpPr>
            <a:spLocks noChangeArrowheads="1"/>
          </p:cNvSpPr>
          <p:nvPr/>
        </p:nvSpPr>
        <p:spPr bwMode="auto">
          <a:xfrm>
            <a:off x="4798980" y="6400800"/>
            <a:ext cx="35894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入射光与衍射光在光轴</a:t>
            </a:r>
            <a:r>
              <a:rPr kumimoji="0"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两侧</a:t>
            </a:r>
          </a:p>
        </p:txBody>
      </p:sp>
      <p:sp>
        <p:nvSpPr>
          <p:cNvPr id="15398" name="Rectangle 63"/>
          <p:cNvSpPr>
            <a:spLocks noChangeArrowheads="1"/>
          </p:cNvSpPr>
          <p:nvPr/>
        </p:nvSpPr>
        <p:spPr bwMode="auto">
          <a:xfrm>
            <a:off x="152400" y="1004887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光程差</a:t>
            </a:r>
          </a:p>
        </p:txBody>
      </p:sp>
      <p:sp>
        <p:nvSpPr>
          <p:cNvPr id="15399" name="Line 64"/>
          <p:cNvSpPr>
            <a:spLocks noChangeShapeType="1"/>
          </p:cNvSpPr>
          <p:nvPr/>
        </p:nvSpPr>
        <p:spPr bwMode="auto">
          <a:xfrm>
            <a:off x="8686800" y="1759496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Line 65"/>
          <p:cNvSpPr>
            <a:spLocks noChangeShapeType="1"/>
          </p:cNvSpPr>
          <p:nvPr/>
        </p:nvSpPr>
        <p:spPr bwMode="auto">
          <a:xfrm flipV="1">
            <a:off x="8686800" y="439864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572730"/>
              </p:ext>
            </p:extLst>
          </p:nvPr>
        </p:nvGraphicFramePr>
        <p:xfrm>
          <a:off x="1079947" y="3316287"/>
          <a:ext cx="25209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" name="Equation" r:id="rId38" imgW="1091880" imgH="215640" progId="Equation.DSMT4">
                  <p:embed/>
                </p:oleObj>
              </mc:Choice>
              <mc:Fallback>
                <p:oleObj name="Equation" r:id="rId38" imgW="10918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947" y="3316287"/>
                        <a:ext cx="25209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 autoUpdateAnimBg="0"/>
      <p:bldP spid="133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3581400" y="1447800"/>
            <a:ext cx="457200" cy="609600"/>
          </a:xfrm>
          <a:prstGeom prst="wedgeRoundRectCallout">
            <a:avLst>
              <a:gd name="adj1" fmla="val 42708"/>
              <a:gd name="adj2" fmla="val 90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2286000" y="1447800"/>
            <a:ext cx="381000" cy="533400"/>
          </a:xfrm>
          <a:prstGeom prst="wedgeRoundRectCallout">
            <a:avLst>
              <a:gd name="adj1" fmla="val -60000"/>
              <a:gd name="adj2" fmla="val 107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33400" y="990600"/>
          <a:ext cx="70405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2286000" imgH="482400" progId="Equation.DSMT4">
                  <p:embed/>
                </p:oleObj>
              </mc:Choice>
              <mc:Fallback>
                <p:oleObj name="Equation" r:id="rId3" imgW="22860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704056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95400" y="2209800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>
                <a:solidFill>
                  <a:srgbClr val="FF0000"/>
                </a:solidFill>
                <a:latin typeface="宋体" pitchFamily="2" charset="-122"/>
              </a:rPr>
              <a:t>衍射角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76600" y="2286000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>
                <a:solidFill>
                  <a:srgbClr val="FF0000"/>
                </a:solidFill>
                <a:latin typeface="宋体" pitchFamily="2" charset="-122"/>
              </a:rPr>
              <a:t>入射角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5800" y="3810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rgbClr val="0000FF"/>
                </a:solidFill>
                <a:latin typeface="宋体" pitchFamily="2" charset="-122"/>
              </a:rPr>
              <a:t>斜入射   同侧取</a:t>
            </a:r>
            <a:r>
              <a:rPr kumimoji="0" lang="zh-CN" altLang="en-US" sz="2800" b="1">
                <a:solidFill>
                  <a:srgbClr val="FF0000"/>
                </a:solidFill>
                <a:latin typeface="宋体" pitchFamily="2" charset="-122"/>
              </a:rPr>
              <a:t>正</a:t>
            </a:r>
            <a:r>
              <a:rPr kumimoji="0" lang="zh-CN" altLang="en-US" sz="2800" b="1">
                <a:solidFill>
                  <a:srgbClr val="0000FF"/>
                </a:solidFill>
                <a:latin typeface="宋体" pitchFamily="2" charset="-122"/>
              </a:rPr>
              <a:t>号，</a:t>
            </a:r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7604323" y="17526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明纹</a:t>
            </a:r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7596336" y="9144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 dirty="0">
                <a:solidFill>
                  <a:srgbClr val="0000FF"/>
                </a:solidFill>
                <a:latin typeface="宋体" pitchFamily="2" charset="-122"/>
              </a:rPr>
              <a:t>暗纹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14313" y="342587"/>
            <a:ext cx="85725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：平行光入射到一个狭缝上，缝宽为</a:t>
            </a:r>
            <a:r>
              <a:rPr lang="en-US" altLang="zh-CN" dirty="0"/>
              <a:t>4×10</a:t>
            </a:r>
            <a:r>
              <a:rPr lang="en-US" altLang="zh-CN" baseline="30000" dirty="0"/>
              <a:t>-6</a:t>
            </a:r>
            <a:r>
              <a:rPr lang="en-US" altLang="zh-CN" dirty="0"/>
              <a:t>m</a:t>
            </a:r>
            <a:r>
              <a:rPr lang="zh-CN" altLang="en-US" dirty="0"/>
              <a:t>，入射光波长为</a:t>
            </a:r>
            <a:r>
              <a:rPr lang="en-US" altLang="zh-CN" dirty="0"/>
              <a:t>600nm</a:t>
            </a:r>
            <a:r>
              <a:rPr lang="zh-CN" altLang="en-US" dirty="0"/>
              <a:t>，问可以看到的明条纹的级次有哪些？如果为斜入射，入射角为</a:t>
            </a:r>
            <a:r>
              <a:rPr lang="en-US" altLang="zh-CN" dirty="0"/>
              <a:t>30°</a:t>
            </a:r>
            <a:r>
              <a:rPr lang="zh-CN" altLang="en-US" dirty="0"/>
              <a:t>，则可以看到的条纹级次有哪些</a:t>
            </a:r>
            <a:r>
              <a:rPr lang="zh-CN" altLang="en-US" dirty="0" smtClean="0"/>
              <a:t>？（</a:t>
            </a:r>
            <a:r>
              <a:rPr lang="zh-CN" altLang="en-US" b="1" dirty="0" smtClean="0">
                <a:solidFill>
                  <a:srgbClr val="FF0000"/>
                </a:solidFill>
              </a:rPr>
              <a:t>本题中暗纹和明纹算的级次一样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414" name="TextBox 2"/>
          <p:cNvSpPr txBox="1">
            <a:spLocks noChangeArrowheads="1"/>
          </p:cNvSpPr>
          <p:nvPr/>
        </p:nvSpPr>
        <p:spPr bwMode="auto">
          <a:xfrm>
            <a:off x="928688" y="3291383"/>
            <a:ext cx="8001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/>
              <a:t>入射光波长为</a:t>
            </a:r>
            <a:r>
              <a:rPr lang="en-US" altLang="zh-CN" dirty="0"/>
              <a:t>600nm</a:t>
            </a:r>
            <a:r>
              <a:rPr lang="zh-CN" altLang="en-US" dirty="0"/>
              <a:t>时，可以看到的条纹级次为：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±1</a:t>
            </a:r>
            <a:r>
              <a:rPr lang="zh-CN" altLang="en-US" dirty="0"/>
              <a:t>，</a:t>
            </a:r>
            <a:r>
              <a:rPr lang="en-US" altLang="zh-CN" dirty="0"/>
              <a:t> ±2</a:t>
            </a:r>
            <a:r>
              <a:rPr lang="zh-CN" altLang="en-US" dirty="0"/>
              <a:t>，</a:t>
            </a:r>
            <a:r>
              <a:rPr lang="en-US" altLang="zh-CN" dirty="0"/>
              <a:t> ±3</a:t>
            </a:r>
            <a:r>
              <a:rPr lang="zh-CN" altLang="en-US" dirty="0"/>
              <a:t>，</a:t>
            </a:r>
            <a:r>
              <a:rPr lang="en-US" altLang="zh-CN" dirty="0"/>
              <a:t> ±4</a:t>
            </a:r>
            <a:r>
              <a:rPr lang="zh-CN" altLang="en-US" dirty="0"/>
              <a:t>，</a:t>
            </a:r>
            <a:r>
              <a:rPr lang="en-US" altLang="zh-CN" dirty="0"/>
              <a:t> ±5</a:t>
            </a:r>
            <a:r>
              <a:rPr lang="zh-CN" altLang="en-US" dirty="0"/>
              <a:t>，</a:t>
            </a:r>
            <a:r>
              <a:rPr lang="en-US" altLang="zh-CN" dirty="0"/>
              <a:t> ±6    </a:t>
            </a:r>
            <a:r>
              <a:rPr lang="zh-CN" altLang="en-US" dirty="0"/>
              <a:t>共</a:t>
            </a:r>
            <a:r>
              <a:rPr lang="en-US" altLang="zh-CN" dirty="0"/>
              <a:t>13</a:t>
            </a:r>
            <a:r>
              <a:rPr lang="zh-CN" altLang="en-US" dirty="0"/>
              <a:t>级</a:t>
            </a:r>
          </a:p>
        </p:txBody>
      </p:sp>
      <p:graphicFrame>
        <p:nvGraphicFramePr>
          <p:cNvPr id="143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80174"/>
              </p:ext>
            </p:extLst>
          </p:nvPr>
        </p:nvGraphicFramePr>
        <p:xfrm>
          <a:off x="1109136" y="2581721"/>
          <a:ext cx="1846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3" imgW="457200" imgH="126720" progId="Equation.DSMT4">
                  <p:embed/>
                </p:oleObj>
              </mc:Choice>
              <mc:Fallback>
                <p:oleObj name="Equation" r:id="rId3" imgW="457200" imgH="126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136" y="2581721"/>
                        <a:ext cx="18462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43145"/>
              </p:ext>
            </p:extLst>
          </p:nvPr>
        </p:nvGraphicFramePr>
        <p:xfrm>
          <a:off x="3131840" y="2396905"/>
          <a:ext cx="4048181" cy="83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5" imgW="1942920" imgH="406080" progId="Equation.DSMT4">
                  <p:embed/>
                </p:oleObj>
              </mc:Choice>
              <mc:Fallback>
                <p:oleObj name="Equation" r:id="rId5" imgW="194292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396905"/>
                        <a:ext cx="4048181" cy="83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857250" y="4429125"/>
            <a:ext cx="79295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00FF"/>
                </a:solidFill>
              </a:rPr>
              <a:t>入射光波长为</a:t>
            </a:r>
            <a:r>
              <a:rPr lang="en-US" altLang="zh-CN" b="1">
                <a:solidFill>
                  <a:srgbClr val="0000FF"/>
                </a:solidFill>
              </a:rPr>
              <a:t>800nm</a:t>
            </a:r>
            <a:r>
              <a:rPr lang="zh-CN" altLang="en-US" b="1">
                <a:solidFill>
                  <a:srgbClr val="0000FF"/>
                </a:solidFill>
              </a:rPr>
              <a:t>时，可以看到的条纹级次为：</a:t>
            </a:r>
            <a:r>
              <a:rPr lang="en-US" altLang="zh-CN" b="1">
                <a:solidFill>
                  <a:srgbClr val="0000FF"/>
                </a:solidFill>
              </a:rPr>
              <a:t>0</a:t>
            </a:r>
            <a:r>
              <a:rPr lang="zh-CN" altLang="en-US" b="1">
                <a:solidFill>
                  <a:srgbClr val="0000FF"/>
                </a:solidFill>
              </a:rPr>
              <a:t>， </a:t>
            </a:r>
            <a:r>
              <a:rPr lang="en-US" altLang="zh-CN" b="1">
                <a:solidFill>
                  <a:srgbClr val="0000FF"/>
                </a:solidFill>
              </a:rPr>
              <a:t>±1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 ±2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 ±3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 ±4          </a:t>
            </a:r>
            <a:r>
              <a:rPr lang="zh-CN" altLang="en-US" b="1">
                <a:solidFill>
                  <a:srgbClr val="0000FF"/>
                </a:solidFill>
              </a:rPr>
              <a:t>第</a:t>
            </a:r>
            <a:r>
              <a:rPr lang="en-US" altLang="zh-CN" b="1">
                <a:solidFill>
                  <a:srgbClr val="0000FF"/>
                </a:solidFill>
              </a:rPr>
              <a:t>5</a:t>
            </a:r>
            <a:r>
              <a:rPr lang="zh-CN" altLang="en-US" b="1">
                <a:solidFill>
                  <a:srgbClr val="0000FF"/>
                </a:solidFill>
              </a:rPr>
              <a:t>级看不到</a:t>
            </a:r>
          </a:p>
        </p:txBody>
      </p:sp>
      <p:sp>
        <p:nvSpPr>
          <p:cNvPr id="17416" name="TextBox 6"/>
          <p:cNvSpPr txBox="1">
            <a:spLocks noChangeArrowheads="1"/>
          </p:cNvSpPr>
          <p:nvPr/>
        </p:nvSpPr>
        <p:spPr bwMode="auto">
          <a:xfrm>
            <a:off x="323528" y="2581721"/>
            <a:ext cx="79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(1)</a:t>
            </a:r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500313" y="5572125"/>
          <a:ext cx="36433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7" imgW="1752480" imgH="406080" progId="Equation.DSMT4">
                  <p:embed/>
                </p:oleObj>
              </mc:Choice>
              <mc:Fallback>
                <p:oleObj name="Equation" r:id="rId7" imgW="175248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572125"/>
                        <a:ext cx="36433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251520" y="269082"/>
            <a:ext cx="792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(2)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56066"/>
              </p:ext>
            </p:extLst>
          </p:nvPr>
        </p:nvGraphicFramePr>
        <p:xfrm>
          <a:off x="1043682" y="269082"/>
          <a:ext cx="30257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3" imgW="749160" imgH="139680" progId="Equation.DSMT4">
                  <p:embed/>
                </p:oleObj>
              </mc:Choice>
              <mc:Fallback>
                <p:oleObj name="Equation" r:id="rId3" imgW="749160" imgH="139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82" y="269082"/>
                        <a:ext cx="30257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70088"/>
              </p:ext>
            </p:extLst>
          </p:nvPr>
        </p:nvGraphicFramePr>
        <p:xfrm>
          <a:off x="1043682" y="844129"/>
          <a:ext cx="43053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82" y="844129"/>
                        <a:ext cx="43053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367206" y="1746977"/>
            <a:ext cx="860730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入射光波长为</a:t>
            </a:r>
            <a:r>
              <a:rPr lang="en-US" altLang="zh-CN" dirty="0"/>
              <a:t>600nm</a:t>
            </a:r>
            <a:r>
              <a:rPr lang="zh-CN" altLang="en-US" dirty="0"/>
              <a:t>时，可以看到的条纹级次为：</a:t>
            </a:r>
            <a:r>
              <a:rPr lang="en-US" altLang="zh-CN" dirty="0" smtClean="0"/>
              <a:t>0,1,2,3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4,5,6,7,8,9</a:t>
            </a:r>
            <a:r>
              <a:rPr lang="en-US" altLang="zh-CN" dirty="0"/>
              <a:t>,-1,-2,-3 </a:t>
            </a:r>
            <a:r>
              <a:rPr lang="zh-CN" altLang="en-US" dirty="0"/>
              <a:t>，共</a:t>
            </a:r>
            <a:r>
              <a:rPr lang="en-US" altLang="zh-CN" dirty="0"/>
              <a:t>13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8438" name="TextBox 10"/>
          <p:cNvSpPr txBox="1">
            <a:spLocks noChangeArrowheads="1"/>
          </p:cNvSpPr>
          <p:nvPr/>
        </p:nvSpPr>
        <p:spPr bwMode="auto">
          <a:xfrm>
            <a:off x="337185" y="4941168"/>
            <a:ext cx="82867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结论：</a:t>
            </a:r>
            <a:r>
              <a: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k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为整数和小数时，分别怎么取值；</a:t>
            </a:r>
            <a:endParaRPr lang="en-US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2. </a:t>
            </a: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正入射改为斜入射时，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总的条纹级数不变，只是正负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级次变化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43105"/>
              </p:ext>
            </p:extLst>
          </p:nvPr>
        </p:nvGraphicFramePr>
        <p:xfrm>
          <a:off x="1187624" y="2906126"/>
          <a:ext cx="4838391" cy="78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7" imgW="2450880" imgH="406080" progId="Equation.DSMT4">
                  <p:embed/>
                </p:oleObj>
              </mc:Choice>
              <mc:Fallback>
                <p:oleObj name="Equation" r:id="rId7" imgW="245088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06126"/>
                        <a:ext cx="4838391" cy="787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601" y="105273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642" y="306896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b)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1520" y="3861048"/>
            <a:ext cx="86073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看到的条纹级次为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-1,-2,-3,-4,-5,-6,-7,-8,-9,0,1,2,3</a:t>
            </a:r>
            <a:r>
              <a:rPr lang="zh-CN" altLang="en-US" dirty="0" smtClean="0"/>
              <a:t>，</a:t>
            </a:r>
            <a:r>
              <a:rPr lang="zh-CN" altLang="en-US" dirty="0"/>
              <a:t>共</a:t>
            </a:r>
            <a:r>
              <a:rPr lang="en-US" altLang="zh-CN" dirty="0"/>
              <a:t>13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8313" y="2276475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解：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71550" y="2276475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）由明纹条件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71550" y="36449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明纹</a:t>
            </a:r>
            <a:r>
              <a:rPr lang="zh-CN" altLang="en-US" b="1">
                <a:solidFill>
                  <a:srgbClr val="0000FF"/>
                </a:solidFill>
              </a:rPr>
              <a:t>所在处 </a:t>
            </a:r>
            <a:r>
              <a:rPr lang="en-US" altLang="zh-CN" b="1">
                <a:solidFill>
                  <a:srgbClr val="0000FF"/>
                </a:solidFill>
              </a:rPr>
              <a:t>x </a:t>
            </a:r>
            <a:r>
              <a:rPr lang="zh-CN" altLang="en-US" b="1">
                <a:solidFill>
                  <a:srgbClr val="0000FF"/>
                </a:solidFill>
              </a:rPr>
              <a:t>满足：</a:t>
            </a:r>
          </a:p>
        </p:txBody>
      </p:sp>
      <p:graphicFrame>
        <p:nvGraphicFramePr>
          <p:cNvPr id="14365" name="Object 2"/>
          <p:cNvGraphicFramePr>
            <a:graphicFrameLocks noChangeAspect="1"/>
          </p:cNvGraphicFramePr>
          <p:nvPr/>
        </p:nvGraphicFramePr>
        <p:xfrm>
          <a:off x="2627313" y="2924175"/>
          <a:ext cx="31289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3" imgW="774360" imgH="139680" progId="Equation.DSMT4">
                  <p:embed/>
                </p:oleObj>
              </mc:Choice>
              <mc:Fallback>
                <p:oleObj name="Equation" r:id="rId3" imgW="774360" imgH="139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24175"/>
                        <a:ext cx="31289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635375" y="3500438"/>
          <a:ext cx="3168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5" imgW="927000" imgH="279360" progId="Equation.DSMT4">
                  <p:embed/>
                </p:oleObj>
              </mc:Choice>
              <mc:Fallback>
                <p:oleObj name="Equation" r:id="rId5" imgW="92700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00438"/>
                        <a:ext cx="31686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93923"/>
              </p:ext>
            </p:extLst>
          </p:nvPr>
        </p:nvGraphicFramePr>
        <p:xfrm>
          <a:off x="6813551" y="3413124"/>
          <a:ext cx="21859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7" imgW="647640" imgH="279360" progId="Equation.DSMT4">
                  <p:embed/>
                </p:oleObj>
              </mc:Choice>
              <mc:Fallback>
                <p:oleObj name="Equation" r:id="rId7" imgW="64764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1" y="3413124"/>
                        <a:ext cx="21859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288" y="333375"/>
            <a:ext cx="8137525" cy="2085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已</a:t>
            </a:r>
            <a:r>
              <a:rPr lang="zh-CN" altLang="en-US" b="1" dirty="0"/>
              <a:t>知单缝宽</a:t>
            </a:r>
            <a:r>
              <a:rPr lang="en-US" altLang="zh-CN" b="1" dirty="0"/>
              <a:t>b= 0.5mm</a:t>
            </a:r>
            <a:r>
              <a:rPr lang="zh-CN" altLang="en-US" b="1" dirty="0"/>
              <a:t>，透镜焦距</a:t>
            </a:r>
            <a:r>
              <a:rPr lang="en-US" altLang="zh-CN" b="1" dirty="0"/>
              <a:t>f = 50cm</a:t>
            </a:r>
            <a:r>
              <a:rPr lang="zh-CN" altLang="en-US" b="1" dirty="0"/>
              <a:t>，今以白光垂直照射狭缝，在观察屏上</a:t>
            </a:r>
            <a:r>
              <a:rPr lang="en-US" altLang="zh-CN" b="1" dirty="0"/>
              <a:t>x = 1.5mm </a:t>
            </a:r>
            <a:r>
              <a:rPr lang="zh-CN" altLang="en-US" b="1" dirty="0"/>
              <a:t>处看到明纹极大</a:t>
            </a:r>
            <a:endParaRPr lang="en-US" altLang="zh-CN" b="1" dirty="0"/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）入射光的波长及衍射级数；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）单缝所在处的波阵面被分成的波带数目。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1476375" y="4508500"/>
          <a:ext cx="50450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Equation" r:id="rId9" imgW="1726920" imgH="317160" progId="Equation.DSMT4">
                  <p:embed/>
                </p:oleObj>
              </mc:Choice>
              <mc:Fallback>
                <p:oleObj name="Equation" r:id="rId9" imgW="172692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08500"/>
                        <a:ext cx="50450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55650" y="5661025"/>
            <a:ext cx="82438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白光波长范围</a:t>
            </a:r>
            <a:r>
              <a:rPr lang="en-US" altLang="zh-CN" b="1"/>
              <a:t>400 —700nm</a:t>
            </a:r>
            <a:r>
              <a:rPr lang="zh-CN" altLang="en-US" b="1"/>
              <a:t>，满足上式的波长值即为所求：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6" grpId="0" autoUpdateAnimBg="0"/>
      <p:bldP spid="1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27088" y="333375"/>
            <a:ext cx="8497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800" b="1" dirty="0"/>
              <a:t>K=1</a:t>
            </a:r>
            <a:r>
              <a:rPr lang="zh-CN" altLang="en-US" sz="2800" b="1" dirty="0"/>
              <a:t>时，</a:t>
            </a:r>
            <a:r>
              <a:rPr lang="en-US" altLang="zh-CN" sz="2800" b="1" dirty="0">
                <a:latin typeface="宋体" pitchFamily="2" charset="-122"/>
              </a:rPr>
              <a:t>λ</a:t>
            </a:r>
            <a:r>
              <a:rPr lang="en-US" altLang="zh-CN" sz="2800" b="1" baseline="-25000" dirty="0">
                <a:latin typeface="宋体" pitchFamily="2" charset="-122"/>
              </a:rPr>
              <a:t>1</a:t>
            </a:r>
            <a:r>
              <a:rPr lang="en-US" altLang="zh-CN" sz="2800" b="1" dirty="0"/>
              <a:t>=1000nm</a:t>
            </a:r>
            <a:r>
              <a:rPr lang="zh-CN" altLang="en-US" sz="2800" b="1" dirty="0"/>
              <a:t>；</a:t>
            </a:r>
            <a:endParaRPr lang="zh-CN" altLang="en-US" sz="2800" b="1" dirty="0">
              <a:latin typeface="宋体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b="1" dirty="0"/>
              <a:t>K=2</a:t>
            </a:r>
            <a:r>
              <a:rPr lang="zh-CN" altLang="en-US" sz="2800" b="1" dirty="0"/>
              <a:t>时，</a:t>
            </a:r>
            <a:r>
              <a:rPr lang="en-US" altLang="zh-CN" sz="2800" b="1" dirty="0">
                <a:latin typeface="宋体" pitchFamily="2" charset="-122"/>
              </a:rPr>
              <a:t>λ</a:t>
            </a:r>
            <a:r>
              <a:rPr lang="en-US" altLang="zh-CN" sz="2800" b="1" baseline="-25000" dirty="0">
                <a:latin typeface="宋体" pitchFamily="2" charset="-122"/>
              </a:rPr>
              <a:t>2</a:t>
            </a:r>
            <a:r>
              <a:rPr lang="en-US" altLang="zh-CN" sz="2800" b="1" dirty="0"/>
              <a:t>=600nm     </a:t>
            </a:r>
            <a:r>
              <a:rPr lang="zh-CN" altLang="en-US" sz="2800" b="1" dirty="0">
                <a:latin typeface="宋体" pitchFamily="2" charset="-122"/>
              </a:rPr>
              <a:t>符合题意；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b="1" dirty="0"/>
              <a:t>K=3</a:t>
            </a:r>
            <a:r>
              <a:rPr lang="zh-CN" altLang="en-US" sz="2800" b="1" dirty="0"/>
              <a:t>时，</a:t>
            </a:r>
            <a:r>
              <a:rPr lang="en-US" altLang="zh-CN" sz="2800" b="1" dirty="0">
                <a:latin typeface="宋体" pitchFamily="2" charset="-122"/>
              </a:rPr>
              <a:t>λ</a:t>
            </a:r>
            <a:r>
              <a:rPr lang="en-US" altLang="zh-CN" sz="2800" b="1" baseline="-25000" dirty="0">
                <a:latin typeface="宋体" pitchFamily="2" charset="-122"/>
              </a:rPr>
              <a:t>3</a:t>
            </a:r>
            <a:r>
              <a:rPr lang="en-US" altLang="zh-CN" sz="2800" b="1" dirty="0"/>
              <a:t>=428.6nm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符合题意；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b="1" dirty="0"/>
              <a:t>K=4</a:t>
            </a:r>
            <a:r>
              <a:rPr lang="zh-CN" altLang="en-US" sz="2800" b="1" dirty="0"/>
              <a:t>时，</a:t>
            </a:r>
            <a:r>
              <a:rPr lang="en-US" altLang="zh-CN" sz="2800" b="1" dirty="0">
                <a:latin typeface="宋体" pitchFamily="2" charset="-122"/>
              </a:rPr>
              <a:t>λ</a:t>
            </a:r>
            <a:r>
              <a:rPr lang="en-US" altLang="zh-CN" sz="2800" b="1" baseline="-25000" dirty="0">
                <a:latin typeface="宋体" pitchFamily="2" charset="-122"/>
              </a:rPr>
              <a:t>4</a:t>
            </a:r>
            <a:r>
              <a:rPr lang="en-US" altLang="zh-CN" sz="2800" b="1" dirty="0"/>
              <a:t>=333.3nm</a:t>
            </a:r>
            <a:endParaRPr lang="zh-CN" altLang="en-US" sz="2800" b="1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5288" y="270827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）可分成的波带数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3357563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 algn="just">
              <a:spcBef>
                <a:spcPct val="20000"/>
              </a:spcBef>
            </a:pPr>
            <a:r>
              <a:rPr lang="en-US" altLang="zh-CN" sz="2800" b="1" dirty="0"/>
              <a:t>K = 2</a:t>
            </a:r>
            <a:r>
              <a:rPr lang="zh-CN" altLang="en-US" sz="2800" b="1" dirty="0"/>
              <a:t>时，</a:t>
            </a:r>
            <a:r>
              <a:rPr lang="en-US" altLang="zh-CN" sz="2800" b="1" dirty="0"/>
              <a:t>N =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2K+1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 5</a:t>
            </a:r>
          </a:p>
          <a:p>
            <a:pPr marL="1143000" lvl="2" indent="-228600" algn="just">
              <a:spcBef>
                <a:spcPct val="20000"/>
              </a:spcBef>
            </a:pPr>
            <a:r>
              <a:rPr lang="en-US" altLang="zh-CN" sz="2800" b="1" dirty="0"/>
              <a:t>K = 3</a:t>
            </a:r>
            <a:r>
              <a:rPr lang="zh-CN" altLang="en-US" sz="2800" b="1" dirty="0"/>
              <a:t>时，</a:t>
            </a:r>
            <a:r>
              <a:rPr lang="en-US" altLang="zh-CN" sz="2800" b="1" dirty="0"/>
              <a:t>N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" y="333375"/>
            <a:ext cx="85693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latin typeface="+mn-lt"/>
              </a:rPr>
              <a:t>例</a:t>
            </a:r>
            <a:r>
              <a:rPr lang="en-US" altLang="zh-CN" b="1" dirty="0">
                <a:latin typeface="+mn-lt"/>
              </a:rPr>
              <a:t>3  </a:t>
            </a:r>
            <a:r>
              <a:rPr lang="zh-CN" altLang="en-US" b="1" dirty="0">
                <a:latin typeface="+mn-lt"/>
              </a:rPr>
              <a:t>在单缝夫琅和费衍射实验中，垂直入射的光有两种波长，</a:t>
            </a:r>
            <a:r>
              <a:rPr lang="en-US" altLang="zh-CN" b="1" dirty="0">
                <a:latin typeface="+mn-lt"/>
              </a:rPr>
              <a:t>λ</a:t>
            </a:r>
            <a:r>
              <a:rPr lang="en-US" altLang="zh-CN" b="1" baseline="-25000" dirty="0">
                <a:latin typeface="+mn-lt"/>
              </a:rPr>
              <a:t>1</a:t>
            </a:r>
            <a:r>
              <a:rPr lang="en-US" altLang="zh-CN" b="1" dirty="0">
                <a:latin typeface="+mn-lt"/>
              </a:rPr>
              <a:t>= 400nm</a:t>
            </a:r>
            <a:r>
              <a:rPr lang="zh-CN" altLang="en-US" b="1" dirty="0">
                <a:latin typeface="+mn-lt"/>
              </a:rPr>
              <a:t>，</a:t>
            </a:r>
            <a:r>
              <a:rPr lang="en-US" altLang="zh-CN" b="1" dirty="0">
                <a:latin typeface="+mn-lt"/>
              </a:rPr>
              <a:t>λ</a:t>
            </a:r>
            <a:r>
              <a:rPr lang="en-US" altLang="zh-CN" b="1" baseline="-25000" dirty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= 760nm </a:t>
            </a:r>
            <a:r>
              <a:rPr lang="zh-CN" altLang="en-US" b="1" dirty="0">
                <a:latin typeface="+mn-lt"/>
              </a:rPr>
              <a:t>。已知单缝宽度</a:t>
            </a:r>
            <a:r>
              <a:rPr lang="en-US" altLang="zh-CN" b="1" dirty="0">
                <a:latin typeface="+mn-lt"/>
              </a:rPr>
              <a:t>b= 1.0×10</a:t>
            </a:r>
            <a:r>
              <a:rPr lang="en-US" altLang="zh-CN" b="1" baseline="30000" dirty="0">
                <a:latin typeface="+mn-lt"/>
              </a:rPr>
              <a:t>-2</a:t>
            </a:r>
            <a:r>
              <a:rPr lang="en-US" altLang="zh-CN" b="1" dirty="0">
                <a:latin typeface="+mn-lt"/>
              </a:rPr>
              <a:t>cm</a:t>
            </a:r>
            <a:r>
              <a:rPr lang="zh-CN" altLang="en-US" b="1" dirty="0">
                <a:latin typeface="+mn-lt"/>
              </a:rPr>
              <a:t>，透镜焦距 </a:t>
            </a:r>
            <a:r>
              <a:rPr lang="en-US" altLang="zh-CN" b="1" dirty="0">
                <a:latin typeface="+mn-lt"/>
              </a:rPr>
              <a:t>f = 50cm</a:t>
            </a:r>
            <a:r>
              <a:rPr lang="zh-CN" altLang="en-US" b="1" dirty="0">
                <a:latin typeface="+mn-lt"/>
              </a:rPr>
              <a:t>。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latin typeface="+mn-lt"/>
              </a:rPr>
              <a:t>  求：两种光第二级衍射明纹中心之间的距离。</a:t>
            </a:r>
          </a:p>
          <a:p>
            <a:pPr>
              <a:defRPr/>
            </a:pPr>
            <a:endParaRPr lang="zh-CN" altLang="en-US" dirty="0"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2492375"/>
            <a:ext cx="5305425" cy="579438"/>
            <a:chOff x="266" y="1689"/>
            <a:chExt cx="3342" cy="365"/>
          </a:xfrm>
        </p:grpSpPr>
        <p:sp>
          <p:nvSpPr>
            <p:cNvPr id="20489" name="Text Box 4"/>
            <p:cNvSpPr txBox="1">
              <a:spLocks noChangeArrowheads="1"/>
            </p:cNvSpPr>
            <p:nvPr/>
          </p:nvSpPr>
          <p:spPr bwMode="auto">
            <a:xfrm>
              <a:off x="266" y="1689"/>
              <a:ext cx="8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解：</a:t>
              </a:r>
            </a:p>
          </p:txBody>
        </p:sp>
        <p:sp>
          <p:nvSpPr>
            <p:cNvPr id="20490" name="Text Box 5"/>
            <p:cNvSpPr txBox="1">
              <a:spLocks noChangeArrowheads="1"/>
            </p:cNvSpPr>
            <p:nvPr/>
          </p:nvSpPr>
          <p:spPr bwMode="auto">
            <a:xfrm>
              <a:off x="584" y="1689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</a:rPr>
                <a:t>   </a:t>
              </a:r>
              <a:r>
                <a:rPr lang="zh-CN" altLang="en-US" sz="2800" b="1"/>
                <a:t>由明纹条件</a:t>
              </a:r>
            </a:p>
          </p:txBody>
        </p:sp>
      </p:grpSp>
      <p:graphicFrame>
        <p:nvGraphicFramePr>
          <p:cNvPr id="14365" name="Object 2"/>
          <p:cNvGraphicFramePr>
            <a:graphicFrameLocks noChangeAspect="1"/>
          </p:cNvGraphicFramePr>
          <p:nvPr/>
        </p:nvGraphicFramePr>
        <p:xfrm>
          <a:off x="2268538" y="3141663"/>
          <a:ext cx="4000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Equation" r:id="rId3" imgW="990360" imgH="253800" progId="Equation.DSMT4">
                  <p:embed/>
                </p:oleObj>
              </mc:Choice>
              <mc:Fallback>
                <p:oleObj name="Equation" r:id="rId3" imgW="99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41663"/>
                        <a:ext cx="4000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7019925" y="3213100"/>
          <a:ext cx="12239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213100"/>
                        <a:ext cx="12239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3"/>
          <p:cNvGraphicFramePr>
            <a:graphicFrameLocks noChangeAspect="1"/>
          </p:cNvGraphicFramePr>
          <p:nvPr/>
        </p:nvGraphicFramePr>
        <p:xfrm>
          <a:off x="900113" y="4076700"/>
          <a:ext cx="28797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3" name="Equation" r:id="rId7" imgW="1523880" imgH="393480" progId="Equation.DSMT4">
                  <p:embed/>
                </p:oleObj>
              </mc:Choice>
              <mc:Fallback>
                <p:oleObj name="Equation" r:id="rId7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8797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5"/>
          <p:cNvGraphicFramePr>
            <a:graphicFrameLocks noChangeAspect="1"/>
          </p:cNvGraphicFramePr>
          <p:nvPr/>
        </p:nvGraphicFramePr>
        <p:xfrm>
          <a:off x="4643438" y="3933825"/>
          <a:ext cx="3695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4" name="Equation" r:id="rId9" imgW="1511280" imgH="393480" progId="Equation.DSMT4">
                  <p:embed/>
                </p:oleObj>
              </mc:Choice>
              <mc:Fallback>
                <p:oleObj name="Equation" r:id="rId9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33825"/>
                        <a:ext cx="36957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 noChangeAspect="1"/>
          </p:cNvGraphicFramePr>
          <p:nvPr/>
        </p:nvGraphicFramePr>
        <p:xfrm>
          <a:off x="1476375" y="5084763"/>
          <a:ext cx="52625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5" name="Equation" r:id="rId11" imgW="1549080" imgH="253800" progId="Equation.DSMT4">
                  <p:embed/>
                </p:oleObj>
              </mc:Choice>
              <mc:Fallback>
                <p:oleObj name="Equation" r:id="rId11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84763"/>
                        <a:ext cx="52625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949152"/>
            <a:ext cx="8305800" cy="4648200"/>
            <a:chOff x="288" y="1152"/>
            <a:chExt cx="5232" cy="2928"/>
          </a:xfrm>
        </p:grpSpPr>
        <p:sp>
          <p:nvSpPr>
            <p:cNvPr id="21559" name="Rectangle 3"/>
            <p:cNvSpPr>
              <a:spLocks noChangeArrowheads="1"/>
            </p:cNvSpPr>
            <p:nvPr/>
          </p:nvSpPr>
          <p:spPr bwMode="auto">
            <a:xfrm>
              <a:off x="288" y="1152"/>
              <a:ext cx="5232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60" name="Group 4"/>
            <p:cNvGrpSpPr>
              <a:grpSpLocks/>
            </p:cNvGrpSpPr>
            <p:nvPr/>
          </p:nvGrpSpPr>
          <p:grpSpPr bwMode="auto">
            <a:xfrm>
              <a:off x="1487" y="1728"/>
              <a:ext cx="73" cy="2064"/>
              <a:chOff x="1487" y="1488"/>
              <a:chExt cx="98" cy="2064"/>
            </a:xfrm>
          </p:grpSpPr>
          <p:sp>
            <p:nvSpPr>
              <p:cNvPr id="21561" name="AutoShape 5" descr="栎木"/>
              <p:cNvSpPr>
                <a:spLocks noChangeArrowheads="1"/>
              </p:cNvSpPr>
              <p:nvPr/>
            </p:nvSpPr>
            <p:spPr bwMode="auto">
              <a:xfrm rot="-5419152">
                <a:off x="1332" y="1644"/>
                <a:ext cx="408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865 w 21600"/>
                  <a:gd name="T13" fmla="*/ 3825 h 21600"/>
                  <a:gd name="T14" fmla="*/ 17735 w 21600"/>
                  <a:gd name="T15" fmla="*/ 1777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2" name="AutoShape 6" descr="栎木"/>
              <p:cNvSpPr>
                <a:spLocks noChangeArrowheads="1"/>
              </p:cNvSpPr>
              <p:nvPr/>
            </p:nvSpPr>
            <p:spPr bwMode="auto">
              <a:xfrm rot="-5419152">
                <a:off x="1440" y="2015"/>
                <a:ext cx="192" cy="9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38 w 21600"/>
                  <a:gd name="T13" fmla="*/ 3786 h 21600"/>
                  <a:gd name="T14" fmla="*/ 17663 w 21600"/>
                  <a:gd name="T15" fmla="*/ 178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3" name="AutoShape 7" descr="栎木"/>
              <p:cNvSpPr>
                <a:spLocks noChangeArrowheads="1"/>
              </p:cNvSpPr>
              <p:nvPr/>
            </p:nvSpPr>
            <p:spPr bwMode="auto">
              <a:xfrm rot="-5419152">
                <a:off x="1441" y="2303"/>
                <a:ext cx="192" cy="9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38 w 21600"/>
                  <a:gd name="T13" fmla="*/ 3786 h 21600"/>
                  <a:gd name="T14" fmla="*/ 17663 w 21600"/>
                  <a:gd name="T15" fmla="*/ 178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AutoShape 8" descr="栎木"/>
              <p:cNvSpPr>
                <a:spLocks noChangeArrowheads="1"/>
              </p:cNvSpPr>
              <p:nvPr/>
            </p:nvSpPr>
            <p:spPr bwMode="auto">
              <a:xfrm rot="-5419152">
                <a:off x="1441" y="2591"/>
                <a:ext cx="192" cy="9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38 w 21600"/>
                  <a:gd name="T13" fmla="*/ 3786 h 21600"/>
                  <a:gd name="T14" fmla="*/ 17663 w 21600"/>
                  <a:gd name="T15" fmla="*/ 178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5" name="AutoShape 9" descr="栎木"/>
              <p:cNvSpPr>
                <a:spLocks noChangeArrowheads="1"/>
              </p:cNvSpPr>
              <p:nvPr/>
            </p:nvSpPr>
            <p:spPr bwMode="auto">
              <a:xfrm rot="-5419152">
                <a:off x="1441" y="2879"/>
                <a:ext cx="192" cy="9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38 w 21600"/>
                  <a:gd name="T13" fmla="*/ 3786 h 21600"/>
                  <a:gd name="T14" fmla="*/ 17663 w 21600"/>
                  <a:gd name="T15" fmla="*/ 178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6" name="AutoShape 10" descr="栎木"/>
              <p:cNvSpPr>
                <a:spLocks noChangeArrowheads="1"/>
              </p:cNvSpPr>
              <p:nvPr/>
            </p:nvSpPr>
            <p:spPr bwMode="auto">
              <a:xfrm rot="-5419152">
                <a:off x="1320" y="3288"/>
                <a:ext cx="432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00 w 21600"/>
                  <a:gd name="T13" fmla="*/ 3825 h 21600"/>
                  <a:gd name="T14" fmla="*/ 17700 w 21600"/>
                  <a:gd name="T15" fmla="*/ 1777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381000" y="7000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latin typeface="宋体" pitchFamily="2" charset="-122"/>
              </a:rPr>
              <a:t>一、光栅 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50986" y="1280373"/>
            <a:ext cx="88455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600" b="1" dirty="0">
                <a:latin typeface="宋体" pitchFamily="2" charset="-122"/>
              </a:rPr>
              <a:t>大量</a:t>
            </a:r>
            <a:r>
              <a:rPr kumimoji="0" lang="zh-CN" altLang="en-US" sz="2600" b="1" dirty="0">
                <a:solidFill>
                  <a:srgbClr val="CC0000"/>
                </a:solidFill>
                <a:latin typeface="宋体" pitchFamily="2" charset="-122"/>
              </a:rPr>
              <a:t>等宽度</a:t>
            </a:r>
            <a:r>
              <a:rPr kumimoji="0" lang="zh-CN" altLang="en-US" sz="2600" b="1" dirty="0">
                <a:latin typeface="宋体" pitchFamily="2" charset="-122"/>
              </a:rPr>
              <a:t>、</a:t>
            </a:r>
            <a:r>
              <a:rPr kumimoji="0" lang="zh-CN" altLang="en-US" sz="2600" b="1" dirty="0">
                <a:solidFill>
                  <a:srgbClr val="CC0000"/>
                </a:solidFill>
                <a:latin typeface="宋体" pitchFamily="2" charset="-122"/>
              </a:rPr>
              <a:t>等距离</a:t>
            </a:r>
            <a:r>
              <a:rPr kumimoji="0" lang="zh-CN" altLang="en-US" sz="2600" b="1" dirty="0">
                <a:latin typeface="宋体" pitchFamily="2" charset="-122"/>
              </a:rPr>
              <a:t>的</a:t>
            </a:r>
            <a:r>
              <a:rPr kumimoji="0" lang="zh-CN" altLang="en-US" sz="2600" b="1" dirty="0">
                <a:solidFill>
                  <a:srgbClr val="0000FF"/>
                </a:solidFill>
                <a:latin typeface="宋体" pitchFamily="2" charset="-122"/>
              </a:rPr>
              <a:t>狭缝</a:t>
            </a:r>
            <a:r>
              <a:rPr kumimoji="0" lang="zh-CN" altLang="en-US" sz="2600" b="1" dirty="0">
                <a:latin typeface="宋体" pitchFamily="2" charset="-122"/>
              </a:rPr>
              <a:t>排列起来形成的光学元件</a:t>
            </a:r>
            <a:r>
              <a:rPr kumimoji="0" lang="en-US" altLang="zh-CN" sz="2600" b="1" dirty="0">
                <a:latin typeface="宋体" pitchFamily="2" charset="-122"/>
              </a:rPr>
              <a:t>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066800" y="3429000"/>
            <a:ext cx="3429000" cy="1830388"/>
            <a:chOff x="672" y="2160"/>
            <a:chExt cx="2160" cy="1153"/>
          </a:xfrm>
        </p:grpSpPr>
        <p:grpSp>
          <p:nvGrpSpPr>
            <p:cNvPr id="21544" name="Group 14"/>
            <p:cNvGrpSpPr>
              <a:grpSpLocks/>
            </p:cNvGrpSpPr>
            <p:nvPr/>
          </p:nvGrpSpPr>
          <p:grpSpPr bwMode="auto">
            <a:xfrm>
              <a:off x="672" y="3024"/>
              <a:ext cx="2160" cy="1"/>
              <a:chOff x="672" y="3504"/>
              <a:chExt cx="2160" cy="0"/>
            </a:xfrm>
          </p:grpSpPr>
          <p:sp>
            <p:nvSpPr>
              <p:cNvPr id="21557" name="Line 15"/>
              <p:cNvSpPr>
                <a:spLocks noChangeShapeType="1"/>
              </p:cNvSpPr>
              <p:nvPr/>
            </p:nvSpPr>
            <p:spPr bwMode="auto">
              <a:xfrm>
                <a:off x="1056" y="3504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8" name="Line 16"/>
              <p:cNvSpPr>
                <a:spLocks noChangeShapeType="1"/>
              </p:cNvSpPr>
              <p:nvPr/>
            </p:nvSpPr>
            <p:spPr bwMode="auto">
              <a:xfrm>
                <a:off x="672" y="35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45" name="Group 17"/>
            <p:cNvGrpSpPr>
              <a:grpSpLocks/>
            </p:cNvGrpSpPr>
            <p:nvPr/>
          </p:nvGrpSpPr>
          <p:grpSpPr bwMode="auto">
            <a:xfrm>
              <a:off x="672" y="3312"/>
              <a:ext cx="2160" cy="1"/>
              <a:chOff x="672" y="3504"/>
              <a:chExt cx="2160" cy="0"/>
            </a:xfrm>
          </p:grpSpPr>
          <p:sp>
            <p:nvSpPr>
              <p:cNvPr id="21555" name="Line 18"/>
              <p:cNvSpPr>
                <a:spLocks noChangeShapeType="1"/>
              </p:cNvSpPr>
              <p:nvPr/>
            </p:nvSpPr>
            <p:spPr bwMode="auto">
              <a:xfrm>
                <a:off x="1056" y="3504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6" name="Line 19"/>
              <p:cNvSpPr>
                <a:spLocks noChangeShapeType="1"/>
              </p:cNvSpPr>
              <p:nvPr/>
            </p:nvSpPr>
            <p:spPr bwMode="auto">
              <a:xfrm>
                <a:off x="672" y="35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46" name="Group 20"/>
            <p:cNvGrpSpPr>
              <a:grpSpLocks/>
            </p:cNvGrpSpPr>
            <p:nvPr/>
          </p:nvGrpSpPr>
          <p:grpSpPr bwMode="auto">
            <a:xfrm>
              <a:off x="672" y="2736"/>
              <a:ext cx="2160" cy="1"/>
              <a:chOff x="672" y="3504"/>
              <a:chExt cx="2160" cy="0"/>
            </a:xfrm>
          </p:grpSpPr>
          <p:sp>
            <p:nvSpPr>
              <p:cNvPr id="21553" name="Line 21"/>
              <p:cNvSpPr>
                <a:spLocks noChangeShapeType="1"/>
              </p:cNvSpPr>
              <p:nvPr/>
            </p:nvSpPr>
            <p:spPr bwMode="auto">
              <a:xfrm>
                <a:off x="1056" y="3504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4" name="Line 22"/>
              <p:cNvSpPr>
                <a:spLocks noChangeShapeType="1"/>
              </p:cNvSpPr>
              <p:nvPr/>
            </p:nvSpPr>
            <p:spPr bwMode="auto">
              <a:xfrm>
                <a:off x="672" y="35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47" name="Group 23"/>
            <p:cNvGrpSpPr>
              <a:grpSpLocks/>
            </p:cNvGrpSpPr>
            <p:nvPr/>
          </p:nvGrpSpPr>
          <p:grpSpPr bwMode="auto">
            <a:xfrm>
              <a:off x="672" y="2448"/>
              <a:ext cx="2160" cy="1"/>
              <a:chOff x="672" y="3504"/>
              <a:chExt cx="2160" cy="0"/>
            </a:xfrm>
          </p:grpSpPr>
          <p:sp>
            <p:nvSpPr>
              <p:cNvPr id="21551" name="Line 24"/>
              <p:cNvSpPr>
                <a:spLocks noChangeShapeType="1"/>
              </p:cNvSpPr>
              <p:nvPr/>
            </p:nvSpPr>
            <p:spPr bwMode="auto">
              <a:xfrm>
                <a:off x="1056" y="3504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2" name="Line 25"/>
              <p:cNvSpPr>
                <a:spLocks noChangeShapeType="1"/>
              </p:cNvSpPr>
              <p:nvPr/>
            </p:nvSpPr>
            <p:spPr bwMode="auto">
              <a:xfrm>
                <a:off x="672" y="35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48" name="Group 26"/>
            <p:cNvGrpSpPr>
              <a:grpSpLocks/>
            </p:cNvGrpSpPr>
            <p:nvPr/>
          </p:nvGrpSpPr>
          <p:grpSpPr bwMode="auto">
            <a:xfrm>
              <a:off x="672" y="2160"/>
              <a:ext cx="2160" cy="1"/>
              <a:chOff x="672" y="3504"/>
              <a:chExt cx="2160" cy="0"/>
            </a:xfrm>
          </p:grpSpPr>
          <p:sp>
            <p:nvSpPr>
              <p:cNvPr id="21549" name="Line 27"/>
              <p:cNvSpPr>
                <a:spLocks noChangeShapeType="1"/>
              </p:cNvSpPr>
              <p:nvPr/>
            </p:nvSpPr>
            <p:spPr bwMode="auto">
              <a:xfrm>
                <a:off x="1056" y="3504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0" name="Line 28"/>
              <p:cNvSpPr>
                <a:spLocks noChangeShapeType="1"/>
              </p:cNvSpPr>
              <p:nvPr/>
            </p:nvSpPr>
            <p:spPr bwMode="auto">
              <a:xfrm>
                <a:off x="672" y="35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419600" y="3429000"/>
            <a:ext cx="3352800" cy="1828800"/>
            <a:chOff x="2784" y="2160"/>
            <a:chExt cx="2112" cy="1152"/>
          </a:xfrm>
        </p:grpSpPr>
        <p:sp>
          <p:nvSpPr>
            <p:cNvPr id="21539" name="Line 30"/>
            <p:cNvSpPr>
              <a:spLocks noChangeShapeType="1"/>
            </p:cNvSpPr>
            <p:nvPr/>
          </p:nvSpPr>
          <p:spPr bwMode="auto">
            <a:xfrm>
              <a:off x="2784" y="2160"/>
              <a:ext cx="2112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31"/>
            <p:cNvSpPr>
              <a:spLocks noChangeShapeType="1"/>
            </p:cNvSpPr>
            <p:nvPr/>
          </p:nvSpPr>
          <p:spPr bwMode="auto">
            <a:xfrm>
              <a:off x="2832" y="2448"/>
              <a:ext cx="2064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1" name="Line 32"/>
            <p:cNvSpPr>
              <a:spLocks noChangeShapeType="1"/>
            </p:cNvSpPr>
            <p:nvPr/>
          </p:nvSpPr>
          <p:spPr bwMode="auto">
            <a:xfrm>
              <a:off x="2832" y="2736"/>
              <a:ext cx="20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2" name="Line 33"/>
            <p:cNvSpPr>
              <a:spLocks noChangeShapeType="1"/>
            </p:cNvSpPr>
            <p:nvPr/>
          </p:nvSpPr>
          <p:spPr bwMode="auto">
            <a:xfrm flipV="1">
              <a:off x="2784" y="2736"/>
              <a:ext cx="2112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34"/>
            <p:cNvSpPr>
              <a:spLocks noChangeShapeType="1"/>
            </p:cNvSpPr>
            <p:nvPr/>
          </p:nvSpPr>
          <p:spPr bwMode="auto">
            <a:xfrm flipV="1">
              <a:off x="2784" y="2736"/>
              <a:ext cx="2112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2362200" y="2590800"/>
            <a:ext cx="2133600" cy="2667000"/>
            <a:chOff x="1488" y="1632"/>
            <a:chExt cx="1344" cy="1680"/>
          </a:xfrm>
        </p:grpSpPr>
        <p:sp>
          <p:nvSpPr>
            <p:cNvPr id="21534" name="Line 36"/>
            <p:cNvSpPr>
              <a:spLocks noChangeShapeType="1"/>
            </p:cNvSpPr>
            <p:nvPr/>
          </p:nvSpPr>
          <p:spPr bwMode="auto">
            <a:xfrm flipV="1">
              <a:off x="1488" y="1632"/>
              <a:ext cx="1344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5" name="Line 37"/>
            <p:cNvSpPr>
              <a:spLocks noChangeShapeType="1"/>
            </p:cNvSpPr>
            <p:nvPr/>
          </p:nvSpPr>
          <p:spPr bwMode="auto">
            <a:xfrm flipV="1">
              <a:off x="1488" y="1920"/>
              <a:ext cx="1344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6" name="Line 38"/>
            <p:cNvSpPr>
              <a:spLocks noChangeShapeType="1"/>
            </p:cNvSpPr>
            <p:nvPr/>
          </p:nvSpPr>
          <p:spPr bwMode="auto">
            <a:xfrm flipV="1">
              <a:off x="1488" y="2208"/>
              <a:ext cx="1344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7" name="Line 39"/>
            <p:cNvSpPr>
              <a:spLocks noChangeShapeType="1"/>
            </p:cNvSpPr>
            <p:nvPr/>
          </p:nvSpPr>
          <p:spPr bwMode="auto">
            <a:xfrm flipV="1">
              <a:off x="1488" y="2496"/>
              <a:ext cx="1344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8" name="Line 40"/>
            <p:cNvSpPr>
              <a:spLocks noChangeShapeType="1"/>
            </p:cNvSpPr>
            <p:nvPr/>
          </p:nvSpPr>
          <p:spPr bwMode="auto">
            <a:xfrm flipV="1">
              <a:off x="1488" y="2784"/>
              <a:ext cx="1344" cy="52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4492625" y="2590800"/>
            <a:ext cx="3851275" cy="1828800"/>
            <a:chOff x="2830" y="1632"/>
            <a:chExt cx="2426" cy="1152"/>
          </a:xfrm>
        </p:grpSpPr>
        <p:graphicFrame>
          <p:nvGraphicFramePr>
            <p:cNvPr id="21511" name="Object 7"/>
            <p:cNvGraphicFramePr>
              <a:graphicFrameLocks noChangeAspect="1"/>
            </p:cNvGraphicFramePr>
            <p:nvPr/>
          </p:nvGraphicFramePr>
          <p:xfrm>
            <a:off x="4992" y="1920"/>
            <a:ext cx="26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7"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6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8" name="Group 43"/>
            <p:cNvGrpSpPr>
              <a:grpSpLocks/>
            </p:cNvGrpSpPr>
            <p:nvPr/>
          </p:nvGrpSpPr>
          <p:grpSpPr bwMode="auto">
            <a:xfrm>
              <a:off x="2830" y="1632"/>
              <a:ext cx="2065" cy="1152"/>
              <a:chOff x="2830" y="1632"/>
              <a:chExt cx="2065" cy="1152"/>
            </a:xfrm>
          </p:grpSpPr>
          <p:sp>
            <p:nvSpPr>
              <p:cNvPr id="21529" name="Line 44"/>
              <p:cNvSpPr>
                <a:spLocks noChangeShapeType="1"/>
              </p:cNvSpPr>
              <p:nvPr/>
            </p:nvSpPr>
            <p:spPr bwMode="auto">
              <a:xfrm rot="-3806">
                <a:off x="2830" y="1632"/>
                <a:ext cx="2065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0" name="Line 45"/>
              <p:cNvSpPr>
                <a:spLocks noChangeShapeType="1"/>
              </p:cNvSpPr>
              <p:nvPr/>
            </p:nvSpPr>
            <p:spPr bwMode="auto">
              <a:xfrm rot="-3806">
                <a:off x="2830" y="1919"/>
                <a:ext cx="2065" cy="9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1" name="Line 46"/>
              <p:cNvSpPr>
                <a:spLocks noChangeShapeType="1"/>
              </p:cNvSpPr>
              <p:nvPr/>
            </p:nvSpPr>
            <p:spPr bwMode="auto">
              <a:xfrm rot="21596194" flipV="1">
                <a:off x="2831" y="2016"/>
                <a:ext cx="2064" cy="479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2" name="Line 47"/>
              <p:cNvSpPr>
                <a:spLocks noChangeShapeType="1"/>
              </p:cNvSpPr>
              <p:nvPr/>
            </p:nvSpPr>
            <p:spPr bwMode="auto">
              <a:xfrm rot="21596194" flipV="1">
                <a:off x="2831" y="2016"/>
                <a:ext cx="2064" cy="192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33" name="Line 48"/>
              <p:cNvSpPr>
                <a:spLocks noChangeShapeType="1"/>
              </p:cNvSpPr>
              <p:nvPr/>
            </p:nvSpPr>
            <p:spPr bwMode="auto">
              <a:xfrm rot="21596194" flipV="1">
                <a:off x="2831" y="2016"/>
                <a:ext cx="2064" cy="76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9600" y="1828800"/>
            <a:ext cx="8001000" cy="4584700"/>
            <a:chOff x="384" y="1144"/>
            <a:chExt cx="5040" cy="2888"/>
          </a:xfrm>
        </p:grpSpPr>
        <p:sp>
          <p:nvSpPr>
            <p:cNvPr id="3122" name="Rectangle 50"/>
            <p:cNvSpPr>
              <a:spLocks noChangeArrowheads="1"/>
            </p:cNvSpPr>
            <p:nvPr/>
          </p:nvSpPr>
          <p:spPr bwMode="auto">
            <a:xfrm>
              <a:off x="4890" y="1440"/>
              <a:ext cx="54" cy="259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1507" name="Object 3"/>
            <p:cNvGraphicFramePr>
              <a:graphicFrameLocks noChangeAspect="1"/>
            </p:cNvGraphicFramePr>
            <p:nvPr/>
          </p:nvGraphicFramePr>
          <p:xfrm>
            <a:off x="4982" y="2784"/>
            <a:ext cx="2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8" name="Equation" r:id="rId6" imgW="164880" imgH="190440" progId="Equation.DSMT4">
                    <p:embed/>
                  </p:oleObj>
                </mc:Choice>
                <mc:Fallback>
                  <p:oleObj name="Equation" r:id="rId6" imgW="164880" imgH="1904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2784"/>
                          <a:ext cx="25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2496" y="1144"/>
            <a:ext cx="3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9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144"/>
                          <a:ext cx="33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Line 53"/>
            <p:cNvSpPr>
              <a:spLocks noChangeShapeType="1"/>
            </p:cNvSpPr>
            <p:nvPr/>
          </p:nvSpPr>
          <p:spPr bwMode="auto">
            <a:xfrm flipV="1">
              <a:off x="384" y="2736"/>
              <a:ext cx="5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4952" y="1200"/>
            <a:ext cx="32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0" name="Equation" r:id="rId10" imgW="139680" imgH="164880" progId="Equation.DSMT4">
                    <p:embed/>
                  </p:oleObj>
                </mc:Choice>
                <mc:Fallback>
                  <p:oleObj name="Equation" r:id="rId10" imgW="1396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1200"/>
                          <a:ext cx="328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3744" y="3408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1" name="Equation" r:id="rId12" imgW="152280" imgH="203040" progId="Equation.DSMT4">
                    <p:embed/>
                  </p:oleObj>
                </mc:Choice>
                <mc:Fallback>
                  <p:oleObj name="Equation" r:id="rId12" imgW="15228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408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Line 56"/>
            <p:cNvSpPr>
              <a:spLocks noChangeShapeType="1"/>
            </p:cNvSpPr>
            <p:nvPr/>
          </p:nvSpPr>
          <p:spPr bwMode="auto">
            <a:xfrm>
              <a:off x="2832" y="374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7" name="Oval 57"/>
            <p:cNvSpPr>
              <a:spLocks noChangeArrowheads="1"/>
            </p:cNvSpPr>
            <p:nvPr/>
          </p:nvSpPr>
          <p:spPr bwMode="auto">
            <a:xfrm>
              <a:off x="2736" y="1440"/>
              <a:ext cx="192" cy="2592"/>
            </a:xfrm>
            <a:prstGeom prst="ellipse">
              <a:avLst/>
            </a:prstGeom>
            <a:solidFill>
              <a:srgbClr val="00FF99">
                <a:alpha val="50195"/>
              </a:srgbClr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1752600" y="2057400"/>
            <a:ext cx="1968500" cy="1447800"/>
            <a:chOff x="1104" y="1296"/>
            <a:chExt cx="1240" cy="912"/>
          </a:xfrm>
        </p:grpSpPr>
        <p:sp>
          <p:nvSpPr>
            <p:cNvPr id="21522" name="Freeform 59"/>
            <p:cNvSpPr>
              <a:spLocks/>
            </p:cNvSpPr>
            <p:nvPr/>
          </p:nvSpPr>
          <p:spPr bwMode="auto">
            <a:xfrm>
              <a:off x="1959" y="1978"/>
              <a:ext cx="57" cy="153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18 h 153"/>
                <a:gd name="T4" fmla="*/ 5 w 57"/>
                <a:gd name="T5" fmla="*/ 19 h 153"/>
                <a:gd name="T6" fmla="*/ 5 w 57"/>
                <a:gd name="T7" fmla="*/ 10 h 153"/>
                <a:gd name="T8" fmla="*/ 2 w 57"/>
                <a:gd name="T9" fmla="*/ 18 h 153"/>
                <a:gd name="T10" fmla="*/ 6 w 57"/>
                <a:gd name="T11" fmla="*/ 20 h 153"/>
                <a:gd name="T12" fmla="*/ 10 w 57"/>
                <a:gd name="T13" fmla="*/ 12 h 153"/>
                <a:gd name="T14" fmla="*/ 3 w 57"/>
                <a:gd name="T15" fmla="*/ 18 h 153"/>
                <a:gd name="T16" fmla="*/ 8 w 57"/>
                <a:gd name="T17" fmla="*/ 22 h 153"/>
                <a:gd name="T18" fmla="*/ 12 w 57"/>
                <a:gd name="T19" fmla="*/ 27 h 153"/>
                <a:gd name="T20" fmla="*/ 17 w 57"/>
                <a:gd name="T21" fmla="*/ 33 h 153"/>
                <a:gd name="T22" fmla="*/ 23 w 57"/>
                <a:gd name="T23" fmla="*/ 26 h 153"/>
                <a:gd name="T24" fmla="*/ 15 w 57"/>
                <a:gd name="T25" fmla="*/ 30 h 153"/>
                <a:gd name="T26" fmla="*/ 19 w 57"/>
                <a:gd name="T27" fmla="*/ 37 h 153"/>
                <a:gd name="T28" fmla="*/ 22 w 57"/>
                <a:gd name="T29" fmla="*/ 45 h 153"/>
                <a:gd name="T30" fmla="*/ 26 w 57"/>
                <a:gd name="T31" fmla="*/ 55 h 153"/>
                <a:gd name="T32" fmla="*/ 31 w 57"/>
                <a:gd name="T33" fmla="*/ 76 h 153"/>
                <a:gd name="T34" fmla="*/ 40 w 57"/>
                <a:gd name="T35" fmla="*/ 72 h 153"/>
                <a:gd name="T36" fmla="*/ 31 w 57"/>
                <a:gd name="T37" fmla="*/ 72 h 153"/>
                <a:gd name="T38" fmla="*/ 35 w 57"/>
                <a:gd name="T39" fmla="*/ 97 h 153"/>
                <a:gd name="T40" fmla="*/ 38 w 57"/>
                <a:gd name="T41" fmla="*/ 124 h 153"/>
                <a:gd name="T42" fmla="*/ 39 w 57"/>
                <a:gd name="T43" fmla="*/ 153 h 153"/>
                <a:gd name="T44" fmla="*/ 57 w 57"/>
                <a:gd name="T45" fmla="*/ 153 h 153"/>
                <a:gd name="T46" fmla="*/ 56 w 57"/>
                <a:gd name="T47" fmla="*/ 124 h 153"/>
                <a:gd name="T48" fmla="*/ 53 w 57"/>
                <a:gd name="T49" fmla="*/ 97 h 153"/>
                <a:gd name="T50" fmla="*/ 49 w 57"/>
                <a:gd name="T51" fmla="*/ 72 h 153"/>
                <a:gd name="T52" fmla="*/ 48 w 57"/>
                <a:gd name="T53" fmla="*/ 69 h 153"/>
                <a:gd name="T54" fmla="*/ 43 w 57"/>
                <a:gd name="T55" fmla="*/ 48 h 153"/>
                <a:gd name="T56" fmla="*/ 39 w 57"/>
                <a:gd name="T57" fmla="*/ 38 h 153"/>
                <a:gd name="T58" fmla="*/ 36 w 57"/>
                <a:gd name="T59" fmla="*/ 30 h 153"/>
                <a:gd name="T60" fmla="*/ 32 w 57"/>
                <a:gd name="T61" fmla="*/ 23 h 153"/>
                <a:gd name="T62" fmla="*/ 30 w 57"/>
                <a:gd name="T63" fmla="*/ 20 h 153"/>
                <a:gd name="T64" fmla="*/ 25 w 57"/>
                <a:gd name="T65" fmla="*/ 14 h 153"/>
                <a:gd name="T66" fmla="*/ 21 w 57"/>
                <a:gd name="T67" fmla="*/ 9 h 153"/>
                <a:gd name="T68" fmla="*/ 16 w 57"/>
                <a:gd name="T69" fmla="*/ 5 h 153"/>
                <a:gd name="T70" fmla="*/ 13 w 57"/>
                <a:gd name="T71" fmla="*/ 3 h 153"/>
                <a:gd name="T72" fmla="*/ 9 w 57"/>
                <a:gd name="T73" fmla="*/ 1 h 153"/>
                <a:gd name="T74" fmla="*/ 5 w 57"/>
                <a:gd name="T75" fmla="*/ 1 h 153"/>
                <a:gd name="T76" fmla="*/ 0 w 57"/>
                <a:gd name="T77" fmla="*/ 0 h 1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7"/>
                <a:gd name="T118" fmla="*/ 0 h 153"/>
                <a:gd name="T119" fmla="*/ 57 w 57"/>
                <a:gd name="T120" fmla="*/ 153 h 15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7" h="153">
                  <a:moveTo>
                    <a:pt x="0" y="0"/>
                  </a:moveTo>
                  <a:lnTo>
                    <a:pt x="0" y="18"/>
                  </a:lnTo>
                  <a:lnTo>
                    <a:pt x="5" y="19"/>
                  </a:lnTo>
                  <a:lnTo>
                    <a:pt x="5" y="10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12"/>
                  </a:lnTo>
                  <a:lnTo>
                    <a:pt x="3" y="18"/>
                  </a:lnTo>
                  <a:lnTo>
                    <a:pt x="8" y="22"/>
                  </a:lnTo>
                  <a:lnTo>
                    <a:pt x="12" y="27"/>
                  </a:lnTo>
                  <a:lnTo>
                    <a:pt x="17" y="33"/>
                  </a:lnTo>
                  <a:lnTo>
                    <a:pt x="23" y="26"/>
                  </a:lnTo>
                  <a:lnTo>
                    <a:pt x="15" y="30"/>
                  </a:lnTo>
                  <a:lnTo>
                    <a:pt x="19" y="37"/>
                  </a:lnTo>
                  <a:lnTo>
                    <a:pt x="22" y="45"/>
                  </a:lnTo>
                  <a:lnTo>
                    <a:pt x="26" y="55"/>
                  </a:lnTo>
                  <a:lnTo>
                    <a:pt x="31" y="76"/>
                  </a:lnTo>
                  <a:lnTo>
                    <a:pt x="40" y="72"/>
                  </a:lnTo>
                  <a:lnTo>
                    <a:pt x="31" y="72"/>
                  </a:lnTo>
                  <a:lnTo>
                    <a:pt x="35" y="97"/>
                  </a:lnTo>
                  <a:lnTo>
                    <a:pt x="38" y="124"/>
                  </a:lnTo>
                  <a:lnTo>
                    <a:pt x="39" y="153"/>
                  </a:lnTo>
                  <a:lnTo>
                    <a:pt x="57" y="153"/>
                  </a:lnTo>
                  <a:lnTo>
                    <a:pt x="56" y="124"/>
                  </a:lnTo>
                  <a:lnTo>
                    <a:pt x="53" y="97"/>
                  </a:lnTo>
                  <a:lnTo>
                    <a:pt x="49" y="72"/>
                  </a:lnTo>
                  <a:lnTo>
                    <a:pt x="48" y="69"/>
                  </a:lnTo>
                  <a:lnTo>
                    <a:pt x="43" y="48"/>
                  </a:lnTo>
                  <a:lnTo>
                    <a:pt x="39" y="38"/>
                  </a:lnTo>
                  <a:lnTo>
                    <a:pt x="36" y="30"/>
                  </a:lnTo>
                  <a:lnTo>
                    <a:pt x="32" y="23"/>
                  </a:lnTo>
                  <a:lnTo>
                    <a:pt x="30" y="20"/>
                  </a:lnTo>
                  <a:lnTo>
                    <a:pt x="25" y="14"/>
                  </a:lnTo>
                  <a:lnTo>
                    <a:pt x="21" y="9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9" y="1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06" name="Object 2"/>
            <p:cNvGraphicFramePr>
              <a:graphicFrameLocks noChangeAspect="1"/>
            </p:cNvGraphicFramePr>
            <p:nvPr/>
          </p:nvGraphicFramePr>
          <p:xfrm>
            <a:off x="2064" y="1816"/>
            <a:ext cx="28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2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16"/>
                          <a:ext cx="28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AutoShape 61"/>
            <p:cNvSpPr>
              <a:spLocks noChangeArrowheads="1"/>
            </p:cNvSpPr>
            <p:nvPr/>
          </p:nvSpPr>
          <p:spPr bwMode="auto">
            <a:xfrm>
              <a:off x="1104" y="1296"/>
              <a:ext cx="912" cy="336"/>
            </a:xfrm>
            <a:prstGeom prst="wedgeRectCallout">
              <a:avLst>
                <a:gd name="adj1" fmla="val 34759"/>
                <a:gd name="adj2" fmla="val 179764"/>
              </a:avLst>
            </a:prstGeom>
            <a:gradFill rotWithShape="0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衍射角</a:t>
              </a:r>
            </a:p>
          </p:txBody>
        </p:sp>
      </p:grpSp>
      <p:sp>
        <p:nvSpPr>
          <p:cNvPr id="21521" name="Rectangle 62"/>
          <p:cNvSpPr>
            <a:spLocks noChangeArrowheads="1"/>
          </p:cNvSpPr>
          <p:nvPr/>
        </p:nvSpPr>
        <p:spPr bwMode="auto">
          <a:xfrm>
            <a:off x="2895600" y="188640"/>
            <a:ext cx="3836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3600" b="1" dirty="0">
                <a:solidFill>
                  <a:srgbClr val="CC0000"/>
                </a:solidFill>
                <a:latin typeface="宋体" pitchFamily="2" charset="-122"/>
              </a:rPr>
              <a:t>第三节  光 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38200" y="289560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000000"/>
                </a:solidFill>
              </a:rPr>
              <a:t>a</a:t>
            </a:r>
            <a:r>
              <a:rPr lang="en-US" altLang="zh-CN" sz="3200" b="1" i="1">
                <a:solidFill>
                  <a:srgbClr val="000000"/>
                </a:solidFill>
                <a:latin typeface="方正书宋简体"/>
              </a:rPr>
              <a:t> </a:t>
            </a:r>
            <a:r>
              <a:rPr lang="en-US" altLang="zh-CN" sz="3200" b="1" i="1">
                <a:solidFill>
                  <a:srgbClr val="000000"/>
                </a:solidFill>
              </a:rPr>
              <a:t>—— </a:t>
            </a:r>
            <a:r>
              <a:rPr lang="zh-CN" altLang="en-US" sz="3200" b="1">
                <a:solidFill>
                  <a:srgbClr val="0000FF"/>
                </a:solidFill>
                <a:latin typeface="方正书宋简体"/>
              </a:rPr>
              <a:t>不透光</a:t>
            </a:r>
            <a:r>
              <a:rPr lang="zh-CN" altLang="en-US" sz="3200" b="1">
                <a:solidFill>
                  <a:srgbClr val="000000"/>
                </a:solidFill>
                <a:latin typeface="方正书宋简体"/>
              </a:rPr>
              <a:t>部分的宽度</a:t>
            </a:r>
            <a:endParaRPr lang="zh-CN" altLang="en-US" sz="3200">
              <a:solidFill>
                <a:srgbClr val="000000"/>
              </a:solidFill>
              <a:latin typeface="方正书宋简体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3860800"/>
            <a:ext cx="6408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1">
                <a:solidFill>
                  <a:schemeClr val="tx2"/>
                </a:solidFill>
              </a:rPr>
              <a:t>d = a + b</a:t>
            </a:r>
            <a:r>
              <a:rPr lang="en-US" altLang="zh-CN" sz="3600" b="1" i="1">
                <a:solidFill>
                  <a:schemeClr val="tx2"/>
                </a:solidFill>
                <a:latin typeface="方正书宋简体"/>
              </a:rPr>
              <a:t>   </a:t>
            </a:r>
            <a:r>
              <a:rPr lang="en-US" altLang="zh-CN" sz="3600" b="1" i="1">
                <a:solidFill>
                  <a:schemeClr val="tx2"/>
                </a:solidFill>
                <a:latin typeface="方正书宋简体"/>
                <a:sym typeface="Symbol" pitchFamily="18" charset="2"/>
              </a:rPr>
              <a:t></a:t>
            </a:r>
            <a:r>
              <a:rPr lang="en-US" altLang="zh-CN" sz="3600" b="1" i="1">
                <a:solidFill>
                  <a:schemeClr val="tx2"/>
                </a:solidFill>
                <a:latin typeface="方正书宋简体"/>
              </a:rPr>
              <a:t>   </a:t>
            </a:r>
            <a:r>
              <a:rPr lang="zh-CN" altLang="en-US" sz="3200" b="1">
                <a:solidFill>
                  <a:srgbClr val="FF0000"/>
                </a:solidFill>
                <a:latin typeface="方正书宋简体"/>
              </a:rPr>
              <a:t>光栅常数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 i="1"/>
              <a:t>b —— </a:t>
            </a:r>
            <a:r>
              <a:rPr lang="zh-CN" altLang="en-US" sz="3200" b="1">
                <a:solidFill>
                  <a:srgbClr val="0000FF"/>
                </a:solidFill>
                <a:latin typeface="方正书宋简体"/>
              </a:rPr>
              <a:t>透光</a:t>
            </a:r>
            <a:r>
              <a:rPr lang="zh-CN" altLang="en-US" sz="3200" b="1">
                <a:solidFill>
                  <a:srgbClr val="000000"/>
                </a:solidFill>
                <a:latin typeface="方正书宋简体"/>
              </a:rPr>
              <a:t>部分的宽度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 b="1" dirty="0" smtClean="0">
                <a:latin typeface="方正书宋简体"/>
              </a:rPr>
              <a:t> 光栅</a:t>
            </a:r>
            <a:r>
              <a:rPr lang="zh-CN" altLang="en-US" sz="3200" b="1" dirty="0">
                <a:latin typeface="方正书宋简体"/>
              </a:rPr>
              <a:t>常数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5867400"/>
            <a:ext cx="4038600" cy="546100"/>
            <a:chOff x="3072" y="3696"/>
            <a:chExt cx="2544" cy="344"/>
          </a:xfrm>
        </p:grpSpPr>
        <p:sp>
          <p:nvSpPr>
            <p:cNvPr id="22590" name="Rectangle 7"/>
            <p:cNvSpPr>
              <a:spLocks noChangeArrowheads="1"/>
            </p:cNvSpPr>
            <p:nvPr/>
          </p:nvSpPr>
          <p:spPr bwMode="auto">
            <a:xfrm>
              <a:off x="3072" y="3713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>
                  <a:solidFill>
                    <a:srgbClr val="FF0000"/>
                  </a:solidFill>
                </a:rPr>
                <a:t>光栅常数：</a:t>
              </a:r>
            </a:p>
          </p:txBody>
        </p:sp>
        <p:graphicFrame>
          <p:nvGraphicFramePr>
            <p:cNvPr id="22530" name="Object 2"/>
            <p:cNvGraphicFramePr>
              <a:graphicFrameLocks noChangeAspect="1"/>
            </p:cNvGraphicFramePr>
            <p:nvPr/>
          </p:nvGraphicFramePr>
          <p:xfrm>
            <a:off x="4224" y="3696"/>
            <a:ext cx="13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" name="Equation" r:id="rId3" imgW="1409400" imgH="317160" progId="Equation.DSMT4">
                    <p:embed/>
                  </p:oleObj>
                </mc:Choice>
                <mc:Fallback>
                  <p:oleObj name="Equation" r:id="rId3" imgW="1409400" imgH="317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696"/>
                          <a:ext cx="139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381000" y="4648200"/>
            <a:ext cx="385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方正书宋简体"/>
              </a:rPr>
              <a:t>（</a:t>
            </a:r>
            <a:r>
              <a:rPr lang="zh-CN" altLang="en-US" sz="2800" b="1">
                <a:solidFill>
                  <a:srgbClr val="0000FF"/>
                </a:solidFill>
                <a:latin typeface="方正书宋简体"/>
              </a:rPr>
              <a:t>一个缝占据的宽度</a:t>
            </a:r>
            <a:r>
              <a:rPr lang="zh-CN" altLang="en-US" sz="3200" b="1">
                <a:solidFill>
                  <a:srgbClr val="000000"/>
                </a:solidFill>
                <a:latin typeface="方正书宋简体"/>
              </a:rPr>
              <a:t>）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8027988" y="2060575"/>
            <a:ext cx="355600" cy="215900"/>
            <a:chOff x="2254" y="1885"/>
            <a:chExt cx="224" cy="197"/>
          </a:xfrm>
        </p:grpSpPr>
        <p:sp>
          <p:nvSpPr>
            <p:cNvPr id="22587" name="Line 53"/>
            <p:cNvSpPr>
              <a:spLocks noChangeShapeType="1"/>
            </p:cNvSpPr>
            <p:nvPr/>
          </p:nvSpPr>
          <p:spPr bwMode="auto">
            <a:xfrm>
              <a:off x="2366" y="1885"/>
              <a:ext cx="1" cy="1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54"/>
            <p:cNvSpPr>
              <a:spLocks noChangeShapeType="1"/>
            </p:cNvSpPr>
            <p:nvPr/>
          </p:nvSpPr>
          <p:spPr bwMode="auto">
            <a:xfrm>
              <a:off x="2254" y="1885"/>
              <a:ext cx="2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55"/>
            <p:cNvSpPr>
              <a:spLocks noChangeShapeType="1"/>
            </p:cNvSpPr>
            <p:nvPr/>
          </p:nvSpPr>
          <p:spPr bwMode="auto">
            <a:xfrm>
              <a:off x="2254" y="2077"/>
              <a:ext cx="2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308850" y="908050"/>
            <a:ext cx="1263650" cy="2952750"/>
            <a:chOff x="1824" y="1440"/>
            <a:chExt cx="796" cy="1134"/>
          </a:xfrm>
        </p:grpSpPr>
        <p:sp>
          <p:nvSpPr>
            <p:cNvPr id="22550" name="Rectangle 58"/>
            <p:cNvSpPr>
              <a:spLocks noChangeArrowheads="1"/>
            </p:cNvSpPr>
            <p:nvPr/>
          </p:nvSpPr>
          <p:spPr bwMode="auto">
            <a:xfrm>
              <a:off x="1824" y="1440"/>
              <a:ext cx="79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000" b="1">
                  <a:solidFill>
                    <a:srgbClr val="000000"/>
                  </a:solidFill>
                </a:rPr>
                <a:t>透射光栅</a:t>
              </a:r>
            </a:p>
          </p:txBody>
        </p:sp>
        <p:grpSp>
          <p:nvGrpSpPr>
            <p:cNvPr id="22551" name="Group 59"/>
            <p:cNvGrpSpPr>
              <a:grpSpLocks/>
            </p:cNvGrpSpPr>
            <p:nvPr/>
          </p:nvGrpSpPr>
          <p:grpSpPr bwMode="auto">
            <a:xfrm>
              <a:off x="2020" y="1677"/>
              <a:ext cx="232" cy="897"/>
              <a:chOff x="3860" y="12658"/>
              <a:chExt cx="416" cy="2241"/>
            </a:xfrm>
          </p:grpSpPr>
          <p:sp>
            <p:nvSpPr>
              <p:cNvPr id="22552" name="Line 60"/>
              <p:cNvSpPr>
                <a:spLocks noChangeShapeType="1"/>
              </p:cNvSpPr>
              <p:nvPr/>
            </p:nvSpPr>
            <p:spPr bwMode="auto">
              <a:xfrm>
                <a:off x="3880" y="12674"/>
                <a:ext cx="38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3" name="Line 61"/>
              <p:cNvSpPr>
                <a:spLocks noChangeShapeType="1"/>
              </p:cNvSpPr>
              <p:nvPr/>
            </p:nvSpPr>
            <p:spPr bwMode="auto">
              <a:xfrm>
                <a:off x="4265" y="12659"/>
                <a:ext cx="1" cy="24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54" name="Group 62"/>
              <p:cNvGrpSpPr>
                <a:grpSpLocks/>
              </p:cNvGrpSpPr>
              <p:nvPr/>
            </p:nvGrpSpPr>
            <p:grpSpPr bwMode="auto">
              <a:xfrm>
                <a:off x="4097" y="12884"/>
                <a:ext cx="179" cy="281"/>
                <a:chOff x="4082" y="12899"/>
                <a:chExt cx="179" cy="281"/>
              </a:xfrm>
            </p:grpSpPr>
            <p:sp>
              <p:nvSpPr>
                <p:cNvPr id="22585" name="Arc 63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6" name="Arc 64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55" name="Line 65"/>
              <p:cNvSpPr>
                <a:spLocks noChangeShapeType="1"/>
              </p:cNvSpPr>
              <p:nvPr/>
            </p:nvSpPr>
            <p:spPr bwMode="auto">
              <a:xfrm>
                <a:off x="4265" y="13194"/>
                <a:ext cx="1" cy="20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Line 66"/>
              <p:cNvSpPr>
                <a:spLocks noChangeShapeType="1"/>
              </p:cNvSpPr>
              <p:nvPr/>
            </p:nvSpPr>
            <p:spPr bwMode="auto">
              <a:xfrm>
                <a:off x="4245" y="13674"/>
                <a:ext cx="1" cy="20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Line 67"/>
              <p:cNvSpPr>
                <a:spLocks noChangeShapeType="1"/>
              </p:cNvSpPr>
              <p:nvPr/>
            </p:nvSpPr>
            <p:spPr bwMode="auto">
              <a:xfrm>
                <a:off x="4245" y="14144"/>
                <a:ext cx="1" cy="20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68"/>
              <p:cNvSpPr>
                <a:spLocks noChangeShapeType="1"/>
              </p:cNvSpPr>
              <p:nvPr/>
            </p:nvSpPr>
            <p:spPr bwMode="auto">
              <a:xfrm>
                <a:off x="4245" y="14639"/>
                <a:ext cx="1" cy="24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Line 69"/>
              <p:cNvSpPr>
                <a:spLocks noChangeShapeType="1"/>
              </p:cNvSpPr>
              <p:nvPr/>
            </p:nvSpPr>
            <p:spPr bwMode="auto">
              <a:xfrm>
                <a:off x="3880" y="14869"/>
                <a:ext cx="38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Line 70"/>
              <p:cNvSpPr>
                <a:spLocks noChangeShapeType="1"/>
              </p:cNvSpPr>
              <p:nvPr/>
            </p:nvSpPr>
            <p:spPr bwMode="auto">
              <a:xfrm>
                <a:off x="3860" y="12658"/>
                <a:ext cx="1" cy="224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71"/>
              <p:cNvSpPr>
                <a:spLocks noChangeShapeType="1"/>
              </p:cNvSpPr>
              <p:nvPr/>
            </p:nvSpPr>
            <p:spPr bwMode="auto">
              <a:xfrm flipH="1">
                <a:off x="4000" y="1427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72"/>
              <p:cNvSpPr>
                <a:spLocks noChangeShapeType="1"/>
              </p:cNvSpPr>
              <p:nvPr/>
            </p:nvSpPr>
            <p:spPr bwMode="auto">
              <a:xfrm flipH="1">
                <a:off x="3920" y="1417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Line 73"/>
              <p:cNvSpPr>
                <a:spLocks noChangeShapeType="1"/>
              </p:cNvSpPr>
              <p:nvPr/>
            </p:nvSpPr>
            <p:spPr bwMode="auto">
              <a:xfrm flipH="1">
                <a:off x="3920" y="14199"/>
                <a:ext cx="161" cy="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Line 74"/>
              <p:cNvSpPr>
                <a:spLocks noChangeShapeType="1"/>
              </p:cNvSpPr>
              <p:nvPr/>
            </p:nvSpPr>
            <p:spPr bwMode="auto">
              <a:xfrm flipH="1">
                <a:off x="4000" y="1283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Line 75"/>
              <p:cNvSpPr>
                <a:spLocks noChangeShapeType="1"/>
              </p:cNvSpPr>
              <p:nvPr/>
            </p:nvSpPr>
            <p:spPr bwMode="auto">
              <a:xfrm flipH="1">
                <a:off x="3920" y="1273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Line 76"/>
              <p:cNvSpPr>
                <a:spLocks noChangeShapeType="1"/>
              </p:cNvSpPr>
              <p:nvPr/>
            </p:nvSpPr>
            <p:spPr bwMode="auto">
              <a:xfrm flipH="1">
                <a:off x="3920" y="12759"/>
                <a:ext cx="161" cy="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Line 77"/>
              <p:cNvSpPr>
                <a:spLocks noChangeShapeType="1"/>
              </p:cNvSpPr>
              <p:nvPr/>
            </p:nvSpPr>
            <p:spPr bwMode="auto">
              <a:xfrm flipH="1">
                <a:off x="4020" y="1331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Line 78"/>
              <p:cNvSpPr>
                <a:spLocks noChangeShapeType="1"/>
              </p:cNvSpPr>
              <p:nvPr/>
            </p:nvSpPr>
            <p:spPr bwMode="auto">
              <a:xfrm flipH="1">
                <a:off x="3940" y="1321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79"/>
              <p:cNvSpPr>
                <a:spLocks noChangeShapeType="1"/>
              </p:cNvSpPr>
              <p:nvPr/>
            </p:nvSpPr>
            <p:spPr bwMode="auto">
              <a:xfrm flipH="1">
                <a:off x="3940" y="13239"/>
                <a:ext cx="161" cy="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80"/>
              <p:cNvSpPr>
                <a:spLocks noChangeShapeType="1"/>
              </p:cNvSpPr>
              <p:nvPr/>
            </p:nvSpPr>
            <p:spPr bwMode="auto">
              <a:xfrm flipH="1">
                <a:off x="4000" y="1379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81"/>
              <p:cNvSpPr>
                <a:spLocks noChangeShapeType="1"/>
              </p:cNvSpPr>
              <p:nvPr/>
            </p:nvSpPr>
            <p:spPr bwMode="auto">
              <a:xfrm flipH="1">
                <a:off x="3920" y="1369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Line 82"/>
              <p:cNvSpPr>
                <a:spLocks noChangeShapeType="1"/>
              </p:cNvSpPr>
              <p:nvPr/>
            </p:nvSpPr>
            <p:spPr bwMode="auto">
              <a:xfrm flipH="1">
                <a:off x="3920" y="13719"/>
                <a:ext cx="161" cy="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Line 83"/>
              <p:cNvSpPr>
                <a:spLocks noChangeShapeType="1"/>
              </p:cNvSpPr>
              <p:nvPr/>
            </p:nvSpPr>
            <p:spPr bwMode="auto">
              <a:xfrm flipH="1">
                <a:off x="4000" y="1473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4" name="Line 84"/>
              <p:cNvSpPr>
                <a:spLocks noChangeShapeType="1"/>
              </p:cNvSpPr>
              <p:nvPr/>
            </p:nvSpPr>
            <p:spPr bwMode="auto">
              <a:xfrm flipH="1">
                <a:off x="3920" y="14639"/>
                <a:ext cx="81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5" name="Line 85"/>
              <p:cNvSpPr>
                <a:spLocks noChangeShapeType="1"/>
              </p:cNvSpPr>
              <p:nvPr/>
            </p:nvSpPr>
            <p:spPr bwMode="auto">
              <a:xfrm flipH="1">
                <a:off x="3920" y="14659"/>
                <a:ext cx="161" cy="1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76" name="Group 86"/>
              <p:cNvGrpSpPr>
                <a:grpSpLocks/>
              </p:cNvGrpSpPr>
              <p:nvPr/>
            </p:nvGrpSpPr>
            <p:grpSpPr bwMode="auto">
              <a:xfrm>
                <a:off x="4097" y="13379"/>
                <a:ext cx="179" cy="281"/>
                <a:chOff x="4082" y="12899"/>
                <a:chExt cx="179" cy="281"/>
              </a:xfrm>
            </p:grpSpPr>
            <p:sp>
              <p:nvSpPr>
                <p:cNvPr id="22583" name="Arc 87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4" name="Arc 88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7" name="Group 89"/>
              <p:cNvGrpSpPr>
                <a:grpSpLocks/>
              </p:cNvGrpSpPr>
              <p:nvPr/>
            </p:nvGrpSpPr>
            <p:grpSpPr bwMode="auto">
              <a:xfrm>
                <a:off x="4082" y="13859"/>
                <a:ext cx="179" cy="281"/>
                <a:chOff x="4082" y="12899"/>
                <a:chExt cx="179" cy="281"/>
              </a:xfrm>
            </p:grpSpPr>
            <p:sp>
              <p:nvSpPr>
                <p:cNvPr id="22581" name="Arc 90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2" name="Arc 91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78" name="Group 92"/>
              <p:cNvGrpSpPr>
                <a:grpSpLocks/>
              </p:cNvGrpSpPr>
              <p:nvPr/>
            </p:nvGrpSpPr>
            <p:grpSpPr bwMode="auto">
              <a:xfrm>
                <a:off x="4097" y="14354"/>
                <a:ext cx="179" cy="281"/>
                <a:chOff x="4082" y="12899"/>
                <a:chExt cx="179" cy="281"/>
              </a:xfrm>
            </p:grpSpPr>
            <p:sp>
              <p:nvSpPr>
                <p:cNvPr id="22579" name="Arc 93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0" name="Arc 94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8027988" y="2781300"/>
            <a:ext cx="355600" cy="287338"/>
            <a:chOff x="2254" y="1885"/>
            <a:chExt cx="224" cy="197"/>
          </a:xfrm>
        </p:grpSpPr>
        <p:sp>
          <p:nvSpPr>
            <p:cNvPr id="22547" name="Line 96"/>
            <p:cNvSpPr>
              <a:spLocks noChangeShapeType="1"/>
            </p:cNvSpPr>
            <p:nvPr/>
          </p:nvSpPr>
          <p:spPr bwMode="auto">
            <a:xfrm>
              <a:off x="2366" y="1885"/>
              <a:ext cx="1" cy="1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97"/>
            <p:cNvSpPr>
              <a:spLocks noChangeShapeType="1"/>
            </p:cNvSpPr>
            <p:nvPr/>
          </p:nvSpPr>
          <p:spPr bwMode="auto">
            <a:xfrm>
              <a:off x="2254" y="1885"/>
              <a:ext cx="2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98"/>
            <p:cNvSpPr>
              <a:spLocks noChangeShapeType="1"/>
            </p:cNvSpPr>
            <p:nvPr/>
          </p:nvSpPr>
          <p:spPr bwMode="auto">
            <a:xfrm>
              <a:off x="2254" y="2077"/>
              <a:ext cx="2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0" name="Rectangle 99"/>
          <p:cNvSpPr>
            <a:spLocks noChangeArrowheads="1"/>
          </p:cNvSpPr>
          <p:nvPr/>
        </p:nvSpPr>
        <p:spPr bwMode="auto">
          <a:xfrm>
            <a:off x="8388350" y="26368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</a:rPr>
              <a:t>b’</a:t>
            </a:r>
          </a:p>
        </p:txBody>
      </p:sp>
      <p:sp>
        <p:nvSpPr>
          <p:cNvPr id="22541" name="Rectangle 100"/>
          <p:cNvSpPr>
            <a:spLocks noChangeArrowheads="1"/>
          </p:cNvSpPr>
          <p:nvPr/>
        </p:nvSpPr>
        <p:spPr bwMode="auto">
          <a:xfrm>
            <a:off x="8388350" y="1916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i="1"/>
              <a:t>b</a:t>
            </a:r>
          </a:p>
        </p:txBody>
      </p:sp>
      <p:grpSp>
        <p:nvGrpSpPr>
          <p:cNvPr id="11" name="Group 101"/>
          <p:cNvGrpSpPr>
            <a:grpSpLocks/>
          </p:cNvGrpSpPr>
          <p:nvPr/>
        </p:nvGrpSpPr>
        <p:grpSpPr bwMode="auto">
          <a:xfrm>
            <a:off x="6948488" y="2636838"/>
            <a:ext cx="1003300" cy="576262"/>
            <a:chOff x="2254" y="1885"/>
            <a:chExt cx="224" cy="197"/>
          </a:xfrm>
        </p:grpSpPr>
        <p:sp>
          <p:nvSpPr>
            <p:cNvPr id="22544" name="Line 102"/>
            <p:cNvSpPr>
              <a:spLocks noChangeShapeType="1"/>
            </p:cNvSpPr>
            <p:nvPr/>
          </p:nvSpPr>
          <p:spPr bwMode="auto">
            <a:xfrm>
              <a:off x="2366" y="1885"/>
              <a:ext cx="1" cy="1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03"/>
            <p:cNvSpPr>
              <a:spLocks noChangeShapeType="1"/>
            </p:cNvSpPr>
            <p:nvPr/>
          </p:nvSpPr>
          <p:spPr bwMode="auto">
            <a:xfrm>
              <a:off x="2254" y="1885"/>
              <a:ext cx="2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04"/>
            <p:cNvSpPr>
              <a:spLocks noChangeShapeType="1"/>
            </p:cNvSpPr>
            <p:nvPr/>
          </p:nvSpPr>
          <p:spPr bwMode="auto">
            <a:xfrm>
              <a:off x="2254" y="2077"/>
              <a:ext cx="2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3" name="Rectangle 105"/>
          <p:cNvSpPr>
            <a:spLocks noChangeArrowheads="1"/>
          </p:cNvSpPr>
          <p:nvPr/>
        </p:nvSpPr>
        <p:spPr bwMode="auto">
          <a:xfrm>
            <a:off x="6948488" y="2636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tx2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72063" y="857250"/>
            <a:ext cx="3776662" cy="4929188"/>
            <a:chOff x="3024" y="432"/>
            <a:chExt cx="2640" cy="3168"/>
          </a:xfrm>
        </p:grpSpPr>
        <p:sp>
          <p:nvSpPr>
            <p:cNvPr id="23593" name="Rectangle 3"/>
            <p:cNvSpPr>
              <a:spLocks noChangeArrowheads="1"/>
            </p:cNvSpPr>
            <p:nvPr/>
          </p:nvSpPr>
          <p:spPr bwMode="auto">
            <a:xfrm>
              <a:off x="3024" y="432"/>
              <a:ext cx="2640" cy="31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94" name="Group 4"/>
            <p:cNvGrpSpPr>
              <a:grpSpLocks/>
            </p:cNvGrpSpPr>
            <p:nvPr/>
          </p:nvGrpSpPr>
          <p:grpSpPr bwMode="auto">
            <a:xfrm>
              <a:off x="4271" y="864"/>
              <a:ext cx="73" cy="1776"/>
              <a:chOff x="4271" y="864"/>
              <a:chExt cx="73" cy="1776"/>
            </a:xfrm>
          </p:grpSpPr>
          <p:sp>
            <p:nvSpPr>
              <p:cNvPr id="23595" name="AutoShape 5" descr="栎木"/>
              <p:cNvSpPr>
                <a:spLocks noChangeArrowheads="1"/>
              </p:cNvSpPr>
              <p:nvPr/>
            </p:nvSpPr>
            <p:spPr bwMode="auto">
              <a:xfrm rot="-5419152">
                <a:off x="4104" y="1032"/>
                <a:ext cx="408" cy="7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865 w 21600"/>
                  <a:gd name="T13" fmla="*/ 3955 h 21600"/>
                  <a:gd name="T14" fmla="*/ 17735 w 21600"/>
                  <a:gd name="T15" fmla="*/ 1764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6" name="AutoShape 6" descr="栎木"/>
              <p:cNvSpPr>
                <a:spLocks noChangeArrowheads="1"/>
              </p:cNvSpPr>
              <p:nvPr/>
            </p:nvSpPr>
            <p:spPr bwMode="auto">
              <a:xfrm rot="-5419152">
                <a:off x="4211" y="1404"/>
                <a:ext cx="192" cy="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38 w 21600"/>
                  <a:gd name="T13" fmla="*/ 3900 h 21600"/>
                  <a:gd name="T14" fmla="*/ 17663 w 21600"/>
                  <a:gd name="T15" fmla="*/ 177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7" name="AutoShape 7" descr="栎木"/>
              <p:cNvSpPr>
                <a:spLocks noChangeArrowheads="1"/>
              </p:cNvSpPr>
              <p:nvPr/>
            </p:nvSpPr>
            <p:spPr bwMode="auto">
              <a:xfrm rot="-5419152">
                <a:off x="4212" y="1692"/>
                <a:ext cx="192" cy="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38 w 21600"/>
                  <a:gd name="T13" fmla="*/ 3900 h 21600"/>
                  <a:gd name="T14" fmla="*/ 17663 w 21600"/>
                  <a:gd name="T15" fmla="*/ 177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8" name="AutoShape 8" descr="栎木"/>
              <p:cNvSpPr>
                <a:spLocks noChangeArrowheads="1"/>
              </p:cNvSpPr>
              <p:nvPr/>
            </p:nvSpPr>
            <p:spPr bwMode="auto">
              <a:xfrm rot="-5419152">
                <a:off x="4212" y="1980"/>
                <a:ext cx="192" cy="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38 w 21600"/>
                  <a:gd name="T13" fmla="*/ 3900 h 21600"/>
                  <a:gd name="T14" fmla="*/ 17663 w 21600"/>
                  <a:gd name="T15" fmla="*/ 177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9" name="AutoShape 9" descr="栎木"/>
              <p:cNvSpPr>
                <a:spLocks noChangeArrowheads="1"/>
              </p:cNvSpPr>
              <p:nvPr/>
            </p:nvSpPr>
            <p:spPr bwMode="auto">
              <a:xfrm rot="-5419152">
                <a:off x="4092" y="2388"/>
                <a:ext cx="432" cy="7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00 w 21600"/>
                  <a:gd name="T13" fmla="*/ 3955 h 21600"/>
                  <a:gd name="T14" fmla="*/ 17700 w 21600"/>
                  <a:gd name="T15" fmla="*/ 1764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163" y="21600"/>
                    </a:lnTo>
                    <a:lnTo>
                      <a:pt x="174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953000" y="1447800"/>
            <a:ext cx="3048000" cy="1524000"/>
            <a:chOff x="3168" y="912"/>
            <a:chExt cx="1920" cy="960"/>
          </a:xfrm>
        </p:grpSpPr>
        <p:sp>
          <p:nvSpPr>
            <p:cNvPr id="23589" name="Line 11"/>
            <p:cNvSpPr>
              <a:spLocks noChangeShapeType="1"/>
            </p:cNvSpPr>
            <p:nvPr/>
          </p:nvSpPr>
          <p:spPr bwMode="auto">
            <a:xfrm flipH="1">
              <a:off x="3168" y="134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12"/>
            <p:cNvSpPr>
              <a:spLocks noChangeShapeType="1"/>
            </p:cNvSpPr>
            <p:nvPr/>
          </p:nvSpPr>
          <p:spPr bwMode="auto">
            <a:xfrm flipH="1">
              <a:off x="3168" y="124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13"/>
            <p:cNvSpPr>
              <a:spLocks noChangeShapeType="1"/>
            </p:cNvSpPr>
            <p:nvPr/>
          </p:nvSpPr>
          <p:spPr bwMode="auto">
            <a:xfrm>
              <a:off x="3478" y="9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14"/>
            <p:cNvSpPr>
              <a:spLocks noChangeShapeType="1"/>
            </p:cNvSpPr>
            <p:nvPr/>
          </p:nvSpPr>
          <p:spPr bwMode="auto">
            <a:xfrm>
              <a:off x="3478" y="13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0" name="Object 9"/>
            <p:cNvGraphicFramePr>
              <a:graphicFrameLocks noChangeAspect="1"/>
            </p:cNvGraphicFramePr>
            <p:nvPr/>
          </p:nvGraphicFramePr>
          <p:xfrm>
            <a:off x="3286" y="1536"/>
            <a:ext cx="2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7" name="Equation" r:id="rId4" imgW="164880" imgH="253800" progId="Equation.DSMT4">
                    <p:embed/>
                  </p:oleObj>
                </mc:Choice>
                <mc:Fallback>
                  <p:oleObj name="Equation" r:id="rId4" imgW="164880" imgH="253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1536"/>
                          <a:ext cx="2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3" name="Line 17"/>
          <p:cNvSpPr>
            <a:spLocks noChangeShapeType="1"/>
          </p:cNvSpPr>
          <p:nvPr/>
        </p:nvSpPr>
        <p:spPr bwMode="auto">
          <a:xfrm flipH="1">
            <a:off x="5562600" y="2438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8"/>
          <p:cNvSpPr>
            <a:spLocks noChangeShapeType="1"/>
          </p:cNvSpPr>
          <p:nvPr/>
        </p:nvSpPr>
        <p:spPr bwMode="auto">
          <a:xfrm>
            <a:off x="6019800" y="1600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19"/>
          <p:cNvSpPr>
            <a:spLocks noChangeShapeType="1"/>
          </p:cNvSpPr>
          <p:nvPr/>
        </p:nvSpPr>
        <p:spPr bwMode="auto">
          <a:xfrm>
            <a:off x="6019800" y="2438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040438" y="2514600"/>
          <a:ext cx="425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8"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2514600"/>
                        <a:ext cx="425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53000" y="2974975"/>
            <a:ext cx="1619250" cy="533400"/>
            <a:chOff x="3168" y="1897"/>
            <a:chExt cx="1104" cy="288"/>
          </a:xfrm>
        </p:grpSpPr>
        <p:grpSp>
          <p:nvGrpSpPr>
            <p:cNvPr id="23584" name="Group 22"/>
            <p:cNvGrpSpPr>
              <a:grpSpLocks/>
            </p:cNvGrpSpPr>
            <p:nvPr/>
          </p:nvGrpSpPr>
          <p:grpSpPr bwMode="auto">
            <a:xfrm>
              <a:off x="3168" y="1897"/>
              <a:ext cx="1104" cy="288"/>
              <a:chOff x="3600" y="2880"/>
              <a:chExt cx="672" cy="288"/>
            </a:xfrm>
          </p:grpSpPr>
          <p:sp>
            <p:nvSpPr>
              <p:cNvPr id="23586" name="Rectangle 23" descr="浅色上对角线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672" cy="288"/>
              </a:xfrm>
              <a:prstGeom prst="rect">
                <a:avLst/>
              </a:prstGeom>
              <a:pattFill prst="ltUpDiag">
                <a:fgClr>
                  <a:srgbClr val="FF9999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7" name="Line 24" descr="浅色上对角线"/>
              <p:cNvSpPr>
                <a:spLocks noChangeShapeType="1"/>
              </p:cNvSpPr>
              <p:nvPr/>
            </p:nvSpPr>
            <p:spPr bwMode="auto">
              <a:xfrm flipH="1">
                <a:off x="3600" y="28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8" name="Line 25" descr="浅色上对角线"/>
              <p:cNvSpPr>
                <a:spLocks noChangeShapeType="1"/>
              </p:cNvSpPr>
              <p:nvPr/>
            </p:nvSpPr>
            <p:spPr bwMode="auto">
              <a:xfrm flipH="1">
                <a:off x="3600" y="31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5" name="Line 26"/>
            <p:cNvSpPr>
              <a:spLocks noChangeShapeType="1"/>
            </p:cNvSpPr>
            <p:nvPr/>
          </p:nvSpPr>
          <p:spPr bwMode="auto">
            <a:xfrm>
              <a:off x="4128" y="1897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9" name="Object 8"/>
            <p:cNvGraphicFramePr>
              <a:graphicFrameLocks noChangeAspect="1"/>
            </p:cNvGraphicFramePr>
            <p:nvPr/>
          </p:nvGraphicFramePr>
          <p:xfrm>
            <a:off x="3493" y="1911"/>
            <a:ext cx="49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9" name="Equation" r:id="rId8" imgW="342720" imgH="177480" progId="Equation.DSMT4">
                    <p:embed/>
                  </p:oleObj>
                </mc:Choice>
                <mc:Fallback>
                  <p:oleObj name="Equation" r:id="rId8" imgW="34272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" y="1911"/>
                          <a:ext cx="49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57188" y="257175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相邻两缝间</a:t>
            </a:r>
            <a:r>
              <a:rPr kumimoji="0" lang="zh-CN" altLang="en-US" sz="2800" b="1"/>
              <a:t>的</a:t>
            </a:r>
            <a:r>
              <a:rPr kumimoji="0" lang="zh-CN" altLang="en-US" sz="2800" b="1">
                <a:solidFill>
                  <a:srgbClr val="0000FF"/>
                </a:solidFill>
              </a:rPr>
              <a:t>光程差</a:t>
            </a:r>
            <a:r>
              <a:rPr kumimoji="0" lang="zh-CN" altLang="en-US" sz="2800" b="1"/>
              <a:t>：</a:t>
            </a:r>
          </a:p>
        </p:txBody>
      </p:sp>
      <p:graphicFrame>
        <p:nvGraphicFramePr>
          <p:cNvPr id="4131" name="Object 3"/>
          <p:cNvGraphicFramePr>
            <a:graphicFrameLocks noChangeAspect="1"/>
          </p:cNvGraphicFramePr>
          <p:nvPr/>
        </p:nvGraphicFramePr>
        <p:xfrm>
          <a:off x="1285875" y="3214688"/>
          <a:ext cx="2011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0" name="Equation" r:id="rId10" imgW="698400" imgH="177480" progId="Equation.DSMT4">
                  <p:embed/>
                </p:oleObj>
              </mc:Choice>
              <mc:Fallback>
                <p:oleObj name="Equation" r:id="rId10" imgW="69840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214688"/>
                        <a:ext cx="20113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705600" y="1295400"/>
            <a:ext cx="1676400" cy="2209800"/>
            <a:chOff x="4272" y="816"/>
            <a:chExt cx="1056" cy="1392"/>
          </a:xfrm>
        </p:grpSpPr>
        <p:sp>
          <p:nvSpPr>
            <p:cNvPr id="23580" name="Line 40"/>
            <p:cNvSpPr>
              <a:spLocks noChangeShapeType="1"/>
            </p:cNvSpPr>
            <p:nvPr/>
          </p:nvSpPr>
          <p:spPr bwMode="auto">
            <a:xfrm flipV="1">
              <a:off x="4272" y="816"/>
              <a:ext cx="1056" cy="52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Line 41"/>
            <p:cNvSpPr>
              <a:spLocks noChangeShapeType="1"/>
            </p:cNvSpPr>
            <p:nvPr/>
          </p:nvSpPr>
          <p:spPr bwMode="auto">
            <a:xfrm flipV="1">
              <a:off x="4272" y="1104"/>
              <a:ext cx="1056" cy="52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2" name="Line 42"/>
            <p:cNvSpPr>
              <a:spLocks noChangeShapeType="1"/>
            </p:cNvSpPr>
            <p:nvPr/>
          </p:nvSpPr>
          <p:spPr bwMode="auto">
            <a:xfrm flipV="1">
              <a:off x="4272" y="1392"/>
              <a:ext cx="1056" cy="52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3" name="Line 43"/>
            <p:cNvSpPr>
              <a:spLocks noChangeShapeType="1"/>
            </p:cNvSpPr>
            <p:nvPr/>
          </p:nvSpPr>
          <p:spPr bwMode="auto">
            <a:xfrm flipV="1">
              <a:off x="4272" y="1680"/>
              <a:ext cx="1056" cy="52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5143500" y="3786188"/>
            <a:ext cx="1481138" cy="533400"/>
          </a:xfrm>
          <a:prstGeom prst="wedgeRectCallout">
            <a:avLst>
              <a:gd name="adj1" fmla="val -2991"/>
              <a:gd name="adj2" fmla="val -102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光栅常数</a:t>
            </a: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715125" y="785813"/>
            <a:ext cx="1295400" cy="1500187"/>
            <a:chOff x="4278" y="495"/>
            <a:chExt cx="816" cy="945"/>
          </a:xfrm>
        </p:grpSpPr>
        <p:sp>
          <p:nvSpPr>
            <p:cNvPr id="23578" name="Freeform 46"/>
            <p:cNvSpPr>
              <a:spLocks/>
            </p:cNvSpPr>
            <p:nvPr/>
          </p:nvSpPr>
          <p:spPr bwMode="auto">
            <a:xfrm>
              <a:off x="4608" y="1200"/>
              <a:ext cx="57" cy="153"/>
            </a:xfrm>
            <a:custGeom>
              <a:avLst/>
              <a:gdLst>
                <a:gd name="T0" fmla="*/ 0 w 57"/>
                <a:gd name="T1" fmla="*/ 0 h 153"/>
                <a:gd name="T2" fmla="*/ 0 w 57"/>
                <a:gd name="T3" fmla="*/ 18 h 153"/>
                <a:gd name="T4" fmla="*/ 5 w 57"/>
                <a:gd name="T5" fmla="*/ 19 h 153"/>
                <a:gd name="T6" fmla="*/ 5 w 57"/>
                <a:gd name="T7" fmla="*/ 10 h 153"/>
                <a:gd name="T8" fmla="*/ 2 w 57"/>
                <a:gd name="T9" fmla="*/ 18 h 153"/>
                <a:gd name="T10" fmla="*/ 6 w 57"/>
                <a:gd name="T11" fmla="*/ 20 h 153"/>
                <a:gd name="T12" fmla="*/ 10 w 57"/>
                <a:gd name="T13" fmla="*/ 12 h 153"/>
                <a:gd name="T14" fmla="*/ 3 w 57"/>
                <a:gd name="T15" fmla="*/ 18 h 153"/>
                <a:gd name="T16" fmla="*/ 8 w 57"/>
                <a:gd name="T17" fmla="*/ 22 h 153"/>
                <a:gd name="T18" fmla="*/ 12 w 57"/>
                <a:gd name="T19" fmla="*/ 27 h 153"/>
                <a:gd name="T20" fmla="*/ 17 w 57"/>
                <a:gd name="T21" fmla="*/ 33 h 153"/>
                <a:gd name="T22" fmla="*/ 23 w 57"/>
                <a:gd name="T23" fmla="*/ 26 h 153"/>
                <a:gd name="T24" fmla="*/ 15 w 57"/>
                <a:gd name="T25" fmla="*/ 30 h 153"/>
                <a:gd name="T26" fmla="*/ 19 w 57"/>
                <a:gd name="T27" fmla="*/ 37 h 153"/>
                <a:gd name="T28" fmla="*/ 22 w 57"/>
                <a:gd name="T29" fmla="*/ 45 h 153"/>
                <a:gd name="T30" fmla="*/ 26 w 57"/>
                <a:gd name="T31" fmla="*/ 55 h 153"/>
                <a:gd name="T32" fmla="*/ 31 w 57"/>
                <a:gd name="T33" fmla="*/ 76 h 153"/>
                <a:gd name="T34" fmla="*/ 40 w 57"/>
                <a:gd name="T35" fmla="*/ 72 h 153"/>
                <a:gd name="T36" fmla="*/ 31 w 57"/>
                <a:gd name="T37" fmla="*/ 72 h 153"/>
                <a:gd name="T38" fmla="*/ 35 w 57"/>
                <a:gd name="T39" fmla="*/ 97 h 153"/>
                <a:gd name="T40" fmla="*/ 38 w 57"/>
                <a:gd name="T41" fmla="*/ 124 h 153"/>
                <a:gd name="T42" fmla="*/ 39 w 57"/>
                <a:gd name="T43" fmla="*/ 153 h 153"/>
                <a:gd name="T44" fmla="*/ 57 w 57"/>
                <a:gd name="T45" fmla="*/ 153 h 153"/>
                <a:gd name="T46" fmla="*/ 56 w 57"/>
                <a:gd name="T47" fmla="*/ 124 h 153"/>
                <a:gd name="T48" fmla="*/ 53 w 57"/>
                <a:gd name="T49" fmla="*/ 97 h 153"/>
                <a:gd name="T50" fmla="*/ 49 w 57"/>
                <a:gd name="T51" fmla="*/ 72 h 153"/>
                <a:gd name="T52" fmla="*/ 48 w 57"/>
                <a:gd name="T53" fmla="*/ 69 h 153"/>
                <a:gd name="T54" fmla="*/ 43 w 57"/>
                <a:gd name="T55" fmla="*/ 48 h 153"/>
                <a:gd name="T56" fmla="*/ 39 w 57"/>
                <a:gd name="T57" fmla="*/ 38 h 153"/>
                <a:gd name="T58" fmla="*/ 36 w 57"/>
                <a:gd name="T59" fmla="*/ 30 h 153"/>
                <a:gd name="T60" fmla="*/ 32 w 57"/>
                <a:gd name="T61" fmla="*/ 23 h 153"/>
                <a:gd name="T62" fmla="*/ 30 w 57"/>
                <a:gd name="T63" fmla="*/ 20 h 153"/>
                <a:gd name="T64" fmla="*/ 25 w 57"/>
                <a:gd name="T65" fmla="*/ 14 h 153"/>
                <a:gd name="T66" fmla="*/ 21 w 57"/>
                <a:gd name="T67" fmla="*/ 9 h 153"/>
                <a:gd name="T68" fmla="*/ 16 w 57"/>
                <a:gd name="T69" fmla="*/ 5 h 153"/>
                <a:gd name="T70" fmla="*/ 13 w 57"/>
                <a:gd name="T71" fmla="*/ 3 h 153"/>
                <a:gd name="T72" fmla="*/ 9 w 57"/>
                <a:gd name="T73" fmla="*/ 1 h 153"/>
                <a:gd name="T74" fmla="*/ 5 w 57"/>
                <a:gd name="T75" fmla="*/ 1 h 153"/>
                <a:gd name="T76" fmla="*/ 0 w 57"/>
                <a:gd name="T77" fmla="*/ 0 h 1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7"/>
                <a:gd name="T118" fmla="*/ 0 h 153"/>
                <a:gd name="T119" fmla="*/ 57 w 57"/>
                <a:gd name="T120" fmla="*/ 153 h 15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7" h="153">
                  <a:moveTo>
                    <a:pt x="0" y="0"/>
                  </a:moveTo>
                  <a:lnTo>
                    <a:pt x="0" y="18"/>
                  </a:lnTo>
                  <a:lnTo>
                    <a:pt x="5" y="19"/>
                  </a:lnTo>
                  <a:lnTo>
                    <a:pt x="5" y="10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12"/>
                  </a:lnTo>
                  <a:lnTo>
                    <a:pt x="3" y="18"/>
                  </a:lnTo>
                  <a:lnTo>
                    <a:pt x="8" y="22"/>
                  </a:lnTo>
                  <a:lnTo>
                    <a:pt x="12" y="27"/>
                  </a:lnTo>
                  <a:lnTo>
                    <a:pt x="17" y="33"/>
                  </a:lnTo>
                  <a:lnTo>
                    <a:pt x="23" y="26"/>
                  </a:lnTo>
                  <a:lnTo>
                    <a:pt x="15" y="30"/>
                  </a:lnTo>
                  <a:lnTo>
                    <a:pt x="19" y="37"/>
                  </a:lnTo>
                  <a:lnTo>
                    <a:pt x="22" y="45"/>
                  </a:lnTo>
                  <a:lnTo>
                    <a:pt x="26" y="55"/>
                  </a:lnTo>
                  <a:lnTo>
                    <a:pt x="31" y="76"/>
                  </a:lnTo>
                  <a:lnTo>
                    <a:pt x="40" y="72"/>
                  </a:lnTo>
                  <a:lnTo>
                    <a:pt x="31" y="72"/>
                  </a:lnTo>
                  <a:lnTo>
                    <a:pt x="35" y="97"/>
                  </a:lnTo>
                  <a:lnTo>
                    <a:pt x="38" y="124"/>
                  </a:lnTo>
                  <a:lnTo>
                    <a:pt x="39" y="153"/>
                  </a:lnTo>
                  <a:lnTo>
                    <a:pt x="57" y="153"/>
                  </a:lnTo>
                  <a:lnTo>
                    <a:pt x="56" y="124"/>
                  </a:lnTo>
                  <a:lnTo>
                    <a:pt x="53" y="97"/>
                  </a:lnTo>
                  <a:lnTo>
                    <a:pt x="49" y="72"/>
                  </a:lnTo>
                  <a:lnTo>
                    <a:pt x="48" y="69"/>
                  </a:lnTo>
                  <a:lnTo>
                    <a:pt x="43" y="48"/>
                  </a:lnTo>
                  <a:lnTo>
                    <a:pt x="39" y="38"/>
                  </a:lnTo>
                  <a:lnTo>
                    <a:pt x="36" y="30"/>
                  </a:lnTo>
                  <a:lnTo>
                    <a:pt x="32" y="23"/>
                  </a:lnTo>
                  <a:lnTo>
                    <a:pt x="30" y="20"/>
                  </a:lnTo>
                  <a:lnTo>
                    <a:pt x="25" y="14"/>
                  </a:lnTo>
                  <a:lnTo>
                    <a:pt x="21" y="9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9" y="1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58" name="Object 7"/>
            <p:cNvGraphicFramePr>
              <a:graphicFrameLocks noChangeAspect="1"/>
            </p:cNvGraphicFramePr>
            <p:nvPr/>
          </p:nvGraphicFramePr>
          <p:xfrm>
            <a:off x="4713" y="1048"/>
            <a:ext cx="28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1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1048"/>
                          <a:ext cx="28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9" name="AutoShape 48"/>
            <p:cNvSpPr>
              <a:spLocks noChangeArrowheads="1"/>
            </p:cNvSpPr>
            <p:nvPr/>
          </p:nvSpPr>
          <p:spPr bwMode="auto">
            <a:xfrm>
              <a:off x="4278" y="495"/>
              <a:ext cx="816" cy="336"/>
            </a:xfrm>
            <a:prstGeom prst="wedgeRectCallout">
              <a:avLst>
                <a:gd name="adj1" fmla="val -25856"/>
                <a:gd name="adj2" fmla="val 173810"/>
              </a:avLst>
            </a:prstGeom>
            <a:gradFill rotWithShape="0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 type="none" w="sm" len="lg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宋体" pitchFamily="2" charset="-122"/>
                </a:rPr>
                <a:t>衍射角</a:t>
              </a:r>
            </a:p>
          </p:txBody>
        </p:sp>
      </p:grpSp>
      <p:sp>
        <p:nvSpPr>
          <p:cNvPr id="23571" name="Text Box 57"/>
          <p:cNvSpPr txBox="1">
            <a:spLocks noChangeArrowheads="1"/>
          </p:cNvSpPr>
          <p:nvPr/>
        </p:nvSpPr>
        <p:spPr bwMode="auto">
          <a:xfrm>
            <a:off x="214313" y="28575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latin typeface="Arial" pitchFamily="34" charset="0"/>
              </a:rPr>
              <a:t>二、光栅衍射条纹的形成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285750" y="1143000"/>
            <a:ext cx="42672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zh-CN" altLang="en-US" sz="2800" b="1">
                <a:latin typeface="Arial" pitchFamily="34" charset="0"/>
              </a:rPr>
              <a:t>光栅的衍射条纹是</a:t>
            </a:r>
            <a:r>
              <a:rPr kumimoji="0" lang="en-US" altLang="zh-CN" sz="2800" b="1">
                <a:latin typeface="Arial" pitchFamily="34" charset="0"/>
              </a:rPr>
              <a:t>N</a:t>
            </a:r>
            <a:r>
              <a:rPr kumimoji="0" lang="zh-CN" altLang="en-US" sz="2800" b="1">
                <a:latin typeface="Arial" pitchFamily="34" charset="0"/>
              </a:rPr>
              <a:t>个</a:t>
            </a: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</a:rPr>
              <a:t>单缝</a:t>
            </a:r>
            <a:r>
              <a:rPr kumimoji="0" lang="zh-CN" altLang="en-US" sz="2800" b="1">
                <a:latin typeface="Arial" pitchFamily="34" charset="0"/>
              </a:rPr>
              <a:t>衍射光</a:t>
            </a: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</a:rPr>
              <a:t>干涉</a:t>
            </a:r>
            <a:r>
              <a:rPr kumimoji="0" lang="zh-CN" altLang="en-US" sz="2800" b="1">
                <a:latin typeface="Arial" pitchFamily="34" charset="0"/>
              </a:rPr>
              <a:t>的</a:t>
            </a:r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总效果</a:t>
            </a:r>
          </a:p>
        </p:txBody>
      </p:sp>
      <p:sp>
        <p:nvSpPr>
          <p:cNvPr id="23573" name="Freeform 60"/>
          <p:cNvSpPr>
            <a:spLocks/>
          </p:cNvSpPr>
          <p:nvPr/>
        </p:nvSpPr>
        <p:spPr bwMode="auto">
          <a:xfrm>
            <a:off x="6705600" y="3048000"/>
            <a:ext cx="685800" cy="1162050"/>
          </a:xfrm>
          <a:custGeom>
            <a:avLst/>
            <a:gdLst>
              <a:gd name="T0" fmla="*/ 0 w 432"/>
              <a:gd name="T1" fmla="*/ 0 h 732"/>
              <a:gd name="T2" fmla="*/ 2147483647 w 432"/>
              <a:gd name="T3" fmla="*/ 2147483647 h 732"/>
              <a:gd name="T4" fmla="*/ 0 60000 65536"/>
              <a:gd name="T5" fmla="*/ 0 60000 65536"/>
              <a:gd name="T6" fmla="*/ 0 w 432"/>
              <a:gd name="T7" fmla="*/ 0 h 732"/>
              <a:gd name="T8" fmla="*/ 432 w 432"/>
              <a:gd name="T9" fmla="*/ 732 h 7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732">
                <a:moveTo>
                  <a:pt x="0" y="0"/>
                </a:moveTo>
                <a:lnTo>
                  <a:pt x="432" y="732"/>
                </a:lnTo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4" name="Freeform 61"/>
          <p:cNvSpPr>
            <a:spLocks/>
          </p:cNvSpPr>
          <p:nvPr/>
        </p:nvSpPr>
        <p:spPr bwMode="auto">
          <a:xfrm>
            <a:off x="6705600" y="3505200"/>
            <a:ext cx="466725" cy="800100"/>
          </a:xfrm>
          <a:custGeom>
            <a:avLst/>
            <a:gdLst>
              <a:gd name="T0" fmla="*/ 0 w 294"/>
              <a:gd name="T1" fmla="*/ 0 h 504"/>
              <a:gd name="T2" fmla="*/ 2147483647 w 294"/>
              <a:gd name="T3" fmla="*/ 2147483647 h 504"/>
              <a:gd name="T4" fmla="*/ 0 60000 65536"/>
              <a:gd name="T5" fmla="*/ 0 60000 65536"/>
              <a:gd name="T6" fmla="*/ 0 w 294"/>
              <a:gd name="T7" fmla="*/ 0 h 504"/>
              <a:gd name="T8" fmla="*/ 294 w 294"/>
              <a:gd name="T9" fmla="*/ 504 h 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504">
                <a:moveTo>
                  <a:pt x="0" y="0"/>
                </a:moveTo>
                <a:lnTo>
                  <a:pt x="294" y="504"/>
                </a:lnTo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5" name="Freeform 62"/>
          <p:cNvSpPr>
            <a:spLocks/>
          </p:cNvSpPr>
          <p:nvPr/>
        </p:nvSpPr>
        <p:spPr bwMode="auto">
          <a:xfrm>
            <a:off x="6781800" y="4114800"/>
            <a:ext cx="323850" cy="190500"/>
          </a:xfrm>
          <a:custGeom>
            <a:avLst/>
            <a:gdLst>
              <a:gd name="T0" fmla="*/ 0 w 204"/>
              <a:gd name="T1" fmla="*/ 2147483647 h 120"/>
              <a:gd name="T2" fmla="*/ 2147483647 w 204"/>
              <a:gd name="T3" fmla="*/ 0 h 120"/>
              <a:gd name="T4" fmla="*/ 0 60000 65536"/>
              <a:gd name="T5" fmla="*/ 0 60000 65536"/>
              <a:gd name="T6" fmla="*/ 0 w 204"/>
              <a:gd name="T7" fmla="*/ 0 h 120"/>
              <a:gd name="T8" fmla="*/ 204 w 204"/>
              <a:gd name="T9" fmla="*/ 120 h 1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4" h="120">
                <a:moveTo>
                  <a:pt x="0" y="120"/>
                </a:moveTo>
                <a:lnTo>
                  <a:pt x="204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Freeform 63"/>
          <p:cNvSpPr>
            <a:spLocks/>
          </p:cNvSpPr>
          <p:nvPr/>
        </p:nvSpPr>
        <p:spPr bwMode="auto">
          <a:xfrm>
            <a:off x="7277100" y="3810000"/>
            <a:ext cx="381000" cy="228600"/>
          </a:xfrm>
          <a:custGeom>
            <a:avLst/>
            <a:gdLst>
              <a:gd name="T0" fmla="*/ 0 w 240"/>
              <a:gd name="T1" fmla="*/ 2147483647 h 144"/>
              <a:gd name="T2" fmla="*/ 2147483647 w 240"/>
              <a:gd name="T3" fmla="*/ 0 h 144"/>
              <a:gd name="T4" fmla="*/ 0 60000 65536"/>
              <a:gd name="T5" fmla="*/ 0 60000 65536"/>
              <a:gd name="T6" fmla="*/ 0 w 240"/>
              <a:gd name="T7" fmla="*/ 0 h 144"/>
              <a:gd name="T8" fmla="*/ 240 w 240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144">
                <a:moveTo>
                  <a:pt x="0" y="144"/>
                </a:moveTo>
                <a:lnTo>
                  <a:pt x="240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664325" y="4267200"/>
          <a:ext cx="2063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2" name="Equation" r:id="rId14" imgW="749160" imgH="203040" progId="Equation.DSMT4">
                  <p:embed/>
                </p:oleObj>
              </mc:Choice>
              <mc:Fallback>
                <p:oleObj name="Equation" r:id="rId14" imgW="749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267200"/>
                        <a:ext cx="20637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45825"/>
              </p:ext>
            </p:extLst>
          </p:nvPr>
        </p:nvGraphicFramePr>
        <p:xfrm>
          <a:off x="328090" y="5125024"/>
          <a:ext cx="4534423" cy="45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3" name="Equation" r:id="rId16" imgW="2019240" imgH="203040" progId="Equation.DSMT4">
                  <p:embed/>
                </p:oleObj>
              </mc:Choice>
              <mc:Fallback>
                <p:oleObj name="Equation" r:id="rId16" imgW="20192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90" y="5125024"/>
                        <a:ext cx="4534423" cy="45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Rectangle 67"/>
          <p:cNvSpPr>
            <a:spLocks noChangeArrowheads="1"/>
          </p:cNvSpPr>
          <p:nvPr/>
        </p:nvSpPr>
        <p:spPr bwMode="auto">
          <a:xfrm>
            <a:off x="428625" y="4214813"/>
            <a:ext cx="371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rgbClr val="CC0000"/>
                </a:solidFill>
              </a:rPr>
              <a:t>光栅方程（明纹位置）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88" y="5949280"/>
            <a:ext cx="502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说明：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k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存在最高级次问题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0" grpId="0" autoUpdateAnimBg="0"/>
      <p:bldP spid="4140" grpId="0" animBg="1" autoUpdateAnimBg="0"/>
      <p:bldP spid="41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2614613" y="2614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7107" name="Picture 4" descr="http://cai.tongji.edu.cn/UPNetClass/optics/ch2/page/Image44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96200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1143000" y="4773613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圆孔</a:t>
            </a:r>
            <a:r>
              <a:rPr lang="zh-CN" altLang="en-US" sz="3200" b="1">
                <a:solidFill>
                  <a:schemeClr val="tx2"/>
                </a:solidFill>
              </a:rPr>
              <a:t>衍射图样</a:t>
            </a: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5105400" y="47244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单缝</a:t>
            </a:r>
            <a:r>
              <a:rPr lang="zh-CN" altLang="en-US" sz="3200" b="1">
                <a:solidFill>
                  <a:schemeClr val="tx2"/>
                </a:solidFill>
              </a:rPr>
              <a:t>衍射图样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4313" y="571500"/>
            <a:ext cx="647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>
                <a:solidFill>
                  <a:srgbClr val="0000FF"/>
                </a:solidFill>
                <a:latin typeface="方正书宋简体"/>
              </a:rPr>
              <a:t>斜入射</a:t>
            </a:r>
            <a:r>
              <a:rPr lang="zh-CN" altLang="en-US" sz="3200" b="1">
                <a:latin typeface="方正书宋简体"/>
              </a:rPr>
              <a:t>时，</a:t>
            </a:r>
            <a:r>
              <a:rPr lang="zh-CN" altLang="en-US" sz="3200" b="1">
                <a:solidFill>
                  <a:srgbClr val="FF0000"/>
                </a:solidFill>
                <a:latin typeface="方正书宋简体"/>
              </a:rPr>
              <a:t>明条纹</a:t>
            </a:r>
            <a:r>
              <a:rPr lang="zh-CN" altLang="en-US" sz="3200" b="1">
                <a:latin typeface="方正书宋简体"/>
              </a:rPr>
              <a:t>的衍射角满足</a:t>
            </a: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1357313" y="1571625"/>
          <a:ext cx="628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3" imgW="2234880" imgH="203040" progId="Equation.DSMT4">
                  <p:embed/>
                </p:oleObj>
              </mc:Choice>
              <mc:Fallback>
                <p:oleObj name="Equation" r:id="rId3" imgW="223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571625"/>
                        <a:ext cx="6286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285750" y="2786063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方正书宋简体"/>
              </a:rPr>
              <a:t>可以观看到的</a:t>
            </a:r>
            <a:r>
              <a:rPr lang="zh-CN" altLang="en-US" sz="2800" b="1">
                <a:solidFill>
                  <a:srgbClr val="0000FF"/>
                </a:solidFill>
                <a:latin typeface="方正书宋简体"/>
              </a:rPr>
              <a:t>最高级次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714875" y="2500313"/>
          <a:ext cx="34290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5" imgW="1511280" imgH="419040" progId="Equation.DSMT4">
                  <p:embed/>
                </p:oleObj>
              </mc:Choice>
              <mc:Fallback>
                <p:oleObj name="Equation" r:id="rId5" imgW="1511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500313"/>
                        <a:ext cx="34290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357188" y="4143375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方正书宋简体"/>
              </a:rPr>
              <a:t>可以观看到的</a:t>
            </a:r>
            <a:r>
              <a:rPr lang="zh-CN" altLang="en-US" sz="2800" b="1">
                <a:solidFill>
                  <a:srgbClr val="0000FF"/>
                </a:solidFill>
                <a:latin typeface="方正书宋简体"/>
              </a:rPr>
              <a:t>最低级次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643438" y="4000500"/>
          <a:ext cx="33718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7" imgW="1485720" imgH="419040" progId="Equation.DSMT4">
                  <p:embed/>
                </p:oleObj>
              </mc:Choice>
              <mc:Fallback>
                <p:oleObj name="Equation" r:id="rId7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00500"/>
                        <a:ext cx="33718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2938" y="5429250"/>
            <a:ext cx="383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书宋简体"/>
              </a:rPr>
              <a:t>总条纹数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571750" y="5286375"/>
          <a:ext cx="39258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9" imgW="1663560" imgH="393480" progId="Equation.DSMT4">
                  <p:embed/>
                </p:oleObj>
              </mc:Choice>
              <mc:Fallback>
                <p:oleObj name="Equation" r:id="rId9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286375"/>
                        <a:ext cx="392588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6572250" y="5429250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书宋简体"/>
              </a:rPr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10057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2786063"/>
            <a:ext cx="7335837" cy="2214562"/>
            <a:chOff x="272" y="1607"/>
            <a:chExt cx="4621" cy="1395"/>
          </a:xfrm>
        </p:grpSpPr>
        <p:grpSp>
          <p:nvGrpSpPr>
            <p:cNvPr id="56423" name="Group 3"/>
            <p:cNvGrpSpPr>
              <a:grpSpLocks/>
            </p:cNvGrpSpPr>
            <p:nvPr/>
          </p:nvGrpSpPr>
          <p:grpSpPr bwMode="auto">
            <a:xfrm>
              <a:off x="1150" y="1607"/>
              <a:ext cx="3743" cy="1395"/>
              <a:chOff x="1292" y="1747"/>
              <a:chExt cx="3743" cy="1395"/>
            </a:xfrm>
          </p:grpSpPr>
          <p:sp>
            <p:nvSpPr>
              <p:cNvPr id="56425" name="Rectangle 4"/>
              <p:cNvSpPr>
                <a:spLocks noChangeArrowheads="1"/>
              </p:cNvSpPr>
              <p:nvPr/>
            </p:nvSpPr>
            <p:spPr bwMode="auto">
              <a:xfrm>
                <a:off x="4392" y="2515"/>
                <a:ext cx="64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sin</a:t>
                </a:r>
                <a:r>
                  <a:rPr lang="en-US" altLang="zh-CN" b="1" i="1">
                    <a:ea typeface="黑体" pitchFamily="49" charset="-122"/>
                    <a:sym typeface="Symbol" pitchFamily="18" charset="2"/>
                  </a:rPr>
                  <a:t></a:t>
                </a:r>
                <a:endParaRPr lang="en-US" altLang="zh-CN" b="1" i="1">
                  <a:ea typeface="黑体" pitchFamily="49" charset="-122"/>
                </a:endParaRPr>
              </a:p>
            </p:txBody>
          </p:sp>
          <p:sp>
            <p:nvSpPr>
              <p:cNvPr id="56426" name="Rectangle 5"/>
              <p:cNvSpPr>
                <a:spLocks noChangeArrowheads="1"/>
              </p:cNvSpPr>
              <p:nvPr/>
            </p:nvSpPr>
            <p:spPr bwMode="auto">
              <a:xfrm>
                <a:off x="2795" y="2820"/>
                <a:ext cx="34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56427" name="Rectangle 6"/>
              <p:cNvSpPr>
                <a:spLocks noChangeArrowheads="1"/>
              </p:cNvSpPr>
              <p:nvPr/>
            </p:nvSpPr>
            <p:spPr bwMode="auto">
              <a:xfrm>
                <a:off x="3430" y="2812"/>
                <a:ext cx="30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4</a:t>
                </a:r>
              </a:p>
            </p:txBody>
          </p:sp>
          <p:sp>
            <p:nvSpPr>
              <p:cNvPr id="56428" name="Rectangle 7"/>
              <p:cNvSpPr>
                <a:spLocks noChangeArrowheads="1"/>
              </p:cNvSpPr>
              <p:nvPr/>
            </p:nvSpPr>
            <p:spPr bwMode="auto">
              <a:xfrm>
                <a:off x="1430" y="2784"/>
                <a:ext cx="4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-8</a:t>
                </a:r>
              </a:p>
            </p:txBody>
          </p:sp>
          <p:sp>
            <p:nvSpPr>
              <p:cNvPr id="56429" name="Rectangle 8"/>
              <p:cNvSpPr>
                <a:spLocks noChangeArrowheads="1"/>
              </p:cNvSpPr>
              <p:nvPr/>
            </p:nvSpPr>
            <p:spPr bwMode="auto">
              <a:xfrm>
                <a:off x="2068" y="2812"/>
                <a:ext cx="358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-4</a:t>
                </a:r>
              </a:p>
            </p:txBody>
          </p:sp>
          <p:sp>
            <p:nvSpPr>
              <p:cNvPr id="56430" name="Rectangle 9"/>
              <p:cNvSpPr>
                <a:spLocks noChangeArrowheads="1"/>
              </p:cNvSpPr>
              <p:nvPr/>
            </p:nvSpPr>
            <p:spPr bwMode="auto">
              <a:xfrm>
                <a:off x="4107" y="2812"/>
                <a:ext cx="24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8</a:t>
                </a:r>
              </a:p>
            </p:txBody>
          </p:sp>
          <p:sp>
            <p:nvSpPr>
              <p:cNvPr id="56431" name="Rectangle 10"/>
              <p:cNvSpPr>
                <a:spLocks noChangeArrowheads="1"/>
              </p:cNvSpPr>
              <p:nvPr/>
            </p:nvSpPr>
            <p:spPr bwMode="auto">
              <a:xfrm>
                <a:off x="4390" y="2822"/>
                <a:ext cx="531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(</a:t>
                </a:r>
                <a:r>
                  <a:rPr lang="en-US" altLang="zh-CN" b="1" i="1">
                    <a:ea typeface="黑体" pitchFamily="49" charset="-122"/>
                    <a:sym typeface="Symbol" pitchFamily="18" charset="2"/>
                  </a:rPr>
                  <a:t></a:t>
                </a:r>
                <a:r>
                  <a:rPr lang="en-US" altLang="zh-CN" b="1" i="1">
                    <a:ea typeface="黑体" pitchFamily="49" charset="-122"/>
                  </a:rPr>
                  <a:t>/d</a:t>
                </a:r>
                <a:r>
                  <a:rPr lang="en-US" altLang="zh-CN" b="1">
                    <a:ea typeface="黑体" pitchFamily="49" charset="-122"/>
                  </a:rPr>
                  <a:t>)</a:t>
                </a:r>
              </a:p>
              <a:p>
                <a:pPr algn="just"/>
                <a:endParaRPr lang="en-US" altLang="zh-CN" b="1">
                  <a:ea typeface="黑体" pitchFamily="49" charset="-122"/>
                </a:endParaRPr>
              </a:p>
            </p:txBody>
          </p:sp>
          <p:sp>
            <p:nvSpPr>
              <p:cNvPr id="56432" name="Line 11"/>
              <p:cNvSpPr>
                <a:spLocks noChangeShapeType="1"/>
              </p:cNvSpPr>
              <p:nvPr/>
            </p:nvSpPr>
            <p:spPr bwMode="auto">
              <a:xfrm flipV="1">
                <a:off x="1292" y="2812"/>
                <a:ext cx="334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433" name="Group 12"/>
              <p:cNvGrpSpPr>
                <a:grpSpLocks/>
              </p:cNvGrpSpPr>
              <p:nvPr/>
            </p:nvGrpSpPr>
            <p:grpSpPr bwMode="auto">
              <a:xfrm>
                <a:off x="1493" y="1747"/>
                <a:ext cx="2708" cy="1093"/>
                <a:chOff x="1493" y="1735"/>
                <a:chExt cx="2708" cy="1093"/>
              </a:xfrm>
            </p:grpSpPr>
            <p:sp>
              <p:nvSpPr>
                <p:cNvPr id="56434" name="Rectangle 13"/>
                <p:cNvSpPr>
                  <a:spLocks noChangeArrowheads="1"/>
                </p:cNvSpPr>
                <p:nvPr/>
              </p:nvSpPr>
              <p:spPr bwMode="auto">
                <a:xfrm>
                  <a:off x="1548" y="1735"/>
                  <a:ext cx="55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>
                      <a:solidFill>
                        <a:srgbClr val="FF66CC"/>
                      </a:solidFill>
                    </a:rPr>
                    <a:t>N = </a:t>
                  </a:r>
                  <a:r>
                    <a:rPr lang="en-US" altLang="zh-CN" b="1">
                      <a:solidFill>
                        <a:srgbClr val="FF66CC"/>
                      </a:solidFill>
                    </a:rPr>
                    <a:t>4</a:t>
                  </a:r>
                </a:p>
              </p:txBody>
            </p:sp>
            <p:sp>
              <p:nvSpPr>
                <p:cNvPr id="56435" name="Line 14"/>
                <p:cNvSpPr>
                  <a:spLocks noChangeShapeType="1"/>
                </p:cNvSpPr>
                <p:nvPr/>
              </p:nvSpPr>
              <p:spPr bwMode="auto">
                <a:xfrm>
                  <a:off x="2851" y="1791"/>
                  <a:ext cx="1" cy="103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6" name="Rectangle 15"/>
                <p:cNvSpPr>
                  <a:spLocks noChangeArrowheads="1"/>
                </p:cNvSpPr>
                <p:nvPr/>
              </p:nvSpPr>
              <p:spPr bwMode="auto">
                <a:xfrm>
                  <a:off x="2889" y="1763"/>
                  <a:ext cx="700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 i="1">
                      <a:solidFill>
                        <a:srgbClr val="FF00FF"/>
                      </a:solidFill>
                      <a:ea typeface="黑体" pitchFamily="49" charset="-122"/>
                    </a:rPr>
                    <a:t>N</a:t>
                  </a:r>
                  <a:r>
                    <a:rPr lang="en-US" altLang="zh-CN" b="1" baseline="30000">
                      <a:solidFill>
                        <a:srgbClr val="FF00FF"/>
                      </a:solidFill>
                      <a:ea typeface="黑体" pitchFamily="49" charset="-122"/>
                    </a:rPr>
                    <a:t>2 </a:t>
                  </a:r>
                  <a:r>
                    <a:rPr lang="en-US" altLang="zh-CN" b="1" i="1">
                      <a:solidFill>
                        <a:srgbClr val="FF00FF"/>
                      </a:solidFill>
                      <a:ea typeface="黑体" pitchFamily="49" charset="-122"/>
                    </a:rPr>
                    <a:t>I</a:t>
                  </a:r>
                  <a:r>
                    <a:rPr lang="en-US" altLang="zh-CN" b="1" baseline="-25000">
                      <a:solidFill>
                        <a:srgbClr val="FF00FF"/>
                      </a:solidFill>
                      <a:ea typeface="黑体" pitchFamily="49" charset="-122"/>
                    </a:rPr>
                    <a:t>0</a:t>
                  </a:r>
                  <a:r>
                    <a:rPr lang="zh-CN" altLang="en-US" b="1" baseline="-25000">
                      <a:solidFill>
                        <a:srgbClr val="FF00FF"/>
                      </a:solidFill>
                      <a:ea typeface="黑体" pitchFamily="49" charset="-122"/>
                    </a:rPr>
                    <a:t>单</a:t>
                  </a:r>
                  <a:endParaRPr lang="zh-CN" altLang="en-US" b="1" baseline="-25000">
                    <a:solidFill>
                      <a:srgbClr val="FF0000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56437" name="Arc 16"/>
                <p:cNvSpPr>
                  <a:spLocks/>
                </p:cNvSpPr>
                <p:nvPr/>
              </p:nvSpPr>
              <p:spPr bwMode="auto">
                <a:xfrm flipH="1">
                  <a:off x="2150" y="2030"/>
                  <a:ext cx="39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6438" name="Group 17"/>
                <p:cNvGrpSpPr>
                  <a:grpSpLocks/>
                </p:cNvGrpSpPr>
                <p:nvPr/>
              </p:nvGrpSpPr>
              <p:grpSpPr bwMode="auto">
                <a:xfrm>
                  <a:off x="1729" y="2769"/>
                  <a:ext cx="88" cy="36"/>
                  <a:chOff x="-8" y="0"/>
                  <a:chExt cx="19978" cy="20000"/>
                </a:xfrm>
              </p:grpSpPr>
              <p:sp>
                <p:nvSpPr>
                  <p:cNvPr id="56529" name="Freeform 18"/>
                  <p:cNvSpPr>
                    <a:spLocks/>
                  </p:cNvSpPr>
                  <p:nvPr/>
                </p:nvSpPr>
                <p:spPr bwMode="auto">
                  <a:xfrm>
                    <a:off x="11300" y="0"/>
                    <a:ext cx="8670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8 w 20000"/>
                      <a:gd name="T5" fmla="*/ 15534 h 20000"/>
                      <a:gd name="T6" fmla="*/ 102 w 20000"/>
                      <a:gd name="T7" fmla="*/ 14369 h 20000"/>
                      <a:gd name="T8" fmla="*/ 153 w 20000"/>
                      <a:gd name="T9" fmla="*/ 13010 h 20000"/>
                      <a:gd name="T10" fmla="*/ 204 w 20000"/>
                      <a:gd name="T11" fmla="*/ 12039 h 20000"/>
                      <a:gd name="T12" fmla="*/ 204 w 20000"/>
                      <a:gd name="T13" fmla="*/ 11067 h 20000"/>
                      <a:gd name="T14" fmla="*/ 254 w 20000"/>
                      <a:gd name="T15" fmla="*/ 9903 h 20000"/>
                      <a:gd name="T16" fmla="*/ 288 w 20000"/>
                      <a:gd name="T17" fmla="*/ 8933 h 20000"/>
                      <a:gd name="T18" fmla="*/ 339 w 20000"/>
                      <a:gd name="T19" fmla="*/ 7961 h 20000"/>
                      <a:gd name="T20" fmla="*/ 356 w 20000"/>
                      <a:gd name="T21" fmla="*/ 6990 h 20000"/>
                      <a:gd name="T22" fmla="*/ 407 w 20000"/>
                      <a:gd name="T23" fmla="*/ 6019 h 20000"/>
                      <a:gd name="T24" fmla="*/ 441 w 20000"/>
                      <a:gd name="T25" fmla="*/ 5049 h 20000"/>
                      <a:gd name="T26" fmla="*/ 492 w 20000"/>
                      <a:gd name="T27" fmla="*/ 4466 h 20000"/>
                      <a:gd name="T28" fmla="*/ 509 w 20000"/>
                      <a:gd name="T29" fmla="*/ 3495 h 20000"/>
                      <a:gd name="T30" fmla="*/ 526 w 20000"/>
                      <a:gd name="T31" fmla="*/ 2913 h 20000"/>
                      <a:gd name="T32" fmla="*/ 577 w 20000"/>
                      <a:gd name="T33" fmla="*/ 2136 h 20000"/>
                      <a:gd name="T34" fmla="*/ 611 w 20000"/>
                      <a:gd name="T35" fmla="*/ 1553 h 20000"/>
                      <a:gd name="T36" fmla="*/ 645 w 20000"/>
                      <a:gd name="T37" fmla="*/ 1164 h 20000"/>
                      <a:gd name="T38" fmla="*/ 696 w 20000"/>
                      <a:gd name="T39" fmla="*/ 582 h 20000"/>
                      <a:gd name="T40" fmla="*/ 730 w 20000"/>
                      <a:gd name="T41" fmla="*/ 388 h 20000"/>
                      <a:gd name="T42" fmla="*/ 747 w 20000"/>
                      <a:gd name="T43" fmla="*/ 388 h 20000"/>
                      <a:gd name="T44" fmla="*/ 798 w 20000"/>
                      <a:gd name="T45" fmla="*/ 0 h 20000"/>
                      <a:gd name="T46" fmla="*/ 815 w 20000"/>
                      <a:gd name="T47" fmla="*/ 0 h 20000"/>
                      <a:gd name="T48" fmla="*/ 866 w 20000"/>
                      <a:gd name="T49" fmla="*/ 0 h 20000"/>
                      <a:gd name="T50" fmla="*/ 900 w 20000"/>
                      <a:gd name="T51" fmla="*/ 0 h 20000"/>
                      <a:gd name="T52" fmla="*/ 951 w 20000"/>
                      <a:gd name="T53" fmla="*/ 388 h 20000"/>
                      <a:gd name="T54" fmla="*/ 951 w 20000"/>
                      <a:gd name="T55" fmla="*/ 970 h 20000"/>
                      <a:gd name="T56" fmla="*/ 1001 w 20000"/>
                      <a:gd name="T57" fmla="*/ 1553 h 20000"/>
                      <a:gd name="T58" fmla="*/ 1035 w 20000"/>
                      <a:gd name="T59" fmla="*/ 2136 h 20000"/>
                      <a:gd name="T60" fmla="*/ 1086 w 20000"/>
                      <a:gd name="T61" fmla="*/ 2913 h 20000"/>
                      <a:gd name="T62" fmla="*/ 1103 w 20000"/>
                      <a:gd name="T63" fmla="*/ 3689 h 20000"/>
                      <a:gd name="T64" fmla="*/ 1137 w 20000"/>
                      <a:gd name="T65" fmla="*/ 4660 h 20000"/>
                      <a:gd name="T66" fmla="*/ 1188 w 20000"/>
                      <a:gd name="T67" fmla="*/ 5631 h 20000"/>
                      <a:gd name="T68" fmla="*/ 1239 w 20000"/>
                      <a:gd name="T69" fmla="*/ 6602 h 20000"/>
                      <a:gd name="T70" fmla="*/ 1256 w 20000"/>
                      <a:gd name="T71" fmla="*/ 7961 h 20000"/>
                      <a:gd name="T72" fmla="*/ 1290 w 20000"/>
                      <a:gd name="T73" fmla="*/ 8933 h 20000"/>
                      <a:gd name="T74" fmla="*/ 1341 w 20000"/>
                      <a:gd name="T75" fmla="*/ 10291 h 20000"/>
                      <a:gd name="T76" fmla="*/ 1375 w 20000"/>
                      <a:gd name="T77" fmla="*/ 11067 h 20000"/>
                      <a:gd name="T78" fmla="*/ 1392 w 20000"/>
                      <a:gd name="T79" fmla="*/ 12428 h 20000"/>
                      <a:gd name="T80" fmla="*/ 1426 w 20000"/>
                      <a:gd name="T81" fmla="*/ 13398 h 20000"/>
                      <a:gd name="T82" fmla="*/ 1460 w 20000"/>
                      <a:gd name="T83" fmla="*/ 14369 h 20000"/>
                      <a:gd name="T84" fmla="*/ 1493 w 20000"/>
                      <a:gd name="T85" fmla="*/ 15146 h 20000"/>
                      <a:gd name="T86" fmla="*/ 1527 w 20000"/>
                      <a:gd name="T87" fmla="*/ 16116 h 20000"/>
                      <a:gd name="T88" fmla="*/ 1545 w 20000"/>
                      <a:gd name="T89" fmla="*/ 17088 h 20000"/>
                      <a:gd name="T90" fmla="*/ 1561 w 20000"/>
                      <a:gd name="T91" fmla="*/ 17670 h 20000"/>
                      <a:gd name="T92" fmla="*/ 1595 w 20000"/>
                      <a:gd name="T93" fmla="*/ 18447 h 20000"/>
                      <a:gd name="T94" fmla="*/ 1595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30" name="Freeform 19"/>
                  <p:cNvSpPr>
                    <a:spLocks/>
                  </p:cNvSpPr>
                  <p:nvPr/>
                </p:nvSpPr>
                <p:spPr bwMode="auto">
                  <a:xfrm>
                    <a:off x="-8" y="196"/>
                    <a:ext cx="8670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8 w 20000"/>
                      <a:gd name="T5" fmla="*/ 15534 h 20000"/>
                      <a:gd name="T6" fmla="*/ 102 w 20000"/>
                      <a:gd name="T7" fmla="*/ 14369 h 20000"/>
                      <a:gd name="T8" fmla="*/ 153 w 20000"/>
                      <a:gd name="T9" fmla="*/ 13010 h 20000"/>
                      <a:gd name="T10" fmla="*/ 204 w 20000"/>
                      <a:gd name="T11" fmla="*/ 12039 h 20000"/>
                      <a:gd name="T12" fmla="*/ 204 w 20000"/>
                      <a:gd name="T13" fmla="*/ 11067 h 20000"/>
                      <a:gd name="T14" fmla="*/ 254 w 20000"/>
                      <a:gd name="T15" fmla="*/ 9903 h 20000"/>
                      <a:gd name="T16" fmla="*/ 288 w 20000"/>
                      <a:gd name="T17" fmla="*/ 8933 h 20000"/>
                      <a:gd name="T18" fmla="*/ 339 w 20000"/>
                      <a:gd name="T19" fmla="*/ 7961 h 20000"/>
                      <a:gd name="T20" fmla="*/ 356 w 20000"/>
                      <a:gd name="T21" fmla="*/ 6990 h 20000"/>
                      <a:gd name="T22" fmla="*/ 407 w 20000"/>
                      <a:gd name="T23" fmla="*/ 6019 h 20000"/>
                      <a:gd name="T24" fmla="*/ 441 w 20000"/>
                      <a:gd name="T25" fmla="*/ 5049 h 20000"/>
                      <a:gd name="T26" fmla="*/ 492 w 20000"/>
                      <a:gd name="T27" fmla="*/ 4466 h 20000"/>
                      <a:gd name="T28" fmla="*/ 509 w 20000"/>
                      <a:gd name="T29" fmla="*/ 3495 h 20000"/>
                      <a:gd name="T30" fmla="*/ 526 w 20000"/>
                      <a:gd name="T31" fmla="*/ 2913 h 20000"/>
                      <a:gd name="T32" fmla="*/ 577 w 20000"/>
                      <a:gd name="T33" fmla="*/ 2136 h 20000"/>
                      <a:gd name="T34" fmla="*/ 611 w 20000"/>
                      <a:gd name="T35" fmla="*/ 1553 h 20000"/>
                      <a:gd name="T36" fmla="*/ 645 w 20000"/>
                      <a:gd name="T37" fmla="*/ 1164 h 20000"/>
                      <a:gd name="T38" fmla="*/ 696 w 20000"/>
                      <a:gd name="T39" fmla="*/ 582 h 20000"/>
                      <a:gd name="T40" fmla="*/ 730 w 20000"/>
                      <a:gd name="T41" fmla="*/ 388 h 20000"/>
                      <a:gd name="T42" fmla="*/ 747 w 20000"/>
                      <a:gd name="T43" fmla="*/ 388 h 20000"/>
                      <a:gd name="T44" fmla="*/ 798 w 20000"/>
                      <a:gd name="T45" fmla="*/ 0 h 20000"/>
                      <a:gd name="T46" fmla="*/ 815 w 20000"/>
                      <a:gd name="T47" fmla="*/ 0 h 20000"/>
                      <a:gd name="T48" fmla="*/ 866 w 20000"/>
                      <a:gd name="T49" fmla="*/ 0 h 20000"/>
                      <a:gd name="T50" fmla="*/ 900 w 20000"/>
                      <a:gd name="T51" fmla="*/ 0 h 20000"/>
                      <a:gd name="T52" fmla="*/ 951 w 20000"/>
                      <a:gd name="T53" fmla="*/ 388 h 20000"/>
                      <a:gd name="T54" fmla="*/ 951 w 20000"/>
                      <a:gd name="T55" fmla="*/ 970 h 20000"/>
                      <a:gd name="T56" fmla="*/ 1001 w 20000"/>
                      <a:gd name="T57" fmla="*/ 1553 h 20000"/>
                      <a:gd name="T58" fmla="*/ 1035 w 20000"/>
                      <a:gd name="T59" fmla="*/ 2136 h 20000"/>
                      <a:gd name="T60" fmla="*/ 1086 w 20000"/>
                      <a:gd name="T61" fmla="*/ 2913 h 20000"/>
                      <a:gd name="T62" fmla="*/ 1103 w 20000"/>
                      <a:gd name="T63" fmla="*/ 3689 h 20000"/>
                      <a:gd name="T64" fmla="*/ 1137 w 20000"/>
                      <a:gd name="T65" fmla="*/ 4660 h 20000"/>
                      <a:gd name="T66" fmla="*/ 1188 w 20000"/>
                      <a:gd name="T67" fmla="*/ 5631 h 20000"/>
                      <a:gd name="T68" fmla="*/ 1239 w 20000"/>
                      <a:gd name="T69" fmla="*/ 6602 h 20000"/>
                      <a:gd name="T70" fmla="*/ 1256 w 20000"/>
                      <a:gd name="T71" fmla="*/ 7961 h 20000"/>
                      <a:gd name="T72" fmla="*/ 1290 w 20000"/>
                      <a:gd name="T73" fmla="*/ 8933 h 20000"/>
                      <a:gd name="T74" fmla="*/ 1341 w 20000"/>
                      <a:gd name="T75" fmla="*/ 10291 h 20000"/>
                      <a:gd name="T76" fmla="*/ 1375 w 20000"/>
                      <a:gd name="T77" fmla="*/ 11067 h 20000"/>
                      <a:gd name="T78" fmla="*/ 1392 w 20000"/>
                      <a:gd name="T79" fmla="*/ 12428 h 20000"/>
                      <a:gd name="T80" fmla="*/ 1426 w 20000"/>
                      <a:gd name="T81" fmla="*/ 13398 h 20000"/>
                      <a:gd name="T82" fmla="*/ 1460 w 20000"/>
                      <a:gd name="T83" fmla="*/ 14369 h 20000"/>
                      <a:gd name="T84" fmla="*/ 1493 w 20000"/>
                      <a:gd name="T85" fmla="*/ 15146 h 20000"/>
                      <a:gd name="T86" fmla="*/ 1527 w 20000"/>
                      <a:gd name="T87" fmla="*/ 16116 h 20000"/>
                      <a:gd name="T88" fmla="*/ 1545 w 20000"/>
                      <a:gd name="T89" fmla="*/ 17088 h 20000"/>
                      <a:gd name="T90" fmla="*/ 1561 w 20000"/>
                      <a:gd name="T91" fmla="*/ 17670 h 20000"/>
                      <a:gd name="T92" fmla="*/ 1595 w 20000"/>
                      <a:gd name="T93" fmla="*/ 18447 h 20000"/>
                      <a:gd name="T94" fmla="*/ 1595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39" name="Group 20"/>
                <p:cNvGrpSpPr>
                  <a:grpSpLocks/>
                </p:cNvGrpSpPr>
                <p:nvPr/>
              </p:nvGrpSpPr>
              <p:grpSpPr bwMode="auto">
                <a:xfrm>
                  <a:off x="1493" y="2030"/>
                  <a:ext cx="80" cy="761"/>
                  <a:chOff x="0" y="0"/>
                  <a:chExt cx="20024" cy="20000"/>
                </a:xfrm>
              </p:grpSpPr>
              <p:sp>
                <p:nvSpPr>
                  <p:cNvPr id="56527" name="Arc 21"/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054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4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28" name="Arc 22"/>
                  <p:cNvSpPr>
                    <a:spLocks/>
                  </p:cNvSpPr>
                  <p:nvPr/>
                </p:nvSpPr>
                <p:spPr bwMode="auto">
                  <a:xfrm>
                    <a:off x="9987" y="0"/>
                    <a:ext cx="10037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07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0" name="Group 23"/>
                <p:cNvGrpSpPr>
                  <a:grpSpLocks/>
                </p:cNvGrpSpPr>
                <p:nvPr/>
              </p:nvGrpSpPr>
              <p:grpSpPr bwMode="auto">
                <a:xfrm>
                  <a:off x="1982" y="2023"/>
                  <a:ext cx="79" cy="761"/>
                  <a:chOff x="8" y="0"/>
                  <a:chExt cx="19993" cy="20000"/>
                </a:xfrm>
              </p:grpSpPr>
              <p:sp>
                <p:nvSpPr>
                  <p:cNvPr id="56525" name="Arc 24"/>
                  <p:cNvSpPr>
                    <a:spLocks/>
                  </p:cNvSpPr>
                  <p:nvPr/>
                </p:nvSpPr>
                <p:spPr bwMode="auto">
                  <a:xfrm flipH="1">
                    <a:off x="8" y="0"/>
                    <a:ext cx="10072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21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26" name="Arc 25"/>
                  <p:cNvSpPr>
                    <a:spLocks/>
                  </p:cNvSpPr>
                  <p:nvPr/>
                </p:nvSpPr>
                <p:spPr bwMode="auto">
                  <a:xfrm>
                    <a:off x="9980" y="0"/>
                    <a:ext cx="10021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01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1" name="Group 26"/>
                <p:cNvGrpSpPr>
                  <a:grpSpLocks/>
                </p:cNvGrpSpPr>
                <p:nvPr/>
              </p:nvGrpSpPr>
              <p:grpSpPr bwMode="auto">
                <a:xfrm>
                  <a:off x="1817" y="2030"/>
                  <a:ext cx="80" cy="761"/>
                  <a:chOff x="0" y="0"/>
                  <a:chExt cx="20000" cy="20000"/>
                </a:xfrm>
              </p:grpSpPr>
              <p:sp>
                <p:nvSpPr>
                  <p:cNvPr id="56523" name="Arc 27"/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050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2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24" name="Arc 28"/>
                  <p:cNvSpPr>
                    <a:spLocks/>
                  </p:cNvSpPr>
                  <p:nvPr/>
                </p:nvSpPr>
                <p:spPr bwMode="auto">
                  <a:xfrm>
                    <a:off x="9950" y="0"/>
                    <a:ext cx="10050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2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2" name="Group 29"/>
                <p:cNvGrpSpPr>
                  <a:grpSpLocks/>
                </p:cNvGrpSpPr>
                <p:nvPr/>
              </p:nvGrpSpPr>
              <p:grpSpPr bwMode="auto">
                <a:xfrm>
                  <a:off x="1650" y="2030"/>
                  <a:ext cx="80" cy="761"/>
                  <a:chOff x="0" y="0"/>
                  <a:chExt cx="20001" cy="20000"/>
                </a:xfrm>
              </p:grpSpPr>
              <p:sp>
                <p:nvSpPr>
                  <p:cNvPr id="56521" name="Arc 30"/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042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09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22" name="Arc 31"/>
                  <p:cNvSpPr>
                    <a:spLocks/>
                  </p:cNvSpPr>
                  <p:nvPr/>
                </p:nvSpPr>
                <p:spPr bwMode="auto">
                  <a:xfrm>
                    <a:off x="9975" y="0"/>
                    <a:ext cx="10026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03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3" name="Group 32"/>
                <p:cNvGrpSpPr>
                  <a:grpSpLocks/>
                </p:cNvGrpSpPr>
                <p:nvPr/>
              </p:nvGrpSpPr>
              <p:grpSpPr bwMode="auto">
                <a:xfrm>
                  <a:off x="2069" y="2762"/>
                  <a:ext cx="87" cy="36"/>
                  <a:chOff x="-1" y="0"/>
                  <a:chExt cx="20001" cy="20000"/>
                </a:xfrm>
              </p:grpSpPr>
              <p:sp>
                <p:nvSpPr>
                  <p:cNvPr id="56519" name="Freeform 33"/>
                  <p:cNvSpPr>
                    <a:spLocks/>
                  </p:cNvSpPr>
                  <p:nvPr/>
                </p:nvSpPr>
                <p:spPr bwMode="auto">
                  <a:xfrm>
                    <a:off x="11299" y="0"/>
                    <a:ext cx="8701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8 w 20000"/>
                      <a:gd name="T5" fmla="*/ 15534 h 20000"/>
                      <a:gd name="T6" fmla="*/ 103 w 20000"/>
                      <a:gd name="T7" fmla="*/ 14369 h 20000"/>
                      <a:gd name="T8" fmla="*/ 154 w 20000"/>
                      <a:gd name="T9" fmla="*/ 13010 h 20000"/>
                      <a:gd name="T10" fmla="*/ 206 w 20000"/>
                      <a:gd name="T11" fmla="*/ 12039 h 20000"/>
                      <a:gd name="T12" fmla="*/ 206 w 20000"/>
                      <a:gd name="T13" fmla="*/ 11067 h 20000"/>
                      <a:gd name="T14" fmla="*/ 258 w 20000"/>
                      <a:gd name="T15" fmla="*/ 9903 h 20000"/>
                      <a:gd name="T16" fmla="*/ 291 w 20000"/>
                      <a:gd name="T17" fmla="*/ 8933 h 20000"/>
                      <a:gd name="T18" fmla="*/ 343 w 20000"/>
                      <a:gd name="T19" fmla="*/ 7961 h 20000"/>
                      <a:gd name="T20" fmla="*/ 360 w 20000"/>
                      <a:gd name="T21" fmla="*/ 6990 h 20000"/>
                      <a:gd name="T22" fmla="*/ 412 w 20000"/>
                      <a:gd name="T23" fmla="*/ 6019 h 20000"/>
                      <a:gd name="T24" fmla="*/ 446 w 20000"/>
                      <a:gd name="T25" fmla="*/ 5049 h 20000"/>
                      <a:gd name="T26" fmla="*/ 498 w 20000"/>
                      <a:gd name="T27" fmla="*/ 4466 h 20000"/>
                      <a:gd name="T28" fmla="*/ 515 w 20000"/>
                      <a:gd name="T29" fmla="*/ 3495 h 20000"/>
                      <a:gd name="T30" fmla="*/ 532 w 20000"/>
                      <a:gd name="T31" fmla="*/ 2913 h 20000"/>
                      <a:gd name="T32" fmla="*/ 583 w 20000"/>
                      <a:gd name="T33" fmla="*/ 2136 h 20000"/>
                      <a:gd name="T34" fmla="*/ 618 w 20000"/>
                      <a:gd name="T35" fmla="*/ 1553 h 20000"/>
                      <a:gd name="T36" fmla="*/ 652 w 20000"/>
                      <a:gd name="T37" fmla="*/ 1164 h 20000"/>
                      <a:gd name="T38" fmla="*/ 703 w 20000"/>
                      <a:gd name="T39" fmla="*/ 582 h 20000"/>
                      <a:gd name="T40" fmla="*/ 737 w 20000"/>
                      <a:gd name="T41" fmla="*/ 388 h 20000"/>
                      <a:gd name="T42" fmla="*/ 755 w 20000"/>
                      <a:gd name="T43" fmla="*/ 388 h 20000"/>
                      <a:gd name="T44" fmla="*/ 806 w 20000"/>
                      <a:gd name="T45" fmla="*/ 0 h 20000"/>
                      <a:gd name="T46" fmla="*/ 824 w 20000"/>
                      <a:gd name="T47" fmla="*/ 0 h 20000"/>
                      <a:gd name="T48" fmla="*/ 875 w 20000"/>
                      <a:gd name="T49" fmla="*/ 0 h 20000"/>
                      <a:gd name="T50" fmla="*/ 909 w 20000"/>
                      <a:gd name="T51" fmla="*/ 0 h 20000"/>
                      <a:gd name="T52" fmla="*/ 961 w 20000"/>
                      <a:gd name="T53" fmla="*/ 388 h 20000"/>
                      <a:gd name="T54" fmla="*/ 961 w 20000"/>
                      <a:gd name="T55" fmla="*/ 970 h 20000"/>
                      <a:gd name="T56" fmla="*/ 1012 w 20000"/>
                      <a:gd name="T57" fmla="*/ 1553 h 20000"/>
                      <a:gd name="T58" fmla="*/ 1046 w 20000"/>
                      <a:gd name="T59" fmla="*/ 2136 h 20000"/>
                      <a:gd name="T60" fmla="*/ 1098 w 20000"/>
                      <a:gd name="T61" fmla="*/ 2913 h 20000"/>
                      <a:gd name="T62" fmla="*/ 1115 w 20000"/>
                      <a:gd name="T63" fmla="*/ 3689 h 20000"/>
                      <a:gd name="T64" fmla="*/ 1149 w 20000"/>
                      <a:gd name="T65" fmla="*/ 4660 h 20000"/>
                      <a:gd name="T66" fmla="*/ 1201 w 20000"/>
                      <a:gd name="T67" fmla="*/ 5631 h 20000"/>
                      <a:gd name="T68" fmla="*/ 1252 w 20000"/>
                      <a:gd name="T69" fmla="*/ 6602 h 20000"/>
                      <a:gd name="T70" fmla="*/ 1269 w 20000"/>
                      <a:gd name="T71" fmla="*/ 7961 h 20000"/>
                      <a:gd name="T72" fmla="*/ 1304 w 20000"/>
                      <a:gd name="T73" fmla="*/ 8933 h 20000"/>
                      <a:gd name="T74" fmla="*/ 1355 w 20000"/>
                      <a:gd name="T75" fmla="*/ 10291 h 20000"/>
                      <a:gd name="T76" fmla="*/ 1390 w 20000"/>
                      <a:gd name="T77" fmla="*/ 11067 h 20000"/>
                      <a:gd name="T78" fmla="*/ 1407 w 20000"/>
                      <a:gd name="T79" fmla="*/ 12428 h 20000"/>
                      <a:gd name="T80" fmla="*/ 1441 w 20000"/>
                      <a:gd name="T81" fmla="*/ 13398 h 20000"/>
                      <a:gd name="T82" fmla="*/ 1475 w 20000"/>
                      <a:gd name="T83" fmla="*/ 14369 h 20000"/>
                      <a:gd name="T84" fmla="*/ 1510 w 20000"/>
                      <a:gd name="T85" fmla="*/ 15146 h 20000"/>
                      <a:gd name="T86" fmla="*/ 1544 w 20000"/>
                      <a:gd name="T87" fmla="*/ 16116 h 20000"/>
                      <a:gd name="T88" fmla="*/ 1561 w 20000"/>
                      <a:gd name="T89" fmla="*/ 17088 h 20000"/>
                      <a:gd name="T90" fmla="*/ 1578 w 20000"/>
                      <a:gd name="T91" fmla="*/ 17670 h 20000"/>
                      <a:gd name="T92" fmla="*/ 1613 w 20000"/>
                      <a:gd name="T93" fmla="*/ 18447 h 20000"/>
                      <a:gd name="T94" fmla="*/ 1613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20" name="Freeform 34"/>
                  <p:cNvSpPr>
                    <a:spLocks/>
                  </p:cNvSpPr>
                  <p:nvPr/>
                </p:nvSpPr>
                <p:spPr bwMode="auto">
                  <a:xfrm>
                    <a:off x="-1" y="196"/>
                    <a:ext cx="8671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8 w 20000"/>
                      <a:gd name="T5" fmla="*/ 15534 h 20000"/>
                      <a:gd name="T6" fmla="*/ 102 w 20000"/>
                      <a:gd name="T7" fmla="*/ 14369 h 20000"/>
                      <a:gd name="T8" fmla="*/ 153 w 20000"/>
                      <a:gd name="T9" fmla="*/ 13010 h 20000"/>
                      <a:gd name="T10" fmla="*/ 204 w 20000"/>
                      <a:gd name="T11" fmla="*/ 12039 h 20000"/>
                      <a:gd name="T12" fmla="*/ 204 w 20000"/>
                      <a:gd name="T13" fmla="*/ 11067 h 20000"/>
                      <a:gd name="T14" fmla="*/ 254 w 20000"/>
                      <a:gd name="T15" fmla="*/ 9903 h 20000"/>
                      <a:gd name="T16" fmla="*/ 289 w 20000"/>
                      <a:gd name="T17" fmla="*/ 8933 h 20000"/>
                      <a:gd name="T18" fmla="*/ 339 w 20000"/>
                      <a:gd name="T19" fmla="*/ 7961 h 20000"/>
                      <a:gd name="T20" fmla="*/ 356 w 20000"/>
                      <a:gd name="T21" fmla="*/ 6990 h 20000"/>
                      <a:gd name="T22" fmla="*/ 408 w 20000"/>
                      <a:gd name="T23" fmla="*/ 6019 h 20000"/>
                      <a:gd name="T24" fmla="*/ 441 w 20000"/>
                      <a:gd name="T25" fmla="*/ 5049 h 20000"/>
                      <a:gd name="T26" fmla="*/ 493 w 20000"/>
                      <a:gd name="T27" fmla="*/ 4466 h 20000"/>
                      <a:gd name="T28" fmla="*/ 509 w 20000"/>
                      <a:gd name="T29" fmla="*/ 3495 h 20000"/>
                      <a:gd name="T30" fmla="*/ 526 w 20000"/>
                      <a:gd name="T31" fmla="*/ 2913 h 20000"/>
                      <a:gd name="T32" fmla="*/ 577 w 20000"/>
                      <a:gd name="T33" fmla="*/ 2136 h 20000"/>
                      <a:gd name="T34" fmla="*/ 611 w 20000"/>
                      <a:gd name="T35" fmla="*/ 1553 h 20000"/>
                      <a:gd name="T36" fmla="*/ 645 w 20000"/>
                      <a:gd name="T37" fmla="*/ 1164 h 20000"/>
                      <a:gd name="T38" fmla="*/ 696 w 20000"/>
                      <a:gd name="T39" fmla="*/ 582 h 20000"/>
                      <a:gd name="T40" fmla="*/ 730 w 20000"/>
                      <a:gd name="T41" fmla="*/ 388 h 20000"/>
                      <a:gd name="T42" fmla="*/ 747 w 20000"/>
                      <a:gd name="T43" fmla="*/ 388 h 20000"/>
                      <a:gd name="T44" fmla="*/ 798 w 20000"/>
                      <a:gd name="T45" fmla="*/ 0 h 20000"/>
                      <a:gd name="T46" fmla="*/ 815 w 20000"/>
                      <a:gd name="T47" fmla="*/ 0 h 20000"/>
                      <a:gd name="T48" fmla="*/ 866 w 20000"/>
                      <a:gd name="T49" fmla="*/ 0 h 20000"/>
                      <a:gd name="T50" fmla="*/ 900 w 20000"/>
                      <a:gd name="T51" fmla="*/ 0 h 20000"/>
                      <a:gd name="T52" fmla="*/ 951 w 20000"/>
                      <a:gd name="T53" fmla="*/ 388 h 20000"/>
                      <a:gd name="T54" fmla="*/ 951 w 20000"/>
                      <a:gd name="T55" fmla="*/ 970 h 20000"/>
                      <a:gd name="T56" fmla="*/ 1002 w 20000"/>
                      <a:gd name="T57" fmla="*/ 1553 h 20000"/>
                      <a:gd name="T58" fmla="*/ 1036 w 20000"/>
                      <a:gd name="T59" fmla="*/ 2136 h 20000"/>
                      <a:gd name="T60" fmla="*/ 1086 w 20000"/>
                      <a:gd name="T61" fmla="*/ 2913 h 20000"/>
                      <a:gd name="T62" fmla="*/ 1103 w 20000"/>
                      <a:gd name="T63" fmla="*/ 3689 h 20000"/>
                      <a:gd name="T64" fmla="*/ 1137 w 20000"/>
                      <a:gd name="T65" fmla="*/ 4660 h 20000"/>
                      <a:gd name="T66" fmla="*/ 1188 w 20000"/>
                      <a:gd name="T67" fmla="*/ 5631 h 20000"/>
                      <a:gd name="T68" fmla="*/ 1239 w 20000"/>
                      <a:gd name="T69" fmla="*/ 6602 h 20000"/>
                      <a:gd name="T70" fmla="*/ 1256 w 20000"/>
                      <a:gd name="T71" fmla="*/ 7961 h 20000"/>
                      <a:gd name="T72" fmla="*/ 1290 w 20000"/>
                      <a:gd name="T73" fmla="*/ 8933 h 20000"/>
                      <a:gd name="T74" fmla="*/ 1341 w 20000"/>
                      <a:gd name="T75" fmla="*/ 10291 h 20000"/>
                      <a:gd name="T76" fmla="*/ 1375 w 20000"/>
                      <a:gd name="T77" fmla="*/ 11067 h 20000"/>
                      <a:gd name="T78" fmla="*/ 1392 w 20000"/>
                      <a:gd name="T79" fmla="*/ 12428 h 20000"/>
                      <a:gd name="T80" fmla="*/ 1426 w 20000"/>
                      <a:gd name="T81" fmla="*/ 13398 h 20000"/>
                      <a:gd name="T82" fmla="*/ 1460 w 20000"/>
                      <a:gd name="T83" fmla="*/ 14369 h 20000"/>
                      <a:gd name="T84" fmla="*/ 1494 w 20000"/>
                      <a:gd name="T85" fmla="*/ 15146 h 20000"/>
                      <a:gd name="T86" fmla="*/ 1528 w 20000"/>
                      <a:gd name="T87" fmla="*/ 16116 h 20000"/>
                      <a:gd name="T88" fmla="*/ 1545 w 20000"/>
                      <a:gd name="T89" fmla="*/ 17088 h 20000"/>
                      <a:gd name="T90" fmla="*/ 1562 w 20000"/>
                      <a:gd name="T91" fmla="*/ 17670 h 20000"/>
                      <a:gd name="T92" fmla="*/ 1596 w 20000"/>
                      <a:gd name="T93" fmla="*/ 18447 h 20000"/>
                      <a:gd name="T94" fmla="*/ 1596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4" name="Group 35"/>
                <p:cNvGrpSpPr>
                  <a:grpSpLocks/>
                </p:cNvGrpSpPr>
                <p:nvPr/>
              </p:nvGrpSpPr>
              <p:grpSpPr bwMode="auto">
                <a:xfrm>
                  <a:off x="1903" y="2762"/>
                  <a:ext cx="87" cy="36"/>
                  <a:chOff x="0" y="0"/>
                  <a:chExt cx="20000" cy="20000"/>
                </a:xfrm>
              </p:grpSpPr>
              <p:sp>
                <p:nvSpPr>
                  <p:cNvPr id="56517" name="Freeform 36"/>
                  <p:cNvSpPr>
                    <a:spLocks/>
                  </p:cNvSpPr>
                  <p:nvPr/>
                </p:nvSpPr>
                <p:spPr bwMode="auto">
                  <a:xfrm>
                    <a:off x="11295" y="0"/>
                    <a:ext cx="8705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9 w 20000"/>
                      <a:gd name="T5" fmla="*/ 15534 h 20000"/>
                      <a:gd name="T6" fmla="*/ 103 w 20000"/>
                      <a:gd name="T7" fmla="*/ 14369 h 20000"/>
                      <a:gd name="T8" fmla="*/ 155 w 20000"/>
                      <a:gd name="T9" fmla="*/ 13010 h 20000"/>
                      <a:gd name="T10" fmla="*/ 206 w 20000"/>
                      <a:gd name="T11" fmla="*/ 12039 h 20000"/>
                      <a:gd name="T12" fmla="*/ 206 w 20000"/>
                      <a:gd name="T13" fmla="*/ 11067 h 20000"/>
                      <a:gd name="T14" fmla="*/ 258 w 20000"/>
                      <a:gd name="T15" fmla="*/ 9903 h 20000"/>
                      <a:gd name="T16" fmla="*/ 292 w 20000"/>
                      <a:gd name="T17" fmla="*/ 8933 h 20000"/>
                      <a:gd name="T18" fmla="*/ 344 w 20000"/>
                      <a:gd name="T19" fmla="*/ 7961 h 20000"/>
                      <a:gd name="T20" fmla="*/ 361 w 20000"/>
                      <a:gd name="T21" fmla="*/ 6990 h 20000"/>
                      <a:gd name="T22" fmla="*/ 412 w 20000"/>
                      <a:gd name="T23" fmla="*/ 6019 h 20000"/>
                      <a:gd name="T24" fmla="*/ 447 w 20000"/>
                      <a:gd name="T25" fmla="*/ 5049 h 20000"/>
                      <a:gd name="T26" fmla="*/ 498 w 20000"/>
                      <a:gd name="T27" fmla="*/ 4466 h 20000"/>
                      <a:gd name="T28" fmla="*/ 515 w 20000"/>
                      <a:gd name="T29" fmla="*/ 3495 h 20000"/>
                      <a:gd name="T30" fmla="*/ 532 w 20000"/>
                      <a:gd name="T31" fmla="*/ 2913 h 20000"/>
                      <a:gd name="T32" fmla="*/ 584 w 20000"/>
                      <a:gd name="T33" fmla="*/ 2136 h 20000"/>
                      <a:gd name="T34" fmla="*/ 618 w 20000"/>
                      <a:gd name="T35" fmla="*/ 1553 h 20000"/>
                      <a:gd name="T36" fmla="*/ 653 w 20000"/>
                      <a:gd name="T37" fmla="*/ 1164 h 20000"/>
                      <a:gd name="T38" fmla="*/ 704 w 20000"/>
                      <a:gd name="T39" fmla="*/ 582 h 20000"/>
                      <a:gd name="T40" fmla="*/ 739 w 20000"/>
                      <a:gd name="T41" fmla="*/ 388 h 20000"/>
                      <a:gd name="T42" fmla="*/ 756 w 20000"/>
                      <a:gd name="T43" fmla="*/ 388 h 20000"/>
                      <a:gd name="T44" fmla="*/ 807 w 20000"/>
                      <a:gd name="T45" fmla="*/ 0 h 20000"/>
                      <a:gd name="T46" fmla="*/ 825 w 20000"/>
                      <a:gd name="T47" fmla="*/ 0 h 20000"/>
                      <a:gd name="T48" fmla="*/ 876 w 20000"/>
                      <a:gd name="T49" fmla="*/ 0 h 20000"/>
                      <a:gd name="T50" fmla="*/ 911 w 20000"/>
                      <a:gd name="T51" fmla="*/ 0 h 20000"/>
                      <a:gd name="T52" fmla="*/ 962 w 20000"/>
                      <a:gd name="T53" fmla="*/ 388 h 20000"/>
                      <a:gd name="T54" fmla="*/ 962 w 20000"/>
                      <a:gd name="T55" fmla="*/ 970 h 20000"/>
                      <a:gd name="T56" fmla="*/ 1014 w 20000"/>
                      <a:gd name="T57" fmla="*/ 1553 h 20000"/>
                      <a:gd name="T58" fmla="*/ 1048 w 20000"/>
                      <a:gd name="T59" fmla="*/ 2136 h 20000"/>
                      <a:gd name="T60" fmla="*/ 1099 w 20000"/>
                      <a:gd name="T61" fmla="*/ 2913 h 20000"/>
                      <a:gd name="T62" fmla="*/ 1116 w 20000"/>
                      <a:gd name="T63" fmla="*/ 3689 h 20000"/>
                      <a:gd name="T64" fmla="*/ 1151 w 20000"/>
                      <a:gd name="T65" fmla="*/ 4660 h 20000"/>
                      <a:gd name="T66" fmla="*/ 1203 w 20000"/>
                      <a:gd name="T67" fmla="*/ 5631 h 20000"/>
                      <a:gd name="T68" fmla="*/ 1254 w 20000"/>
                      <a:gd name="T69" fmla="*/ 6602 h 20000"/>
                      <a:gd name="T70" fmla="*/ 1271 w 20000"/>
                      <a:gd name="T71" fmla="*/ 7961 h 20000"/>
                      <a:gd name="T72" fmla="*/ 1305 w 20000"/>
                      <a:gd name="T73" fmla="*/ 8933 h 20000"/>
                      <a:gd name="T74" fmla="*/ 1357 w 20000"/>
                      <a:gd name="T75" fmla="*/ 10291 h 20000"/>
                      <a:gd name="T76" fmla="*/ 1391 w 20000"/>
                      <a:gd name="T77" fmla="*/ 11067 h 20000"/>
                      <a:gd name="T78" fmla="*/ 1408 w 20000"/>
                      <a:gd name="T79" fmla="*/ 12428 h 20000"/>
                      <a:gd name="T80" fmla="*/ 1443 w 20000"/>
                      <a:gd name="T81" fmla="*/ 13398 h 20000"/>
                      <a:gd name="T82" fmla="*/ 1477 w 20000"/>
                      <a:gd name="T83" fmla="*/ 14369 h 20000"/>
                      <a:gd name="T84" fmla="*/ 1512 w 20000"/>
                      <a:gd name="T85" fmla="*/ 15146 h 20000"/>
                      <a:gd name="T86" fmla="*/ 1546 w 20000"/>
                      <a:gd name="T87" fmla="*/ 16116 h 20000"/>
                      <a:gd name="T88" fmla="*/ 1563 w 20000"/>
                      <a:gd name="T89" fmla="*/ 17088 h 20000"/>
                      <a:gd name="T90" fmla="*/ 1580 w 20000"/>
                      <a:gd name="T91" fmla="*/ 17670 h 20000"/>
                      <a:gd name="T92" fmla="*/ 1615 w 20000"/>
                      <a:gd name="T93" fmla="*/ 18447 h 20000"/>
                      <a:gd name="T94" fmla="*/ 1615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18" name="Freeform 37"/>
                  <p:cNvSpPr>
                    <a:spLocks/>
                  </p:cNvSpPr>
                  <p:nvPr/>
                </p:nvSpPr>
                <p:spPr bwMode="auto">
                  <a:xfrm>
                    <a:off x="0" y="196"/>
                    <a:ext cx="8690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8 w 20000"/>
                      <a:gd name="T5" fmla="*/ 15534 h 20000"/>
                      <a:gd name="T6" fmla="*/ 103 w 20000"/>
                      <a:gd name="T7" fmla="*/ 14369 h 20000"/>
                      <a:gd name="T8" fmla="*/ 154 w 20000"/>
                      <a:gd name="T9" fmla="*/ 13010 h 20000"/>
                      <a:gd name="T10" fmla="*/ 205 w 20000"/>
                      <a:gd name="T11" fmla="*/ 12039 h 20000"/>
                      <a:gd name="T12" fmla="*/ 205 w 20000"/>
                      <a:gd name="T13" fmla="*/ 11067 h 20000"/>
                      <a:gd name="T14" fmla="*/ 256 w 20000"/>
                      <a:gd name="T15" fmla="*/ 9903 h 20000"/>
                      <a:gd name="T16" fmla="*/ 291 w 20000"/>
                      <a:gd name="T17" fmla="*/ 8933 h 20000"/>
                      <a:gd name="T18" fmla="*/ 342 w 20000"/>
                      <a:gd name="T19" fmla="*/ 7961 h 20000"/>
                      <a:gd name="T20" fmla="*/ 359 w 20000"/>
                      <a:gd name="T21" fmla="*/ 6990 h 20000"/>
                      <a:gd name="T22" fmla="*/ 410 w 20000"/>
                      <a:gd name="T23" fmla="*/ 6019 h 20000"/>
                      <a:gd name="T24" fmla="*/ 444 w 20000"/>
                      <a:gd name="T25" fmla="*/ 5049 h 20000"/>
                      <a:gd name="T26" fmla="*/ 496 w 20000"/>
                      <a:gd name="T27" fmla="*/ 4466 h 20000"/>
                      <a:gd name="T28" fmla="*/ 513 w 20000"/>
                      <a:gd name="T29" fmla="*/ 3495 h 20000"/>
                      <a:gd name="T30" fmla="*/ 530 w 20000"/>
                      <a:gd name="T31" fmla="*/ 2913 h 20000"/>
                      <a:gd name="T32" fmla="*/ 581 w 20000"/>
                      <a:gd name="T33" fmla="*/ 2136 h 20000"/>
                      <a:gd name="T34" fmla="*/ 615 w 20000"/>
                      <a:gd name="T35" fmla="*/ 1553 h 20000"/>
                      <a:gd name="T36" fmla="*/ 650 w 20000"/>
                      <a:gd name="T37" fmla="*/ 1164 h 20000"/>
                      <a:gd name="T38" fmla="*/ 700 w 20000"/>
                      <a:gd name="T39" fmla="*/ 582 h 20000"/>
                      <a:gd name="T40" fmla="*/ 735 w 20000"/>
                      <a:gd name="T41" fmla="*/ 388 h 20000"/>
                      <a:gd name="T42" fmla="*/ 752 w 20000"/>
                      <a:gd name="T43" fmla="*/ 388 h 20000"/>
                      <a:gd name="T44" fmla="*/ 803 w 20000"/>
                      <a:gd name="T45" fmla="*/ 0 h 20000"/>
                      <a:gd name="T46" fmla="*/ 820 w 20000"/>
                      <a:gd name="T47" fmla="*/ 0 h 20000"/>
                      <a:gd name="T48" fmla="*/ 872 w 20000"/>
                      <a:gd name="T49" fmla="*/ 0 h 20000"/>
                      <a:gd name="T50" fmla="*/ 906 w 20000"/>
                      <a:gd name="T51" fmla="*/ 0 h 20000"/>
                      <a:gd name="T52" fmla="*/ 957 w 20000"/>
                      <a:gd name="T53" fmla="*/ 388 h 20000"/>
                      <a:gd name="T54" fmla="*/ 957 w 20000"/>
                      <a:gd name="T55" fmla="*/ 970 h 20000"/>
                      <a:gd name="T56" fmla="*/ 1008 w 20000"/>
                      <a:gd name="T57" fmla="*/ 1553 h 20000"/>
                      <a:gd name="T58" fmla="*/ 1042 w 20000"/>
                      <a:gd name="T59" fmla="*/ 2136 h 20000"/>
                      <a:gd name="T60" fmla="*/ 1094 w 20000"/>
                      <a:gd name="T61" fmla="*/ 2913 h 20000"/>
                      <a:gd name="T62" fmla="*/ 1111 w 20000"/>
                      <a:gd name="T63" fmla="*/ 3689 h 20000"/>
                      <a:gd name="T64" fmla="*/ 1145 w 20000"/>
                      <a:gd name="T65" fmla="*/ 4660 h 20000"/>
                      <a:gd name="T66" fmla="*/ 1196 w 20000"/>
                      <a:gd name="T67" fmla="*/ 5631 h 20000"/>
                      <a:gd name="T68" fmla="*/ 1247 w 20000"/>
                      <a:gd name="T69" fmla="*/ 6602 h 20000"/>
                      <a:gd name="T70" fmla="*/ 1265 w 20000"/>
                      <a:gd name="T71" fmla="*/ 7961 h 20000"/>
                      <a:gd name="T72" fmla="*/ 1299 w 20000"/>
                      <a:gd name="T73" fmla="*/ 8933 h 20000"/>
                      <a:gd name="T74" fmla="*/ 1350 w 20000"/>
                      <a:gd name="T75" fmla="*/ 10291 h 20000"/>
                      <a:gd name="T76" fmla="*/ 1384 w 20000"/>
                      <a:gd name="T77" fmla="*/ 11067 h 20000"/>
                      <a:gd name="T78" fmla="*/ 1401 w 20000"/>
                      <a:gd name="T79" fmla="*/ 12428 h 20000"/>
                      <a:gd name="T80" fmla="*/ 1436 w 20000"/>
                      <a:gd name="T81" fmla="*/ 13398 h 20000"/>
                      <a:gd name="T82" fmla="*/ 1470 w 20000"/>
                      <a:gd name="T83" fmla="*/ 14369 h 20000"/>
                      <a:gd name="T84" fmla="*/ 1504 w 20000"/>
                      <a:gd name="T85" fmla="*/ 15146 h 20000"/>
                      <a:gd name="T86" fmla="*/ 1538 w 20000"/>
                      <a:gd name="T87" fmla="*/ 16116 h 20000"/>
                      <a:gd name="T88" fmla="*/ 1555 w 20000"/>
                      <a:gd name="T89" fmla="*/ 17088 h 20000"/>
                      <a:gd name="T90" fmla="*/ 1572 w 20000"/>
                      <a:gd name="T91" fmla="*/ 17670 h 20000"/>
                      <a:gd name="T92" fmla="*/ 1606 w 20000"/>
                      <a:gd name="T93" fmla="*/ 18447 h 20000"/>
                      <a:gd name="T94" fmla="*/ 1606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5" name="Group 38"/>
                <p:cNvGrpSpPr>
                  <a:grpSpLocks/>
                </p:cNvGrpSpPr>
                <p:nvPr/>
              </p:nvGrpSpPr>
              <p:grpSpPr bwMode="auto">
                <a:xfrm>
                  <a:off x="1572" y="2762"/>
                  <a:ext cx="88" cy="36"/>
                  <a:chOff x="0" y="0"/>
                  <a:chExt cx="20000" cy="20000"/>
                </a:xfrm>
              </p:grpSpPr>
              <p:sp>
                <p:nvSpPr>
                  <p:cNvPr id="56515" name="Freeform 39"/>
                  <p:cNvSpPr>
                    <a:spLocks/>
                  </p:cNvSpPr>
                  <p:nvPr/>
                </p:nvSpPr>
                <p:spPr bwMode="auto">
                  <a:xfrm>
                    <a:off x="11330" y="0"/>
                    <a:ext cx="8670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8 w 20000"/>
                      <a:gd name="T5" fmla="*/ 15534 h 20000"/>
                      <a:gd name="T6" fmla="*/ 102 w 20000"/>
                      <a:gd name="T7" fmla="*/ 14369 h 20000"/>
                      <a:gd name="T8" fmla="*/ 153 w 20000"/>
                      <a:gd name="T9" fmla="*/ 13010 h 20000"/>
                      <a:gd name="T10" fmla="*/ 204 w 20000"/>
                      <a:gd name="T11" fmla="*/ 12039 h 20000"/>
                      <a:gd name="T12" fmla="*/ 204 w 20000"/>
                      <a:gd name="T13" fmla="*/ 11067 h 20000"/>
                      <a:gd name="T14" fmla="*/ 254 w 20000"/>
                      <a:gd name="T15" fmla="*/ 9903 h 20000"/>
                      <a:gd name="T16" fmla="*/ 288 w 20000"/>
                      <a:gd name="T17" fmla="*/ 8933 h 20000"/>
                      <a:gd name="T18" fmla="*/ 339 w 20000"/>
                      <a:gd name="T19" fmla="*/ 7961 h 20000"/>
                      <a:gd name="T20" fmla="*/ 356 w 20000"/>
                      <a:gd name="T21" fmla="*/ 6990 h 20000"/>
                      <a:gd name="T22" fmla="*/ 407 w 20000"/>
                      <a:gd name="T23" fmla="*/ 6019 h 20000"/>
                      <a:gd name="T24" fmla="*/ 441 w 20000"/>
                      <a:gd name="T25" fmla="*/ 5049 h 20000"/>
                      <a:gd name="T26" fmla="*/ 492 w 20000"/>
                      <a:gd name="T27" fmla="*/ 4466 h 20000"/>
                      <a:gd name="T28" fmla="*/ 509 w 20000"/>
                      <a:gd name="T29" fmla="*/ 3495 h 20000"/>
                      <a:gd name="T30" fmla="*/ 526 w 20000"/>
                      <a:gd name="T31" fmla="*/ 2913 h 20000"/>
                      <a:gd name="T32" fmla="*/ 577 w 20000"/>
                      <a:gd name="T33" fmla="*/ 2136 h 20000"/>
                      <a:gd name="T34" fmla="*/ 611 w 20000"/>
                      <a:gd name="T35" fmla="*/ 1553 h 20000"/>
                      <a:gd name="T36" fmla="*/ 645 w 20000"/>
                      <a:gd name="T37" fmla="*/ 1164 h 20000"/>
                      <a:gd name="T38" fmla="*/ 696 w 20000"/>
                      <a:gd name="T39" fmla="*/ 582 h 20000"/>
                      <a:gd name="T40" fmla="*/ 730 w 20000"/>
                      <a:gd name="T41" fmla="*/ 388 h 20000"/>
                      <a:gd name="T42" fmla="*/ 747 w 20000"/>
                      <a:gd name="T43" fmla="*/ 388 h 20000"/>
                      <a:gd name="T44" fmla="*/ 798 w 20000"/>
                      <a:gd name="T45" fmla="*/ 0 h 20000"/>
                      <a:gd name="T46" fmla="*/ 815 w 20000"/>
                      <a:gd name="T47" fmla="*/ 0 h 20000"/>
                      <a:gd name="T48" fmla="*/ 866 w 20000"/>
                      <a:gd name="T49" fmla="*/ 0 h 20000"/>
                      <a:gd name="T50" fmla="*/ 900 w 20000"/>
                      <a:gd name="T51" fmla="*/ 0 h 20000"/>
                      <a:gd name="T52" fmla="*/ 951 w 20000"/>
                      <a:gd name="T53" fmla="*/ 388 h 20000"/>
                      <a:gd name="T54" fmla="*/ 951 w 20000"/>
                      <a:gd name="T55" fmla="*/ 970 h 20000"/>
                      <a:gd name="T56" fmla="*/ 1001 w 20000"/>
                      <a:gd name="T57" fmla="*/ 1553 h 20000"/>
                      <a:gd name="T58" fmla="*/ 1035 w 20000"/>
                      <a:gd name="T59" fmla="*/ 2136 h 20000"/>
                      <a:gd name="T60" fmla="*/ 1086 w 20000"/>
                      <a:gd name="T61" fmla="*/ 2913 h 20000"/>
                      <a:gd name="T62" fmla="*/ 1103 w 20000"/>
                      <a:gd name="T63" fmla="*/ 3689 h 20000"/>
                      <a:gd name="T64" fmla="*/ 1137 w 20000"/>
                      <a:gd name="T65" fmla="*/ 4660 h 20000"/>
                      <a:gd name="T66" fmla="*/ 1188 w 20000"/>
                      <a:gd name="T67" fmla="*/ 5631 h 20000"/>
                      <a:gd name="T68" fmla="*/ 1239 w 20000"/>
                      <a:gd name="T69" fmla="*/ 6602 h 20000"/>
                      <a:gd name="T70" fmla="*/ 1256 w 20000"/>
                      <a:gd name="T71" fmla="*/ 7961 h 20000"/>
                      <a:gd name="T72" fmla="*/ 1290 w 20000"/>
                      <a:gd name="T73" fmla="*/ 8933 h 20000"/>
                      <a:gd name="T74" fmla="*/ 1341 w 20000"/>
                      <a:gd name="T75" fmla="*/ 10291 h 20000"/>
                      <a:gd name="T76" fmla="*/ 1375 w 20000"/>
                      <a:gd name="T77" fmla="*/ 11067 h 20000"/>
                      <a:gd name="T78" fmla="*/ 1392 w 20000"/>
                      <a:gd name="T79" fmla="*/ 12428 h 20000"/>
                      <a:gd name="T80" fmla="*/ 1426 w 20000"/>
                      <a:gd name="T81" fmla="*/ 13398 h 20000"/>
                      <a:gd name="T82" fmla="*/ 1460 w 20000"/>
                      <a:gd name="T83" fmla="*/ 14369 h 20000"/>
                      <a:gd name="T84" fmla="*/ 1493 w 20000"/>
                      <a:gd name="T85" fmla="*/ 15146 h 20000"/>
                      <a:gd name="T86" fmla="*/ 1527 w 20000"/>
                      <a:gd name="T87" fmla="*/ 16116 h 20000"/>
                      <a:gd name="T88" fmla="*/ 1545 w 20000"/>
                      <a:gd name="T89" fmla="*/ 17088 h 20000"/>
                      <a:gd name="T90" fmla="*/ 1561 w 20000"/>
                      <a:gd name="T91" fmla="*/ 17670 h 20000"/>
                      <a:gd name="T92" fmla="*/ 1595 w 20000"/>
                      <a:gd name="T93" fmla="*/ 18447 h 20000"/>
                      <a:gd name="T94" fmla="*/ 1595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16" name="Freeform 40"/>
                  <p:cNvSpPr>
                    <a:spLocks/>
                  </p:cNvSpPr>
                  <p:nvPr/>
                </p:nvSpPr>
                <p:spPr bwMode="auto">
                  <a:xfrm>
                    <a:off x="0" y="196"/>
                    <a:ext cx="8693" cy="19804"/>
                  </a:xfrm>
                  <a:custGeom>
                    <a:avLst/>
                    <a:gdLst>
                      <a:gd name="T0" fmla="*/ 0 w 20000"/>
                      <a:gd name="T1" fmla="*/ 17670 h 20000"/>
                      <a:gd name="T2" fmla="*/ 51 w 20000"/>
                      <a:gd name="T3" fmla="*/ 16699 h 20000"/>
                      <a:gd name="T4" fmla="*/ 68 w 20000"/>
                      <a:gd name="T5" fmla="*/ 15534 h 20000"/>
                      <a:gd name="T6" fmla="*/ 103 w 20000"/>
                      <a:gd name="T7" fmla="*/ 14369 h 20000"/>
                      <a:gd name="T8" fmla="*/ 154 w 20000"/>
                      <a:gd name="T9" fmla="*/ 13010 h 20000"/>
                      <a:gd name="T10" fmla="*/ 205 w 20000"/>
                      <a:gd name="T11" fmla="*/ 12039 h 20000"/>
                      <a:gd name="T12" fmla="*/ 205 w 20000"/>
                      <a:gd name="T13" fmla="*/ 11067 h 20000"/>
                      <a:gd name="T14" fmla="*/ 256 w 20000"/>
                      <a:gd name="T15" fmla="*/ 9903 h 20000"/>
                      <a:gd name="T16" fmla="*/ 291 w 20000"/>
                      <a:gd name="T17" fmla="*/ 8933 h 20000"/>
                      <a:gd name="T18" fmla="*/ 342 w 20000"/>
                      <a:gd name="T19" fmla="*/ 7961 h 20000"/>
                      <a:gd name="T20" fmla="*/ 359 w 20000"/>
                      <a:gd name="T21" fmla="*/ 6990 h 20000"/>
                      <a:gd name="T22" fmla="*/ 410 w 20000"/>
                      <a:gd name="T23" fmla="*/ 6019 h 20000"/>
                      <a:gd name="T24" fmla="*/ 445 w 20000"/>
                      <a:gd name="T25" fmla="*/ 5049 h 20000"/>
                      <a:gd name="T26" fmla="*/ 496 w 20000"/>
                      <a:gd name="T27" fmla="*/ 4466 h 20000"/>
                      <a:gd name="T28" fmla="*/ 513 w 20000"/>
                      <a:gd name="T29" fmla="*/ 3495 h 20000"/>
                      <a:gd name="T30" fmla="*/ 530 w 20000"/>
                      <a:gd name="T31" fmla="*/ 2913 h 20000"/>
                      <a:gd name="T32" fmla="*/ 582 w 20000"/>
                      <a:gd name="T33" fmla="*/ 2136 h 20000"/>
                      <a:gd name="T34" fmla="*/ 616 w 20000"/>
                      <a:gd name="T35" fmla="*/ 1553 h 20000"/>
                      <a:gd name="T36" fmla="*/ 650 w 20000"/>
                      <a:gd name="T37" fmla="*/ 1164 h 20000"/>
                      <a:gd name="T38" fmla="*/ 702 w 20000"/>
                      <a:gd name="T39" fmla="*/ 582 h 20000"/>
                      <a:gd name="T40" fmla="*/ 736 w 20000"/>
                      <a:gd name="T41" fmla="*/ 388 h 20000"/>
                      <a:gd name="T42" fmla="*/ 753 w 20000"/>
                      <a:gd name="T43" fmla="*/ 388 h 20000"/>
                      <a:gd name="T44" fmla="*/ 804 w 20000"/>
                      <a:gd name="T45" fmla="*/ 0 h 20000"/>
                      <a:gd name="T46" fmla="*/ 821 w 20000"/>
                      <a:gd name="T47" fmla="*/ 0 h 20000"/>
                      <a:gd name="T48" fmla="*/ 872 w 20000"/>
                      <a:gd name="T49" fmla="*/ 0 h 20000"/>
                      <a:gd name="T50" fmla="*/ 907 w 20000"/>
                      <a:gd name="T51" fmla="*/ 0 h 20000"/>
                      <a:gd name="T52" fmla="*/ 958 w 20000"/>
                      <a:gd name="T53" fmla="*/ 388 h 20000"/>
                      <a:gd name="T54" fmla="*/ 958 w 20000"/>
                      <a:gd name="T55" fmla="*/ 970 h 20000"/>
                      <a:gd name="T56" fmla="*/ 1009 w 20000"/>
                      <a:gd name="T57" fmla="*/ 1553 h 20000"/>
                      <a:gd name="T58" fmla="*/ 1044 w 20000"/>
                      <a:gd name="T59" fmla="*/ 2136 h 20000"/>
                      <a:gd name="T60" fmla="*/ 1095 w 20000"/>
                      <a:gd name="T61" fmla="*/ 2913 h 20000"/>
                      <a:gd name="T62" fmla="*/ 1112 w 20000"/>
                      <a:gd name="T63" fmla="*/ 3689 h 20000"/>
                      <a:gd name="T64" fmla="*/ 1146 w 20000"/>
                      <a:gd name="T65" fmla="*/ 4660 h 20000"/>
                      <a:gd name="T66" fmla="*/ 1197 w 20000"/>
                      <a:gd name="T67" fmla="*/ 5631 h 20000"/>
                      <a:gd name="T68" fmla="*/ 1249 w 20000"/>
                      <a:gd name="T69" fmla="*/ 6602 h 20000"/>
                      <a:gd name="T70" fmla="*/ 1266 w 20000"/>
                      <a:gd name="T71" fmla="*/ 7961 h 20000"/>
                      <a:gd name="T72" fmla="*/ 1300 w 20000"/>
                      <a:gd name="T73" fmla="*/ 8933 h 20000"/>
                      <a:gd name="T74" fmla="*/ 1351 w 20000"/>
                      <a:gd name="T75" fmla="*/ 10291 h 20000"/>
                      <a:gd name="T76" fmla="*/ 1386 w 20000"/>
                      <a:gd name="T77" fmla="*/ 11067 h 20000"/>
                      <a:gd name="T78" fmla="*/ 1403 w 20000"/>
                      <a:gd name="T79" fmla="*/ 12428 h 20000"/>
                      <a:gd name="T80" fmla="*/ 1437 w 20000"/>
                      <a:gd name="T81" fmla="*/ 13398 h 20000"/>
                      <a:gd name="T82" fmla="*/ 1471 w 20000"/>
                      <a:gd name="T83" fmla="*/ 14369 h 20000"/>
                      <a:gd name="T84" fmla="*/ 1505 w 20000"/>
                      <a:gd name="T85" fmla="*/ 15146 h 20000"/>
                      <a:gd name="T86" fmla="*/ 1540 w 20000"/>
                      <a:gd name="T87" fmla="*/ 16116 h 20000"/>
                      <a:gd name="T88" fmla="*/ 1557 w 20000"/>
                      <a:gd name="T89" fmla="*/ 17088 h 20000"/>
                      <a:gd name="T90" fmla="*/ 1574 w 20000"/>
                      <a:gd name="T91" fmla="*/ 17670 h 20000"/>
                      <a:gd name="T92" fmla="*/ 1608 w 20000"/>
                      <a:gd name="T93" fmla="*/ 18447 h 20000"/>
                      <a:gd name="T94" fmla="*/ 1608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0" y="19000"/>
                        </a:moveTo>
                        <a:lnTo>
                          <a:pt x="0" y="18200"/>
                        </a:lnTo>
                        <a:lnTo>
                          <a:pt x="208" y="17600"/>
                        </a:lnTo>
                        <a:lnTo>
                          <a:pt x="625" y="17200"/>
                        </a:lnTo>
                        <a:lnTo>
                          <a:pt x="625" y="16600"/>
                        </a:lnTo>
                        <a:lnTo>
                          <a:pt x="833" y="16000"/>
                        </a:lnTo>
                        <a:lnTo>
                          <a:pt x="1042" y="15400"/>
                        </a:lnTo>
                        <a:lnTo>
                          <a:pt x="1250" y="14800"/>
                        </a:lnTo>
                        <a:lnTo>
                          <a:pt x="1667" y="14000"/>
                        </a:lnTo>
                        <a:lnTo>
                          <a:pt x="1875" y="13400"/>
                        </a:lnTo>
                        <a:lnTo>
                          <a:pt x="2083" y="13200"/>
                        </a:lnTo>
                        <a:lnTo>
                          <a:pt x="2500" y="12400"/>
                        </a:lnTo>
                        <a:lnTo>
                          <a:pt x="2500" y="11800"/>
                        </a:lnTo>
                        <a:lnTo>
                          <a:pt x="2500" y="11400"/>
                        </a:lnTo>
                        <a:lnTo>
                          <a:pt x="2917" y="10800"/>
                        </a:lnTo>
                        <a:lnTo>
                          <a:pt x="3125" y="10200"/>
                        </a:lnTo>
                        <a:lnTo>
                          <a:pt x="3333" y="9800"/>
                        </a:lnTo>
                        <a:lnTo>
                          <a:pt x="3542" y="9200"/>
                        </a:lnTo>
                        <a:lnTo>
                          <a:pt x="3958" y="8800"/>
                        </a:lnTo>
                        <a:lnTo>
                          <a:pt x="4167" y="8200"/>
                        </a:lnTo>
                        <a:lnTo>
                          <a:pt x="4375" y="7800"/>
                        </a:lnTo>
                        <a:lnTo>
                          <a:pt x="4375" y="7200"/>
                        </a:lnTo>
                        <a:lnTo>
                          <a:pt x="4792" y="6800"/>
                        </a:lnTo>
                        <a:lnTo>
                          <a:pt x="5000" y="6200"/>
                        </a:lnTo>
                        <a:lnTo>
                          <a:pt x="5000" y="5800"/>
                        </a:lnTo>
                        <a:lnTo>
                          <a:pt x="5417" y="5200"/>
                        </a:lnTo>
                        <a:lnTo>
                          <a:pt x="5625" y="4800"/>
                        </a:lnTo>
                        <a:lnTo>
                          <a:pt x="6042" y="4600"/>
                        </a:lnTo>
                        <a:lnTo>
                          <a:pt x="6042" y="3800"/>
                        </a:lnTo>
                        <a:lnTo>
                          <a:pt x="6250" y="3600"/>
                        </a:lnTo>
                        <a:lnTo>
                          <a:pt x="6458" y="3200"/>
                        </a:lnTo>
                        <a:lnTo>
                          <a:pt x="6458" y="3000"/>
                        </a:lnTo>
                        <a:lnTo>
                          <a:pt x="6875" y="2600"/>
                        </a:lnTo>
                        <a:lnTo>
                          <a:pt x="7083" y="2200"/>
                        </a:lnTo>
                        <a:lnTo>
                          <a:pt x="7292" y="2000"/>
                        </a:lnTo>
                        <a:lnTo>
                          <a:pt x="7500" y="1600"/>
                        </a:lnTo>
                        <a:lnTo>
                          <a:pt x="7917" y="1600"/>
                        </a:lnTo>
                        <a:lnTo>
                          <a:pt x="7917" y="1200"/>
                        </a:lnTo>
                        <a:lnTo>
                          <a:pt x="7917" y="1000"/>
                        </a:lnTo>
                        <a:lnTo>
                          <a:pt x="8542" y="600"/>
                        </a:lnTo>
                        <a:lnTo>
                          <a:pt x="8958" y="400"/>
                        </a:lnTo>
                        <a:lnTo>
                          <a:pt x="9167" y="400"/>
                        </a:lnTo>
                        <a:lnTo>
                          <a:pt x="9583" y="0"/>
                        </a:lnTo>
                        <a:lnTo>
                          <a:pt x="9792" y="0"/>
                        </a:lnTo>
                        <a:lnTo>
                          <a:pt x="10000" y="0"/>
                        </a:lnTo>
                        <a:lnTo>
                          <a:pt x="10417" y="0"/>
                        </a:lnTo>
                        <a:lnTo>
                          <a:pt x="10625" y="0"/>
                        </a:lnTo>
                        <a:lnTo>
                          <a:pt x="11042" y="0"/>
                        </a:lnTo>
                        <a:lnTo>
                          <a:pt x="11042" y="400"/>
                        </a:lnTo>
                        <a:lnTo>
                          <a:pt x="11667" y="400"/>
                        </a:lnTo>
                        <a:lnTo>
                          <a:pt x="11667" y="600"/>
                        </a:lnTo>
                        <a:lnTo>
                          <a:pt x="11667" y="1000"/>
                        </a:lnTo>
                        <a:lnTo>
                          <a:pt x="12083" y="1200"/>
                        </a:lnTo>
                        <a:lnTo>
                          <a:pt x="12292" y="1600"/>
                        </a:lnTo>
                        <a:lnTo>
                          <a:pt x="12500" y="2000"/>
                        </a:lnTo>
                        <a:lnTo>
                          <a:pt x="12708" y="2200"/>
                        </a:lnTo>
                        <a:lnTo>
                          <a:pt x="13125" y="2600"/>
                        </a:lnTo>
                        <a:lnTo>
                          <a:pt x="13333" y="3000"/>
                        </a:lnTo>
                        <a:lnTo>
                          <a:pt x="13333" y="3200"/>
                        </a:lnTo>
                        <a:lnTo>
                          <a:pt x="13542" y="3800"/>
                        </a:lnTo>
                        <a:lnTo>
                          <a:pt x="13958" y="4200"/>
                        </a:lnTo>
                        <a:lnTo>
                          <a:pt x="13958" y="4800"/>
                        </a:lnTo>
                        <a:lnTo>
                          <a:pt x="14375" y="5600"/>
                        </a:lnTo>
                        <a:lnTo>
                          <a:pt x="14583" y="5800"/>
                        </a:lnTo>
                        <a:lnTo>
                          <a:pt x="14792" y="6600"/>
                        </a:lnTo>
                        <a:lnTo>
                          <a:pt x="15208" y="6800"/>
                        </a:lnTo>
                        <a:lnTo>
                          <a:pt x="15208" y="7600"/>
                        </a:lnTo>
                        <a:lnTo>
                          <a:pt x="15417" y="8200"/>
                        </a:lnTo>
                        <a:lnTo>
                          <a:pt x="15625" y="8800"/>
                        </a:lnTo>
                        <a:lnTo>
                          <a:pt x="15833" y="9200"/>
                        </a:lnTo>
                        <a:lnTo>
                          <a:pt x="16042" y="9800"/>
                        </a:lnTo>
                        <a:lnTo>
                          <a:pt x="16458" y="10600"/>
                        </a:lnTo>
                        <a:lnTo>
                          <a:pt x="16667" y="10800"/>
                        </a:lnTo>
                        <a:lnTo>
                          <a:pt x="16875" y="11400"/>
                        </a:lnTo>
                        <a:lnTo>
                          <a:pt x="17083" y="12200"/>
                        </a:lnTo>
                        <a:lnTo>
                          <a:pt x="17083" y="12800"/>
                        </a:lnTo>
                        <a:lnTo>
                          <a:pt x="17292" y="13200"/>
                        </a:lnTo>
                        <a:lnTo>
                          <a:pt x="17500" y="13800"/>
                        </a:lnTo>
                        <a:lnTo>
                          <a:pt x="17708" y="14400"/>
                        </a:lnTo>
                        <a:lnTo>
                          <a:pt x="17917" y="14800"/>
                        </a:lnTo>
                        <a:lnTo>
                          <a:pt x="18125" y="15400"/>
                        </a:lnTo>
                        <a:lnTo>
                          <a:pt x="18333" y="15600"/>
                        </a:lnTo>
                        <a:lnTo>
                          <a:pt x="18542" y="16400"/>
                        </a:lnTo>
                        <a:lnTo>
                          <a:pt x="18750" y="16600"/>
                        </a:lnTo>
                        <a:lnTo>
                          <a:pt x="18958" y="17200"/>
                        </a:lnTo>
                        <a:lnTo>
                          <a:pt x="18958" y="17600"/>
                        </a:lnTo>
                        <a:lnTo>
                          <a:pt x="18958" y="18000"/>
                        </a:lnTo>
                        <a:lnTo>
                          <a:pt x="19167" y="18200"/>
                        </a:lnTo>
                        <a:lnTo>
                          <a:pt x="19375" y="19000"/>
                        </a:lnTo>
                        <a:lnTo>
                          <a:pt x="19583" y="19000"/>
                        </a:lnTo>
                        <a:lnTo>
                          <a:pt x="19583" y="19200"/>
                        </a:lnTo>
                        <a:lnTo>
                          <a:pt x="19583" y="19600"/>
                        </a:lnTo>
                        <a:lnTo>
                          <a:pt x="19792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46" name="Arc 41"/>
                <p:cNvSpPr>
                  <a:spLocks/>
                </p:cNvSpPr>
                <p:nvPr/>
              </p:nvSpPr>
              <p:spPr bwMode="auto">
                <a:xfrm>
                  <a:off x="2195" y="2030"/>
                  <a:ext cx="40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6447" name="Group 42"/>
                <p:cNvGrpSpPr>
                  <a:grpSpLocks/>
                </p:cNvGrpSpPr>
                <p:nvPr/>
              </p:nvGrpSpPr>
              <p:grpSpPr bwMode="auto">
                <a:xfrm>
                  <a:off x="3213" y="2769"/>
                  <a:ext cx="87" cy="36"/>
                  <a:chOff x="0" y="0"/>
                  <a:chExt cx="20008" cy="20000"/>
                </a:xfrm>
              </p:grpSpPr>
              <p:sp>
                <p:nvSpPr>
                  <p:cNvPr id="56513" name="Freeform 4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705" cy="19804"/>
                  </a:xfrm>
                  <a:custGeom>
                    <a:avLst/>
                    <a:gdLst>
                      <a:gd name="T0" fmla="*/ 1632 w 20000"/>
                      <a:gd name="T1" fmla="*/ 17670 h 20000"/>
                      <a:gd name="T2" fmla="*/ 1580 w 20000"/>
                      <a:gd name="T3" fmla="*/ 16699 h 20000"/>
                      <a:gd name="T4" fmla="*/ 1563 w 20000"/>
                      <a:gd name="T5" fmla="*/ 15534 h 20000"/>
                      <a:gd name="T6" fmla="*/ 1529 w 20000"/>
                      <a:gd name="T7" fmla="*/ 14369 h 20000"/>
                      <a:gd name="T8" fmla="*/ 1477 w 20000"/>
                      <a:gd name="T9" fmla="*/ 13010 h 20000"/>
                      <a:gd name="T10" fmla="*/ 1426 w 20000"/>
                      <a:gd name="T11" fmla="*/ 12039 h 20000"/>
                      <a:gd name="T12" fmla="*/ 1426 w 20000"/>
                      <a:gd name="T13" fmla="*/ 11067 h 20000"/>
                      <a:gd name="T14" fmla="*/ 1374 w 20000"/>
                      <a:gd name="T15" fmla="*/ 9903 h 20000"/>
                      <a:gd name="T16" fmla="*/ 1340 w 20000"/>
                      <a:gd name="T17" fmla="*/ 8933 h 20000"/>
                      <a:gd name="T18" fmla="*/ 1288 w 20000"/>
                      <a:gd name="T19" fmla="*/ 7961 h 20000"/>
                      <a:gd name="T20" fmla="*/ 1271 w 20000"/>
                      <a:gd name="T21" fmla="*/ 6990 h 20000"/>
                      <a:gd name="T22" fmla="*/ 1220 w 20000"/>
                      <a:gd name="T23" fmla="*/ 6019 h 20000"/>
                      <a:gd name="T24" fmla="*/ 1185 w 20000"/>
                      <a:gd name="T25" fmla="*/ 5049 h 20000"/>
                      <a:gd name="T26" fmla="*/ 1134 w 20000"/>
                      <a:gd name="T27" fmla="*/ 4466 h 20000"/>
                      <a:gd name="T28" fmla="*/ 1116 w 20000"/>
                      <a:gd name="T29" fmla="*/ 3495 h 20000"/>
                      <a:gd name="T30" fmla="*/ 1099 w 20000"/>
                      <a:gd name="T31" fmla="*/ 2913 h 20000"/>
                      <a:gd name="T32" fmla="*/ 1048 w 20000"/>
                      <a:gd name="T33" fmla="*/ 2136 h 20000"/>
                      <a:gd name="T34" fmla="*/ 1014 w 20000"/>
                      <a:gd name="T35" fmla="*/ 1553 h 20000"/>
                      <a:gd name="T36" fmla="*/ 979 w 20000"/>
                      <a:gd name="T37" fmla="*/ 1164 h 20000"/>
                      <a:gd name="T38" fmla="*/ 928 w 20000"/>
                      <a:gd name="T39" fmla="*/ 582 h 20000"/>
                      <a:gd name="T40" fmla="*/ 893 w 20000"/>
                      <a:gd name="T41" fmla="*/ 388 h 20000"/>
                      <a:gd name="T42" fmla="*/ 876 w 20000"/>
                      <a:gd name="T43" fmla="*/ 388 h 20000"/>
                      <a:gd name="T44" fmla="*/ 825 w 20000"/>
                      <a:gd name="T45" fmla="*/ 0 h 20000"/>
                      <a:gd name="T46" fmla="*/ 807 w 20000"/>
                      <a:gd name="T47" fmla="*/ 0 h 20000"/>
                      <a:gd name="T48" fmla="*/ 756 w 20000"/>
                      <a:gd name="T49" fmla="*/ 0 h 20000"/>
                      <a:gd name="T50" fmla="*/ 721 w 20000"/>
                      <a:gd name="T51" fmla="*/ 0 h 20000"/>
                      <a:gd name="T52" fmla="*/ 670 w 20000"/>
                      <a:gd name="T53" fmla="*/ 388 h 20000"/>
                      <a:gd name="T54" fmla="*/ 670 w 20000"/>
                      <a:gd name="T55" fmla="*/ 970 h 20000"/>
                      <a:gd name="T56" fmla="*/ 618 w 20000"/>
                      <a:gd name="T57" fmla="*/ 1553 h 20000"/>
                      <a:gd name="T58" fmla="*/ 584 w 20000"/>
                      <a:gd name="T59" fmla="*/ 2136 h 20000"/>
                      <a:gd name="T60" fmla="*/ 532 w 20000"/>
                      <a:gd name="T61" fmla="*/ 2913 h 20000"/>
                      <a:gd name="T62" fmla="*/ 515 w 20000"/>
                      <a:gd name="T63" fmla="*/ 3689 h 20000"/>
                      <a:gd name="T64" fmla="*/ 481 w 20000"/>
                      <a:gd name="T65" fmla="*/ 4660 h 20000"/>
                      <a:gd name="T66" fmla="*/ 430 w 20000"/>
                      <a:gd name="T67" fmla="*/ 5631 h 20000"/>
                      <a:gd name="T68" fmla="*/ 378 w 20000"/>
                      <a:gd name="T69" fmla="*/ 6602 h 20000"/>
                      <a:gd name="T70" fmla="*/ 361 w 20000"/>
                      <a:gd name="T71" fmla="*/ 7961 h 20000"/>
                      <a:gd name="T72" fmla="*/ 326 w 20000"/>
                      <a:gd name="T73" fmla="*/ 8933 h 20000"/>
                      <a:gd name="T74" fmla="*/ 275 w 20000"/>
                      <a:gd name="T75" fmla="*/ 10291 h 20000"/>
                      <a:gd name="T76" fmla="*/ 241 w 20000"/>
                      <a:gd name="T77" fmla="*/ 11067 h 20000"/>
                      <a:gd name="T78" fmla="*/ 223 w 20000"/>
                      <a:gd name="T79" fmla="*/ 12428 h 20000"/>
                      <a:gd name="T80" fmla="*/ 189 w 20000"/>
                      <a:gd name="T81" fmla="*/ 13398 h 20000"/>
                      <a:gd name="T82" fmla="*/ 155 w 20000"/>
                      <a:gd name="T83" fmla="*/ 14369 h 20000"/>
                      <a:gd name="T84" fmla="*/ 120 w 20000"/>
                      <a:gd name="T85" fmla="*/ 15146 h 20000"/>
                      <a:gd name="T86" fmla="*/ 86 w 20000"/>
                      <a:gd name="T87" fmla="*/ 16116 h 20000"/>
                      <a:gd name="T88" fmla="*/ 69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14" name="Freeform 44"/>
                  <p:cNvSpPr>
                    <a:spLocks/>
                  </p:cNvSpPr>
                  <p:nvPr/>
                </p:nvSpPr>
                <p:spPr bwMode="auto">
                  <a:xfrm>
                    <a:off x="11303" y="218"/>
                    <a:ext cx="8705" cy="19782"/>
                  </a:xfrm>
                  <a:custGeom>
                    <a:avLst/>
                    <a:gdLst>
                      <a:gd name="T0" fmla="*/ 1632 w 20000"/>
                      <a:gd name="T1" fmla="*/ 17612 h 20000"/>
                      <a:gd name="T2" fmla="*/ 1580 w 20000"/>
                      <a:gd name="T3" fmla="*/ 16645 h 20000"/>
                      <a:gd name="T4" fmla="*/ 1563 w 20000"/>
                      <a:gd name="T5" fmla="*/ 15482 h 20000"/>
                      <a:gd name="T6" fmla="*/ 1529 w 20000"/>
                      <a:gd name="T7" fmla="*/ 14321 h 20000"/>
                      <a:gd name="T8" fmla="*/ 1477 w 20000"/>
                      <a:gd name="T9" fmla="*/ 12967 h 20000"/>
                      <a:gd name="T10" fmla="*/ 1426 w 20000"/>
                      <a:gd name="T11" fmla="*/ 11999 h 20000"/>
                      <a:gd name="T12" fmla="*/ 1426 w 20000"/>
                      <a:gd name="T13" fmla="*/ 11031 h 20000"/>
                      <a:gd name="T14" fmla="*/ 1374 w 20000"/>
                      <a:gd name="T15" fmla="*/ 9870 h 20000"/>
                      <a:gd name="T16" fmla="*/ 1340 w 20000"/>
                      <a:gd name="T17" fmla="*/ 8903 h 20000"/>
                      <a:gd name="T18" fmla="*/ 1288 w 20000"/>
                      <a:gd name="T19" fmla="*/ 7936 h 20000"/>
                      <a:gd name="T20" fmla="*/ 1271 w 20000"/>
                      <a:gd name="T21" fmla="*/ 6967 h 20000"/>
                      <a:gd name="T22" fmla="*/ 1220 w 20000"/>
                      <a:gd name="T23" fmla="*/ 5999 h 20000"/>
                      <a:gd name="T24" fmla="*/ 1185 w 20000"/>
                      <a:gd name="T25" fmla="*/ 5032 h 20000"/>
                      <a:gd name="T26" fmla="*/ 1134 w 20000"/>
                      <a:gd name="T27" fmla="*/ 4451 h 20000"/>
                      <a:gd name="T28" fmla="*/ 1116 w 20000"/>
                      <a:gd name="T29" fmla="*/ 3484 h 20000"/>
                      <a:gd name="T30" fmla="*/ 1099 w 20000"/>
                      <a:gd name="T31" fmla="*/ 2903 h 20000"/>
                      <a:gd name="T32" fmla="*/ 1048 w 20000"/>
                      <a:gd name="T33" fmla="*/ 2129 h 20000"/>
                      <a:gd name="T34" fmla="*/ 1014 w 20000"/>
                      <a:gd name="T35" fmla="*/ 1549 h 20000"/>
                      <a:gd name="T36" fmla="*/ 979 w 20000"/>
                      <a:gd name="T37" fmla="*/ 1161 h 20000"/>
                      <a:gd name="T38" fmla="*/ 928 w 20000"/>
                      <a:gd name="T39" fmla="*/ 581 h 20000"/>
                      <a:gd name="T40" fmla="*/ 893 w 20000"/>
                      <a:gd name="T41" fmla="*/ 388 h 20000"/>
                      <a:gd name="T42" fmla="*/ 876 w 20000"/>
                      <a:gd name="T43" fmla="*/ 388 h 20000"/>
                      <a:gd name="T44" fmla="*/ 825 w 20000"/>
                      <a:gd name="T45" fmla="*/ 0 h 20000"/>
                      <a:gd name="T46" fmla="*/ 807 w 20000"/>
                      <a:gd name="T47" fmla="*/ 0 h 20000"/>
                      <a:gd name="T48" fmla="*/ 756 w 20000"/>
                      <a:gd name="T49" fmla="*/ 0 h 20000"/>
                      <a:gd name="T50" fmla="*/ 721 w 20000"/>
                      <a:gd name="T51" fmla="*/ 0 h 20000"/>
                      <a:gd name="T52" fmla="*/ 670 w 20000"/>
                      <a:gd name="T53" fmla="*/ 388 h 20000"/>
                      <a:gd name="T54" fmla="*/ 670 w 20000"/>
                      <a:gd name="T55" fmla="*/ 967 h 20000"/>
                      <a:gd name="T56" fmla="*/ 618 w 20000"/>
                      <a:gd name="T57" fmla="*/ 1549 h 20000"/>
                      <a:gd name="T58" fmla="*/ 584 w 20000"/>
                      <a:gd name="T59" fmla="*/ 2129 h 20000"/>
                      <a:gd name="T60" fmla="*/ 532 w 20000"/>
                      <a:gd name="T61" fmla="*/ 2903 h 20000"/>
                      <a:gd name="T62" fmla="*/ 515 w 20000"/>
                      <a:gd name="T63" fmla="*/ 3677 h 20000"/>
                      <a:gd name="T64" fmla="*/ 481 w 20000"/>
                      <a:gd name="T65" fmla="*/ 4645 h 20000"/>
                      <a:gd name="T66" fmla="*/ 430 w 20000"/>
                      <a:gd name="T67" fmla="*/ 5612 h 20000"/>
                      <a:gd name="T68" fmla="*/ 378 w 20000"/>
                      <a:gd name="T69" fmla="*/ 6580 h 20000"/>
                      <a:gd name="T70" fmla="*/ 361 w 20000"/>
                      <a:gd name="T71" fmla="*/ 7936 h 20000"/>
                      <a:gd name="T72" fmla="*/ 326 w 20000"/>
                      <a:gd name="T73" fmla="*/ 8903 h 20000"/>
                      <a:gd name="T74" fmla="*/ 275 w 20000"/>
                      <a:gd name="T75" fmla="*/ 10257 h 20000"/>
                      <a:gd name="T76" fmla="*/ 241 w 20000"/>
                      <a:gd name="T77" fmla="*/ 11031 h 20000"/>
                      <a:gd name="T78" fmla="*/ 223 w 20000"/>
                      <a:gd name="T79" fmla="*/ 12386 h 20000"/>
                      <a:gd name="T80" fmla="*/ 189 w 20000"/>
                      <a:gd name="T81" fmla="*/ 13354 h 20000"/>
                      <a:gd name="T82" fmla="*/ 155 w 20000"/>
                      <a:gd name="T83" fmla="*/ 14321 h 20000"/>
                      <a:gd name="T84" fmla="*/ 120 w 20000"/>
                      <a:gd name="T85" fmla="*/ 15096 h 20000"/>
                      <a:gd name="T86" fmla="*/ 86 w 20000"/>
                      <a:gd name="T87" fmla="*/ 16063 h 20000"/>
                      <a:gd name="T88" fmla="*/ 69 w 20000"/>
                      <a:gd name="T89" fmla="*/ 17030 h 20000"/>
                      <a:gd name="T90" fmla="*/ 51 w 20000"/>
                      <a:gd name="T91" fmla="*/ 17612 h 20000"/>
                      <a:gd name="T92" fmla="*/ 17 w 20000"/>
                      <a:gd name="T93" fmla="*/ 18385 h 20000"/>
                      <a:gd name="T94" fmla="*/ 17 w 20000"/>
                      <a:gd name="T95" fmla="*/ 18966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8" name="Group 45"/>
                <p:cNvGrpSpPr>
                  <a:grpSpLocks/>
                </p:cNvGrpSpPr>
                <p:nvPr/>
              </p:nvGrpSpPr>
              <p:grpSpPr bwMode="auto">
                <a:xfrm>
                  <a:off x="3458" y="2030"/>
                  <a:ext cx="80" cy="761"/>
                  <a:chOff x="1" y="0"/>
                  <a:chExt cx="19999" cy="20000"/>
                </a:xfrm>
              </p:grpSpPr>
              <p:sp>
                <p:nvSpPr>
                  <p:cNvPr id="56511" name="Arc 46"/>
                  <p:cNvSpPr>
                    <a:spLocks/>
                  </p:cNvSpPr>
                  <p:nvPr/>
                </p:nvSpPr>
                <p:spPr bwMode="auto">
                  <a:xfrm>
                    <a:off x="9992" y="0"/>
                    <a:ext cx="10008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995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12" name="Arc 47"/>
                  <p:cNvSpPr>
                    <a:spLocks/>
                  </p:cNvSpPr>
                  <p:nvPr/>
                </p:nvSpPr>
                <p:spPr bwMode="auto">
                  <a:xfrm flipH="1">
                    <a:off x="1" y="0"/>
                    <a:ext cx="10058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6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9" name="Group 48"/>
                <p:cNvGrpSpPr>
                  <a:grpSpLocks/>
                </p:cNvGrpSpPr>
                <p:nvPr/>
              </p:nvGrpSpPr>
              <p:grpSpPr bwMode="auto">
                <a:xfrm>
                  <a:off x="2968" y="2023"/>
                  <a:ext cx="80" cy="761"/>
                  <a:chOff x="-1" y="0"/>
                  <a:chExt cx="20001" cy="20000"/>
                </a:xfrm>
              </p:grpSpPr>
              <p:sp>
                <p:nvSpPr>
                  <p:cNvPr id="56509" name="Arc 49"/>
                  <p:cNvSpPr>
                    <a:spLocks/>
                  </p:cNvSpPr>
                  <p:nvPr/>
                </p:nvSpPr>
                <p:spPr bwMode="auto">
                  <a:xfrm>
                    <a:off x="9941" y="0"/>
                    <a:ext cx="10059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6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10" name="Arc 50"/>
                  <p:cNvSpPr>
                    <a:spLocks/>
                  </p:cNvSpPr>
                  <p:nvPr/>
                </p:nvSpPr>
                <p:spPr bwMode="auto">
                  <a:xfrm flipH="1">
                    <a:off x="-1" y="0"/>
                    <a:ext cx="10076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23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0" name="Group 51"/>
                <p:cNvGrpSpPr>
                  <a:grpSpLocks/>
                </p:cNvGrpSpPr>
                <p:nvPr/>
              </p:nvGrpSpPr>
              <p:grpSpPr bwMode="auto">
                <a:xfrm>
                  <a:off x="3134" y="2030"/>
                  <a:ext cx="80" cy="761"/>
                  <a:chOff x="0" y="0"/>
                  <a:chExt cx="20000" cy="20000"/>
                </a:xfrm>
              </p:grpSpPr>
              <p:sp>
                <p:nvSpPr>
                  <p:cNvPr id="56507" name="Arc 52"/>
                  <p:cNvSpPr>
                    <a:spLocks/>
                  </p:cNvSpPr>
                  <p:nvPr/>
                </p:nvSpPr>
                <p:spPr bwMode="auto">
                  <a:xfrm>
                    <a:off x="9975" y="0"/>
                    <a:ext cx="10025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03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08" name="Arc 53"/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042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09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1" name="Group 54"/>
                <p:cNvGrpSpPr>
                  <a:grpSpLocks/>
                </p:cNvGrpSpPr>
                <p:nvPr/>
              </p:nvGrpSpPr>
              <p:grpSpPr bwMode="auto">
                <a:xfrm>
                  <a:off x="3300" y="2030"/>
                  <a:ext cx="79" cy="761"/>
                  <a:chOff x="0" y="0"/>
                  <a:chExt cx="20000" cy="20000"/>
                </a:xfrm>
              </p:grpSpPr>
              <p:sp>
                <p:nvSpPr>
                  <p:cNvPr id="56505" name="Arc 55"/>
                  <p:cNvSpPr>
                    <a:spLocks/>
                  </p:cNvSpPr>
                  <p:nvPr/>
                </p:nvSpPr>
                <p:spPr bwMode="auto">
                  <a:xfrm>
                    <a:off x="9908" y="0"/>
                    <a:ext cx="10092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29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06" name="Arc 56"/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076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23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2" name="Group 57"/>
                <p:cNvGrpSpPr>
                  <a:grpSpLocks/>
                </p:cNvGrpSpPr>
                <p:nvPr/>
              </p:nvGrpSpPr>
              <p:grpSpPr bwMode="auto">
                <a:xfrm>
                  <a:off x="2874" y="2762"/>
                  <a:ext cx="88" cy="36"/>
                  <a:chOff x="0" y="0"/>
                  <a:chExt cx="20000" cy="20000"/>
                </a:xfrm>
              </p:grpSpPr>
              <p:sp>
                <p:nvSpPr>
                  <p:cNvPr id="56503" name="Freeform 5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654" cy="19804"/>
                  </a:xfrm>
                  <a:custGeom>
                    <a:avLst/>
                    <a:gdLst>
                      <a:gd name="T0" fmla="*/ 1604 w 20000"/>
                      <a:gd name="T1" fmla="*/ 17670 h 20000"/>
                      <a:gd name="T2" fmla="*/ 1553 w 20000"/>
                      <a:gd name="T3" fmla="*/ 16699 h 20000"/>
                      <a:gd name="T4" fmla="*/ 1536 w 20000"/>
                      <a:gd name="T5" fmla="*/ 15534 h 20000"/>
                      <a:gd name="T6" fmla="*/ 1502 w 20000"/>
                      <a:gd name="T7" fmla="*/ 14369 h 20000"/>
                      <a:gd name="T8" fmla="*/ 1452 w 20000"/>
                      <a:gd name="T9" fmla="*/ 13010 h 20000"/>
                      <a:gd name="T10" fmla="*/ 1401 w 20000"/>
                      <a:gd name="T11" fmla="*/ 12039 h 20000"/>
                      <a:gd name="T12" fmla="*/ 1401 w 20000"/>
                      <a:gd name="T13" fmla="*/ 11067 h 20000"/>
                      <a:gd name="T14" fmla="*/ 1350 w 20000"/>
                      <a:gd name="T15" fmla="*/ 9903 h 20000"/>
                      <a:gd name="T16" fmla="*/ 1316 w 20000"/>
                      <a:gd name="T17" fmla="*/ 8933 h 20000"/>
                      <a:gd name="T18" fmla="*/ 1266 w 20000"/>
                      <a:gd name="T19" fmla="*/ 7961 h 20000"/>
                      <a:gd name="T20" fmla="*/ 1249 w 20000"/>
                      <a:gd name="T21" fmla="*/ 6990 h 20000"/>
                      <a:gd name="T22" fmla="*/ 1198 w 20000"/>
                      <a:gd name="T23" fmla="*/ 6019 h 20000"/>
                      <a:gd name="T24" fmla="*/ 1164 w 20000"/>
                      <a:gd name="T25" fmla="*/ 5049 h 20000"/>
                      <a:gd name="T26" fmla="*/ 1114 w 20000"/>
                      <a:gd name="T27" fmla="*/ 4466 h 20000"/>
                      <a:gd name="T28" fmla="*/ 1097 w 20000"/>
                      <a:gd name="T29" fmla="*/ 3495 h 20000"/>
                      <a:gd name="T30" fmla="*/ 1080 w 20000"/>
                      <a:gd name="T31" fmla="*/ 2913 h 20000"/>
                      <a:gd name="T32" fmla="*/ 1029 w 20000"/>
                      <a:gd name="T33" fmla="*/ 2136 h 20000"/>
                      <a:gd name="T34" fmla="*/ 996 w 20000"/>
                      <a:gd name="T35" fmla="*/ 1553 h 20000"/>
                      <a:gd name="T36" fmla="*/ 962 w 20000"/>
                      <a:gd name="T37" fmla="*/ 1164 h 20000"/>
                      <a:gd name="T38" fmla="*/ 911 w 20000"/>
                      <a:gd name="T39" fmla="*/ 582 h 20000"/>
                      <a:gd name="T40" fmla="*/ 878 w 20000"/>
                      <a:gd name="T41" fmla="*/ 388 h 20000"/>
                      <a:gd name="T42" fmla="*/ 861 w 20000"/>
                      <a:gd name="T43" fmla="*/ 388 h 20000"/>
                      <a:gd name="T44" fmla="*/ 810 w 20000"/>
                      <a:gd name="T45" fmla="*/ 0 h 20000"/>
                      <a:gd name="T46" fmla="*/ 793 w 20000"/>
                      <a:gd name="T47" fmla="*/ 0 h 20000"/>
                      <a:gd name="T48" fmla="*/ 743 w 20000"/>
                      <a:gd name="T49" fmla="*/ 0 h 20000"/>
                      <a:gd name="T50" fmla="*/ 709 w 20000"/>
                      <a:gd name="T51" fmla="*/ 0 h 20000"/>
                      <a:gd name="T52" fmla="*/ 658 w 20000"/>
                      <a:gd name="T53" fmla="*/ 388 h 20000"/>
                      <a:gd name="T54" fmla="*/ 658 w 20000"/>
                      <a:gd name="T55" fmla="*/ 970 h 20000"/>
                      <a:gd name="T56" fmla="*/ 608 w 20000"/>
                      <a:gd name="T57" fmla="*/ 1553 h 20000"/>
                      <a:gd name="T58" fmla="*/ 574 w 20000"/>
                      <a:gd name="T59" fmla="*/ 2136 h 20000"/>
                      <a:gd name="T60" fmla="*/ 523 w 20000"/>
                      <a:gd name="T61" fmla="*/ 2913 h 20000"/>
                      <a:gd name="T62" fmla="*/ 506 w 20000"/>
                      <a:gd name="T63" fmla="*/ 3689 h 20000"/>
                      <a:gd name="T64" fmla="*/ 473 w 20000"/>
                      <a:gd name="T65" fmla="*/ 4660 h 20000"/>
                      <a:gd name="T66" fmla="*/ 422 w 20000"/>
                      <a:gd name="T67" fmla="*/ 5631 h 20000"/>
                      <a:gd name="T68" fmla="*/ 371 w 20000"/>
                      <a:gd name="T69" fmla="*/ 6602 h 20000"/>
                      <a:gd name="T70" fmla="*/ 354 w 20000"/>
                      <a:gd name="T71" fmla="*/ 7961 h 20000"/>
                      <a:gd name="T72" fmla="*/ 321 w 20000"/>
                      <a:gd name="T73" fmla="*/ 8933 h 20000"/>
                      <a:gd name="T74" fmla="*/ 270 w 20000"/>
                      <a:gd name="T75" fmla="*/ 10291 h 20000"/>
                      <a:gd name="T76" fmla="*/ 236 w 20000"/>
                      <a:gd name="T77" fmla="*/ 11067 h 20000"/>
                      <a:gd name="T78" fmla="*/ 219 w 20000"/>
                      <a:gd name="T79" fmla="*/ 12428 h 20000"/>
                      <a:gd name="T80" fmla="*/ 186 w 20000"/>
                      <a:gd name="T81" fmla="*/ 13398 h 20000"/>
                      <a:gd name="T82" fmla="*/ 152 w 20000"/>
                      <a:gd name="T83" fmla="*/ 14369 h 20000"/>
                      <a:gd name="T84" fmla="*/ 118 w 20000"/>
                      <a:gd name="T85" fmla="*/ 15146 h 20000"/>
                      <a:gd name="T86" fmla="*/ 84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04" name="Freeform 59"/>
                  <p:cNvSpPr>
                    <a:spLocks/>
                  </p:cNvSpPr>
                  <p:nvPr/>
                </p:nvSpPr>
                <p:spPr bwMode="auto">
                  <a:xfrm>
                    <a:off x="11316" y="196"/>
                    <a:ext cx="8684" cy="19804"/>
                  </a:xfrm>
                  <a:custGeom>
                    <a:avLst/>
                    <a:gdLst>
                      <a:gd name="T0" fmla="*/ 1620 w 20000"/>
                      <a:gd name="T1" fmla="*/ 17670 h 20000"/>
                      <a:gd name="T2" fmla="*/ 1569 w 20000"/>
                      <a:gd name="T3" fmla="*/ 16699 h 20000"/>
                      <a:gd name="T4" fmla="*/ 1552 w 20000"/>
                      <a:gd name="T5" fmla="*/ 15534 h 20000"/>
                      <a:gd name="T6" fmla="*/ 1518 w 20000"/>
                      <a:gd name="T7" fmla="*/ 14369 h 20000"/>
                      <a:gd name="T8" fmla="*/ 1467 w 20000"/>
                      <a:gd name="T9" fmla="*/ 13010 h 20000"/>
                      <a:gd name="T10" fmla="*/ 1415 w 20000"/>
                      <a:gd name="T11" fmla="*/ 12039 h 20000"/>
                      <a:gd name="T12" fmla="*/ 1415 w 20000"/>
                      <a:gd name="T13" fmla="*/ 11067 h 20000"/>
                      <a:gd name="T14" fmla="*/ 1364 w 20000"/>
                      <a:gd name="T15" fmla="*/ 9903 h 20000"/>
                      <a:gd name="T16" fmla="*/ 1330 w 20000"/>
                      <a:gd name="T17" fmla="*/ 8933 h 20000"/>
                      <a:gd name="T18" fmla="*/ 1279 w 20000"/>
                      <a:gd name="T19" fmla="*/ 7961 h 20000"/>
                      <a:gd name="T20" fmla="*/ 1262 w 20000"/>
                      <a:gd name="T21" fmla="*/ 6990 h 20000"/>
                      <a:gd name="T22" fmla="*/ 1211 w 20000"/>
                      <a:gd name="T23" fmla="*/ 6019 h 20000"/>
                      <a:gd name="T24" fmla="*/ 1177 w 20000"/>
                      <a:gd name="T25" fmla="*/ 5049 h 20000"/>
                      <a:gd name="T26" fmla="*/ 1125 w 20000"/>
                      <a:gd name="T27" fmla="*/ 4466 h 20000"/>
                      <a:gd name="T28" fmla="*/ 1109 w 20000"/>
                      <a:gd name="T29" fmla="*/ 3495 h 20000"/>
                      <a:gd name="T30" fmla="*/ 1092 w 20000"/>
                      <a:gd name="T31" fmla="*/ 2913 h 20000"/>
                      <a:gd name="T32" fmla="*/ 1040 w 20000"/>
                      <a:gd name="T33" fmla="*/ 2136 h 20000"/>
                      <a:gd name="T34" fmla="*/ 1006 w 20000"/>
                      <a:gd name="T35" fmla="*/ 1553 h 20000"/>
                      <a:gd name="T36" fmla="*/ 972 w 20000"/>
                      <a:gd name="T37" fmla="*/ 1164 h 20000"/>
                      <a:gd name="T38" fmla="*/ 921 w 20000"/>
                      <a:gd name="T39" fmla="*/ 582 h 20000"/>
                      <a:gd name="T40" fmla="*/ 887 w 20000"/>
                      <a:gd name="T41" fmla="*/ 388 h 20000"/>
                      <a:gd name="T42" fmla="*/ 870 w 20000"/>
                      <a:gd name="T43" fmla="*/ 388 h 20000"/>
                      <a:gd name="T44" fmla="*/ 818 w 20000"/>
                      <a:gd name="T45" fmla="*/ 0 h 20000"/>
                      <a:gd name="T46" fmla="*/ 802 w 20000"/>
                      <a:gd name="T47" fmla="*/ 0 h 20000"/>
                      <a:gd name="T48" fmla="*/ 750 w 20000"/>
                      <a:gd name="T49" fmla="*/ 0 h 20000"/>
                      <a:gd name="T50" fmla="*/ 716 w 20000"/>
                      <a:gd name="T51" fmla="*/ 0 h 20000"/>
                      <a:gd name="T52" fmla="*/ 665 w 20000"/>
                      <a:gd name="T53" fmla="*/ 388 h 20000"/>
                      <a:gd name="T54" fmla="*/ 665 w 20000"/>
                      <a:gd name="T55" fmla="*/ 970 h 20000"/>
                      <a:gd name="T56" fmla="*/ 614 w 20000"/>
                      <a:gd name="T57" fmla="*/ 1553 h 20000"/>
                      <a:gd name="T58" fmla="*/ 580 w 20000"/>
                      <a:gd name="T59" fmla="*/ 2136 h 20000"/>
                      <a:gd name="T60" fmla="*/ 528 w 20000"/>
                      <a:gd name="T61" fmla="*/ 2913 h 20000"/>
                      <a:gd name="T62" fmla="*/ 511 w 20000"/>
                      <a:gd name="T63" fmla="*/ 3689 h 20000"/>
                      <a:gd name="T64" fmla="*/ 478 w 20000"/>
                      <a:gd name="T65" fmla="*/ 4660 h 20000"/>
                      <a:gd name="T66" fmla="*/ 426 w 20000"/>
                      <a:gd name="T67" fmla="*/ 5631 h 20000"/>
                      <a:gd name="T68" fmla="*/ 375 w 20000"/>
                      <a:gd name="T69" fmla="*/ 6602 h 20000"/>
                      <a:gd name="T70" fmla="*/ 358 w 20000"/>
                      <a:gd name="T71" fmla="*/ 7961 h 20000"/>
                      <a:gd name="T72" fmla="*/ 324 w 20000"/>
                      <a:gd name="T73" fmla="*/ 8933 h 20000"/>
                      <a:gd name="T74" fmla="*/ 273 w 20000"/>
                      <a:gd name="T75" fmla="*/ 10291 h 20000"/>
                      <a:gd name="T76" fmla="*/ 239 w 20000"/>
                      <a:gd name="T77" fmla="*/ 11067 h 20000"/>
                      <a:gd name="T78" fmla="*/ 222 w 20000"/>
                      <a:gd name="T79" fmla="*/ 12428 h 20000"/>
                      <a:gd name="T80" fmla="*/ 188 w 20000"/>
                      <a:gd name="T81" fmla="*/ 13398 h 20000"/>
                      <a:gd name="T82" fmla="*/ 153 w 20000"/>
                      <a:gd name="T83" fmla="*/ 14369 h 20000"/>
                      <a:gd name="T84" fmla="*/ 119 w 20000"/>
                      <a:gd name="T85" fmla="*/ 15146 h 20000"/>
                      <a:gd name="T86" fmla="*/ 85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3" name="Group 60"/>
                <p:cNvGrpSpPr>
                  <a:grpSpLocks/>
                </p:cNvGrpSpPr>
                <p:nvPr/>
              </p:nvGrpSpPr>
              <p:grpSpPr bwMode="auto">
                <a:xfrm>
                  <a:off x="3039" y="2762"/>
                  <a:ext cx="87" cy="36"/>
                  <a:chOff x="0" y="0"/>
                  <a:chExt cx="20001" cy="20000"/>
                </a:xfrm>
              </p:grpSpPr>
              <p:sp>
                <p:nvSpPr>
                  <p:cNvPr id="56501" name="Freeform 6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702" cy="19804"/>
                  </a:xfrm>
                  <a:custGeom>
                    <a:avLst/>
                    <a:gdLst>
                      <a:gd name="T0" fmla="*/ 1630 w 20000"/>
                      <a:gd name="T1" fmla="*/ 17670 h 20000"/>
                      <a:gd name="T2" fmla="*/ 1579 w 20000"/>
                      <a:gd name="T3" fmla="*/ 16699 h 20000"/>
                      <a:gd name="T4" fmla="*/ 1562 w 20000"/>
                      <a:gd name="T5" fmla="*/ 15534 h 20000"/>
                      <a:gd name="T6" fmla="*/ 1527 w 20000"/>
                      <a:gd name="T7" fmla="*/ 14369 h 20000"/>
                      <a:gd name="T8" fmla="*/ 1476 w 20000"/>
                      <a:gd name="T9" fmla="*/ 13010 h 20000"/>
                      <a:gd name="T10" fmla="*/ 1425 w 20000"/>
                      <a:gd name="T11" fmla="*/ 12039 h 20000"/>
                      <a:gd name="T12" fmla="*/ 1425 w 20000"/>
                      <a:gd name="T13" fmla="*/ 11067 h 20000"/>
                      <a:gd name="T14" fmla="*/ 1373 w 20000"/>
                      <a:gd name="T15" fmla="*/ 9903 h 20000"/>
                      <a:gd name="T16" fmla="*/ 1338 w 20000"/>
                      <a:gd name="T17" fmla="*/ 8933 h 20000"/>
                      <a:gd name="T18" fmla="*/ 1287 w 20000"/>
                      <a:gd name="T19" fmla="*/ 7961 h 20000"/>
                      <a:gd name="T20" fmla="*/ 1270 w 20000"/>
                      <a:gd name="T21" fmla="*/ 6990 h 20000"/>
                      <a:gd name="T22" fmla="*/ 1218 w 20000"/>
                      <a:gd name="T23" fmla="*/ 6019 h 20000"/>
                      <a:gd name="T24" fmla="*/ 1184 w 20000"/>
                      <a:gd name="T25" fmla="*/ 5049 h 20000"/>
                      <a:gd name="T26" fmla="*/ 1133 w 20000"/>
                      <a:gd name="T27" fmla="*/ 4466 h 20000"/>
                      <a:gd name="T28" fmla="*/ 1116 w 20000"/>
                      <a:gd name="T29" fmla="*/ 3495 h 20000"/>
                      <a:gd name="T30" fmla="*/ 1098 w 20000"/>
                      <a:gd name="T31" fmla="*/ 2913 h 20000"/>
                      <a:gd name="T32" fmla="*/ 1047 w 20000"/>
                      <a:gd name="T33" fmla="*/ 2136 h 20000"/>
                      <a:gd name="T34" fmla="*/ 1012 w 20000"/>
                      <a:gd name="T35" fmla="*/ 1553 h 20000"/>
                      <a:gd name="T36" fmla="*/ 978 w 20000"/>
                      <a:gd name="T37" fmla="*/ 1164 h 20000"/>
                      <a:gd name="T38" fmla="*/ 927 w 20000"/>
                      <a:gd name="T39" fmla="*/ 582 h 20000"/>
                      <a:gd name="T40" fmla="*/ 892 w 20000"/>
                      <a:gd name="T41" fmla="*/ 388 h 20000"/>
                      <a:gd name="T42" fmla="*/ 875 w 20000"/>
                      <a:gd name="T43" fmla="*/ 388 h 20000"/>
                      <a:gd name="T44" fmla="*/ 824 w 20000"/>
                      <a:gd name="T45" fmla="*/ 0 h 20000"/>
                      <a:gd name="T46" fmla="*/ 807 w 20000"/>
                      <a:gd name="T47" fmla="*/ 0 h 20000"/>
                      <a:gd name="T48" fmla="*/ 755 w 20000"/>
                      <a:gd name="T49" fmla="*/ 0 h 20000"/>
                      <a:gd name="T50" fmla="*/ 721 w 20000"/>
                      <a:gd name="T51" fmla="*/ 0 h 20000"/>
                      <a:gd name="T52" fmla="*/ 669 w 20000"/>
                      <a:gd name="T53" fmla="*/ 388 h 20000"/>
                      <a:gd name="T54" fmla="*/ 669 w 20000"/>
                      <a:gd name="T55" fmla="*/ 970 h 20000"/>
                      <a:gd name="T56" fmla="*/ 618 w 20000"/>
                      <a:gd name="T57" fmla="*/ 1553 h 20000"/>
                      <a:gd name="T58" fmla="*/ 583 w 20000"/>
                      <a:gd name="T59" fmla="*/ 2136 h 20000"/>
                      <a:gd name="T60" fmla="*/ 532 w 20000"/>
                      <a:gd name="T61" fmla="*/ 2913 h 20000"/>
                      <a:gd name="T62" fmla="*/ 515 w 20000"/>
                      <a:gd name="T63" fmla="*/ 3689 h 20000"/>
                      <a:gd name="T64" fmla="*/ 480 w 20000"/>
                      <a:gd name="T65" fmla="*/ 4660 h 20000"/>
                      <a:gd name="T66" fmla="*/ 429 w 20000"/>
                      <a:gd name="T67" fmla="*/ 5631 h 20000"/>
                      <a:gd name="T68" fmla="*/ 378 w 20000"/>
                      <a:gd name="T69" fmla="*/ 6602 h 20000"/>
                      <a:gd name="T70" fmla="*/ 360 w 20000"/>
                      <a:gd name="T71" fmla="*/ 7961 h 20000"/>
                      <a:gd name="T72" fmla="*/ 326 w 20000"/>
                      <a:gd name="T73" fmla="*/ 8933 h 20000"/>
                      <a:gd name="T74" fmla="*/ 275 w 20000"/>
                      <a:gd name="T75" fmla="*/ 10291 h 20000"/>
                      <a:gd name="T76" fmla="*/ 240 w 20000"/>
                      <a:gd name="T77" fmla="*/ 11067 h 20000"/>
                      <a:gd name="T78" fmla="*/ 223 w 20000"/>
                      <a:gd name="T79" fmla="*/ 12428 h 20000"/>
                      <a:gd name="T80" fmla="*/ 189 w 20000"/>
                      <a:gd name="T81" fmla="*/ 13398 h 20000"/>
                      <a:gd name="T82" fmla="*/ 154 w 20000"/>
                      <a:gd name="T83" fmla="*/ 14369 h 20000"/>
                      <a:gd name="T84" fmla="*/ 120 w 20000"/>
                      <a:gd name="T85" fmla="*/ 15146 h 20000"/>
                      <a:gd name="T86" fmla="*/ 86 w 20000"/>
                      <a:gd name="T87" fmla="*/ 16116 h 20000"/>
                      <a:gd name="T88" fmla="*/ 69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02" name="Freeform 62"/>
                  <p:cNvSpPr>
                    <a:spLocks/>
                  </p:cNvSpPr>
                  <p:nvPr/>
                </p:nvSpPr>
                <p:spPr bwMode="auto">
                  <a:xfrm>
                    <a:off x="11314" y="196"/>
                    <a:ext cx="8687" cy="19804"/>
                  </a:xfrm>
                  <a:custGeom>
                    <a:avLst/>
                    <a:gdLst>
                      <a:gd name="T0" fmla="*/ 1622 w 20000"/>
                      <a:gd name="T1" fmla="*/ 17670 h 20000"/>
                      <a:gd name="T2" fmla="*/ 1571 w 20000"/>
                      <a:gd name="T3" fmla="*/ 16699 h 20000"/>
                      <a:gd name="T4" fmla="*/ 1553 w 20000"/>
                      <a:gd name="T5" fmla="*/ 15534 h 20000"/>
                      <a:gd name="T6" fmla="*/ 1519 w 20000"/>
                      <a:gd name="T7" fmla="*/ 14369 h 20000"/>
                      <a:gd name="T8" fmla="*/ 1468 w 20000"/>
                      <a:gd name="T9" fmla="*/ 13010 h 20000"/>
                      <a:gd name="T10" fmla="*/ 1417 w 20000"/>
                      <a:gd name="T11" fmla="*/ 12039 h 20000"/>
                      <a:gd name="T12" fmla="*/ 1417 w 20000"/>
                      <a:gd name="T13" fmla="*/ 11067 h 20000"/>
                      <a:gd name="T14" fmla="*/ 1366 w 20000"/>
                      <a:gd name="T15" fmla="*/ 9903 h 20000"/>
                      <a:gd name="T16" fmla="*/ 1332 w 20000"/>
                      <a:gd name="T17" fmla="*/ 8933 h 20000"/>
                      <a:gd name="T18" fmla="*/ 1280 w 20000"/>
                      <a:gd name="T19" fmla="*/ 7961 h 20000"/>
                      <a:gd name="T20" fmla="*/ 1263 w 20000"/>
                      <a:gd name="T21" fmla="*/ 6990 h 20000"/>
                      <a:gd name="T22" fmla="*/ 1212 w 20000"/>
                      <a:gd name="T23" fmla="*/ 6019 h 20000"/>
                      <a:gd name="T24" fmla="*/ 1178 w 20000"/>
                      <a:gd name="T25" fmla="*/ 5049 h 20000"/>
                      <a:gd name="T26" fmla="*/ 1127 w 20000"/>
                      <a:gd name="T27" fmla="*/ 4466 h 20000"/>
                      <a:gd name="T28" fmla="*/ 1110 w 20000"/>
                      <a:gd name="T29" fmla="*/ 3495 h 20000"/>
                      <a:gd name="T30" fmla="*/ 1092 w 20000"/>
                      <a:gd name="T31" fmla="*/ 2913 h 20000"/>
                      <a:gd name="T32" fmla="*/ 1042 w 20000"/>
                      <a:gd name="T33" fmla="*/ 2136 h 20000"/>
                      <a:gd name="T34" fmla="*/ 1007 w 20000"/>
                      <a:gd name="T35" fmla="*/ 1553 h 20000"/>
                      <a:gd name="T36" fmla="*/ 973 w 20000"/>
                      <a:gd name="T37" fmla="*/ 1164 h 20000"/>
                      <a:gd name="T38" fmla="*/ 922 w 20000"/>
                      <a:gd name="T39" fmla="*/ 582 h 20000"/>
                      <a:gd name="T40" fmla="*/ 888 w 20000"/>
                      <a:gd name="T41" fmla="*/ 388 h 20000"/>
                      <a:gd name="T42" fmla="*/ 871 w 20000"/>
                      <a:gd name="T43" fmla="*/ 388 h 20000"/>
                      <a:gd name="T44" fmla="*/ 820 w 20000"/>
                      <a:gd name="T45" fmla="*/ 0 h 20000"/>
                      <a:gd name="T46" fmla="*/ 802 w 20000"/>
                      <a:gd name="T47" fmla="*/ 0 h 20000"/>
                      <a:gd name="T48" fmla="*/ 751 w 20000"/>
                      <a:gd name="T49" fmla="*/ 0 h 20000"/>
                      <a:gd name="T50" fmla="*/ 717 w 20000"/>
                      <a:gd name="T51" fmla="*/ 0 h 20000"/>
                      <a:gd name="T52" fmla="*/ 666 w 20000"/>
                      <a:gd name="T53" fmla="*/ 388 h 20000"/>
                      <a:gd name="T54" fmla="*/ 666 w 20000"/>
                      <a:gd name="T55" fmla="*/ 970 h 20000"/>
                      <a:gd name="T56" fmla="*/ 615 w 20000"/>
                      <a:gd name="T57" fmla="*/ 1553 h 20000"/>
                      <a:gd name="T58" fmla="*/ 580 w 20000"/>
                      <a:gd name="T59" fmla="*/ 2136 h 20000"/>
                      <a:gd name="T60" fmla="*/ 529 w 20000"/>
                      <a:gd name="T61" fmla="*/ 2913 h 20000"/>
                      <a:gd name="T62" fmla="*/ 512 w 20000"/>
                      <a:gd name="T63" fmla="*/ 3689 h 20000"/>
                      <a:gd name="T64" fmla="*/ 478 w 20000"/>
                      <a:gd name="T65" fmla="*/ 4660 h 20000"/>
                      <a:gd name="T66" fmla="*/ 427 w 20000"/>
                      <a:gd name="T67" fmla="*/ 5631 h 20000"/>
                      <a:gd name="T68" fmla="*/ 376 w 20000"/>
                      <a:gd name="T69" fmla="*/ 6602 h 20000"/>
                      <a:gd name="T70" fmla="*/ 358 w 20000"/>
                      <a:gd name="T71" fmla="*/ 7961 h 20000"/>
                      <a:gd name="T72" fmla="*/ 324 w 20000"/>
                      <a:gd name="T73" fmla="*/ 8933 h 20000"/>
                      <a:gd name="T74" fmla="*/ 273 w 20000"/>
                      <a:gd name="T75" fmla="*/ 10291 h 20000"/>
                      <a:gd name="T76" fmla="*/ 239 w 20000"/>
                      <a:gd name="T77" fmla="*/ 11067 h 20000"/>
                      <a:gd name="T78" fmla="*/ 222 w 20000"/>
                      <a:gd name="T79" fmla="*/ 12428 h 20000"/>
                      <a:gd name="T80" fmla="*/ 188 w 20000"/>
                      <a:gd name="T81" fmla="*/ 13398 h 20000"/>
                      <a:gd name="T82" fmla="*/ 154 w 20000"/>
                      <a:gd name="T83" fmla="*/ 14369 h 20000"/>
                      <a:gd name="T84" fmla="*/ 119 w 20000"/>
                      <a:gd name="T85" fmla="*/ 15146 h 20000"/>
                      <a:gd name="T86" fmla="*/ 86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4" name="Group 63"/>
                <p:cNvGrpSpPr>
                  <a:grpSpLocks/>
                </p:cNvGrpSpPr>
                <p:nvPr/>
              </p:nvGrpSpPr>
              <p:grpSpPr bwMode="auto">
                <a:xfrm>
                  <a:off x="3371" y="2762"/>
                  <a:ext cx="87" cy="36"/>
                  <a:chOff x="0" y="0"/>
                  <a:chExt cx="20000" cy="20000"/>
                </a:xfrm>
              </p:grpSpPr>
              <p:sp>
                <p:nvSpPr>
                  <p:cNvPr id="56499" name="Freeform 6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715" cy="19804"/>
                  </a:xfrm>
                  <a:custGeom>
                    <a:avLst/>
                    <a:gdLst>
                      <a:gd name="T0" fmla="*/ 1638 w 20000"/>
                      <a:gd name="T1" fmla="*/ 17670 h 20000"/>
                      <a:gd name="T2" fmla="*/ 1586 w 20000"/>
                      <a:gd name="T3" fmla="*/ 16699 h 20000"/>
                      <a:gd name="T4" fmla="*/ 1569 w 20000"/>
                      <a:gd name="T5" fmla="*/ 15534 h 20000"/>
                      <a:gd name="T6" fmla="*/ 1534 w 20000"/>
                      <a:gd name="T7" fmla="*/ 14369 h 20000"/>
                      <a:gd name="T8" fmla="*/ 1482 w 20000"/>
                      <a:gd name="T9" fmla="*/ 13010 h 20000"/>
                      <a:gd name="T10" fmla="*/ 1431 w 20000"/>
                      <a:gd name="T11" fmla="*/ 12039 h 20000"/>
                      <a:gd name="T12" fmla="*/ 1431 w 20000"/>
                      <a:gd name="T13" fmla="*/ 11067 h 20000"/>
                      <a:gd name="T14" fmla="*/ 1379 w 20000"/>
                      <a:gd name="T15" fmla="*/ 9903 h 20000"/>
                      <a:gd name="T16" fmla="*/ 1345 w 20000"/>
                      <a:gd name="T17" fmla="*/ 8933 h 20000"/>
                      <a:gd name="T18" fmla="*/ 1293 w 20000"/>
                      <a:gd name="T19" fmla="*/ 7961 h 20000"/>
                      <a:gd name="T20" fmla="*/ 1275 w 20000"/>
                      <a:gd name="T21" fmla="*/ 6990 h 20000"/>
                      <a:gd name="T22" fmla="*/ 1224 w 20000"/>
                      <a:gd name="T23" fmla="*/ 6019 h 20000"/>
                      <a:gd name="T24" fmla="*/ 1190 w 20000"/>
                      <a:gd name="T25" fmla="*/ 5049 h 20000"/>
                      <a:gd name="T26" fmla="*/ 1138 w 20000"/>
                      <a:gd name="T27" fmla="*/ 4466 h 20000"/>
                      <a:gd name="T28" fmla="*/ 1120 w 20000"/>
                      <a:gd name="T29" fmla="*/ 3495 h 20000"/>
                      <a:gd name="T30" fmla="*/ 1103 w 20000"/>
                      <a:gd name="T31" fmla="*/ 2913 h 20000"/>
                      <a:gd name="T32" fmla="*/ 1051 w 20000"/>
                      <a:gd name="T33" fmla="*/ 2136 h 20000"/>
                      <a:gd name="T34" fmla="*/ 1017 w 20000"/>
                      <a:gd name="T35" fmla="*/ 1553 h 20000"/>
                      <a:gd name="T36" fmla="*/ 983 w 20000"/>
                      <a:gd name="T37" fmla="*/ 1164 h 20000"/>
                      <a:gd name="T38" fmla="*/ 931 w 20000"/>
                      <a:gd name="T39" fmla="*/ 582 h 20000"/>
                      <a:gd name="T40" fmla="*/ 896 w 20000"/>
                      <a:gd name="T41" fmla="*/ 388 h 20000"/>
                      <a:gd name="T42" fmla="*/ 879 w 20000"/>
                      <a:gd name="T43" fmla="*/ 388 h 20000"/>
                      <a:gd name="T44" fmla="*/ 827 w 20000"/>
                      <a:gd name="T45" fmla="*/ 0 h 20000"/>
                      <a:gd name="T46" fmla="*/ 810 w 20000"/>
                      <a:gd name="T47" fmla="*/ 0 h 20000"/>
                      <a:gd name="T48" fmla="*/ 759 w 20000"/>
                      <a:gd name="T49" fmla="*/ 0 h 20000"/>
                      <a:gd name="T50" fmla="*/ 724 w 20000"/>
                      <a:gd name="T51" fmla="*/ 0 h 20000"/>
                      <a:gd name="T52" fmla="*/ 672 w 20000"/>
                      <a:gd name="T53" fmla="*/ 388 h 20000"/>
                      <a:gd name="T54" fmla="*/ 672 w 20000"/>
                      <a:gd name="T55" fmla="*/ 970 h 20000"/>
                      <a:gd name="T56" fmla="*/ 621 w 20000"/>
                      <a:gd name="T57" fmla="*/ 1553 h 20000"/>
                      <a:gd name="T58" fmla="*/ 586 w 20000"/>
                      <a:gd name="T59" fmla="*/ 2136 h 20000"/>
                      <a:gd name="T60" fmla="*/ 534 w 20000"/>
                      <a:gd name="T61" fmla="*/ 2913 h 20000"/>
                      <a:gd name="T62" fmla="*/ 517 w 20000"/>
                      <a:gd name="T63" fmla="*/ 3689 h 20000"/>
                      <a:gd name="T64" fmla="*/ 483 w 20000"/>
                      <a:gd name="T65" fmla="*/ 4660 h 20000"/>
                      <a:gd name="T66" fmla="*/ 431 w 20000"/>
                      <a:gd name="T67" fmla="*/ 5631 h 20000"/>
                      <a:gd name="T68" fmla="*/ 379 w 20000"/>
                      <a:gd name="T69" fmla="*/ 6602 h 20000"/>
                      <a:gd name="T70" fmla="*/ 362 w 20000"/>
                      <a:gd name="T71" fmla="*/ 7961 h 20000"/>
                      <a:gd name="T72" fmla="*/ 328 w 20000"/>
                      <a:gd name="T73" fmla="*/ 8933 h 20000"/>
                      <a:gd name="T74" fmla="*/ 276 w 20000"/>
                      <a:gd name="T75" fmla="*/ 10291 h 20000"/>
                      <a:gd name="T76" fmla="*/ 241 w 20000"/>
                      <a:gd name="T77" fmla="*/ 11067 h 20000"/>
                      <a:gd name="T78" fmla="*/ 224 w 20000"/>
                      <a:gd name="T79" fmla="*/ 12428 h 20000"/>
                      <a:gd name="T80" fmla="*/ 190 w 20000"/>
                      <a:gd name="T81" fmla="*/ 13398 h 20000"/>
                      <a:gd name="T82" fmla="*/ 155 w 20000"/>
                      <a:gd name="T83" fmla="*/ 14369 h 20000"/>
                      <a:gd name="T84" fmla="*/ 121 w 20000"/>
                      <a:gd name="T85" fmla="*/ 15146 h 20000"/>
                      <a:gd name="T86" fmla="*/ 86 w 20000"/>
                      <a:gd name="T87" fmla="*/ 16116 h 20000"/>
                      <a:gd name="T88" fmla="*/ 69 w 20000"/>
                      <a:gd name="T89" fmla="*/ 17088 h 20000"/>
                      <a:gd name="T90" fmla="*/ 52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00" name="Freeform 65"/>
                  <p:cNvSpPr>
                    <a:spLocks/>
                  </p:cNvSpPr>
                  <p:nvPr/>
                </p:nvSpPr>
                <p:spPr bwMode="auto">
                  <a:xfrm>
                    <a:off x="11331" y="196"/>
                    <a:ext cx="8669" cy="19804"/>
                  </a:xfrm>
                  <a:custGeom>
                    <a:avLst/>
                    <a:gdLst>
                      <a:gd name="T0" fmla="*/ 1612 w 20000"/>
                      <a:gd name="T1" fmla="*/ 17670 h 20000"/>
                      <a:gd name="T2" fmla="*/ 1561 w 20000"/>
                      <a:gd name="T3" fmla="*/ 16699 h 20000"/>
                      <a:gd name="T4" fmla="*/ 1544 w 20000"/>
                      <a:gd name="T5" fmla="*/ 15534 h 20000"/>
                      <a:gd name="T6" fmla="*/ 1510 w 20000"/>
                      <a:gd name="T7" fmla="*/ 14369 h 20000"/>
                      <a:gd name="T8" fmla="*/ 1459 w 20000"/>
                      <a:gd name="T9" fmla="*/ 13010 h 20000"/>
                      <a:gd name="T10" fmla="*/ 1408 w 20000"/>
                      <a:gd name="T11" fmla="*/ 12039 h 20000"/>
                      <a:gd name="T12" fmla="*/ 1408 w 20000"/>
                      <a:gd name="T13" fmla="*/ 11067 h 20000"/>
                      <a:gd name="T14" fmla="*/ 1357 w 20000"/>
                      <a:gd name="T15" fmla="*/ 9903 h 20000"/>
                      <a:gd name="T16" fmla="*/ 1323 w 20000"/>
                      <a:gd name="T17" fmla="*/ 8933 h 20000"/>
                      <a:gd name="T18" fmla="*/ 1273 w 20000"/>
                      <a:gd name="T19" fmla="*/ 7961 h 20000"/>
                      <a:gd name="T20" fmla="*/ 1255 w 20000"/>
                      <a:gd name="T21" fmla="*/ 6990 h 20000"/>
                      <a:gd name="T22" fmla="*/ 1205 w 20000"/>
                      <a:gd name="T23" fmla="*/ 6019 h 20000"/>
                      <a:gd name="T24" fmla="*/ 1171 w 20000"/>
                      <a:gd name="T25" fmla="*/ 5049 h 20000"/>
                      <a:gd name="T26" fmla="*/ 1120 w 20000"/>
                      <a:gd name="T27" fmla="*/ 4466 h 20000"/>
                      <a:gd name="T28" fmla="*/ 1103 w 20000"/>
                      <a:gd name="T29" fmla="*/ 3495 h 20000"/>
                      <a:gd name="T30" fmla="*/ 1086 w 20000"/>
                      <a:gd name="T31" fmla="*/ 2913 h 20000"/>
                      <a:gd name="T32" fmla="*/ 1035 w 20000"/>
                      <a:gd name="T33" fmla="*/ 2136 h 20000"/>
                      <a:gd name="T34" fmla="*/ 1001 w 20000"/>
                      <a:gd name="T35" fmla="*/ 1553 h 20000"/>
                      <a:gd name="T36" fmla="*/ 967 w 20000"/>
                      <a:gd name="T37" fmla="*/ 1164 h 20000"/>
                      <a:gd name="T38" fmla="*/ 916 w 20000"/>
                      <a:gd name="T39" fmla="*/ 582 h 20000"/>
                      <a:gd name="T40" fmla="*/ 882 w 20000"/>
                      <a:gd name="T41" fmla="*/ 388 h 20000"/>
                      <a:gd name="T42" fmla="*/ 865 w 20000"/>
                      <a:gd name="T43" fmla="*/ 388 h 20000"/>
                      <a:gd name="T44" fmla="*/ 814 w 20000"/>
                      <a:gd name="T45" fmla="*/ 0 h 20000"/>
                      <a:gd name="T46" fmla="*/ 798 w 20000"/>
                      <a:gd name="T47" fmla="*/ 0 h 20000"/>
                      <a:gd name="T48" fmla="*/ 746 w 20000"/>
                      <a:gd name="T49" fmla="*/ 0 h 20000"/>
                      <a:gd name="T50" fmla="*/ 713 w 20000"/>
                      <a:gd name="T51" fmla="*/ 0 h 20000"/>
                      <a:gd name="T52" fmla="*/ 662 w 20000"/>
                      <a:gd name="T53" fmla="*/ 388 h 20000"/>
                      <a:gd name="T54" fmla="*/ 662 w 20000"/>
                      <a:gd name="T55" fmla="*/ 970 h 20000"/>
                      <a:gd name="T56" fmla="*/ 611 w 20000"/>
                      <a:gd name="T57" fmla="*/ 1553 h 20000"/>
                      <a:gd name="T58" fmla="*/ 577 w 20000"/>
                      <a:gd name="T59" fmla="*/ 2136 h 20000"/>
                      <a:gd name="T60" fmla="*/ 526 w 20000"/>
                      <a:gd name="T61" fmla="*/ 2913 h 20000"/>
                      <a:gd name="T62" fmla="*/ 509 w 20000"/>
                      <a:gd name="T63" fmla="*/ 3689 h 20000"/>
                      <a:gd name="T64" fmla="*/ 475 w 20000"/>
                      <a:gd name="T65" fmla="*/ 4660 h 20000"/>
                      <a:gd name="T66" fmla="*/ 424 w 20000"/>
                      <a:gd name="T67" fmla="*/ 5631 h 20000"/>
                      <a:gd name="T68" fmla="*/ 373 w 20000"/>
                      <a:gd name="T69" fmla="*/ 6602 h 20000"/>
                      <a:gd name="T70" fmla="*/ 356 w 20000"/>
                      <a:gd name="T71" fmla="*/ 7961 h 20000"/>
                      <a:gd name="T72" fmla="*/ 322 w 20000"/>
                      <a:gd name="T73" fmla="*/ 8933 h 20000"/>
                      <a:gd name="T74" fmla="*/ 271 w 20000"/>
                      <a:gd name="T75" fmla="*/ 10291 h 20000"/>
                      <a:gd name="T76" fmla="*/ 238 w 20000"/>
                      <a:gd name="T77" fmla="*/ 11067 h 20000"/>
                      <a:gd name="T78" fmla="*/ 221 w 20000"/>
                      <a:gd name="T79" fmla="*/ 12428 h 20000"/>
                      <a:gd name="T80" fmla="*/ 186 w 20000"/>
                      <a:gd name="T81" fmla="*/ 13398 h 20000"/>
                      <a:gd name="T82" fmla="*/ 153 w 20000"/>
                      <a:gd name="T83" fmla="*/ 14369 h 20000"/>
                      <a:gd name="T84" fmla="*/ 119 w 20000"/>
                      <a:gd name="T85" fmla="*/ 15146 h 20000"/>
                      <a:gd name="T86" fmla="*/ 85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5" name="Group 66"/>
                <p:cNvGrpSpPr>
                  <a:grpSpLocks/>
                </p:cNvGrpSpPr>
                <p:nvPr/>
              </p:nvGrpSpPr>
              <p:grpSpPr bwMode="auto">
                <a:xfrm>
                  <a:off x="3876" y="2769"/>
                  <a:ext cx="87" cy="36"/>
                  <a:chOff x="0" y="0"/>
                  <a:chExt cx="20001" cy="20000"/>
                </a:xfrm>
              </p:grpSpPr>
              <p:sp>
                <p:nvSpPr>
                  <p:cNvPr id="56497" name="Freeform 6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701" cy="19804"/>
                  </a:xfrm>
                  <a:custGeom>
                    <a:avLst/>
                    <a:gdLst>
                      <a:gd name="T0" fmla="*/ 1630 w 20000"/>
                      <a:gd name="T1" fmla="*/ 17670 h 20000"/>
                      <a:gd name="T2" fmla="*/ 1578 w 20000"/>
                      <a:gd name="T3" fmla="*/ 16699 h 20000"/>
                      <a:gd name="T4" fmla="*/ 1561 w 20000"/>
                      <a:gd name="T5" fmla="*/ 15534 h 20000"/>
                      <a:gd name="T6" fmla="*/ 1527 w 20000"/>
                      <a:gd name="T7" fmla="*/ 14369 h 20000"/>
                      <a:gd name="T8" fmla="*/ 1475 w 20000"/>
                      <a:gd name="T9" fmla="*/ 13010 h 20000"/>
                      <a:gd name="T10" fmla="*/ 1424 w 20000"/>
                      <a:gd name="T11" fmla="*/ 12039 h 20000"/>
                      <a:gd name="T12" fmla="*/ 1424 w 20000"/>
                      <a:gd name="T13" fmla="*/ 11067 h 20000"/>
                      <a:gd name="T14" fmla="*/ 1373 w 20000"/>
                      <a:gd name="T15" fmla="*/ 9903 h 20000"/>
                      <a:gd name="T16" fmla="*/ 1338 w 20000"/>
                      <a:gd name="T17" fmla="*/ 8933 h 20000"/>
                      <a:gd name="T18" fmla="*/ 1286 w 20000"/>
                      <a:gd name="T19" fmla="*/ 7961 h 20000"/>
                      <a:gd name="T20" fmla="*/ 1269 w 20000"/>
                      <a:gd name="T21" fmla="*/ 6990 h 20000"/>
                      <a:gd name="T22" fmla="*/ 1218 w 20000"/>
                      <a:gd name="T23" fmla="*/ 6019 h 20000"/>
                      <a:gd name="T24" fmla="*/ 1184 w 20000"/>
                      <a:gd name="T25" fmla="*/ 5049 h 20000"/>
                      <a:gd name="T26" fmla="*/ 1132 w 20000"/>
                      <a:gd name="T27" fmla="*/ 4466 h 20000"/>
                      <a:gd name="T28" fmla="*/ 1115 w 20000"/>
                      <a:gd name="T29" fmla="*/ 3495 h 20000"/>
                      <a:gd name="T30" fmla="*/ 1098 w 20000"/>
                      <a:gd name="T31" fmla="*/ 2913 h 20000"/>
                      <a:gd name="T32" fmla="*/ 1046 w 20000"/>
                      <a:gd name="T33" fmla="*/ 2136 h 20000"/>
                      <a:gd name="T34" fmla="*/ 1012 w 20000"/>
                      <a:gd name="T35" fmla="*/ 1553 h 20000"/>
                      <a:gd name="T36" fmla="*/ 978 w 20000"/>
                      <a:gd name="T37" fmla="*/ 1164 h 20000"/>
                      <a:gd name="T38" fmla="*/ 926 w 20000"/>
                      <a:gd name="T39" fmla="*/ 582 h 20000"/>
                      <a:gd name="T40" fmla="*/ 892 w 20000"/>
                      <a:gd name="T41" fmla="*/ 388 h 20000"/>
                      <a:gd name="T42" fmla="*/ 875 w 20000"/>
                      <a:gd name="T43" fmla="*/ 388 h 20000"/>
                      <a:gd name="T44" fmla="*/ 824 w 20000"/>
                      <a:gd name="T45" fmla="*/ 0 h 20000"/>
                      <a:gd name="T46" fmla="*/ 806 w 20000"/>
                      <a:gd name="T47" fmla="*/ 0 h 20000"/>
                      <a:gd name="T48" fmla="*/ 755 w 20000"/>
                      <a:gd name="T49" fmla="*/ 0 h 20000"/>
                      <a:gd name="T50" fmla="*/ 720 w 20000"/>
                      <a:gd name="T51" fmla="*/ 0 h 20000"/>
                      <a:gd name="T52" fmla="*/ 669 w 20000"/>
                      <a:gd name="T53" fmla="*/ 388 h 20000"/>
                      <a:gd name="T54" fmla="*/ 669 w 20000"/>
                      <a:gd name="T55" fmla="*/ 970 h 20000"/>
                      <a:gd name="T56" fmla="*/ 618 w 20000"/>
                      <a:gd name="T57" fmla="*/ 1553 h 20000"/>
                      <a:gd name="T58" fmla="*/ 583 w 20000"/>
                      <a:gd name="T59" fmla="*/ 2136 h 20000"/>
                      <a:gd name="T60" fmla="*/ 532 w 20000"/>
                      <a:gd name="T61" fmla="*/ 2913 h 20000"/>
                      <a:gd name="T62" fmla="*/ 515 w 20000"/>
                      <a:gd name="T63" fmla="*/ 3689 h 20000"/>
                      <a:gd name="T64" fmla="*/ 480 w 20000"/>
                      <a:gd name="T65" fmla="*/ 4660 h 20000"/>
                      <a:gd name="T66" fmla="*/ 429 w 20000"/>
                      <a:gd name="T67" fmla="*/ 5631 h 20000"/>
                      <a:gd name="T68" fmla="*/ 377 w 20000"/>
                      <a:gd name="T69" fmla="*/ 6602 h 20000"/>
                      <a:gd name="T70" fmla="*/ 360 w 20000"/>
                      <a:gd name="T71" fmla="*/ 7961 h 20000"/>
                      <a:gd name="T72" fmla="*/ 326 w 20000"/>
                      <a:gd name="T73" fmla="*/ 8933 h 20000"/>
                      <a:gd name="T74" fmla="*/ 275 w 20000"/>
                      <a:gd name="T75" fmla="*/ 10291 h 20000"/>
                      <a:gd name="T76" fmla="*/ 240 w 20000"/>
                      <a:gd name="T77" fmla="*/ 11067 h 20000"/>
                      <a:gd name="T78" fmla="*/ 223 w 20000"/>
                      <a:gd name="T79" fmla="*/ 12428 h 20000"/>
                      <a:gd name="T80" fmla="*/ 189 w 20000"/>
                      <a:gd name="T81" fmla="*/ 13398 h 20000"/>
                      <a:gd name="T82" fmla="*/ 154 w 20000"/>
                      <a:gd name="T83" fmla="*/ 14369 h 20000"/>
                      <a:gd name="T84" fmla="*/ 120 w 20000"/>
                      <a:gd name="T85" fmla="*/ 15146 h 20000"/>
                      <a:gd name="T86" fmla="*/ 86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98" name="Freeform 68"/>
                  <p:cNvSpPr>
                    <a:spLocks/>
                  </p:cNvSpPr>
                  <p:nvPr/>
                </p:nvSpPr>
                <p:spPr bwMode="auto">
                  <a:xfrm>
                    <a:off x="11330" y="196"/>
                    <a:ext cx="8671" cy="19804"/>
                  </a:xfrm>
                  <a:custGeom>
                    <a:avLst/>
                    <a:gdLst>
                      <a:gd name="T0" fmla="*/ 1613 w 20000"/>
                      <a:gd name="T1" fmla="*/ 17670 h 20000"/>
                      <a:gd name="T2" fmla="*/ 1562 w 20000"/>
                      <a:gd name="T3" fmla="*/ 16699 h 20000"/>
                      <a:gd name="T4" fmla="*/ 1545 w 20000"/>
                      <a:gd name="T5" fmla="*/ 15534 h 20000"/>
                      <a:gd name="T6" fmla="*/ 1511 w 20000"/>
                      <a:gd name="T7" fmla="*/ 14369 h 20000"/>
                      <a:gd name="T8" fmla="*/ 1460 w 20000"/>
                      <a:gd name="T9" fmla="*/ 13010 h 20000"/>
                      <a:gd name="T10" fmla="*/ 1409 w 20000"/>
                      <a:gd name="T11" fmla="*/ 12039 h 20000"/>
                      <a:gd name="T12" fmla="*/ 1409 w 20000"/>
                      <a:gd name="T13" fmla="*/ 11067 h 20000"/>
                      <a:gd name="T14" fmla="*/ 1358 w 20000"/>
                      <a:gd name="T15" fmla="*/ 9903 h 20000"/>
                      <a:gd name="T16" fmla="*/ 1324 w 20000"/>
                      <a:gd name="T17" fmla="*/ 8933 h 20000"/>
                      <a:gd name="T18" fmla="*/ 1273 w 20000"/>
                      <a:gd name="T19" fmla="*/ 7961 h 20000"/>
                      <a:gd name="T20" fmla="*/ 1256 w 20000"/>
                      <a:gd name="T21" fmla="*/ 6990 h 20000"/>
                      <a:gd name="T22" fmla="*/ 1205 w 20000"/>
                      <a:gd name="T23" fmla="*/ 6019 h 20000"/>
                      <a:gd name="T24" fmla="*/ 1171 w 20000"/>
                      <a:gd name="T25" fmla="*/ 5049 h 20000"/>
                      <a:gd name="T26" fmla="*/ 1120 w 20000"/>
                      <a:gd name="T27" fmla="*/ 4466 h 20000"/>
                      <a:gd name="T28" fmla="*/ 1103 w 20000"/>
                      <a:gd name="T29" fmla="*/ 3495 h 20000"/>
                      <a:gd name="T30" fmla="*/ 1086 w 20000"/>
                      <a:gd name="T31" fmla="*/ 2913 h 20000"/>
                      <a:gd name="T32" fmla="*/ 1036 w 20000"/>
                      <a:gd name="T33" fmla="*/ 2136 h 20000"/>
                      <a:gd name="T34" fmla="*/ 1002 w 20000"/>
                      <a:gd name="T35" fmla="*/ 1553 h 20000"/>
                      <a:gd name="T36" fmla="*/ 968 w 20000"/>
                      <a:gd name="T37" fmla="*/ 1164 h 20000"/>
                      <a:gd name="T38" fmla="*/ 917 w 20000"/>
                      <a:gd name="T39" fmla="*/ 582 h 20000"/>
                      <a:gd name="T40" fmla="*/ 883 w 20000"/>
                      <a:gd name="T41" fmla="*/ 388 h 20000"/>
                      <a:gd name="T42" fmla="*/ 866 w 20000"/>
                      <a:gd name="T43" fmla="*/ 388 h 20000"/>
                      <a:gd name="T44" fmla="*/ 815 w 20000"/>
                      <a:gd name="T45" fmla="*/ 0 h 20000"/>
                      <a:gd name="T46" fmla="*/ 798 w 20000"/>
                      <a:gd name="T47" fmla="*/ 0 h 20000"/>
                      <a:gd name="T48" fmla="*/ 747 w 20000"/>
                      <a:gd name="T49" fmla="*/ 0 h 20000"/>
                      <a:gd name="T50" fmla="*/ 713 w 20000"/>
                      <a:gd name="T51" fmla="*/ 0 h 20000"/>
                      <a:gd name="T52" fmla="*/ 662 w 20000"/>
                      <a:gd name="T53" fmla="*/ 388 h 20000"/>
                      <a:gd name="T54" fmla="*/ 662 w 20000"/>
                      <a:gd name="T55" fmla="*/ 970 h 20000"/>
                      <a:gd name="T56" fmla="*/ 611 w 20000"/>
                      <a:gd name="T57" fmla="*/ 1553 h 20000"/>
                      <a:gd name="T58" fmla="*/ 577 w 20000"/>
                      <a:gd name="T59" fmla="*/ 2136 h 20000"/>
                      <a:gd name="T60" fmla="*/ 526 w 20000"/>
                      <a:gd name="T61" fmla="*/ 2913 h 20000"/>
                      <a:gd name="T62" fmla="*/ 509 w 20000"/>
                      <a:gd name="T63" fmla="*/ 3689 h 20000"/>
                      <a:gd name="T64" fmla="*/ 475 w 20000"/>
                      <a:gd name="T65" fmla="*/ 4660 h 20000"/>
                      <a:gd name="T66" fmla="*/ 424 w 20000"/>
                      <a:gd name="T67" fmla="*/ 5631 h 20000"/>
                      <a:gd name="T68" fmla="*/ 373 w 20000"/>
                      <a:gd name="T69" fmla="*/ 6602 h 20000"/>
                      <a:gd name="T70" fmla="*/ 356 w 20000"/>
                      <a:gd name="T71" fmla="*/ 7961 h 20000"/>
                      <a:gd name="T72" fmla="*/ 323 w 20000"/>
                      <a:gd name="T73" fmla="*/ 8933 h 20000"/>
                      <a:gd name="T74" fmla="*/ 271 w 20000"/>
                      <a:gd name="T75" fmla="*/ 10291 h 20000"/>
                      <a:gd name="T76" fmla="*/ 238 w 20000"/>
                      <a:gd name="T77" fmla="*/ 11067 h 20000"/>
                      <a:gd name="T78" fmla="*/ 221 w 20000"/>
                      <a:gd name="T79" fmla="*/ 12428 h 20000"/>
                      <a:gd name="T80" fmla="*/ 187 w 20000"/>
                      <a:gd name="T81" fmla="*/ 13398 h 20000"/>
                      <a:gd name="T82" fmla="*/ 153 w 20000"/>
                      <a:gd name="T83" fmla="*/ 14369 h 20000"/>
                      <a:gd name="T84" fmla="*/ 119 w 20000"/>
                      <a:gd name="T85" fmla="*/ 15146 h 20000"/>
                      <a:gd name="T86" fmla="*/ 85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6" name="Group 69"/>
                <p:cNvGrpSpPr>
                  <a:grpSpLocks/>
                </p:cNvGrpSpPr>
                <p:nvPr/>
              </p:nvGrpSpPr>
              <p:grpSpPr bwMode="auto">
                <a:xfrm>
                  <a:off x="4121" y="2030"/>
                  <a:ext cx="80" cy="761"/>
                  <a:chOff x="8" y="0"/>
                  <a:chExt cx="19992" cy="20000"/>
                </a:xfrm>
              </p:grpSpPr>
              <p:sp>
                <p:nvSpPr>
                  <p:cNvPr id="56495" name="Arc 70"/>
                  <p:cNvSpPr>
                    <a:spLocks/>
                  </p:cNvSpPr>
                  <p:nvPr/>
                </p:nvSpPr>
                <p:spPr bwMode="auto">
                  <a:xfrm>
                    <a:off x="9962" y="0"/>
                    <a:ext cx="10038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08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96" name="Arc 71"/>
                  <p:cNvSpPr>
                    <a:spLocks/>
                  </p:cNvSpPr>
                  <p:nvPr/>
                </p:nvSpPr>
                <p:spPr bwMode="auto">
                  <a:xfrm flipH="1">
                    <a:off x="8" y="0"/>
                    <a:ext cx="10054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4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7" name="Group 72"/>
                <p:cNvGrpSpPr>
                  <a:grpSpLocks/>
                </p:cNvGrpSpPr>
                <p:nvPr/>
              </p:nvGrpSpPr>
              <p:grpSpPr bwMode="auto">
                <a:xfrm>
                  <a:off x="3631" y="2023"/>
                  <a:ext cx="79" cy="761"/>
                  <a:chOff x="0" y="0"/>
                  <a:chExt cx="19992" cy="20000"/>
                </a:xfrm>
              </p:grpSpPr>
              <p:sp>
                <p:nvSpPr>
                  <p:cNvPr id="56493" name="Arc 73"/>
                  <p:cNvSpPr>
                    <a:spLocks/>
                  </p:cNvSpPr>
                  <p:nvPr/>
                </p:nvSpPr>
                <p:spPr bwMode="auto">
                  <a:xfrm>
                    <a:off x="9904" y="0"/>
                    <a:ext cx="10088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27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94" name="Arc 74"/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0055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4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8" name="Group 75"/>
                <p:cNvGrpSpPr>
                  <a:grpSpLocks/>
                </p:cNvGrpSpPr>
                <p:nvPr/>
              </p:nvGrpSpPr>
              <p:grpSpPr bwMode="auto">
                <a:xfrm>
                  <a:off x="3797" y="2030"/>
                  <a:ext cx="80" cy="761"/>
                  <a:chOff x="-1" y="0"/>
                  <a:chExt cx="20001" cy="20000"/>
                </a:xfrm>
              </p:grpSpPr>
              <p:sp>
                <p:nvSpPr>
                  <p:cNvPr id="56491" name="Arc 76"/>
                  <p:cNvSpPr>
                    <a:spLocks/>
                  </p:cNvSpPr>
                  <p:nvPr/>
                </p:nvSpPr>
                <p:spPr bwMode="auto">
                  <a:xfrm>
                    <a:off x="9983" y="0"/>
                    <a:ext cx="10017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999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92" name="Arc 77"/>
                  <p:cNvSpPr>
                    <a:spLocks/>
                  </p:cNvSpPr>
                  <p:nvPr/>
                </p:nvSpPr>
                <p:spPr bwMode="auto">
                  <a:xfrm flipH="1">
                    <a:off x="-1" y="0"/>
                    <a:ext cx="10051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3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59" name="Group 78"/>
                <p:cNvGrpSpPr>
                  <a:grpSpLocks/>
                </p:cNvGrpSpPr>
                <p:nvPr/>
              </p:nvGrpSpPr>
              <p:grpSpPr bwMode="auto">
                <a:xfrm>
                  <a:off x="3963" y="2030"/>
                  <a:ext cx="80" cy="761"/>
                  <a:chOff x="-1" y="0"/>
                  <a:chExt cx="20001" cy="20000"/>
                </a:xfrm>
              </p:grpSpPr>
              <p:sp>
                <p:nvSpPr>
                  <p:cNvPr id="56489" name="Arc 79"/>
                  <p:cNvSpPr>
                    <a:spLocks/>
                  </p:cNvSpPr>
                  <p:nvPr/>
                </p:nvSpPr>
                <p:spPr bwMode="auto">
                  <a:xfrm>
                    <a:off x="9941" y="0"/>
                    <a:ext cx="10059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16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90" name="Arc 80"/>
                  <p:cNvSpPr>
                    <a:spLocks/>
                  </p:cNvSpPr>
                  <p:nvPr/>
                </p:nvSpPr>
                <p:spPr bwMode="auto">
                  <a:xfrm flipH="1">
                    <a:off x="-1" y="0"/>
                    <a:ext cx="10093" cy="200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030 w 21600"/>
                      <a:gd name="T3" fmla="*/ 15877 h 21600"/>
                      <a:gd name="T4" fmla="*/ 0 w 21600"/>
                      <a:gd name="T5" fmla="*/ 15877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60" name="Group 81"/>
                <p:cNvGrpSpPr>
                  <a:grpSpLocks/>
                </p:cNvGrpSpPr>
                <p:nvPr/>
              </p:nvGrpSpPr>
              <p:grpSpPr bwMode="auto">
                <a:xfrm>
                  <a:off x="3536" y="2762"/>
                  <a:ext cx="88" cy="36"/>
                  <a:chOff x="0" y="0"/>
                  <a:chExt cx="19999" cy="20000"/>
                </a:xfrm>
              </p:grpSpPr>
              <p:sp>
                <p:nvSpPr>
                  <p:cNvPr id="56487" name="Freeform 8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683" cy="19804"/>
                  </a:xfrm>
                  <a:custGeom>
                    <a:avLst/>
                    <a:gdLst>
                      <a:gd name="T0" fmla="*/ 1620 w 20000"/>
                      <a:gd name="T1" fmla="*/ 17670 h 20000"/>
                      <a:gd name="T2" fmla="*/ 1569 w 20000"/>
                      <a:gd name="T3" fmla="*/ 16699 h 20000"/>
                      <a:gd name="T4" fmla="*/ 1551 w 20000"/>
                      <a:gd name="T5" fmla="*/ 15534 h 20000"/>
                      <a:gd name="T6" fmla="*/ 1517 w 20000"/>
                      <a:gd name="T7" fmla="*/ 14369 h 20000"/>
                      <a:gd name="T8" fmla="*/ 1466 w 20000"/>
                      <a:gd name="T9" fmla="*/ 13010 h 20000"/>
                      <a:gd name="T10" fmla="*/ 1415 w 20000"/>
                      <a:gd name="T11" fmla="*/ 12039 h 20000"/>
                      <a:gd name="T12" fmla="*/ 1415 w 20000"/>
                      <a:gd name="T13" fmla="*/ 11067 h 20000"/>
                      <a:gd name="T14" fmla="*/ 1364 w 20000"/>
                      <a:gd name="T15" fmla="*/ 9903 h 20000"/>
                      <a:gd name="T16" fmla="*/ 1330 w 20000"/>
                      <a:gd name="T17" fmla="*/ 8933 h 20000"/>
                      <a:gd name="T18" fmla="*/ 1279 w 20000"/>
                      <a:gd name="T19" fmla="*/ 7961 h 20000"/>
                      <a:gd name="T20" fmla="*/ 1262 w 20000"/>
                      <a:gd name="T21" fmla="*/ 6990 h 20000"/>
                      <a:gd name="T22" fmla="*/ 1210 w 20000"/>
                      <a:gd name="T23" fmla="*/ 6019 h 20000"/>
                      <a:gd name="T24" fmla="*/ 1177 w 20000"/>
                      <a:gd name="T25" fmla="*/ 5049 h 20000"/>
                      <a:gd name="T26" fmla="*/ 1125 w 20000"/>
                      <a:gd name="T27" fmla="*/ 4466 h 20000"/>
                      <a:gd name="T28" fmla="*/ 1108 w 20000"/>
                      <a:gd name="T29" fmla="*/ 3495 h 20000"/>
                      <a:gd name="T30" fmla="*/ 1091 w 20000"/>
                      <a:gd name="T31" fmla="*/ 2913 h 20000"/>
                      <a:gd name="T32" fmla="*/ 1040 w 20000"/>
                      <a:gd name="T33" fmla="*/ 2136 h 20000"/>
                      <a:gd name="T34" fmla="*/ 1006 w 20000"/>
                      <a:gd name="T35" fmla="*/ 1553 h 20000"/>
                      <a:gd name="T36" fmla="*/ 972 w 20000"/>
                      <a:gd name="T37" fmla="*/ 1164 h 20000"/>
                      <a:gd name="T38" fmla="*/ 920 w 20000"/>
                      <a:gd name="T39" fmla="*/ 582 h 20000"/>
                      <a:gd name="T40" fmla="*/ 887 w 20000"/>
                      <a:gd name="T41" fmla="*/ 388 h 20000"/>
                      <a:gd name="T42" fmla="*/ 870 w 20000"/>
                      <a:gd name="T43" fmla="*/ 388 h 20000"/>
                      <a:gd name="T44" fmla="*/ 818 w 20000"/>
                      <a:gd name="T45" fmla="*/ 0 h 20000"/>
                      <a:gd name="T46" fmla="*/ 801 w 20000"/>
                      <a:gd name="T47" fmla="*/ 0 h 20000"/>
                      <a:gd name="T48" fmla="*/ 750 w 20000"/>
                      <a:gd name="T49" fmla="*/ 0 h 20000"/>
                      <a:gd name="T50" fmla="*/ 716 w 20000"/>
                      <a:gd name="T51" fmla="*/ 0 h 20000"/>
                      <a:gd name="T52" fmla="*/ 665 w 20000"/>
                      <a:gd name="T53" fmla="*/ 388 h 20000"/>
                      <a:gd name="T54" fmla="*/ 665 w 20000"/>
                      <a:gd name="T55" fmla="*/ 970 h 20000"/>
                      <a:gd name="T56" fmla="*/ 614 w 20000"/>
                      <a:gd name="T57" fmla="*/ 1553 h 20000"/>
                      <a:gd name="T58" fmla="*/ 580 w 20000"/>
                      <a:gd name="T59" fmla="*/ 2136 h 20000"/>
                      <a:gd name="T60" fmla="*/ 528 w 20000"/>
                      <a:gd name="T61" fmla="*/ 2913 h 20000"/>
                      <a:gd name="T62" fmla="*/ 511 w 20000"/>
                      <a:gd name="T63" fmla="*/ 3689 h 20000"/>
                      <a:gd name="T64" fmla="*/ 477 w 20000"/>
                      <a:gd name="T65" fmla="*/ 4660 h 20000"/>
                      <a:gd name="T66" fmla="*/ 426 w 20000"/>
                      <a:gd name="T67" fmla="*/ 5631 h 20000"/>
                      <a:gd name="T68" fmla="*/ 375 w 20000"/>
                      <a:gd name="T69" fmla="*/ 6602 h 20000"/>
                      <a:gd name="T70" fmla="*/ 358 w 20000"/>
                      <a:gd name="T71" fmla="*/ 7961 h 20000"/>
                      <a:gd name="T72" fmla="*/ 324 w 20000"/>
                      <a:gd name="T73" fmla="*/ 8933 h 20000"/>
                      <a:gd name="T74" fmla="*/ 273 w 20000"/>
                      <a:gd name="T75" fmla="*/ 10291 h 20000"/>
                      <a:gd name="T76" fmla="*/ 239 w 20000"/>
                      <a:gd name="T77" fmla="*/ 11067 h 20000"/>
                      <a:gd name="T78" fmla="*/ 222 w 20000"/>
                      <a:gd name="T79" fmla="*/ 12428 h 20000"/>
                      <a:gd name="T80" fmla="*/ 188 w 20000"/>
                      <a:gd name="T81" fmla="*/ 13398 h 20000"/>
                      <a:gd name="T82" fmla="*/ 153 w 20000"/>
                      <a:gd name="T83" fmla="*/ 14369 h 20000"/>
                      <a:gd name="T84" fmla="*/ 119 w 20000"/>
                      <a:gd name="T85" fmla="*/ 15146 h 20000"/>
                      <a:gd name="T86" fmla="*/ 85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8" name="Freeform 83"/>
                  <p:cNvSpPr>
                    <a:spLocks/>
                  </p:cNvSpPr>
                  <p:nvPr/>
                </p:nvSpPr>
                <p:spPr bwMode="auto">
                  <a:xfrm>
                    <a:off x="11346" y="196"/>
                    <a:ext cx="8653" cy="19804"/>
                  </a:xfrm>
                  <a:custGeom>
                    <a:avLst/>
                    <a:gdLst>
                      <a:gd name="T0" fmla="*/ 1603 w 20000"/>
                      <a:gd name="T1" fmla="*/ 17670 h 20000"/>
                      <a:gd name="T2" fmla="*/ 1552 w 20000"/>
                      <a:gd name="T3" fmla="*/ 16699 h 20000"/>
                      <a:gd name="T4" fmla="*/ 1535 w 20000"/>
                      <a:gd name="T5" fmla="*/ 15534 h 20000"/>
                      <a:gd name="T6" fmla="*/ 1502 w 20000"/>
                      <a:gd name="T7" fmla="*/ 14369 h 20000"/>
                      <a:gd name="T8" fmla="*/ 1451 w 20000"/>
                      <a:gd name="T9" fmla="*/ 13010 h 20000"/>
                      <a:gd name="T10" fmla="*/ 1400 w 20000"/>
                      <a:gd name="T11" fmla="*/ 12039 h 20000"/>
                      <a:gd name="T12" fmla="*/ 1400 w 20000"/>
                      <a:gd name="T13" fmla="*/ 11067 h 20000"/>
                      <a:gd name="T14" fmla="*/ 1350 w 20000"/>
                      <a:gd name="T15" fmla="*/ 9903 h 20000"/>
                      <a:gd name="T16" fmla="*/ 1316 w 20000"/>
                      <a:gd name="T17" fmla="*/ 8933 h 20000"/>
                      <a:gd name="T18" fmla="*/ 1266 w 20000"/>
                      <a:gd name="T19" fmla="*/ 7961 h 20000"/>
                      <a:gd name="T20" fmla="*/ 1249 w 20000"/>
                      <a:gd name="T21" fmla="*/ 6990 h 20000"/>
                      <a:gd name="T22" fmla="*/ 1198 w 20000"/>
                      <a:gd name="T23" fmla="*/ 6019 h 20000"/>
                      <a:gd name="T24" fmla="*/ 1164 w 20000"/>
                      <a:gd name="T25" fmla="*/ 5049 h 20000"/>
                      <a:gd name="T26" fmla="*/ 1114 w 20000"/>
                      <a:gd name="T27" fmla="*/ 4466 h 20000"/>
                      <a:gd name="T28" fmla="*/ 1097 w 20000"/>
                      <a:gd name="T29" fmla="*/ 3495 h 20000"/>
                      <a:gd name="T30" fmla="*/ 1080 w 20000"/>
                      <a:gd name="T31" fmla="*/ 2913 h 20000"/>
                      <a:gd name="T32" fmla="*/ 1029 w 20000"/>
                      <a:gd name="T33" fmla="*/ 2136 h 20000"/>
                      <a:gd name="T34" fmla="*/ 996 w 20000"/>
                      <a:gd name="T35" fmla="*/ 1553 h 20000"/>
                      <a:gd name="T36" fmla="*/ 962 w 20000"/>
                      <a:gd name="T37" fmla="*/ 1164 h 20000"/>
                      <a:gd name="T38" fmla="*/ 911 w 20000"/>
                      <a:gd name="T39" fmla="*/ 582 h 20000"/>
                      <a:gd name="T40" fmla="*/ 877 w 20000"/>
                      <a:gd name="T41" fmla="*/ 388 h 20000"/>
                      <a:gd name="T42" fmla="*/ 861 w 20000"/>
                      <a:gd name="T43" fmla="*/ 388 h 20000"/>
                      <a:gd name="T44" fmla="*/ 810 w 20000"/>
                      <a:gd name="T45" fmla="*/ 0 h 20000"/>
                      <a:gd name="T46" fmla="*/ 793 w 20000"/>
                      <a:gd name="T47" fmla="*/ 0 h 20000"/>
                      <a:gd name="T48" fmla="*/ 742 w 20000"/>
                      <a:gd name="T49" fmla="*/ 0 h 20000"/>
                      <a:gd name="T50" fmla="*/ 709 w 20000"/>
                      <a:gd name="T51" fmla="*/ 0 h 20000"/>
                      <a:gd name="T52" fmla="*/ 658 w 20000"/>
                      <a:gd name="T53" fmla="*/ 388 h 20000"/>
                      <a:gd name="T54" fmla="*/ 658 w 20000"/>
                      <a:gd name="T55" fmla="*/ 970 h 20000"/>
                      <a:gd name="T56" fmla="*/ 607 w 20000"/>
                      <a:gd name="T57" fmla="*/ 1553 h 20000"/>
                      <a:gd name="T58" fmla="*/ 574 w 20000"/>
                      <a:gd name="T59" fmla="*/ 2136 h 20000"/>
                      <a:gd name="T60" fmla="*/ 523 w 20000"/>
                      <a:gd name="T61" fmla="*/ 2913 h 20000"/>
                      <a:gd name="T62" fmla="*/ 506 w 20000"/>
                      <a:gd name="T63" fmla="*/ 3689 h 20000"/>
                      <a:gd name="T64" fmla="*/ 472 w 20000"/>
                      <a:gd name="T65" fmla="*/ 4660 h 20000"/>
                      <a:gd name="T66" fmla="*/ 422 w 20000"/>
                      <a:gd name="T67" fmla="*/ 5631 h 20000"/>
                      <a:gd name="T68" fmla="*/ 371 w 20000"/>
                      <a:gd name="T69" fmla="*/ 6602 h 20000"/>
                      <a:gd name="T70" fmla="*/ 354 w 20000"/>
                      <a:gd name="T71" fmla="*/ 7961 h 20000"/>
                      <a:gd name="T72" fmla="*/ 321 w 20000"/>
                      <a:gd name="T73" fmla="*/ 8933 h 20000"/>
                      <a:gd name="T74" fmla="*/ 270 w 20000"/>
                      <a:gd name="T75" fmla="*/ 10291 h 20000"/>
                      <a:gd name="T76" fmla="*/ 236 w 20000"/>
                      <a:gd name="T77" fmla="*/ 11067 h 20000"/>
                      <a:gd name="T78" fmla="*/ 219 w 20000"/>
                      <a:gd name="T79" fmla="*/ 12428 h 20000"/>
                      <a:gd name="T80" fmla="*/ 186 w 20000"/>
                      <a:gd name="T81" fmla="*/ 13398 h 20000"/>
                      <a:gd name="T82" fmla="*/ 152 w 20000"/>
                      <a:gd name="T83" fmla="*/ 14369 h 20000"/>
                      <a:gd name="T84" fmla="*/ 118 w 20000"/>
                      <a:gd name="T85" fmla="*/ 15146 h 20000"/>
                      <a:gd name="T86" fmla="*/ 84 w 20000"/>
                      <a:gd name="T87" fmla="*/ 16116 h 20000"/>
                      <a:gd name="T88" fmla="*/ 67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61" name="Group 84"/>
                <p:cNvGrpSpPr>
                  <a:grpSpLocks/>
                </p:cNvGrpSpPr>
                <p:nvPr/>
              </p:nvGrpSpPr>
              <p:grpSpPr bwMode="auto">
                <a:xfrm>
                  <a:off x="3702" y="2762"/>
                  <a:ext cx="88" cy="36"/>
                  <a:chOff x="0" y="0"/>
                  <a:chExt cx="20000" cy="20000"/>
                </a:xfrm>
              </p:grpSpPr>
              <p:sp>
                <p:nvSpPr>
                  <p:cNvPr id="56485" name="Freeform 8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653" cy="19804"/>
                  </a:xfrm>
                  <a:custGeom>
                    <a:avLst/>
                    <a:gdLst>
                      <a:gd name="T0" fmla="*/ 1603 w 20000"/>
                      <a:gd name="T1" fmla="*/ 17670 h 20000"/>
                      <a:gd name="T2" fmla="*/ 1552 w 20000"/>
                      <a:gd name="T3" fmla="*/ 16699 h 20000"/>
                      <a:gd name="T4" fmla="*/ 1535 w 20000"/>
                      <a:gd name="T5" fmla="*/ 15534 h 20000"/>
                      <a:gd name="T6" fmla="*/ 1502 w 20000"/>
                      <a:gd name="T7" fmla="*/ 14369 h 20000"/>
                      <a:gd name="T8" fmla="*/ 1451 w 20000"/>
                      <a:gd name="T9" fmla="*/ 13010 h 20000"/>
                      <a:gd name="T10" fmla="*/ 1400 w 20000"/>
                      <a:gd name="T11" fmla="*/ 12039 h 20000"/>
                      <a:gd name="T12" fmla="*/ 1400 w 20000"/>
                      <a:gd name="T13" fmla="*/ 11067 h 20000"/>
                      <a:gd name="T14" fmla="*/ 1350 w 20000"/>
                      <a:gd name="T15" fmla="*/ 9903 h 20000"/>
                      <a:gd name="T16" fmla="*/ 1316 w 20000"/>
                      <a:gd name="T17" fmla="*/ 8933 h 20000"/>
                      <a:gd name="T18" fmla="*/ 1266 w 20000"/>
                      <a:gd name="T19" fmla="*/ 7961 h 20000"/>
                      <a:gd name="T20" fmla="*/ 1249 w 20000"/>
                      <a:gd name="T21" fmla="*/ 6990 h 20000"/>
                      <a:gd name="T22" fmla="*/ 1198 w 20000"/>
                      <a:gd name="T23" fmla="*/ 6019 h 20000"/>
                      <a:gd name="T24" fmla="*/ 1164 w 20000"/>
                      <a:gd name="T25" fmla="*/ 5049 h 20000"/>
                      <a:gd name="T26" fmla="*/ 1114 w 20000"/>
                      <a:gd name="T27" fmla="*/ 4466 h 20000"/>
                      <a:gd name="T28" fmla="*/ 1097 w 20000"/>
                      <a:gd name="T29" fmla="*/ 3495 h 20000"/>
                      <a:gd name="T30" fmla="*/ 1080 w 20000"/>
                      <a:gd name="T31" fmla="*/ 2913 h 20000"/>
                      <a:gd name="T32" fmla="*/ 1029 w 20000"/>
                      <a:gd name="T33" fmla="*/ 2136 h 20000"/>
                      <a:gd name="T34" fmla="*/ 996 w 20000"/>
                      <a:gd name="T35" fmla="*/ 1553 h 20000"/>
                      <a:gd name="T36" fmla="*/ 962 w 20000"/>
                      <a:gd name="T37" fmla="*/ 1164 h 20000"/>
                      <a:gd name="T38" fmla="*/ 911 w 20000"/>
                      <a:gd name="T39" fmla="*/ 582 h 20000"/>
                      <a:gd name="T40" fmla="*/ 877 w 20000"/>
                      <a:gd name="T41" fmla="*/ 388 h 20000"/>
                      <a:gd name="T42" fmla="*/ 861 w 20000"/>
                      <a:gd name="T43" fmla="*/ 388 h 20000"/>
                      <a:gd name="T44" fmla="*/ 810 w 20000"/>
                      <a:gd name="T45" fmla="*/ 0 h 20000"/>
                      <a:gd name="T46" fmla="*/ 793 w 20000"/>
                      <a:gd name="T47" fmla="*/ 0 h 20000"/>
                      <a:gd name="T48" fmla="*/ 742 w 20000"/>
                      <a:gd name="T49" fmla="*/ 0 h 20000"/>
                      <a:gd name="T50" fmla="*/ 709 w 20000"/>
                      <a:gd name="T51" fmla="*/ 0 h 20000"/>
                      <a:gd name="T52" fmla="*/ 658 w 20000"/>
                      <a:gd name="T53" fmla="*/ 388 h 20000"/>
                      <a:gd name="T54" fmla="*/ 658 w 20000"/>
                      <a:gd name="T55" fmla="*/ 970 h 20000"/>
                      <a:gd name="T56" fmla="*/ 607 w 20000"/>
                      <a:gd name="T57" fmla="*/ 1553 h 20000"/>
                      <a:gd name="T58" fmla="*/ 574 w 20000"/>
                      <a:gd name="T59" fmla="*/ 2136 h 20000"/>
                      <a:gd name="T60" fmla="*/ 523 w 20000"/>
                      <a:gd name="T61" fmla="*/ 2913 h 20000"/>
                      <a:gd name="T62" fmla="*/ 506 w 20000"/>
                      <a:gd name="T63" fmla="*/ 3689 h 20000"/>
                      <a:gd name="T64" fmla="*/ 472 w 20000"/>
                      <a:gd name="T65" fmla="*/ 4660 h 20000"/>
                      <a:gd name="T66" fmla="*/ 422 w 20000"/>
                      <a:gd name="T67" fmla="*/ 5631 h 20000"/>
                      <a:gd name="T68" fmla="*/ 371 w 20000"/>
                      <a:gd name="T69" fmla="*/ 6602 h 20000"/>
                      <a:gd name="T70" fmla="*/ 354 w 20000"/>
                      <a:gd name="T71" fmla="*/ 7961 h 20000"/>
                      <a:gd name="T72" fmla="*/ 321 w 20000"/>
                      <a:gd name="T73" fmla="*/ 8933 h 20000"/>
                      <a:gd name="T74" fmla="*/ 270 w 20000"/>
                      <a:gd name="T75" fmla="*/ 10291 h 20000"/>
                      <a:gd name="T76" fmla="*/ 236 w 20000"/>
                      <a:gd name="T77" fmla="*/ 11067 h 20000"/>
                      <a:gd name="T78" fmla="*/ 219 w 20000"/>
                      <a:gd name="T79" fmla="*/ 12428 h 20000"/>
                      <a:gd name="T80" fmla="*/ 186 w 20000"/>
                      <a:gd name="T81" fmla="*/ 13398 h 20000"/>
                      <a:gd name="T82" fmla="*/ 152 w 20000"/>
                      <a:gd name="T83" fmla="*/ 14369 h 20000"/>
                      <a:gd name="T84" fmla="*/ 118 w 20000"/>
                      <a:gd name="T85" fmla="*/ 15146 h 20000"/>
                      <a:gd name="T86" fmla="*/ 84 w 20000"/>
                      <a:gd name="T87" fmla="*/ 16116 h 20000"/>
                      <a:gd name="T88" fmla="*/ 67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6" name="Freeform 86"/>
                  <p:cNvSpPr>
                    <a:spLocks/>
                  </p:cNvSpPr>
                  <p:nvPr/>
                </p:nvSpPr>
                <p:spPr bwMode="auto">
                  <a:xfrm>
                    <a:off x="11324" y="196"/>
                    <a:ext cx="8676" cy="19804"/>
                  </a:xfrm>
                  <a:custGeom>
                    <a:avLst/>
                    <a:gdLst>
                      <a:gd name="T0" fmla="*/ 1616 w 20000"/>
                      <a:gd name="T1" fmla="*/ 17670 h 20000"/>
                      <a:gd name="T2" fmla="*/ 1565 w 20000"/>
                      <a:gd name="T3" fmla="*/ 16699 h 20000"/>
                      <a:gd name="T4" fmla="*/ 1548 w 20000"/>
                      <a:gd name="T5" fmla="*/ 15534 h 20000"/>
                      <a:gd name="T6" fmla="*/ 1514 w 20000"/>
                      <a:gd name="T7" fmla="*/ 14369 h 20000"/>
                      <a:gd name="T8" fmla="*/ 1462 w 20000"/>
                      <a:gd name="T9" fmla="*/ 13010 h 20000"/>
                      <a:gd name="T10" fmla="*/ 1412 w 20000"/>
                      <a:gd name="T11" fmla="*/ 12039 h 20000"/>
                      <a:gd name="T12" fmla="*/ 1412 w 20000"/>
                      <a:gd name="T13" fmla="*/ 11067 h 20000"/>
                      <a:gd name="T14" fmla="*/ 1360 w 20000"/>
                      <a:gd name="T15" fmla="*/ 9903 h 20000"/>
                      <a:gd name="T16" fmla="*/ 1327 w 20000"/>
                      <a:gd name="T17" fmla="*/ 8933 h 20000"/>
                      <a:gd name="T18" fmla="*/ 1275 w 20000"/>
                      <a:gd name="T19" fmla="*/ 7961 h 20000"/>
                      <a:gd name="T20" fmla="*/ 1258 w 20000"/>
                      <a:gd name="T21" fmla="*/ 6990 h 20000"/>
                      <a:gd name="T22" fmla="*/ 1208 w 20000"/>
                      <a:gd name="T23" fmla="*/ 6019 h 20000"/>
                      <a:gd name="T24" fmla="*/ 1173 w 20000"/>
                      <a:gd name="T25" fmla="*/ 5049 h 20000"/>
                      <a:gd name="T26" fmla="*/ 1123 w 20000"/>
                      <a:gd name="T27" fmla="*/ 4466 h 20000"/>
                      <a:gd name="T28" fmla="*/ 1106 w 20000"/>
                      <a:gd name="T29" fmla="*/ 3495 h 20000"/>
                      <a:gd name="T30" fmla="*/ 1088 w 20000"/>
                      <a:gd name="T31" fmla="*/ 2913 h 20000"/>
                      <a:gd name="T32" fmla="*/ 1038 w 20000"/>
                      <a:gd name="T33" fmla="*/ 2136 h 20000"/>
                      <a:gd name="T34" fmla="*/ 1003 w 20000"/>
                      <a:gd name="T35" fmla="*/ 1553 h 20000"/>
                      <a:gd name="T36" fmla="*/ 970 w 20000"/>
                      <a:gd name="T37" fmla="*/ 1164 h 20000"/>
                      <a:gd name="T38" fmla="*/ 918 w 20000"/>
                      <a:gd name="T39" fmla="*/ 582 h 20000"/>
                      <a:gd name="T40" fmla="*/ 884 w 20000"/>
                      <a:gd name="T41" fmla="*/ 388 h 20000"/>
                      <a:gd name="T42" fmla="*/ 867 w 20000"/>
                      <a:gd name="T43" fmla="*/ 388 h 20000"/>
                      <a:gd name="T44" fmla="*/ 816 w 20000"/>
                      <a:gd name="T45" fmla="*/ 0 h 20000"/>
                      <a:gd name="T46" fmla="*/ 799 w 20000"/>
                      <a:gd name="T47" fmla="*/ 0 h 20000"/>
                      <a:gd name="T48" fmla="*/ 748 w 20000"/>
                      <a:gd name="T49" fmla="*/ 0 h 20000"/>
                      <a:gd name="T50" fmla="*/ 714 w 20000"/>
                      <a:gd name="T51" fmla="*/ 0 h 20000"/>
                      <a:gd name="T52" fmla="*/ 663 w 20000"/>
                      <a:gd name="T53" fmla="*/ 388 h 20000"/>
                      <a:gd name="T54" fmla="*/ 663 w 20000"/>
                      <a:gd name="T55" fmla="*/ 970 h 20000"/>
                      <a:gd name="T56" fmla="*/ 612 w 20000"/>
                      <a:gd name="T57" fmla="*/ 1553 h 20000"/>
                      <a:gd name="T58" fmla="*/ 578 w 20000"/>
                      <a:gd name="T59" fmla="*/ 2136 h 20000"/>
                      <a:gd name="T60" fmla="*/ 527 w 20000"/>
                      <a:gd name="T61" fmla="*/ 2913 h 20000"/>
                      <a:gd name="T62" fmla="*/ 510 w 20000"/>
                      <a:gd name="T63" fmla="*/ 3689 h 20000"/>
                      <a:gd name="T64" fmla="*/ 476 w 20000"/>
                      <a:gd name="T65" fmla="*/ 4660 h 20000"/>
                      <a:gd name="T66" fmla="*/ 425 w 20000"/>
                      <a:gd name="T67" fmla="*/ 5631 h 20000"/>
                      <a:gd name="T68" fmla="*/ 374 w 20000"/>
                      <a:gd name="T69" fmla="*/ 6602 h 20000"/>
                      <a:gd name="T70" fmla="*/ 357 w 20000"/>
                      <a:gd name="T71" fmla="*/ 7961 h 20000"/>
                      <a:gd name="T72" fmla="*/ 323 w 20000"/>
                      <a:gd name="T73" fmla="*/ 8933 h 20000"/>
                      <a:gd name="T74" fmla="*/ 272 w 20000"/>
                      <a:gd name="T75" fmla="*/ 10291 h 20000"/>
                      <a:gd name="T76" fmla="*/ 238 w 20000"/>
                      <a:gd name="T77" fmla="*/ 11067 h 20000"/>
                      <a:gd name="T78" fmla="*/ 221 w 20000"/>
                      <a:gd name="T79" fmla="*/ 12428 h 20000"/>
                      <a:gd name="T80" fmla="*/ 187 w 20000"/>
                      <a:gd name="T81" fmla="*/ 13398 h 20000"/>
                      <a:gd name="T82" fmla="*/ 153 w 20000"/>
                      <a:gd name="T83" fmla="*/ 14369 h 20000"/>
                      <a:gd name="T84" fmla="*/ 119 w 20000"/>
                      <a:gd name="T85" fmla="*/ 15146 h 20000"/>
                      <a:gd name="T86" fmla="*/ 85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62" name="Group 87"/>
                <p:cNvGrpSpPr>
                  <a:grpSpLocks/>
                </p:cNvGrpSpPr>
                <p:nvPr/>
              </p:nvGrpSpPr>
              <p:grpSpPr bwMode="auto">
                <a:xfrm>
                  <a:off x="4034" y="2762"/>
                  <a:ext cx="88" cy="36"/>
                  <a:chOff x="0" y="0"/>
                  <a:chExt cx="20000" cy="20000"/>
                </a:xfrm>
              </p:grpSpPr>
              <p:sp>
                <p:nvSpPr>
                  <p:cNvPr id="56483" name="Freeform 8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666" cy="19804"/>
                  </a:xfrm>
                  <a:custGeom>
                    <a:avLst/>
                    <a:gdLst>
                      <a:gd name="T0" fmla="*/ 1610 w 20000"/>
                      <a:gd name="T1" fmla="*/ 17670 h 20000"/>
                      <a:gd name="T2" fmla="*/ 1559 w 20000"/>
                      <a:gd name="T3" fmla="*/ 16699 h 20000"/>
                      <a:gd name="T4" fmla="*/ 1543 w 20000"/>
                      <a:gd name="T5" fmla="*/ 15534 h 20000"/>
                      <a:gd name="T6" fmla="*/ 1508 w 20000"/>
                      <a:gd name="T7" fmla="*/ 14369 h 20000"/>
                      <a:gd name="T8" fmla="*/ 1458 w 20000"/>
                      <a:gd name="T9" fmla="*/ 13010 h 20000"/>
                      <a:gd name="T10" fmla="*/ 1407 w 20000"/>
                      <a:gd name="T11" fmla="*/ 12039 h 20000"/>
                      <a:gd name="T12" fmla="*/ 1407 w 20000"/>
                      <a:gd name="T13" fmla="*/ 11067 h 20000"/>
                      <a:gd name="T14" fmla="*/ 1356 w 20000"/>
                      <a:gd name="T15" fmla="*/ 9903 h 20000"/>
                      <a:gd name="T16" fmla="*/ 1322 w 20000"/>
                      <a:gd name="T17" fmla="*/ 8933 h 20000"/>
                      <a:gd name="T18" fmla="*/ 1271 w 20000"/>
                      <a:gd name="T19" fmla="*/ 7961 h 20000"/>
                      <a:gd name="T20" fmla="*/ 1254 w 20000"/>
                      <a:gd name="T21" fmla="*/ 6990 h 20000"/>
                      <a:gd name="T22" fmla="*/ 1203 w 20000"/>
                      <a:gd name="T23" fmla="*/ 6019 h 20000"/>
                      <a:gd name="T24" fmla="*/ 1169 w 20000"/>
                      <a:gd name="T25" fmla="*/ 5049 h 20000"/>
                      <a:gd name="T26" fmla="*/ 1119 w 20000"/>
                      <a:gd name="T27" fmla="*/ 4466 h 20000"/>
                      <a:gd name="T28" fmla="*/ 1102 w 20000"/>
                      <a:gd name="T29" fmla="*/ 3495 h 20000"/>
                      <a:gd name="T30" fmla="*/ 1085 w 20000"/>
                      <a:gd name="T31" fmla="*/ 2913 h 20000"/>
                      <a:gd name="T32" fmla="*/ 1034 w 20000"/>
                      <a:gd name="T33" fmla="*/ 2136 h 20000"/>
                      <a:gd name="T34" fmla="*/ 1000 w 20000"/>
                      <a:gd name="T35" fmla="*/ 1553 h 20000"/>
                      <a:gd name="T36" fmla="*/ 966 w 20000"/>
                      <a:gd name="T37" fmla="*/ 1164 h 20000"/>
                      <a:gd name="T38" fmla="*/ 915 w 20000"/>
                      <a:gd name="T39" fmla="*/ 582 h 20000"/>
                      <a:gd name="T40" fmla="*/ 881 w 20000"/>
                      <a:gd name="T41" fmla="*/ 388 h 20000"/>
                      <a:gd name="T42" fmla="*/ 864 w 20000"/>
                      <a:gd name="T43" fmla="*/ 388 h 20000"/>
                      <a:gd name="T44" fmla="*/ 813 w 20000"/>
                      <a:gd name="T45" fmla="*/ 0 h 20000"/>
                      <a:gd name="T46" fmla="*/ 796 w 20000"/>
                      <a:gd name="T47" fmla="*/ 0 h 20000"/>
                      <a:gd name="T48" fmla="*/ 746 w 20000"/>
                      <a:gd name="T49" fmla="*/ 0 h 20000"/>
                      <a:gd name="T50" fmla="*/ 712 w 20000"/>
                      <a:gd name="T51" fmla="*/ 0 h 20000"/>
                      <a:gd name="T52" fmla="*/ 661 w 20000"/>
                      <a:gd name="T53" fmla="*/ 388 h 20000"/>
                      <a:gd name="T54" fmla="*/ 661 w 20000"/>
                      <a:gd name="T55" fmla="*/ 970 h 20000"/>
                      <a:gd name="T56" fmla="*/ 610 w 20000"/>
                      <a:gd name="T57" fmla="*/ 1553 h 20000"/>
                      <a:gd name="T58" fmla="*/ 576 w 20000"/>
                      <a:gd name="T59" fmla="*/ 2136 h 20000"/>
                      <a:gd name="T60" fmla="*/ 525 w 20000"/>
                      <a:gd name="T61" fmla="*/ 2913 h 20000"/>
                      <a:gd name="T62" fmla="*/ 508 w 20000"/>
                      <a:gd name="T63" fmla="*/ 3689 h 20000"/>
                      <a:gd name="T64" fmla="*/ 474 w 20000"/>
                      <a:gd name="T65" fmla="*/ 4660 h 20000"/>
                      <a:gd name="T66" fmla="*/ 424 w 20000"/>
                      <a:gd name="T67" fmla="*/ 5631 h 20000"/>
                      <a:gd name="T68" fmla="*/ 373 w 20000"/>
                      <a:gd name="T69" fmla="*/ 6602 h 20000"/>
                      <a:gd name="T70" fmla="*/ 356 w 20000"/>
                      <a:gd name="T71" fmla="*/ 7961 h 20000"/>
                      <a:gd name="T72" fmla="*/ 322 w 20000"/>
                      <a:gd name="T73" fmla="*/ 8933 h 20000"/>
                      <a:gd name="T74" fmla="*/ 271 w 20000"/>
                      <a:gd name="T75" fmla="*/ 10291 h 20000"/>
                      <a:gd name="T76" fmla="*/ 237 w 20000"/>
                      <a:gd name="T77" fmla="*/ 11067 h 20000"/>
                      <a:gd name="T78" fmla="*/ 220 w 20000"/>
                      <a:gd name="T79" fmla="*/ 12428 h 20000"/>
                      <a:gd name="T80" fmla="*/ 186 w 20000"/>
                      <a:gd name="T81" fmla="*/ 13398 h 20000"/>
                      <a:gd name="T82" fmla="*/ 153 w 20000"/>
                      <a:gd name="T83" fmla="*/ 14369 h 20000"/>
                      <a:gd name="T84" fmla="*/ 119 w 20000"/>
                      <a:gd name="T85" fmla="*/ 15146 h 20000"/>
                      <a:gd name="T86" fmla="*/ 84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4" name="Freeform 89"/>
                  <p:cNvSpPr>
                    <a:spLocks/>
                  </p:cNvSpPr>
                  <p:nvPr/>
                </p:nvSpPr>
                <p:spPr bwMode="auto">
                  <a:xfrm>
                    <a:off x="11311" y="196"/>
                    <a:ext cx="8689" cy="19804"/>
                  </a:xfrm>
                  <a:custGeom>
                    <a:avLst/>
                    <a:gdLst>
                      <a:gd name="T0" fmla="*/ 1623 w 20000"/>
                      <a:gd name="T1" fmla="*/ 17670 h 20000"/>
                      <a:gd name="T2" fmla="*/ 1572 w 20000"/>
                      <a:gd name="T3" fmla="*/ 16699 h 20000"/>
                      <a:gd name="T4" fmla="*/ 1554 w 20000"/>
                      <a:gd name="T5" fmla="*/ 15534 h 20000"/>
                      <a:gd name="T6" fmla="*/ 1521 w 20000"/>
                      <a:gd name="T7" fmla="*/ 14369 h 20000"/>
                      <a:gd name="T8" fmla="*/ 1469 w 20000"/>
                      <a:gd name="T9" fmla="*/ 13010 h 20000"/>
                      <a:gd name="T10" fmla="*/ 1418 w 20000"/>
                      <a:gd name="T11" fmla="*/ 12039 h 20000"/>
                      <a:gd name="T12" fmla="*/ 1418 w 20000"/>
                      <a:gd name="T13" fmla="*/ 11067 h 20000"/>
                      <a:gd name="T14" fmla="*/ 1367 w 20000"/>
                      <a:gd name="T15" fmla="*/ 9903 h 20000"/>
                      <a:gd name="T16" fmla="*/ 1332 w 20000"/>
                      <a:gd name="T17" fmla="*/ 8933 h 20000"/>
                      <a:gd name="T18" fmla="*/ 1281 w 20000"/>
                      <a:gd name="T19" fmla="*/ 7961 h 20000"/>
                      <a:gd name="T20" fmla="*/ 1264 w 20000"/>
                      <a:gd name="T21" fmla="*/ 6990 h 20000"/>
                      <a:gd name="T22" fmla="*/ 1213 w 20000"/>
                      <a:gd name="T23" fmla="*/ 6019 h 20000"/>
                      <a:gd name="T24" fmla="*/ 1179 w 20000"/>
                      <a:gd name="T25" fmla="*/ 5049 h 20000"/>
                      <a:gd name="T26" fmla="*/ 1127 w 20000"/>
                      <a:gd name="T27" fmla="*/ 4466 h 20000"/>
                      <a:gd name="T28" fmla="*/ 1110 w 20000"/>
                      <a:gd name="T29" fmla="*/ 3495 h 20000"/>
                      <a:gd name="T30" fmla="*/ 1094 w 20000"/>
                      <a:gd name="T31" fmla="*/ 2913 h 20000"/>
                      <a:gd name="T32" fmla="*/ 1042 w 20000"/>
                      <a:gd name="T33" fmla="*/ 2136 h 20000"/>
                      <a:gd name="T34" fmla="*/ 1008 w 20000"/>
                      <a:gd name="T35" fmla="*/ 1553 h 20000"/>
                      <a:gd name="T36" fmla="*/ 974 w 20000"/>
                      <a:gd name="T37" fmla="*/ 1164 h 20000"/>
                      <a:gd name="T38" fmla="*/ 923 w 20000"/>
                      <a:gd name="T39" fmla="*/ 582 h 20000"/>
                      <a:gd name="T40" fmla="*/ 888 w 20000"/>
                      <a:gd name="T41" fmla="*/ 388 h 20000"/>
                      <a:gd name="T42" fmla="*/ 871 w 20000"/>
                      <a:gd name="T43" fmla="*/ 388 h 20000"/>
                      <a:gd name="T44" fmla="*/ 820 w 20000"/>
                      <a:gd name="T45" fmla="*/ 0 h 20000"/>
                      <a:gd name="T46" fmla="*/ 803 w 20000"/>
                      <a:gd name="T47" fmla="*/ 0 h 20000"/>
                      <a:gd name="T48" fmla="*/ 752 w 20000"/>
                      <a:gd name="T49" fmla="*/ 0 h 20000"/>
                      <a:gd name="T50" fmla="*/ 717 w 20000"/>
                      <a:gd name="T51" fmla="*/ 0 h 20000"/>
                      <a:gd name="T52" fmla="*/ 666 w 20000"/>
                      <a:gd name="T53" fmla="*/ 388 h 20000"/>
                      <a:gd name="T54" fmla="*/ 666 w 20000"/>
                      <a:gd name="T55" fmla="*/ 970 h 20000"/>
                      <a:gd name="T56" fmla="*/ 615 w 20000"/>
                      <a:gd name="T57" fmla="*/ 1553 h 20000"/>
                      <a:gd name="T58" fmla="*/ 581 w 20000"/>
                      <a:gd name="T59" fmla="*/ 2136 h 20000"/>
                      <a:gd name="T60" fmla="*/ 530 w 20000"/>
                      <a:gd name="T61" fmla="*/ 2913 h 20000"/>
                      <a:gd name="T62" fmla="*/ 513 w 20000"/>
                      <a:gd name="T63" fmla="*/ 3689 h 20000"/>
                      <a:gd name="T64" fmla="*/ 478 w 20000"/>
                      <a:gd name="T65" fmla="*/ 4660 h 20000"/>
                      <a:gd name="T66" fmla="*/ 427 w 20000"/>
                      <a:gd name="T67" fmla="*/ 5631 h 20000"/>
                      <a:gd name="T68" fmla="*/ 376 w 20000"/>
                      <a:gd name="T69" fmla="*/ 6602 h 20000"/>
                      <a:gd name="T70" fmla="*/ 359 w 20000"/>
                      <a:gd name="T71" fmla="*/ 7961 h 20000"/>
                      <a:gd name="T72" fmla="*/ 325 w 20000"/>
                      <a:gd name="T73" fmla="*/ 8933 h 20000"/>
                      <a:gd name="T74" fmla="*/ 273 w 20000"/>
                      <a:gd name="T75" fmla="*/ 10291 h 20000"/>
                      <a:gd name="T76" fmla="*/ 239 w 20000"/>
                      <a:gd name="T77" fmla="*/ 11067 h 20000"/>
                      <a:gd name="T78" fmla="*/ 222 w 20000"/>
                      <a:gd name="T79" fmla="*/ 12428 h 20000"/>
                      <a:gd name="T80" fmla="*/ 188 w 20000"/>
                      <a:gd name="T81" fmla="*/ 13398 h 20000"/>
                      <a:gd name="T82" fmla="*/ 154 w 20000"/>
                      <a:gd name="T83" fmla="*/ 14369 h 20000"/>
                      <a:gd name="T84" fmla="*/ 119 w 20000"/>
                      <a:gd name="T85" fmla="*/ 15146 h 20000"/>
                      <a:gd name="T86" fmla="*/ 86 w 20000"/>
                      <a:gd name="T87" fmla="*/ 16116 h 20000"/>
                      <a:gd name="T88" fmla="*/ 68 w 20000"/>
                      <a:gd name="T89" fmla="*/ 17088 h 20000"/>
                      <a:gd name="T90" fmla="*/ 51 w 20000"/>
                      <a:gd name="T91" fmla="*/ 17670 h 20000"/>
                      <a:gd name="T92" fmla="*/ 17 w 20000"/>
                      <a:gd name="T93" fmla="*/ 18447 h 20000"/>
                      <a:gd name="T94" fmla="*/ 17 w 20000"/>
                      <a:gd name="T95" fmla="*/ 19030 h 2000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0000"/>
                      <a:gd name="T145" fmla="*/ 0 h 20000"/>
                      <a:gd name="T146" fmla="*/ 20000 w 20000"/>
                      <a:gd name="T147" fmla="*/ 20000 h 2000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0000" h="20000">
                        <a:moveTo>
                          <a:pt x="19792" y="19000"/>
                        </a:moveTo>
                        <a:lnTo>
                          <a:pt x="19792" y="18200"/>
                        </a:lnTo>
                        <a:lnTo>
                          <a:pt x="19583" y="17600"/>
                        </a:lnTo>
                        <a:lnTo>
                          <a:pt x="19167" y="17200"/>
                        </a:lnTo>
                        <a:lnTo>
                          <a:pt x="19167" y="16600"/>
                        </a:lnTo>
                        <a:lnTo>
                          <a:pt x="18958" y="16000"/>
                        </a:lnTo>
                        <a:lnTo>
                          <a:pt x="18750" y="15400"/>
                        </a:lnTo>
                        <a:lnTo>
                          <a:pt x="18542" y="14800"/>
                        </a:lnTo>
                        <a:lnTo>
                          <a:pt x="18125" y="14000"/>
                        </a:lnTo>
                        <a:lnTo>
                          <a:pt x="17917" y="13400"/>
                        </a:lnTo>
                        <a:lnTo>
                          <a:pt x="17708" y="13200"/>
                        </a:lnTo>
                        <a:lnTo>
                          <a:pt x="17292" y="12400"/>
                        </a:lnTo>
                        <a:lnTo>
                          <a:pt x="17292" y="11800"/>
                        </a:lnTo>
                        <a:lnTo>
                          <a:pt x="17292" y="11400"/>
                        </a:lnTo>
                        <a:lnTo>
                          <a:pt x="16875" y="10800"/>
                        </a:lnTo>
                        <a:lnTo>
                          <a:pt x="16667" y="10200"/>
                        </a:lnTo>
                        <a:lnTo>
                          <a:pt x="16458" y="9800"/>
                        </a:lnTo>
                        <a:lnTo>
                          <a:pt x="16250" y="9200"/>
                        </a:lnTo>
                        <a:lnTo>
                          <a:pt x="15833" y="8800"/>
                        </a:lnTo>
                        <a:lnTo>
                          <a:pt x="15625" y="8200"/>
                        </a:lnTo>
                        <a:lnTo>
                          <a:pt x="15417" y="7800"/>
                        </a:lnTo>
                        <a:lnTo>
                          <a:pt x="15417" y="7200"/>
                        </a:lnTo>
                        <a:lnTo>
                          <a:pt x="15000" y="6800"/>
                        </a:lnTo>
                        <a:lnTo>
                          <a:pt x="14792" y="6200"/>
                        </a:lnTo>
                        <a:lnTo>
                          <a:pt x="14792" y="5800"/>
                        </a:lnTo>
                        <a:lnTo>
                          <a:pt x="14375" y="5200"/>
                        </a:lnTo>
                        <a:lnTo>
                          <a:pt x="14167" y="4800"/>
                        </a:lnTo>
                        <a:lnTo>
                          <a:pt x="13750" y="4600"/>
                        </a:lnTo>
                        <a:lnTo>
                          <a:pt x="13750" y="3800"/>
                        </a:lnTo>
                        <a:lnTo>
                          <a:pt x="13542" y="3600"/>
                        </a:lnTo>
                        <a:lnTo>
                          <a:pt x="13333" y="3200"/>
                        </a:lnTo>
                        <a:lnTo>
                          <a:pt x="13333" y="3000"/>
                        </a:lnTo>
                        <a:lnTo>
                          <a:pt x="12917" y="2600"/>
                        </a:lnTo>
                        <a:lnTo>
                          <a:pt x="12708" y="2200"/>
                        </a:lnTo>
                        <a:lnTo>
                          <a:pt x="12500" y="2000"/>
                        </a:lnTo>
                        <a:lnTo>
                          <a:pt x="12292" y="1600"/>
                        </a:lnTo>
                        <a:lnTo>
                          <a:pt x="11875" y="1600"/>
                        </a:lnTo>
                        <a:lnTo>
                          <a:pt x="11875" y="1200"/>
                        </a:lnTo>
                        <a:lnTo>
                          <a:pt x="11875" y="1000"/>
                        </a:lnTo>
                        <a:lnTo>
                          <a:pt x="11250" y="600"/>
                        </a:lnTo>
                        <a:lnTo>
                          <a:pt x="10833" y="400"/>
                        </a:lnTo>
                        <a:lnTo>
                          <a:pt x="10625" y="400"/>
                        </a:lnTo>
                        <a:lnTo>
                          <a:pt x="10208" y="0"/>
                        </a:lnTo>
                        <a:lnTo>
                          <a:pt x="10000" y="0"/>
                        </a:lnTo>
                        <a:lnTo>
                          <a:pt x="9792" y="0"/>
                        </a:lnTo>
                        <a:lnTo>
                          <a:pt x="9375" y="0"/>
                        </a:lnTo>
                        <a:lnTo>
                          <a:pt x="9167" y="0"/>
                        </a:lnTo>
                        <a:lnTo>
                          <a:pt x="8750" y="0"/>
                        </a:lnTo>
                        <a:lnTo>
                          <a:pt x="8750" y="400"/>
                        </a:lnTo>
                        <a:lnTo>
                          <a:pt x="8125" y="400"/>
                        </a:lnTo>
                        <a:lnTo>
                          <a:pt x="8125" y="600"/>
                        </a:lnTo>
                        <a:lnTo>
                          <a:pt x="8125" y="1000"/>
                        </a:lnTo>
                        <a:lnTo>
                          <a:pt x="7708" y="1200"/>
                        </a:lnTo>
                        <a:lnTo>
                          <a:pt x="7500" y="1600"/>
                        </a:lnTo>
                        <a:lnTo>
                          <a:pt x="7292" y="2000"/>
                        </a:lnTo>
                        <a:lnTo>
                          <a:pt x="7083" y="2200"/>
                        </a:lnTo>
                        <a:lnTo>
                          <a:pt x="6667" y="2600"/>
                        </a:lnTo>
                        <a:lnTo>
                          <a:pt x="6458" y="3000"/>
                        </a:lnTo>
                        <a:lnTo>
                          <a:pt x="6458" y="3200"/>
                        </a:lnTo>
                        <a:lnTo>
                          <a:pt x="6250" y="3800"/>
                        </a:lnTo>
                        <a:lnTo>
                          <a:pt x="5833" y="4200"/>
                        </a:lnTo>
                        <a:lnTo>
                          <a:pt x="5833" y="4800"/>
                        </a:lnTo>
                        <a:lnTo>
                          <a:pt x="5417" y="5600"/>
                        </a:lnTo>
                        <a:lnTo>
                          <a:pt x="5208" y="5800"/>
                        </a:lnTo>
                        <a:lnTo>
                          <a:pt x="5000" y="6600"/>
                        </a:lnTo>
                        <a:lnTo>
                          <a:pt x="4583" y="6800"/>
                        </a:lnTo>
                        <a:lnTo>
                          <a:pt x="4583" y="7600"/>
                        </a:lnTo>
                        <a:lnTo>
                          <a:pt x="4375" y="8200"/>
                        </a:lnTo>
                        <a:lnTo>
                          <a:pt x="4167" y="8800"/>
                        </a:lnTo>
                        <a:lnTo>
                          <a:pt x="3958" y="9200"/>
                        </a:lnTo>
                        <a:lnTo>
                          <a:pt x="3750" y="9800"/>
                        </a:lnTo>
                        <a:lnTo>
                          <a:pt x="3333" y="10600"/>
                        </a:lnTo>
                        <a:lnTo>
                          <a:pt x="3125" y="10800"/>
                        </a:lnTo>
                        <a:lnTo>
                          <a:pt x="2917" y="11400"/>
                        </a:lnTo>
                        <a:lnTo>
                          <a:pt x="2708" y="12200"/>
                        </a:lnTo>
                        <a:lnTo>
                          <a:pt x="2708" y="12800"/>
                        </a:lnTo>
                        <a:lnTo>
                          <a:pt x="2500" y="13200"/>
                        </a:lnTo>
                        <a:lnTo>
                          <a:pt x="2292" y="13800"/>
                        </a:lnTo>
                        <a:lnTo>
                          <a:pt x="2083" y="14400"/>
                        </a:lnTo>
                        <a:lnTo>
                          <a:pt x="1875" y="14800"/>
                        </a:lnTo>
                        <a:lnTo>
                          <a:pt x="1667" y="15400"/>
                        </a:lnTo>
                        <a:lnTo>
                          <a:pt x="1458" y="15600"/>
                        </a:lnTo>
                        <a:lnTo>
                          <a:pt x="1250" y="16400"/>
                        </a:lnTo>
                        <a:lnTo>
                          <a:pt x="1042" y="16600"/>
                        </a:lnTo>
                        <a:lnTo>
                          <a:pt x="833" y="17200"/>
                        </a:lnTo>
                        <a:lnTo>
                          <a:pt x="833" y="17600"/>
                        </a:lnTo>
                        <a:lnTo>
                          <a:pt x="833" y="18000"/>
                        </a:lnTo>
                        <a:lnTo>
                          <a:pt x="625" y="18200"/>
                        </a:lnTo>
                        <a:lnTo>
                          <a:pt x="417" y="19000"/>
                        </a:lnTo>
                        <a:lnTo>
                          <a:pt x="208" y="19000"/>
                        </a:lnTo>
                        <a:lnTo>
                          <a:pt x="208" y="19200"/>
                        </a:lnTo>
                        <a:lnTo>
                          <a:pt x="208" y="19600"/>
                        </a:lnTo>
                        <a:lnTo>
                          <a:pt x="0" y="19800"/>
                        </a:lnTo>
                      </a:path>
                    </a:pathLst>
                  </a:custGeom>
                  <a:noFill/>
                  <a:ln w="28575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63" name="Line 90"/>
                <p:cNvSpPr>
                  <a:spLocks noChangeShapeType="1"/>
                </p:cNvSpPr>
                <p:nvPr/>
              </p:nvSpPr>
              <p:spPr bwMode="auto">
                <a:xfrm>
                  <a:off x="1530" y="1994"/>
                  <a:ext cx="0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4" name="Line 91"/>
                <p:cNvSpPr>
                  <a:spLocks noChangeShapeType="1"/>
                </p:cNvSpPr>
                <p:nvPr/>
              </p:nvSpPr>
              <p:spPr bwMode="auto">
                <a:xfrm>
                  <a:off x="4151" y="2009"/>
                  <a:ext cx="0" cy="7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5" name="Line 92"/>
                <p:cNvSpPr>
                  <a:spLocks noChangeShapeType="1"/>
                </p:cNvSpPr>
                <p:nvPr/>
              </p:nvSpPr>
              <p:spPr bwMode="auto">
                <a:xfrm>
                  <a:off x="3487" y="2023"/>
                  <a:ext cx="1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6" name="Line 93"/>
                <p:cNvSpPr>
                  <a:spLocks noChangeShapeType="1"/>
                </p:cNvSpPr>
                <p:nvPr/>
              </p:nvSpPr>
              <p:spPr bwMode="auto">
                <a:xfrm>
                  <a:off x="2188" y="2037"/>
                  <a:ext cx="0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7" name="Arc 94"/>
                <p:cNvSpPr>
                  <a:spLocks/>
                </p:cNvSpPr>
                <p:nvPr/>
              </p:nvSpPr>
              <p:spPr bwMode="auto">
                <a:xfrm>
                  <a:off x="2842" y="2023"/>
                  <a:ext cx="40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8" name="Arc 95"/>
                <p:cNvSpPr>
                  <a:spLocks/>
                </p:cNvSpPr>
                <p:nvPr/>
              </p:nvSpPr>
              <p:spPr bwMode="auto">
                <a:xfrm flipH="1">
                  <a:off x="2803" y="2023"/>
                  <a:ext cx="40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9" name="Freeform 96"/>
                <p:cNvSpPr>
                  <a:spLocks/>
                </p:cNvSpPr>
                <p:nvPr/>
              </p:nvSpPr>
              <p:spPr bwMode="auto">
                <a:xfrm>
                  <a:off x="2442" y="2768"/>
                  <a:ext cx="37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0" name="Freeform 97"/>
                <p:cNvSpPr>
                  <a:spLocks/>
                </p:cNvSpPr>
                <p:nvPr/>
              </p:nvSpPr>
              <p:spPr bwMode="auto">
                <a:xfrm>
                  <a:off x="2392" y="2768"/>
                  <a:ext cx="38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1" name="Arc 98"/>
                <p:cNvSpPr>
                  <a:spLocks/>
                </p:cNvSpPr>
                <p:nvPr/>
              </p:nvSpPr>
              <p:spPr bwMode="auto">
                <a:xfrm flipH="1">
                  <a:off x="2644" y="2023"/>
                  <a:ext cx="41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2" name="Arc 99"/>
                <p:cNvSpPr>
                  <a:spLocks/>
                </p:cNvSpPr>
                <p:nvPr/>
              </p:nvSpPr>
              <p:spPr bwMode="auto">
                <a:xfrm>
                  <a:off x="2684" y="2023"/>
                  <a:ext cx="40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3" name="Arc 100"/>
                <p:cNvSpPr>
                  <a:spLocks/>
                </p:cNvSpPr>
                <p:nvPr/>
              </p:nvSpPr>
              <p:spPr bwMode="auto">
                <a:xfrm flipH="1">
                  <a:off x="2474" y="2030"/>
                  <a:ext cx="39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4" name="Arc 101"/>
                <p:cNvSpPr>
                  <a:spLocks/>
                </p:cNvSpPr>
                <p:nvPr/>
              </p:nvSpPr>
              <p:spPr bwMode="auto">
                <a:xfrm>
                  <a:off x="2513" y="2030"/>
                  <a:ext cx="40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5" name="Arc 102"/>
                <p:cNvSpPr>
                  <a:spLocks/>
                </p:cNvSpPr>
                <p:nvPr/>
              </p:nvSpPr>
              <p:spPr bwMode="auto">
                <a:xfrm flipH="1">
                  <a:off x="2314" y="2030"/>
                  <a:ext cx="39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6" name="Arc 103"/>
                <p:cNvSpPr>
                  <a:spLocks/>
                </p:cNvSpPr>
                <p:nvPr/>
              </p:nvSpPr>
              <p:spPr bwMode="auto">
                <a:xfrm>
                  <a:off x="2353" y="2030"/>
                  <a:ext cx="40" cy="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7" name="Freeform 104"/>
                <p:cNvSpPr>
                  <a:spLocks/>
                </p:cNvSpPr>
                <p:nvPr/>
              </p:nvSpPr>
              <p:spPr bwMode="auto">
                <a:xfrm>
                  <a:off x="2781" y="2761"/>
                  <a:ext cx="38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8" name="Freeform 105"/>
                <p:cNvSpPr>
                  <a:spLocks/>
                </p:cNvSpPr>
                <p:nvPr/>
              </p:nvSpPr>
              <p:spPr bwMode="auto">
                <a:xfrm>
                  <a:off x="2732" y="2761"/>
                  <a:ext cx="38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9" name="Freeform 106"/>
                <p:cNvSpPr>
                  <a:spLocks/>
                </p:cNvSpPr>
                <p:nvPr/>
              </p:nvSpPr>
              <p:spPr bwMode="auto">
                <a:xfrm>
                  <a:off x="2615" y="2761"/>
                  <a:ext cx="38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0" name="Freeform 107"/>
                <p:cNvSpPr>
                  <a:spLocks/>
                </p:cNvSpPr>
                <p:nvPr/>
              </p:nvSpPr>
              <p:spPr bwMode="auto">
                <a:xfrm>
                  <a:off x="2566" y="2761"/>
                  <a:ext cx="38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1" name="Freeform 108"/>
                <p:cNvSpPr>
                  <a:spLocks/>
                </p:cNvSpPr>
                <p:nvPr/>
              </p:nvSpPr>
              <p:spPr bwMode="auto">
                <a:xfrm>
                  <a:off x="2284" y="2761"/>
                  <a:ext cx="38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2" name="Freeform 109"/>
                <p:cNvSpPr>
                  <a:spLocks/>
                </p:cNvSpPr>
                <p:nvPr/>
              </p:nvSpPr>
              <p:spPr bwMode="auto">
                <a:xfrm>
                  <a:off x="2235" y="2761"/>
                  <a:ext cx="37" cy="3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000"/>
                      </a:moveTo>
                      <a:lnTo>
                        <a:pt x="0" y="18200"/>
                      </a:lnTo>
                      <a:lnTo>
                        <a:pt x="208" y="17600"/>
                      </a:lnTo>
                      <a:lnTo>
                        <a:pt x="625" y="17200"/>
                      </a:lnTo>
                      <a:lnTo>
                        <a:pt x="625" y="16600"/>
                      </a:lnTo>
                      <a:lnTo>
                        <a:pt x="833" y="16000"/>
                      </a:lnTo>
                      <a:lnTo>
                        <a:pt x="1042" y="15400"/>
                      </a:lnTo>
                      <a:lnTo>
                        <a:pt x="1250" y="14800"/>
                      </a:lnTo>
                      <a:lnTo>
                        <a:pt x="1667" y="14000"/>
                      </a:lnTo>
                      <a:lnTo>
                        <a:pt x="1875" y="13400"/>
                      </a:lnTo>
                      <a:lnTo>
                        <a:pt x="2083" y="13200"/>
                      </a:lnTo>
                      <a:lnTo>
                        <a:pt x="2500" y="12400"/>
                      </a:lnTo>
                      <a:lnTo>
                        <a:pt x="2500" y="11800"/>
                      </a:lnTo>
                      <a:lnTo>
                        <a:pt x="2500" y="11400"/>
                      </a:lnTo>
                      <a:lnTo>
                        <a:pt x="2917" y="10800"/>
                      </a:lnTo>
                      <a:lnTo>
                        <a:pt x="3125" y="10200"/>
                      </a:lnTo>
                      <a:lnTo>
                        <a:pt x="3333" y="9800"/>
                      </a:lnTo>
                      <a:lnTo>
                        <a:pt x="3542" y="9200"/>
                      </a:lnTo>
                      <a:lnTo>
                        <a:pt x="3958" y="8800"/>
                      </a:lnTo>
                      <a:lnTo>
                        <a:pt x="4167" y="8200"/>
                      </a:lnTo>
                      <a:lnTo>
                        <a:pt x="4375" y="7800"/>
                      </a:lnTo>
                      <a:lnTo>
                        <a:pt x="4375" y="7200"/>
                      </a:lnTo>
                      <a:lnTo>
                        <a:pt x="4792" y="6800"/>
                      </a:lnTo>
                      <a:lnTo>
                        <a:pt x="5000" y="6200"/>
                      </a:lnTo>
                      <a:lnTo>
                        <a:pt x="5000" y="5800"/>
                      </a:lnTo>
                      <a:lnTo>
                        <a:pt x="5417" y="5200"/>
                      </a:lnTo>
                      <a:lnTo>
                        <a:pt x="5625" y="4800"/>
                      </a:lnTo>
                      <a:lnTo>
                        <a:pt x="6042" y="4600"/>
                      </a:lnTo>
                      <a:lnTo>
                        <a:pt x="6042" y="3800"/>
                      </a:lnTo>
                      <a:lnTo>
                        <a:pt x="6250" y="3600"/>
                      </a:lnTo>
                      <a:lnTo>
                        <a:pt x="6458" y="3200"/>
                      </a:lnTo>
                      <a:lnTo>
                        <a:pt x="6458" y="3000"/>
                      </a:lnTo>
                      <a:lnTo>
                        <a:pt x="6875" y="2600"/>
                      </a:lnTo>
                      <a:lnTo>
                        <a:pt x="7083" y="2200"/>
                      </a:lnTo>
                      <a:lnTo>
                        <a:pt x="7292" y="2000"/>
                      </a:lnTo>
                      <a:lnTo>
                        <a:pt x="7500" y="1600"/>
                      </a:lnTo>
                      <a:lnTo>
                        <a:pt x="7917" y="1600"/>
                      </a:lnTo>
                      <a:lnTo>
                        <a:pt x="7917" y="1200"/>
                      </a:lnTo>
                      <a:lnTo>
                        <a:pt x="7917" y="1000"/>
                      </a:lnTo>
                      <a:lnTo>
                        <a:pt x="8542" y="600"/>
                      </a:lnTo>
                      <a:lnTo>
                        <a:pt x="8958" y="400"/>
                      </a:lnTo>
                      <a:lnTo>
                        <a:pt x="9167" y="400"/>
                      </a:lnTo>
                      <a:lnTo>
                        <a:pt x="9583" y="0"/>
                      </a:lnTo>
                      <a:lnTo>
                        <a:pt x="9792" y="0"/>
                      </a:lnTo>
                      <a:lnTo>
                        <a:pt x="10000" y="0"/>
                      </a:lnTo>
                      <a:lnTo>
                        <a:pt x="10417" y="0"/>
                      </a:lnTo>
                      <a:lnTo>
                        <a:pt x="10625" y="0"/>
                      </a:lnTo>
                      <a:lnTo>
                        <a:pt x="11042" y="0"/>
                      </a:lnTo>
                      <a:lnTo>
                        <a:pt x="11042" y="400"/>
                      </a:lnTo>
                      <a:lnTo>
                        <a:pt x="11667" y="400"/>
                      </a:lnTo>
                      <a:lnTo>
                        <a:pt x="11667" y="600"/>
                      </a:lnTo>
                      <a:lnTo>
                        <a:pt x="11667" y="1000"/>
                      </a:lnTo>
                      <a:lnTo>
                        <a:pt x="12083" y="1200"/>
                      </a:lnTo>
                      <a:lnTo>
                        <a:pt x="12292" y="1600"/>
                      </a:lnTo>
                      <a:lnTo>
                        <a:pt x="12500" y="2000"/>
                      </a:lnTo>
                      <a:lnTo>
                        <a:pt x="12708" y="2200"/>
                      </a:lnTo>
                      <a:lnTo>
                        <a:pt x="13125" y="2600"/>
                      </a:lnTo>
                      <a:lnTo>
                        <a:pt x="13333" y="3000"/>
                      </a:lnTo>
                      <a:lnTo>
                        <a:pt x="13333" y="3200"/>
                      </a:lnTo>
                      <a:lnTo>
                        <a:pt x="13542" y="3800"/>
                      </a:lnTo>
                      <a:lnTo>
                        <a:pt x="13958" y="4200"/>
                      </a:lnTo>
                      <a:lnTo>
                        <a:pt x="13958" y="4800"/>
                      </a:lnTo>
                      <a:lnTo>
                        <a:pt x="14375" y="5600"/>
                      </a:lnTo>
                      <a:lnTo>
                        <a:pt x="14583" y="5800"/>
                      </a:lnTo>
                      <a:lnTo>
                        <a:pt x="14792" y="6600"/>
                      </a:lnTo>
                      <a:lnTo>
                        <a:pt x="15208" y="6800"/>
                      </a:lnTo>
                      <a:lnTo>
                        <a:pt x="15208" y="7600"/>
                      </a:lnTo>
                      <a:lnTo>
                        <a:pt x="15417" y="8200"/>
                      </a:lnTo>
                      <a:lnTo>
                        <a:pt x="15625" y="8800"/>
                      </a:lnTo>
                      <a:lnTo>
                        <a:pt x="15833" y="9200"/>
                      </a:lnTo>
                      <a:lnTo>
                        <a:pt x="16042" y="9800"/>
                      </a:lnTo>
                      <a:lnTo>
                        <a:pt x="16458" y="10600"/>
                      </a:lnTo>
                      <a:lnTo>
                        <a:pt x="16667" y="10800"/>
                      </a:lnTo>
                      <a:lnTo>
                        <a:pt x="16875" y="11400"/>
                      </a:lnTo>
                      <a:lnTo>
                        <a:pt x="17083" y="12200"/>
                      </a:lnTo>
                      <a:lnTo>
                        <a:pt x="17083" y="12800"/>
                      </a:lnTo>
                      <a:lnTo>
                        <a:pt x="17292" y="13200"/>
                      </a:lnTo>
                      <a:lnTo>
                        <a:pt x="17500" y="13800"/>
                      </a:lnTo>
                      <a:lnTo>
                        <a:pt x="17708" y="14400"/>
                      </a:lnTo>
                      <a:lnTo>
                        <a:pt x="17917" y="14800"/>
                      </a:lnTo>
                      <a:lnTo>
                        <a:pt x="18125" y="15400"/>
                      </a:lnTo>
                      <a:lnTo>
                        <a:pt x="18333" y="15600"/>
                      </a:lnTo>
                      <a:lnTo>
                        <a:pt x="18542" y="16400"/>
                      </a:lnTo>
                      <a:lnTo>
                        <a:pt x="18750" y="16600"/>
                      </a:lnTo>
                      <a:lnTo>
                        <a:pt x="18958" y="17200"/>
                      </a:lnTo>
                      <a:lnTo>
                        <a:pt x="18958" y="17600"/>
                      </a:lnTo>
                      <a:lnTo>
                        <a:pt x="18958" y="18000"/>
                      </a:lnTo>
                      <a:lnTo>
                        <a:pt x="19167" y="18200"/>
                      </a:lnTo>
                      <a:lnTo>
                        <a:pt x="19375" y="19000"/>
                      </a:lnTo>
                      <a:lnTo>
                        <a:pt x="19583" y="19000"/>
                      </a:lnTo>
                      <a:lnTo>
                        <a:pt x="19583" y="19200"/>
                      </a:lnTo>
                      <a:lnTo>
                        <a:pt x="19583" y="19600"/>
                      </a:lnTo>
                      <a:lnTo>
                        <a:pt x="19792" y="19800"/>
                      </a:ln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424" name="Rectangle 110"/>
            <p:cNvSpPr>
              <a:spLocks noChangeArrowheads="1"/>
            </p:cNvSpPr>
            <p:nvPr/>
          </p:nvSpPr>
          <p:spPr bwMode="auto">
            <a:xfrm>
              <a:off x="272" y="2075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66CC"/>
                  </a:solidFill>
                  <a:ea typeface="黑体" pitchFamily="49" charset="-122"/>
                </a:rPr>
                <a:t>多缝干涉</a:t>
              </a:r>
            </a:p>
          </p:txBody>
        </p:sp>
      </p:grpSp>
      <p:grpSp>
        <p:nvGrpSpPr>
          <p:cNvPr id="111" name="Group 111"/>
          <p:cNvGrpSpPr>
            <a:grpSpLocks/>
          </p:cNvGrpSpPr>
          <p:nvPr/>
        </p:nvGrpSpPr>
        <p:grpSpPr bwMode="auto">
          <a:xfrm>
            <a:off x="701675" y="4732338"/>
            <a:ext cx="7319963" cy="2071687"/>
            <a:chOff x="329" y="2870"/>
            <a:chExt cx="4611" cy="1305"/>
          </a:xfrm>
        </p:grpSpPr>
        <p:sp>
          <p:nvSpPr>
            <p:cNvPr id="56347" name="Freeform 112"/>
            <p:cNvSpPr>
              <a:spLocks/>
            </p:cNvSpPr>
            <p:nvPr/>
          </p:nvSpPr>
          <p:spPr bwMode="auto">
            <a:xfrm>
              <a:off x="1207" y="3852"/>
              <a:ext cx="396" cy="6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80" y="0"/>
                  </a:moveTo>
                  <a:lnTo>
                    <a:pt x="19723" y="722"/>
                  </a:lnTo>
                  <a:lnTo>
                    <a:pt x="19525" y="1237"/>
                  </a:lnTo>
                  <a:lnTo>
                    <a:pt x="19465" y="1753"/>
                  </a:lnTo>
                  <a:lnTo>
                    <a:pt x="19208" y="2577"/>
                  </a:lnTo>
                  <a:lnTo>
                    <a:pt x="18990" y="3402"/>
                  </a:lnTo>
                  <a:lnTo>
                    <a:pt x="18891" y="3814"/>
                  </a:lnTo>
                  <a:lnTo>
                    <a:pt x="18594" y="4021"/>
                  </a:lnTo>
                  <a:lnTo>
                    <a:pt x="18455" y="5052"/>
                  </a:lnTo>
                  <a:lnTo>
                    <a:pt x="18158" y="5567"/>
                  </a:lnTo>
                  <a:lnTo>
                    <a:pt x="18000" y="5979"/>
                  </a:lnTo>
                  <a:lnTo>
                    <a:pt x="17901" y="6392"/>
                  </a:lnTo>
                  <a:lnTo>
                    <a:pt x="17584" y="7010"/>
                  </a:lnTo>
                  <a:lnTo>
                    <a:pt x="17406" y="7835"/>
                  </a:lnTo>
                  <a:lnTo>
                    <a:pt x="17267" y="8454"/>
                  </a:lnTo>
                  <a:lnTo>
                    <a:pt x="17109" y="8969"/>
                  </a:lnTo>
                  <a:lnTo>
                    <a:pt x="16891" y="9381"/>
                  </a:lnTo>
                  <a:lnTo>
                    <a:pt x="16574" y="10103"/>
                  </a:lnTo>
                  <a:lnTo>
                    <a:pt x="16337" y="10722"/>
                  </a:lnTo>
                  <a:lnTo>
                    <a:pt x="16198" y="11134"/>
                  </a:lnTo>
                  <a:lnTo>
                    <a:pt x="16040" y="11443"/>
                  </a:lnTo>
                  <a:lnTo>
                    <a:pt x="15802" y="12165"/>
                  </a:lnTo>
                  <a:lnTo>
                    <a:pt x="15624" y="12577"/>
                  </a:lnTo>
                  <a:lnTo>
                    <a:pt x="15426" y="13093"/>
                  </a:lnTo>
                  <a:lnTo>
                    <a:pt x="15188" y="13608"/>
                  </a:lnTo>
                  <a:lnTo>
                    <a:pt x="15010" y="14124"/>
                  </a:lnTo>
                  <a:lnTo>
                    <a:pt x="14911" y="14433"/>
                  </a:lnTo>
                  <a:lnTo>
                    <a:pt x="14653" y="15052"/>
                  </a:lnTo>
                  <a:lnTo>
                    <a:pt x="14396" y="15258"/>
                  </a:lnTo>
                  <a:lnTo>
                    <a:pt x="14257" y="15567"/>
                  </a:lnTo>
                  <a:lnTo>
                    <a:pt x="13980" y="15979"/>
                  </a:lnTo>
                  <a:lnTo>
                    <a:pt x="13782" y="16392"/>
                  </a:lnTo>
                  <a:lnTo>
                    <a:pt x="13604" y="16392"/>
                  </a:lnTo>
                  <a:lnTo>
                    <a:pt x="13446" y="17010"/>
                  </a:lnTo>
                  <a:lnTo>
                    <a:pt x="13149" y="17320"/>
                  </a:lnTo>
                  <a:lnTo>
                    <a:pt x="13010" y="17835"/>
                  </a:lnTo>
                  <a:lnTo>
                    <a:pt x="12792" y="18247"/>
                  </a:lnTo>
                  <a:lnTo>
                    <a:pt x="12634" y="18247"/>
                  </a:lnTo>
                  <a:lnTo>
                    <a:pt x="12416" y="18866"/>
                  </a:lnTo>
                  <a:lnTo>
                    <a:pt x="12198" y="18866"/>
                  </a:lnTo>
                  <a:lnTo>
                    <a:pt x="11980" y="18866"/>
                  </a:lnTo>
                  <a:lnTo>
                    <a:pt x="11762" y="19175"/>
                  </a:lnTo>
                  <a:lnTo>
                    <a:pt x="11505" y="19278"/>
                  </a:lnTo>
                  <a:lnTo>
                    <a:pt x="11307" y="19278"/>
                  </a:lnTo>
                  <a:lnTo>
                    <a:pt x="11188" y="19588"/>
                  </a:lnTo>
                  <a:lnTo>
                    <a:pt x="10990" y="19897"/>
                  </a:lnTo>
                  <a:lnTo>
                    <a:pt x="10772" y="19897"/>
                  </a:lnTo>
                  <a:lnTo>
                    <a:pt x="10535" y="19897"/>
                  </a:lnTo>
                  <a:lnTo>
                    <a:pt x="10337" y="19897"/>
                  </a:lnTo>
                  <a:lnTo>
                    <a:pt x="10139" y="19897"/>
                  </a:lnTo>
                  <a:lnTo>
                    <a:pt x="9802" y="19897"/>
                  </a:lnTo>
                  <a:lnTo>
                    <a:pt x="9644" y="19588"/>
                  </a:lnTo>
                  <a:lnTo>
                    <a:pt x="9426" y="19278"/>
                  </a:lnTo>
                  <a:lnTo>
                    <a:pt x="9188" y="19278"/>
                  </a:lnTo>
                  <a:lnTo>
                    <a:pt x="8970" y="19175"/>
                  </a:lnTo>
                  <a:lnTo>
                    <a:pt x="8752" y="18866"/>
                  </a:lnTo>
                  <a:lnTo>
                    <a:pt x="8515" y="18866"/>
                  </a:lnTo>
                  <a:lnTo>
                    <a:pt x="8238" y="18454"/>
                  </a:lnTo>
                  <a:lnTo>
                    <a:pt x="7980" y="18247"/>
                  </a:lnTo>
                  <a:lnTo>
                    <a:pt x="7782" y="17835"/>
                  </a:lnTo>
                  <a:lnTo>
                    <a:pt x="7545" y="17320"/>
                  </a:lnTo>
                  <a:lnTo>
                    <a:pt x="7327" y="17010"/>
                  </a:lnTo>
                  <a:lnTo>
                    <a:pt x="7149" y="16392"/>
                  </a:lnTo>
                  <a:lnTo>
                    <a:pt x="6812" y="15979"/>
                  </a:lnTo>
                  <a:lnTo>
                    <a:pt x="6614" y="15567"/>
                  </a:lnTo>
                  <a:lnTo>
                    <a:pt x="6337" y="15258"/>
                  </a:lnTo>
                  <a:lnTo>
                    <a:pt x="6040" y="14433"/>
                  </a:lnTo>
                  <a:lnTo>
                    <a:pt x="5822" y="14124"/>
                  </a:lnTo>
                  <a:lnTo>
                    <a:pt x="5564" y="13608"/>
                  </a:lnTo>
                  <a:lnTo>
                    <a:pt x="5307" y="13093"/>
                  </a:lnTo>
                  <a:lnTo>
                    <a:pt x="5010" y="12990"/>
                  </a:lnTo>
                  <a:lnTo>
                    <a:pt x="4752" y="12165"/>
                  </a:lnTo>
                  <a:lnTo>
                    <a:pt x="4515" y="11443"/>
                  </a:lnTo>
                  <a:lnTo>
                    <a:pt x="4297" y="11134"/>
                  </a:lnTo>
                  <a:lnTo>
                    <a:pt x="4158" y="10722"/>
                  </a:lnTo>
                  <a:lnTo>
                    <a:pt x="3802" y="10103"/>
                  </a:lnTo>
                  <a:lnTo>
                    <a:pt x="3683" y="9175"/>
                  </a:lnTo>
                  <a:lnTo>
                    <a:pt x="3426" y="8969"/>
                  </a:lnTo>
                  <a:lnTo>
                    <a:pt x="3188" y="8454"/>
                  </a:lnTo>
                  <a:lnTo>
                    <a:pt x="2871" y="7835"/>
                  </a:lnTo>
                  <a:lnTo>
                    <a:pt x="2752" y="7010"/>
                  </a:lnTo>
                  <a:lnTo>
                    <a:pt x="2554" y="6392"/>
                  </a:lnTo>
                  <a:lnTo>
                    <a:pt x="2277" y="5979"/>
                  </a:lnTo>
                  <a:lnTo>
                    <a:pt x="2000" y="5567"/>
                  </a:lnTo>
                  <a:lnTo>
                    <a:pt x="1960" y="5052"/>
                  </a:lnTo>
                  <a:lnTo>
                    <a:pt x="1644" y="4742"/>
                  </a:lnTo>
                  <a:lnTo>
                    <a:pt x="1525" y="4021"/>
                  </a:lnTo>
                  <a:lnTo>
                    <a:pt x="1307" y="3814"/>
                  </a:lnTo>
                  <a:lnTo>
                    <a:pt x="1267" y="3402"/>
                  </a:lnTo>
                  <a:lnTo>
                    <a:pt x="970" y="2990"/>
                  </a:lnTo>
                  <a:lnTo>
                    <a:pt x="792" y="2577"/>
                  </a:lnTo>
                  <a:lnTo>
                    <a:pt x="574" y="1959"/>
                  </a:lnTo>
                  <a:lnTo>
                    <a:pt x="475" y="1753"/>
                  </a:lnTo>
                  <a:lnTo>
                    <a:pt x="436" y="1753"/>
                  </a:lnTo>
                  <a:lnTo>
                    <a:pt x="297" y="1237"/>
                  </a:lnTo>
                  <a:lnTo>
                    <a:pt x="178" y="1237"/>
                  </a:lnTo>
                  <a:lnTo>
                    <a:pt x="0" y="1031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Line 113"/>
            <p:cNvSpPr>
              <a:spLocks noChangeShapeType="1"/>
            </p:cNvSpPr>
            <p:nvPr/>
          </p:nvSpPr>
          <p:spPr bwMode="auto">
            <a:xfrm>
              <a:off x="1285" y="3928"/>
              <a:ext cx="30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Line 114"/>
            <p:cNvSpPr>
              <a:spLocks noChangeShapeType="1"/>
            </p:cNvSpPr>
            <p:nvPr/>
          </p:nvSpPr>
          <p:spPr bwMode="auto">
            <a:xfrm>
              <a:off x="2721" y="2929"/>
              <a:ext cx="1" cy="9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Freeform 115"/>
            <p:cNvSpPr>
              <a:spLocks/>
            </p:cNvSpPr>
            <p:nvPr/>
          </p:nvSpPr>
          <p:spPr bwMode="auto">
            <a:xfrm>
              <a:off x="3433" y="3777"/>
              <a:ext cx="402" cy="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931"/>
                  </a:moveTo>
                  <a:lnTo>
                    <a:pt x="196" y="19241"/>
                  </a:lnTo>
                  <a:lnTo>
                    <a:pt x="371" y="18759"/>
                  </a:lnTo>
                  <a:lnTo>
                    <a:pt x="567" y="18000"/>
                  </a:lnTo>
                  <a:lnTo>
                    <a:pt x="802" y="17517"/>
                  </a:lnTo>
                  <a:lnTo>
                    <a:pt x="997" y="16759"/>
                  </a:lnTo>
                  <a:lnTo>
                    <a:pt x="1232" y="16138"/>
                  </a:lnTo>
                  <a:lnTo>
                    <a:pt x="1388" y="15586"/>
                  </a:lnTo>
                  <a:lnTo>
                    <a:pt x="1564" y="15034"/>
                  </a:lnTo>
                  <a:lnTo>
                    <a:pt x="1740" y="14483"/>
                  </a:lnTo>
                  <a:lnTo>
                    <a:pt x="1935" y="13655"/>
                  </a:lnTo>
                  <a:lnTo>
                    <a:pt x="2170" y="13310"/>
                  </a:lnTo>
                  <a:lnTo>
                    <a:pt x="2346" y="12759"/>
                  </a:lnTo>
                  <a:lnTo>
                    <a:pt x="2561" y="12069"/>
                  </a:lnTo>
                  <a:lnTo>
                    <a:pt x="2815" y="11517"/>
                  </a:lnTo>
                  <a:lnTo>
                    <a:pt x="2933" y="10897"/>
                  </a:lnTo>
                  <a:lnTo>
                    <a:pt x="3167" y="10345"/>
                  </a:lnTo>
                  <a:lnTo>
                    <a:pt x="3324" y="9793"/>
                  </a:lnTo>
                  <a:lnTo>
                    <a:pt x="3558" y="9310"/>
                  </a:lnTo>
                  <a:lnTo>
                    <a:pt x="3773" y="8690"/>
                  </a:lnTo>
                  <a:lnTo>
                    <a:pt x="3949" y="8345"/>
                  </a:lnTo>
                  <a:lnTo>
                    <a:pt x="4125" y="7724"/>
                  </a:lnTo>
                  <a:lnTo>
                    <a:pt x="4360" y="7172"/>
                  </a:lnTo>
                  <a:lnTo>
                    <a:pt x="4555" y="6690"/>
                  </a:lnTo>
                  <a:lnTo>
                    <a:pt x="4790" y="6345"/>
                  </a:lnTo>
                  <a:lnTo>
                    <a:pt x="4927" y="5724"/>
                  </a:lnTo>
                  <a:lnTo>
                    <a:pt x="5142" y="5448"/>
                  </a:lnTo>
                  <a:lnTo>
                    <a:pt x="5318" y="4897"/>
                  </a:lnTo>
                  <a:lnTo>
                    <a:pt x="5533" y="4483"/>
                  </a:lnTo>
                  <a:lnTo>
                    <a:pt x="5806" y="4138"/>
                  </a:lnTo>
                  <a:lnTo>
                    <a:pt x="5963" y="3862"/>
                  </a:lnTo>
                  <a:lnTo>
                    <a:pt x="6178" y="3448"/>
                  </a:lnTo>
                  <a:lnTo>
                    <a:pt x="6373" y="3034"/>
                  </a:lnTo>
                  <a:lnTo>
                    <a:pt x="6569" y="2690"/>
                  </a:lnTo>
                  <a:lnTo>
                    <a:pt x="6764" y="2414"/>
                  </a:lnTo>
                  <a:lnTo>
                    <a:pt x="6940" y="2138"/>
                  </a:lnTo>
                  <a:lnTo>
                    <a:pt x="7234" y="1724"/>
                  </a:lnTo>
                  <a:lnTo>
                    <a:pt x="7410" y="1517"/>
                  </a:lnTo>
                  <a:lnTo>
                    <a:pt x="7605" y="1172"/>
                  </a:lnTo>
                  <a:lnTo>
                    <a:pt x="7820" y="1034"/>
                  </a:lnTo>
                  <a:lnTo>
                    <a:pt x="7996" y="759"/>
                  </a:lnTo>
                  <a:lnTo>
                    <a:pt x="8250" y="690"/>
                  </a:lnTo>
                  <a:lnTo>
                    <a:pt x="8387" y="483"/>
                  </a:lnTo>
                  <a:lnTo>
                    <a:pt x="8641" y="414"/>
                  </a:lnTo>
                  <a:lnTo>
                    <a:pt x="8837" y="276"/>
                  </a:lnTo>
                  <a:lnTo>
                    <a:pt x="9032" y="69"/>
                  </a:lnTo>
                  <a:lnTo>
                    <a:pt x="9267" y="69"/>
                  </a:lnTo>
                  <a:lnTo>
                    <a:pt x="9462" y="0"/>
                  </a:lnTo>
                  <a:lnTo>
                    <a:pt x="9697" y="0"/>
                  </a:lnTo>
                  <a:lnTo>
                    <a:pt x="9912" y="0"/>
                  </a:lnTo>
                  <a:lnTo>
                    <a:pt x="10088" y="69"/>
                  </a:lnTo>
                  <a:lnTo>
                    <a:pt x="10303" y="69"/>
                  </a:lnTo>
                  <a:lnTo>
                    <a:pt x="10499" y="276"/>
                  </a:lnTo>
                  <a:lnTo>
                    <a:pt x="10772" y="414"/>
                  </a:lnTo>
                  <a:lnTo>
                    <a:pt x="11007" y="690"/>
                  </a:lnTo>
                  <a:lnTo>
                    <a:pt x="11202" y="828"/>
                  </a:lnTo>
                  <a:lnTo>
                    <a:pt x="11476" y="1034"/>
                  </a:lnTo>
                  <a:lnTo>
                    <a:pt x="11691" y="1517"/>
                  </a:lnTo>
                  <a:lnTo>
                    <a:pt x="11984" y="1724"/>
                  </a:lnTo>
                  <a:lnTo>
                    <a:pt x="12180" y="2138"/>
                  </a:lnTo>
                  <a:lnTo>
                    <a:pt x="12434" y="2414"/>
                  </a:lnTo>
                  <a:lnTo>
                    <a:pt x="12688" y="2759"/>
                  </a:lnTo>
                  <a:lnTo>
                    <a:pt x="12903" y="3241"/>
                  </a:lnTo>
                  <a:lnTo>
                    <a:pt x="13196" y="3862"/>
                  </a:lnTo>
                  <a:lnTo>
                    <a:pt x="13431" y="4138"/>
                  </a:lnTo>
                  <a:lnTo>
                    <a:pt x="13666" y="4690"/>
                  </a:lnTo>
                  <a:lnTo>
                    <a:pt x="13978" y="5172"/>
                  </a:lnTo>
                  <a:lnTo>
                    <a:pt x="14174" y="5517"/>
                  </a:lnTo>
                  <a:lnTo>
                    <a:pt x="14389" y="6000"/>
                  </a:lnTo>
                  <a:lnTo>
                    <a:pt x="14682" y="6690"/>
                  </a:lnTo>
                  <a:lnTo>
                    <a:pt x="14917" y="7172"/>
                  </a:lnTo>
                  <a:lnTo>
                    <a:pt x="15171" y="7724"/>
                  </a:lnTo>
                  <a:lnTo>
                    <a:pt x="15425" y="8345"/>
                  </a:lnTo>
                  <a:lnTo>
                    <a:pt x="15640" y="8690"/>
                  </a:lnTo>
                  <a:lnTo>
                    <a:pt x="15914" y="9310"/>
                  </a:lnTo>
                  <a:lnTo>
                    <a:pt x="16090" y="9931"/>
                  </a:lnTo>
                  <a:lnTo>
                    <a:pt x="16344" y="10414"/>
                  </a:lnTo>
                  <a:lnTo>
                    <a:pt x="16618" y="11172"/>
                  </a:lnTo>
                  <a:lnTo>
                    <a:pt x="16813" y="11517"/>
                  </a:lnTo>
                  <a:lnTo>
                    <a:pt x="17067" y="12069"/>
                  </a:lnTo>
                  <a:lnTo>
                    <a:pt x="17243" y="12759"/>
                  </a:lnTo>
                  <a:lnTo>
                    <a:pt x="17458" y="13103"/>
                  </a:lnTo>
                  <a:lnTo>
                    <a:pt x="17674" y="13655"/>
                  </a:lnTo>
                  <a:lnTo>
                    <a:pt x="17908" y="14276"/>
                  </a:lnTo>
                  <a:lnTo>
                    <a:pt x="18123" y="14759"/>
                  </a:lnTo>
                  <a:lnTo>
                    <a:pt x="18280" y="15241"/>
                  </a:lnTo>
                  <a:lnTo>
                    <a:pt x="18475" y="15586"/>
                  </a:lnTo>
                  <a:lnTo>
                    <a:pt x="18710" y="16138"/>
                  </a:lnTo>
                  <a:lnTo>
                    <a:pt x="18788" y="16552"/>
                  </a:lnTo>
                  <a:lnTo>
                    <a:pt x="19003" y="16966"/>
                  </a:lnTo>
                  <a:lnTo>
                    <a:pt x="19120" y="17241"/>
                  </a:lnTo>
                  <a:lnTo>
                    <a:pt x="19296" y="17586"/>
                  </a:lnTo>
                  <a:lnTo>
                    <a:pt x="19492" y="18000"/>
                  </a:lnTo>
                  <a:lnTo>
                    <a:pt x="19589" y="18276"/>
                  </a:lnTo>
                  <a:lnTo>
                    <a:pt x="19707" y="18483"/>
                  </a:lnTo>
                  <a:lnTo>
                    <a:pt x="19844" y="18966"/>
                  </a:lnTo>
                  <a:lnTo>
                    <a:pt x="19980" y="19034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Freeform 116"/>
            <p:cNvSpPr>
              <a:spLocks/>
            </p:cNvSpPr>
            <p:nvPr/>
          </p:nvSpPr>
          <p:spPr bwMode="auto">
            <a:xfrm>
              <a:off x="3794" y="3850"/>
              <a:ext cx="418" cy="7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62" y="588"/>
                  </a:lnTo>
                  <a:lnTo>
                    <a:pt x="450" y="1373"/>
                  </a:lnTo>
                  <a:lnTo>
                    <a:pt x="506" y="1667"/>
                  </a:lnTo>
                  <a:lnTo>
                    <a:pt x="769" y="2549"/>
                  </a:lnTo>
                  <a:lnTo>
                    <a:pt x="993" y="3431"/>
                  </a:lnTo>
                  <a:lnTo>
                    <a:pt x="1068" y="3824"/>
                  </a:lnTo>
                  <a:lnTo>
                    <a:pt x="1368" y="4118"/>
                  </a:lnTo>
                  <a:lnTo>
                    <a:pt x="1556" y="5000"/>
                  </a:lnTo>
                  <a:lnTo>
                    <a:pt x="1799" y="5490"/>
                  </a:lnTo>
                  <a:lnTo>
                    <a:pt x="2006" y="5980"/>
                  </a:lnTo>
                  <a:lnTo>
                    <a:pt x="2081" y="6569"/>
                  </a:lnTo>
                  <a:lnTo>
                    <a:pt x="2418" y="7059"/>
                  </a:lnTo>
                  <a:lnTo>
                    <a:pt x="2568" y="7647"/>
                  </a:lnTo>
                  <a:lnTo>
                    <a:pt x="2718" y="8431"/>
                  </a:lnTo>
                  <a:lnTo>
                    <a:pt x="2887" y="8824"/>
                  </a:lnTo>
                  <a:lnTo>
                    <a:pt x="3093" y="9510"/>
                  </a:lnTo>
                  <a:lnTo>
                    <a:pt x="3393" y="10098"/>
                  </a:lnTo>
                  <a:lnTo>
                    <a:pt x="3636" y="10588"/>
                  </a:lnTo>
                  <a:lnTo>
                    <a:pt x="3786" y="10980"/>
                  </a:lnTo>
                  <a:lnTo>
                    <a:pt x="3936" y="11569"/>
                  </a:lnTo>
                  <a:lnTo>
                    <a:pt x="4199" y="12157"/>
                  </a:lnTo>
                  <a:lnTo>
                    <a:pt x="4349" y="12549"/>
                  </a:lnTo>
                  <a:lnTo>
                    <a:pt x="4536" y="13039"/>
                  </a:lnTo>
                  <a:lnTo>
                    <a:pt x="4780" y="13627"/>
                  </a:lnTo>
                  <a:lnTo>
                    <a:pt x="4948" y="13922"/>
                  </a:lnTo>
                  <a:lnTo>
                    <a:pt x="5061" y="14510"/>
                  </a:lnTo>
                  <a:lnTo>
                    <a:pt x="5305" y="14804"/>
                  </a:lnTo>
                  <a:lnTo>
                    <a:pt x="5623" y="15098"/>
                  </a:lnTo>
                  <a:lnTo>
                    <a:pt x="5717" y="15686"/>
                  </a:lnTo>
                  <a:lnTo>
                    <a:pt x="5961" y="16078"/>
                  </a:lnTo>
                  <a:lnTo>
                    <a:pt x="6186" y="16471"/>
                  </a:lnTo>
                  <a:lnTo>
                    <a:pt x="6354" y="16471"/>
                  </a:lnTo>
                  <a:lnTo>
                    <a:pt x="6560" y="16863"/>
                  </a:lnTo>
                  <a:lnTo>
                    <a:pt x="6823" y="17157"/>
                  </a:lnTo>
                  <a:lnTo>
                    <a:pt x="6973" y="17843"/>
                  </a:lnTo>
                  <a:lnTo>
                    <a:pt x="7198" y="18137"/>
                  </a:lnTo>
                  <a:lnTo>
                    <a:pt x="7329" y="18137"/>
                  </a:lnTo>
                  <a:lnTo>
                    <a:pt x="7554" y="18627"/>
                  </a:lnTo>
                  <a:lnTo>
                    <a:pt x="7779" y="18627"/>
                  </a:lnTo>
                  <a:lnTo>
                    <a:pt x="7985" y="18627"/>
                  </a:lnTo>
                  <a:lnTo>
                    <a:pt x="8229" y="18922"/>
                  </a:lnTo>
                  <a:lnTo>
                    <a:pt x="8454" y="19216"/>
                  </a:lnTo>
                  <a:lnTo>
                    <a:pt x="8697" y="19216"/>
                  </a:lnTo>
                  <a:lnTo>
                    <a:pt x="8791" y="19412"/>
                  </a:lnTo>
                  <a:lnTo>
                    <a:pt x="8997" y="19902"/>
                  </a:lnTo>
                  <a:lnTo>
                    <a:pt x="9241" y="19902"/>
                  </a:lnTo>
                  <a:lnTo>
                    <a:pt x="9447" y="19902"/>
                  </a:lnTo>
                  <a:lnTo>
                    <a:pt x="9672" y="19902"/>
                  </a:lnTo>
                  <a:lnTo>
                    <a:pt x="9822" y="19902"/>
                  </a:lnTo>
                  <a:lnTo>
                    <a:pt x="10178" y="19902"/>
                  </a:lnTo>
                  <a:lnTo>
                    <a:pt x="10309" y="19412"/>
                  </a:lnTo>
                  <a:lnTo>
                    <a:pt x="10553" y="19216"/>
                  </a:lnTo>
                  <a:lnTo>
                    <a:pt x="10759" y="19216"/>
                  </a:lnTo>
                  <a:lnTo>
                    <a:pt x="11003" y="18922"/>
                  </a:lnTo>
                  <a:lnTo>
                    <a:pt x="11209" y="18627"/>
                  </a:lnTo>
                  <a:lnTo>
                    <a:pt x="11453" y="18627"/>
                  </a:lnTo>
                  <a:lnTo>
                    <a:pt x="11734" y="18529"/>
                  </a:lnTo>
                  <a:lnTo>
                    <a:pt x="12015" y="18137"/>
                  </a:lnTo>
                  <a:lnTo>
                    <a:pt x="12221" y="17843"/>
                  </a:lnTo>
                  <a:lnTo>
                    <a:pt x="12446" y="17157"/>
                  </a:lnTo>
                  <a:lnTo>
                    <a:pt x="12671" y="16863"/>
                  </a:lnTo>
                  <a:lnTo>
                    <a:pt x="12840" y="16471"/>
                  </a:lnTo>
                  <a:lnTo>
                    <a:pt x="13177" y="16078"/>
                  </a:lnTo>
                  <a:lnTo>
                    <a:pt x="13346" y="15686"/>
                  </a:lnTo>
                  <a:lnTo>
                    <a:pt x="13646" y="15098"/>
                  </a:lnTo>
                  <a:lnTo>
                    <a:pt x="13927" y="14510"/>
                  </a:lnTo>
                  <a:lnTo>
                    <a:pt x="14152" y="14118"/>
                  </a:lnTo>
                  <a:lnTo>
                    <a:pt x="14377" y="13627"/>
                  </a:lnTo>
                  <a:lnTo>
                    <a:pt x="14695" y="13039"/>
                  </a:lnTo>
                  <a:lnTo>
                    <a:pt x="14958" y="12745"/>
                  </a:lnTo>
                  <a:lnTo>
                    <a:pt x="15220" y="12157"/>
                  </a:lnTo>
                  <a:lnTo>
                    <a:pt x="15464" y="11569"/>
                  </a:lnTo>
                  <a:lnTo>
                    <a:pt x="15670" y="10980"/>
                  </a:lnTo>
                  <a:lnTo>
                    <a:pt x="15801" y="10588"/>
                  </a:lnTo>
                  <a:lnTo>
                    <a:pt x="16176" y="10098"/>
                  </a:lnTo>
                  <a:lnTo>
                    <a:pt x="16289" y="9118"/>
                  </a:lnTo>
                  <a:lnTo>
                    <a:pt x="16551" y="8824"/>
                  </a:lnTo>
                  <a:lnTo>
                    <a:pt x="16795" y="8431"/>
                  </a:lnTo>
                  <a:lnTo>
                    <a:pt x="17113" y="7647"/>
                  </a:lnTo>
                  <a:lnTo>
                    <a:pt x="17245" y="7059"/>
                  </a:lnTo>
                  <a:lnTo>
                    <a:pt x="17432" y="6569"/>
                  </a:lnTo>
                  <a:lnTo>
                    <a:pt x="17713" y="5980"/>
                  </a:lnTo>
                  <a:lnTo>
                    <a:pt x="17957" y="5588"/>
                  </a:lnTo>
                  <a:lnTo>
                    <a:pt x="17994" y="5000"/>
                  </a:lnTo>
                  <a:lnTo>
                    <a:pt x="18332" y="4608"/>
                  </a:lnTo>
                  <a:lnTo>
                    <a:pt x="18444" y="4118"/>
                  </a:lnTo>
                  <a:lnTo>
                    <a:pt x="18669" y="3824"/>
                  </a:lnTo>
                  <a:lnTo>
                    <a:pt x="18725" y="3431"/>
                  </a:lnTo>
                  <a:lnTo>
                    <a:pt x="19007" y="3039"/>
                  </a:lnTo>
                  <a:lnTo>
                    <a:pt x="19213" y="2549"/>
                  </a:lnTo>
                  <a:lnTo>
                    <a:pt x="19400" y="2059"/>
                  </a:lnTo>
                  <a:lnTo>
                    <a:pt x="19513" y="1667"/>
                  </a:lnTo>
                  <a:lnTo>
                    <a:pt x="19550" y="1667"/>
                  </a:lnTo>
                  <a:lnTo>
                    <a:pt x="19681" y="1373"/>
                  </a:lnTo>
                  <a:lnTo>
                    <a:pt x="19813" y="1373"/>
                  </a:lnTo>
                  <a:lnTo>
                    <a:pt x="19981" y="98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Freeform 117"/>
            <p:cNvSpPr>
              <a:spLocks/>
            </p:cNvSpPr>
            <p:nvPr/>
          </p:nvSpPr>
          <p:spPr bwMode="auto">
            <a:xfrm>
              <a:off x="2194" y="3090"/>
              <a:ext cx="1040" cy="754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1 h 20000"/>
                <a:gd name="T4" fmla="*/ 0 w 20000"/>
                <a:gd name="T5" fmla="*/ 1 h 20000"/>
                <a:gd name="T6" fmla="*/ 0 w 20000"/>
                <a:gd name="T7" fmla="*/ 1 h 20000"/>
                <a:gd name="T8" fmla="*/ 0 w 20000"/>
                <a:gd name="T9" fmla="*/ 1 h 20000"/>
                <a:gd name="T10" fmla="*/ 0 w 20000"/>
                <a:gd name="T11" fmla="*/ 1 h 20000"/>
                <a:gd name="T12" fmla="*/ 0 w 20000"/>
                <a:gd name="T13" fmla="*/ 1 h 20000"/>
                <a:gd name="T14" fmla="*/ 0 w 20000"/>
                <a:gd name="T15" fmla="*/ 1 h 20000"/>
                <a:gd name="T16" fmla="*/ 1 w 20000"/>
                <a:gd name="T17" fmla="*/ 0 h 20000"/>
                <a:gd name="T18" fmla="*/ 1 w 20000"/>
                <a:gd name="T19" fmla="*/ 0 h 20000"/>
                <a:gd name="T20" fmla="*/ 1 w 20000"/>
                <a:gd name="T21" fmla="*/ 0 h 20000"/>
                <a:gd name="T22" fmla="*/ 1 w 20000"/>
                <a:gd name="T23" fmla="*/ 0 h 20000"/>
                <a:gd name="T24" fmla="*/ 1 w 20000"/>
                <a:gd name="T25" fmla="*/ 0 h 20000"/>
                <a:gd name="T26" fmla="*/ 1 w 20000"/>
                <a:gd name="T27" fmla="*/ 0 h 20000"/>
                <a:gd name="T28" fmla="*/ 1 w 20000"/>
                <a:gd name="T29" fmla="*/ 0 h 20000"/>
                <a:gd name="T30" fmla="*/ 1 w 20000"/>
                <a:gd name="T31" fmla="*/ 0 h 20000"/>
                <a:gd name="T32" fmla="*/ 1 w 20000"/>
                <a:gd name="T33" fmla="*/ 0 h 20000"/>
                <a:gd name="T34" fmla="*/ 1 w 20000"/>
                <a:gd name="T35" fmla="*/ 0 h 20000"/>
                <a:gd name="T36" fmla="*/ 1 w 20000"/>
                <a:gd name="T37" fmla="*/ 0 h 20000"/>
                <a:gd name="T38" fmla="*/ 1 w 20000"/>
                <a:gd name="T39" fmla="*/ 0 h 20000"/>
                <a:gd name="T40" fmla="*/ 1 w 20000"/>
                <a:gd name="T41" fmla="*/ 0 h 20000"/>
                <a:gd name="T42" fmla="*/ 1 w 20000"/>
                <a:gd name="T43" fmla="*/ 0 h 20000"/>
                <a:gd name="T44" fmla="*/ 1 w 20000"/>
                <a:gd name="T45" fmla="*/ 0 h 20000"/>
                <a:gd name="T46" fmla="*/ 1 w 20000"/>
                <a:gd name="T47" fmla="*/ 0 h 20000"/>
                <a:gd name="T48" fmla="*/ 2 w 20000"/>
                <a:gd name="T49" fmla="*/ 0 h 20000"/>
                <a:gd name="T50" fmla="*/ 2 w 20000"/>
                <a:gd name="T51" fmla="*/ 0 h 20000"/>
                <a:gd name="T52" fmla="*/ 2 w 20000"/>
                <a:gd name="T53" fmla="*/ 0 h 20000"/>
                <a:gd name="T54" fmla="*/ 2 w 20000"/>
                <a:gd name="T55" fmla="*/ 0 h 20000"/>
                <a:gd name="T56" fmla="*/ 2 w 20000"/>
                <a:gd name="T57" fmla="*/ 0 h 20000"/>
                <a:gd name="T58" fmla="*/ 2 w 20000"/>
                <a:gd name="T59" fmla="*/ 0 h 20000"/>
                <a:gd name="T60" fmla="*/ 2 w 20000"/>
                <a:gd name="T61" fmla="*/ 0 h 20000"/>
                <a:gd name="T62" fmla="*/ 2 w 20000"/>
                <a:gd name="T63" fmla="*/ 0 h 20000"/>
                <a:gd name="T64" fmla="*/ 2 w 20000"/>
                <a:gd name="T65" fmla="*/ 0 h 20000"/>
                <a:gd name="T66" fmla="*/ 2 w 20000"/>
                <a:gd name="T67" fmla="*/ 0 h 20000"/>
                <a:gd name="T68" fmla="*/ 2 w 20000"/>
                <a:gd name="T69" fmla="*/ 0 h 20000"/>
                <a:gd name="T70" fmla="*/ 2 w 20000"/>
                <a:gd name="T71" fmla="*/ 0 h 20000"/>
                <a:gd name="T72" fmla="*/ 2 w 20000"/>
                <a:gd name="T73" fmla="*/ 0 h 20000"/>
                <a:gd name="T74" fmla="*/ 2 w 20000"/>
                <a:gd name="T75" fmla="*/ 1 h 20000"/>
                <a:gd name="T76" fmla="*/ 2 w 20000"/>
                <a:gd name="T77" fmla="*/ 1 h 20000"/>
                <a:gd name="T78" fmla="*/ 2 w 20000"/>
                <a:gd name="T79" fmla="*/ 1 h 20000"/>
                <a:gd name="T80" fmla="*/ 2 w 20000"/>
                <a:gd name="T81" fmla="*/ 1 h 20000"/>
                <a:gd name="T82" fmla="*/ 3 w 20000"/>
                <a:gd name="T83" fmla="*/ 1 h 20000"/>
                <a:gd name="T84" fmla="*/ 3 w 20000"/>
                <a:gd name="T85" fmla="*/ 1 h 20000"/>
                <a:gd name="T86" fmla="*/ 3 w 20000"/>
                <a:gd name="T87" fmla="*/ 1 h 20000"/>
                <a:gd name="T88" fmla="*/ 3 w 20000"/>
                <a:gd name="T89" fmla="*/ 1 h 20000"/>
                <a:gd name="T90" fmla="*/ 3 w 20000"/>
                <a:gd name="T91" fmla="*/ 1 h 20000"/>
                <a:gd name="T92" fmla="*/ 3 w 20000"/>
                <a:gd name="T93" fmla="*/ 1 h 20000"/>
                <a:gd name="T94" fmla="*/ 3 w 20000"/>
                <a:gd name="T95" fmla="*/ 1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04"/>
                  </a:moveTo>
                  <a:lnTo>
                    <a:pt x="204" y="18495"/>
                  </a:lnTo>
                  <a:lnTo>
                    <a:pt x="475" y="17895"/>
                  </a:lnTo>
                  <a:lnTo>
                    <a:pt x="679" y="17286"/>
                  </a:lnTo>
                  <a:lnTo>
                    <a:pt x="898" y="16686"/>
                  </a:lnTo>
                  <a:lnTo>
                    <a:pt x="1102" y="16068"/>
                  </a:lnTo>
                  <a:lnTo>
                    <a:pt x="1328" y="15486"/>
                  </a:lnTo>
                  <a:lnTo>
                    <a:pt x="1540" y="14886"/>
                  </a:lnTo>
                  <a:lnTo>
                    <a:pt x="1766" y="14304"/>
                  </a:lnTo>
                  <a:lnTo>
                    <a:pt x="1947" y="13712"/>
                  </a:lnTo>
                  <a:lnTo>
                    <a:pt x="2234" y="13166"/>
                  </a:lnTo>
                  <a:lnTo>
                    <a:pt x="2475" y="12593"/>
                  </a:lnTo>
                  <a:lnTo>
                    <a:pt x="2679" y="12020"/>
                  </a:lnTo>
                  <a:lnTo>
                    <a:pt x="2898" y="11464"/>
                  </a:lnTo>
                  <a:lnTo>
                    <a:pt x="3109" y="10909"/>
                  </a:lnTo>
                  <a:lnTo>
                    <a:pt x="3328" y="10345"/>
                  </a:lnTo>
                  <a:lnTo>
                    <a:pt x="3547" y="9816"/>
                  </a:lnTo>
                  <a:lnTo>
                    <a:pt x="3789" y="9279"/>
                  </a:lnTo>
                  <a:lnTo>
                    <a:pt x="4015" y="8751"/>
                  </a:lnTo>
                  <a:lnTo>
                    <a:pt x="4204" y="8249"/>
                  </a:lnTo>
                  <a:lnTo>
                    <a:pt x="4445" y="7738"/>
                  </a:lnTo>
                  <a:lnTo>
                    <a:pt x="4687" y="7255"/>
                  </a:lnTo>
                  <a:lnTo>
                    <a:pt x="4883" y="6789"/>
                  </a:lnTo>
                  <a:lnTo>
                    <a:pt x="5102" y="6341"/>
                  </a:lnTo>
                  <a:lnTo>
                    <a:pt x="5351" y="5893"/>
                  </a:lnTo>
                  <a:lnTo>
                    <a:pt x="5570" y="5437"/>
                  </a:lnTo>
                  <a:lnTo>
                    <a:pt x="5743" y="4989"/>
                  </a:lnTo>
                  <a:lnTo>
                    <a:pt x="5947" y="4568"/>
                  </a:lnTo>
                  <a:lnTo>
                    <a:pt x="6211" y="4183"/>
                  </a:lnTo>
                  <a:lnTo>
                    <a:pt x="6415" y="3771"/>
                  </a:lnTo>
                  <a:lnTo>
                    <a:pt x="6642" y="3403"/>
                  </a:lnTo>
                  <a:lnTo>
                    <a:pt x="6875" y="3063"/>
                  </a:lnTo>
                  <a:lnTo>
                    <a:pt x="7087" y="2714"/>
                  </a:lnTo>
                  <a:lnTo>
                    <a:pt x="7306" y="2409"/>
                  </a:lnTo>
                  <a:lnTo>
                    <a:pt x="7494" y="2096"/>
                  </a:lnTo>
                  <a:lnTo>
                    <a:pt x="7751" y="1809"/>
                  </a:lnTo>
                  <a:lnTo>
                    <a:pt x="7985" y="1576"/>
                  </a:lnTo>
                  <a:lnTo>
                    <a:pt x="8136" y="1299"/>
                  </a:lnTo>
                  <a:lnTo>
                    <a:pt x="8362" y="1066"/>
                  </a:lnTo>
                  <a:lnTo>
                    <a:pt x="8581" y="869"/>
                  </a:lnTo>
                  <a:lnTo>
                    <a:pt x="8838" y="654"/>
                  </a:lnTo>
                  <a:lnTo>
                    <a:pt x="8989" y="493"/>
                  </a:lnTo>
                  <a:lnTo>
                    <a:pt x="9253" y="385"/>
                  </a:lnTo>
                  <a:lnTo>
                    <a:pt x="9464" y="233"/>
                  </a:lnTo>
                  <a:lnTo>
                    <a:pt x="9630" y="152"/>
                  </a:lnTo>
                  <a:lnTo>
                    <a:pt x="9857" y="90"/>
                  </a:lnTo>
                  <a:lnTo>
                    <a:pt x="10098" y="27"/>
                  </a:lnTo>
                  <a:lnTo>
                    <a:pt x="10309" y="0"/>
                  </a:lnTo>
                  <a:lnTo>
                    <a:pt x="10475" y="27"/>
                  </a:lnTo>
                  <a:lnTo>
                    <a:pt x="10679" y="27"/>
                  </a:lnTo>
                  <a:lnTo>
                    <a:pt x="10958" y="90"/>
                  </a:lnTo>
                  <a:lnTo>
                    <a:pt x="11117" y="215"/>
                  </a:lnTo>
                  <a:lnTo>
                    <a:pt x="11336" y="349"/>
                  </a:lnTo>
                  <a:lnTo>
                    <a:pt x="11540" y="519"/>
                  </a:lnTo>
                  <a:lnTo>
                    <a:pt x="11774" y="743"/>
                  </a:lnTo>
                  <a:lnTo>
                    <a:pt x="11992" y="994"/>
                  </a:lnTo>
                  <a:lnTo>
                    <a:pt x="12226" y="1245"/>
                  </a:lnTo>
                  <a:lnTo>
                    <a:pt x="12498" y="1576"/>
                  </a:lnTo>
                  <a:lnTo>
                    <a:pt x="12694" y="1908"/>
                  </a:lnTo>
                  <a:lnTo>
                    <a:pt x="12913" y="2284"/>
                  </a:lnTo>
                  <a:lnTo>
                    <a:pt x="13147" y="2705"/>
                  </a:lnTo>
                  <a:lnTo>
                    <a:pt x="13404" y="3099"/>
                  </a:lnTo>
                  <a:lnTo>
                    <a:pt x="13585" y="3520"/>
                  </a:lnTo>
                  <a:lnTo>
                    <a:pt x="13796" y="3986"/>
                  </a:lnTo>
                  <a:lnTo>
                    <a:pt x="14098" y="4433"/>
                  </a:lnTo>
                  <a:lnTo>
                    <a:pt x="14279" y="4935"/>
                  </a:lnTo>
                  <a:lnTo>
                    <a:pt x="14558" y="5472"/>
                  </a:lnTo>
                  <a:lnTo>
                    <a:pt x="14717" y="5992"/>
                  </a:lnTo>
                  <a:lnTo>
                    <a:pt x="14981" y="6511"/>
                  </a:lnTo>
                  <a:lnTo>
                    <a:pt x="15177" y="7058"/>
                  </a:lnTo>
                  <a:lnTo>
                    <a:pt x="15434" y="7622"/>
                  </a:lnTo>
                  <a:lnTo>
                    <a:pt x="15706" y="8186"/>
                  </a:lnTo>
                  <a:lnTo>
                    <a:pt x="15902" y="8786"/>
                  </a:lnTo>
                  <a:lnTo>
                    <a:pt x="16098" y="9342"/>
                  </a:lnTo>
                  <a:lnTo>
                    <a:pt x="16325" y="9915"/>
                  </a:lnTo>
                  <a:lnTo>
                    <a:pt x="16528" y="10470"/>
                  </a:lnTo>
                  <a:lnTo>
                    <a:pt x="16717" y="11052"/>
                  </a:lnTo>
                  <a:lnTo>
                    <a:pt x="16943" y="11626"/>
                  </a:lnTo>
                  <a:lnTo>
                    <a:pt x="17155" y="12181"/>
                  </a:lnTo>
                  <a:lnTo>
                    <a:pt x="17336" y="12754"/>
                  </a:lnTo>
                  <a:lnTo>
                    <a:pt x="17525" y="13300"/>
                  </a:lnTo>
                  <a:lnTo>
                    <a:pt x="17736" y="13838"/>
                  </a:lnTo>
                  <a:lnTo>
                    <a:pt x="17894" y="14393"/>
                  </a:lnTo>
                  <a:lnTo>
                    <a:pt x="18113" y="14922"/>
                  </a:lnTo>
                  <a:lnTo>
                    <a:pt x="18272" y="15432"/>
                  </a:lnTo>
                  <a:lnTo>
                    <a:pt x="18468" y="15943"/>
                  </a:lnTo>
                  <a:lnTo>
                    <a:pt x="18596" y="16426"/>
                  </a:lnTo>
                  <a:lnTo>
                    <a:pt x="18838" y="16874"/>
                  </a:lnTo>
                  <a:lnTo>
                    <a:pt x="18951" y="17331"/>
                  </a:lnTo>
                  <a:lnTo>
                    <a:pt x="19102" y="17752"/>
                  </a:lnTo>
                  <a:lnTo>
                    <a:pt x="19253" y="18137"/>
                  </a:lnTo>
                  <a:lnTo>
                    <a:pt x="19381" y="18540"/>
                  </a:lnTo>
                  <a:lnTo>
                    <a:pt x="19509" y="18898"/>
                  </a:lnTo>
                  <a:lnTo>
                    <a:pt x="19630" y="19194"/>
                  </a:lnTo>
                  <a:lnTo>
                    <a:pt x="19796" y="19507"/>
                  </a:lnTo>
                  <a:lnTo>
                    <a:pt x="19879" y="19776"/>
                  </a:lnTo>
                  <a:lnTo>
                    <a:pt x="19992" y="19991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Freeform 118"/>
            <p:cNvSpPr>
              <a:spLocks/>
            </p:cNvSpPr>
            <p:nvPr/>
          </p:nvSpPr>
          <p:spPr bwMode="auto">
            <a:xfrm>
              <a:off x="3214" y="3820"/>
              <a:ext cx="291" cy="10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42" y="738"/>
                  </a:lnTo>
                  <a:lnTo>
                    <a:pt x="431" y="1141"/>
                  </a:lnTo>
                  <a:lnTo>
                    <a:pt x="511" y="1879"/>
                  </a:lnTo>
                  <a:lnTo>
                    <a:pt x="781" y="2483"/>
                  </a:lnTo>
                  <a:lnTo>
                    <a:pt x="1023" y="3087"/>
                  </a:lnTo>
                  <a:lnTo>
                    <a:pt x="1077" y="3826"/>
                  </a:lnTo>
                  <a:lnTo>
                    <a:pt x="1346" y="4295"/>
                  </a:lnTo>
                  <a:lnTo>
                    <a:pt x="1615" y="4899"/>
                  </a:lnTo>
                  <a:lnTo>
                    <a:pt x="1830" y="5302"/>
                  </a:lnTo>
                  <a:lnTo>
                    <a:pt x="1992" y="6107"/>
                  </a:lnTo>
                  <a:lnTo>
                    <a:pt x="2100" y="6779"/>
                  </a:lnTo>
                  <a:lnTo>
                    <a:pt x="2423" y="7248"/>
                  </a:lnTo>
                  <a:lnTo>
                    <a:pt x="2557" y="7919"/>
                  </a:lnTo>
                  <a:lnTo>
                    <a:pt x="2665" y="8456"/>
                  </a:lnTo>
                  <a:lnTo>
                    <a:pt x="2880" y="8926"/>
                  </a:lnTo>
                  <a:lnTo>
                    <a:pt x="3096" y="9597"/>
                  </a:lnTo>
                  <a:lnTo>
                    <a:pt x="3365" y="10067"/>
                  </a:lnTo>
                  <a:lnTo>
                    <a:pt x="3580" y="10604"/>
                  </a:lnTo>
                  <a:lnTo>
                    <a:pt x="3715" y="11141"/>
                  </a:lnTo>
                  <a:lnTo>
                    <a:pt x="3930" y="11611"/>
                  </a:lnTo>
                  <a:lnTo>
                    <a:pt x="4172" y="12081"/>
                  </a:lnTo>
                  <a:lnTo>
                    <a:pt x="4388" y="12752"/>
                  </a:lnTo>
                  <a:lnTo>
                    <a:pt x="4576" y="13087"/>
                  </a:lnTo>
                  <a:lnTo>
                    <a:pt x="4818" y="13557"/>
                  </a:lnTo>
                  <a:lnTo>
                    <a:pt x="5007" y="14161"/>
                  </a:lnTo>
                  <a:lnTo>
                    <a:pt x="5141" y="14698"/>
                  </a:lnTo>
                  <a:lnTo>
                    <a:pt x="5357" y="14899"/>
                  </a:lnTo>
                  <a:lnTo>
                    <a:pt x="5599" y="15369"/>
                  </a:lnTo>
                  <a:lnTo>
                    <a:pt x="5707" y="15705"/>
                  </a:lnTo>
                  <a:lnTo>
                    <a:pt x="5922" y="16174"/>
                  </a:lnTo>
                  <a:lnTo>
                    <a:pt x="6164" y="16376"/>
                  </a:lnTo>
                  <a:lnTo>
                    <a:pt x="6326" y="16913"/>
                  </a:lnTo>
                  <a:lnTo>
                    <a:pt x="6595" y="17114"/>
                  </a:lnTo>
                  <a:lnTo>
                    <a:pt x="6810" y="17517"/>
                  </a:lnTo>
                  <a:lnTo>
                    <a:pt x="6918" y="17651"/>
                  </a:lnTo>
                  <a:lnTo>
                    <a:pt x="7160" y="18121"/>
                  </a:lnTo>
                  <a:lnTo>
                    <a:pt x="7429" y="18322"/>
                  </a:lnTo>
                  <a:lnTo>
                    <a:pt x="7591" y="18725"/>
                  </a:lnTo>
                  <a:lnTo>
                    <a:pt x="7833" y="18859"/>
                  </a:lnTo>
                  <a:lnTo>
                    <a:pt x="7995" y="19060"/>
                  </a:lnTo>
                  <a:lnTo>
                    <a:pt x="8210" y="19262"/>
                  </a:lnTo>
                  <a:lnTo>
                    <a:pt x="8479" y="19262"/>
                  </a:lnTo>
                  <a:lnTo>
                    <a:pt x="8721" y="19597"/>
                  </a:lnTo>
                  <a:lnTo>
                    <a:pt x="8775" y="19597"/>
                  </a:lnTo>
                  <a:lnTo>
                    <a:pt x="8910" y="19732"/>
                  </a:lnTo>
                  <a:lnTo>
                    <a:pt x="9206" y="19732"/>
                  </a:lnTo>
                  <a:lnTo>
                    <a:pt x="9394" y="19933"/>
                  </a:lnTo>
                  <a:lnTo>
                    <a:pt x="9610" y="19933"/>
                  </a:lnTo>
                  <a:lnTo>
                    <a:pt x="9798" y="19933"/>
                  </a:lnTo>
                  <a:lnTo>
                    <a:pt x="10202" y="19732"/>
                  </a:lnTo>
                  <a:lnTo>
                    <a:pt x="10390" y="19597"/>
                  </a:lnTo>
                  <a:lnTo>
                    <a:pt x="10606" y="19597"/>
                  </a:lnTo>
                  <a:lnTo>
                    <a:pt x="10794" y="19329"/>
                  </a:lnTo>
                  <a:lnTo>
                    <a:pt x="11090" y="19262"/>
                  </a:lnTo>
                  <a:lnTo>
                    <a:pt x="11225" y="19060"/>
                  </a:lnTo>
                  <a:lnTo>
                    <a:pt x="11440" y="18859"/>
                  </a:lnTo>
                  <a:lnTo>
                    <a:pt x="11763" y="18389"/>
                  </a:lnTo>
                  <a:lnTo>
                    <a:pt x="12005" y="18121"/>
                  </a:lnTo>
                  <a:lnTo>
                    <a:pt x="12167" y="17651"/>
                  </a:lnTo>
                  <a:lnTo>
                    <a:pt x="12409" y="17315"/>
                  </a:lnTo>
                  <a:lnTo>
                    <a:pt x="12571" y="17047"/>
                  </a:lnTo>
                  <a:lnTo>
                    <a:pt x="12894" y="16644"/>
                  </a:lnTo>
                  <a:lnTo>
                    <a:pt x="13190" y="16174"/>
                  </a:lnTo>
                  <a:lnTo>
                    <a:pt x="13324" y="15705"/>
                  </a:lnTo>
                  <a:lnTo>
                    <a:pt x="13674" y="15235"/>
                  </a:lnTo>
                  <a:lnTo>
                    <a:pt x="13943" y="14765"/>
                  </a:lnTo>
                  <a:lnTo>
                    <a:pt x="14132" y="14295"/>
                  </a:lnTo>
                  <a:lnTo>
                    <a:pt x="14401" y="13691"/>
                  </a:lnTo>
                  <a:lnTo>
                    <a:pt x="14643" y="13087"/>
                  </a:lnTo>
                  <a:lnTo>
                    <a:pt x="14939" y="12752"/>
                  </a:lnTo>
                  <a:lnTo>
                    <a:pt x="15182" y="12081"/>
                  </a:lnTo>
                  <a:lnTo>
                    <a:pt x="15424" y="11611"/>
                  </a:lnTo>
                  <a:lnTo>
                    <a:pt x="15639" y="11141"/>
                  </a:lnTo>
                  <a:lnTo>
                    <a:pt x="15828" y="10604"/>
                  </a:lnTo>
                  <a:lnTo>
                    <a:pt x="16205" y="10067"/>
                  </a:lnTo>
                  <a:lnTo>
                    <a:pt x="16339" y="9396"/>
                  </a:lnTo>
                  <a:lnTo>
                    <a:pt x="16608" y="8859"/>
                  </a:lnTo>
                  <a:lnTo>
                    <a:pt x="16797" y="8389"/>
                  </a:lnTo>
                  <a:lnTo>
                    <a:pt x="17120" y="7919"/>
                  </a:lnTo>
                  <a:lnTo>
                    <a:pt x="17335" y="7248"/>
                  </a:lnTo>
                  <a:lnTo>
                    <a:pt x="17443" y="6779"/>
                  </a:lnTo>
                  <a:lnTo>
                    <a:pt x="17631" y="6107"/>
                  </a:lnTo>
                  <a:lnTo>
                    <a:pt x="17927" y="5705"/>
                  </a:lnTo>
                  <a:lnTo>
                    <a:pt x="18008" y="5235"/>
                  </a:lnTo>
                  <a:lnTo>
                    <a:pt x="18277" y="4765"/>
                  </a:lnTo>
                  <a:lnTo>
                    <a:pt x="18385" y="4295"/>
                  </a:lnTo>
                  <a:lnTo>
                    <a:pt x="18681" y="3826"/>
                  </a:lnTo>
                  <a:lnTo>
                    <a:pt x="18762" y="3356"/>
                  </a:lnTo>
                  <a:lnTo>
                    <a:pt x="18977" y="2953"/>
                  </a:lnTo>
                  <a:lnTo>
                    <a:pt x="19166" y="2685"/>
                  </a:lnTo>
                  <a:lnTo>
                    <a:pt x="19435" y="2349"/>
                  </a:lnTo>
                  <a:lnTo>
                    <a:pt x="19542" y="1879"/>
                  </a:lnTo>
                  <a:lnTo>
                    <a:pt x="19569" y="1678"/>
                  </a:lnTo>
                  <a:lnTo>
                    <a:pt x="19704" y="1208"/>
                  </a:lnTo>
                  <a:lnTo>
                    <a:pt x="19812" y="1007"/>
                  </a:lnTo>
                  <a:lnTo>
                    <a:pt x="19973" y="805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Freeform 119"/>
            <p:cNvSpPr>
              <a:spLocks/>
            </p:cNvSpPr>
            <p:nvPr/>
          </p:nvSpPr>
          <p:spPr bwMode="auto">
            <a:xfrm>
              <a:off x="1903" y="3821"/>
              <a:ext cx="292" cy="10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3" y="0"/>
                  </a:moveTo>
                  <a:lnTo>
                    <a:pt x="19731" y="738"/>
                  </a:lnTo>
                  <a:lnTo>
                    <a:pt x="19542" y="1141"/>
                  </a:lnTo>
                  <a:lnTo>
                    <a:pt x="19435" y="1879"/>
                  </a:lnTo>
                  <a:lnTo>
                    <a:pt x="19166" y="2483"/>
                  </a:lnTo>
                  <a:lnTo>
                    <a:pt x="18950" y="3087"/>
                  </a:lnTo>
                  <a:lnTo>
                    <a:pt x="18923" y="3826"/>
                  </a:lnTo>
                  <a:lnTo>
                    <a:pt x="18627" y="4295"/>
                  </a:lnTo>
                  <a:lnTo>
                    <a:pt x="18385" y="4899"/>
                  </a:lnTo>
                  <a:lnTo>
                    <a:pt x="18116" y="5302"/>
                  </a:lnTo>
                  <a:lnTo>
                    <a:pt x="17981" y="6107"/>
                  </a:lnTo>
                  <a:lnTo>
                    <a:pt x="17847" y="6779"/>
                  </a:lnTo>
                  <a:lnTo>
                    <a:pt x="17524" y="7248"/>
                  </a:lnTo>
                  <a:lnTo>
                    <a:pt x="17416" y="7919"/>
                  </a:lnTo>
                  <a:lnTo>
                    <a:pt x="17335" y="8456"/>
                  </a:lnTo>
                  <a:lnTo>
                    <a:pt x="17093" y="8926"/>
                  </a:lnTo>
                  <a:lnTo>
                    <a:pt x="16851" y="9597"/>
                  </a:lnTo>
                  <a:lnTo>
                    <a:pt x="16608" y="10067"/>
                  </a:lnTo>
                  <a:lnTo>
                    <a:pt x="16366" y="10604"/>
                  </a:lnTo>
                  <a:lnTo>
                    <a:pt x="16258" y="11141"/>
                  </a:lnTo>
                  <a:lnTo>
                    <a:pt x="16070" y="11611"/>
                  </a:lnTo>
                  <a:lnTo>
                    <a:pt x="15801" y="12081"/>
                  </a:lnTo>
                  <a:lnTo>
                    <a:pt x="15559" y="12752"/>
                  </a:lnTo>
                  <a:lnTo>
                    <a:pt x="15370" y="13087"/>
                  </a:lnTo>
                  <a:lnTo>
                    <a:pt x="15155" y="13557"/>
                  </a:lnTo>
                  <a:lnTo>
                    <a:pt x="14993" y="14161"/>
                  </a:lnTo>
                  <a:lnTo>
                    <a:pt x="14832" y="14698"/>
                  </a:lnTo>
                  <a:lnTo>
                    <a:pt x="14616" y="14899"/>
                  </a:lnTo>
                  <a:lnTo>
                    <a:pt x="14374" y="15369"/>
                  </a:lnTo>
                  <a:lnTo>
                    <a:pt x="14213" y="15705"/>
                  </a:lnTo>
                  <a:lnTo>
                    <a:pt x="14024" y="16174"/>
                  </a:lnTo>
                  <a:lnTo>
                    <a:pt x="13782" y="16376"/>
                  </a:lnTo>
                  <a:lnTo>
                    <a:pt x="13647" y="16913"/>
                  </a:lnTo>
                  <a:lnTo>
                    <a:pt x="13378" y="17114"/>
                  </a:lnTo>
                  <a:lnTo>
                    <a:pt x="13136" y="17517"/>
                  </a:lnTo>
                  <a:lnTo>
                    <a:pt x="13055" y="17651"/>
                  </a:lnTo>
                  <a:lnTo>
                    <a:pt x="12732" y="18121"/>
                  </a:lnTo>
                  <a:lnTo>
                    <a:pt x="12544" y="18322"/>
                  </a:lnTo>
                  <a:lnTo>
                    <a:pt x="12382" y="18725"/>
                  </a:lnTo>
                  <a:lnTo>
                    <a:pt x="12140" y="18859"/>
                  </a:lnTo>
                  <a:lnTo>
                    <a:pt x="11978" y="19060"/>
                  </a:lnTo>
                  <a:lnTo>
                    <a:pt x="11790" y="19262"/>
                  </a:lnTo>
                  <a:lnTo>
                    <a:pt x="11494" y="19262"/>
                  </a:lnTo>
                  <a:lnTo>
                    <a:pt x="11252" y="19597"/>
                  </a:lnTo>
                  <a:lnTo>
                    <a:pt x="11171" y="19597"/>
                  </a:lnTo>
                  <a:lnTo>
                    <a:pt x="11063" y="19732"/>
                  </a:lnTo>
                  <a:lnTo>
                    <a:pt x="10740" y="19732"/>
                  </a:lnTo>
                  <a:lnTo>
                    <a:pt x="10579" y="19933"/>
                  </a:lnTo>
                  <a:lnTo>
                    <a:pt x="10390" y="19933"/>
                  </a:lnTo>
                  <a:lnTo>
                    <a:pt x="10175" y="19933"/>
                  </a:lnTo>
                  <a:lnTo>
                    <a:pt x="9771" y="19732"/>
                  </a:lnTo>
                  <a:lnTo>
                    <a:pt x="9610" y="19597"/>
                  </a:lnTo>
                  <a:lnTo>
                    <a:pt x="9367" y="19597"/>
                  </a:lnTo>
                  <a:lnTo>
                    <a:pt x="9179" y="19329"/>
                  </a:lnTo>
                  <a:lnTo>
                    <a:pt x="8910" y="19262"/>
                  </a:lnTo>
                  <a:lnTo>
                    <a:pt x="8748" y="19060"/>
                  </a:lnTo>
                  <a:lnTo>
                    <a:pt x="8533" y="18859"/>
                  </a:lnTo>
                  <a:lnTo>
                    <a:pt x="8210" y="18389"/>
                  </a:lnTo>
                  <a:lnTo>
                    <a:pt x="7968" y="18121"/>
                  </a:lnTo>
                  <a:lnTo>
                    <a:pt x="7779" y="17651"/>
                  </a:lnTo>
                  <a:lnTo>
                    <a:pt x="7564" y="17315"/>
                  </a:lnTo>
                  <a:lnTo>
                    <a:pt x="7402" y="17047"/>
                  </a:lnTo>
                  <a:lnTo>
                    <a:pt x="7026" y="16644"/>
                  </a:lnTo>
                  <a:lnTo>
                    <a:pt x="6810" y="16174"/>
                  </a:lnTo>
                  <a:lnTo>
                    <a:pt x="6622" y="15705"/>
                  </a:lnTo>
                  <a:lnTo>
                    <a:pt x="6299" y="15235"/>
                  </a:lnTo>
                  <a:lnTo>
                    <a:pt x="6057" y="14765"/>
                  </a:lnTo>
                  <a:lnTo>
                    <a:pt x="5841" y="14295"/>
                  </a:lnTo>
                  <a:lnTo>
                    <a:pt x="5572" y="13691"/>
                  </a:lnTo>
                  <a:lnTo>
                    <a:pt x="5330" y="13087"/>
                  </a:lnTo>
                  <a:lnTo>
                    <a:pt x="5034" y="12752"/>
                  </a:lnTo>
                  <a:lnTo>
                    <a:pt x="4791" y="12081"/>
                  </a:lnTo>
                  <a:lnTo>
                    <a:pt x="4549" y="11611"/>
                  </a:lnTo>
                  <a:lnTo>
                    <a:pt x="4334" y="11141"/>
                  </a:lnTo>
                  <a:lnTo>
                    <a:pt x="4145" y="10604"/>
                  </a:lnTo>
                  <a:lnTo>
                    <a:pt x="3742" y="10067"/>
                  </a:lnTo>
                  <a:lnTo>
                    <a:pt x="3634" y="9396"/>
                  </a:lnTo>
                  <a:lnTo>
                    <a:pt x="3365" y="8859"/>
                  </a:lnTo>
                  <a:lnTo>
                    <a:pt x="3203" y="8389"/>
                  </a:lnTo>
                  <a:lnTo>
                    <a:pt x="2853" y="7919"/>
                  </a:lnTo>
                  <a:lnTo>
                    <a:pt x="2665" y="7248"/>
                  </a:lnTo>
                  <a:lnTo>
                    <a:pt x="2530" y="6779"/>
                  </a:lnTo>
                  <a:lnTo>
                    <a:pt x="2342" y="6107"/>
                  </a:lnTo>
                  <a:lnTo>
                    <a:pt x="2019" y="5705"/>
                  </a:lnTo>
                  <a:lnTo>
                    <a:pt x="1965" y="5235"/>
                  </a:lnTo>
                  <a:lnTo>
                    <a:pt x="1615" y="4765"/>
                  </a:lnTo>
                  <a:lnTo>
                    <a:pt x="1588" y="4295"/>
                  </a:lnTo>
                  <a:lnTo>
                    <a:pt x="1292" y="3826"/>
                  </a:lnTo>
                  <a:lnTo>
                    <a:pt x="1184" y="3356"/>
                  </a:lnTo>
                  <a:lnTo>
                    <a:pt x="969" y="2953"/>
                  </a:lnTo>
                  <a:lnTo>
                    <a:pt x="781" y="2685"/>
                  </a:lnTo>
                  <a:lnTo>
                    <a:pt x="565" y="2349"/>
                  </a:lnTo>
                  <a:lnTo>
                    <a:pt x="431" y="1879"/>
                  </a:lnTo>
                  <a:lnTo>
                    <a:pt x="404" y="1678"/>
                  </a:lnTo>
                  <a:lnTo>
                    <a:pt x="269" y="1208"/>
                  </a:lnTo>
                  <a:lnTo>
                    <a:pt x="135" y="1007"/>
                  </a:lnTo>
                  <a:lnTo>
                    <a:pt x="0" y="805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Freeform 120"/>
            <p:cNvSpPr>
              <a:spLocks/>
            </p:cNvSpPr>
            <p:nvPr/>
          </p:nvSpPr>
          <p:spPr bwMode="auto">
            <a:xfrm>
              <a:off x="1572" y="3793"/>
              <a:ext cx="380" cy="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9" y="19891"/>
                  </a:moveTo>
                  <a:lnTo>
                    <a:pt x="19773" y="19235"/>
                  </a:lnTo>
                  <a:lnTo>
                    <a:pt x="19608" y="18798"/>
                  </a:lnTo>
                  <a:lnTo>
                    <a:pt x="19401" y="18033"/>
                  </a:lnTo>
                  <a:lnTo>
                    <a:pt x="19174" y="17596"/>
                  </a:lnTo>
                  <a:lnTo>
                    <a:pt x="18968" y="16721"/>
                  </a:lnTo>
                  <a:lnTo>
                    <a:pt x="18762" y="16066"/>
                  </a:lnTo>
                  <a:lnTo>
                    <a:pt x="18596" y="15738"/>
                  </a:lnTo>
                  <a:lnTo>
                    <a:pt x="18411" y="14973"/>
                  </a:lnTo>
                  <a:lnTo>
                    <a:pt x="18225" y="14426"/>
                  </a:lnTo>
                  <a:lnTo>
                    <a:pt x="18019" y="13770"/>
                  </a:lnTo>
                  <a:lnTo>
                    <a:pt x="17812" y="13224"/>
                  </a:lnTo>
                  <a:lnTo>
                    <a:pt x="17606" y="12678"/>
                  </a:lnTo>
                  <a:lnTo>
                    <a:pt x="17461" y="12022"/>
                  </a:lnTo>
                  <a:lnTo>
                    <a:pt x="17152" y="11694"/>
                  </a:lnTo>
                  <a:lnTo>
                    <a:pt x="17028" y="10929"/>
                  </a:lnTo>
                  <a:lnTo>
                    <a:pt x="16801" y="10273"/>
                  </a:lnTo>
                  <a:lnTo>
                    <a:pt x="16615" y="9727"/>
                  </a:lnTo>
                  <a:lnTo>
                    <a:pt x="16471" y="9290"/>
                  </a:lnTo>
                  <a:lnTo>
                    <a:pt x="16202" y="8743"/>
                  </a:lnTo>
                  <a:lnTo>
                    <a:pt x="16037" y="8306"/>
                  </a:lnTo>
                  <a:lnTo>
                    <a:pt x="15831" y="7760"/>
                  </a:lnTo>
                  <a:lnTo>
                    <a:pt x="15604" y="7104"/>
                  </a:lnTo>
                  <a:lnTo>
                    <a:pt x="15418" y="6776"/>
                  </a:lnTo>
                  <a:lnTo>
                    <a:pt x="15191" y="6230"/>
                  </a:lnTo>
                  <a:lnTo>
                    <a:pt x="15046" y="5792"/>
                  </a:lnTo>
                  <a:lnTo>
                    <a:pt x="14840" y="5355"/>
                  </a:lnTo>
                  <a:lnTo>
                    <a:pt x="14675" y="5027"/>
                  </a:lnTo>
                  <a:lnTo>
                    <a:pt x="14427" y="4372"/>
                  </a:lnTo>
                  <a:lnTo>
                    <a:pt x="14200" y="4044"/>
                  </a:lnTo>
                  <a:lnTo>
                    <a:pt x="13994" y="3934"/>
                  </a:lnTo>
                  <a:lnTo>
                    <a:pt x="13787" y="3388"/>
                  </a:lnTo>
                  <a:lnTo>
                    <a:pt x="13622" y="3060"/>
                  </a:lnTo>
                  <a:lnTo>
                    <a:pt x="13395" y="2732"/>
                  </a:lnTo>
                  <a:lnTo>
                    <a:pt x="13230" y="2295"/>
                  </a:lnTo>
                  <a:lnTo>
                    <a:pt x="13003" y="2077"/>
                  </a:lnTo>
                  <a:lnTo>
                    <a:pt x="12735" y="1639"/>
                  </a:lnTo>
                  <a:lnTo>
                    <a:pt x="12549" y="1639"/>
                  </a:lnTo>
                  <a:lnTo>
                    <a:pt x="12343" y="1202"/>
                  </a:lnTo>
                  <a:lnTo>
                    <a:pt x="12178" y="1093"/>
                  </a:lnTo>
                  <a:lnTo>
                    <a:pt x="11992" y="765"/>
                  </a:lnTo>
                  <a:lnTo>
                    <a:pt x="11723" y="765"/>
                  </a:lnTo>
                  <a:lnTo>
                    <a:pt x="11558" y="437"/>
                  </a:lnTo>
                  <a:lnTo>
                    <a:pt x="11331" y="437"/>
                  </a:lnTo>
                  <a:lnTo>
                    <a:pt x="11104" y="328"/>
                  </a:lnTo>
                  <a:lnTo>
                    <a:pt x="10960" y="109"/>
                  </a:lnTo>
                  <a:lnTo>
                    <a:pt x="10691" y="109"/>
                  </a:lnTo>
                  <a:lnTo>
                    <a:pt x="10526" y="0"/>
                  </a:lnTo>
                  <a:lnTo>
                    <a:pt x="10299" y="0"/>
                  </a:lnTo>
                  <a:lnTo>
                    <a:pt x="10052" y="0"/>
                  </a:lnTo>
                  <a:lnTo>
                    <a:pt x="9866" y="109"/>
                  </a:lnTo>
                  <a:lnTo>
                    <a:pt x="9659" y="109"/>
                  </a:lnTo>
                  <a:lnTo>
                    <a:pt x="9474" y="328"/>
                  </a:lnTo>
                  <a:lnTo>
                    <a:pt x="9185" y="437"/>
                  </a:lnTo>
                  <a:lnTo>
                    <a:pt x="8978" y="765"/>
                  </a:lnTo>
                  <a:lnTo>
                    <a:pt x="8772" y="765"/>
                  </a:lnTo>
                  <a:lnTo>
                    <a:pt x="8504" y="1093"/>
                  </a:lnTo>
                  <a:lnTo>
                    <a:pt x="8277" y="1639"/>
                  </a:lnTo>
                  <a:lnTo>
                    <a:pt x="7988" y="1639"/>
                  </a:lnTo>
                  <a:lnTo>
                    <a:pt x="7781" y="2077"/>
                  </a:lnTo>
                  <a:lnTo>
                    <a:pt x="7534" y="2404"/>
                  </a:lnTo>
                  <a:lnTo>
                    <a:pt x="7286" y="2732"/>
                  </a:lnTo>
                  <a:lnTo>
                    <a:pt x="7059" y="3388"/>
                  </a:lnTo>
                  <a:lnTo>
                    <a:pt x="6749" y="3934"/>
                  </a:lnTo>
                  <a:lnTo>
                    <a:pt x="6543" y="4044"/>
                  </a:lnTo>
                  <a:lnTo>
                    <a:pt x="6275" y="4809"/>
                  </a:lnTo>
                  <a:lnTo>
                    <a:pt x="6027" y="5027"/>
                  </a:lnTo>
                  <a:lnTo>
                    <a:pt x="5800" y="5574"/>
                  </a:lnTo>
                  <a:lnTo>
                    <a:pt x="5573" y="6011"/>
                  </a:lnTo>
                  <a:lnTo>
                    <a:pt x="5284" y="6776"/>
                  </a:lnTo>
                  <a:lnTo>
                    <a:pt x="5077" y="7104"/>
                  </a:lnTo>
                  <a:lnTo>
                    <a:pt x="4788" y="7760"/>
                  </a:lnTo>
                  <a:lnTo>
                    <a:pt x="4561" y="8306"/>
                  </a:lnTo>
                  <a:lnTo>
                    <a:pt x="4334" y="8743"/>
                  </a:lnTo>
                  <a:lnTo>
                    <a:pt x="4066" y="9399"/>
                  </a:lnTo>
                  <a:lnTo>
                    <a:pt x="3901" y="10055"/>
                  </a:lnTo>
                  <a:lnTo>
                    <a:pt x="3653" y="10492"/>
                  </a:lnTo>
                  <a:lnTo>
                    <a:pt x="3385" y="11038"/>
                  </a:lnTo>
                  <a:lnTo>
                    <a:pt x="3179" y="11694"/>
                  </a:lnTo>
                  <a:lnTo>
                    <a:pt x="2951" y="12022"/>
                  </a:lnTo>
                  <a:lnTo>
                    <a:pt x="2724" y="12678"/>
                  </a:lnTo>
                  <a:lnTo>
                    <a:pt x="2497" y="13005"/>
                  </a:lnTo>
                  <a:lnTo>
                    <a:pt x="2312" y="13770"/>
                  </a:lnTo>
                  <a:lnTo>
                    <a:pt x="2043" y="14208"/>
                  </a:lnTo>
                  <a:lnTo>
                    <a:pt x="1858" y="14645"/>
                  </a:lnTo>
                  <a:lnTo>
                    <a:pt x="1692" y="15191"/>
                  </a:lnTo>
                  <a:lnTo>
                    <a:pt x="1507" y="15738"/>
                  </a:lnTo>
                  <a:lnTo>
                    <a:pt x="1300" y="16066"/>
                  </a:lnTo>
                  <a:lnTo>
                    <a:pt x="1156" y="16721"/>
                  </a:lnTo>
                  <a:lnTo>
                    <a:pt x="991" y="16940"/>
                  </a:lnTo>
                  <a:lnTo>
                    <a:pt x="826" y="17268"/>
                  </a:lnTo>
                  <a:lnTo>
                    <a:pt x="681" y="17705"/>
                  </a:lnTo>
                  <a:lnTo>
                    <a:pt x="495" y="18033"/>
                  </a:lnTo>
                  <a:lnTo>
                    <a:pt x="351" y="18361"/>
                  </a:lnTo>
                  <a:lnTo>
                    <a:pt x="268" y="18361"/>
                  </a:lnTo>
                  <a:lnTo>
                    <a:pt x="144" y="18907"/>
                  </a:lnTo>
                  <a:lnTo>
                    <a:pt x="0" y="19126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6" name="Arc 121"/>
            <p:cNvSpPr>
              <a:spLocks/>
            </p:cNvSpPr>
            <p:nvPr/>
          </p:nvSpPr>
          <p:spPr bwMode="auto">
            <a:xfrm flipH="1">
              <a:off x="2689" y="3104"/>
              <a:ext cx="35" cy="8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Arc 122"/>
            <p:cNvSpPr>
              <a:spLocks/>
            </p:cNvSpPr>
            <p:nvPr/>
          </p:nvSpPr>
          <p:spPr bwMode="auto">
            <a:xfrm>
              <a:off x="2719" y="3097"/>
              <a:ext cx="35" cy="8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Freeform 123"/>
            <p:cNvSpPr>
              <a:spLocks/>
            </p:cNvSpPr>
            <p:nvPr/>
          </p:nvSpPr>
          <p:spPr bwMode="auto">
            <a:xfrm>
              <a:off x="2920" y="3881"/>
              <a:ext cx="35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80" y="19000"/>
                  </a:moveTo>
                  <a:lnTo>
                    <a:pt x="19780" y="18167"/>
                  </a:lnTo>
                  <a:lnTo>
                    <a:pt x="19780" y="17667"/>
                  </a:lnTo>
                  <a:lnTo>
                    <a:pt x="19121" y="17167"/>
                  </a:lnTo>
                  <a:lnTo>
                    <a:pt x="19121" y="16667"/>
                  </a:lnTo>
                  <a:lnTo>
                    <a:pt x="19121" y="16000"/>
                  </a:lnTo>
                  <a:lnTo>
                    <a:pt x="18901" y="15667"/>
                  </a:lnTo>
                  <a:lnTo>
                    <a:pt x="18901" y="14833"/>
                  </a:lnTo>
                  <a:lnTo>
                    <a:pt x="18462" y="14000"/>
                  </a:lnTo>
                  <a:lnTo>
                    <a:pt x="18462" y="13667"/>
                  </a:lnTo>
                  <a:lnTo>
                    <a:pt x="18022" y="13167"/>
                  </a:lnTo>
                  <a:lnTo>
                    <a:pt x="17582" y="12667"/>
                  </a:lnTo>
                  <a:lnTo>
                    <a:pt x="17582" y="11833"/>
                  </a:lnTo>
                  <a:lnTo>
                    <a:pt x="17582" y="11667"/>
                  </a:lnTo>
                  <a:lnTo>
                    <a:pt x="16923" y="10833"/>
                  </a:lnTo>
                  <a:lnTo>
                    <a:pt x="16923" y="10167"/>
                  </a:lnTo>
                  <a:lnTo>
                    <a:pt x="16703" y="9833"/>
                  </a:lnTo>
                  <a:lnTo>
                    <a:pt x="16703" y="9167"/>
                  </a:lnTo>
                  <a:lnTo>
                    <a:pt x="16264" y="8833"/>
                  </a:lnTo>
                  <a:lnTo>
                    <a:pt x="16264" y="8167"/>
                  </a:lnTo>
                  <a:lnTo>
                    <a:pt x="15824" y="7833"/>
                  </a:lnTo>
                  <a:lnTo>
                    <a:pt x="15824" y="7167"/>
                  </a:lnTo>
                  <a:lnTo>
                    <a:pt x="15385" y="6833"/>
                  </a:lnTo>
                  <a:lnTo>
                    <a:pt x="14725" y="6167"/>
                  </a:lnTo>
                  <a:lnTo>
                    <a:pt x="14725" y="5833"/>
                  </a:lnTo>
                  <a:lnTo>
                    <a:pt x="14286" y="5167"/>
                  </a:lnTo>
                  <a:lnTo>
                    <a:pt x="14066" y="4833"/>
                  </a:lnTo>
                  <a:lnTo>
                    <a:pt x="13626" y="4667"/>
                  </a:lnTo>
                  <a:lnTo>
                    <a:pt x="13626" y="3833"/>
                  </a:lnTo>
                  <a:lnTo>
                    <a:pt x="13626" y="3667"/>
                  </a:lnTo>
                  <a:lnTo>
                    <a:pt x="13626" y="3167"/>
                  </a:lnTo>
                  <a:lnTo>
                    <a:pt x="13626" y="3000"/>
                  </a:lnTo>
                  <a:lnTo>
                    <a:pt x="12747" y="2667"/>
                  </a:lnTo>
                  <a:lnTo>
                    <a:pt x="12747" y="2167"/>
                  </a:lnTo>
                  <a:lnTo>
                    <a:pt x="12527" y="2000"/>
                  </a:lnTo>
                  <a:lnTo>
                    <a:pt x="12088" y="1667"/>
                  </a:lnTo>
                  <a:lnTo>
                    <a:pt x="11868" y="1667"/>
                  </a:lnTo>
                  <a:lnTo>
                    <a:pt x="11868" y="1167"/>
                  </a:lnTo>
                  <a:lnTo>
                    <a:pt x="11868" y="1000"/>
                  </a:lnTo>
                  <a:lnTo>
                    <a:pt x="11209" y="667"/>
                  </a:lnTo>
                  <a:lnTo>
                    <a:pt x="10989" y="667"/>
                  </a:lnTo>
                  <a:lnTo>
                    <a:pt x="10549" y="667"/>
                  </a:lnTo>
                  <a:lnTo>
                    <a:pt x="10330" y="0"/>
                  </a:lnTo>
                  <a:lnTo>
                    <a:pt x="9890" y="0"/>
                  </a:lnTo>
                  <a:lnTo>
                    <a:pt x="9670" y="0"/>
                  </a:lnTo>
                  <a:lnTo>
                    <a:pt x="9231" y="0"/>
                  </a:lnTo>
                  <a:lnTo>
                    <a:pt x="8791" y="0"/>
                  </a:lnTo>
                  <a:lnTo>
                    <a:pt x="8791" y="667"/>
                  </a:lnTo>
                  <a:lnTo>
                    <a:pt x="8352" y="667"/>
                  </a:lnTo>
                  <a:lnTo>
                    <a:pt x="8352" y="1000"/>
                  </a:lnTo>
                  <a:lnTo>
                    <a:pt x="8132" y="1167"/>
                  </a:lnTo>
                  <a:lnTo>
                    <a:pt x="7692" y="1667"/>
                  </a:lnTo>
                  <a:lnTo>
                    <a:pt x="7473" y="2000"/>
                  </a:lnTo>
                  <a:lnTo>
                    <a:pt x="7473" y="2167"/>
                  </a:lnTo>
                  <a:lnTo>
                    <a:pt x="6593" y="2667"/>
                  </a:lnTo>
                  <a:lnTo>
                    <a:pt x="6593" y="3000"/>
                  </a:lnTo>
                  <a:lnTo>
                    <a:pt x="6593" y="3167"/>
                  </a:lnTo>
                  <a:lnTo>
                    <a:pt x="6374" y="3833"/>
                  </a:lnTo>
                  <a:lnTo>
                    <a:pt x="6154" y="4167"/>
                  </a:lnTo>
                  <a:lnTo>
                    <a:pt x="6154" y="4833"/>
                  </a:lnTo>
                  <a:lnTo>
                    <a:pt x="5934" y="5667"/>
                  </a:lnTo>
                  <a:lnTo>
                    <a:pt x="5495" y="5833"/>
                  </a:lnTo>
                  <a:lnTo>
                    <a:pt x="5275" y="6667"/>
                  </a:lnTo>
                  <a:lnTo>
                    <a:pt x="4396" y="6833"/>
                  </a:lnTo>
                  <a:lnTo>
                    <a:pt x="4396" y="7667"/>
                  </a:lnTo>
                  <a:lnTo>
                    <a:pt x="3956" y="8167"/>
                  </a:lnTo>
                  <a:lnTo>
                    <a:pt x="3956" y="8833"/>
                  </a:lnTo>
                  <a:lnTo>
                    <a:pt x="3736" y="9167"/>
                  </a:lnTo>
                  <a:lnTo>
                    <a:pt x="3516" y="9833"/>
                  </a:lnTo>
                  <a:lnTo>
                    <a:pt x="3297" y="10667"/>
                  </a:lnTo>
                  <a:lnTo>
                    <a:pt x="3297" y="10833"/>
                  </a:lnTo>
                  <a:lnTo>
                    <a:pt x="2857" y="11667"/>
                  </a:lnTo>
                  <a:lnTo>
                    <a:pt x="2637" y="12167"/>
                  </a:lnTo>
                  <a:lnTo>
                    <a:pt x="2637" y="12833"/>
                  </a:lnTo>
                  <a:lnTo>
                    <a:pt x="2637" y="13167"/>
                  </a:lnTo>
                  <a:lnTo>
                    <a:pt x="2198" y="13833"/>
                  </a:lnTo>
                  <a:lnTo>
                    <a:pt x="1758" y="14667"/>
                  </a:lnTo>
                  <a:lnTo>
                    <a:pt x="1758" y="14833"/>
                  </a:lnTo>
                  <a:lnTo>
                    <a:pt x="1538" y="15667"/>
                  </a:lnTo>
                  <a:lnTo>
                    <a:pt x="1099" y="15667"/>
                  </a:lnTo>
                  <a:lnTo>
                    <a:pt x="1099" y="16667"/>
                  </a:lnTo>
                  <a:lnTo>
                    <a:pt x="1099" y="17167"/>
                  </a:lnTo>
                  <a:lnTo>
                    <a:pt x="1099" y="17667"/>
                  </a:lnTo>
                  <a:lnTo>
                    <a:pt x="1099" y="18000"/>
                  </a:lnTo>
                  <a:lnTo>
                    <a:pt x="659" y="18167"/>
                  </a:lnTo>
                  <a:lnTo>
                    <a:pt x="440" y="19000"/>
                  </a:lnTo>
                  <a:lnTo>
                    <a:pt x="440" y="19167"/>
                  </a:lnTo>
                  <a:lnTo>
                    <a:pt x="440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Freeform 124"/>
            <p:cNvSpPr>
              <a:spLocks/>
            </p:cNvSpPr>
            <p:nvPr/>
          </p:nvSpPr>
          <p:spPr bwMode="auto">
            <a:xfrm>
              <a:off x="2967" y="3881"/>
              <a:ext cx="35" cy="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80" y="19000"/>
                  </a:moveTo>
                  <a:lnTo>
                    <a:pt x="19780" y="18167"/>
                  </a:lnTo>
                  <a:lnTo>
                    <a:pt x="19780" y="17667"/>
                  </a:lnTo>
                  <a:lnTo>
                    <a:pt x="19121" y="17167"/>
                  </a:lnTo>
                  <a:lnTo>
                    <a:pt x="19121" y="16667"/>
                  </a:lnTo>
                  <a:lnTo>
                    <a:pt x="19121" y="16000"/>
                  </a:lnTo>
                  <a:lnTo>
                    <a:pt x="18901" y="15667"/>
                  </a:lnTo>
                  <a:lnTo>
                    <a:pt x="18901" y="14833"/>
                  </a:lnTo>
                  <a:lnTo>
                    <a:pt x="18462" y="14000"/>
                  </a:lnTo>
                  <a:lnTo>
                    <a:pt x="18462" y="13667"/>
                  </a:lnTo>
                  <a:lnTo>
                    <a:pt x="18022" y="13167"/>
                  </a:lnTo>
                  <a:lnTo>
                    <a:pt x="17582" y="12667"/>
                  </a:lnTo>
                  <a:lnTo>
                    <a:pt x="17582" y="11833"/>
                  </a:lnTo>
                  <a:lnTo>
                    <a:pt x="17582" y="11667"/>
                  </a:lnTo>
                  <a:lnTo>
                    <a:pt x="16923" y="10833"/>
                  </a:lnTo>
                  <a:lnTo>
                    <a:pt x="16923" y="10167"/>
                  </a:lnTo>
                  <a:lnTo>
                    <a:pt x="16703" y="9833"/>
                  </a:lnTo>
                  <a:lnTo>
                    <a:pt x="16703" y="9167"/>
                  </a:lnTo>
                  <a:lnTo>
                    <a:pt x="16264" y="8833"/>
                  </a:lnTo>
                  <a:lnTo>
                    <a:pt x="16264" y="8167"/>
                  </a:lnTo>
                  <a:lnTo>
                    <a:pt x="15824" y="7833"/>
                  </a:lnTo>
                  <a:lnTo>
                    <a:pt x="15824" y="7167"/>
                  </a:lnTo>
                  <a:lnTo>
                    <a:pt x="15385" y="6833"/>
                  </a:lnTo>
                  <a:lnTo>
                    <a:pt x="14725" y="6167"/>
                  </a:lnTo>
                  <a:lnTo>
                    <a:pt x="14725" y="5833"/>
                  </a:lnTo>
                  <a:lnTo>
                    <a:pt x="14286" y="5167"/>
                  </a:lnTo>
                  <a:lnTo>
                    <a:pt x="14066" y="4833"/>
                  </a:lnTo>
                  <a:lnTo>
                    <a:pt x="13626" y="4667"/>
                  </a:lnTo>
                  <a:lnTo>
                    <a:pt x="13626" y="3833"/>
                  </a:lnTo>
                  <a:lnTo>
                    <a:pt x="13626" y="3667"/>
                  </a:lnTo>
                  <a:lnTo>
                    <a:pt x="13626" y="3167"/>
                  </a:lnTo>
                  <a:lnTo>
                    <a:pt x="13626" y="3000"/>
                  </a:lnTo>
                  <a:lnTo>
                    <a:pt x="12747" y="2667"/>
                  </a:lnTo>
                  <a:lnTo>
                    <a:pt x="12747" y="2167"/>
                  </a:lnTo>
                  <a:lnTo>
                    <a:pt x="12527" y="2000"/>
                  </a:lnTo>
                  <a:lnTo>
                    <a:pt x="12088" y="1667"/>
                  </a:lnTo>
                  <a:lnTo>
                    <a:pt x="11868" y="1667"/>
                  </a:lnTo>
                  <a:lnTo>
                    <a:pt x="11868" y="1167"/>
                  </a:lnTo>
                  <a:lnTo>
                    <a:pt x="11868" y="1000"/>
                  </a:lnTo>
                  <a:lnTo>
                    <a:pt x="11209" y="667"/>
                  </a:lnTo>
                  <a:lnTo>
                    <a:pt x="10989" y="667"/>
                  </a:lnTo>
                  <a:lnTo>
                    <a:pt x="10549" y="667"/>
                  </a:lnTo>
                  <a:lnTo>
                    <a:pt x="10330" y="0"/>
                  </a:lnTo>
                  <a:lnTo>
                    <a:pt x="9890" y="0"/>
                  </a:lnTo>
                  <a:lnTo>
                    <a:pt x="9670" y="0"/>
                  </a:lnTo>
                  <a:lnTo>
                    <a:pt x="9231" y="0"/>
                  </a:lnTo>
                  <a:lnTo>
                    <a:pt x="8791" y="0"/>
                  </a:lnTo>
                  <a:lnTo>
                    <a:pt x="8791" y="667"/>
                  </a:lnTo>
                  <a:lnTo>
                    <a:pt x="8352" y="667"/>
                  </a:lnTo>
                  <a:lnTo>
                    <a:pt x="8352" y="1000"/>
                  </a:lnTo>
                  <a:lnTo>
                    <a:pt x="8132" y="1167"/>
                  </a:lnTo>
                  <a:lnTo>
                    <a:pt x="7692" y="1667"/>
                  </a:lnTo>
                  <a:lnTo>
                    <a:pt x="7473" y="2000"/>
                  </a:lnTo>
                  <a:lnTo>
                    <a:pt x="7473" y="2167"/>
                  </a:lnTo>
                  <a:lnTo>
                    <a:pt x="6593" y="2667"/>
                  </a:lnTo>
                  <a:lnTo>
                    <a:pt x="6593" y="3000"/>
                  </a:lnTo>
                  <a:lnTo>
                    <a:pt x="6593" y="3167"/>
                  </a:lnTo>
                  <a:lnTo>
                    <a:pt x="6374" y="3833"/>
                  </a:lnTo>
                  <a:lnTo>
                    <a:pt x="6154" y="4167"/>
                  </a:lnTo>
                  <a:lnTo>
                    <a:pt x="6154" y="4833"/>
                  </a:lnTo>
                  <a:lnTo>
                    <a:pt x="5934" y="5667"/>
                  </a:lnTo>
                  <a:lnTo>
                    <a:pt x="5495" y="5833"/>
                  </a:lnTo>
                  <a:lnTo>
                    <a:pt x="5275" y="6667"/>
                  </a:lnTo>
                  <a:lnTo>
                    <a:pt x="4396" y="6833"/>
                  </a:lnTo>
                  <a:lnTo>
                    <a:pt x="4396" y="7667"/>
                  </a:lnTo>
                  <a:lnTo>
                    <a:pt x="3956" y="8167"/>
                  </a:lnTo>
                  <a:lnTo>
                    <a:pt x="3956" y="8833"/>
                  </a:lnTo>
                  <a:lnTo>
                    <a:pt x="3736" y="9167"/>
                  </a:lnTo>
                  <a:lnTo>
                    <a:pt x="3516" y="9833"/>
                  </a:lnTo>
                  <a:lnTo>
                    <a:pt x="3297" y="10667"/>
                  </a:lnTo>
                  <a:lnTo>
                    <a:pt x="3297" y="10833"/>
                  </a:lnTo>
                  <a:lnTo>
                    <a:pt x="2857" y="11667"/>
                  </a:lnTo>
                  <a:lnTo>
                    <a:pt x="2637" y="12167"/>
                  </a:lnTo>
                  <a:lnTo>
                    <a:pt x="2637" y="12833"/>
                  </a:lnTo>
                  <a:lnTo>
                    <a:pt x="2637" y="13167"/>
                  </a:lnTo>
                  <a:lnTo>
                    <a:pt x="2198" y="13833"/>
                  </a:lnTo>
                  <a:lnTo>
                    <a:pt x="1758" y="14667"/>
                  </a:lnTo>
                  <a:lnTo>
                    <a:pt x="1758" y="14833"/>
                  </a:lnTo>
                  <a:lnTo>
                    <a:pt x="1538" y="15667"/>
                  </a:lnTo>
                  <a:lnTo>
                    <a:pt x="1099" y="15667"/>
                  </a:lnTo>
                  <a:lnTo>
                    <a:pt x="1099" y="16667"/>
                  </a:lnTo>
                  <a:lnTo>
                    <a:pt x="1099" y="17167"/>
                  </a:lnTo>
                  <a:lnTo>
                    <a:pt x="1099" y="17667"/>
                  </a:lnTo>
                  <a:lnTo>
                    <a:pt x="1099" y="18000"/>
                  </a:lnTo>
                  <a:lnTo>
                    <a:pt x="659" y="18167"/>
                  </a:lnTo>
                  <a:lnTo>
                    <a:pt x="440" y="19000"/>
                  </a:lnTo>
                  <a:lnTo>
                    <a:pt x="440" y="19167"/>
                  </a:lnTo>
                  <a:lnTo>
                    <a:pt x="440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Arc 125"/>
            <p:cNvSpPr>
              <a:spLocks/>
            </p:cNvSpPr>
            <p:nvPr/>
          </p:nvSpPr>
          <p:spPr bwMode="auto">
            <a:xfrm flipH="1">
              <a:off x="2853" y="3239"/>
              <a:ext cx="38" cy="6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Arc 126"/>
            <p:cNvSpPr>
              <a:spLocks/>
            </p:cNvSpPr>
            <p:nvPr/>
          </p:nvSpPr>
          <p:spPr bwMode="auto">
            <a:xfrm>
              <a:off x="2887" y="3233"/>
              <a:ext cx="37" cy="6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2" name="Arc 127"/>
            <p:cNvSpPr>
              <a:spLocks/>
            </p:cNvSpPr>
            <p:nvPr/>
          </p:nvSpPr>
          <p:spPr bwMode="auto">
            <a:xfrm flipH="1">
              <a:off x="3004" y="3493"/>
              <a:ext cx="44" cy="4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Arc 128"/>
            <p:cNvSpPr>
              <a:spLocks/>
            </p:cNvSpPr>
            <p:nvPr/>
          </p:nvSpPr>
          <p:spPr bwMode="auto">
            <a:xfrm>
              <a:off x="3042" y="3489"/>
              <a:ext cx="44" cy="4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4" name="Arc 129"/>
            <p:cNvSpPr>
              <a:spLocks/>
            </p:cNvSpPr>
            <p:nvPr/>
          </p:nvSpPr>
          <p:spPr bwMode="auto">
            <a:xfrm flipH="1">
              <a:off x="3184" y="3838"/>
              <a:ext cx="38" cy="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Arc 130"/>
            <p:cNvSpPr>
              <a:spLocks/>
            </p:cNvSpPr>
            <p:nvPr/>
          </p:nvSpPr>
          <p:spPr bwMode="auto">
            <a:xfrm>
              <a:off x="3216" y="3837"/>
              <a:ext cx="38" cy="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Freeform 131"/>
            <p:cNvSpPr>
              <a:spLocks/>
            </p:cNvSpPr>
            <p:nvPr/>
          </p:nvSpPr>
          <p:spPr bwMode="auto">
            <a:xfrm>
              <a:off x="2755" y="3888"/>
              <a:ext cx="36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80" y="19000"/>
                  </a:moveTo>
                  <a:lnTo>
                    <a:pt x="19780" y="18167"/>
                  </a:lnTo>
                  <a:lnTo>
                    <a:pt x="19780" y="17667"/>
                  </a:lnTo>
                  <a:lnTo>
                    <a:pt x="19121" y="17167"/>
                  </a:lnTo>
                  <a:lnTo>
                    <a:pt x="19121" y="16667"/>
                  </a:lnTo>
                  <a:lnTo>
                    <a:pt x="19121" y="16000"/>
                  </a:lnTo>
                  <a:lnTo>
                    <a:pt x="18901" y="15667"/>
                  </a:lnTo>
                  <a:lnTo>
                    <a:pt x="18901" y="14833"/>
                  </a:lnTo>
                  <a:lnTo>
                    <a:pt x="18462" y="14000"/>
                  </a:lnTo>
                  <a:lnTo>
                    <a:pt x="18462" y="13667"/>
                  </a:lnTo>
                  <a:lnTo>
                    <a:pt x="18022" y="13167"/>
                  </a:lnTo>
                  <a:lnTo>
                    <a:pt x="17582" y="12667"/>
                  </a:lnTo>
                  <a:lnTo>
                    <a:pt x="17582" y="11833"/>
                  </a:lnTo>
                  <a:lnTo>
                    <a:pt x="17582" y="11667"/>
                  </a:lnTo>
                  <a:lnTo>
                    <a:pt x="16923" y="10833"/>
                  </a:lnTo>
                  <a:lnTo>
                    <a:pt x="16923" y="10167"/>
                  </a:lnTo>
                  <a:lnTo>
                    <a:pt x="16703" y="9833"/>
                  </a:lnTo>
                  <a:lnTo>
                    <a:pt x="16703" y="9167"/>
                  </a:lnTo>
                  <a:lnTo>
                    <a:pt x="16264" y="8833"/>
                  </a:lnTo>
                  <a:lnTo>
                    <a:pt x="16264" y="8167"/>
                  </a:lnTo>
                  <a:lnTo>
                    <a:pt x="15824" y="7833"/>
                  </a:lnTo>
                  <a:lnTo>
                    <a:pt x="15824" y="7167"/>
                  </a:lnTo>
                  <a:lnTo>
                    <a:pt x="15385" y="6833"/>
                  </a:lnTo>
                  <a:lnTo>
                    <a:pt x="14725" y="6167"/>
                  </a:lnTo>
                  <a:lnTo>
                    <a:pt x="14725" y="5833"/>
                  </a:lnTo>
                  <a:lnTo>
                    <a:pt x="14286" y="5167"/>
                  </a:lnTo>
                  <a:lnTo>
                    <a:pt x="14066" y="4833"/>
                  </a:lnTo>
                  <a:lnTo>
                    <a:pt x="13626" y="4667"/>
                  </a:lnTo>
                  <a:lnTo>
                    <a:pt x="13626" y="3833"/>
                  </a:lnTo>
                  <a:lnTo>
                    <a:pt x="13626" y="3667"/>
                  </a:lnTo>
                  <a:lnTo>
                    <a:pt x="13626" y="3167"/>
                  </a:lnTo>
                  <a:lnTo>
                    <a:pt x="13626" y="3000"/>
                  </a:lnTo>
                  <a:lnTo>
                    <a:pt x="12747" y="2667"/>
                  </a:lnTo>
                  <a:lnTo>
                    <a:pt x="12747" y="2167"/>
                  </a:lnTo>
                  <a:lnTo>
                    <a:pt x="12527" y="2000"/>
                  </a:lnTo>
                  <a:lnTo>
                    <a:pt x="12088" y="1667"/>
                  </a:lnTo>
                  <a:lnTo>
                    <a:pt x="11868" y="1667"/>
                  </a:lnTo>
                  <a:lnTo>
                    <a:pt x="11868" y="1167"/>
                  </a:lnTo>
                  <a:lnTo>
                    <a:pt x="11868" y="1000"/>
                  </a:lnTo>
                  <a:lnTo>
                    <a:pt x="11209" y="667"/>
                  </a:lnTo>
                  <a:lnTo>
                    <a:pt x="10989" y="667"/>
                  </a:lnTo>
                  <a:lnTo>
                    <a:pt x="10549" y="667"/>
                  </a:lnTo>
                  <a:lnTo>
                    <a:pt x="10330" y="0"/>
                  </a:lnTo>
                  <a:lnTo>
                    <a:pt x="9890" y="0"/>
                  </a:lnTo>
                  <a:lnTo>
                    <a:pt x="9670" y="0"/>
                  </a:lnTo>
                  <a:lnTo>
                    <a:pt x="9231" y="0"/>
                  </a:lnTo>
                  <a:lnTo>
                    <a:pt x="8791" y="0"/>
                  </a:lnTo>
                  <a:lnTo>
                    <a:pt x="8791" y="667"/>
                  </a:lnTo>
                  <a:lnTo>
                    <a:pt x="8352" y="667"/>
                  </a:lnTo>
                  <a:lnTo>
                    <a:pt x="8352" y="1000"/>
                  </a:lnTo>
                  <a:lnTo>
                    <a:pt x="8132" y="1167"/>
                  </a:lnTo>
                  <a:lnTo>
                    <a:pt x="7692" y="1667"/>
                  </a:lnTo>
                  <a:lnTo>
                    <a:pt x="7473" y="2000"/>
                  </a:lnTo>
                  <a:lnTo>
                    <a:pt x="7473" y="2167"/>
                  </a:lnTo>
                  <a:lnTo>
                    <a:pt x="6593" y="2667"/>
                  </a:lnTo>
                  <a:lnTo>
                    <a:pt x="6593" y="3000"/>
                  </a:lnTo>
                  <a:lnTo>
                    <a:pt x="6593" y="3167"/>
                  </a:lnTo>
                  <a:lnTo>
                    <a:pt x="6374" y="3833"/>
                  </a:lnTo>
                  <a:lnTo>
                    <a:pt x="6154" y="4167"/>
                  </a:lnTo>
                  <a:lnTo>
                    <a:pt x="6154" y="4833"/>
                  </a:lnTo>
                  <a:lnTo>
                    <a:pt x="5934" y="5667"/>
                  </a:lnTo>
                  <a:lnTo>
                    <a:pt x="5495" y="5833"/>
                  </a:lnTo>
                  <a:lnTo>
                    <a:pt x="5275" y="6667"/>
                  </a:lnTo>
                  <a:lnTo>
                    <a:pt x="4396" y="6833"/>
                  </a:lnTo>
                  <a:lnTo>
                    <a:pt x="4396" y="7667"/>
                  </a:lnTo>
                  <a:lnTo>
                    <a:pt x="3956" y="8167"/>
                  </a:lnTo>
                  <a:lnTo>
                    <a:pt x="3956" y="8833"/>
                  </a:lnTo>
                  <a:lnTo>
                    <a:pt x="3736" y="9167"/>
                  </a:lnTo>
                  <a:lnTo>
                    <a:pt x="3516" y="9833"/>
                  </a:lnTo>
                  <a:lnTo>
                    <a:pt x="3297" y="10667"/>
                  </a:lnTo>
                  <a:lnTo>
                    <a:pt x="3297" y="10833"/>
                  </a:lnTo>
                  <a:lnTo>
                    <a:pt x="2857" y="11667"/>
                  </a:lnTo>
                  <a:lnTo>
                    <a:pt x="2637" y="12167"/>
                  </a:lnTo>
                  <a:lnTo>
                    <a:pt x="2637" y="12833"/>
                  </a:lnTo>
                  <a:lnTo>
                    <a:pt x="2637" y="13167"/>
                  </a:lnTo>
                  <a:lnTo>
                    <a:pt x="2198" y="13833"/>
                  </a:lnTo>
                  <a:lnTo>
                    <a:pt x="1758" y="14667"/>
                  </a:lnTo>
                  <a:lnTo>
                    <a:pt x="1758" y="14833"/>
                  </a:lnTo>
                  <a:lnTo>
                    <a:pt x="1538" y="15667"/>
                  </a:lnTo>
                  <a:lnTo>
                    <a:pt x="1099" y="15667"/>
                  </a:lnTo>
                  <a:lnTo>
                    <a:pt x="1099" y="16667"/>
                  </a:lnTo>
                  <a:lnTo>
                    <a:pt x="1099" y="17167"/>
                  </a:lnTo>
                  <a:lnTo>
                    <a:pt x="1099" y="17667"/>
                  </a:lnTo>
                  <a:lnTo>
                    <a:pt x="1099" y="18000"/>
                  </a:lnTo>
                  <a:lnTo>
                    <a:pt x="659" y="18167"/>
                  </a:lnTo>
                  <a:lnTo>
                    <a:pt x="440" y="19000"/>
                  </a:lnTo>
                  <a:lnTo>
                    <a:pt x="440" y="19167"/>
                  </a:lnTo>
                  <a:lnTo>
                    <a:pt x="440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Freeform 132"/>
            <p:cNvSpPr>
              <a:spLocks/>
            </p:cNvSpPr>
            <p:nvPr/>
          </p:nvSpPr>
          <p:spPr bwMode="auto">
            <a:xfrm>
              <a:off x="2802" y="3888"/>
              <a:ext cx="36" cy="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80" y="19000"/>
                  </a:moveTo>
                  <a:lnTo>
                    <a:pt x="19780" y="18167"/>
                  </a:lnTo>
                  <a:lnTo>
                    <a:pt x="19780" y="17667"/>
                  </a:lnTo>
                  <a:lnTo>
                    <a:pt x="19121" y="17167"/>
                  </a:lnTo>
                  <a:lnTo>
                    <a:pt x="19121" y="16667"/>
                  </a:lnTo>
                  <a:lnTo>
                    <a:pt x="19121" y="16000"/>
                  </a:lnTo>
                  <a:lnTo>
                    <a:pt x="18901" y="15667"/>
                  </a:lnTo>
                  <a:lnTo>
                    <a:pt x="18901" y="14833"/>
                  </a:lnTo>
                  <a:lnTo>
                    <a:pt x="18462" y="14000"/>
                  </a:lnTo>
                  <a:lnTo>
                    <a:pt x="18462" y="13667"/>
                  </a:lnTo>
                  <a:lnTo>
                    <a:pt x="18022" y="13167"/>
                  </a:lnTo>
                  <a:lnTo>
                    <a:pt x="17582" y="12667"/>
                  </a:lnTo>
                  <a:lnTo>
                    <a:pt x="17582" y="11833"/>
                  </a:lnTo>
                  <a:lnTo>
                    <a:pt x="17582" y="11667"/>
                  </a:lnTo>
                  <a:lnTo>
                    <a:pt x="16923" y="10833"/>
                  </a:lnTo>
                  <a:lnTo>
                    <a:pt x="16923" y="10167"/>
                  </a:lnTo>
                  <a:lnTo>
                    <a:pt x="16703" y="9833"/>
                  </a:lnTo>
                  <a:lnTo>
                    <a:pt x="16703" y="9167"/>
                  </a:lnTo>
                  <a:lnTo>
                    <a:pt x="16264" y="8833"/>
                  </a:lnTo>
                  <a:lnTo>
                    <a:pt x="16264" y="8167"/>
                  </a:lnTo>
                  <a:lnTo>
                    <a:pt x="15824" y="7833"/>
                  </a:lnTo>
                  <a:lnTo>
                    <a:pt x="15824" y="7167"/>
                  </a:lnTo>
                  <a:lnTo>
                    <a:pt x="15385" y="6833"/>
                  </a:lnTo>
                  <a:lnTo>
                    <a:pt x="14725" y="6167"/>
                  </a:lnTo>
                  <a:lnTo>
                    <a:pt x="14725" y="5833"/>
                  </a:lnTo>
                  <a:lnTo>
                    <a:pt x="14286" y="5167"/>
                  </a:lnTo>
                  <a:lnTo>
                    <a:pt x="14066" y="4833"/>
                  </a:lnTo>
                  <a:lnTo>
                    <a:pt x="13626" y="4667"/>
                  </a:lnTo>
                  <a:lnTo>
                    <a:pt x="13626" y="3833"/>
                  </a:lnTo>
                  <a:lnTo>
                    <a:pt x="13626" y="3667"/>
                  </a:lnTo>
                  <a:lnTo>
                    <a:pt x="13626" y="3167"/>
                  </a:lnTo>
                  <a:lnTo>
                    <a:pt x="13626" y="3000"/>
                  </a:lnTo>
                  <a:lnTo>
                    <a:pt x="12747" y="2667"/>
                  </a:lnTo>
                  <a:lnTo>
                    <a:pt x="12747" y="2167"/>
                  </a:lnTo>
                  <a:lnTo>
                    <a:pt x="12527" y="2000"/>
                  </a:lnTo>
                  <a:lnTo>
                    <a:pt x="12088" y="1667"/>
                  </a:lnTo>
                  <a:lnTo>
                    <a:pt x="11868" y="1667"/>
                  </a:lnTo>
                  <a:lnTo>
                    <a:pt x="11868" y="1167"/>
                  </a:lnTo>
                  <a:lnTo>
                    <a:pt x="11868" y="1000"/>
                  </a:lnTo>
                  <a:lnTo>
                    <a:pt x="11209" y="667"/>
                  </a:lnTo>
                  <a:lnTo>
                    <a:pt x="10989" y="667"/>
                  </a:lnTo>
                  <a:lnTo>
                    <a:pt x="10549" y="667"/>
                  </a:lnTo>
                  <a:lnTo>
                    <a:pt x="10330" y="0"/>
                  </a:lnTo>
                  <a:lnTo>
                    <a:pt x="9890" y="0"/>
                  </a:lnTo>
                  <a:lnTo>
                    <a:pt x="9670" y="0"/>
                  </a:lnTo>
                  <a:lnTo>
                    <a:pt x="9231" y="0"/>
                  </a:lnTo>
                  <a:lnTo>
                    <a:pt x="8791" y="0"/>
                  </a:lnTo>
                  <a:lnTo>
                    <a:pt x="8791" y="667"/>
                  </a:lnTo>
                  <a:lnTo>
                    <a:pt x="8352" y="667"/>
                  </a:lnTo>
                  <a:lnTo>
                    <a:pt x="8352" y="1000"/>
                  </a:lnTo>
                  <a:lnTo>
                    <a:pt x="8132" y="1167"/>
                  </a:lnTo>
                  <a:lnTo>
                    <a:pt x="7692" y="1667"/>
                  </a:lnTo>
                  <a:lnTo>
                    <a:pt x="7473" y="2000"/>
                  </a:lnTo>
                  <a:lnTo>
                    <a:pt x="7473" y="2167"/>
                  </a:lnTo>
                  <a:lnTo>
                    <a:pt x="6593" y="2667"/>
                  </a:lnTo>
                  <a:lnTo>
                    <a:pt x="6593" y="3000"/>
                  </a:lnTo>
                  <a:lnTo>
                    <a:pt x="6593" y="3167"/>
                  </a:lnTo>
                  <a:lnTo>
                    <a:pt x="6374" y="3833"/>
                  </a:lnTo>
                  <a:lnTo>
                    <a:pt x="6154" y="4167"/>
                  </a:lnTo>
                  <a:lnTo>
                    <a:pt x="6154" y="4833"/>
                  </a:lnTo>
                  <a:lnTo>
                    <a:pt x="5934" y="5667"/>
                  </a:lnTo>
                  <a:lnTo>
                    <a:pt x="5495" y="5833"/>
                  </a:lnTo>
                  <a:lnTo>
                    <a:pt x="5275" y="6667"/>
                  </a:lnTo>
                  <a:lnTo>
                    <a:pt x="4396" y="6833"/>
                  </a:lnTo>
                  <a:lnTo>
                    <a:pt x="4396" y="7667"/>
                  </a:lnTo>
                  <a:lnTo>
                    <a:pt x="3956" y="8167"/>
                  </a:lnTo>
                  <a:lnTo>
                    <a:pt x="3956" y="8833"/>
                  </a:lnTo>
                  <a:lnTo>
                    <a:pt x="3736" y="9167"/>
                  </a:lnTo>
                  <a:lnTo>
                    <a:pt x="3516" y="9833"/>
                  </a:lnTo>
                  <a:lnTo>
                    <a:pt x="3297" y="10667"/>
                  </a:lnTo>
                  <a:lnTo>
                    <a:pt x="3297" y="10833"/>
                  </a:lnTo>
                  <a:lnTo>
                    <a:pt x="2857" y="11667"/>
                  </a:lnTo>
                  <a:lnTo>
                    <a:pt x="2637" y="12167"/>
                  </a:lnTo>
                  <a:lnTo>
                    <a:pt x="2637" y="12833"/>
                  </a:lnTo>
                  <a:lnTo>
                    <a:pt x="2637" y="13167"/>
                  </a:lnTo>
                  <a:lnTo>
                    <a:pt x="2198" y="13833"/>
                  </a:lnTo>
                  <a:lnTo>
                    <a:pt x="1758" y="14667"/>
                  </a:lnTo>
                  <a:lnTo>
                    <a:pt x="1758" y="14833"/>
                  </a:lnTo>
                  <a:lnTo>
                    <a:pt x="1538" y="15667"/>
                  </a:lnTo>
                  <a:lnTo>
                    <a:pt x="1099" y="15667"/>
                  </a:lnTo>
                  <a:lnTo>
                    <a:pt x="1099" y="16667"/>
                  </a:lnTo>
                  <a:lnTo>
                    <a:pt x="1099" y="17167"/>
                  </a:lnTo>
                  <a:lnTo>
                    <a:pt x="1099" y="17667"/>
                  </a:lnTo>
                  <a:lnTo>
                    <a:pt x="1099" y="18000"/>
                  </a:lnTo>
                  <a:lnTo>
                    <a:pt x="659" y="18167"/>
                  </a:lnTo>
                  <a:lnTo>
                    <a:pt x="440" y="19000"/>
                  </a:lnTo>
                  <a:lnTo>
                    <a:pt x="440" y="19167"/>
                  </a:lnTo>
                  <a:lnTo>
                    <a:pt x="440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Freeform 133"/>
            <p:cNvSpPr>
              <a:spLocks/>
            </p:cNvSpPr>
            <p:nvPr/>
          </p:nvSpPr>
          <p:spPr bwMode="auto">
            <a:xfrm>
              <a:off x="3085" y="3881"/>
              <a:ext cx="35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80" y="19000"/>
                  </a:moveTo>
                  <a:lnTo>
                    <a:pt x="19780" y="18167"/>
                  </a:lnTo>
                  <a:lnTo>
                    <a:pt x="19780" y="17667"/>
                  </a:lnTo>
                  <a:lnTo>
                    <a:pt x="19121" y="17167"/>
                  </a:lnTo>
                  <a:lnTo>
                    <a:pt x="19121" y="16667"/>
                  </a:lnTo>
                  <a:lnTo>
                    <a:pt x="19121" y="16000"/>
                  </a:lnTo>
                  <a:lnTo>
                    <a:pt x="18901" y="15667"/>
                  </a:lnTo>
                  <a:lnTo>
                    <a:pt x="18901" y="14833"/>
                  </a:lnTo>
                  <a:lnTo>
                    <a:pt x="18462" y="14000"/>
                  </a:lnTo>
                  <a:lnTo>
                    <a:pt x="18462" y="13667"/>
                  </a:lnTo>
                  <a:lnTo>
                    <a:pt x="18022" y="13167"/>
                  </a:lnTo>
                  <a:lnTo>
                    <a:pt x="17582" y="12667"/>
                  </a:lnTo>
                  <a:lnTo>
                    <a:pt x="17582" y="11833"/>
                  </a:lnTo>
                  <a:lnTo>
                    <a:pt x="17582" y="11667"/>
                  </a:lnTo>
                  <a:lnTo>
                    <a:pt x="16923" y="10833"/>
                  </a:lnTo>
                  <a:lnTo>
                    <a:pt x="16923" y="10167"/>
                  </a:lnTo>
                  <a:lnTo>
                    <a:pt x="16703" y="9833"/>
                  </a:lnTo>
                  <a:lnTo>
                    <a:pt x="16703" y="9167"/>
                  </a:lnTo>
                  <a:lnTo>
                    <a:pt x="16264" y="8833"/>
                  </a:lnTo>
                  <a:lnTo>
                    <a:pt x="16264" y="8167"/>
                  </a:lnTo>
                  <a:lnTo>
                    <a:pt x="15824" y="7833"/>
                  </a:lnTo>
                  <a:lnTo>
                    <a:pt x="15824" y="7167"/>
                  </a:lnTo>
                  <a:lnTo>
                    <a:pt x="15385" y="6833"/>
                  </a:lnTo>
                  <a:lnTo>
                    <a:pt x="14725" y="6167"/>
                  </a:lnTo>
                  <a:lnTo>
                    <a:pt x="14725" y="5833"/>
                  </a:lnTo>
                  <a:lnTo>
                    <a:pt x="14286" y="5167"/>
                  </a:lnTo>
                  <a:lnTo>
                    <a:pt x="14066" y="4833"/>
                  </a:lnTo>
                  <a:lnTo>
                    <a:pt x="13626" y="4667"/>
                  </a:lnTo>
                  <a:lnTo>
                    <a:pt x="13626" y="3833"/>
                  </a:lnTo>
                  <a:lnTo>
                    <a:pt x="13626" y="3667"/>
                  </a:lnTo>
                  <a:lnTo>
                    <a:pt x="13626" y="3167"/>
                  </a:lnTo>
                  <a:lnTo>
                    <a:pt x="13626" y="3000"/>
                  </a:lnTo>
                  <a:lnTo>
                    <a:pt x="12747" y="2667"/>
                  </a:lnTo>
                  <a:lnTo>
                    <a:pt x="12747" y="2167"/>
                  </a:lnTo>
                  <a:lnTo>
                    <a:pt x="12527" y="2000"/>
                  </a:lnTo>
                  <a:lnTo>
                    <a:pt x="12088" y="1667"/>
                  </a:lnTo>
                  <a:lnTo>
                    <a:pt x="11868" y="1667"/>
                  </a:lnTo>
                  <a:lnTo>
                    <a:pt x="11868" y="1167"/>
                  </a:lnTo>
                  <a:lnTo>
                    <a:pt x="11868" y="1000"/>
                  </a:lnTo>
                  <a:lnTo>
                    <a:pt x="11209" y="667"/>
                  </a:lnTo>
                  <a:lnTo>
                    <a:pt x="10989" y="667"/>
                  </a:lnTo>
                  <a:lnTo>
                    <a:pt x="10549" y="667"/>
                  </a:lnTo>
                  <a:lnTo>
                    <a:pt x="10330" y="0"/>
                  </a:lnTo>
                  <a:lnTo>
                    <a:pt x="9890" y="0"/>
                  </a:lnTo>
                  <a:lnTo>
                    <a:pt x="9670" y="0"/>
                  </a:lnTo>
                  <a:lnTo>
                    <a:pt x="9231" y="0"/>
                  </a:lnTo>
                  <a:lnTo>
                    <a:pt x="8791" y="0"/>
                  </a:lnTo>
                  <a:lnTo>
                    <a:pt x="8791" y="667"/>
                  </a:lnTo>
                  <a:lnTo>
                    <a:pt x="8352" y="667"/>
                  </a:lnTo>
                  <a:lnTo>
                    <a:pt x="8352" y="1000"/>
                  </a:lnTo>
                  <a:lnTo>
                    <a:pt x="8132" y="1167"/>
                  </a:lnTo>
                  <a:lnTo>
                    <a:pt x="7692" y="1667"/>
                  </a:lnTo>
                  <a:lnTo>
                    <a:pt x="7473" y="2000"/>
                  </a:lnTo>
                  <a:lnTo>
                    <a:pt x="7473" y="2167"/>
                  </a:lnTo>
                  <a:lnTo>
                    <a:pt x="6593" y="2667"/>
                  </a:lnTo>
                  <a:lnTo>
                    <a:pt x="6593" y="3000"/>
                  </a:lnTo>
                  <a:lnTo>
                    <a:pt x="6593" y="3167"/>
                  </a:lnTo>
                  <a:lnTo>
                    <a:pt x="6374" y="3833"/>
                  </a:lnTo>
                  <a:lnTo>
                    <a:pt x="6154" y="4167"/>
                  </a:lnTo>
                  <a:lnTo>
                    <a:pt x="6154" y="4833"/>
                  </a:lnTo>
                  <a:lnTo>
                    <a:pt x="5934" y="5667"/>
                  </a:lnTo>
                  <a:lnTo>
                    <a:pt x="5495" y="5833"/>
                  </a:lnTo>
                  <a:lnTo>
                    <a:pt x="5275" y="6667"/>
                  </a:lnTo>
                  <a:lnTo>
                    <a:pt x="4396" y="6833"/>
                  </a:lnTo>
                  <a:lnTo>
                    <a:pt x="4396" y="7667"/>
                  </a:lnTo>
                  <a:lnTo>
                    <a:pt x="3956" y="8167"/>
                  </a:lnTo>
                  <a:lnTo>
                    <a:pt x="3956" y="8833"/>
                  </a:lnTo>
                  <a:lnTo>
                    <a:pt x="3736" y="9167"/>
                  </a:lnTo>
                  <a:lnTo>
                    <a:pt x="3516" y="9833"/>
                  </a:lnTo>
                  <a:lnTo>
                    <a:pt x="3297" y="10667"/>
                  </a:lnTo>
                  <a:lnTo>
                    <a:pt x="3297" y="10833"/>
                  </a:lnTo>
                  <a:lnTo>
                    <a:pt x="2857" y="11667"/>
                  </a:lnTo>
                  <a:lnTo>
                    <a:pt x="2637" y="12167"/>
                  </a:lnTo>
                  <a:lnTo>
                    <a:pt x="2637" y="12833"/>
                  </a:lnTo>
                  <a:lnTo>
                    <a:pt x="2637" y="13167"/>
                  </a:lnTo>
                  <a:lnTo>
                    <a:pt x="2198" y="13833"/>
                  </a:lnTo>
                  <a:lnTo>
                    <a:pt x="1758" y="14667"/>
                  </a:lnTo>
                  <a:lnTo>
                    <a:pt x="1758" y="14833"/>
                  </a:lnTo>
                  <a:lnTo>
                    <a:pt x="1538" y="15667"/>
                  </a:lnTo>
                  <a:lnTo>
                    <a:pt x="1099" y="15667"/>
                  </a:lnTo>
                  <a:lnTo>
                    <a:pt x="1099" y="16667"/>
                  </a:lnTo>
                  <a:lnTo>
                    <a:pt x="1099" y="17167"/>
                  </a:lnTo>
                  <a:lnTo>
                    <a:pt x="1099" y="17667"/>
                  </a:lnTo>
                  <a:lnTo>
                    <a:pt x="1099" y="18000"/>
                  </a:lnTo>
                  <a:lnTo>
                    <a:pt x="659" y="18167"/>
                  </a:lnTo>
                  <a:lnTo>
                    <a:pt x="440" y="19000"/>
                  </a:lnTo>
                  <a:lnTo>
                    <a:pt x="440" y="19167"/>
                  </a:lnTo>
                  <a:lnTo>
                    <a:pt x="440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Freeform 134"/>
            <p:cNvSpPr>
              <a:spLocks/>
            </p:cNvSpPr>
            <p:nvPr/>
          </p:nvSpPr>
          <p:spPr bwMode="auto">
            <a:xfrm>
              <a:off x="3132" y="3881"/>
              <a:ext cx="35" cy="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80" y="19000"/>
                  </a:moveTo>
                  <a:lnTo>
                    <a:pt x="19780" y="18167"/>
                  </a:lnTo>
                  <a:lnTo>
                    <a:pt x="19780" y="17667"/>
                  </a:lnTo>
                  <a:lnTo>
                    <a:pt x="19121" y="17167"/>
                  </a:lnTo>
                  <a:lnTo>
                    <a:pt x="19121" y="16667"/>
                  </a:lnTo>
                  <a:lnTo>
                    <a:pt x="19121" y="16000"/>
                  </a:lnTo>
                  <a:lnTo>
                    <a:pt x="18901" y="15667"/>
                  </a:lnTo>
                  <a:lnTo>
                    <a:pt x="18901" y="14833"/>
                  </a:lnTo>
                  <a:lnTo>
                    <a:pt x="18462" y="14000"/>
                  </a:lnTo>
                  <a:lnTo>
                    <a:pt x="18462" y="13667"/>
                  </a:lnTo>
                  <a:lnTo>
                    <a:pt x="18022" y="13167"/>
                  </a:lnTo>
                  <a:lnTo>
                    <a:pt x="17582" y="12667"/>
                  </a:lnTo>
                  <a:lnTo>
                    <a:pt x="17582" y="11833"/>
                  </a:lnTo>
                  <a:lnTo>
                    <a:pt x="17582" y="11667"/>
                  </a:lnTo>
                  <a:lnTo>
                    <a:pt x="16923" y="10833"/>
                  </a:lnTo>
                  <a:lnTo>
                    <a:pt x="16923" y="10167"/>
                  </a:lnTo>
                  <a:lnTo>
                    <a:pt x="16703" y="9833"/>
                  </a:lnTo>
                  <a:lnTo>
                    <a:pt x="16703" y="9167"/>
                  </a:lnTo>
                  <a:lnTo>
                    <a:pt x="16264" y="8833"/>
                  </a:lnTo>
                  <a:lnTo>
                    <a:pt x="16264" y="8167"/>
                  </a:lnTo>
                  <a:lnTo>
                    <a:pt x="15824" y="7833"/>
                  </a:lnTo>
                  <a:lnTo>
                    <a:pt x="15824" y="7167"/>
                  </a:lnTo>
                  <a:lnTo>
                    <a:pt x="15385" y="6833"/>
                  </a:lnTo>
                  <a:lnTo>
                    <a:pt x="14725" y="6167"/>
                  </a:lnTo>
                  <a:lnTo>
                    <a:pt x="14725" y="5833"/>
                  </a:lnTo>
                  <a:lnTo>
                    <a:pt x="14286" y="5167"/>
                  </a:lnTo>
                  <a:lnTo>
                    <a:pt x="14066" y="4833"/>
                  </a:lnTo>
                  <a:lnTo>
                    <a:pt x="13626" y="4667"/>
                  </a:lnTo>
                  <a:lnTo>
                    <a:pt x="13626" y="3833"/>
                  </a:lnTo>
                  <a:lnTo>
                    <a:pt x="13626" y="3667"/>
                  </a:lnTo>
                  <a:lnTo>
                    <a:pt x="13626" y="3167"/>
                  </a:lnTo>
                  <a:lnTo>
                    <a:pt x="13626" y="3000"/>
                  </a:lnTo>
                  <a:lnTo>
                    <a:pt x="12747" y="2667"/>
                  </a:lnTo>
                  <a:lnTo>
                    <a:pt x="12747" y="2167"/>
                  </a:lnTo>
                  <a:lnTo>
                    <a:pt x="12527" y="2000"/>
                  </a:lnTo>
                  <a:lnTo>
                    <a:pt x="12088" y="1667"/>
                  </a:lnTo>
                  <a:lnTo>
                    <a:pt x="11868" y="1667"/>
                  </a:lnTo>
                  <a:lnTo>
                    <a:pt x="11868" y="1167"/>
                  </a:lnTo>
                  <a:lnTo>
                    <a:pt x="11868" y="1000"/>
                  </a:lnTo>
                  <a:lnTo>
                    <a:pt x="11209" y="667"/>
                  </a:lnTo>
                  <a:lnTo>
                    <a:pt x="10989" y="667"/>
                  </a:lnTo>
                  <a:lnTo>
                    <a:pt x="10549" y="667"/>
                  </a:lnTo>
                  <a:lnTo>
                    <a:pt x="10330" y="0"/>
                  </a:lnTo>
                  <a:lnTo>
                    <a:pt x="9890" y="0"/>
                  </a:lnTo>
                  <a:lnTo>
                    <a:pt x="9670" y="0"/>
                  </a:lnTo>
                  <a:lnTo>
                    <a:pt x="9231" y="0"/>
                  </a:lnTo>
                  <a:lnTo>
                    <a:pt x="8791" y="0"/>
                  </a:lnTo>
                  <a:lnTo>
                    <a:pt x="8791" y="667"/>
                  </a:lnTo>
                  <a:lnTo>
                    <a:pt x="8352" y="667"/>
                  </a:lnTo>
                  <a:lnTo>
                    <a:pt x="8352" y="1000"/>
                  </a:lnTo>
                  <a:lnTo>
                    <a:pt x="8132" y="1167"/>
                  </a:lnTo>
                  <a:lnTo>
                    <a:pt x="7692" y="1667"/>
                  </a:lnTo>
                  <a:lnTo>
                    <a:pt x="7473" y="2000"/>
                  </a:lnTo>
                  <a:lnTo>
                    <a:pt x="7473" y="2167"/>
                  </a:lnTo>
                  <a:lnTo>
                    <a:pt x="6593" y="2667"/>
                  </a:lnTo>
                  <a:lnTo>
                    <a:pt x="6593" y="3000"/>
                  </a:lnTo>
                  <a:lnTo>
                    <a:pt x="6593" y="3167"/>
                  </a:lnTo>
                  <a:lnTo>
                    <a:pt x="6374" y="3833"/>
                  </a:lnTo>
                  <a:lnTo>
                    <a:pt x="6154" y="4167"/>
                  </a:lnTo>
                  <a:lnTo>
                    <a:pt x="6154" y="4833"/>
                  </a:lnTo>
                  <a:lnTo>
                    <a:pt x="5934" y="5667"/>
                  </a:lnTo>
                  <a:lnTo>
                    <a:pt x="5495" y="5833"/>
                  </a:lnTo>
                  <a:lnTo>
                    <a:pt x="5275" y="6667"/>
                  </a:lnTo>
                  <a:lnTo>
                    <a:pt x="4396" y="6833"/>
                  </a:lnTo>
                  <a:lnTo>
                    <a:pt x="4396" y="7667"/>
                  </a:lnTo>
                  <a:lnTo>
                    <a:pt x="3956" y="8167"/>
                  </a:lnTo>
                  <a:lnTo>
                    <a:pt x="3956" y="8833"/>
                  </a:lnTo>
                  <a:lnTo>
                    <a:pt x="3736" y="9167"/>
                  </a:lnTo>
                  <a:lnTo>
                    <a:pt x="3516" y="9833"/>
                  </a:lnTo>
                  <a:lnTo>
                    <a:pt x="3297" y="10667"/>
                  </a:lnTo>
                  <a:lnTo>
                    <a:pt x="3297" y="10833"/>
                  </a:lnTo>
                  <a:lnTo>
                    <a:pt x="2857" y="11667"/>
                  </a:lnTo>
                  <a:lnTo>
                    <a:pt x="2637" y="12167"/>
                  </a:lnTo>
                  <a:lnTo>
                    <a:pt x="2637" y="12833"/>
                  </a:lnTo>
                  <a:lnTo>
                    <a:pt x="2637" y="13167"/>
                  </a:lnTo>
                  <a:lnTo>
                    <a:pt x="2198" y="13833"/>
                  </a:lnTo>
                  <a:lnTo>
                    <a:pt x="1758" y="14667"/>
                  </a:lnTo>
                  <a:lnTo>
                    <a:pt x="1758" y="14833"/>
                  </a:lnTo>
                  <a:lnTo>
                    <a:pt x="1538" y="15667"/>
                  </a:lnTo>
                  <a:lnTo>
                    <a:pt x="1099" y="15667"/>
                  </a:lnTo>
                  <a:lnTo>
                    <a:pt x="1099" y="16667"/>
                  </a:lnTo>
                  <a:lnTo>
                    <a:pt x="1099" y="17167"/>
                  </a:lnTo>
                  <a:lnTo>
                    <a:pt x="1099" y="17667"/>
                  </a:lnTo>
                  <a:lnTo>
                    <a:pt x="1099" y="18000"/>
                  </a:lnTo>
                  <a:lnTo>
                    <a:pt x="659" y="18167"/>
                  </a:lnTo>
                  <a:lnTo>
                    <a:pt x="440" y="19000"/>
                  </a:lnTo>
                  <a:lnTo>
                    <a:pt x="440" y="19167"/>
                  </a:lnTo>
                  <a:lnTo>
                    <a:pt x="440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Freeform 135"/>
            <p:cNvSpPr>
              <a:spLocks/>
            </p:cNvSpPr>
            <p:nvPr/>
          </p:nvSpPr>
          <p:spPr bwMode="auto">
            <a:xfrm>
              <a:off x="3274" y="3888"/>
              <a:ext cx="32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56" y="19000"/>
                  </a:moveTo>
                  <a:lnTo>
                    <a:pt x="19756" y="18167"/>
                  </a:lnTo>
                  <a:lnTo>
                    <a:pt x="19756" y="17667"/>
                  </a:lnTo>
                  <a:lnTo>
                    <a:pt x="19024" y="17167"/>
                  </a:lnTo>
                  <a:lnTo>
                    <a:pt x="19024" y="16667"/>
                  </a:lnTo>
                  <a:lnTo>
                    <a:pt x="19024" y="16000"/>
                  </a:lnTo>
                  <a:lnTo>
                    <a:pt x="19024" y="15667"/>
                  </a:lnTo>
                  <a:lnTo>
                    <a:pt x="19024" y="14833"/>
                  </a:lnTo>
                  <a:lnTo>
                    <a:pt x="18537" y="14000"/>
                  </a:lnTo>
                  <a:lnTo>
                    <a:pt x="18537" y="13667"/>
                  </a:lnTo>
                  <a:lnTo>
                    <a:pt x="18049" y="13167"/>
                  </a:lnTo>
                  <a:lnTo>
                    <a:pt x="17561" y="12667"/>
                  </a:lnTo>
                  <a:lnTo>
                    <a:pt x="17561" y="11833"/>
                  </a:lnTo>
                  <a:lnTo>
                    <a:pt x="17561" y="11667"/>
                  </a:lnTo>
                  <a:lnTo>
                    <a:pt x="16829" y="10833"/>
                  </a:lnTo>
                  <a:lnTo>
                    <a:pt x="16829" y="10167"/>
                  </a:lnTo>
                  <a:lnTo>
                    <a:pt x="16829" y="9833"/>
                  </a:lnTo>
                  <a:lnTo>
                    <a:pt x="16829" y="9167"/>
                  </a:lnTo>
                  <a:lnTo>
                    <a:pt x="16341" y="8833"/>
                  </a:lnTo>
                  <a:lnTo>
                    <a:pt x="16341" y="8167"/>
                  </a:lnTo>
                  <a:lnTo>
                    <a:pt x="15854" y="7833"/>
                  </a:lnTo>
                  <a:lnTo>
                    <a:pt x="15854" y="7167"/>
                  </a:lnTo>
                  <a:lnTo>
                    <a:pt x="15366" y="6833"/>
                  </a:lnTo>
                  <a:lnTo>
                    <a:pt x="14634" y="6167"/>
                  </a:lnTo>
                  <a:lnTo>
                    <a:pt x="14634" y="5833"/>
                  </a:lnTo>
                  <a:lnTo>
                    <a:pt x="14146" y="5167"/>
                  </a:lnTo>
                  <a:lnTo>
                    <a:pt x="14146" y="4833"/>
                  </a:lnTo>
                  <a:lnTo>
                    <a:pt x="13659" y="4667"/>
                  </a:lnTo>
                  <a:lnTo>
                    <a:pt x="13659" y="3833"/>
                  </a:lnTo>
                  <a:lnTo>
                    <a:pt x="13659" y="3667"/>
                  </a:lnTo>
                  <a:lnTo>
                    <a:pt x="13659" y="3167"/>
                  </a:lnTo>
                  <a:lnTo>
                    <a:pt x="13659" y="3000"/>
                  </a:lnTo>
                  <a:lnTo>
                    <a:pt x="12683" y="2667"/>
                  </a:lnTo>
                  <a:lnTo>
                    <a:pt x="12683" y="2167"/>
                  </a:lnTo>
                  <a:lnTo>
                    <a:pt x="12439" y="2000"/>
                  </a:lnTo>
                  <a:lnTo>
                    <a:pt x="12195" y="1667"/>
                  </a:lnTo>
                  <a:lnTo>
                    <a:pt x="11951" y="1667"/>
                  </a:lnTo>
                  <a:lnTo>
                    <a:pt x="11951" y="1167"/>
                  </a:lnTo>
                  <a:lnTo>
                    <a:pt x="11951" y="1000"/>
                  </a:lnTo>
                  <a:lnTo>
                    <a:pt x="11220" y="667"/>
                  </a:lnTo>
                  <a:lnTo>
                    <a:pt x="10976" y="667"/>
                  </a:lnTo>
                  <a:lnTo>
                    <a:pt x="10488" y="667"/>
                  </a:lnTo>
                  <a:lnTo>
                    <a:pt x="10244" y="0"/>
                  </a:lnTo>
                  <a:lnTo>
                    <a:pt x="10000" y="0"/>
                  </a:lnTo>
                  <a:lnTo>
                    <a:pt x="9756" y="0"/>
                  </a:lnTo>
                  <a:lnTo>
                    <a:pt x="9268" y="0"/>
                  </a:lnTo>
                  <a:lnTo>
                    <a:pt x="8780" y="0"/>
                  </a:lnTo>
                  <a:lnTo>
                    <a:pt x="8780" y="667"/>
                  </a:lnTo>
                  <a:lnTo>
                    <a:pt x="8293" y="667"/>
                  </a:lnTo>
                  <a:lnTo>
                    <a:pt x="8293" y="1000"/>
                  </a:lnTo>
                  <a:lnTo>
                    <a:pt x="8049" y="1167"/>
                  </a:lnTo>
                  <a:lnTo>
                    <a:pt x="7805" y="1667"/>
                  </a:lnTo>
                  <a:lnTo>
                    <a:pt x="7561" y="2000"/>
                  </a:lnTo>
                  <a:lnTo>
                    <a:pt x="7561" y="2167"/>
                  </a:lnTo>
                  <a:lnTo>
                    <a:pt x="6585" y="2667"/>
                  </a:lnTo>
                  <a:lnTo>
                    <a:pt x="6585" y="3000"/>
                  </a:lnTo>
                  <a:lnTo>
                    <a:pt x="6585" y="3167"/>
                  </a:lnTo>
                  <a:lnTo>
                    <a:pt x="6341" y="3833"/>
                  </a:lnTo>
                  <a:lnTo>
                    <a:pt x="6098" y="4167"/>
                  </a:lnTo>
                  <a:lnTo>
                    <a:pt x="6098" y="4833"/>
                  </a:lnTo>
                  <a:lnTo>
                    <a:pt x="5854" y="5667"/>
                  </a:lnTo>
                  <a:lnTo>
                    <a:pt x="5610" y="5833"/>
                  </a:lnTo>
                  <a:lnTo>
                    <a:pt x="5366" y="6667"/>
                  </a:lnTo>
                  <a:lnTo>
                    <a:pt x="4390" y="6833"/>
                  </a:lnTo>
                  <a:lnTo>
                    <a:pt x="4390" y="7667"/>
                  </a:lnTo>
                  <a:lnTo>
                    <a:pt x="3902" y="8167"/>
                  </a:lnTo>
                  <a:lnTo>
                    <a:pt x="3902" y="8833"/>
                  </a:lnTo>
                  <a:lnTo>
                    <a:pt x="3659" y="9167"/>
                  </a:lnTo>
                  <a:lnTo>
                    <a:pt x="3415" y="9833"/>
                  </a:lnTo>
                  <a:lnTo>
                    <a:pt x="3171" y="10667"/>
                  </a:lnTo>
                  <a:lnTo>
                    <a:pt x="3171" y="10833"/>
                  </a:lnTo>
                  <a:lnTo>
                    <a:pt x="2927" y="11667"/>
                  </a:lnTo>
                  <a:lnTo>
                    <a:pt x="2683" y="12167"/>
                  </a:lnTo>
                  <a:lnTo>
                    <a:pt x="2683" y="12833"/>
                  </a:lnTo>
                  <a:lnTo>
                    <a:pt x="2683" y="13167"/>
                  </a:lnTo>
                  <a:lnTo>
                    <a:pt x="2195" y="13833"/>
                  </a:lnTo>
                  <a:lnTo>
                    <a:pt x="1707" y="14667"/>
                  </a:lnTo>
                  <a:lnTo>
                    <a:pt x="1707" y="14833"/>
                  </a:lnTo>
                  <a:lnTo>
                    <a:pt x="1463" y="15667"/>
                  </a:lnTo>
                  <a:lnTo>
                    <a:pt x="976" y="15667"/>
                  </a:lnTo>
                  <a:lnTo>
                    <a:pt x="976" y="16667"/>
                  </a:lnTo>
                  <a:lnTo>
                    <a:pt x="976" y="17167"/>
                  </a:lnTo>
                  <a:lnTo>
                    <a:pt x="976" y="17667"/>
                  </a:lnTo>
                  <a:lnTo>
                    <a:pt x="976" y="18000"/>
                  </a:lnTo>
                  <a:lnTo>
                    <a:pt x="732" y="18167"/>
                  </a:lnTo>
                  <a:lnTo>
                    <a:pt x="488" y="19000"/>
                  </a:lnTo>
                  <a:lnTo>
                    <a:pt x="488" y="19167"/>
                  </a:lnTo>
                  <a:lnTo>
                    <a:pt x="488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Freeform 136"/>
            <p:cNvSpPr>
              <a:spLocks/>
            </p:cNvSpPr>
            <p:nvPr/>
          </p:nvSpPr>
          <p:spPr bwMode="auto">
            <a:xfrm>
              <a:off x="3317" y="3888"/>
              <a:ext cx="33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56" y="19000"/>
                  </a:moveTo>
                  <a:lnTo>
                    <a:pt x="19756" y="18167"/>
                  </a:lnTo>
                  <a:lnTo>
                    <a:pt x="19756" y="17667"/>
                  </a:lnTo>
                  <a:lnTo>
                    <a:pt x="19024" y="17167"/>
                  </a:lnTo>
                  <a:lnTo>
                    <a:pt x="19024" y="16667"/>
                  </a:lnTo>
                  <a:lnTo>
                    <a:pt x="19024" y="16000"/>
                  </a:lnTo>
                  <a:lnTo>
                    <a:pt x="19024" y="15667"/>
                  </a:lnTo>
                  <a:lnTo>
                    <a:pt x="19024" y="14833"/>
                  </a:lnTo>
                  <a:lnTo>
                    <a:pt x="18537" y="14000"/>
                  </a:lnTo>
                  <a:lnTo>
                    <a:pt x="18537" y="13667"/>
                  </a:lnTo>
                  <a:lnTo>
                    <a:pt x="18049" y="13167"/>
                  </a:lnTo>
                  <a:lnTo>
                    <a:pt x="17561" y="12667"/>
                  </a:lnTo>
                  <a:lnTo>
                    <a:pt x="17561" y="11833"/>
                  </a:lnTo>
                  <a:lnTo>
                    <a:pt x="17561" y="11667"/>
                  </a:lnTo>
                  <a:lnTo>
                    <a:pt x="16829" y="10833"/>
                  </a:lnTo>
                  <a:lnTo>
                    <a:pt x="16829" y="10167"/>
                  </a:lnTo>
                  <a:lnTo>
                    <a:pt x="16829" y="9833"/>
                  </a:lnTo>
                  <a:lnTo>
                    <a:pt x="16829" y="9167"/>
                  </a:lnTo>
                  <a:lnTo>
                    <a:pt x="16341" y="8833"/>
                  </a:lnTo>
                  <a:lnTo>
                    <a:pt x="16341" y="8167"/>
                  </a:lnTo>
                  <a:lnTo>
                    <a:pt x="15854" y="7833"/>
                  </a:lnTo>
                  <a:lnTo>
                    <a:pt x="15854" y="7167"/>
                  </a:lnTo>
                  <a:lnTo>
                    <a:pt x="15366" y="6833"/>
                  </a:lnTo>
                  <a:lnTo>
                    <a:pt x="14634" y="6167"/>
                  </a:lnTo>
                  <a:lnTo>
                    <a:pt x="14634" y="5833"/>
                  </a:lnTo>
                  <a:lnTo>
                    <a:pt x="14146" y="5167"/>
                  </a:lnTo>
                  <a:lnTo>
                    <a:pt x="14146" y="4833"/>
                  </a:lnTo>
                  <a:lnTo>
                    <a:pt x="13659" y="4667"/>
                  </a:lnTo>
                  <a:lnTo>
                    <a:pt x="13659" y="3833"/>
                  </a:lnTo>
                  <a:lnTo>
                    <a:pt x="13659" y="3667"/>
                  </a:lnTo>
                  <a:lnTo>
                    <a:pt x="13659" y="3167"/>
                  </a:lnTo>
                  <a:lnTo>
                    <a:pt x="13659" y="3000"/>
                  </a:lnTo>
                  <a:lnTo>
                    <a:pt x="12683" y="2667"/>
                  </a:lnTo>
                  <a:lnTo>
                    <a:pt x="12683" y="2167"/>
                  </a:lnTo>
                  <a:lnTo>
                    <a:pt x="12439" y="2000"/>
                  </a:lnTo>
                  <a:lnTo>
                    <a:pt x="12195" y="1667"/>
                  </a:lnTo>
                  <a:lnTo>
                    <a:pt x="11951" y="1667"/>
                  </a:lnTo>
                  <a:lnTo>
                    <a:pt x="11951" y="1167"/>
                  </a:lnTo>
                  <a:lnTo>
                    <a:pt x="11951" y="1000"/>
                  </a:lnTo>
                  <a:lnTo>
                    <a:pt x="11220" y="667"/>
                  </a:lnTo>
                  <a:lnTo>
                    <a:pt x="10976" y="667"/>
                  </a:lnTo>
                  <a:lnTo>
                    <a:pt x="10488" y="667"/>
                  </a:lnTo>
                  <a:lnTo>
                    <a:pt x="10244" y="0"/>
                  </a:lnTo>
                  <a:lnTo>
                    <a:pt x="10000" y="0"/>
                  </a:lnTo>
                  <a:lnTo>
                    <a:pt x="9756" y="0"/>
                  </a:lnTo>
                  <a:lnTo>
                    <a:pt x="9268" y="0"/>
                  </a:lnTo>
                  <a:lnTo>
                    <a:pt x="8780" y="0"/>
                  </a:lnTo>
                  <a:lnTo>
                    <a:pt x="8780" y="667"/>
                  </a:lnTo>
                  <a:lnTo>
                    <a:pt x="8293" y="667"/>
                  </a:lnTo>
                  <a:lnTo>
                    <a:pt x="8293" y="1000"/>
                  </a:lnTo>
                  <a:lnTo>
                    <a:pt x="8049" y="1167"/>
                  </a:lnTo>
                  <a:lnTo>
                    <a:pt x="7805" y="1667"/>
                  </a:lnTo>
                  <a:lnTo>
                    <a:pt x="7561" y="2000"/>
                  </a:lnTo>
                  <a:lnTo>
                    <a:pt x="7561" y="2167"/>
                  </a:lnTo>
                  <a:lnTo>
                    <a:pt x="6585" y="2667"/>
                  </a:lnTo>
                  <a:lnTo>
                    <a:pt x="6585" y="3000"/>
                  </a:lnTo>
                  <a:lnTo>
                    <a:pt x="6585" y="3167"/>
                  </a:lnTo>
                  <a:lnTo>
                    <a:pt x="6341" y="3833"/>
                  </a:lnTo>
                  <a:lnTo>
                    <a:pt x="6098" y="4167"/>
                  </a:lnTo>
                  <a:lnTo>
                    <a:pt x="6098" y="4833"/>
                  </a:lnTo>
                  <a:lnTo>
                    <a:pt x="5854" y="5667"/>
                  </a:lnTo>
                  <a:lnTo>
                    <a:pt x="5610" y="5833"/>
                  </a:lnTo>
                  <a:lnTo>
                    <a:pt x="5366" y="6667"/>
                  </a:lnTo>
                  <a:lnTo>
                    <a:pt x="4390" y="6833"/>
                  </a:lnTo>
                  <a:lnTo>
                    <a:pt x="4390" y="7667"/>
                  </a:lnTo>
                  <a:lnTo>
                    <a:pt x="3902" y="8167"/>
                  </a:lnTo>
                  <a:lnTo>
                    <a:pt x="3902" y="8833"/>
                  </a:lnTo>
                  <a:lnTo>
                    <a:pt x="3659" y="9167"/>
                  </a:lnTo>
                  <a:lnTo>
                    <a:pt x="3415" y="9833"/>
                  </a:lnTo>
                  <a:lnTo>
                    <a:pt x="3171" y="10667"/>
                  </a:lnTo>
                  <a:lnTo>
                    <a:pt x="3171" y="10833"/>
                  </a:lnTo>
                  <a:lnTo>
                    <a:pt x="2927" y="11667"/>
                  </a:lnTo>
                  <a:lnTo>
                    <a:pt x="2683" y="12167"/>
                  </a:lnTo>
                  <a:lnTo>
                    <a:pt x="2683" y="12833"/>
                  </a:lnTo>
                  <a:lnTo>
                    <a:pt x="2683" y="13167"/>
                  </a:lnTo>
                  <a:lnTo>
                    <a:pt x="2195" y="13833"/>
                  </a:lnTo>
                  <a:lnTo>
                    <a:pt x="1707" y="14667"/>
                  </a:lnTo>
                  <a:lnTo>
                    <a:pt x="1707" y="14833"/>
                  </a:lnTo>
                  <a:lnTo>
                    <a:pt x="1463" y="15667"/>
                  </a:lnTo>
                  <a:lnTo>
                    <a:pt x="976" y="15667"/>
                  </a:lnTo>
                  <a:lnTo>
                    <a:pt x="976" y="16667"/>
                  </a:lnTo>
                  <a:lnTo>
                    <a:pt x="976" y="17167"/>
                  </a:lnTo>
                  <a:lnTo>
                    <a:pt x="976" y="17667"/>
                  </a:lnTo>
                  <a:lnTo>
                    <a:pt x="976" y="18000"/>
                  </a:lnTo>
                  <a:lnTo>
                    <a:pt x="732" y="18167"/>
                  </a:lnTo>
                  <a:lnTo>
                    <a:pt x="488" y="19000"/>
                  </a:lnTo>
                  <a:lnTo>
                    <a:pt x="488" y="19167"/>
                  </a:lnTo>
                  <a:lnTo>
                    <a:pt x="488" y="19667"/>
                  </a:lnTo>
                  <a:lnTo>
                    <a:pt x="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Freeform 137"/>
            <p:cNvSpPr>
              <a:spLocks/>
            </p:cNvSpPr>
            <p:nvPr/>
          </p:nvSpPr>
          <p:spPr bwMode="auto">
            <a:xfrm>
              <a:off x="2472" y="3886"/>
              <a:ext cx="35" cy="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659" y="17167"/>
                  </a:lnTo>
                  <a:lnTo>
                    <a:pt x="659" y="16667"/>
                  </a:lnTo>
                  <a:lnTo>
                    <a:pt x="659" y="16000"/>
                  </a:lnTo>
                  <a:lnTo>
                    <a:pt x="879" y="15667"/>
                  </a:lnTo>
                  <a:lnTo>
                    <a:pt x="879" y="14833"/>
                  </a:lnTo>
                  <a:lnTo>
                    <a:pt x="1319" y="14000"/>
                  </a:lnTo>
                  <a:lnTo>
                    <a:pt x="1319" y="13667"/>
                  </a:lnTo>
                  <a:lnTo>
                    <a:pt x="1758" y="13167"/>
                  </a:lnTo>
                  <a:lnTo>
                    <a:pt x="2198" y="12667"/>
                  </a:lnTo>
                  <a:lnTo>
                    <a:pt x="2198" y="11833"/>
                  </a:lnTo>
                  <a:lnTo>
                    <a:pt x="2198" y="11667"/>
                  </a:lnTo>
                  <a:lnTo>
                    <a:pt x="2857" y="10833"/>
                  </a:lnTo>
                  <a:lnTo>
                    <a:pt x="2857" y="10167"/>
                  </a:lnTo>
                  <a:lnTo>
                    <a:pt x="3077" y="9833"/>
                  </a:lnTo>
                  <a:lnTo>
                    <a:pt x="3077" y="9167"/>
                  </a:lnTo>
                  <a:lnTo>
                    <a:pt x="3516" y="8833"/>
                  </a:lnTo>
                  <a:lnTo>
                    <a:pt x="3516" y="8167"/>
                  </a:lnTo>
                  <a:lnTo>
                    <a:pt x="3956" y="7833"/>
                  </a:lnTo>
                  <a:lnTo>
                    <a:pt x="3956" y="7167"/>
                  </a:lnTo>
                  <a:lnTo>
                    <a:pt x="4396" y="6833"/>
                  </a:lnTo>
                  <a:lnTo>
                    <a:pt x="4615" y="6167"/>
                  </a:lnTo>
                  <a:lnTo>
                    <a:pt x="4615" y="5833"/>
                  </a:lnTo>
                  <a:lnTo>
                    <a:pt x="5495" y="5167"/>
                  </a:lnTo>
                  <a:lnTo>
                    <a:pt x="5714" y="4833"/>
                  </a:lnTo>
                  <a:lnTo>
                    <a:pt x="6154" y="4667"/>
                  </a:lnTo>
                  <a:lnTo>
                    <a:pt x="6154" y="3833"/>
                  </a:lnTo>
                  <a:lnTo>
                    <a:pt x="6154" y="3667"/>
                  </a:lnTo>
                  <a:lnTo>
                    <a:pt x="6154" y="3167"/>
                  </a:lnTo>
                  <a:lnTo>
                    <a:pt x="6154" y="3000"/>
                  </a:lnTo>
                  <a:lnTo>
                    <a:pt x="7033" y="2667"/>
                  </a:lnTo>
                  <a:lnTo>
                    <a:pt x="7033" y="2167"/>
                  </a:lnTo>
                  <a:lnTo>
                    <a:pt x="7253" y="2000"/>
                  </a:lnTo>
                  <a:lnTo>
                    <a:pt x="7692" y="1667"/>
                  </a:lnTo>
                  <a:lnTo>
                    <a:pt x="7912" y="1667"/>
                  </a:lnTo>
                  <a:lnTo>
                    <a:pt x="7912" y="1167"/>
                  </a:lnTo>
                  <a:lnTo>
                    <a:pt x="7912" y="1000"/>
                  </a:lnTo>
                  <a:lnTo>
                    <a:pt x="8571" y="667"/>
                  </a:lnTo>
                  <a:lnTo>
                    <a:pt x="8791" y="667"/>
                  </a:lnTo>
                  <a:lnTo>
                    <a:pt x="9231" y="667"/>
                  </a:lnTo>
                  <a:lnTo>
                    <a:pt x="9451" y="0"/>
                  </a:lnTo>
                  <a:lnTo>
                    <a:pt x="9890" y="0"/>
                  </a:lnTo>
                  <a:lnTo>
                    <a:pt x="10110" y="0"/>
                  </a:lnTo>
                  <a:lnTo>
                    <a:pt x="10549" y="0"/>
                  </a:lnTo>
                  <a:lnTo>
                    <a:pt x="10989" y="0"/>
                  </a:lnTo>
                  <a:lnTo>
                    <a:pt x="10989" y="667"/>
                  </a:lnTo>
                  <a:lnTo>
                    <a:pt x="11429" y="667"/>
                  </a:lnTo>
                  <a:lnTo>
                    <a:pt x="11429" y="1000"/>
                  </a:lnTo>
                  <a:lnTo>
                    <a:pt x="11648" y="1167"/>
                  </a:lnTo>
                  <a:lnTo>
                    <a:pt x="12088" y="1667"/>
                  </a:lnTo>
                  <a:lnTo>
                    <a:pt x="12308" y="2000"/>
                  </a:lnTo>
                  <a:lnTo>
                    <a:pt x="12308" y="2167"/>
                  </a:lnTo>
                  <a:lnTo>
                    <a:pt x="13187" y="2667"/>
                  </a:lnTo>
                  <a:lnTo>
                    <a:pt x="13187" y="3000"/>
                  </a:lnTo>
                  <a:lnTo>
                    <a:pt x="13187" y="3167"/>
                  </a:lnTo>
                  <a:lnTo>
                    <a:pt x="13407" y="3833"/>
                  </a:lnTo>
                  <a:lnTo>
                    <a:pt x="13626" y="4167"/>
                  </a:lnTo>
                  <a:lnTo>
                    <a:pt x="13626" y="4833"/>
                  </a:lnTo>
                  <a:lnTo>
                    <a:pt x="13846" y="5667"/>
                  </a:lnTo>
                  <a:lnTo>
                    <a:pt x="14286" y="5833"/>
                  </a:lnTo>
                  <a:lnTo>
                    <a:pt x="14505" y="6667"/>
                  </a:lnTo>
                  <a:lnTo>
                    <a:pt x="15385" y="6833"/>
                  </a:lnTo>
                  <a:lnTo>
                    <a:pt x="15385" y="7667"/>
                  </a:lnTo>
                  <a:lnTo>
                    <a:pt x="15824" y="8167"/>
                  </a:lnTo>
                  <a:lnTo>
                    <a:pt x="15824" y="8833"/>
                  </a:lnTo>
                  <a:lnTo>
                    <a:pt x="16044" y="9167"/>
                  </a:lnTo>
                  <a:lnTo>
                    <a:pt x="16264" y="9833"/>
                  </a:lnTo>
                  <a:lnTo>
                    <a:pt x="16484" y="10667"/>
                  </a:lnTo>
                  <a:lnTo>
                    <a:pt x="16484" y="10833"/>
                  </a:lnTo>
                  <a:lnTo>
                    <a:pt x="16923" y="11667"/>
                  </a:lnTo>
                  <a:lnTo>
                    <a:pt x="17143" y="12167"/>
                  </a:lnTo>
                  <a:lnTo>
                    <a:pt x="17143" y="12833"/>
                  </a:lnTo>
                  <a:lnTo>
                    <a:pt x="17143" y="13167"/>
                  </a:lnTo>
                  <a:lnTo>
                    <a:pt x="17582" y="13833"/>
                  </a:lnTo>
                  <a:lnTo>
                    <a:pt x="18022" y="14667"/>
                  </a:lnTo>
                  <a:lnTo>
                    <a:pt x="18022" y="14833"/>
                  </a:lnTo>
                  <a:lnTo>
                    <a:pt x="18242" y="15667"/>
                  </a:lnTo>
                  <a:lnTo>
                    <a:pt x="18681" y="15667"/>
                  </a:lnTo>
                  <a:lnTo>
                    <a:pt x="18681" y="16667"/>
                  </a:lnTo>
                  <a:lnTo>
                    <a:pt x="18681" y="17167"/>
                  </a:lnTo>
                  <a:lnTo>
                    <a:pt x="18681" y="17667"/>
                  </a:lnTo>
                  <a:lnTo>
                    <a:pt x="18681" y="18000"/>
                  </a:lnTo>
                  <a:lnTo>
                    <a:pt x="19121" y="18167"/>
                  </a:lnTo>
                  <a:lnTo>
                    <a:pt x="19341" y="19000"/>
                  </a:lnTo>
                  <a:lnTo>
                    <a:pt x="19341" y="19167"/>
                  </a:lnTo>
                  <a:lnTo>
                    <a:pt x="19341" y="19667"/>
                  </a:lnTo>
                  <a:lnTo>
                    <a:pt x="1978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Freeform 138"/>
            <p:cNvSpPr>
              <a:spLocks/>
            </p:cNvSpPr>
            <p:nvPr/>
          </p:nvSpPr>
          <p:spPr bwMode="auto">
            <a:xfrm>
              <a:off x="2425" y="3887"/>
              <a:ext cx="35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659" y="17167"/>
                  </a:lnTo>
                  <a:lnTo>
                    <a:pt x="659" y="16667"/>
                  </a:lnTo>
                  <a:lnTo>
                    <a:pt x="659" y="16000"/>
                  </a:lnTo>
                  <a:lnTo>
                    <a:pt x="879" y="15667"/>
                  </a:lnTo>
                  <a:lnTo>
                    <a:pt x="879" y="14833"/>
                  </a:lnTo>
                  <a:lnTo>
                    <a:pt x="1319" y="14000"/>
                  </a:lnTo>
                  <a:lnTo>
                    <a:pt x="1319" y="13667"/>
                  </a:lnTo>
                  <a:lnTo>
                    <a:pt x="1758" y="13167"/>
                  </a:lnTo>
                  <a:lnTo>
                    <a:pt x="2198" y="12667"/>
                  </a:lnTo>
                  <a:lnTo>
                    <a:pt x="2198" y="11833"/>
                  </a:lnTo>
                  <a:lnTo>
                    <a:pt x="2198" y="11667"/>
                  </a:lnTo>
                  <a:lnTo>
                    <a:pt x="2857" y="10833"/>
                  </a:lnTo>
                  <a:lnTo>
                    <a:pt x="2857" y="10167"/>
                  </a:lnTo>
                  <a:lnTo>
                    <a:pt x="3077" y="9833"/>
                  </a:lnTo>
                  <a:lnTo>
                    <a:pt x="3077" y="9167"/>
                  </a:lnTo>
                  <a:lnTo>
                    <a:pt x="3516" y="8833"/>
                  </a:lnTo>
                  <a:lnTo>
                    <a:pt x="3516" y="8167"/>
                  </a:lnTo>
                  <a:lnTo>
                    <a:pt x="3956" y="7833"/>
                  </a:lnTo>
                  <a:lnTo>
                    <a:pt x="3956" y="7167"/>
                  </a:lnTo>
                  <a:lnTo>
                    <a:pt x="4396" y="6833"/>
                  </a:lnTo>
                  <a:lnTo>
                    <a:pt x="4615" y="6167"/>
                  </a:lnTo>
                  <a:lnTo>
                    <a:pt x="4615" y="5833"/>
                  </a:lnTo>
                  <a:lnTo>
                    <a:pt x="5495" y="5167"/>
                  </a:lnTo>
                  <a:lnTo>
                    <a:pt x="5714" y="4833"/>
                  </a:lnTo>
                  <a:lnTo>
                    <a:pt x="6154" y="4667"/>
                  </a:lnTo>
                  <a:lnTo>
                    <a:pt x="6154" y="3833"/>
                  </a:lnTo>
                  <a:lnTo>
                    <a:pt x="6154" y="3667"/>
                  </a:lnTo>
                  <a:lnTo>
                    <a:pt x="6154" y="3167"/>
                  </a:lnTo>
                  <a:lnTo>
                    <a:pt x="6154" y="3000"/>
                  </a:lnTo>
                  <a:lnTo>
                    <a:pt x="7033" y="2667"/>
                  </a:lnTo>
                  <a:lnTo>
                    <a:pt x="7033" y="2167"/>
                  </a:lnTo>
                  <a:lnTo>
                    <a:pt x="7253" y="2000"/>
                  </a:lnTo>
                  <a:lnTo>
                    <a:pt x="7692" y="1667"/>
                  </a:lnTo>
                  <a:lnTo>
                    <a:pt x="7912" y="1667"/>
                  </a:lnTo>
                  <a:lnTo>
                    <a:pt x="7912" y="1167"/>
                  </a:lnTo>
                  <a:lnTo>
                    <a:pt x="7912" y="1000"/>
                  </a:lnTo>
                  <a:lnTo>
                    <a:pt x="8571" y="667"/>
                  </a:lnTo>
                  <a:lnTo>
                    <a:pt x="8791" y="667"/>
                  </a:lnTo>
                  <a:lnTo>
                    <a:pt x="9231" y="667"/>
                  </a:lnTo>
                  <a:lnTo>
                    <a:pt x="9451" y="0"/>
                  </a:lnTo>
                  <a:lnTo>
                    <a:pt x="9890" y="0"/>
                  </a:lnTo>
                  <a:lnTo>
                    <a:pt x="10110" y="0"/>
                  </a:lnTo>
                  <a:lnTo>
                    <a:pt x="10549" y="0"/>
                  </a:lnTo>
                  <a:lnTo>
                    <a:pt x="10989" y="0"/>
                  </a:lnTo>
                  <a:lnTo>
                    <a:pt x="10989" y="667"/>
                  </a:lnTo>
                  <a:lnTo>
                    <a:pt x="11429" y="667"/>
                  </a:lnTo>
                  <a:lnTo>
                    <a:pt x="11429" y="1000"/>
                  </a:lnTo>
                  <a:lnTo>
                    <a:pt x="11648" y="1167"/>
                  </a:lnTo>
                  <a:lnTo>
                    <a:pt x="12088" y="1667"/>
                  </a:lnTo>
                  <a:lnTo>
                    <a:pt x="12308" y="2000"/>
                  </a:lnTo>
                  <a:lnTo>
                    <a:pt x="12308" y="2167"/>
                  </a:lnTo>
                  <a:lnTo>
                    <a:pt x="13187" y="2667"/>
                  </a:lnTo>
                  <a:lnTo>
                    <a:pt x="13187" y="3000"/>
                  </a:lnTo>
                  <a:lnTo>
                    <a:pt x="13187" y="3167"/>
                  </a:lnTo>
                  <a:lnTo>
                    <a:pt x="13407" y="3833"/>
                  </a:lnTo>
                  <a:lnTo>
                    <a:pt x="13626" y="4167"/>
                  </a:lnTo>
                  <a:lnTo>
                    <a:pt x="13626" y="4833"/>
                  </a:lnTo>
                  <a:lnTo>
                    <a:pt x="13846" y="5667"/>
                  </a:lnTo>
                  <a:lnTo>
                    <a:pt x="14286" y="5833"/>
                  </a:lnTo>
                  <a:lnTo>
                    <a:pt x="14505" y="6667"/>
                  </a:lnTo>
                  <a:lnTo>
                    <a:pt x="15385" y="6833"/>
                  </a:lnTo>
                  <a:lnTo>
                    <a:pt x="15385" y="7667"/>
                  </a:lnTo>
                  <a:lnTo>
                    <a:pt x="15824" y="8167"/>
                  </a:lnTo>
                  <a:lnTo>
                    <a:pt x="15824" y="8833"/>
                  </a:lnTo>
                  <a:lnTo>
                    <a:pt x="16044" y="9167"/>
                  </a:lnTo>
                  <a:lnTo>
                    <a:pt x="16264" y="9833"/>
                  </a:lnTo>
                  <a:lnTo>
                    <a:pt x="16484" y="10667"/>
                  </a:lnTo>
                  <a:lnTo>
                    <a:pt x="16484" y="10833"/>
                  </a:lnTo>
                  <a:lnTo>
                    <a:pt x="16923" y="11667"/>
                  </a:lnTo>
                  <a:lnTo>
                    <a:pt x="17143" y="12167"/>
                  </a:lnTo>
                  <a:lnTo>
                    <a:pt x="17143" y="12833"/>
                  </a:lnTo>
                  <a:lnTo>
                    <a:pt x="17143" y="13167"/>
                  </a:lnTo>
                  <a:lnTo>
                    <a:pt x="17582" y="13833"/>
                  </a:lnTo>
                  <a:lnTo>
                    <a:pt x="18022" y="14667"/>
                  </a:lnTo>
                  <a:lnTo>
                    <a:pt x="18022" y="14833"/>
                  </a:lnTo>
                  <a:lnTo>
                    <a:pt x="18242" y="15667"/>
                  </a:lnTo>
                  <a:lnTo>
                    <a:pt x="18681" y="15667"/>
                  </a:lnTo>
                  <a:lnTo>
                    <a:pt x="18681" y="16667"/>
                  </a:lnTo>
                  <a:lnTo>
                    <a:pt x="18681" y="17167"/>
                  </a:lnTo>
                  <a:lnTo>
                    <a:pt x="18681" y="17667"/>
                  </a:lnTo>
                  <a:lnTo>
                    <a:pt x="18681" y="18000"/>
                  </a:lnTo>
                  <a:lnTo>
                    <a:pt x="19121" y="18167"/>
                  </a:lnTo>
                  <a:lnTo>
                    <a:pt x="19341" y="19000"/>
                  </a:lnTo>
                  <a:lnTo>
                    <a:pt x="19341" y="19167"/>
                  </a:lnTo>
                  <a:lnTo>
                    <a:pt x="19341" y="19667"/>
                  </a:lnTo>
                  <a:lnTo>
                    <a:pt x="1978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Arc 139"/>
            <p:cNvSpPr>
              <a:spLocks/>
            </p:cNvSpPr>
            <p:nvPr/>
          </p:nvSpPr>
          <p:spPr bwMode="auto">
            <a:xfrm>
              <a:off x="2538" y="3244"/>
              <a:ext cx="35" cy="6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Arc 140"/>
            <p:cNvSpPr>
              <a:spLocks/>
            </p:cNvSpPr>
            <p:nvPr/>
          </p:nvSpPr>
          <p:spPr bwMode="auto">
            <a:xfrm flipH="1">
              <a:off x="2507" y="3238"/>
              <a:ext cx="36" cy="67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Arc 141"/>
            <p:cNvSpPr>
              <a:spLocks/>
            </p:cNvSpPr>
            <p:nvPr/>
          </p:nvSpPr>
          <p:spPr bwMode="auto">
            <a:xfrm>
              <a:off x="2377" y="3483"/>
              <a:ext cx="40" cy="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Arc 142"/>
            <p:cNvSpPr>
              <a:spLocks/>
            </p:cNvSpPr>
            <p:nvPr/>
          </p:nvSpPr>
          <p:spPr bwMode="auto">
            <a:xfrm flipH="1">
              <a:off x="2342" y="3479"/>
              <a:ext cx="41" cy="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8" name="Arc 143"/>
            <p:cNvSpPr>
              <a:spLocks/>
            </p:cNvSpPr>
            <p:nvPr/>
          </p:nvSpPr>
          <p:spPr bwMode="auto">
            <a:xfrm>
              <a:off x="2203" y="3823"/>
              <a:ext cx="4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9" name="Arc 144"/>
            <p:cNvSpPr>
              <a:spLocks/>
            </p:cNvSpPr>
            <p:nvPr/>
          </p:nvSpPr>
          <p:spPr bwMode="auto">
            <a:xfrm flipH="1">
              <a:off x="2169" y="3822"/>
              <a:ext cx="4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0" name="Freeform 145"/>
            <p:cNvSpPr>
              <a:spLocks/>
            </p:cNvSpPr>
            <p:nvPr/>
          </p:nvSpPr>
          <p:spPr bwMode="auto">
            <a:xfrm>
              <a:off x="2637" y="3888"/>
              <a:ext cx="35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659" y="17167"/>
                  </a:lnTo>
                  <a:lnTo>
                    <a:pt x="659" y="16667"/>
                  </a:lnTo>
                  <a:lnTo>
                    <a:pt x="659" y="16000"/>
                  </a:lnTo>
                  <a:lnTo>
                    <a:pt x="879" y="15667"/>
                  </a:lnTo>
                  <a:lnTo>
                    <a:pt x="879" y="14833"/>
                  </a:lnTo>
                  <a:lnTo>
                    <a:pt x="1319" y="14000"/>
                  </a:lnTo>
                  <a:lnTo>
                    <a:pt x="1319" y="13667"/>
                  </a:lnTo>
                  <a:lnTo>
                    <a:pt x="1758" y="13167"/>
                  </a:lnTo>
                  <a:lnTo>
                    <a:pt x="2198" y="12667"/>
                  </a:lnTo>
                  <a:lnTo>
                    <a:pt x="2198" y="11833"/>
                  </a:lnTo>
                  <a:lnTo>
                    <a:pt x="2198" y="11667"/>
                  </a:lnTo>
                  <a:lnTo>
                    <a:pt x="2857" y="10833"/>
                  </a:lnTo>
                  <a:lnTo>
                    <a:pt x="2857" y="10167"/>
                  </a:lnTo>
                  <a:lnTo>
                    <a:pt x="3077" y="9833"/>
                  </a:lnTo>
                  <a:lnTo>
                    <a:pt x="3077" y="9167"/>
                  </a:lnTo>
                  <a:lnTo>
                    <a:pt x="3516" y="8833"/>
                  </a:lnTo>
                  <a:lnTo>
                    <a:pt x="3516" y="8167"/>
                  </a:lnTo>
                  <a:lnTo>
                    <a:pt x="3956" y="7833"/>
                  </a:lnTo>
                  <a:lnTo>
                    <a:pt x="3956" y="7167"/>
                  </a:lnTo>
                  <a:lnTo>
                    <a:pt x="4396" y="6833"/>
                  </a:lnTo>
                  <a:lnTo>
                    <a:pt x="4615" y="6167"/>
                  </a:lnTo>
                  <a:lnTo>
                    <a:pt x="4615" y="5833"/>
                  </a:lnTo>
                  <a:lnTo>
                    <a:pt x="5495" y="5167"/>
                  </a:lnTo>
                  <a:lnTo>
                    <a:pt x="5714" y="4833"/>
                  </a:lnTo>
                  <a:lnTo>
                    <a:pt x="6154" y="4667"/>
                  </a:lnTo>
                  <a:lnTo>
                    <a:pt x="6154" y="3833"/>
                  </a:lnTo>
                  <a:lnTo>
                    <a:pt x="6154" y="3667"/>
                  </a:lnTo>
                  <a:lnTo>
                    <a:pt x="6154" y="3167"/>
                  </a:lnTo>
                  <a:lnTo>
                    <a:pt x="6154" y="3000"/>
                  </a:lnTo>
                  <a:lnTo>
                    <a:pt x="7033" y="2667"/>
                  </a:lnTo>
                  <a:lnTo>
                    <a:pt x="7033" y="2167"/>
                  </a:lnTo>
                  <a:lnTo>
                    <a:pt x="7253" y="2000"/>
                  </a:lnTo>
                  <a:lnTo>
                    <a:pt x="7692" y="1667"/>
                  </a:lnTo>
                  <a:lnTo>
                    <a:pt x="7912" y="1667"/>
                  </a:lnTo>
                  <a:lnTo>
                    <a:pt x="7912" y="1167"/>
                  </a:lnTo>
                  <a:lnTo>
                    <a:pt x="7912" y="1000"/>
                  </a:lnTo>
                  <a:lnTo>
                    <a:pt x="8571" y="667"/>
                  </a:lnTo>
                  <a:lnTo>
                    <a:pt x="8791" y="667"/>
                  </a:lnTo>
                  <a:lnTo>
                    <a:pt x="9231" y="667"/>
                  </a:lnTo>
                  <a:lnTo>
                    <a:pt x="9451" y="0"/>
                  </a:lnTo>
                  <a:lnTo>
                    <a:pt x="9890" y="0"/>
                  </a:lnTo>
                  <a:lnTo>
                    <a:pt x="10110" y="0"/>
                  </a:lnTo>
                  <a:lnTo>
                    <a:pt x="10549" y="0"/>
                  </a:lnTo>
                  <a:lnTo>
                    <a:pt x="10989" y="0"/>
                  </a:lnTo>
                  <a:lnTo>
                    <a:pt x="10989" y="667"/>
                  </a:lnTo>
                  <a:lnTo>
                    <a:pt x="11429" y="667"/>
                  </a:lnTo>
                  <a:lnTo>
                    <a:pt x="11429" y="1000"/>
                  </a:lnTo>
                  <a:lnTo>
                    <a:pt x="11648" y="1167"/>
                  </a:lnTo>
                  <a:lnTo>
                    <a:pt x="12088" y="1667"/>
                  </a:lnTo>
                  <a:lnTo>
                    <a:pt x="12308" y="2000"/>
                  </a:lnTo>
                  <a:lnTo>
                    <a:pt x="12308" y="2167"/>
                  </a:lnTo>
                  <a:lnTo>
                    <a:pt x="13187" y="2667"/>
                  </a:lnTo>
                  <a:lnTo>
                    <a:pt x="13187" y="3000"/>
                  </a:lnTo>
                  <a:lnTo>
                    <a:pt x="13187" y="3167"/>
                  </a:lnTo>
                  <a:lnTo>
                    <a:pt x="13407" y="3833"/>
                  </a:lnTo>
                  <a:lnTo>
                    <a:pt x="13626" y="4167"/>
                  </a:lnTo>
                  <a:lnTo>
                    <a:pt x="13626" y="4833"/>
                  </a:lnTo>
                  <a:lnTo>
                    <a:pt x="13846" y="5667"/>
                  </a:lnTo>
                  <a:lnTo>
                    <a:pt x="14286" y="5833"/>
                  </a:lnTo>
                  <a:lnTo>
                    <a:pt x="14505" y="6667"/>
                  </a:lnTo>
                  <a:lnTo>
                    <a:pt x="15385" y="6833"/>
                  </a:lnTo>
                  <a:lnTo>
                    <a:pt x="15385" y="7667"/>
                  </a:lnTo>
                  <a:lnTo>
                    <a:pt x="15824" y="8167"/>
                  </a:lnTo>
                  <a:lnTo>
                    <a:pt x="15824" y="8833"/>
                  </a:lnTo>
                  <a:lnTo>
                    <a:pt x="16044" y="9167"/>
                  </a:lnTo>
                  <a:lnTo>
                    <a:pt x="16264" y="9833"/>
                  </a:lnTo>
                  <a:lnTo>
                    <a:pt x="16484" y="10667"/>
                  </a:lnTo>
                  <a:lnTo>
                    <a:pt x="16484" y="10833"/>
                  </a:lnTo>
                  <a:lnTo>
                    <a:pt x="16923" y="11667"/>
                  </a:lnTo>
                  <a:lnTo>
                    <a:pt x="17143" y="12167"/>
                  </a:lnTo>
                  <a:lnTo>
                    <a:pt x="17143" y="12833"/>
                  </a:lnTo>
                  <a:lnTo>
                    <a:pt x="17143" y="13167"/>
                  </a:lnTo>
                  <a:lnTo>
                    <a:pt x="17582" y="13833"/>
                  </a:lnTo>
                  <a:lnTo>
                    <a:pt x="18022" y="14667"/>
                  </a:lnTo>
                  <a:lnTo>
                    <a:pt x="18022" y="14833"/>
                  </a:lnTo>
                  <a:lnTo>
                    <a:pt x="18242" y="15667"/>
                  </a:lnTo>
                  <a:lnTo>
                    <a:pt x="18681" y="15667"/>
                  </a:lnTo>
                  <a:lnTo>
                    <a:pt x="18681" y="16667"/>
                  </a:lnTo>
                  <a:lnTo>
                    <a:pt x="18681" y="17167"/>
                  </a:lnTo>
                  <a:lnTo>
                    <a:pt x="18681" y="17667"/>
                  </a:lnTo>
                  <a:lnTo>
                    <a:pt x="18681" y="18000"/>
                  </a:lnTo>
                  <a:lnTo>
                    <a:pt x="19121" y="18167"/>
                  </a:lnTo>
                  <a:lnTo>
                    <a:pt x="19341" y="19000"/>
                  </a:lnTo>
                  <a:lnTo>
                    <a:pt x="19341" y="19167"/>
                  </a:lnTo>
                  <a:lnTo>
                    <a:pt x="19341" y="19667"/>
                  </a:lnTo>
                  <a:lnTo>
                    <a:pt x="1978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1" name="Freeform 146"/>
            <p:cNvSpPr>
              <a:spLocks/>
            </p:cNvSpPr>
            <p:nvPr/>
          </p:nvSpPr>
          <p:spPr bwMode="auto">
            <a:xfrm>
              <a:off x="2590" y="3888"/>
              <a:ext cx="35" cy="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659" y="17167"/>
                  </a:lnTo>
                  <a:lnTo>
                    <a:pt x="659" y="16667"/>
                  </a:lnTo>
                  <a:lnTo>
                    <a:pt x="659" y="16000"/>
                  </a:lnTo>
                  <a:lnTo>
                    <a:pt x="879" y="15667"/>
                  </a:lnTo>
                  <a:lnTo>
                    <a:pt x="879" y="14833"/>
                  </a:lnTo>
                  <a:lnTo>
                    <a:pt x="1319" y="14000"/>
                  </a:lnTo>
                  <a:lnTo>
                    <a:pt x="1319" y="13667"/>
                  </a:lnTo>
                  <a:lnTo>
                    <a:pt x="1758" y="13167"/>
                  </a:lnTo>
                  <a:lnTo>
                    <a:pt x="2198" y="12667"/>
                  </a:lnTo>
                  <a:lnTo>
                    <a:pt x="2198" y="11833"/>
                  </a:lnTo>
                  <a:lnTo>
                    <a:pt x="2198" y="11667"/>
                  </a:lnTo>
                  <a:lnTo>
                    <a:pt x="2857" y="10833"/>
                  </a:lnTo>
                  <a:lnTo>
                    <a:pt x="2857" y="10167"/>
                  </a:lnTo>
                  <a:lnTo>
                    <a:pt x="3077" y="9833"/>
                  </a:lnTo>
                  <a:lnTo>
                    <a:pt x="3077" y="9167"/>
                  </a:lnTo>
                  <a:lnTo>
                    <a:pt x="3516" y="8833"/>
                  </a:lnTo>
                  <a:lnTo>
                    <a:pt x="3516" y="8167"/>
                  </a:lnTo>
                  <a:lnTo>
                    <a:pt x="3956" y="7833"/>
                  </a:lnTo>
                  <a:lnTo>
                    <a:pt x="3956" y="7167"/>
                  </a:lnTo>
                  <a:lnTo>
                    <a:pt x="4396" y="6833"/>
                  </a:lnTo>
                  <a:lnTo>
                    <a:pt x="4615" y="6167"/>
                  </a:lnTo>
                  <a:lnTo>
                    <a:pt x="4615" y="5833"/>
                  </a:lnTo>
                  <a:lnTo>
                    <a:pt x="5495" y="5167"/>
                  </a:lnTo>
                  <a:lnTo>
                    <a:pt x="5714" y="4833"/>
                  </a:lnTo>
                  <a:lnTo>
                    <a:pt x="6154" y="4667"/>
                  </a:lnTo>
                  <a:lnTo>
                    <a:pt x="6154" y="3833"/>
                  </a:lnTo>
                  <a:lnTo>
                    <a:pt x="6154" y="3667"/>
                  </a:lnTo>
                  <a:lnTo>
                    <a:pt x="6154" y="3167"/>
                  </a:lnTo>
                  <a:lnTo>
                    <a:pt x="6154" y="3000"/>
                  </a:lnTo>
                  <a:lnTo>
                    <a:pt x="7033" y="2667"/>
                  </a:lnTo>
                  <a:lnTo>
                    <a:pt x="7033" y="2167"/>
                  </a:lnTo>
                  <a:lnTo>
                    <a:pt x="7253" y="2000"/>
                  </a:lnTo>
                  <a:lnTo>
                    <a:pt x="7692" y="1667"/>
                  </a:lnTo>
                  <a:lnTo>
                    <a:pt x="7912" y="1667"/>
                  </a:lnTo>
                  <a:lnTo>
                    <a:pt x="7912" y="1167"/>
                  </a:lnTo>
                  <a:lnTo>
                    <a:pt x="7912" y="1000"/>
                  </a:lnTo>
                  <a:lnTo>
                    <a:pt x="8571" y="667"/>
                  </a:lnTo>
                  <a:lnTo>
                    <a:pt x="8791" y="667"/>
                  </a:lnTo>
                  <a:lnTo>
                    <a:pt x="9231" y="667"/>
                  </a:lnTo>
                  <a:lnTo>
                    <a:pt x="9451" y="0"/>
                  </a:lnTo>
                  <a:lnTo>
                    <a:pt x="9890" y="0"/>
                  </a:lnTo>
                  <a:lnTo>
                    <a:pt x="10110" y="0"/>
                  </a:lnTo>
                  <a:lnTo>
                    <a:pt x="10549" y="0"/>
                  </a:lnTo>
                  <a:lnTo>
                    <a:pt x="10989" y="0"/>
                  </a:lnTo>
                  <a:lnTo>
                    <a:pt x="10989" y="667"/>
                  </a:lnTo>
                  <a:lnTo>
                    <a:pt x="11429" y="667"/>
                  </a:lnTo>
                  <a:lnTo>
                    <a:pt x="11429" y="1000"/>
                  </a:lnTo>
                  <a:lnTo>
                    <a:pt x="11648" y="1167"/>
                  </a:lnTo>
                  <a:lnTo>
                    <a:pt x="12088" y="1667"/>
                  </a:lnTo>
                  <a:lnTo>
                    <a:pt x="12308" y="2000"/>
                  </a:lnTo>
                  <a:lnTo>
                    <a:pt x="12308" y="2167"/>
                  </a:lnTo>
                  <a:lnTo>
                    <a:pt x="13187" y="2667"/>
                  </a:lnTo>
                  <a:lnTo>
                    <a:pt x="13187" y="3000"/>
                  </a:lnTo>
                  <a:lnTo>
                    <a:pt x="13187" y="3167"/>
                  </a:lnTo>
                  <a:lnTo>
                    <a:pt x="13407" y="3833"/>
                  </a:lnTo>
                  <a:lnTo>
                    <a:pt x="13626" y="4167"/>
                  </a:lnTo>
                  <a:lnTo>
                    <a:pt x="13626" y="4833"/>
                  </a:lnTo>
                  <a:lnTo>
                    <a:pt x="13846" y="5667"/>
                  </a:lnTo>
                  <a:lnTo>
                    <a:pt x="14286" y="5833"/>
                  </a:lnTo>
                  <a:lnTo>
                    <a:pt x="14505" y="6667"/>
                  </a:lnTo>
                  <a:lnTo>
                    <a:pt x="15385" y="6833"/>
                  </a:lnTo>
                  <a:lnTo>
                    <a:pt x="15385" y="7667"/>
                  </a:lnTo>
                  <a:lnTo>
                    <a:pt x="15824" y="8167"/>
                  </a:lnTo>
                  <a:lnTo>
                    <a:pt x="15824" y="8833"/>
                  </a:lnTo>
                  <a:lnTo>
                    <a:pt x="16044" y="9167"/>
                  </a:lnTo>
                  <a:lnTo>
                    <a:pt x="16264" y="9833"/>
                  </a:lnTo>
                  <a:lnTo>
                    <a:pt x="16484" y="10667"/>
                  </a:lnTo>
                  <a:lnTo>
                    <a:pt x="16484" y="10833"/>
                  </a:lnTo>
                  <a:lnTo>
                    <a:pt x="16923" y="11667"/>
                  </a:lnTo>
                  <a:lnTo>
                    <a:pt x="17143" y="12167"/>
                  </a:lnTo>
                  <a:lnTo>
                    <a:pt x="17143" y="12833"/>
                  </a:lnTo>
                  <a:lnTo>
                    <a:pt x="17143" y="13167"/>
                  </a:lnTo>
                  <a:lnTo>
                    <a:pt x="17582" y="13833"/>
                  </a:lnTo>
                  <a:lnTo>
                    <a:pt x="18022" y="14667"/>
                  </a:lnTo>
                  <a:lnTo>
                    <a:pt x="18022" y="14833"/>
                  </a:lnTo>
                  <a:lnTo>
                    <a:pt x="18242" y="15667"/>
                  </a:lnTo>
                  <a:lnTo>
                    <a:pt x="18681" y="15667"/>
                  </a:lnTo>
                  <a:lnTo>
                    <a:pt x="18681" y="16667"/>
                  </a:lnTo>
                  <a:lnTo>
                    <a:pt x="18681" y="17167"/>
                  </a:lnTo>
                  <a:lnTo>
                    <a:pt x="18681" y="17667"/>
                  </a:lnTo>
                  <a:lnTo>
                    <a:pt x="18681" y="18000"/>
                  </a:lnTo>
                  <a:lnTo>
                    <a:pt x="19121" y="18167"/>
                  </a:lnTo>
                  <a:lnTo>
                    <a:pt x="19341" y="19000"/>
                  </a:lnTo>
                  <a:lnTo>
                    <a:pt x="19341" y="19167"/>
                  </a:lnTo>
                  <a:lnTo>
                    <a:pt x="19341" y="19667"/>
                  </a:lnTo>
                  <a:lnTo>
                    <a:pt x="1978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2" name="Freeform 147"/>
            <p:cNvSpPr>
              <a:spLocks/>
            </p:cNvSpPr>
            <p:nvPr/>
          </p:nvSpPr>
          <p:spPr bwMode="auto">
            <a:xfrm>
              <a:off x="2306" y="3886"/>
              <a:ext cx="36" cy="4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659" y="17167"/>
                  </a:lnTo>
                  <a:lnTo>
                    <a:pt x="659" y="16667"/>
                  </a:lnTo>
                  <a:lnTo>
                    <a:pt x="659" y="16000"/>
                  </a:lnTo>
                  <a:lnTo>
                    <a:pt x="879" y="15667"/>
                  </a:lnTo>
                  <a:lnTo>
                    <a:pt x="879" y="14833"/>
                  </a:lnTo>
                  <a:lnTo>
                    <a:pt x="1319" y="14000"/>
                  </a:lnTo>
                  <a:lnTo>
                    <a:pt x="1319" y="13667"/>
                  </a:lnTo>
                  <a:lnTo>
                    <a:pt x="1758" y="13167"/>
                  </a:lnTo>
                  <a:lnTo>
                    <a:pt x="2198" y="12667"/>
                  </a:lnTo>
                  <a:lnTo>
                    <a:pt x="2198" y="11833"/>
                  </a:lnTo>
                  <a:lnTo>
                    <a:pt x="2198" y="11667"/>
                  </a:lnTo>
                  <a:lnTo>
                    <a:pt x="2857" y="10833"/>
                  </a:lnTo>
                  <a:lnTo>
                    <a:pt x="2857" y="10167"/>
                  </a:lnTo>
                  <a:lnTo>
                    <a:pt x="3077" y="9833"/>
                  </a:lnTo>
                  <a:lnTo>
                    <a:pt x="3077" y="9167"/>
                  </a:lnTo>
                  <a:lnTo>
                    <a:pt x="3516" y="8833"/>
                  </a:lnTo>
                  <a:lnTo>
                    <a:pt x="3516" y="8167"/>
                  </a:lnTo>
                  <a:lnTo>
                    <a:pt x="3956" y="7833"/>
                  </a:lnTo>
                  <a:lnTo>
                    <a:pt x="3956" y="7167"/>
                  </a:lnTo>
                  <a:lnTo>
                    <a:pt x="4396" y="6833"/>
                  </a:lnTo>
                  <a:lnTo>
                    <a:pt x="4615" y="6167"/>
                  </a:lnTo>
                  <a:lnTo>
                    <a:pt x="4615" y="5833"/>
                  </a:lnTo>
                  <a:lnTo>
                    <a:pt x="5495" y="5167"/>
                  </a:lnTo>
                  <a:lnTo>
                    <a:pt x="5714" y="4833"/>
                  </a:lnTo>
                  <a:lnTo>
                    <a:pt x="6154" y="4667"/>
                  </a:lnTo>
                  <a:lnTo>
                    <a:pt x="6154" y="3833"/>
                  </a:lnTo>
                  <a:lnTo>
                    <a:pt x="6154" y="3667"/>
                  </a:lnTo>
                  <a:lnTo>
                    <a:pt x="6154" y="3167"/>
                  </a:lnTo>
                  <a:lnTo>
                    <a:pt x="6154" y="3000"/>
                  </a:lnTo>
                  <a:lnTo>
                    <a:pt x="7033" y="2667"/>
                  </a:lnTo>
                  <a:lnTo>
                    <a:pt x="7033" y="2167"/>
                  </a:lnTo>
                  <a:lnTo>
                    <a:pt x="7253" y="2000"/>
                  </a:lnTo>
                  <a:lnTo>
                    <a:pt x="7692" y="1667"/>
                  </a:lnTo>
                  <a:lnTo>
                    <a:pt x="7912" y="1667"/>
                  </a:lnTo>
                  <a:lnTo>
                    <a:pt x="7912" y="1167"/>
                  </a:lnTo>
                  <a:lnTo>
                    <a:pt x="7912" y="1000"/>
                  </a:lnTo>
                  <a:lnTo>
                    <a:pt x="8571" y="667"/>
                  </a:lnTo>
                  <a:lnTo>
                    <a:pt x="8791" y="667"/>
                  </a:lnTo>
                  <a:lnTo>
                    <a:pt x="9231" y="667"/>
                  </a:lnTo>
                  <a:lnTo>
                    <a:pt x="9451" y="0"/>
                  </a:lnTo>
                  <a:lnTo>
                    <a:pt x="9890" y="0"/>
                  </a:lnTo>
                  <a:lnTo>
                    <a:pt x="10110" y="0"/>
                  </a:lnTo>
                  <a:lnTo>
                    <a:pt x="10549" y="0"/>
                  </a:lnTo>
                  <a:lnTo>
                    <a:pt x="10989" y="0"/>
                  </a:lnTo>
                  <a:lnTo>
                    <a:pt x="10989" y="667"/>
                  </a:lnTo>
                  <a:lnTo>
                    <a:pt x="11429" y="667"/>
                  </a:lnTo>
                  <a:lnTo>
                    <a:pt x="11429" y="1000"/>
                  </a:lnTo>
                  <a:lnTo>
                    <a:pt x="11648" y="1167"/>
                  </a:lnTo>
                  <a:lnTo>
                    <a:pt x="12088" y="1667"/>
                  </a:lnTo>
                  <a:lnTo>
                    <a:pt x="12308" y="2000"/>
                  </a:lnTo>
                  <a:lnTo>
                    <a:pt x="12308" y="2167"/>
                  </a:lnTo>
                  <a:lnTo>
                    <a:pt x="13187" y="2667"/>
                  </a:lnTo>
                  <a:lnTo>
                    <a:pt x="13187" y="3000"/>
                  </a:lnTo>
                  <a:lnTo>
                    <a:pt x="13187" y="3167"/>
                  </a:lnTo>
                  <a:lnTo>
                    <a:pt x="13407" y="3833"/>
                  </a:lnTo>
                  <a:lnTo>
                    <a:pt x="13626" y="4167"/>
                  </a:lnTo>
                  <a:lnTo>
                    <a:pt x="13626" y="4833"/>
                  </a:lnTo>
                  <a:lnTo>
                    <a:pt x="13846" y="5667"/>
                  </a:lnTo>
                  <a:lnTo>
                    <a:pt x="14286" y="5833"/>
                  </a:lnTo>
                  <a:lnTo>
                    <a:pt x="14505" y="6667"/>
                  </a:lnTo>
                  <a:lnTo>
                    <a:pt x="15385" y="6833"/>
                  </a:lnTo>
                  <a:lnTo>
                    <a:pt x="15385" y="7667"/>
                  </a:lnTo>
                  <a:lnTo>
                    <a:pt x="15824" y="8167"/>
                  </a:lnTo>
                  <a:lnTo>
                    <a:pt x="15824" y="8833"/>
                  </a:lnTo>
                  <a:lnTo>
                    <a:pt x="16044" y="9167"/>
                  </a:lnTo>
                  <a:lnTo>
                    <a:pt x="16264" y="9833"/>
                  </a:lnTo>
                  <a:lnTo>
                    <a:pt x="16484" y="10667"/>
                  </a:lnTo>
                  <a:lnTo>
                    <a:pt x="16484" y="10833"/>
                  </a:lnTo>
                  <a:lnTo>
                    <a:pt x="16923" y="11667"/>
                  </a:lnTo>
                  <a:lnTo>
                    <a:pt x="17143" y="12167"/>
                  </a:lnTo>
                  <a:lnTo>
                    <a:pt x="17143" y="12833"/>
                  </a:lnTo>
                  <a:lnTo>
                    <a:pt x="17143" y="13167"/>
                  </a:lnTo>
                  <a:lnTo>
                    <a:pt x="17582" y="13833"/>
                  </a:lnTo>
                  <a:lnTo>
                    <a:pt x="18022" y="14667"/>
                  </a:lnTo>
                  <a:lnTo>
                    <a:pt x="18022" y="14833"/>
                  </a:lnTo>
                  <a:lnTo>
                    <a:pt x="18242" y="15667"/>
                  </a:lnTo>
                  <a:lnTo>
                    <a:pt x="18681" y="15667"/>
                  </a:lnTo>
                  <a:lnTo>
                    <a:pt x="18681" y="16667"/>
                  </a:lnTo>
                  <a:lnTo>
                    <a:pt x="18681" y="17167"/>
                  </a:lnTo>
                  <a:lnTo>
                    <a:pt x="18681" y="17667"/>
                  </a:lnTo>
                  <a:lnTo>
                    <a:pt x="18681" y="18000"/>
                  </a:lnTo>
                  <a:lnTo>
                    <a:pt x="19121" y="18167"/>
                  </a:lnTo>
                  <a:lnTo>
                    <a:pt x="19341" y="19000"/>
                  </a:lnTo>
                  <a:lnTo>
                    <a:pt x="19341" y="19167"/>
                  </a:lnTo>
                  <a:lnTo>
                    <a:pt x="19341" y="19667"/>
                  </a:lnTo>
                  <a:lnTo>
                    <a:pt x="1978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3" name="Freeform 148"/>
            <p:cNvSpPr>
              <a:spLocks/>
            </p:cNvSpPr>
            <p:nvPr/>
          </p:nvSpPr>
          <p:spPr bwMode="auto">
            <a:xfrm>
              <a:off x="2259" y="3887"/>
              <a:ext cx="35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659" y="17167"/>
                  </a:lnTo>
                  <a:lnTo>
                    <a:pt x="659" y="16667"/>
                  </a:lnTo>
                  <a:lnTo>
                    <a:pt x="659" y="16000"/>
                  </a:lnTo>
                  <a:lnTo>
                    <a:pt x="879" y="15667"/>
                  </a:lnTo>
                  <a:lnTo>
                    <a:pt x="879" y="14833"/>
                  </a:lnTo>
                  <a:lnTo>
                    <a:pt x="1319" y="14000"/>
                  </a:lnTo>
                  <a:lnTo>
                    <a:pt x="1319" y="13667"/>
                  </a:lnTo>
                  <a:lnTo>
                    <a:pt x="1758" y="13167"/>
                  </a:lnTo>
                  <a:lnTo>
                    <a:pt x="2198" y="12667"/>
                  </a:lnTo>
                  <a:lnTo>
                    <a:pt x="2198" y="11833"/>
                  </a:lnTo>
                  <a:lnTo>
                    <a:pt x="2198" y="11667"/>
                  </a:lnTo>
                  <a:lnTo>
                    <a:pt x="2857" y="10833"/>
                  </a:lnTo>
                  <a:lnTo>
                    <a:pt x="2857" y="10167"/>
                  </a:lnTo>
                  <a:lnTo>
                    <a:pt x="3077" y="9833"/>
                  </a:lnTo>
                  <a:lnTo>
                    <a:pt x="3077" y="9167"/>
                  </a:lnTo>
                  <a:lnTo>
                    <a:pt x="3516" y="8833"/>
                  </a:lnTo>
                  <a:lnTo>
                    <a:pt x="3516" y="8167"/>
                  </a:lnTo>
                  <a:lnTo>
                    <a:pt x="3956" y="7833"/>
                  </a:lnTo>
                  <a:lnTo>
                    <a:pt x="3956" y="7167"/>
                  </a:lnTo>
                  <a:lnTo>
                    <a:pt x="4396" y="6833"/>
                  </a:lnTo>
                  <a:lnTo>
                    <a:pt x="4615" y="6167"/>
                  </a:lnTo>
                  <a:lnTo>
                    <a:pt x="4615" y="5833"/>
                  </a:lnTo>
                  <a:lnTo>
                    <a:pt x="5495" y="5167"/>
                  </a:lnTo>
                  <a:lnTo>
                    <a:pt x="5714" y="4833"/>
                  </a:lnTo>
                  <a:lnTo>
                    <a:pt x="6154" y="4667"/>
                  </a:lnTo>
                  <a:lnTo>
                    <a:pt x="6154" y="3833"/>
                  </a:lnTo>
                  <a:lnTo>
                    <a:pt x="6154" y="3667"/>
                  </a:lnTo>
                  <a:lnTo>
                    <a:pt x="6154" y="3167"/>
                  </a:lnTo>
                  <a:lnTo>
                    <a:pt x="6154" y="3000"/>
                  </a:lnTo>
                  <a:lnTo>
                    <a:pt x="7033" y="2667"/>
                  </a:lnTo>
                  <a:lnTo>
                    <a:pt x="7033" y="2167"/>
                  </a:lnTo>
                  <a:lnTo>
                    <a:pt x="7253" y="2000"/>
                  </a:lnTo>
                  <a:lnTo>
                    <a:pt x="7692" y="1667"/>
                  </a:lnTo>
                  <a:lnTo>
                    <a:pt x="7912" y="1667"/>
                  </a:lnTo>
                  <a:lnTo>
                    <a:pt x="7912" y="1167"/>
                  </a:lnTo>
                  <a:lnTo>
                    <a:pt x="7912" y="1000"/>
                  </a:lnTo>
                  <a:lnTo>
                    <a:pt x="8571" y="667"/>
                  </a:lnTo>
                  <a:lnTo>
                    <a:pt x="8791" y="667"/>
                  </a:lnTo>
                  <a:lnTo>
                    <a:pt x="9231" y="667"/>
                  </a:lnTo>
                  <a:lnTo>
                    <a:pt x="9451" y="0"/>
                  </a:lnTo>
                  <a:lnTo>
                    <a:pt x="9890" y="0"/>
                  </a:lnTo>
                  <a:lnTo>
                    <a:pt x="10110" y="0"/>
                  </a:lnTo>
                  <a:lnTo>
                    <a:pt x="10549" y="0"/>
                  </a:lnTo>
                  <a:lnTo>
                    <a:pt x="10989" y="0"/>
                  </a:lnTo>
                  <a:lnTo>
                    <a:pt x="10989" y="667"/>
                  </a:lnTo>
                  <a:lnTo>
                    <a:pt x="11429" y="667"/>
                  </a:lnTo>
                  <a:lnTo>
                    <a:pt x="11429" y="1000"/>
                  </a:lnTo>
                  <a:lnTo>
                    <a:pt x="11648" y="1167"/>
                  </a:lnTo>
                  <a:lnTo>
                    <a:pt x="12088" y="1667"/>
                  </a:lnTo>
                  <a:lnTo>
                    <a:pt x="12308" y="2000"/>
                  </a:lnTo>
                  <a:lnTo>
                    <a:pt x="12308" y="2167"/>
                  </a:lnTo>
                  <a:lnTo>
                    <a:pt x="13187" y="2667"/>
                  </a:lnTo>
                  <a:lnTo>
                    <a:pt x="13187" y="3000"/>
                  </a:lnTo>
                  <a:lnTo>
                    <a:pt x="13187" y="3167"/>
                  </a:lnTo>
                  <a:lnTo>
                    <a:pt x="13407" y="3833"/>
                  </a:lnTo>
                  <a:lnTo>
                    <a:pt x="13626" y="4167"/>
                  </a:lnTo>
                  <a:lnTo>
                    <a:pt x="13626" y="4833"/>
                  </a:lnTo>
                  <a:lnTo>
                    <a:pt x="13846" y="5667"/>
                  </a:lnTo>
                  <a:lnTo>
                    <a:pt x="14286" y="5833"/>
                  </a:lnTo>
                  <a:lnTo>
                    <a:pt x="14505" y="6667"/>
                  </a:lnTo>
                  <a:lnTo>
                    <a:pt x="15385" y="6833"/>
                  </a:lnTo>
                  <a:lnTo>
                    <a:pt x="15385" y="7667"/>
                  </a:lnTo>
                  <a:lnTo>
                    <a:pt x="15824" y="8167"/>
                  </a:lnTo>
                  <a:lnTo>
                    <a:pt x="15824" y="8833"/>
                  </a:lnTo>
                  <a:lnTo>
                    <a:pt x="16044" y="9167"/>
                  </a:lnTo>
                  <a:lnTo>
                    <a:pt x="16264" y="9833"/>
                  </a:lnTo>
                  <a:lnTo>
                    <a:pt x="16484" y="10667"/>
                  </a:lnTo>
                  <a:lnTo>
                    <a:pt x="16484" y="10833"/>
                  </a:lnTo>
                  <a:lnTo>
                    <a:pt x="16923" y="11667"/>
                  </a:lnTo>
                  <a:lnTo>
                    <a:pt x="17143" y="12167"/>
                  </a:lnTo>
                  <a:lnTo>
                    <a:pt x="17143" y="12833"/>
                  </a:lnTo>
                  <a:lnTo>
                    <a:pt x="17143" y="13167"/>
                  </a:lnTo>
                  <a:lnTo>
                    <a:pt x="17582" y="13833"/>
                  </a:lnTo>
                  <a:lnTo>
                    <a:pt x="18022" y="14667"/>
                  </a:lnTo>
                  <a:lnTo>
                    <a:pt x="18022" y="14833"/>
                  </a:lnTo>
                  <a:lnTo>
                    <a:pt x="18242" y="15667"/>
                  </a:lnTo>
                  <a:lnTo>
                    <a:pt x="18681" y="15667"/>
                  </a:lnTo>
                  <a:lnTo>
                    <a:pt x="18681" y="16667"/>
                  </a:lnTo>
                  <a:lnTo>
                    <a:pt x="18681" y="17167"/>
                  </a:lnTo>
                  <a:lnTo>
                    <a:pt x="18681" y="17667"/>
                  </a:lnTo>
                  <a:lnTo>
                    <a:pt x="18681" y="18000"/>
                  </a:lnTo>
                  <a:lnTo>
                    <a:pt x="19121" y="18167"/>
                  </a:lnTo>
                  <a:lnTo>
                    <a:pt x="19341" y="19000"/>
                  </a:lnTo>
                  <a:lnTo>
                    <a:pt x="19341" y="19167"/>
                  </a:lnTo>
                  <a:lnTo>
                    <a:pt x="19341" y="19667"/>
                  </a:lnTo>
                  <a:lnTo>
                    <a:pt x="19780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4" name="Freeform 149"/>
            <p:cNvSpPr>
              <a:spLocks/>
            </p:cNvSpPr>
            <p:nvPr/>
          </p:nvSpPr>
          <p:spPr bwMode="auto">
            <a:xfrm>
              <a:off x="3534" y="3894"/>
              <a:ext cx="29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5" name="Freeform 150"/>
            <p:cNvSpPr>
              <a:spLocks/>
            </p:cNvSpPr>
            <p:nvPr/>
          </p:nvSpPr>
          <p:spPr bwMode="auto">
            <a:xfrm>
              <a:off x="3579" y="3894"/>
              <a:ext cx="28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6" name="Arc 151"/>
            <p:cNvSpPr>
              <a:spLocks/>
            </p:cNvSpPr>
            <p:nvPr/>
          </p:nvSpPr>
          <p:spPr bwMode="auto">
            <a:xfrm flipH="1">
              <a:off x="3779" y="3872"/>
              <a:ext cx="30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Arc 152"/>
            <p:cNvSpPr>
              <a:spLocks/>
            </p:cNvSpPr>
            <p:nvPr/>
          </p:nvSpPr>
          <p:spPr bwMode="auto">
            <a:xfrm>
              <a:off x="3812" y="3870"/>
              <a:ext cx="31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Arc 153"/>
            <p:cNvSpPr>
              <a:spLocks/>
            </p:cNvSpPr>
            <p:nvPr/>
          </p:nvSpPr>
          <p:spPr bwMode="auto">
            <a:xfrm flipH="1">
              <a:off x="3464" y="3849"/>
              <a:ext cx="29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Arc 154"/>
            <p:cNvSpPr>
              <a:spLocks/>
            </p:cNvSpPr>
            <p:nvPr/>
          </p:nvSpPr>
          <p:spPr bwMode="auto">
            <a:xfrm>
              <a:off x="3495" y="3846"/>
              <a:ext cx="28" cy="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Arc 155"/>
            <p:cNvSpPr>
              <a:spLocks/>
            </p:cNvSpPr>
            <p:nvPr/>
          </p:nvSpPr>
          <p:spPr bwMode="auto">
            <a:xfrm flipH="1">
              <a:off x="3610" y="3780"/>
              <a:ext cx="32" cy="1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Arc 156"/>
            <p:cNvSpPr>
              <a:spLocks/>
            </p:cNvSpPr>
            <p:nvPr/>
          </p:nvSpPr>
          <p:spPr bwMode="auto">
            <a:xfrm>
              <a:off x="3650" y="3781"/>
              <a:ext cx="30" cy="1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Freeform 157"/>
            <p:cNvSpPr>
              <a:spLocks/>
            </p:cNvSpPr>
            <p:nvPr/>
          </p:nvSpPr>
          <p:spPr bwMode="auto">
            <a:xfrm>
              <a:off x="3386" y="3900"/>
              <a:ext cx="29" cy="2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3" name="Freeform 158"/>
            <p:cNvSpPr>
              <a:spLocks/>
            </p:cNvSpPr>
            <p:nvPr/>
          </p:nvSpPr>
          <p:spPr bwMode="auto">
            <a:xfrm>
              <a:off x="3424" y="3900"/>
              <a:ext cx="29" cy="2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4" name="Freeform 159"/>
            <p:cNvSpPr>
              <a:spLocks/>
            </p:cNvSpPr>
            <p:nvPr/>
          </p:nvSpPr>
          <p:spPr bwMode="auto">
            <a:xfrm>
              <a:off x="3698" y="3899"/>
              <a:ext cx="29" cy="2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Freeform 160"/>
            <p:cNvSpPr>
              <a:spLocks/>
            </p:cNvSpPr>
            <p:nvPr/>
          </p:nvSpPr>
          <p:spPr bwMode="auto">
            <a:xfrm>
              <a:off x="3736" y="3899"/>
              <a:ext cx="29" cy="2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Freeform 161"/>
            <p:cNvSpPr>
              <a:spLocks/>
            </p:cNvSpPr>
            <p:nvPr/>
          </p:nvSpPr>
          <p:spPr bwMode="auto">
            <a:xfrm>
              <a:off x="3856" y="3900"/>
              <a:ext cx="30" cy="2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Freeform 162"/>
            <p:cNvSpPr>
              <a:spLocks/>
            </p:cNvSpPr>
            <p:nvPr/>
          </p:nvSpPr>
          <p:spPr bwMode="auto">
            <a:xfrm>
              <a:off x="3896" y="3900"/>
              <a:ext cx="28" cy="2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730" y="19000"/>
                  </a:moveTo>
                  <a:lnTo>
                    <a:pt x="19730" y="18250"/>
                  </a:lnTo>
                  <a:lnTo>
                    <a:pt x="19730" y="17750"/>
                  </a:lnTo>
                  <a:lnTo>
                    <a:pt x="18919" y="17250"/>
                  </a:lnTo>
                  <a:lnTo>
                    <a:pt x="18919" y="16750"/>
                  </a:lnTo>
                  <a:lnTo>
                    <a:pt x="18919" y="16000"/>
                  </a:lnTo>
                  <a:lnTo>
                    <a:pt x="18919" y="15750"/>
                  </a:lnTo>
                  <a:lnTo>
                    <a:pt x="18919" y="14750"/>
                  </a:lnTo>
                  <a:lnTo>
                    <a:pt x="18649" y="14000"/>
                  </a:lnTo>
                  <a:lnTo>
                    <a:pt x="18649" y="13750"/>
                  </a:lnTo>
                  <a:lnTo>
                    <a:pt x="17838" y="13250"/>
                  </a:lnTo>
                  <a:lnTo>
                    <a:pt x="17297" y="12750"/>
                  </a:lnTo>
                  <a:lnTo>
                    <a:pt x="17297" y="11750"/>
                  </a:lnTo>
                  <a:lnTo>
                    <a:pt x="16486" y="10750"/>
                  </a:lnTo>
                  <a:lnTo>
                    <a:pt x="16486" y="10250"/>
                  </a:lnTo>
                  <a:lnTo>
                    <a:pt x="16486" y="9750"/>
                  </a:lnTo>
                  <a:lnTo>
                    <a:pt x="16486" y="9250"/>
                  </a:lnTo>
                  <a:lnTo>
                    <a:pt x="16216" y="8750"/>
                  </a:lnTo>
                  <a:lnTo>
                    <a:pt x="16216" y="8250"/>
                  </a:lnTo>
                  <a:lnTo>
                    <a:pt x="15676" y="7750"/>
                  </a:lnTo>
                  <a:lnTo>
                    <a:pt x="15676" y="7250"/>
                  </a:lnTo>
                  <a:lnTo>
                    <a:pt x="15135" y="6750"/>
                  </a:lnTo>
                  <a:lnTo>
                    <a:pt x="15135" y="6250"/>
                  </a:lnTo>
                  <a:lnTo>
                    <a:pt x="15135" y="5750"/>
                  </a:lnTo>
                  <a:lnTo>
                    <a:pt x="14324" y="5250"/>
                  </a:lnTo>
                  <a:lnTo>
                    <a:pt x="14324" y="4750"/>
                  </a:lnTo>
                  <a:lnTo>
                    <a:pt x="13784" y="4750"/>
                  </a:lnTo>
                  <a:lnTo>
                    <a:pt x="13784" y="3750"/>
                  </a:lnTo>
                  <a:lnTo>
                    <a:pt x="13784" y="3250"/>
                  </a:lnTo>
                  <a:lnTo>
                    <a:pt x="13784" y="3000"/>
                  </a:lnTo>
                  <a:lnTo>
                    <a:pt x="12703" y="2750"/>
                  </a:lnTo>
                  <a:lnTo>
                    <a:pt x="12703" y="2250"/>
                  </a:lnTo>
                  <a:lnTo>
                    <a:pt x="12703" y="2000"/>
                  </a:lnTo>
                  <a:lnTo>
                    <a:pt x="12432" y="1750"/>
                  </a:lnTo>
                  <a:lnTo>
                    <a:pt x="11892" y="1750"/>
                  </a:lnTo>
                  <a:lnTo>
                    <a:pt x="11892" y="1250"/>
                  </a:lnTo>
                  <a:lnTo>
                    <a:pt x="11892" y="1000"/>
                  </a:lnTo>
                  <a:lnTo>
                    <a:pt x="11351" y="750"/>
                  </a:lnTo>
                  <a:lnTo>
                    <a:pt x="10541" y="750"/>
                  </a:lnTo>
                  <a:lnTo>
                    <a:pt x="10541" y="0"/>
                  </a:lnTo>
                  <a:lnTo>
                    <a:pt x="10270" y="0"/>
                  </a:lnTo>
                  <a:lnTo>
                    <a:pt x="9459" y="0"/>
                  </a:lnTo>
                  <a:lnTo>
                    <a:pt x="9189" y="0"/>
                  </a:lnTo>
                  <a:lnTo>
                    <a:pt x="8919" y="0"/>
                  </a:lnTo>
                  <a:lnTo>
                    <a:pt x="8919" y="750"/>
                  </a:lnTo>
                  <a:lnTo>
                    <a:pt x="8108" y="750"/>
                  </a:lnTo>
                  <a:lnTo>
                    <a:pt x="8108" y="1000"/>
                  </a:lnTo>
                  <a:lnTo>
                    <a:pt x="8108" y="1250"/>
                  </a:lnTo>
                  <a:lnTo>
                    <a:pt x="7568" y="1750"/>
                  </a:lnTo>
                  <a:lnTo>
                    <a:pt x="7297" y="2000"/>
                  </a:lnTo>
                  <a:lnTo>
                    <a:pt x="7297" y="2250"/>
                  </a:lnTo>
                  <a:lnTo>
                    <a:pt x="6757" y="2750"/>
                  </a:lnTo>
                  <a:lnTo>
                    <a:pt x="6757" y="3000"/>
                  </a:lnTo>
                  <a:lnTo>
                    <a:pt x="6757" y="3250"/>
                  </a:lnTo>
                  <a:lnTo>
                    <a:pt x="6216" y="3750"/>
                  </a:lnTo>
                  <a:lnTo>
                    <a:pt x="5676" y="4250"/>
                  </a:lnTo>
                  <a:lnTo>
                    <a:pt x="5676" y="4750"/>
                  </a:lnTo>
                  <a:lnTo>
                    <a:pt x="5676" y="5750"/>
                  </a:lnTo>
                  <a:lnTo>
                    <a:pt x="5135" y="5750"/>
                  </a:lnTo>
                  <a:lnTo>
                    <a:pt x="4865" y="6750"/>
                  </a:lnTo>
                  <a:lnTo>
                    <a:pt x="4595" y="6750"/>
                  </a:lnTo>
                  <a:lnTo>
                    <a:pt x="4595" y="7750"/>
                  </a:lnTo>
                  <a:lnTo>
                    <a:pt x="4324" y="8250"/>
                  </a:lnTo>
                  <a:lnTo>
                    <a:pt x="4324" y="8750"/>
                  </a:lnTo>
                  <a:lnTo>
                    <a:pt x="3784" y="9250"/>
                  </a:lnTo>
                  <a:lnTo>
                    <a:pt x="3514" y="9750"/>
                  </a:lnTo>
                  <a:lnTo>
                    <a:pt x="3514" y="10750"/>
                  </a:lnTo>
                  <a:lnTo>
                    <a:pt x="3243" y="11750"/>
                  </a:lnTo>
                  <a:lnTo>
                    <a:pt x="2703" y="12250"/>
                  </a:lnTo>
                  <a:lnTo>
                    <a:pt x="2703" y="12750"/>
                  </a:lnTo>
                  <a:lnTo>
                    <a:pt x="2703" y="13250"/>
                  </a:lnTo>
                  <a:lnTo>
                    <a:pt x="2432" y="13750"/>
                  </a:lnTo>
                  <a:lnTo>
                    <a:pt x="2162" y="14750"/>
                  </a:lnTo>
                  <a:lnTo>
                    <a:pt x="1351" y="15750"/>
                  </a:lnTo>
                  <a:lnTo>
                    <a:pt x="1081" y="15750"/>
                  </a:lnTo>
                  <a:lnTo>
                    <a:pt x="1081" y="16750"/>
                  </a:lnTo>
                  <a:lnTo>
                    <a:pt x="1081" y="17250"/>
                  </a:lnTo>
                  <a:lnTo>
                    <a:pt x="1081" y="17750"/>
                  </a:lnTo>
                  <a:lnTo>
                    <a:pt x="1081" y="18000"/>
                  </a:lnTo>
                  <a:lnTo>
                    <a:pt x="811" y="18250"/>
                  </a:lnTo>
                  <a:lnTo>
                    <a:pt x="270" y="19000"/>
                  </a:lnTo>
                  <a:lnTo>
                    <a:pt x="270" y="19250"/>
                  </a:lnTo>
                  <a:lnTo>
                    <a:pt x="270" y="19750"/>
                  </a:lnTo>
                  <a:lnTo>
                    <a:pt x="0" y="1975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Freeform 163"/>
            <p:cNvSpPr>
              <a:spLocks/>
            </p:cNvSpPr>
            <p:nvPr/>
          </p:nvSpPr>
          <p:spPr bwMode="auto">
            <a:xfrm>
              <a:off x="1856" y="3900"/>
              <a:ext cx="30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47"/>
                  </a:moveTo>
                  <a:lnTo>
                    <a:pt x="0" y="18158"/>
                  </a:lnTo>
                  <a:lnTo>
                    <a:pt x="0" y="17632"/>
                  </a:lnTo>
                  <a:lnTo>
                    <a:pt x="779" y="17368"/>
                  </a:lnTo>
                  <a:lnTo>
                    <a:pt x="779" y="16842"/>
                  </a:lnTo>
                  <a:lnTo>
                    <a:pt x="779" y="16053"/>
                  </a:lnTo>
                  <a:lnTo>
                    <a:pt x="779" y="15789"/>
                  </a:lnTo>
                  <a:lnTo>
                    <a:pt x="779" y="14737"/>
                  </a:lnTo>
                  <a:lnTo>
                    <a:pt x="1039" y="13947"/>
                  </a:lnTo>
                  <a:lnTo>
                    <a:pt x="1039" y="13684"/>
                  </a:lnTo>
                  <a:lnTo>
                    <a:pt x="1818" y="13158"/>
                  </a:lnTo>
                  <a:lnTo>
                    <a:pt x="2338" y="12632"/>
                  </a:lnTo>
                  <a:lnTo>
                    <a:pt x="2338" y="11842"/>
                  </a:lnTo>
                  <a:lnTo>
                    <a:pt x="3117" y="10789"/>
                  </a:lnTo>
                  <a:lnTo>
                    <a:pt x="3117" y="10263"/>
                  </a:lnTo>
                  <a:lnTo>
                    <a:pt x="3117" y="9737"/>
                  </a:lnTo>
                  <a:lnTo>
                    <a:pt x="3117" y="9211"/>
                  </a:lnTo>
                  <a:lnTo>
                    <a:pt x="3636" y="8684"/>
                  </a:lnTo>
                  <a:lnTo>
                    <a:pt x="3636" y="8158"/>
                  </a:lnTo>
                  <a:lnTo>
                    <a:pt x="4156" y="7632"/>
                  </a:lnTo>
                  <a:lnTo>
                    <a:pt x="4156" y="7368"/>
                  </a:lnTo>
                  <a:lnTo>
                    <a:pt x="4675" y="6842"/>
                  </a:lnTo>
                  <a:lnTo>
                    <a:pt x="4675" y="6316"/>
                  </a:lnTo>
                  <a:lnTo>
                    <a:pt x="4675" y="5789"/>
                  </a:lnTo>
                  <a:lnTo>
                    <a:pt x="5455" y="5263"/>
                  </a:lnTo>
                  <a:lnTo>
                    <a:pt x="5455" y="4737"/>
                  </a:lnTo>
                  <a:lnTo>
                    <a:pt x="5974" y="4737"/>
                  </a:lnTo>
                  <a:lnTo>
                    <a:pt x="5974" y="3684"/>
                  </a:lnTo>
                  <a:lnTo>
                    <a:pt x="5974" y="3158"/>
                  </a:lnTo>
                  <a:lnTo>
                    <a:pt x="5974" y="2895"/>
                  </a:lnTo>
                  <a:lnTo>
                    <a:pt x="7013" y="2632"/>
                  </a:lnTo>
                  <a:lnTo>
                    <a:pt x="7013" y="2368"/>
                  </a:lnTo>
                  <a:lnTo>
                    <a:pt x="7013" y="2105"/>
                  </a:lnTo>
                  <a:lnTo>
                    <a:pt x="7273" y="1842"/>
                  </a:lnTo>
                  <a:lnTo>
                    <a:pt x="7792" y="1842"/>
                  </a:lnTo>
                  <a:lnTo>
                    <a:pt x="7792" y="1316"/>
                  </a:lnTo>
                  <a:lnTo>
                    <a:pt x="7792" y="1053"/>
                  </a:lnTo>
                  <a:lnTo>
                    <a:pt x="8312" y="789"/>
                  </a:lnTo>
                  <a:lnTo>
                    <a:pt x="9091" y="789"/>
                  </a:lnTo>
                  <a:lnTo>
                    <a:pt x="9091" y="0"/>
                  </a:lnTo>
                  <a:lnTo>
                    <a:pt x="9351" y="0"/>
                  </a:lnTo>
                  <a:lnTo>
                    <a:pt x="10390" y="0"/>
                  </a:lnTo>
                  <a:lnTo>
                    <a:pt x="10649" y="0"/>
                  </a:lnTo>
                  <a:lnTo>
                    <a:pt x="10909" y="0"/>
                  </a:lnTo>
                  <a:lnTo>
                    <a:pt x="10909" y="789"/>
                  </a:lnTo>
                  <a:lnTo>
                    <a:pt x="11688" y="789"/>
                  </a:lnTo>
                  <a:lnTo>
                    <a:pt x="11688" y="1053"/>
                  </a:lnTo>
                  <a:lnTo>
                    <a:pt x="11688" y="1316"/>
                  </a:lnTo>
                  <a:lnTo>
                    <a:pt x="12208" y="1842"/>
                  </a:lnTo>
                  <a:lnTo>
                    <a:pt x="12468" y="2105"/>
                  </a:lnTo>
                  <a:lnTo>
                    <a:pt x="12468" y="2368"/>
                  </a:lnTo>
                  <a:lnTo>
                    <a:pt x="12987" y="2632"/>
                  </a:lnTo>
                  <a:lnTo>
                    <a:pt x="12987" y="2895"/>
                  </a:lnTo>
                  <a:lnTo>
                    <a:pt x="12987" y="3158"/>
                  </a:lnTo>
                  <a:lnTo>
                    <a:pt x="13506" y="3684"/>
                  </a:lnTo>
                  <a:lnTo>
                    <a:pt x="14026" y="4211"/>
                  </a:lnTo>
                  <a:lnTo>
                    <a:pt x="14026" y="4737"/>
                  </a:lnTo>
                  <a:lnTo>
                    <a:pt x="14026" y="5789"/>
                  </a:lnTo>
                  <a:lnTo>
                    <a:pt x="14545" y="5789"/>
                  </a:lnTo>
                  <a:lnTo>
                    <a:pt x="14805" y="6842"/>
                  </a:lnTo>
                  <a:lnTo>
                    <a:pt x="15065" y="6842"/>
                  </a:lnTo>
                  <a:lnTo>
                    <a:pt x="15065" y="7632"/>
                  </a:lnTo>
                  <a:lnTo>
                    <a:pt x="15325" y="8158"/>
                  </a:lnTo>
                  <a:lnTo>
                    <a:pt x="15325" y="8684"/>
                  </a:lnTo>
                  <a:lnTo>
                    <a:pt x="15844" y="9211"/>
                  </a:lnTo>
                  <a:lnTo>
                    <a:pt x="16104" y="9737"/>
                  </a:lnTo>
                  <a:lnTo>
                    <a:pt x="16104" y="10789"/>
                  </a:lnTo>
                  <a:lnTo>
                    <a:pt x="16364" y="11842"/>
                  </a:lnTo>
                  <a:lnTo>
                    <a:pt x="17143" y="12368"/>
                  </a:lnTo>
                  <a:lnTo>
                    <a:pt x="17143" y="12632"/>
                  </a:lnTo>
                  <a:lnTo>
                    <a:pt x="17143" y="13158"/>
                  </a:lnTo>
                  <a:lnTo>
                    <a:pt x="17403" y="13684"/>
                  </a:lnTo>
                  <a:lnTo>
                    <a:pt x="17662" y="14737"/>
                  </a:lnTo>
                  <a:lnTo>
                    <a:pt x="18442" y="15789"/>
                  </a:lnTo>
                  <a:lnTo>
                    <a:pt x="18701" y="15789"/>
                  </a:lnTo>
                  <a:lnTo>
                    <a:pt x="18701" y="16842"/>
                  </a:lnTo>
                  <a:lnTo>
                    <a:pt x="18701" y="17368"/>
                  </a:lnTo>
                  <a:lnTo>
                    <a:pt x="18701" y="17632"/>
                  </a:lnTo>
                  <a:lnTo>
                    <a:pt x="18701" y="17895"/>
                  </a:lnTo>
                  <a:lnTo>
                    <a:pt x="18961" y="18158"/>
                  </a:lnTo>
                  <a:lnTo>
                    <a:pt x="19481" y="18947"/>
                  </a:lnTo>
                  <a:lnTo>
                    <a:pt x="19481" y="19211"/>
                  </a:lnTo>
                  <a:lnTo>
                    <a:pt x="19481" y="19737"/>
                  </a:lnTo>
                  <a:lnTo>
                    <a:pt x="19740" y="1973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Freeform 164"/>
            <p:cNvSpPr>
              <a:spLocks/>
            </p:cNvSpPr>
            <p:nvPr/>
          </p:nvSpPr>
          <p:spPr bwMode="auto">
            <a:xfrm>
              <a:off x="1815" y="3901"/>
              <a:ext cx="30" cy="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47"/>
                  </a:moveTo>
                  <a:lnTo>
                    <a:pt x="0" y="18158"/>
                  </a:lnTo>
                  <a:lnTo>
                    <a:pt x="0" y="17632"/>
                  </a:lnTo>
                  <a:lnTo>
                    <a:pt x="779" y="17368"/>
                  </a:lnTo>
                  <a:lnTo>
                    <a:pt x="779" y="16842"/>
                  </a:lnTo>
                  <a:lnTo>
                    <a:pt x="779" y="16053"/>
                  </a:lnTo>
                  <a:lnTo>
                    <a:pt x="779" y="15789"/>
                  </a:lnTo>
                  <a:lnTo>
                    <a:pt x="779" y="14737"/>
                  </a:lnTo>
                  <a:lnTo>
                    <a:pt x="1039" y="13947"/>
                  </a:lnTo>
                  <a:lnTo>
                    <a:pt x="1039" y="13684"/>
                  </a:lnTo>
                  <a:lnTo>
                    <a:pt x="1818" y="13158"/>
                  </a:lnTo>
                  <a:lnTo>
                    <a:pt x="2338" y="12632"/>
                  </a:lnTo>
                  <a:lnTo>
                    <a:pt x="2338" y="11842"/>
                  </a:lnTo>
                  <a:lnTo>
                    <a:pt x="3117" y="10789"/>
                  </a:lnTo>
                  <a:lnTo>
                    <a:pt x="3117" y="10263"/>
                  </a:lnTo>
                  <a:lnTo>
                    <a:pt x="3117" y="9737"/>
                  </a:lnTo>
                  <a:lnTo>
                    <a:pt x="3117" y="9211"/>
                  </a:lnTo>
                  <a:lnTo>
                    <a:pt x="3636" y="8684"/>
                  </a:lnTo>
                  <a:lnTo>
                    <a:pt x="3636" y="8158"/>
                  </a:lnTo>
                  <a:lnTo>
                    <a:pt x="4156" y="7632"/>
                  </a:lnTo>
                  <a:lnTo>
                    <a:pt x="4156" y="7368"/>
                  </a:lnTo>
                  <a:lnTo>
                    <a:pt x="4675" y="6842"/>
                  </a:lnTo>
                  <a:lnTo>
                    <a:pt x="4675" y="6316"/>
                  </a:lnTo>
                  <a:lnTo>
                    <a:pt x="4675" y="5789"/>
                  </a:lnTo>
                  <a:lnTo>
                    <a:pt x="5455" y="5263"/>
                  </a:lnTo>
                  <a:lnTo>
                    <a:pt x="5455" y="4737"/>
                  </a:lnTo>
                  <a:lnTo>
                    <a:pt x="5974" y="4737"/>
                  </a:lnTo>
                  <a:lnTo>
                    <a:pt x="5974" y="3684"/>
                  </a:lnTo>
                  <a:lnTo>
                    <a:pt x="5974" y="3158"/>
                  </a:lnTo>
                  <a:lnTo>
                    <a:pt x="5974" y="2895"/>
                  </a:lnTo>
                  <a:lnTo>
                    <a:pt x="7013" y="2632"/>
                  </a:lnTo>
                  <a:lnTo>
                    <a:pt x="7013" y="2368"/>
                  </a:lnTo>
                  <a:lnTo>
                    <a:pt x="7013" y="2105"/>
                  </a:lnTo>
                  <a:lnTo>
                    <a:pt x="7273" y="1842"/>
                  </a:lnTo>
                  <a:lnTo>
                    <a:pt x="7792" y="1842"/>
                  </a:lnTo>
                  <a:lnTo>
                    <a:pt x="7792" y="1316"/>
                  </a:lnTo>
                  <a:lnTo>
                    <a:pt x="7792" y="1053"/>
                  </a:lnTo>
                  <a:lnTo>
                    <a:pt x="8312" y="789"/>
                  </a:lnTo>
                  <a:lnTo>
                    <a:pt x="9091" y="789"/>
                  </a:lnTo>
                  <a:lnTo>
                    <a:pt x="9091" y="0"/>
                  </a:lnTo>
                  <a:lnTo>
                    <a:pt x="9351" y="0"/>
                  </a:lnTo>
                  <a:lnTo>
                    <a:pt x="10390" y="0"/>
                  </a:lnTo>
                  <a:lnTo>
                    <a:pt x="10649" y="0"/>
                  </a:lnTo>
                  <a:lnTo>
                    <a:pt x="10909" y="0"/>
                  </a:lnTo>
                  <a:lnTo>
                    <a:pt x="10909" y="789"/>
                  </a:lnTo>
                  <a:lnTo>
                    <a:pt x="11688" y="789"/>
                  </a:lnTo>
                  <a:lnTo>
                    <a:pt x="11688" y="1053"/>
                  </a:lnTo>
                  <a:lnTo>
                    <a:pt x="11688" y="1316"/>
                  </a:lnTo>
                  <a:lnTo>
                    <a:pt x="12208" y="1842"/>
                  </a:lnTo>
                  <a:lnTo>
                    <a:pt x="12468" y="2105"/>
                  </a:lnTo>
                  <a:lnTo>
                    <a:pt x="12468" y="2368"/>
                  </a:lnTo>
                  <a:lnTo>
                    <a:pt x="12987" y="2632"/>
                  </a:lnTo>
                  <a:lnTo>
                    <a:pt x="12987" y="2895"/>
                  </a:lnTo>
                  <a:lnTo>
                    <a:pt x="12987" y="3158"/>
                  </a:lnTo>
                  <a:lnTo>
                    <a:pt x="13506" y="3684"/>
                  </a:lnTo>
                  <a:lnTo>
                    <a:pt x="14026" y="4211"/>
                  </a:lnTo>
                  <a:lnTo>
                    <a:pt x="14026" y="4737"/>
                  </a:lnTo>
                  <a:lnTo>
                    <a:pt x="14026" y="5789"/>
                  </a:lnTo>
                  <a:lnTo>
                    <a:pt x="14545" y="5789"/>
                  </a:lnTo>
                  <a:lnTo>
                    <a:pt x="14805" y="6842"/>
                  </a:lnTo>
                  <a:lnTo>
                    <a:pt x="15065" y="6842"/>
                  </a:lnTo>
                  <a:lnTo>
                    <a:pt x="15065" y="7632"/>
                  </a:lnTo>
                  <a:lnTo>
                    <a:pt x="15325" y="8158"/>
                  </a:lnTo>
                  <a:lnTo>
                    <a:pt x="15325" y="8684"/>
                  </a:lnTo>
                  <a:lnTo>
                    <a:pt x="15844" y="9211"/>
                  </a:lnTo>
                  <a:lnTo>
                    <a:pt x="16104" y="9737"/>
                  </a:lnTo>
                  <a:lnTo>
                    <a:pt x="16104" y="10789"/>
                  </a:lnTo>
                  <a:lnTo>
                    <a:pt x="16364" y="11842"/>
                  </a:lnTo>
                  <a:lnTo>
                    <a:pt x="17143" y="12368"/>
                  </a:lnTo>
                  <a:lnTo>
                    <a:pt x="17143" y="12632"/>
                  </a:lnTo>
                  <a:lnTo>
                    <a:pt x="17143" y="13158"/>
                  </a:lnTo>
                  <a:lnTo>
                    <a:pt x="17403" y="13684"/>
                  </a:lnTo>
                  <a:lnTo>
                    <a:pt x="17662" y="14737"/>
                  </a:lnTo>
                  <a:lnTo>
                    <a:pt x="18442" y="15789"/>
                  </a:lnTo>
                  <a:lnTo>
                    <a:pt x="18701" y="15789"/>
                  </a:lnTo>
                  <a:lnTo>
                    <a:pt x="18701" y="16842"/>
                  </a:lnTo>
                  <a:lnTo>
                    <a:pt x="18701" y="17368"/>
                  </a:lnTo>
                  <a:lnTo>
                    <a:pt x="18701" y="17632"/>
                  </a:lnTo>
                  <a:lnTo>
                    <a:pt x="18701" y="17895"/>
                  </a:lnTo>
                  <a:lnTo>
                    <a:pt x="18961" y="18158"/>
                  </a:lnTo>
                  <a:lnTo>
                    <a:pt x="19481" y="18947"/>
                  </a:lnTo>
                  <a:lnTo>
                    <a:pt x="19481" y="19211"/>
                  </a:lnTo>
                  <a:lnTo>
                    <a:pt x="19481" y="19737"/>
                  </a:lnTo>
                  <a:lnTo>
                    <a:pt x="19740" y="1973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0" name="Arc 165"/>
            <p:cNvSpPr>
              <a:spLocks/>
            </p:cNvSpPr>
            <p:nvPr/>
          </p:nvSpPr>
          <p:spPr bwMode="auto">
            <a:xfrm>
              <a:off x="1569" y="3871"/>
              <a:ext cx="3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1" name="Arc 166"/>
            <p:cNvSpPr>
              <a:spLocks/>
            </p:cNvSpPr>
            <p:nvPr/>
          </p:nvSpPr>
          <p:spPr bwMode="auto">
            <a:xfrm flipH="1">
              <a:off x="1537" y="3869"/>
              <a:ext cx="40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2" name="Arc 167"/>
            <p:cNvSpPr>
              <a:spLocks/>
            </p:cNvSpPr>
            <p:nvPr/>
          </p:nvSpPr>
          <p:spPr bwMode="auto">
            <a:xfrm>
              <a:off x="1922" y="3855"/>
              <a:ext cx="28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3" name="Arc 168"/>
            <p:cNvSpPr>
              <a:spLocks/>
            </p:cNvSpPr>
            <p:nvPr/>
          </p:nvSpPr>
          <p:spPr bwMode="auto">
            <a:xfrm flipH="1">
              <a:off x="1897" y="3858"/>
              <a:ext cx="29" cy="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4" name="Arc 169"/>
            <p:cNvSpPr>
              <a:spLocks/>
            </p:cNvSpPr>
            <p:nvPr/>
          </p:nvSpPr>
          <p:spPr bwMode="auto">
            <a:xfrm>
              <a:off x="1754" y="3801"/>
              <a:ext cx="47" cy="1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5" name="Arc 170"/>
            <p:cNvSpPr>
              <a:spLocks/>
            </p:cNvSpPr>
            <p:nvPr/>
          </p:nvSpPr>
          <p:spPr bwMode="auto">
            <a:xfrm flipH="1">
              <a:off x="1707" y="3797"/>
              <a:ext cx="47" cy="1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6" name="Freeform 171"/>
            <p:cNvSpPr>
              <a:spLocks/>
            </p:cNvSpPr>
            <p:nvPr/>
          </p:nvSpPr>
          <p:spPr bwMode="auto">
            <a:xfrm>
              <a:off x="1663" y="3901"/>
              <a:ext cx="30" cy="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47"/>
                  </a:moveTo>
                  <a:lnTo>
                    <a:pt x="0" y="18158"/>
                  </a:lnTo>
                  <a:lnTo>
                    <a:pt x="0" y="17632"/>
                  </a:lnTo>
                  <a:lnTo>
                    <a:pt x="779" y="17368"/>
                  </a:lnTo>
                  <a:lnTo>
                    <a:pt x="779" y="16842"/>
                  </a:lnTo>
                  <a:lnTo>
                    <a:pt x="779" y="16053"/>
                  </a:lnTo>
                  <a:lnTo>
                    <a:pt x="779" y="15789"/>
                  </a:lnTo>
                  <a:lnTo>
                    <a:pt x="779" y="14737"/>
                  </a:lnTo>
                  <a:lnTo>
                    <a:pt x="1039" y="13947"/>
                  </a:lnTo>
                  <a:lnTo>
                    <a:pt x="1039" y="13684"/>
                  </a:lnTo>
                  <a:lnTo>
                    <a:pt x="1818" y="13158"/>
                  </a:lnTo>
                  <a:lnTo>
                    <a:pt x="2338" y="12632"/>
                  </a:lnTo>
                  <a:lnTo>
                    <a:pt x="2338" y="11842"/>
                  </a:lnTo>
                  <a:lnTo>
                    <a:pt x="3117" y="10789"/>
                  </a:lnTo>
                  <a:lnTo>
                    <a:pt x="3117" y="10263"/>
                  </a:lnTo>
                  <a:lnTo>
                    <a:pt x="3117" y="9737"/>
                  </a:lnTo>
                  <a:lnTo>
                    <a:pt x="3117" y="9211"/>
                  </a:lnTo>
                  <a:lnTo>
                    <a:pt x="3636" y="8684"/>
                  </a:lnTo>
                  <a:lnTo>
                    <a:pt x="3636" y="8158"/>
                  </a:lnTo>
                  <a:lnTo>
                    <a:pt x="4156" y="7632"/>
                  </a:lnTo>
                  <a:lnTo>
                    <a:pt x="4156" y="7368"/>
                  </a:lnTo>
                  <a:lnTo>
                    <a:pt x="4675" y="6842"/>
                  </a:lnTo>
                  <a:lnTo>
                    <a:pt x="4675" y="6316"/>
                  </a:lnTo>
                  <a:lnTo>
                    <a:pt x="4675" y="5789"/>
                  </a:lnTo>
                  <a:lnTo>
                    <a:pt x="5455" y="5263"/>
                  </a:lnTo>
                  <a:lnTo>
                    <a:pt x="5455" y="4737"/>
                  </a:lnTo>
                  <a:lnTo>
                    <a:pt x="5974" y="4737"/>
                  </a:lnTo>
                  <a:lnTo>
                    <a:pt x="5974" y="3684"/>
                  </a:lnTo>
                  <a:lnTo>
                    <a:pt x="5974" y="3158"/>
                  </a:lnTo>
                  <a:lnTo>
                    <a:pt x="5974" y="2895"/>
                  </a:lnTo>
                  <a:lnTo>
                    <a:pt x="7013" y="2632"/>
                  </a:lnTo>
                  <a:lnTo>
                    <a:pt x="7013" y="2368"/>
                  </a:lnTo>
                  <a:lnTo>
                    <a:pt x="7013" y="2105"/>
                  </a:lnTo>
                  <a:lnTo>
                    <a:pt x="7273" y="1842"/>
                  </a:lnTo>
                  <a:lnTo>
                    <a:pt x="7792" y="1842"/>
                  </a:lnTo>
                  <a:lnTo>
                    <a:pt x="7792" y="1316"/>
                  </a:lnTo>
                  <a:lnTo>
                    <a:pt x="7792" y="1053"/>
                  </a:lnTo>
                  <a:lnTo>
                    <a:pt x="8312" y="789"/>
                  </a:lnTo>
                  <a:lnTo>
                    <a:pt x="9091" y="789"/>
                  </a:lnTo>
                  <a:lnTo>
                    <a:pt x="9091" y="0"/>
                  </a:lnTo>
                  <a:lnTo>
                    <a:pt x="9351" y="0"/>
                  </a:lnTo>
                  <a:lnTo>
                    <a:pt x="10390" y="0"/>
                  </a:lnTo>
                  <a:lnTo>
                    <a:pt x="10649" y="0"/>
                  </a:lnTo>
                  <a:lnTo>
                    <a:pt x="10909" y="0"/>
                  </a:lnTo>
                  <a:lnTo>
                    <a:pt x="10909" y="789"/>
                  </a:lnTo>
                  <a:lnTo>
                    <a:pt x="11688" y="789"/>
                  </a:lnTo>
                  <a:lnTo>
                    <a:pt x="11688" y="1053"/>
                  </a:lnTo>
                  <a:lnTo>
                    <a:pt x="11688" y="1316"/>
                  </a:lnTo>
                  <a:lnTo>
                    <a:pt x="12208" y="1842"/>
                  </a:lnTo>
                  <a:lnTo>
                    <a:pt x="12468" y="2105"/>
                  </a:lnTo>
                  <a:lnTo>
                    <a:pt x="12468" y="2368"/>
                  </a:lnTo>
                  <a:lnTo>
                    <a:pt x="12987" y="2632"/>
                  </a:lnTo>
                  <a:lnTo>
                    <a:pt x="12987" y="2895"/>
                  </a:lnTo>
                  <a:lnTo>
                    <a:pt x="12987" y="3158"/>
                  </a:lnTo>
                  <a:lnTo>
                    <a:pt x="13506" y="3684"/>
                  </a:lnTo>
                  <a:lnTo>
                    <a:pt x="14026" y="4211"/>
                  </a:lnTo>
                  <a:lnTo>
                    <a:pt x="14026" y="4737"/>
                  </a:lnTo>
                  <a:lnTo>
                    <a:pt x="14026" y="5789"/>
                  </a:lnTo>
                  <a:lnTo>
                    <a:pt x="14545" y="5789"/>
                  </a:lnTo>
                  <a:lnTo>
                    <a:pt x="14805" y="6842"/>
                  </a:lnTo>
                  <a:lnTo>
                    <a:pt x="15065" y="6842"/>
                  </a:lnTo>
                  <a:lnTo>
                    <a:pt x="15065" y="7632"/>
                  </a:lnTo>
                  <a:lnTo>
                    <a:pt x="15325" y="8158"/>
                  </a:lnTo>
                  <a:lnTo>
                    <a:pt x="15325" y="8684"/>
                  </a:lnTo>
                  <a:lnTo>
                    <a:pt x="15844" y="9211"/>
                  </a:lnTo>
                  <a:lnTo>
                    <a:pt x="16104" y="9737"/>
                  </a:lnTo>
                  <a:lnTo>
                    <a:pt x="16104" y="10789"/>
                  </a:lnTo>
                  <a:lnTo>
                    <a:pt x="16364" y="11842"/>
                  </a:lnTo>
                  <a:lnTo>
                    <a:pt x="17143" y="12368"/>
                  </a:lnTo>
                  <a:lnTo>
                    <a:pt x="17143" y="12632"/>
                  </a:lnTo>
                  <a:lnTo>
                    <a:pt x="17143" y="13158"/>
                  </a:lnTo>
                  <a:lnTo>
                    <a:pt x="17403" y="13684"/>
                  </a:lnTo>
                  <a:lnTo>
                    <a:pt x="17662" y="14737"/>
                  </a:lnTo>
                  <a:lnTo>
                    <a:pt x="18442" y="15789"/>
                  </a:lnTo>
                  <a:lnTo>
                    <a:pt x="18701" y="15789"/>
                  </a:lnTo>
                  <a:lnTo>
                    <a:pt x="18701" y="16842"/>
                  </a:lnTo>
                  <a:lnTo>
                    <a:pt x="18701" y="17368"/>
                  </a:lnTo>
                  <a:lnTo>
                    <a:pt x="18701" y="17632"/>
                  </a:lnTo>
                  <a:lnTo>
                    <a:pt x="18701" y="17895"/>
                  </a:lnTo>
                  <a:lnTo>
                    <a:pt x="18961" y="18158"/>
                  </a:lnTo>
                  <a:lnTo>
                    <a:pt x="19481" y="18947"/>
                  </a:lnTo>
                  <a:lnTo>
                    <a:pt x="19481" y="19211"/>
                  </a:lnTo>
                  <a:lnTo>
                    <a:pt x="19481" y="19737"/>
                  </a:lnTo>
                  <a:lnTo>
                    <a:pt x="19740" y="1973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7" name="Freeform 172"/>
            <p:cNvSpPr>
              <a:spLocks/>
            </p:cNvSpPr>
            <p:nvPr/>
          </p:nvSpPr>
          <p:spPr bwMode="auto">
            <a:xfrm>
              <a:off x="1623" y="3901"/>
              <a:ext cx="30" cy="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8947"/>
                  </a:moveTo>
                  <a:lnTo>
                    <a:pt x="0" y="18158"/>
                  </a:lnTo>
                  <a:lnTo>
                    <a:pt x="0" y="17632"/>
                  </a:lnTo>
                  <a:lnTo>
                    <a:pt x="779" y="17368"/>
                  </a:lnTo>
                  <a:lnTo>
                    <a:pt x="779" y="16842"/>
                  </a:lnTo>
                  <a:lnTo>
                    <a:pt x="779" y="16053"/>
                  </a:lnTo>
                  <a:lnTo>
                    <a:pt x="779" y="15789"/>
                  </a:lnTo>
                  <a:lnTo>
                    <a:pt x="779" y="14737"/>
                  </a:lnTo>
                  <a:lnTo>
                    <a:pt x="1039" y="13947"/>
                  </a:lnTo>
                  <a:lnTo>
                    <a:pt x="1039" y="13684"/>
                  </a:lnTo>
                  <a:lnTo>
                    <a:pt x="1818" y="13158"/>
                  </a:lnTo>
                  <a:lnTo>
                    <a:pt x="2338" y="12632"/>
                  </a:lnTo>
                  <a:lnTo>
                    <a:pt x="2338" y="11842"/>
                  </a:lnTo>
                  <a:lnTo>
                    <a:pt x="3117" y="10789"/>
                  </a:lnTo>
                  <a:lnTo>
                    <a:pt x="3117" y="10263"/>
                  </a:lnTo>
                  <a:lnTo>
                    <a:pt x="3117" y="9737"/>
                  </a:lnTo>
                  <a:lnTo>
                    <a:pt x="3117" y="9211"/>
                  </a:lnTo>
                  <a:lnTo>
                    <a:pt x="3636" y="8684"/>
                  </a:lnTo>
                  <a:lnTo>
                    <a:pt x="3636" y="8158"/>
                  </a:lnTo>
                  <a:lnTo>
                    <a:pt x="4156" y="7632"/>
                  </a:lnTo>
                  <a:lnTo>
                    <a:pt x="4156" y="7368"/>
                  </a:lnTo>
                  <a:lnTo>
                    <a:pt x="4675" y="6842"/>
                  </a:lnTo>
                  <a:lnTo>
                    <a:pt x="4675" y="6316"/>
                  </a:lnTo>
                  <a:lnTo>
                    <a:pt x="4675" y="5789"/>
                  </a:lnTo>
                  <a:lnTo>
                    <a:pt x="5455" y="5263"/>
                  </a:lnTo>
                  <a:lnTo>
                    <a:pt x="5455" y="4737"/>
                  </a:lnTo>
                  <a:lnTo>
                    <a:pt x="5974" y="4737"/>
                  </a:lnTo>
                  <a:lnTo>
                    <a:pt x="5974" y="3684"/>
                  </a:lnTo>
                  <a:lnTo>
                    <a:pt x="5974" y="3158"/>
                  </a:lnTo>
                  <a:lnTo>
                    <a:pt x="5974" y="2895"/>
                  </a:lnTo>
                  <a:lnTo>
                    <a:pt x="7013" y="2632"/>
                  </a:lnTo>
                  <a:lnTo>
                    <a:pt x="7013" y="2368"/>
                  </a:lnTo>
                  <a:lnTo>
                    <a:pt x="7013" y="2105"/>
                  </a:lnTo>
                  <a:lnTo>
                    <a:pt x="7273" y="1842"/>
                  </a:lnTo>
                  <a:lnTo>
                    <a:pt x="7792" y="1842"/>
                  </a:lnTo>
                  <a:lnTo>
                    <a:pt x="7792" y="1316"/>
                  </a:lnTo>
                  <a:lnTo>
                    <a:pt x="7792" y="1053"/>
                  </a:lnTo>
                  <a:lnTo>
                    <a:pt x="8312" y="789"/>
                  </a:lnTo>
                  <a:lnTo>
                    <a:pt x="9091" y="789"/>
                  </a:lnTo>
                  <a:lnTo>
                    <a:pt x="9091" y="0"/>
                  </a:lnTo>
                  <a:lnTo>
                    <a:pt x="9351" y="0"/>
                  </a:lnTo>
                  <a:lnTo>
                    <a:pt x="10390" y="0"/>
                  </a:lnTo>
                  <a:lnTo>
                    <a:pt x="10649" y="0"/>
                  </a:lnTo>
                  <a:lnTo>
                    <a:pt x="10909" y="0"/>
                  </a:lnTo>
                  <a:lnTo>
                    <a:pt x="10909" y="789"/>
                  </a:lnTo>
                  <a:lnTo>
                    <a:pt x="11688" y="789"/>
                  </a:lnTo>
                  <a:lnTo>
                    <a:pt x="11688" y="1053"/>
                  </a:lnTo>
                  <a:lnTo>
                    <a:pt x="11688" y="1316"/>
                  </a:lnTo>
                  <a:lnTo>
                    <a:pt x="12208" y="1842"/>
                  </a:lnTo>
                  <a:lnTo>
                    <a:pt x="12468" y="2105"/>
                  </a:lnTo>
                  <a:lnTo>
                    <a:pt x="12468" y="2368"/>
                  </a:lnTo>
                  <a:lnTo>
                    <a:pt x="12987" y="2632"/>
                  </a:lnTo>
                  <a:lnTo>
                    <a:pt x="12987" y="2895"/>
                  </a:lnTo>
                  <a:lnTo>
                    <a:pt x="12987" y="3158"/>
                  </a:lnTo>
                  <a:lnTo>
                    <a:pt x="13506" y="3684"/>
                  </a:lnTo>
                  <a:lnTo>
                    <a:pt x="14026" y="4211"/>
                  </a:lnTo>
                  <a:lnTo>
                    <a:pt x="14026" y="4737"/>
                  </a:lnTo>
                  <a:lnTo>
                    <a:pt x="14026" y="5789"/>
                  </a:lnTo>
                  <a:lnTo>
                    <a:pt x="14545" y="5789"/>
                  </a:lnTo>
                  <a:lnTo>
                    <a:pt x="14805" y="6842"/>
                  </a:lnTo>
                  <a:lnTo>
                    <a:pt x="15065" y="6842"/>
                  </a:lnTo>
                  <a:lnTo>
                    <a:pt x="15065" y="7632"/>
                  </a:lnTo>
                  <a:lnTo>
                    <a:pt x="15325" y="8158"/>
                  </a:lnTo>
                  <a:lnTo>
                    <a:pt x="15325" y="8684"/>
                  </a:lnTo>
                  <a:lnTo>
                    <a:pt x="15844" y="9211"/>
                  </a:lnTo>
                  <a:lnTo>
                    <a:pt x="16104" y="9737"/>
                  </a:lnTo>
                  <a:lnTo>
                    <a:pt x="16104" y="10789"/>
                  </a:lnTo>
                  <a:lnTo>
                    <a:pt x="16364" y="11842"/>
                  </a:lnTo>
                  <a:lnTo>
                    <a:pt x="17143" y="12368"/>
                  </a:lnTo>
                  <a:lnTo>
                    <a:pt x="17143" y="12632"/>
                  </a:lnTo>
                  <a:lnTo>
                    <a:pt x="17143" y="13158"/>
                  </a:lnTo>
                  <a:lnTo>
                    <a:pt x="17403" y="13684"/>
                  </a:lnTo>
                  <a:lnTo>
                    <a:pt x="17662" y="14737"/>
                  </a:lnTo>
                  <a:lnTo>
                    <a:pt x="18442" y="15789"/>
                  </a:lnTo>
                  <a:lnTo>
                    <a:pt x="18701" y="15789"/>
                  </a:lnTo>
                  <a:lnTo>
                    <a:pt x="18701" y="16842"/>
                  </a:lnTo>
                  <a:lnTo>
                    <a:pt x="18701" y="17368"/>
                  </a:lnTo>
                  <a:lnTo>
                    <a:pt x="18701" y="17632"/>
                  </a:lnTo>
                  <a:lnTo>
                    <a:pt x="18701" y="17895"/>
                  </a:lnTo>
                  <a:lnTo>
                    <a:pt x="18961" y="18158"/>
                  </a:lnTo>
                  <a:lnTo>
                    <a:pt x="19481" y="18947"/>
                  </a:lnTo>
                  <a:lnTo>
                    <a:pt x="19481" y="19211"/>
                  </a:lnTo>
                  <a:lnTo>
                    <a:pt x="19481" y="19737"/>
                  </a:lnTo>
                  <a:lnTo>
                    <a:pt x="19740" y="1973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8" name="Rectangle 173"/>
            <p:cNvSpPr>
              <a:spLocks noChangeArrowheads="1"/>
            </p:cNvSpPr>
            <p:nvPr/>
          </p:nvSpPr>
          <p:spPr bwMode="auto">
            <a:xfrm>
              <a:off x="2758" y="2870"/>
              <a:ext cx="56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 i="1">
                  <a:solidFill>
                    <a:srgbClr val="FF0000"/>
                  </a:solidFill>
                  <a:ea typeface="黑体" pitchFamily="49" charset="-122"/>
                </a:rPr>
                <a:t>N</a:t>
              </a:r>
              <a:r>
                <a:rPr lang="en-US" altLang="zh-CN" b="1" baseline="30000">
                  <a:solidFill>
                    <a:srgbClr val="FF0000"/>
                  </a:solidFill>
                  <a:ea typeface="黑体" pitchFamily="49" charset="-122"/>
                </a:rPr>
                <a:t>2</a:t>
              </a:r>
              <a:r>
                <a:rPr lang="en-US" altLang="zh-CN" b="1" i="1">
                  <a:solidFill>
                    <a:srgbClr val="FF0000"/>
                  </a:solidFill>
                  <a:ea typeface="黑体" pitchFamily="49" charset="-122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a typeface="黑体" pitchFamily="49" charset="-122"/>
                </a:rPr>
                <a:t>0</a:t>
              </a:r>
              <a:r>
                <a:rPr lang="zh-CN" altLang="en-US" b="1" baseline="-25000">
                  <a:solidFill>
                    <a:srgbClr val="FF0000"/>
                  </a:solidFill>
                  <a:ea typeface="黑体" pitchFamily="49" charset="-122"/>
                </a:rPr>
                <a:t>单</a:t>
              </a:r>
              <a:endParaRPr lang="zh-CN" altLang="en-US" b="1" i="1">
                <a:ea typeface="黑体" pitchFamily="49" charset="-122"/>
              </a:endParaRPr>
            </a:p>
          </p:txBody>
        </p:sp>
        <p:sp>
          <p:nvSpPr>
            <p:cNvPr id="56409" name="Rectangle 174"/>
            <p:cNvSpPr>
              <a:spLocks noChangeArrowheads="1"/>
            </p:cNvSpPr>
            <p:nvPr/>
          </p:nvSpPr>
          <p:spPr bwMode="auto">
            <a:xfrm>
              <a:off x="4223" y="3683"/>
              <a:ext cx="7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sin</a:t>
              </a:r>
              <a:r>
                <a:rPr lang="en-US" altLang="zh-CN" b="1" i="1">
                  <a:ea typeface="黑体" pitchFamily="49" charset="-122"/>
                  <a:sym typeface="Symbol" pitchFamily="18" charset="2"/>
                </a:rPr>
                <a:t></a:t>
              </a:r>
              <a:endParaRPr lang="en-US" altLang="zh-CN" b="1" i="1">
                <a:ea typeface="黑体" pitchFamily="49" charset="-122"/>
              </a:endParaRPr>
            </a:p>
          </p:txBody>
        </p:sp>
        <p:sp>
          <p:nvSpPr>
            <p:cNvPr id="56410" name="Rectangle 175"/>
            <p:cNvSpPr>
              <a:spLocks noChangeArrowheads="1"/>
            </p:cNvSpPr>
            <p:nvPr/>
          </p:nvSpPr>
          <p:spPr bwMode="auto">
            <a:xfrm>
              <a:off x="2687" y="3922"/>
              <a:ext cx="30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0</a:t>
              </a:r>
            </a:p>
          </p:txBody>
        </p:sp>
        <p:sp>
          <p:nvSpPr>
            <p:cNvPr id="56411" name="Rectangle 176"/>
            <p:cNvSpPr>
              <a:spLocks noChangeArrowheads="1"/>
            </p:cNvSpPr>
            <p:nvPr/>
          </p:nvSpPr>
          <p:spPr bwMode="auto">
            <a:xfrm>
              <a:off x="3325" y="3912"/>
              <a:ext cx="2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4</a:t>
              </a:r>
            </a:p>
          </p:txBody>
        </p:sp>
        <p:sp>
          <p:nvSpPr>
            <p:cNvPr id="56412" name="Rectangle 177"/>
            <p:cNvSpPr>
              <a:spLocks noChangeArrowheads="1"/>
            </p:cNvSpPr>
            <p:nvPr/>
          </p:nvSpPr>
          <p:spPr bwMode="auto">
            <a:xfrm>
              <a:off x="3949" y="3915"/>
              <a:ext cx="31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8</a:t>
              </a:r>
            </a:p>
          </p:txBody>
        </p:sp>
        <p:sp>
          <p:nvSpPr>
            <p:cNvPr id="56413" name="Rectangle 178"/>
            <p:cNvSpPr>
              <a:spLocks noChangeArrowheads="1"/>
            </p:cNvSpPr>
            <p:nvPr/>
          </p:nvSpPr>
          <p:spPr bwMode="auto">
            <a:xfrm>
              <a:off x="1952" y="3919"/>
              <a:ext cx="2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-4</a:t>
              </a:r>
            </a:p>
          </p:txBody>
        </p:sp>
        <p:sp>
          <p:nvSpPr>
            <p:cNvPr id="56414" name="Rectangle 179"/>
            <p:cNvSpPr>
              <a:spLocks noChangeArrowheads="1"/>
            </p:cNvSpPr>
            <p:nvPr/>
          </p:nvSpPr>
          <p:spPr bwMode="auto">
            <a:xfrm>
              <a:off x="1325" y="3908"/>
              <a:ext cx="21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-8</a:t>
              </a:r>
            </a:p>
          </p:txBody>
        </p:sp>
        <p:sp>
          <p:nvSpPr>
            <p:cNvPr id="56415" name="Rectangle 180"/>
            <p:cNvSpPr>
              <a:spLocks noChangeArrowheads="1"/>
            </p:cNvSpPr>
            <p:nvPr/>
          </p:nvSpPr>
          <p:spPr bwMode="auto">
            <a:xfrm>
              <a:off x="4178" y="3940"/>
              <a:ext cx="66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(</a:t>
              </a:r>
              <a:r>
                <a:rPr lang="en-US" altLang="zh-CN" b="1" i="1">
                  <a:ea typeface="黑体" pitchFamily="49" charset="-122"/>
                  <a:sym typeface="Symbol" pitchFamily="18" charset="2"/>
                </a:rPr>
                <a:t></a:t>
              </a:r>
              <a:r>
                <a:rPr lang="en-US" altLang="zh-CN" b="1" i="1">
                  <a:ea typeface="黑体" pitchFamily="49" charset="-122"/>
                </a:rPr>
                <a:t> /d </a:t>
              </a:r>
              <a:r>
                <a:rPr lang="en-US" altLang="zh-CN" b="1">
                  <a:ea typeface="黑体" pitchFamily="49" charset="-122"/>
                </a:rPr>
                <a:t>)</a:t>
              </a:r>
            </a:p>
          </p:txBody>
        </p:sp>
        <p:sp>
          <p:nvSpPr>
            <p:cNvPr id="56416" name="Freeform 181"/>
            <p:cNvSpPr>
              <a:spLocks/>
            </p:cNvSpPr>
            <p:nvPr/>
          </p:nvSpPr>
          <p:spPr bwMode="auto">
            <a:xfrm>
              <a:off x="2121" y="3888"/>
              <a:ext cx="32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732" y="17167"/>
                  </a:lnTo>
                  <a:lnTo>
                    <a:pt x="732" y="16667"/>
                  </a:lnTo>
                  <a:lnTo>
                    <a:pt x="732" y="16000"/>
                  </a:lnTo>
                  <a:lnTo>
                    <a:pt x="732" y="15667"/>
                  </a:lnTo>
                  <a:lnTo>
                    <a:pt x="732" y="14833"/>
                  </a:lnTo>
                  <a:lnTo>
                    <a:pt x="1220" y="14000"/>
                  </a:lnTo>
                  <a:lnTo>
                    <a:pt x="1220" y="13667"/>
                  </a:lnTo>
                  <a:lnTo>
                    <a:pt x="1707" y="13167"/>
                  </a:lnTo>
                  <a:lnTo>
                    <a:pt x="2195" y="12667"/>
                  </a:lnTo>
                  <a:lnTo>
                    <a:pt x="2195" y="11833"/>
                  </a:lnTo>
                  <a:lnTo>
                    <a:pt x="2195" y="11667"/>
                  </a:lnTo>
                  <a:lnTo>
                    <a:pt x="2927" y="10833"/>
                  </a:lnTo>
                  <a:lnTo>
                    <a:pt x="2927" y="10167"/>
                  </a:lnTo>
                  <a:lnTo>
                    <a:pt x="2927" y="9833"/>
                  </a:lnTo>
                  <a:lnTo>
                    <a:pt x="2927" y="9167"/>
                  </a:lnTo>
                  <a:lnTo>
                    <a:pt x="3415" y="8833"/>
                  </a:lnTo>
                  <a:lnTo>
                    <a:pt x="3415" y="8167"/>
                  </a:lnTo>
                  <a:lnTo>
                    <a:pt x="3902" y="7833"/>
                  </a:lnTo>
                  <a:lnTo>
                    <a:pt x="3902" y="7167"/>
                  </a:lnTo>
                  <a:lnTo>
                    <a:pt x="4390" y="6833"/>
                  </a:lnTo>
                  <a:lnTo>
                    <a:pt x="4634" y="6167"/>
                  </a:lnTo>
                  <a:lnTo>
                    <a:pt x="4634" y="5833"/>
                  </a:lnTo>
                  <a:lnTo>
                    <a:pt x="5610" y="5167"/>
                  </a:lnTo>
                  <a:lnTo>
                    <a:pt x="5610" y="4833"/>
                  </a:lnTo>
                  <a:lnTo>
                    <a:pt x="6098" y="4667"/>
                  </a:lnTo>
                  <a:lnTo>
                    <a:pt x="6098" y="3833"/>
                  </a:lnTo>
                  <a:lnTo>
                    <a:pt x="6098" y="3667"/>
                  </a:lnTo>
                  <a:lnTo>
                    <a:pt x="6098" y="3167"/>
                  </a:lnTo>
                  <a:lnTo>
                    <a:pt x="6098" y="3000"/>
                  </a:lnTo>
                  <a:lnTo>
                    <a:pt x="7073" y="2667"/>
                  </a:lnTo>
                  <a:lnTo>
                    <a:pt x="7073" y="2167"/>
                  </a:lnTo>
                  <a:lnTo>
                    <a:pt x="7317" y="2000"/>
                  </a:lnTo>
                  <a:lnTo>
                    <a:pt x="7561" y="1667"/>
                  </a:lnTo>
                  <a:lnTo>
                    <a:pt x="7805" y="1667"/>
                  </a:lnTo>
                  <a:lnTo>
                    <a:pt x="7805" y="1167"/>
                  </a:lnTo>
                  <a:lnTo>
                    <a:pt x="7805" y="1000"/>
                  </a:lnTo>
                  <a:lnTo>
                    <a:pt x="8537" y="667"/>
                  </a:lnTo>
                  <a:lnTo>
                    <a:pt x="8780" y="667"/>
                  </a:lnTo>
                  <a:lnTo>
                    <a:pt x="9268" y="667"/>
                  </a:lnTo>
                  <a:lnTo>
                    <a:pt x="9512" y="0"/>
                  </a:lnTo>
                  <a:lnTo>
                    <a:pt x="9756" y="0"/>
                  </a:lnTo>
                  <a:lnTo>
                    <a:pt x="10000" y="0"/>
                  </a:lnTo>
                  <a:lnTo>
                    <a:pt x="10488" y="0"/>
                  </a:lnTo>
                  <a:lnTo>
                    <a:pt x="10976" y="0"/>
                  </a:lnTo>
                  <a:lnTo>
                    <a:pt x="10976" y="667"/>
                  </a:lnTo>
                  <a:lnTo>
                    <a:pt x="11463" y="667"/>
                  </a:lnTo>
                  <a:lnTo>
                    <a:pt x="11463" y="1000"/>
                  </a:lnTo>
                  <a:lnTo>
                    <a:pt x="11707" y="1167"/>
                  </a:lnTo>
                  <a:lnTo>
                    <a:pt x="11951" y="1667"/>
                  </a:lnTo>
                  <a:lnTo>
                    <a:pt x="12195" y="2000"/>
                  </a:lnTo>
                  <a:lnTo>
                    <a:pt x="12195" y="2167"/>
                  </a:lnTo>
                  <a:lnTo>
                    <a:pt x="13171" y="2667"/>
                  </a:lnTo>
                  <a:lnTo>
                    <a:pt x="13171" y="3000"/>
                  </a:lnTo>
                  <a:lnTo>
                    <a:pt x="13171" y="3167"/>
                  </a:lnTo>
                  <a:lnTo>
                    <a:pt x="13415" y="3833"/>
                  </a:lnTo>
                  <a:lnTo>
                    <a:pt x="13659" y="4167"/>
                  </a:lnTo>
                  <a:lnTo>
                    <a:pt x="13659" y="4833"/>
                  </a:lnTo>
                  <a:lnTo>
                    <a:pt x="13902" y="5667"/>
                  </a:lnTo>
                  <a:lnTo>
                    <a:pt x="14146" y="5833"/>
                  </a:lnTo>
                  <a:lnTo>
                    <a:pt x="14390" y="6667"/>
                  </a:lnTo>
                  <a:lnTo>
                    <a:pt x="15366" y="6833"/>
                  </a:lnTo>
                  <a:lnTo>
                    <a:pt x="15366" y="7667"/>
                  </a:lnTo>
                  <a:lnTo>
                    <a:pt x="15854" y="8167"/>
                  </a:lnTo>
                  <a:lnTo>
                    <a:pt x="15854" y="8833"/>
                  </a:lnTo>
                  <a:lnTo>
                    <a:pt x="16098" y="9167"/>
                  </a:lnTo>
                  <a:lnTo>
                    <a:pt x="16341" y="9833"/>
                  </a:lnTo>
                  <a:lnTo>
                    <a:pt x="16585" y="10667"/>
                  </a:lnTo>
                  <a:lnTo>
                    <a:pt x="16585" y="10833"/>
                  </a:lnTo>
                  <a:lnTo>
                    <a:pt x="16829" y="11667"/>
                  </a:lnTo>
                  <a:lnTo>
                    <a:pt x="17073" y="12167"/>
                  </a:lnTo>
                  <a:lnTo>
                    <a:pt x="17073" y="12833"/>
                  </a:lnTo>
                  <a:lnTo>
                    <a:pt x="17073" y="13167"/>
                  </a:lnTo>
                  <a:lnTo>
                    <a:pt x="17561" y="13833"/>
                  </a:lnTo>
                  <a:lnTo>
                    <a:pt x="18049" y="14667"/>
                  </a:lnTo>
                  <a:lnTo>
                    <a:pt x="18049" y="14833"/>
                  </a:lnTo>
                  <a:lnTo>
                    <a:pt x="18293" y="15667"/>
                  </a:lnTo>
                  <a:lnTo>
                    <a:pt x="18780" y="15667"/>
                  </a:lnTo>
                  <a:lnTo>
                    <a:pt x="18780" y="16667"/>
                  </a:lnTo>
                  <a:lnTo>
                    <a:pt x="18780" y="17167"/>
                  </a:lnTo>
                  <a:lnTo>
                    <a:pt x="18780" y="17667"/>
                  </a:lnTo>
                  <a:lnTo>
                    <a:pt x="18780" y="18000"/>
                  </a:lnTo>
                  <a:lnTo>
                    <a:pt x="19024" y="18167"/>
                  </a:lnTo>
                  <a:lnTo>
                    <a:pt x="19268" y="19000"/>
                  </a:lnTo>
                  <a:lnTo>
                    <a:pt x="19268" y="19167"/>
                  </a:lnTo>
                  <a:lnTo>
                    <a:pt x="19268" y="19667"/>
                  </a:lnTo>
                  <a:lnTo>
                    <a:pt x="19756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7" name="Line 182"/>
            <p:cNvSpPr>
              <a:spLocks noChangeShapeType="1"/>
            </p:cNvSpPr>
            <p:nvPr/>
          </p:nvSpPr>
          <p:spPr bwMode="auto">
            <a:xfrm flipH="1" flipV="1">
              <a:off x="2099" y="3912"/>
              <a:ext cx="0" cy="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8" name="Freeform 183"/>
            <p:cNvSpPr>
              <a:spLocks/>
            </p:cNvSpPr>
            <p:nvPr/>
          </p:nvSpPr>
          <p:spPr bwMode="auto">
            <a:xfrm flipH="1">
              <a:off x="1964" y="3893"/>
              <a:ext cx="32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732" y="17167"/>
                  </a:lnTo>
                  <a:lnTo>
                    <a:pt x="732" y="16667"/>
                  </a:lnTo>
                  <a:lnTo>
                    <a:pt x="732" y="16000"/>
                  </a:lnTo>
                  <a:lnTo>
                    <a:pt x="732" y="15667"/>
                  </a:lnTo>
                  <a:lnTo>
                    <a:pt x="732" y="14833"/>
                  </a:lnTo>
                  <a:lnTo>
                    <a:pt x="1220" y="14000"/>
                  </a:lnTo>
                  <a:lnTo>
                    <a:pt x="1220" y="13667"/>
                  </a:lnTo>
                  <a:lnTo>
                    <a:pt x="1707" y="13167"/>
                  </a:lnTo>
                  <a:lnTo>
                    <a:pt x="2195" y="12667"/>
                  </a:lnTo>
                  <a:lnTo>
                    <a:pt x="2195" y="11833"/>
                  </a:lnTo>
                  <a:lnTo>
                    <a:pt x="2195" y="11667"/>
                  </a:lnTo>
                  <a:lnTo>
                    <a:pt x="2927" y="10833"/>
                  </a:lnTo>
                  <a:lnTo>
                    <a:pt x="2927" y="10167"/>
                  </a:lnTo>
                  <a:lnTo>
                    <a:pt x="2927" y="9833"/>
                  </a:lnTo>
                  <a:lnTo>
                    <a:pt x="2927" y="9167"/>
                  </a:lnTo>
                  <a:lnTo>
                    <a:pt x="3415" y="8833"/>
                  </a:lnTo>
                  <a:lnTo>
                    <a:pt x="3415" y="8167"/>
                  </a:lnTo>
                  <a:lnTo>
                    <a:pt x="3902" y="7833"/>
                  </a:lnTo>
                  <a:lnTo>
                    <a:pt x="3902" y="7167"/>
                  </a:lnTo>
                  <a:lnTo>
                    <a:pt x="4390" y="6833"/>
                  </a:lnTo>
                  <a:lnTo>
                    <a:pt x="4634" y="6167"/>
                  </a:lnTo>
                  <a:lnTo>
                    <a:pt x="4634" y="5833"/>
                  </a:lnTo>
                  <a:lnTo>
                    <a:pt x="5610" y="5167"/>
                  </a:lnTo>
                  <a:lnTo>
                    <a:pt x="5610" y="4833"/>
                  </a:lnTo>
                  <a:lnTo>
                    <a:pt x="6098" y="4667"/>
                  </a:lnTo>
                  <a:lnTo>
                    <a:pt x="6098" y="3833"/>
                  </a:lnTo>
                  <a:lnTo>
                    <a:pt x="6098" y="3667"/>
                  </a:lnTo>
                  <a:lnTo>
                    <a:pt x="6098" y="3167"/>
                  </a:lnTo>
                  <a:lnTo>
                    <a:pt x="6098" y="3000"/>
                  </a:lnTo>
                  <a:lnTo>
                    <a:pt x="7073" y="2667"/>
                  </a:lnTo>
                  <a:lnTo>
                    <a:pt x="7073" y="2167"/>
                  </a:lnTo>
                  <a:lnTo>
                    <a:pt x="7317" y="2000"/>
                  </a:lnTo>
                  <a:lnTo>
                    <a:pt x="7561" y="1667"/>
                  </a:lnTo>
                  <a:lnTo>
                    <a:pt x="7805" y="1667"/>
                  </a:lnTo>
                  <a:lnTo>
                    <a:pt x="7805" y="1167"/>
                  </a:lnTo>
                  <a:lnTo>
                    <a:pt x="7805" y="1000"/>
                  </a:lnTo>
                  <a:lnTo>
                    <a:pt x="8537" y="667"/>
                  </a:lnTo>
                  <a:lnTo>
                    <a:pt x="8780" y="667"/>
                  </a:lnTo>
                  <a:lnTo>
                    <a:pt x="9268" y="667"/>
                  </a:lnTo>
                  <a:lnTo>
                    <a:pt x="9512" y="0"/>
                  </a:lnTo>
                  <a:lnTo>
                    <a:pt x="9756" y="0"/>
                  </a:lnTo>
                  <a:lnTo>
                    <a:pt x="10000" y="0"/>
                  </a:lnTo>
                  <a:lnTo>
                    <a:pt x="10488" y="0"/>
                  </a:lnTo>
                  <a:lnTo>
                    <a:pt x="10976" y="0"/>
                  </a:lnTo>
                  <a:lnTo>
                    <a:pt x="10976" y="667"/>
                  </a:lnTo>
                  <a:lnTo>
                    <a:pt x="11463" y="667"/>
                  </a:lnTo>
                  <a:lnTo>
                    <a:pt x="11463" y="1000"/>
                  </a:lnTo>
                  <a:lnTo>
                    <a:pt x="11707" y="1167"/>
                  </a:lnTo>
                  <a:lnTo>
                    <a:pt x="11951" y="1667"/>
                  </a:lnTo>
                  <a:lnTo>
                    <a:pt x="12195" y="2000"/>
                  </a:lnTo>
                  <a:lnTo>
                    <a:pt x="12195" y="2167"/>
                  </a:lnTo>
                  <a:lnTo>
                    <a:pt x="13171" y="2667"/>
                  </a:lnTo>
                  <a:lnTo>
                    <a:pt x="13171" y="3000"/>
                  </a:lnTo>
                  <a:lnTo>
                    <a:pt x="13171" y="3167"/>
                  </a:lnTo>
                  <a:lnTo>
                    <a:pt x="13415" y="3833"/>
                  </a:lnTo>
                  <a:lnTo>
                    <a:pt x="13659" y="4167"/>
                  </a:lnTo>
                  <a:lnTo>
                    <a:pt x="13659" y="4833"/>
                  </a:lnTo>
                  <a:lnTo>
                    <a:pt x="13902" y="5667"/>
                  </a:lnTo>
                  <a:lnTo>
                    <a:pt x="14146" y="5833"/>
                  </a:lnTo>
                  <a:lnTo>
                    <a:pt x="14390" y="6667"/>
                  </a:lnTo>
                  <a:lnTo>
                    <a:pt x="15366" y="6833"/>
                  </a:lnTo>
                  <a:lnTo>
                    <a:pt x="15366" y="7667"/>
                  </a:lnTo>
                  <a:lnTo>
                    <a:pt x="15854" y="8167"/>
                  </a:lnTo>
                  <a:lnTo>
                    <a:pt x="15854" y="8833"/>
                  </a:lnTo>
                  <a:lnTo>
                    <a:pt x="16098" y="9167"/>
                  </a:lnTo>
                  <a:lnTo>
                    <a:pt x="16341" y="9833"/>
                  </a:lnTo>
                  <a:lnTo>
                    <a:pt x="16585" y="10667"/>
                  </a:lnTo>
                  <a:lnTo>
                    <a:pt x="16585" y="10833"/>
                  </a:lnTo>
                  <a:lnTo>
                    <a:pt x="16829" y="11667"/>
                  </a:lnTo>
                  <a:lnTo>
                    <a:pt x="17073" y="12167"/>
                  </a:lnTo>
                  <a:lnTo>
                    <a:pt x="17073" y="12833"/>
                  </a:lnTo>
                  <a:lnTo>
                    <a:pt x="17073" y="13167"/>
                  </a:lnTo>
                  <a:lnTo>
                    <a:pt x="17561" y="13833"/>
                  </a:lnTo>
                  <a:lnTo>
                    <a:pt x="18049" y="14667"/>
                  </a:lnTo>
                  <a:lnTo>
                    <a:pt x="18049" y="14833"/>
                  </a:lnTo>
                  <a:lnTo>
                    <a:pt x="18293" y="15667"/>
                  </a:lnTo>
                  <a:lnTo>
                    <a:pt x="18780" y="15667"/>
                  </a:lnTo>
                  <a:lnTo>
                    <a:pt x="18780" y="16667"/>
                  </a:lnTo>
                  <a:lnTo>
                    <a:pt x="18780" y="17167"/>
                  </a:lnTo>
                  <a:lnTo>
                    <a:pt x="18780" y="17667"/>
                  </a:lnTo>
                  <a:lnTo>
                    <a:pt x="18780" y="18000"/>
                  </a:lnTo>
                  <a:lnTo>
                    <a:pt x="19024" y="18167"/>
                  </a:lnTo>
                  <a:lnTo>
                    <a:pt x="19268" y="19000"/>
                  </a:lnTo>
                  <a:lnTo>
                    <a:pt x="19268" y="19167"/>
                  </a:lnTo>
                  <a:lnTo>
                    <a:pt x="19268" y="19667"/>
                  </a:lnTo>
                  <a:lnTo>
                    <a:pt x="19756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9" name="Line 184"/>
            <p:cNvSpPr>
              <a:spLocks noChangeShapeType="1"/>
            </p:cNvSpPr>
            <p:nvPr/>
          </p:nvSpPr>
          <p:spPr bwMode="auto">
            <a:xfrm flipV="1">
              <a:off x="2017" y="3917"/>
              <a:ext cx="0" cy="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0" name="Freeform 185"/>
            <p:cNvSpPr>
              <a:spLocks/>
            </p:cNvSpPr>
            <p:nvPr/>
          </p:nvSpPr>
          <p:spPr bwMode="auto">
            <a:xfrm>
              <a:off x="1484" y="3893"/>
              <a:ext cx="33" cy="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00"/>
                  </a:moveTo>
                  <a:lnTo>
                    <a:pt x="0" y="18167"/>
                  </a:lnTo>
                  <a:lnTo>
                    <a:pt x="0" y="17667"/>
                  </a:lnTo>
                  <a:lnTo>
                    <a:pt x="732" y="17167"/>
                  </a:lnTo>
                  <a:lnTo>
                    <a:pt x="732" y="16667"/>
                  </a:lnTo>
                  <a:lnTo>
                    <a:pt x="732" y="16000"/>
                  </a:lnTo>
                  <a:lnTo>
                    <a:pt x="732" y="15667"/>
                  </a:lnTo>
                  <a:lnTo>
                    <a:pt x="732" y="14833"/>
                  </a:lnTo>
                  <a:lnTo>
                    <a:pt x="1220" y="14000"/>
                  </a:lnTo>
                  <a:lnTo>
                    <a:pt x="1220" y="13667"/>
                  </a:lnTo>
                  <a:lnTo>
                    <a:pt x="1707" y="13167"/>
                  </a:lnTo>
                  <a:lnTo>
                    <a:pt x="2195" y="12667"/>
                  </a:lnTo>
                  <a:lnTo>
                    <a:pt x="2195" y="11833"/>
                  </a:lnTo>
                  <a:lnTo>
                    <a:pt x="2195" y="11667"/>
                  </a:lnTo>
                  <a:lnTo>
                    <a:pt x="2927" y="10833"/>
                  </a:lnTo>
                  <a:lnTo>
                    <a:pt x="2927" y="10167"/>
                  </a:lnTo>
                  <a:lnTo>
                    <a:pt x="2927" y="9833"/>
                  </a:lnTo>
                  <a:lnTo>
                    <a:pt x="2927" y="9167"/>
                  </a:lnTo>
                  <a:lnTo>
                    <a:pt x="3415" y="8833"/>
                  </a:lnTo>
                  <a:lnTo>
                    <a:pt x="3415" y="8167"/>
                  </a:lnTo>
                  <a:lnTo>
                    <a:pt x="3902" y="7833"/>
                  </a:lnTo>
                  <a:lnTo>
                    <a:pt x="3902" y="7167"/>
                  </a:lnTo>
                  <a:lnTo>
                    <a:pt x="4390" y="6833"/>
                  </a:lnTo>
                  <a:lnTo>
                    <a:pt x="4634" y="6167"/>
                  </a:lnTo>
                  <a:lnTo>
                    <a:pt x="4634" y="5833"/>
                  </a:lnTo>
                  <a:lnTo>
                    <a:pt x="5610" y="5167"/>
                  </a:lnTo>
                  <a:lnTo>
                    <a:pt x="5610" y="4833"/>
                  </a:lnTo>
                  <a:lnTo>
                    <a:pt x="6098" y="4667"/>
                  </a:lnTo>
                  <a:lnTo>
                    <a:pt x="6098" y="3833"/>
                  </a:lnTo>
                  <a:lnTo>
                    <a:pt x="6098" y="3667"/>
                  </a:lnTo>
                  <a:lnTo>
                    <a:pt x="6098" y="3167"/>
                  </a:lnTo>
                  <a:lnTo>
                    <a:pt x="6098" y="3000"/>
                  </a:lnTo>
                  <a:lnTo>
                    <a:pt x="7073" y="2667"/>
                  </a:lnTo>
                  <a:lnTo>
                    <a:pt x="7073" y="2167"/>
                  </a:lnTo>
                  <a:lnTo>
                    <a:pt x="7317" y="2000"/>
                  </a:lnTo>
                  <a:lnTo>
                    <a:pt x="7561" y="1667"/>
                  </a:lnTo>
                  <a:lnTo>
                    <a:pt x="7805" y="1667"/>
                  </a:lnTo>
                  <a:lnTo>
                    <a:pt x="7805" y="1167"/>
                  </a:lnTo>
                  <a:lnTo>
                    <a:pt x="7805" y="1000"/>
                  </a:lnTo>
                  <a:lnTo>
                    <a:pt x="8537" y="667"/>
                  </a:lnTo>
                  <a:lnTo>
                    <a:pt x="8780" y="667"/>
                  </a:lnTo>
                  <a:lnTo>
                    <a:pt x="9268" y="667"/>
                  </a:lnTo>
                  <a:lnTo>
                    <a:pt x="9512" y="0"/>
                  </a:lnTo>
                  <a:lnTo>
                    <a:pt x="9756" y="0"/>
                  </a:lnTo>
                  <a:lnTo>
                    <a:pt x="10000" y="0"/>
                  </a:lnTo>
                  <a:lnTo>
                    <a:pt x="10488" y="0"/>
                  </a:lnTo>
                  <a:lnTo>
                    <a:pt x="10976" y="0"/>
                  </a:lnTo>
                  <a:lnTo>
                    <a:pt x="10976" y="667"/>
                  </a:lnTo>
                  <a:lnTo>
                    <a:pt x="11463" y="667"/>
                  </a:lnTo>
                  <a:lnTo>
                    <a:pt x="11463" y="1000"/>
                  </a:lnTo>
                  <a:lnTo>
                    <a:pt x="11707" y="1167"/>
                  </a:lnTo>
                  <a:lnTo>
                    <a:pt x="11951" y="1667"/>
                  </a:lnTo>
                  <a:lnTo>
                    <a:pt x="12195" y="2000"/>
                  </a:lnTo>
                  <a:lnTo>
                    <a:pt x="12195" y="2167"/>
                  </a:lnTo>
                  <a:lnTo>
                    <a:pt x="13171" y="2667"/>
                  </a:lnTo>
                  <a:lnTo>
                    <a:pt x="13171" y="3000"/>
                  </a:lnTo>
                  <a:lnTo>
                    <a:pt x="13171" y="3167"/>
                  </a:lnTo>
                  <a:lnTo>
                    <a:pt x="13415" y="3833"/>
                  </a:lnTo>
                  <a:lnTo>
                    <a:pt x="13659" y="4167"/>
                  </a:lnTo>
                  <a:lnTo>
                    <a:pt x="13659" y="4833"/>
                  </a:lnTo>
                  <a:lnTo>
                    <a:pt x="13902" y="5667"/>
                  </a:lnTo>
                  <a:lnTo>
                    <a:pt x="14146" y="5833"/>
                  </a:lnTo>
                  <a:lnTo>
                    <a:pt x="14390" y="6667"/>
                  </a:lnTo>
                  <a:lnTo>
                    <a:pt x="15366" y="6833"/>
                  </a:lnTo>
                  <a:lnTo>
                    <a:pt x="15366" y="7667"/>
                  </a:lnTo>
                  <a:lnTo>
                    <a:pt x="15854" y="8167"/>
                  </a:lnTo>
                  <a:lnTo>
                    <a:pt x="15854" y="8833"/>
                  </a:lnTo>
                  <a:lnTo>
                    <a:pt x="16098" y="9167"/>
                  </a:lnTo>
                  <a:lnTo>
                    <a:pt x="16341" y="9833"/>
                  </a:lnTo>
                  <a:lnTo>
                    <a:pt x="16585" y="10667"/>
                  </a:lnTo>
                  <a:lnTo>
                    <a:pt x="16585" y="10833"/>
                  </a:lnTo>
                  <a:lnTo>
                    <a:pt x="16829" y="11667"/>
                  </a:lnTo>
                  <a:lnTo>
                    <a:pt x="17073" y="12167"/>
                  </a:lnTo>
                  <a:lnTo>
                    <a:pt x="17073" y="12833"/>
                  </a:lnTo>
                  <a:lnTo>
                    <a:pt x="17073" y="13167"/>
                  </a:lnTo>
                  <a:lnTo>
                    <a:pt x="17561" y="13833"/>
                  </a:lnTo>
                  <a:lnTo>
                    <a:pt x="18049" y="14667"/>
                  </a:lnTo>
                  <a:lnTo>
                    <a:pt x="18049" y="14833"/>
                  </a:lnTo>
                  <a:lnTo>
                    <a:pt x="18293" y="15667"/>
                  </a:lnTo>
                  <a:lnTo>
                    <a:pt x="18780" y="15667"/>
                  </a:lnTo>
                  <a:lnTo>
                    <a:pt x="18780" y="16667"/>
                  </a:lnTo>
                  <a:lnTo>
                    <a:pt x="18780" y="17167"/>
                  </a:lnTo>
                  <a:lnTo>
                    <a:pt x="18780" y="17667"/>
                  </a:lnTo>
                  <a:lnTo>
                    <a:pt x="18780" y="18000"/>
                  </a:lnTo>
                  <a:lnTo>
                    <a:pt x="19024" y="18167"/>
                  </a:lnTo>
                  <a:lnTo>
                    <a:pt x="19268" y="19000"/>
                  </a:lnTo>
                  <a:lnTo>
                    <a:pt x="19268" y="19167"/>
                  </a:lnTo>
                  <a:lnTo>
                    <a:pt x="19268" y="19667"/>
                  </a:lnTo>
                  <a:lnTo>
                    <a:pt x="19756" y="1983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1" name="Line 186"/>
            <p:cNvSpPr>
              <a:spLocks noChangeShapeType="1"/>
            </p:cNvSpPr>
            <p:nvPr/>
          </p:nvSpPr>
          <p:spPr bwMode="auto">
            <a:xfrm flipH="1" flipV="1">
              <a:off x="1464" y="3917"/>
              <a:ext cx="0" cy="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2" name="Rectangle 187"/>
            <p:cNvSpPr>
              <a:spLocks noChangeArrowheads="1"/>
            </p:cNvSpPr>
            <p:nvPr/>
          </p:nvSpPr>
          <p:spPr bwMode="auto">
            <a:xfrm>
              <a:off x="329" y="3067"/>
              <a:ext cx="116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ea typeface="黑体" pitchFamily="49" charset="-122"/>
                </a:rPr>
                <a:t>光栅衍射</a:t>
              </a:r>
            </a:p>
            <a:p>
              <a:r>
                <a:rPr lang="zh-CN" altLang="en-US" b="1">
                  <a:solidFill>
                    <a:srgbClr val="FF0000"/>
                  </a:solidFill>
                  <a:ea typeface="黑体" pitchFamily="49" charset="-122"/>
                </a:rPr>
                <a:t>光强曲线</a:t>
              </a:r>
            </a:p>
          </p:txBody>
        </p:sp>
      </p:grpSp>
      <p:sp>
        <p:nvSpPr>
          <p:cNvPr id="188" name="Text Box 188"/>
          <p:cNvSpPr txBox="1">
            <a:spLocks noChangeArrowheads="1"/>
          </p:cNvSpPr>
          <p:nvPr/>
        </p:nvSpPr>
        <p:spPr bwMode="auto">
          <a:xfrm>
            <a:off x="214313" y="142875"/>
            <a:ext cx="71929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j-ea"/>
                <a:ea typeface="+mj-ea"/>
              </a:rPr>
              <a:t>三、光栅衍射图样及强度分布</a:t>
            </a:r>
          </a:p>
        </p:txBody>
      </p:sp>
      <p:sp>
        <p:nvSpPr>
          <p:cNvPr id="189" name="Text Box 189"/>
          <p:cNvSpPr txBox="1">
            <a:spLocks noChangeArrowheads="1"/>
          </p:cNvSpPr>
          <p:nvPr/>
        </p:nvSpPr>
        <p:spPr bwMode="auto">
          <a:xfrm>
            <a:off x="250031" y="827001"/>
            <a:ext cx="78311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黑体" pitchFamily="49" charset="-122"/>
              </a:rPr>
              <a:t>、强度：多缝干涉主极大受单缝衍射的调制</a:t>
            </a:r>
          </a:p>
        </p:txBody>
      </p:sp>
      <p:grpSp>
        <p:nvGrpSpPr>
          <p:cNvPr id="190" name="Group 190"/>
          <p:cNvGrpSpPr>
            <a:grpSpLocks/>
          </p:cNvGrpSpPr>
          <p:nvPr/>
        </p:nvGrpSpPr>
        <p:grpSpPr bwMode="auto">
          <a:xfrm>
            <a:off x="755650" y="1268413"/>
            <a:ext cx="7053263" cy="1689100"/>
            <a:chOff x="357" y="544"/>
            <a:chExt cx="4443" cy="1064"/>
          </a:xfrm>
        </p:grpSpPr>
        <p:grpSp>
          <p:nvGrpSpPr>
            <p:cNvPr id="56328" name="Group 191"/>
            <p:cNvGrpSpPr>
              <a:grpSpLocks/>
            </p:cNvGrpSpPr>
            <p:nvPr/>
          </p:nvGrpSpPr>
          <p:grpSpPr bwMode="auto">
            <a:xfrm>
              <a:off x="1122" y="544"/>
              <a:ext cx="3678" cy="1064"/>
              <a:chOff x="1122" y="544"/>
              <a:chExt cx="3678" cy="1064"/>
            </a:xfrm>
          </p:grpSpPr>
          <p:sp>
            <p:nvSpPr>
              <p:cNvPr id="56330" name="Freeform 192"/>
              <p:cNvSpPr>
                <a:spLocks/>
              </p:cNvSpPr>
              <p:nvPr/>
            </p:nvSpPr>
            <p:spPr bwMode="auto">
              <a:xfrm>
                <a:off x="1191" y="1301"/>
                <a:ext cx="407" cy="6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80" y="0"/>
                    </a:moveTo>
                    <a:lnTo>
                      <a:pt x="19723" y="714"/>
                    </a:lnTo>
                    <a:lnTo>
                      <a:pt x="19525" y="1286"/>
                    </a:lnTo>
                    <a:lnTo>
                      <a:pt x="19465" y="1714"/>
                    </a:lnTo>
                    <a:lnTo>
                      <a:pt x="19208" y="2571"/>
                    </a:lnTo>
                    <a:lnTo>
                      <a:pt x="18990" y="3429"/>
                    </a:lnTo>
                    <a:lnTo>
                      <a:pt x="18891" y="3857"/>
                    </a:lnTo>
                    <a:lnTo>
                      <a:pt x="18594" y="4000"/>
                    </a:lnTo>
                    <a:lnTo>
                      <a:pt x="18455" y="5000"/>
                    </a:lnTo>
                    <a:lnTo>
                      <a:pt x="18158" y="5571"/>
                    </a:lnTo>
                    <a:lnTo>
                      <a:pt x="18000" y="6000"/>
                    </a:lnTo>
                    <a:lnTo>
                      <a:pt x="17901" y="6429"/>
                    </a:lnTo>
                    <a:lnTo>
                      <a:pt x="17584" y="7000"/>
                    </a:lnTo>
                    <a:lnTo>
                      <a:pt x="17406" y="7857"/>
                    </a:lnTo>
                    <a:lnTo>
                      <a:pt x="17267" y="8429"/>
                    </a:lnTo>
                    <a:lnTo>
                      <a:pt x="17109" y="9000"/>
                    </a:lnTo>
                    <a:lnTo>
                      <a:pt x="16891" y="9429"/>
                    </a:lnTo>
                    <a:lnTo>
                      <a:pt x="16574" y="10143"/>
                    </a:lnTo>
                    <a:lnTo>
                      <a:pt x="16337" y="10714"/>
                    </a:lnTo>
                    <a:lnTo>
                      <a:pt x="16198" y="11143"/>
                    </a:lnTo>
                    <a:lnTo>
                      <a:pt x="16040" y="11429"/>
                    </a:lnTo>
                    <a:lnTo>
                      <a:pt x="15802" y="12143"/>
                    </a:lnTo>
                    <a:lnTo>
                      <a:pt x="15624" y="12571"/>
                    </a:lnTo>
                    <a:lnTo>
                      <a:pt x="15426" y="13143"/>
                    </a:lnTo>
                    <a:lnTo>
                      <a:pt x="15188" y="13571"/>
                    </a:lnTo>
                    <a:lnTo>
                      <a:pt x="15010" y="14143"/>
                    </a:lnTo>
                    <a:lnTo>
                      <a:pt x="14911" y="14429"/>
                    </a:lnTo>
                    <a:lnTo>
                      <a:pt x="14653" y="15000"/>
                    </a:lnTo>
                    <a:lnTo>
                      <a:pt x="14396" y="15286"/>
                    </a:lnTo>
                    <a:lnTo>
                      <a:pt x="14257" y="15571"/>
                    </a:lnTo>
                    <a:lnTo>
                      <a:pt x="13980" y="16000"/>
                    </a:lnTo>
                    <a:lnTo>
                      <a:pt x="13782" y="16429"/>
                    </a:lnTo>
                    <a:lnTo>
                      <a:pt x="13604" y="16429"/>
                    </a:lnTo>
                    <a:lnTo>
                      <a:pt x="13446" y="17000"/>
                    </a:lnTo>
                    <a:lnTo>
                      <a:pt x="13149" y="17286"/>
                    </a:lnTo>
                    <a:lnTo>
                      <a:pt x="13010" y="17857"/>
                    </a:lnTo>
                    <a:lnTo>
                      <a:pt x="12792" y="18286"/>
                    </a:lnTo>
                    <a:lnTo>
                      <a:pt x="12634" y="18286"/>
                    </a:lnTo>
                    <a:lnTo>
                      <a:pt x="12416" y="18857"/>
                    </a:lnTo>
                    <a:lnTo>
                      <a:pt x="12198" y="18857"/>
                    </a:lnTo>
                    <a:lnTo>
                      <a:pt x="11980" y="18857"/>
                    </a:lnTo>
                    <a:lnTo>
                      <a:pt x="11762" y="19143"/>
                    </a:lnTo>
                    <a:lnTo>
                      <a:pt x="11505" y="19286"/>
                    </a:lnTo>
                    <a:lnTo>
                      <a:pt x="11307" y="19286"/>
                    </a:lnTo>
                    <a:lnTo>
                      <a:pt x="11188" y="19571"/>
                    </a:lnTo>
                    <a:lnTo>
                      <a:pt x="10990" y="19857"/>
                    </a:lnTo>
                    <a:lnTo>
                      <a:pt x="10772" y="19857"/>
                    </a:lnTo>
                    <a:lnTo>
                      <a:pt x="10535" y="19857"/>
                    </a:lnTo>
                    <a:lnTo>
                      <a:pt x="10337" y="19857"/>
                    </a:lnTo>
                    <a:lnTo>
                      <a:pt x="10139" y="19857"/>
                    </a:lnTo>
                    <a:lnTo>
                      <a:pt x="9802" y="19857"/>
                    </a:lnTo>
                    <a:lnTo>
                      <a:pt x="9644" y="19571"/>
                    </a:lnTo>
                    <a:lnTo>
                      <a:pt x="9426" y="19286"/>
                    </a:lnTo>
                    <a:lnTo>
                      <a:pt x="9188" y="19286"/>
                    </a:lnTo>
                    <a:lnTo>
                      <a:pt x="8970" y="19143"/>
                    </a:lnTo>
                    <a:lnTo>
                      <a:pt x="8752" y="18857"/>
                    </a:lnTo>
                    <a:lnTo>
                      <a:pt x="8515" y="18857"/>
                    </a:lnTo>
                    <a:lnTo>
                      <a:pt x="8238" y="18429"/>
                    </a:lnTo>
                    <a:lnTo>
                      <a:pt x="7980" y="18286"/>
                    </a:lnTo>
                    <a:lnTo>
                      <a:pt x="7782" y="17857"/>
                    </a:lnTo>
                    <a:lnTo>
                      <a:pt x="7545" y="17286"/>
                    </a:lnTo>
                    <a:lnTo>
                      <a:pt x="7327" y="17000"/>
                    </a:lnTo>
                    <a:lnTo>
                      <a:pt x="7149" y="16429"/>
                    </a:lnTo>
                    <a:lnTo>
                      <a:pt x="6812" y="16000"/>
                    </a:lnTo>
                    <a:lnTo>
                      <a:pt x="6614" y="15571"/>
                    </a:lnTo>
                    <a:lnTo>
                      <a:pt x="6337" y="15286"/>
                    </a:lnTo>
                    <a:lnTo>
                      <a:pt x="6040" y="14429"/>
                    </a:lnTo>
                    <a:lnTo>
                      <a:pt x="5822" y="14143"/>
                    </a:lnTo>
                    <a:lnTo>
                      <a:pt x="5564" y="13571"/>
                    </a:lnTo>
                    <a:lnTo>
                      <a:pt x="5307" y="13143"/>
                    </a:lnTo>
                    <a:lnTo>
                      <a:pt x="5010" y="13000"/>
                    </a:lnTo>
                    <a:lnTo>
                      <a:pt x="4752" y="12143"/>
                    </a:lnTo>
                    <a:lnTo>
                      <a:pt x="4515" y="11429"/>
                    </a:lnTo>
                    <a:lnTo>
                      <a:pt x="4297" y="11143"/>
                    </a:lnTo>
                    <a:lnTo>
                      <a:pt x="4158" y="10714"/>
                    </a:lnTo>
                    <a:lnTo>
                      <a:pt x="3802" y="10143"/>
                    </a:lnTo>
                    <a:lnTo>
                      <a:pt x="3683" y="9143"/>
                    </a:lnTo>
                    <a:lnTo>
                      <a:pt x="3426" y="9000"/>
                    </a:lnTo>
                    <a:lnTo>
                      <a:pt x="3188" y="8429"/>
                    </a:lnTo>
                    <a:lnTo>
                      <a:pt x="2871" y="7857"/>
                    </a:lnTo>
                    <a:lnTo>
                      <a:pt x="2752" y="7000"/>
                    </a:lnTo>
                    <a:lnTo>
                      <a:pt x="2554" y="6429"/>
                    </a:lnTo>
                    <a:lnTo>
                      <a:pt x="2277" y="6000"/>
                    </a:lnTo>
                    <a:lnTo>
                      <a:pt x="2000" y="5571"/>
                    </a:lnTo>
                    <a:lnTo>
                      <a:pt x="1960" y="5000"/>
                    </a:lnTo>
                    <a:lnTo>
                      <a:pt x="1644" y="4714"/>
                    </a:lnTo>
                    <a:lnTo>
                      <a:pt x="1525" y="4000"/>
                    </a:lnTo>
                    <a:lnTo>
                      <a:pt x="1307" y="3857"/>
                    </a:lnTo>
                    <a:lnTo>
                      <a:pt x="1267" y="3429"/>
                    </a:lnTo>
                    <a:lnTo>
                      <a:pt x="970" y="3000"/>
                    </a:lnTo>
                    <a:lnTo>
                      <a:pt x="792" y="2571"/>
                    </a:lnTo>
                    <a:lnTo>
                      <a:pt x="574" y="2000"/>
                    </a:lnTo>
                    <a:lnTo>
                      <a:pt x="475" y="1714"/>
                    </a:lnTo>
                    <a:lnTo>
                      <a:pt x="436" y="1714"/>
                    </a:lnTo>
                    <a:lnTo>
                      <a:pt x="297" y="1286"/>
                    </a:lnTo>
                    <a:lnTo>
                      <a:pt x="178" y="1286"/>
                    </a:lnTo>
                    <a:lnTo>
                      <a:pt x="0" y="100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1" name="Line 193"/>
              <p:cNvSpPr>
                <a:spLocks noChangeShapeType="1"/>
              </p:cNvSpPr>
              <p:nvPr/>
            </p:nvSpPr>
            <p:spPr bwMode="auto">
              <a:xfrm>
                <a:off x="1122" y="1370"/>
                <a:ext cx="33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2" name="Rectangle 194"/>
              <p:cNvSpPr>
                <a:spLocks noChangeArrowheads="1"/>
              </p:cNvSpPr>
              <p:nvPr/>
            </p:nvSpPr>
            <p:spPr bwMode="auto">
              <a:xfrm>
                <a:off x="4248" y="1120"/>
                <a:ext cx="43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sin</a:t>
                </a:r>
                <a:r>
                  <a:rPr lang="en-US" altLang="zh-CN" b="1" i="1">
                    <a:ea typeface="黑体" pitchFamily="49" charset="-122"/>
                    <a:sym typeface="Symbol" pitchFamily="18" charset="2"/>
                  </a:rPr>
                  <a:t></a:t>
                </a:r>
                <a:endParaRPr lang="en-US" altLang="zh-CN" b="1" i="1">
                  <a:ea typeface="黑体" pitchFamily="49" charset="-122"/>
                </a:endParaRPr>
              </a:p>
            </p:txBody>
          </p:sp>
          <p:sp>
            <p:nvSpPr>
              <p:cNvPr id="56333" name="Rectangle 195"/>
              <p:cNvSpPr>
                <a:spLocks noChangeArrowheads="1"/>
              </p:cNvSpPr>
              <p:nvPr/>
            </p:nvSpPr>
            <p:spPr bwMode="auto">
              <a:xfrm>
                <a:off x="2663" y="1343"/>
                <a:ext cx="275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56334" name="Line 196"/>
              <p:cNvSpPr>
                <a:spLocks noChangeShapeType="1"/>
              </p:cNvSpPr>
              <p:nvPr/>
            </p:nvSpPr>
            <p:spPr bwMode="auto">
              <a:xfrm>
                <a:off x="2709" y="608"/>
                <a:ext cx="0" cy="7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5" name="Freeform 197"/>
              <p:cNvSpPr>
                <a:spLocks/>
              </p:cNvSpPr>
              <p:nvPr/>
            </p:nvSpPr>
            <p:spPr bwMode="auto">
              <a:xfrm>
                <a:off x="3417" y="1259"/>
                <a:ext cx="413" cy="8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904"/>
                    </a:moveTo>
                    <a:lnTo>
                      <a:pt x="196" y="19234"/>
                    </a:lnTo>
                    <a:lnTo>
                      <a:pt x="371" y="18756"/>
                    </a:lnTo>
                    <a:lnTo>
                      <a:pt x="567" y="17990"/>
                    </a:lnTo>
                    <a:lnTo>
                      <a:pt x="802" y="17512"/>
                    </a:lnTo>
                    <a:lnTo>
                      <a:pt x="997" y="16746"/>
                    </a:lnTo>
                    <a:lnTo>
                      <a:pt x="1232" y="16172"/>
                    </a:lnTo>
                    <a:lnTo>
                      <a:pt x="1388" y="15598"/>
                    </a:lnTo>
                    <a:lnTo>
                      <a:pt x="1564" y="15024"/>
                    </a:lnTo>
                    <a:lnTo>
                      <a:pt x="1740" y="14450"/>
                    </a:lnTo>
                    <a:lnTo>
                      <a:pt x="1935" y="13684"/>
                    </a:lnTo>
                    <a:lnTo>
                      <a:pt x="2170" y="13301"/>
                    </a:lnTo>
                    <a:lnTo>
                      <a:pt x="2346" y="12727"/>
                    </a:lnTo>
                    <a:lnTo>
                      <a:pt x="2561" y="12057"/>
                    </a:lnTo>
                    <a:lnTo>
                      <a:pt x="2815" y="11483"/>
                    </a:lnTo>
                    <a:lnTo>
                      <a:pt x="2933" y="10909"/>
                    </a:lnTo>
                    <a:lnTo>
                      <a:pt x="3167" y="10335"/>
                    </a:lnTo>
                    <a:lnTo>
                      <a:pt x="3324" y="9761"/>
                    </a:lnTo>
                    <a:lnTo>
                      <a:pt x="3558" y="9282"/>
                    </a:lnTo>
                    <a:lnTo>
                      <a:pt x="3773" y="8708"/>
                    </a:lnTo>
                    <a:lnTo>
                      <a:pt x="3949" y="8325"/>
                    </a:lnTo>
                    <a:lnTo>
                      <a:pt x="4125" y="7751"/>
                    </a:lnTo>
                    <a:lnTo>
                      <a:pt x="4360" y="7177"/>
                    </a:lnTo>
                    <a:lnTo>
                      <a:pt x="4555" y="6699"/>
                    </a:lnTo>
                    <a:lnTo>
                      <a:pt x="4790" y="6316"/>
                    </a:lnTo>
                    <a:lnTo>
                      <a:pt x="4927" y="5742"/>
                    </a:lnTo>
                    <a:lnTo>
                      <a:pt x="5142" y="5455"/>
                    </a:lnTo>
                    <a:lnTo>
                      <a:pt x="5318" y="4880"/>
                    </a:lnTo>
                    <a:lnTo>
                      <a:pt x="5533" y="4498"/>
                    </a:lnTo>
                    <a:lnTo>
                      <a:pt x="5806" y="4115"/>
                    </a:lnTo>
                    <a:lnTo>
                      <a:pt x="5963" y="3828"/>
                    </a:lnTo>
                    <a:lnTo>
                      <a:pt x="6178" y="3445"/>
                    </a:lnTo>
                    <a:lnTo>
                      <a:pt x="6373" y="3062"/>
                    </a:lnTo>
                    <a:lnTo>
                      <a:pt x="6569" y="2679"/>
                    </a:lnTo>
                    <a:lnTo>
                      <a:pt x="6764" y="2392"/>
                    </a:lnTo>
                    <a:lnTo>
                      <a:pt x="6940" y="2105"/>
                    </a:lnTo>
                    <a:lnTo>
                      <a:pt x="7234" y="1722"/>
                    </a:lnTo>
                    <a:lnTo>
                      <a:pt x="7410" y="1531"/>
                    </a:lnTo>
                    <a:lnTo>
                      <a:pt x="7605" y="1148"/>
                    </a:lnTo>
                    <a:lnTo>
                      <a:pt x="7820" y="1053"/>
                    </a:lnTo>
                    <a:lnTo>
                      <a:pt x="7996" y="766"/>
                    </a:lnTo>
                    <a:lnTo>
                      <a:pt x="8250" y="670"/>
                    </a:lnTo>
                    <a:lnTo>
                      <a:pt x="8387" y="478"/>
                    </a:lnTo>
                    <a:lnTo>
                      <a:pt x="8641" y="383"/>
                    </a:lnTo>
                    <a:lnTo>
                      <a:pt x="8837" y="287"/>
                    </a:lnTo>
                    <a:lnTo>
                      <a:pt x="9032" y="96"/>
                    </a:lnTo>
                    <a:lnTo>
                      <a:pt x="9267" y="96"/>
                    </a:lnTo>
                    <a:lnTo>
                      <a:pt x="9462" y="0"/>
                    </a:lnTo>
                    <a:lnTo>
                      <a:pt x="9697" y="0"/>
                    </a:lnTo>
                    <a:lnTo>
                      <a:pt x="9912" y="0"/>
                    </a:lnTo>
                    <a:lnTo>
                      <a:pt x="10088" y="96"/>
                    </a:lnTo>
                    <a:lnTo>
                      <a:pt x="10303" y="96"/>
                    </a:lnTo>
                    <a:lnTo>
                      <a:pt x="10499" y="287"/>
                    </a:lnTo>
                    <a:lnTo>
                      <a:pt x="10772" y="383"/>
                    </a:lnTo>
                    <a:lnTo>
                      <a:pt x="11007" y="670"/>
                    </a:lnTo>
                    <a:lnTo>
                      <a:pt x="11202" y="861"/>
                    </a:lnTo>
                    <a:lnTo>
                      <a:pt x="11476" y="1053"/>
                    </a:lnTo>
                    <a:lnTo>
                      <a:pt x="11691" y="1531"/>
                    </a:lnTo>
                    <a:lnTo>
                      <a:pt x="11984" y="1722"/>
                    </a:lnTo>
                    <a:lnTo>
                      <a:pt x="12180" y="2105"/>
                    </a:lnTo>
                    <a:lnTo>
                      <a:pt x="12434" y="2392"/>
                    </a:lnTo>
                    <a:lnTo>
                      <a:pt x="12688" y="2775"/>
                    </a:lnTo>
                    <a:lnTo>
                      <a:pt x="12903" y="3254"/>
                    </a:lnTo>
                    <a:lnTo>
                      <a:pt x="13196" y="3828"/>
                    </a:lnTo>
                    <a:lnTo>
                      <a:pt x="13431" y="4115"/>
                    </a:lnTo>
                    <a:lnTo>
                      <a:pt x="13666" y="4689"/>
                    </a:lnTo>
                    <a:lnTo>
                      <a:pt x="13978" y="5167"/>
                    </a:lnTo>
                    <a:lnTo>
                      <a:pt x="14174" y="5550"/>
                    </a:lnTo>
                    <a:lnTo>
                      <a:pt x="14389" y="6029"/>
                    </a:lnTo>
                    <a:lnTo>
                      <a:pt x="14682" y="6699"/>
                    </a:lnTo>
                    <a:lnTo>
                      <a:pt x="14917" y="7177"/>
                    </a:lnTo>
                    <a:lnTo>
                      <a:pt x="15171" y="7751"/>
                    </a:lnTo>
                    <a:lnTo>
                      <a:pt x="15425" y="8325"/>
                    </a:lnTo>
                    <a:lnTo>
                      <a:pt x="15640" y="8708"/>
                    </a:lnTo>
                    <a:lnTo>
                      <a:pt x="15914" y="9282"/>
                    </a:lnTo>
                    <a:lnTo>
                      <a:pt x="16090" y="9952"/>
                    </a:lnTo>
                    <a:lnTo>
                      <a:pt x="16344" y="10431"/>
                    </a:lnTo>
                    <a:lnTo>
                      <a:pt x="16618" y="11196"/>
                    </a:lnTo>
                    <a:lnTo>
                      <a:pt x="16813" y="11483"/>
                    </a:lnTo>
                    <a:lnTo>
                      <a:pt x="17067" y="12057"/>
                    </a:lnTo>
                    <a:lnTo>
                      <a:pt x="17243" y="12727"/>
                    </a:lnTo>
                    <a:lnTo>
                      <a:pt x="17458" y="13110"/>
                    </a:lnTo>
                    <a:lnTo>
                      <a:pt x="17674" y="13684"/>
                    </a:lnTo>
                    <a:lnTo>
                      <a:pt x="17908" y="14258"/>
                    </a:lnTo>
                    <a:lnTo>
                      <a:pt x="18123" y="14737"/>
                    </a:lnTo>
                    <a:lnTo>
                      <a:pt x="18280" y="15215"/>
                    </a:lnTo>
                    <a:lnTo>
                      <a:pt x="18475" y="15598"/>
                    </a:lnTo>
                    <a:lnTo>
                      <a:pt x="18710" y="16172"/>
                    </a:lnTo>
                    <a:lnTo>
                      <a:pt x="18788" y="16555"/>
                    </a:lnTo>
                    <a:lnTo>
                      <a:pt x="19003" y="16938"/>
                    </a:lnTo>
                    <a:lnTo>
                      <a:pt x="19120" y="17225"/>
                    </a:lnTo>
                    <a:lnTo>
                      <a:pt x="19296" y="17608"/>
                    </a:lnTo>
                    <a:lnTo>
                      <a:pt x="19492" y="17990"/>
                    </a:lnTo>
                    <a:lnTo>
                      <a:pt x="19589" y="18278"/>
                    </a:lnTo>
                    <a:lnTo>
                      <a:pt x="19707" y="18469"/>
                    </a:lnTo>
                    <a:lnTo>
                      <a:pt x="19844" y="18947"/>
                    </a:lnTo>
                    <a:lnTo>
                      <a:pt x="19980" y="1904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6" name="Freeform 198"/>
              <p:cNvSpPr>
                <a:spLocks/>
              </p:cNvSpPr>
              <p:nvPr/>
            </p:nvSpPr>
            <p:spPr bwMode="auto">
              <a:xfrm>
                <a:off x="3777" y="1307"/>
                <a:ext cx="383" cy="6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262" y="544"/>
                    </a:lnTo>
                    <a:lnTo>
                      <a:pt x="450" y="1361"/>
                    </a:lnTo>
                    <a:lnTo>
                      <a:pt x="506" y="1633"/>
                    </a:lnTo>
                    <a:lnTo>
                      <a:pt x="769" y="2585"/>
                    </a:lnTo>
                    <a:lnTo>
                      <a:pt x="993" y="3401"/>
                    </a:lnTo>
                    <a:lnTo>
                      <a:pt x="1068" y="3810"/>
                    </a:lnTo>
                    <a:lnTo>
                      <a:pt x="1368" y="4082"/>
                    </a:lnTo>
                    <a:lnTo>
                      <a:pt x="1556" y="5034"/>
                    </a:lnTo>
                    <a:lnTo>
                      <a:pt x="1799" y="5442"/>
                    </a:lnTo>
                    <a:lnTo>
                      <a:pt x="2006" y="5986"/>
                    </a:lnTo>
                    <a:lnTo>
                      <a:pt x="2081" y="6531"/>
                    </a:lnTo>
                    <a:lnTo>
                      <a:pt x="2418" y="7075"/>
                    </a:lnTo>
                    <a:lnTo>
                      <a:pt x="2568" y="7619"/>
                    </a:lnTo>
                    <a:lnTo>
                      <a:pt x="2718" y="8435"/>
                    </a:lnTo>
                    <a:lnTo>
                      <a:pt x="2887" y="8844"/>
                    </a:lnTo>
                    <a:lnTo>
                      <a:pt x="3093" y="9524"/>
                    </a:lnTo>
                    <a:lnTo>
                      <a:pt x="3393" y="10068"/>
                    </a:lnTo>
                    <a:lnTo>
                      <a:pt x="3636" y="10612"/>
                    </a:lnTo>
                    <a:lnTo>
                      <a:pt x="3786" y="11020"/>
                    </a:lnTo>
                    <a:lnTo>
                      <a:pt x="3936" y="11565"/>
                    </a:lnTo>
                    <a:lnTo>
                      <a:pt x="4199" y="12109"/>
                    </a:lnTo>
                    <a:lnTo>
                      <a:pt x="4349" y="12517"/>
                    </a:lnTo>
                    <a:lnTo>
                      <a:pt x="4536" y="13061"/>
                    </a:lnTo>
                    <a:lnTo>
                      <a:pt x="4780" y="13605"/>
                    </a:lnTo>
                    <a:lnTo>
                      <a:pt x="4948" y="13878"/>
                    </a:lnTo>
                    <a:lnTo>
                      <a:pt x="5061" y="14558"/>
                    </a:lnTo>
                    <a:lnTo>
                      <a:pt x="5305" y="14830"/>
                    </a:lnTo>
                    <a:lnTo>
                      <a:pt x="5623" y="15102"/>
                    </a:lnTo>
                    <a:lnTo>
                      <a:pt x="5717" y="15646"/>
                    </a:lnTo>
                    <a:lnTo>
                      <a:pt x="5961" y="16054"/>
                    </a:lnTo>
                    <a:lnTo>
                      <a:pt x="6186" y="16463"/>
                    </a:lnTo>
                    <a:lnTo>
                      <a:pt x="6354" y="16463"/>
                    </a:lnTo>
                    <a:lnTo>
                      <a:pt x="6560" y="16871"/>
                    </a:lnTo>
                    <a:lnTo>
                      <a:pt x="6823" y="17143"/>
                    </a:lnTo>
                    <a:lnTo>
                      <a:pt x="6973" y="17823"/>
                    </a:lnTo>
                    <a:lnTo>
                      <a:pt x="7198" y="18095"/>
                    </a:lnTo>
                    <a:lnTo>
                      <a:pt x="7329" y="18095"/>
                    </a:lnTo>
                    <a:lnTo>
                      <a:pt x="7554" y="18639"/>
                    </a:lnTo>
                    <a:lnTo>
                      <a:pt x="7779" y="18639"/>
                    </a:lnTo>
                    <a:lnTo>
                      <a:pt x="7985" y="18639"/>
                    </a:lnTo>
                    <a:lnTo>
                      <a:pt x="8229" y="18912"/>
                    </a:lnTo>
                    <a:lnTo>
                      <a:pt x="8454" y="19184"/>
                    </a:lnTo>
                    <a:lnTo>
                      <a:pt x="8697" y="19184"/>
                    </a:lnTo>
                    <a:lnTo>
                      <a:pt x="8791" y="19456"/>
                    </a:lnTo>
                    <a:lnTo>
                      <a:pt x="8997" y="19864"/>
                    </a:lnTo>
                    <a:lnTo>
                      <a:pt x="9241" y="19864"/>
                    </a:lnTo>
                    <a:lnTo>
                      <a:pt x="9447" y="19864"/>
                    </a:lnTo>
                    <a:lnTo>
                      <a:pt x="9672" y="19864"/>
                    </a:lnTo>
                    <a:lnTo>
                      <a:pt x="9822" y="19864"/>
                    </a:lnTo>
                    <a:lnTo>
                      <a:pt x="10178" y="19864"/>
                    </a:lnTo>
                    <a:lnTo>
                      <a:pt x="10309" y="19456"/>
                    </a:lnTo>
                    <a:lnTo>
                      <a:pt x="10553" y="19184"/>
                    </a:lnTo>
                    <a:lnTo>
                      <a:pt x="10759" y="19184"/>
                    </a:lnTo>
                    <a:lnTo>
                      <a:pt x="11003" y="18912"/>
                    </a:lnTo>
                    <a:lnTo>
                      <a:pt x="11209" y="18639"/>
                    </a:lnTo>
                    <a:lnTo>
                      <a:pt x="11453" y="18639"/>
                    </a:lnTo>
                    <a:lnTo>
                      <a:pt x="11734" y="18503"/>
                    </a:lnTo>
                    <a:lnTo>
                      <a:pt x="12015" y="18095"/>
                    </a:lnTo>
                    <a:lnTo>
                      <a:pt x="12221" y="17823"/>
                    </a:lnTo>
                    <a:lnTo>
                      <a:pt x="12446" y="17143"/>
                    </a:lnTo>
                    <a:lnTo>
                      <a:pt x="12671" y="16871"/>
                    </a:lnTo>
                    <a:lnTo>
                      <a:pt x="12840" y="16463"/>
                    </a:lnTo>
                    <a:lnTo>
                      <a:pt x="13177" y="16054"/>
                    </a:lnTo>
                    <a:lnTo>
                      <a:pt x="13346" y="15646"/>
                    </a:lnTo>
                    <a:lnTo>
                      <a:pt x="13646" y="15102"/>
                    </a:lnTo>
                    <a:lnTo>
                      <a:pt x="13927" y="14558"/>
                    </a:lnTo>
                    <a:lnTo>
                      <a:pt x="14152" y="14150"/>
                    </a:lnTo>
                    <a:lnTo>
                      <a:pt x="14377" y="13605"/>
                    </a:lnTo>
                    <a:lnTo>
                      <a:pt x="14695" y="13061"/>
                    </a:lnTo>
                    <a:lnTo>
                      <a:pt x="14958" y="12789"/>
                    </a:lnTo>
                    <a:lnTo>
                      <a:pt x="15220" y="12109"/>
                    </a:lnTo>
                    <a:lnTo>
                      <a:pt x="15464" y="11565"/>
                    </a:lnTo>
                    <a:lnTo>
                      <a:pt x="15670" y="11020"/>
                    </a:lnTo>
                    <a:lnTo>
                      <a:pt x="15801" y="10612"/>
                    </a:lnTo>
                    <a:lnTo>
                      <a:pt x="16176" y="10068"/>
                    </a:lnTo>
                    <a:lnTo>
                      <a:pt x="16289" y="9116"/>
                    </a:lnTo>
                    <a:lnTo>
                      <a:pt x="16551" y="8844"/>
                    </a:lnTo>
                    <a:lnTo>
                      <a:pt x="16795" y="8435"/>
                    </a:lnTo>
                    <a:lnTo>
                      <a:pt x="17113" y="7619"/>
                    </a:lnTo>
                    <a:lnTo>
                      <a:pt x="17245" y="7075"/>
                    </a:lnTo>
                    <a:lnTo>
                      <a:pt x="17432" y="6531"/>
                    </a:lnTo>
                    <a:lnTo>
                      <a:pt x="17713" y="5986"/>
                    </a:lnTo>
                    <a:lnTo>
                      <a:pt x="17957" y="5578"/>
                    </a:lnTo>
                    <a:lnTo>
                      <a:pt x="17994" y="5034"/>
                    </a:lnTo>
                    <a:lnTo>
                      <a:pt x="18332" y="4626"/>
                    </a:lnTo>
                    <a:lnTo>
                      <a:pt x="18444" y="4082"/>
                    </a:lnTo>
                    <a:lnTo>
                      <a:pt x="18669" y="3810"/>
                    </a:lnTo>
                    <a:lnTo>
                      <a:pt x="18725" y="3401"/>
                    </a:lnTo>
                    <a:lnTo>
                      <a:pt x="19007" y="2993"/>
                    </a:lnTo>
                    <a:lnTo>
                      <a:pt x="19213" y="2585"/>
                    </a:lnTo>
                    <a:lnTo>
                      <a:pt x="19400" y="2041"/>
                    </a:lnTo>
                    <a:lnTo>
                      <a:pt x="19513" y="1633"/>
                    </a:lnTo>
                    <a:lnTo>
                      <a:pt x="19550" y="1633"/>
                    </a:lnTo>
                    <a:lnTo>
                      <a:pt x="19681" y="1361"/>
                    </a:lnTo>
                    <a:lnTo>
                      <a:pt x="19813" y="1361"/>
                    </a:lnTo>
                    <a:lnTo>
                      <a:pt x="19981" y="952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7" name="Freeform 199"/>
              <p:cNvSpPr>
                <a:spLocks/>
              </p:cNvSpPr>
              <p:nvPr/>
            </p:nvSpPr>
            <p:spPr bwMode="auto">
              <a:xfrm>
                <a:off x="2164" y="764"/>
                <a:ext cx="1055" cy="5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1 w 20000"/>
                  <a:gd name="T17" fmla="*/ 0 h 20000"/>
                  <a:gd name="T18" fmla="*/ 1 w 20000"/>
                  <a:gd name="T19" fmla="*/ 0 h 20000"/>
                  <a:gd name="T20" fmla="*/ 1 w 20000"/>
                  <a:gd name="T21" fmla="*/ 0 h 20000"/>
                  <a:gd name="T22" fmla="*/ 1 w 20000"/>
                  <a:gd name="T23" fmla="*/ 0 h 20000"/>
                  <a:gd name="T24" fmla="*/ 1 w 20000"/>
                  <a:gd name="T25" fmla="*/ 0 h 20000"/>
                  <a:gd name="T26" fmla="*/ 1 w 20000"/>
                  <a:gd name="T27" fmla="*/ 0 h 20000"/>
                  <a:gd name="T28" fmla="*/ 1 w 20000"/>
                  <a:gd name="T29" fmla="*/ 0 h 20000"/>
                  <a:gd name="T30" fmla="*/ 1 w 20000"/>
                  <a:gd name="T31" fmla="*/ 0 h 20000"/>
                  <a:gd name="T32" fmla="*/ 1 w 20000"/>
                  <a:gd name="T33" fmla="*/ 0 h 20000"/>
                  <a:gd name="T34" fmla="*/ 1 w 20000"/>
                  <a:gd name="T35" fmla="*/ 0 h 20000"/>
                  <a:gd name="T36" fmla="*/ 1 w 20000"/>
                  <a:gd name="T37" fmla="*/ 0 h 20000"/>
                  <a:gd name="T38" fmla="*/ 1 w 20000"/>
                  <a:gd name="T39" fmla="*/ 0 h 20000"/>
                  <a:gd name="T40" fmla="*/ 1 w 20000"/>
                  <a:gd name="T41" fmla="*/ 0 h 20000"/>
                  <a:gd name="T42" fmla="*/ 1 w 20000"/>
                  <a:gd name="T43" fmla="*/ 0 h 20000"/>
                  <a:gd name="T44" fmla="*/ 1 w 20000"/>
                  <a:gd name="T45" fmla="*/ 0 h 20000"/>
                  <a:gd name="T46" fmla="*/ 2 w 20000"/>
                  <a:gd name="T47" fmla="*/ 0 h 20000"/>
                  <a:gd name="T48" fmla="*/ 2 w 20000"/>
                  <a:gd name="T49" fmla="*/ 0 h 20000"/>
                  <a:gd name="T50" fmla="*/ 2 w 20000"/>
                  <a:gd name="T51" fmla="*/ 0 h 20000"/>
                  <a:gd name="T52" fmla="*/ 2 w 20000"/>
                  <a:gd name="T53" fmla="*/ 0 h 20000"/>
                  <a:gd name="T54" fmla="*/ 2 w 20000"/>
                  <a:gd name="T55" fmla="*/ 0 h 20000"/>
                  <a:gd name="T56" fmla="*/ 2 w 20000"/>
                  <a:gd name="T57" fmla="*/ 0 h 20000"/>
                  <a:gd name="T58" fmla="*/ 2 w 20000"/>
                  <a:gd name="T59" fmla="*/ 0 h 20000"/>
                  <a:gd name="T60" fmla="*/ 2 w 20000"/>
                  <a:gd name="T61" fmla="*/ 0 h 20000"/>
                  <a:gd name="T62" fmla="*/ 2 w 20000"/>
                  <a:gd name="T63" fmla="*/ 0 h 20000"/>
                  <a:gd name="T64" fmla="*/ 2 w 20000"/>
                  <a:gd name="T65" fmla="*/ 0 h 20000"/>
                  <a:gd name="T66" fmla="*/ 2 w 20000"/>
                  <a:gd name="T67" fmla="*/ 0 h 20000"/>
                  <a:gd name="T68" fmla="*/ 2 w 20000"/>
                  <a:gd name="T69" fmla="*/ 0 h 20000"/>
                  <a:gd name="T70" fmla="*/ 2 w 20000"/>
                  <a:gd name="T71" fmla="*/ 0 h 20000"/>
                  <a:gd name="T72" fmla="*/ 2 w 20000"/>
                  <a:gd name="T73" fmla="*/ 0 h 20000"/>
                  <a:gd name="T74" fmla="*/ 2 w 20000"/>
                  <a:gd name="T75" fmla="*/ 0 h 20000"/>
                  <a:gd name="T76" fmla="*/ 2 w 20000"/>
                  <a:gd name="T77" fmla="*/ 0 h 20000"/>
                  <a:gd name="T78" fmla="*/ 3 w 20000"/>
                  <a:gd name="T79" fmla="*/ 0 h 20000"/>
                  <a:gd name="T80" fmla="*/ 3 w 20000"/>
                  <a:gd name="T81" fmla="*/ 0 h 20000"/>
                  <a:gd name="T82" fmla="*/ 3 w 20000"/>
                  <a:gd name="T83" fmla="*/ 0 h 20000"/>
                  <a:gd name="T84" fmla="*/ 3 w 20000"/>
                  <a:gd name="T85" fmla="*/ 0 h 20000"/>
                  <a:gd name="T86" fmla="*/ 3 w 20000"/>
                  <a:gd name="T87" fmla="*/ 0 h 20000"/>
                  <a:gd name="T88" fmla="*/ 3 w 20000"/>
                  <a:gd name="T89" fmla="*/ 0 h 20000"/>
                  <a:gd name="T90" fmla="*/ 3 w 20000"/>
                  <a:gd name="T91" fmla="*/ 0 h 20000"/>
                  <a:gd name="T92" fmla="*/ 3 w 20000"/>
                  <a:gd name="T93" fmla="*/ 0 h 20000"/>
                  <a:gd name="T94" fmla="*/ 3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07"/>
                    </a:moveTo>
                    <a:lnTo>
                      <a:pt x="204" y="18499"/>
                    </a:lnTo>
                    <a:lnTo>
                      <a:pt x="475" y="17891"/>
                    </a:lnTo>
                    <a:lnTo>
                      <a:pt x="679" y="17283"/>
                    </a:lnTo>
                    <a:lnTo>
                      <a:pt x="898" y="16687"/>
                    </a:lnTo>
                    <a:lnTo>
                      <a:pt x="1102" y="16067"/>
                    </a:lnTo>
                    <a:lnTo>
                      <a:pt x="1328" y="15484"/>
                    </a:lnTo>
                    <a:lnTo>
                      <a:pt x="1540" y="14888"/>
                    </a:lnTo>
                    <a:lnTo>
                      <a:pt x="1766" y="14305"/>
                    </a:lnTo>
                    <a:lnTo>
                      <a:pt x="1947" y="13710"/>
                    </a:lnTo>
                    <a:lnTo>
                      <a:pt x="2234" y="13164"/>
                    </a:lnTo>
                    <a:lnTo>
                      <a:pt x="2475" y="12593"/>
                    </a:lnTo>
                    <a:lnTo>
                      <a:pt x="2679" y="12022"/>
                    </a:lnTo>
                    <a:lnTo>
                      <a:pt x="2898" y="11464"/>
                    </a:lnTo>
                    <a:lnTo>
                      <a:pt x="3109" y="10906"/>
                    </a:lnTo>
                    <a:lnTo>
                      <a:pt x="3328" y="10347"/>
                    </a:lnTo>
                    <a:lnTo>
                      <a:pt x="3547" y="9814"/>
                    </a:lnTo>
                    <a:lnTo>
                      <a:pt x="3789" y="9280"/>
                    </a:lnTo>
                    <a:lnTo>
                      <a:pt x="4015" y="8747"/>
                    </a:lnTo>
                    <a:lnTo>
                      <a:pt x="4204" y="8251"/>
                    </a:lnTo>
                    <a:lnTo>
                      <a:pt x="4445" y="7742"/>
                    </a:lnTo>
                    <a:lnTo>
                      <a:pt x="4687" y="7258"/>
                    </a:lnTo>
                    <a:lnTo>
                      <a:pt x="4883" y="6787"/>
                    </a:lnTo>
                    <a:lnTo>
                      <a:pt x="5102" y="6340"/>
                    </a:lnTo>
                    <a:lnTo>
                      <a:pt x="5351" y="5893"/>
                    </a:lnTo>
                    <a:lnTo>
                      <a:pt x="5570" y="5434"/>
                    </a:lnTo>
                    <a:lnTo>
                      <a:pt x="5743" y="4988"/>
                    </a:lnTo>
                    <a:lnTo>
                      <a:pt x="5947" y="4566"/>
                    </a:lnTo>
                    <a:lnTo>
                      <a:pt x="6211" y="4181"/>
                    </a:lnTo>
                    <a:lnTo>
                      <a:pt x="6415" y="3772"/>
                    </a:lnTo>
                    <a:lnTo>
                      <a:pt x="6642" y="3400"/>
                    </a:lnTo>
                    <a:lnTo>
                      <a:pt x="6875" y="3065"/>
                    </a:lnTo>
                    <a:lnTo>
                      <a:pt x="7087" y="2717"/>
                    </a:lnTo>
                    <a:lnTo>
                      <a:pt x="7306" y="2407"/>
                    </a:lnTo>
                    <a:lnTo>
                      <a:pt x="7494" y="2097"/>
                    </a:lnTo>
                    <a:lnTo>
                      <a:pt x="7751" y="1811"/>
                    </a:lnTo>
                    <a:lnTo>
                      <a:pt x="7985" y="1576"/>
                    </a:lnTo>
                    <a:lnTo>
                      <a:pt x="8136" y="1303"/>
                    </a:lnTo>
                    <a:lnTo>
                      <a:pt x="8362" y="1067"/>
                    </a:lnTo>
                    <a:lnTo>
                      <a:pt x="8581" y="868"/>
                    </a:lnTo>
                    <a:lnTo>
                      <a:pt x="8838" y="658"/>
                    </a:lnTo>
                    <a:lnTo>
                      <a:pt x="8989" y="496"/>
                    </a:lnTo>
                    <a:lnTo>
                      <a:pt x="9253" y="385"/>
                    </a:lnTo>
                    <a:lnTo>
                      <a:pt x="9464" y="236"/>
                    </a:lnTo>
                    <a:lnTo>
                      <a:pt x="9630" y="149"/>
                    </a:lnTo>
                    <a:lnTo>
                      <a:pt x="9857" y="87"/>
                    </a:lnTo>
                    <a:lnTo>
                      <a:pt x="10098" y="25"/>
                    </a:lnTo>
                    <a:lnTo>
                      <a:pt x="10309" y="0"/>
                    </a:lnTo>
                    <a:lnTo>
                      <a:pt x="10475" y="25"/>
                    </a:lnTo>
                    <a:lnTo>
                      <a:pt x="10679" y="25"/>
                    </a:lnTo>
                    <a:lnTo>
                      <a:pt x="10958" y="87"/>
                    </a:lnTo>
                    <a:lnTo>
                      <a:pt x="11117" y="211"/>
                    </a:lnTo>
                    <a:lnTo>
                      <a:pt x="11336" y="347"/>
                    </a:lnTo>
                    <a:lnTo>
                      <a:pt x="11540" y="521"/>
                    </a:lnTo>
                    <a:lnTo>
                      <a:pt x="11774" y="744"/>
                    </a:lnTo>
                    <a:lnTo>
                      <a:pt x="11992" y="993"/>
                    </a:lnTo>
                    <a:lnTo>
                      <a:pt x="12226" y="1241"/>
                    </a:lnTo>
                    <a:lnTo>
                      <a:pt x="12498" y="1576"/>
                    </a:lnTo>
                    <a:lnTo>
                      <a:pt x="12694" y="1911"/>
                    </a:lnTo>
                    <a:lnTo>
                      <a:pt x="12913" y="2283"/>
                    </a:lnTo>
                    <a:lnTo>
                      <a:pt x="13147" y="2705"/>
                    </a:lnTo>
                    <a:lnTo>
                      <a:pt x="13404" y="3102"/>
                    </a:lnTo>
                    <a:lnTo>
                      <a:pt x="13585" y="3524"/>
                    </a:lnTo>
                    <a:lnTo>
                      <a:pt x="13796" y="3983"/>
                    </a:lnTo>
                    <a:lnTo>
                      <a:pt x="14098" y="4429"/>
                    </a:lnTo>
                    <a:lnTo>
                      <a:pt x="14279" y="4938"/>
                    </a:lnTo>
                    <a:lnTo>
                      <a:pt x="14558" y="5471"/>
                    </a:lnTo>
                    <a:lnTo>
                      <a:pt x="14717" y="5993"/>
                    </a:lnTo>
                    <a:lnTo>
                      <a:pt x="14981" y="6514"/>
                    </a:lnTo>
                    <a:lnTo>
                      <a:pt x="15177" y="7060"/>
                    </a:lnTo>
                    <a:lnTo>
                      <a:pt x="15434" y="7618"/>
                    </a:lnTo>
                    <a:lnTo>
                      <a:pt x="15706" y="8189"/>
                    </a:lnTo>
                    <a:lnTo>
                      <a:pt x="15902" y="8784"/>
                    </a:lnTo>
                    <a:lnTo>
                      <a:pt x="16098" y="9342"/>
                    </a:lnTo>
                    <a:lnTo>
                      <a:pt x="16325" y="9913"/>
                    </a:lnTo>
                    <a:lnTo>
                      <a:pt x="16528" y="10471"/>
                    </a:lnTo>
                    <a:lnTo>
                      <a:pt x="16717" y="11055"/>
                    </a:lnTo>
                    <a:lnTo>
                      <a:pt x="16943" y="11625"/>
                    </a:lnTo>
                    <a:lnTo>
                      <a:pt x="17155" y="12184"/>
                    </a:lnTo>
                    <a:lnTo>
                      <a:pt x="17336" y="12754"/>
                    </a:lnTo>
                    <a:lnTo>
                      <a:pt x="17525" y="13300"/>
                    </a:lnTo>
                    <a:lnTo>
                      <a:pt x="17736" y="13834"/>
                    </a:lnTo>
                    <a:lnTo>
                      <a:pt x="17894" y="14392"/>
                    </a:lnTo>
                    <a:lnTo>
                      <a:pt x="18113" y="14926"/>
                    </a:lnTo>
                    <a:lnTo>
                      <a:pt x="18272" y="15434"/>
                    </a:lnTo>
                    <a:lnTo>
                      <a:pt x="18468" y="15943"/>
                    </a:lnTo>
                    <a:lnTo>
                      <a:pt x="18596" y="16427"/>
                    </a:lnTo>
                    <a:lnTo>
                      <a:pt x="18838" y="16873"/>
                    </a:lnTo>
                    <a:lnTo>
                      <a:pt x="18951" y="17333"/>
                    </a:lnTo>
                    <a:lnTo>
                      <a:pt x="19102" y="17754"/>
                    </a:lnTo>
                    <a:lnTo>
                      <a:pt x="19253" y="18139"/>
                    </a:lnTo>
                    <a:lnTo>
                      <a:pt x="19381" y="18536"/>
                    </a:lnTo>
                    <a:lnTo>
                      <a:pt x="19509" y="18896"/>
                    </a:lnTo>
                    <a:lnTo>
                      <a:pt x="19630" y="19194"/>
                    </a:lnTo>
                    <a:lnTo>
                      <a:pt x="19796" y="19504"/>
                    </a:lnTo>
                    <a:lnTo>
                      <a:pt x="19879" y="19777"/>
                    </a:lnTo>
                    <a:lnTo>
                      <a:pt x="19992" y="19988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8" name="Freeform 200"/>
              <p:cNvSpPr>
                <a:spLocks/>
              </p:cNvSpPr>
              <p:nvPr/>
            </p:nvSpPr>
            <p:spPr bwMode="auto">
              <a:xfrm>
                <a:off x="3200" y="1290"/>
                <a:ext cx="299" cy="7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242" y="744"/>
                    </a:lnTo>
                    <a:lnTo>
                      <a:pt x="431" y="1116"/>
                    </a:lnTo>
                    <a:lnTo>
                      <a:pt x="511" y="1860"/>
                    </a:lnTo>
                    <a:lnTo>
                      <a:pt x="781" y="2512"/>
                    </a:lnTo>
                    <a:lnTo>
                      <a:pt x="1023" y="3070"/>
                    </a:lnTo>
                    <a:lnTo>
                      <a:pt x="1077" y="3814"/>
                    </a:lnTo>
                    <a:lnTo>
                      <a:pt x="1346" y="4279"/>
                    </a:lnTo>
                    <a:lnTo>
                      <a:pt x="1615" y="4930"/>
                    </a:lnTo>
                    <a:lnTo>
                      <a:pt x="1830" y="5302"/>
                    </a:lnTo>
                    <a:lnTo>
                      <a:pt x="1992" y="6140"/>
                    </a:lnTo>
                    <a:lnTo>
                      <a:pt x="2100" y="6791"/>
                    </a:lnTo>
                    <a:lnTo>
                      <a:pt x="2423" y="7256"/>
                    </a:lnTo>
                    <a:lnTo>
                      <a:pt x="2557" y="7907"/>
                    </a:lnTo>
                    <a:lnTo>
                      <a:pt x="2665" y="8465"/>
                    </a:lnTo>
                    <a:lnTo>
                      <a:pt x="2880" y="8930"/>
                    </a:lnTo>
                    <a:lnTo>
                      <a:pt x="3096" y="9581"/>
                    </a:lnTo>
                    <a:lnTo>
                      <a:pt x="3365" y="10047"/>
                    </a:lnTo>
                    <a:lnTo>
                      <a:pt x="3580" y="10605"/>
                    </a:lnTo>
                    <a:lnTo>
                      <a:pt x="3715" y="11163"/>
                    </a:lnTo>
                    <a:lnTo>
                      <a:pt x="3930" y="11628"/>
                    </a:lnTo>
                    <a:lnTo>
                      <a:pt x="4172" y="12093"/>
                    </a:lnTo>
                    <a:lnTo>
                      <a:pt x="4388" y="12744"/>
                    </a:lnTo>
                    <a:lnTo>
                      <a:pt x="4576" y="13116"/>
                    </a:lnTo>
                    <a:lnTo>
                      <a:pt x="4818" y="13581"/>
                    </a:lnTo>
                    <a:lnTo>
                      <a:pt x="5007" y="14140"/>
                    </a:lnTo>
                    <a:lnTo>
                      <a:pt x="5141" y="14698"/>
                    </a:lnTo>
                    <a:lnTo>
                      <a:pt x="5357" y="14884"/>
                    </a:lnTo>
                    <a:lnTo>
                      <a:pt x="5599" y="15349"/>
                    </a:lnTo>
                    <a:lnTo>
                      <a:pt x="5707" y="15721"/>
                    </a:lnTo>
                    <a:lnTo>
                      <a:pt x="5922" y="16186"/>
                    </a:lnTo>
                    <a:lnTo>
                      <a:pt x="6164" y="16372"/>
                    </a:lnTo>
                    <a:lnTo>
                      <a:pt x="6326" y="16930"/>
                    </a:lnTo>
                    <a:lnTo>
                      <a:pt x="6595" y="17116"/>
                    </a:lnTo>
                    <a:lnTo>
                      <a:pt x="6810" y="17488"/>
                    </a:lnTo>
                    <a:lnTo>
                      <a:pt x="6918" y="17674"/>
                    </a:lnTo>
                    <a:lnTo>
                      <a:pt x="7160" y="18140"/>
                    </a:lnTo>
                    <a:lnTo>
                      <a:pt x="7429" y="18326"/>
                    </a:lnTo>
                    <a:lnTo>
                      <a:pt x="7591" y="18698"/>
                    </a:lnTo>
                    <a:lnTo>
                      <a:pt x="7833" y="18884"/>
                    </a:lnTo>
                    <a:lnTo>
                      <a:pt x="7995" y="19070"/>
                    </a:lnTo>
                    <a:lnTo>
                      <a:pt x="8210" y="19256"/>
                    </a:lnTo>
                    <a:lnTo>
                      <a:pt x="8479" y="19256"/>
                    </a:lnTo>
                    <a:lnTo>
                      <a:pt x="8721" y="19628"/>
                    </a:lnTo>
                    <a:lnTo>
                      <a:pt x="8775" y="19628"/>
                    </a:lnTo>
                    <a:lnTo>
                      <a:pt x="8910" y="19721"/>
                    </a:lnTo>
                    <a:lnTo>
                      <a:pt x="9206" y="19721"/>
                    </a:lnTo>
                    <a:lnTo>
                      <a:pt x="9394" y="19907"/>
                    </a:lnTo>
                    <a:lnTo>
                      <a:pt x="9610" y="19907"/>
                    </a:lnTo>
                    <a:lnTo>
                      <a:pt x="9798" y="19907"/>
                    </a:lnTo>
                    <a:lnTo>
                      <a:pt x="10202" y="19721"/>
                    </a:lnTo>
                    <a:lnTo>
                      <a:pt x="10390" y="19628"/>
                    </a:lnTo>
                    <a:lnTo>
                      <a:pt x="10606" y="19628"/>
                    </a:lnTo>
                    <a:lnTo>
                      <a:pt x="10794" y="19349"/>
                    </a:lnTo>
                    <a:lnTo>
                      <a:pt x="11090" y="19256"/>
                    </a:lnTo>
                    <a:lnTo>
                      <a:pt x="11225" y="19070"/>
                    </a:lnTo>
                    <a:lnTo>
                      <a:pt x="11440" y="18884"/>
                    </a:lnTo>
                    <a:lnTo>
                      <a:pt x="11763" y="18419"/>
                    </a:lnTo>
                    <a:lnTo>
                      <a:pt x="12005" y="18140"/>
                    </a:lnTo>
                    <a:lnTo>
                      <a:pt x="12167" y="17674"/>
                    </a:lnTo>
                    <a:lnTo>
                      <a:pt x="12409" y="17302"/>
                    </a:lnTo>
                    <a:lnTo>
                      <a:pt x="12571" y="17023"/>
                    </a:lnTo>
                    <a:lnTo>
                      <a:pt x="12894" y="16651"/>
                    </a:lnTo>
                    <a:lnTo>
                      <a:pt x="13190" y="16186"/>
                    </a:lnTo>
                    <a:lnTo>
                      <a:pt x="13324" y="15721"/>
                    </a:lnTo>
                    <a:lnTo>
                      <a:pt x="13674" y="15256"/>
                    </a:lnTo>
                    <a:lnTo>
                      <a:pt x="13943" y="14791"/>
                    </a:lnTo>
                    <a:lnTo>
                      <a:pt x="14132" y="14326"/>
                    </a:lnTo>
                    <a:lnTo>
                      <a:pt x="14401" y="13674"/>
                    </a:lnTo>
                    <a:lnTo>
                      <a:pt x="14643" y="13116"/>
                    </a:lnTo>
                    <a:lnTo>
                      <a:pt x="14939" y="12744"/>
                    </a:lnTo>
                    <a:lnTo>
                      <a:pt x="15182" y="12093"/>
                    </a:lnTo>
                    <a:lnTo>
                      <a:pt x="15424" y="11628"/>
                    </a:lnTo>
                    <a:lnTo>
                      <a:pt x="15639" y="11163"/>
                    </a:lnTo>
                    <a:lnTo>
                      <a:pt x="15828" y="10605"/>
                    </a:lnTo>
                    <a:lnTo>
                      <a:pt x="16205" y="10047"/>
                    </a:lnTo>
                    <a:lnTo>
                      <a:pt x="16339" y="9395"/>
                    </a:lnTo>
                    <a:lnTo>
                      <a:pt x="16608" y="8837"/>
                    </a:lnTo>
                    <a:lnTo>
                      <a:pt x="16797" y="8372"/>
                    </a:lnTo>
                    <a:lnTo>
                      <a:pt x="17120" y="7907"/>
                    </a:lnTo>
                    <a:lnTo>
                      <a:pt x="17335" y="7256"/>
                    </a:lnTo>
                    <a:lnTo>
                      <a:pt x="17443" y="6791"/>
                    </a:lnTo>
                    <a:lnTo>
                      <a:pt x="17631" y="6140"/>
                    </a:lnTo>
                    <a:lnTo>
                      <a:pt x="17927" y="5674"/>
                    </a:lnTo>
                    <a:lnTo>
                      <a:pt x="18008" y="5209"/>
                    </a:lnTo>
                    <a:lnTo>
                      <a:pt x="18277" y="4744"/>
                    </a:lnTo>
                    <a:lnTo>
                      <a:pt x="18385" y="4279"/>
                    </a:lnTo>
                    <a:lnTo>
                      <a:pt x="18681" y="3814"/>
                    </a:lnTo>
                    <a:lnTo>
                      <a:pt x="18762" y="3349"/>
                    </a:lnTo>
                    <a:lnTo>
                      <a:pt x="18977" y="2977"/>
                    </a:lnTo>
                    <a:lnTo>
                      <a:pt x="19166" y="2698"/>
                    </a:lnTo>
                    <a:lnTo>
                      <a:pt x="19435" y="2326"/>
                    </a:lnTo>
                    <a:lnTo>
                      <a:pt x="19542" y="1860"/>
                    </a:lnTo>
                    <a:lnTo>
                      <a:pt x="19569" y="1674"/>
                    </a:lnTo>
                    <a:lnTo>
                      <a:pt x="19704" y="1209"/>
                    </a:lnTo>
                    <a:lnTo>
                      <a:pt x="19812" y="1023"/>
                    </a:lnTo>
                    <a:lnTo>
                      <a:pt x="19973" y="83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9" name="Freeform 201"/>
              <p:cNvSpPr>
                <a:spLocks/>
              </p:cNvSpPr>
              <p:nvPr/>
            </p:nvSpPr>
            <p:spPr bwMode="auto">
              <a:xfrm>
                <a:off x="1865" y="1291"/>
                <a:ext cx="299" cy="7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73" y="0"/>
                    </a:moveTo>
                    <a:lnTo>
                      <a:pt x="19731" y="744"/>
                    </a:lnTo>
                    <a:lnTo>
                      <a:pt x="19542" y="1116"/>
                    </a:lnTo>
                    <a:lnTo>
                      <a:pt x="19435" y="1860"/>
                    </a:lnTo>
                    <a:lnTo>
                      <a:pt x="19166" y="2512"/>
                    </a:lnTo>
                    <a:lnTo>
                      <a:pt x="18950" y="3070"/>
                    </a:lnTo>
                    <a:lnTo>
                      <a:pt x="18923" y="3814"/>
                    </a:lnTo>
                    <a:lnTo>
                      <a:pt x="18627" y="4279"/>
                    </a:lnTo>
                    <a:lnTo>
                      <a:pt x="18385" y="4930"/>
                    </a:lnTo>
                    <a:lnTo>
                      <a:pt x="18116" y="5302"/>
                    </a:lnTo>
                    <a:lnTo>
                      <a:pt x="17981" y="6140"/>
                    </a:lnTo>
                    <a:lnTo>
                      <a:pt x="17847" y="6791"/>
                    </a:lnTo>
                    <a:lnTo>
                      <a:pt x="17524" y="7256"/>
                    </a:lnTo>
                    <a:lnTo>
                      <a:pt x="17416" y="7907"/>
                    </a:lnTo>
                    <a:lnTo>
                      <a:pt x="17335" y="8465"/>
                    </a:lnTo>
                    <a:lnTo>
                      <a:pt x="17093" y="8930"/>
                    </a:lnTo>
                    <a:lnTo>
                      <a:pt x="16851" y="9581"/>
                    </a:lnTo>
                    <a:lnTo>
                      <a:pt x="16608" y="10047"/>
                    </a:lnTo>
                    <a:lnTo>
                      <a:pt x="16366" y="10605"/>
                    </a:lnTo>
                    <a:lnTo>
                      <a:pt x="16258" y="11163"/>
                    </a:lnTo>
                    <a:lnTo>
                      <a:pt x="16070" y="11628"/>
                    </a:lnTo>
                    <a:lnTo>
                      <a:pt x="15801" y="12093"/>
                    </a:lnTo>
                    <a:lnTo>
                      <a:pt x="15559" y="12744"/>
                    </a:lnTo>
                    <a:lnTo>
                      <a:pt x="15370" y="13116"/>
                    </a:lnTo>
                    <a:lnTo>
                      <a:pt x="15155" y="13581"/>
                    </a:lnTo>
                    <a:lnTo>
                      <a:pt x="14993" y="14140"/>
                    </a:lnTo>
                    <a:lnTo>
                      <a:pt x="14832" y="14698"/>
                    </a:lnTo>
                    <a:lnTo>
                      <a:pt x="14616" y="14884"/>
                    </a:lnTo>
                    <a:lnTo>
                      <a:pt x="14374" y="15349"/>
                    </a:lnTo>
                    <a:lnTo>
                      <a:pt x="14213" y="15721"/>
                    </a:lnTo>
                    <a:lnTo>
                      <a:pt x="14024" y="16186"/>
                    </a:lnTo>
                    <a:lnTo>
                      <a:pt x="13782" y="16372"/>
                    </a:lnTo>
                    <a:lnTo>
                      <a:pt x="13647" y="16930"/>
                    </a:lnTo>
                    <a:lnTo>
                      <a:pt x="13378" y="17116"/>
                    </a:lnTo>
                    <a:lnTo>
                      <a:pt x="13136" y="17488"/>
                    </a:lnTo>
                    <a:lnTo>
                      <a:pt x="13055" y="17674"/>
                    </a:lnTo>
                    <a:lnTo>
                      <a:pt x="12732" y="18140"/>
                    </a:lnTo>
                    <a:lnTo>
                      <a:pt x="12544" y="18326"/>
                    </a:lnTo>
                    <a:lnTo>
                      <a:pt x="12382" y="18698"/>
                    </a:lnTo>
                    <a:lnTo>
                      <a:pt x="12140" y="18884"/>
                    </a:lnTo>
                    <a:lnTo>
                      <a:pt x="11978" y="19070"/>
                    </a:lnTo>
                    <a:lnTo>
                      <a:pt x="11790" y="19256"/>
                    </a:lnTo>
                    <a:lnTo>
                      <a:pt x="11494" y="19256"/>
                    </a:lnTo>
                    <a:lnTo>
                      <a:pt x="11252" y="19628"/>
                    </a:lnTo>
                    <a:lnTo>
                      <a:pt x="11171" y="19628"/>
                    </a:lnTo>
                    <a:lnTo>
                      <a:pt x="11063" y="19721"/>
                    </a:lnTo>
                    <a:lnTo>
                      <a:pt x="10740" y="19721"/>
                    </a:lnTo>
                    <a:lnTo>
                      <a:pt x="10579" y="19907"/>
                    </a:lnTo>
                    <a:lnTo>
                      <a:pt x="10390" y="19907"/>
                    </a:lnTo>
                    <a:lnTo>
                      <a:pt x="10175" y="19907"/>
                    </a:lnTo>
                    <a:lnTo>
                      <a:pt x="9771" y="19721"/>
                    </a:lnTo>
                    <a:lnTo>
                      <a:pt x="9610" y="19628"/>
                    </a:lnTo>
                    <a:lnTo>
                      <a:pt x="9367" y="19628"/>
                    </a:lnTo>
                    <a:lnTo>
                      <a:pt x="9179" y="19349"/>
                    </a:lnTo>
                    <a:lnTo>
                      <a:pt x="8910" y="19256"/>
                    </a:lnTo>
                    <a:lnTo>
                      <a:pt x="8748" y="19070"/>
                    </a:lnTo>
                    <a:lnTo>
                      <a:pt x="8533" y="18884"/>
                    </a:lnTo>
                    <a:lnTo>
                      <a:pt x="8210" y="18419"/>
                    </a:lnTo>
                    <a:lnTo>
                      <a:pt x="7968" y="18140"/>
                    </a:lnTo>
                    <a:lnTo>
                      <a:pt x="7779" y="17674"/>
                    </a:lnTo>
                    <a:lnTo>
                      <a:pt x="7564" y="17302"/>
                    </a:lnTo>
                    <a:lnTo>
                      <a:pt x="7402" y="17023"/>
                    </a:lnTo>
                    <a:lnTo>
                      <a:pt x="7026" y="16651"/>
                    </a:lnTo>
                    <a:lnTo>
                      <a:pt x="6810" y="16186"/>
                    </a:lnTo>
                    <a:lnTo>
                      <a:pt x="6622" y="15721"/>
                    </a:lnTo>
                    <a:lnTo>
                      <a:pt x="6299" y="15256"/>
                    </a:lnTo>
                    <a:lnTo>
                      <a:pt x="6057" y="14791"/>
                    </a:lnTo>
                    <a:lnTo>
                      <a:pt x="5841" y="14326"/>
                    </a:lnTo>
                    <a:lnTo>
                      <a:pt x="5572" y="13674"/>
                    </a:lnTo>
                    <a:lnTo>
                      <a:pt x="5330" y="13116"/>
                    </a:lnTo>
                    <a:lnTo>
                      <a:pt x="5034" y="12744"/>
                    </a:lnTo>
                    <a:lnTo>
                      <a:pt x="4791" y="12093"/>
                    </a:lnTo>
                    <a:lnTo>
                      <a:pt x="4549" y="11628"/>
                    </a:lnTo>
                    <a:lnTo>
                      <a:pt x="4334" y="11163"/>
                    </a:lnTo>
                    <a:lnTo>
                      <a:pt x="4145" y="10605"/>
                    </a:lnTo>
                    <a:lnTo>
                      <a:pt x="3742" y="10047"/>
                    </a:lnTo>
                    <a:lnTo>
                      <a:pt x="3634" y="9395"/>
                    </a:lnTo>
                    <a:lnTo>
                      <a:pt x="3365" y="8837"/>
                    </a:lnTo>
                    <a:lnTo>
                      <a:pt x="3203" y="8372"/>
                    </a:lnTo>
                    <a:lnTo>
                      <a:pt x="2853" y="7907"/>
                    </a:lnTo>
                    <a:lnTo>
                      <a:pt x="2665" y="7256"/>
                    </a:lnTo>
                    <a:lnTo>
                      <a:pt x="2530" y="6791"/>
                    </a:lnTo>
                    <a:lnTo>
                      <a:pt x="2342" y="6140"/>
                    </a:lnTo>
                    <a:lnTo>
                      <a:pt x="2019" y="5674"/>
                    </a:lnTo>
                    <a:lnTo>
                      <a:pt x="1965" y="5209"/>
                    </a:lnTo>
                    <a:lnTo>
                      <a:pt x="1615" y="4744"/>
                    </a:lnTo>
                    <a:lnTo>
                      <a:pt x="1588" y="4279"/>
                    </a:lnTo>
                    <a:lnTo>
                      <a:pt x="1292" y="3814"/>
                    </a:lnTo>
                    <a:lnTo>
                      <a:pt x="1184" y="3349"/>
                    </a:lnTo>
                    <a:lnTo>
                      <a:pt x="969" y="2977"/>
                    </a:lnTo>
                    <a:lnTo>
                      <a:pt x="781" y="2698"/>
                    </a:lnTo>
                    <a:lnTo>
                      <a:pt x="565" y="2326"/>
                    </a:lnTo>
                    <a:lnTo>
                      <a:pt x="431" y="1860"/>
                    </a:lnTo>
                    <a:lnTo>
                      <a:pt x="404" y="1674"/>
                    </a:lnTo>
                    <a:lnTo>
                      <a:pt x="269" y="1209"/>
                    </a:lnTo>
                    <a:lnTo>
                      <a:pt x="135" y="1023"/>
                    </a:lnTo>
                    <a:lnTo>
                      <a:pt x="0" y="83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0" name="Freeform 202"/>
              <p:cNvSpPr>
                <a:spLocks/>
              </p:cNvSpPr>
              <p:nvPr/>
            </p:nvSpPr>
            <p:spPr bwMode="auto">
              <a:xfrm>
                <a:off x="1549" y="1259"/>
                <a:ext cx="378" cy="7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79" y="19848"/>
                    </a:moveTo>
                    <a:lnTo>
                      <a:pt x="19773" y="19242"/>
                    </a:lnTo>
                    <a:lnTo>
                      <a:pt x="19608" y="18788"/>
                    </a:lnTo>
                    <a:lnTo>
                      <a:pt x="19401" y="18030"/>
                    </a:lnTo>
                    <a:lnTo>
                      <a:pt x="19174" y="17576"/>
                    </a:lnTo>
                    <a:lnTo>
                      <a:pt x="18968" y="16667"/>
                    </a:lnTo>
                    <a:lnTo>
                      <a:pt x="18762" y="16061"/>
                    </a:lnTo>
                    <a:lnTo>
                      <a:pt x="18596" y="15758"/>
                    </a:lnTo>
                    <a:lnTo>
                      <a:pt x="18411" y="15000"/>
                    </a:lnTo>
                    <a:lnTo>
                      <a:pt x="18225" y="14394"/>
                    </a:lnTo>
                    <a:lnTo>
                      <a:pt x="18019" y="13788"/>
                    </a:lnTo>
                    <a:lnTo>
                      <a:pt x="17812" y="13182"/>
                    </a:lnTo>
                    <a:lnTo>
                      <a:pt x="17606" y="12727"/>
                    </a:lnTo>
                    <a:lnTo>
                      <a:pt x="17461" y="11970"/>
                    </a:lnTo>
                    <a:lnTo>
                      <a:pt x="17152" y="11667"/>
                    </a:lnTo>
                    <a:lnTo>
                      <a:pt x="17028" y="10909"/>
                    </a:lnTo>
                    <a:lnTo>
                      <a:pt x="16801" y="10303"/>
                    </a:lnTo>
                    <a:lnTo>
                      <a:pt x="16615" y="9697"/>
                    </a:lnTo>
                    <a:lnTo>
                      <a:pt x="16471" y="9242"/>
                    </a:lnTo>
                    <a:lnTo>
                      <a:pt x="16202" y="8788"/>
                    </a:lnTo>
                    <a:lnTo>
                      <a:pt x="16037" y="8333"/>
                    </a:lnTo>
                    <a:lnTo>
                      <a:pt x="15831" y="7727"/>
                    </a:lnTo>
                    <a:lnTo>
                      <a:pt x="15604" y="7121"/>
                    </a:lnTo>
                    <a:lnTo>
                      <a:pt x="15418" y="6818"/>
                    </a:lnTo>
                    <a:lnTo>
                      <a:pt x="15191" y="6212"/>
                    </a:lnTo>
                    <a:lnTo>
                      <a:pt x="15046" y="5758"/>
                    </a:lnTo>
                    <a:lnTo>
                      <a:pt x="14840" y="5303"/>
                    </a:lnTo>
                    <a:lnTo>
                      <a:pt x="14675" y="5000"/>
                    </a:lnTo>
                    <a:lnTo>
                      <a:pt x="14427" y="4394"/>
                    </a:lnTo>
                    <a:lnTo>
                      <a:pt x="14200" y="4091"/>
                    </a:lnTo>
                    <a:lnTo>
                      <a:pt x="13994" y="3939"/>
                    </a:lnTo>
                    <a:lnTo>
                      <a:pt x="13787" y="3333"/>
                    </a:lnTo>
                    <a:lnTo>
                      <a:pt x="13622" y="3030"/>
                    </a:lnTo>
                    <a:lnTo>
                      <a:pt x="13395" y="2727"/>
                    </a:lnTo>
                    <a:lnTo>
                      <a:pt x="13230" y="2273"/>
                    </a:lnTo>
                    <a:lnTo>
                      <a:pt x="13003" y="2121"/>
                    </a:lnTo>
                    <a:lnTo>
                      <a:pt x="12735" y="1667"/>
                    </a:lnTo>
                    <a:lnTo>
                      <a:pt x="12549" y="1667"/>
                    </a:lnTo>
                    <a:lnTo>
                      <a:pt x="12343" y="1212"/>
                    </a:lnTo>
                    <a:lnTo>
                      <a:pt x="12178" y="1061"/>
                    </a:lnTo>
                    <a:lnTo>
                      <a:pt x="11992" y="758"/>
                    </a:lnTo>
                    <a:lnTo>
                      <a:pt x="11723" y="758"/>
                    </a:lnTo>
                    <a:lnTo>
                      <a:pt x="11558" y="455"/>
                    </a:lnTo>
                    <a:lnTo>
                      <a:pt x="11331" y="455"/>
                    </a:lnTo>
                    <a:lnTo>
                      <a:pt x="11104" y="303"/>
                    </a:lnTo>
                    <a:lnTo>
                      <a:pt x="10960" y="152"/>
                    </a:lnTo>
                    <a:lnTo>
                      <a:pt x="10691" y="152"/>
                    </a:lnTo>
                    <a:lnTo>
                      <a:pt x="10526" y="0"/>
                    </a:lnTo>
                    <a:lnTo>
                      <a:pt x="10299" y="0"/>
                    </a:lnTo>
                    <a:lnTo>
                      <a:pt x="10052" y="0"/>
                    </a:lnTo>
                    <a:lnTo>
                      <a:pt x="9866" y="152"/>
                    </a:lnTo>
                    <a:lnTo>
                      <a:pt x="9659" y="152"/>
                    </a:lnTo>
                    <a:lnTo>
                      <a:pt x="9474" y="303"/>
                    </a:lnTo>
                    <a:lnTo>
                      <a:pt x="9185" y="455"/>
                    </a:lnTo>
                    <a:lnTo>
                      <a:pt x="8978" y="758"/>
                    </a:lnTo>
                    <a:lnTo>
                      <a:pt x="8772" y="758"/>
                    </a:lnTo>
                    <a:lnTo>
                      <a:pt x="8504" y="1061"/>
                    </a:lnTo>
                    <a:lnTo>
                      <a:pt x="8277" y="1667"/>
                    </a:lnTo>
                    <a:lnTo>
                      <a:pt x="7988" y="1667"/>
                    </a:lnTo>
                    <a:lnTo>
                      <a:pt x="7781" y="2121"/>
                    </a:lnTo>
                    <a:lnTo>
                      <a:pt x="7534" y="2424"/>
                    </a:lnTo>
                    <a:lnTo>
                      <a:pt x="7286" y="2727"/>
                    </a:lnTo>
                    <a:lnTo>
                      <a:pt x="7059" y="3333"/>
                    </a:lnTo>
                    <a:lnTo>
                      <a:pt x="6749" y="3939"/>
                    </a:lnTo>
                    <a:lnTo>
                      <a:pt x="6543" y="4091"/>
                    </a:lnTo>
                    <a:lnTo>
                      <a:pt x="6275" y="4848"/>
                    </a:lnTo>
                    <a:lnTo>
                      <a:pt x="6027" y="5000"/>
                    </a:lnTo>
                    <a:lnTo>
                      <a:pt x="5800" y="5606"/>
                    </a:lnTo>
                    <a:lnTo>
                      <a:pt x="5573" y="6061"/>
                    </a:lnTo>
                    <a:lnTo>
                      <a:pt x="5284" y="6818"/>
                    </a:lnTo>
                    <a:lnTo>
                      <a:pt x="5077" y="7121"/>
                    </a:lnTo>
                    <a:lnTo>
                      <a:pt x="4788" y="7727"/>
                    </a:lnTo>
                    <a:lnTo>
                      <a:pt x="4561" y="8333"/>
                    </a:lnTo>
                    <a:lnTo>
                      <a:pt x="4334" y="8788"/>
                    </a:lnTo>
                    <a:lnTo>
                      <a:pt x="4066" y="9394"/>
                    </a:lnTo>
                    <a:lnTo>
                      <a:pt x="3901" y="10000"/>
                    </a:lnTo>
                    <a:lnTo>
                      <a:pt x="3653" y="10455"/>
                    </a:lnTo>
                    <a:lnTo>
                      <a:pt x="3385" y="11061"/>
                    </a:lnTo>
                    <a:lnTo>
                      <a:pt x="3179" y="11667"/>
                    </a:lnTo>
                    <a:lnTo>
                      <a:pt x="2951" y="11970"/>
                    </a:lnTo>
                    <a:lnTo>
                      <a:pt x="2724" y="12727"/>
                    </a:lnTo>
                    <a:lnTo>
                      <a:pt x="2497" y="13030"/>
                    </a:lnTo>
                    <a:lnTo>
                      <a:pt x="2312" y="13788"/>
                    </a:lnTo>
                    <a:lnTo>
                      <a:pt x="2043" y="14242"/>
                    </a:lnTo>
                    <a:lnTo>
                      <a:pt x="1858" y="14697"/>
                    </a:lnTo>
                    <a:lnTo>
                      <a:pt x="1692" y="15152"/>
                    </a:lnTo>
                    <a:lnTo>
                      <a:pt x="1507" y="15758"/>
                    </a:lnTo>
                    <a:lnTo>
                      <a:pt x="1300" y="16061"/>
                    </a:lnTo>
                    <a:lnTo>
                      <a:pt x="1156" y="16667"/>
                    </a:lnTo>
                    <a:lnTo>
                      <a:pt x="991" y="16970"/>
                    </a:lnTo>
                    <a:lnTo>
                      <a:pt x="826" y="17273"/>
                    </a:lnTo>
                    <a:lnTo>
                      <a:pt x="681" y="17727"/>
                    </a:lnTo>
                    <a:lnTo>
                      <a:pt x="495" y="18030"/>
                    </a:lnTo>
                    <a:lnTo>
                      <a:pt x="351" y="18333"/>
                    </a:lnTo>
                    <a:lnTo>
                      <a:pt x="268" y="18333"/>
                    </a:lnTo>
                    <a:lnTo>
                      <a:pt x="144" y="18939"/>
                    </a:lnTo>
                    <a:lnTo>
                      <a:pt x="0" y="19091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1" name="Rectangle 203"/>
              <p:cNvSpPr>
                <a:spLocks noChangeArrowheads="1"/>
              </p:cNvSpPr>
              <p:nvPr/>
            </p:nvSpPr>
            <p:spPr bwMode="auto">
              <a:xfrm>
                <a:off x="2762" y="544"/>
                <a:ext cx="316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 i="1">
                    <a:solidFill>
                      <a:srgbClr val="0000FF"/>
                    </a:solidFill>
                    <a:ea typeface="黑体" pitchFamily="49" charset="-122"/>
                  </a:rPr>
                  <a:t>I</a:t>
                </a:r>
                <a:r>
                  <a:rPr lang="en-US" altLang="zh-CN" b="1" baseline="-25000">
                    <a:solidFill>
                      <a:srgbClr val="0000FF"/>
                    </a:solidFill>
                    <a:ea typeface="黑体" pitchFamily="49" charset="-122"/>
                  </a:rPr>
                  <a:t>0</a:t>
                </a:r>
                <a:r>
                  <a:rPr lang="zh-CN" altLang="en-US" b="1" baseline="-25000">
                    <a:solidFill>
                      <a:srgbClr val="0000FF"/>
                    </a:solidFill>
                    <a:ea typeface="黑体" pitchFamily="49" charset="-122"/>
                  </a:rPr>
                  <a:t>单</a:t>
                </a:r>
                <a:endParaRPr lang="zh-CN" altLang="en-US" b="1" i="1">
                  <a:ea typeface="黑体" pitchFamily="49" charset="-122"/>
                </a:endParaRPr>
              </a:p>
            </p:txBody>
          </p:sp>
          <p:sp>
            <p:nvSpPr>
              <p:cNvPr id="56342" name="Rectangle 204"/>
              <p:cNvSpPr>
                <a:spLocks noChangeArrowheads="1"/>
              </p:cNvSpPr>
              <p:nvPr/>
            </p:nvSpPr>
            <p:spPr bwMode="auto">
              <a:xfrm>
                <a:off x="1399" y="1322"/>
                <a:ext cx="26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-2</a:t>
                </a:r>
              </a:p>
            </p:txBody>
          </p:sp>
          <p:sp>
            <p:nvSpPr>
              <p:cNvPr id="56343" name="Rectangle 205"/>
              <p:cNvSpPr>
                <a:spLocks noChangeArrowheads="1"/>
              </p:cNvSpPr>
              <p:nvPr/>
            </p:nvSpPr>
            <p:spPr bwMode="auto">
              <a:xfrm>
                <a:off x="2028" y="1343"/>
                <a:ext cx="327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-1</a:t>
                </a:r>
              </a:p>
              <a:p>
                <a:pPr algn="just"/>
                <a:endParaRPr lang="en-US" altLang="zh-CN" b="1">
                  <a:ea typeface="黑体" pitchFamily="49" charset="-122"/>
                </a:endParaRPr>
              </a:p>
            </p:txBody>
          </p:sp>
          <p:sp>
            <p:nvSpPr>
              <p:cNvPr id="56344" name="Rectangle 206"/>
              <p:cNvSpPr>
                <a:spLocks noChangeArrowheads="1"/>
              </p:cNvSpPr>
              <p:nvPr/>
            </p:nvSpPr>
            <p:spPr bwMode="auto">
              <a:xfrm>
                <a:off x="3242" y="1346"/>
                <a:ext cx="264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1</a:t>
                </a:r>
              </a:p>
              <a:p>
                <a:pPr algn="just"/>
                <a:endParaRPr lang="en-US" altLang="zh-CN" b="1">
                  <a:ea typeface="黑体" pitchFamily="49" charset="-122"/>
                </a:endParaRPr>
              </a:p>
            </p:txBody>
          </p:sp>
          <p:sp>
            <p:nvSpPr>
              <p:cNvPr id="56345" name="Rectangle 207"/>
              <p:cNvSpPr>
                <a:spLocks noChangeArrowheads="1"/>
              </p:cNvSpPr>
              <p:nvPr/>
            </p:nvSpPr>
            <p:spPr bwMode="auto">
              <a:xfrm>
                <a:off x="3822" y="1345"/>
                <a:ext cx="220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2</a:t>
                </a:r>
              </a:p>
              <a:p>
                <a:pPr algn="just"/>
                <a:endParaRPr lang="en-US" altLang="zh-CN" b="1">
                  <a:ea typeface="黑体" pitchFamily="49" charset="-122"/>
                </a:endParaRPr>
              </a:p>
            </p:txBody>
          </p:sp>
          <p:sp>
            <p:nvSpPr>
              <p:cNvPr id="56346" name="Rectangle 208"/>
              <p:cNvSpPr>
                <a:spLocks noChangeArrowheads="1"/>
              </p:cNvSpPr>
              <p:nvPr/>
            </p:nvSpPr>
            <p:spPr bwMode="auto">
              <a:xfrm>
                <a:off x="4202" y="1351"/>
                <a:ext cx="59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(</a:t>
                </a:r>
                <a:r>
                  <a:rPr lang="en-US" altLang="zh-CN" b="1" i="1">
                    <a:ea typeface="黑体" pitchFamily="49" charset="-122"/>
                    <a:sym typeface="Symbol" pitchFamily="18" charset="2"/>
                  </a:rPr>
                  <a:t></a:t>
                </a:r>
                <a:r>
                  <a:rPr lang="en-US" altLang="zh-CN" b="1" i="1">
                    <a:ea typeface="黑体" pitchFamily="49" charset="-122"/>
                  </a:rPr>
                  <a:t> /a</a:t>
                </a:r>
                <a:r>
                  <a:rPr lang="en-US" altLang="zh-CN" b="1">
                    <a:ea typeface="黑体" pitchFamily="49" charset="-122"/>
                  </a:rPr>
                  <a:t>)</a:t>
                </a:r>
              </a:p>
            </p:txBody>
          </p:sp>
        </p:grpSp>
        <p:sp>
          <p:nvSpPr>
            <p:cNvPr id="56329" name="Rectangle 209"/>
            <p:cNvSpPr>
              <a:spLocks noChangeArrowheads="1"/>
            </p:cNvSpPr>
            <p:nvPr/>
          </p:nvSpPr>
          <p:spPr bwMode="auto">
            <a:xfrm>
              <a:off x="357" y="82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ea typeface="黑体" pitchFamily="49" charset="-122"/>
                </a:rPr>
                <a:t>单缝衍射</a:t>
              </a:r>
            </a:p>
          </p:txBody>
        </p:sp>
      </p:grpSp>
      <p:sp>
        <p:nvSpPr>
          <p:cNvPr id="56327" name="Rectangle 137"/>
          <p:cNvSpPr>
            <a:spLocks noChangeArrowheads="1"/>
          </p:cNvSpPr>
          <p:nvPr/>
        </p:nvSpPr>
        <p:spPr bwMode="auto">
          <a:xfrm>
            <a:off x="5286375" y="5500688"/>
            <a:ext cx="29289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单缝衍射轮廓线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4481" y="3370252"/>
            <a:ext cx="143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主极大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次极大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4" name="Group 2"/>
          <p:cNvGrpSpPr>
            <a:grpSpLocks/>
          </p:cNvGrpSpPr>
          <p:nvPr/>
        </p:nvGrpSpPr>
        <p:grpSpPr bwMode="auto">
          <a:xfrm>
            <a:off x="1266776" y="764704"/>
            <a:ext cx="6905624" cy="987425"/>
            <a:chOff x="432" y="624"/>
            <a:chExt cx="4752" cy="672"/>
          </a:xfrm>
        </p:grpSpPr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432" y="641"/>
            <a:ext cx="2064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28" name="公式" r:id="rId3" imgW="1295400" imgH="393700" progId="Equation.3">
                    <p:embed/>
                  </p:oleObj>
                </mc:Choice>
                <mc:Fallback>
                  <p:oleObj name="公式" r:id="rId3" imgW="1295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641"/>
                          <a:ext cx="2064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2716" y="624"/>
            <a:ext cx="153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29" name="公式" r:id="rId5" imgW="1638300" imgH="330200" progId="Equation.3">
                    <p:embed/>
                  </p:oleObj>
                </mc:Choice>
                <mc:Fallback>
                  <p:oleObj name="公式" r:id="rId5" imgW="16383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624"/>
                          <a:ext cx="1537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23"/>
            <p:cNvGraphicFramePr>
              <a:graphicFrameLocks noChangeAspect="1"/>
            </p:cNvGraphicFramePr>
            <p:nvPr/>
          </p:nvGraphicFramePr>
          <p:xfrm>
            <a:off x="2716" y="975"/>
            <a:ext cx="246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30" name="公式" r:id="rId7" imgW="2311400" imgH="317500" progId="Equation.3">
                    <p:embed/>
                  </p:oleObj>
                </mc:Choice>
                <mc:Fallback>
                  <p:oleObj name="公式" r:id="rId7" imgW="23114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975"/>
                          <a:ext cx="246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5" name="AutoShape 6"/>
            <p:cNvSpPr>
              <a:spLocks/>
            </p:cNvSpPr>
            <p:nvPr/>
          </p:nvSpPr>
          <p:spPr bwMode="auto">
            <a:xfrm>
              <a:off x="2530" y="750"/>
              <a:ext cx="140" cy="359"/>
            </a:xfrm>
            <a:prstGeom prst="leftBrace">
              <a:avLst>
                <a:gd name="adj1" fmla="val 21369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85" name="组合 64"/>
          <p:cNvGrpSpPr>
            <a:grpSpLocks/>
          </p:cNvGrpSpPr>
          <p:nvPr/>
        </p:nvGrpSpPr>
        <p:grpSpPr bwMode="auto">
          <a:xfrm>
            <a:off x="539750" y="1970112"/>
            <a:ext cx="8001000" cy="4267200"/>
            <a:chOff x="539552" y="1988840"/>
            <a:chExt cx="8001000" cy="4267200"/>
          </a:xfrm>
        </p:grpSpPr>
        <p:grpSp>
          <p:nvGrpSpPr>
            <p:cNvPr id="15386" name="Group 7"/>
            <p:cNvGrpSpPr>
              <a:grpSpLocks/>
            </p:cNvGrpSpPr>
            <p:nvPr/>
          </p:nvGrpSpPr>
          <p:grpSpPr bwMode="auto">
            <a:xfrm>
              <a:off x="539552" y="1988840"/>
              <a:ext cx="8001000" cy="4267200"/>
              <a:chOff x="364" y="1296"/>
              <a:chExt cx="5040" cy="2688"/>
            </a:xfrm>
          </p:grpSpPr>
          <p:sp>
            <p:nvSpPr>
              <p:cNvPr id="15397" name="Rectangle 8"/>
              <p:cNvSpPr>
                <a:spLocks noChangeArrowheads="1"/>
              </p:cNvSpPr>
              <p:nvPr/>
            </p:nvSpPr>
            <p:spPr bwMode="auto">
              <a:xfrm>
                <a:off x="364" y="1296"/>
                <a:ext cx="5040" cy="26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8" name="Line 9"/>
              <p:cNvSpPr>
                <a:spLocks noChangeShapeType="1"/>
              </p:cNvSpPr>
              <p:nvPr/>
            </p:nvSpPr>
            <p:spPr bwMode="auto">
              <a:xfrm flipV="1">
                <a:off x="855" y="2693"/>
                <a:ext cx="4504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10"/>
              <p:cNvSpPr>
                <a:spLocks noChangeShapeType="1"/>
              </p:cNvSpPr>
              <p:nvPr/>
            </p:nvSpPr>
            <p:spPr bwMode="auto">
              <a:xfrm flipV="1">
                <a:off x="2873" y="1387"/>
                <a:ext cx="0" cy="13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11"/>
              <p:cNvSpPr>
                <a:spLocks noChangeShapeType="1"/>
              </p:cNvSpPr>
              <p:nvPr/>
            </p:nvSpPr>
            <p:spPr bwMode="auto">
              <a:xfrm>
                <a:off x="1251" y="1753"/>
                <a:ext cx="35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Freeform 12"/>
              <p:cNvSpPr>
                <a:spLocks/>
              </p:cNvSpPr>
              <p:nvPr/>
            </p:nvSpPr>
            <p:spPr bwMode="auto">
              <a:xfrm>
                <a:off x="1090" y="1753"/>
                <a:ext cx="3836" cy="940"/>
              </a:xfrm>
              <a:custGeom>
                <a:avLst/>
                <a:gdLst>
                  <a:gd name="T0" fmla="*/ 0 w 3408"/>
                  <a:gd name="T1" fmla="*/ 1211 h 864"/>
                  <a:gd name="T2" fmla="*/ 231 w 3408"/>
                  <a:gd name="T3" fmla="*/ 0 h 864"/>
                  <a:gd name="T4" fmla="*/ 463 w 3408"/>
                  <a:gd name="T5" fmla="*/ 1211 h 864"/>
                  <a:gd name="T6" fmla="*/ 693 w 3408"/>
                  <a:gd name="T7" fmla="*/ 0 h 864"/>
                  <a:gd name="T8" fmla="*/ 924 w 3408"/>
                  <a:gd name="T9" fmla="*/ 1211 h 864"/>
                  <a:gd name="T10" fmla="*/ 1156 w 3408"/>
                  <a:gd name="T11" fmla="*/ 0 h 864"/>
                  <a:gd name="T12" fmla="*/ 1388 w 3408"/>
                  <a:gd name="T13" fmla="*/ 1211 h 864"/>
                  <a:gd name="T14" fmla="*/ 1620 w 3408"/>
                  <a:gd name="T15" fmla="*/ 0 h 864"/>
                  <a:gd name="T16" fmla="*/ 1849 w 3408"/>
                  <a:gd name="T17" fmla="*/ 1211 h 864"/>
                  <a:gd name="T18" fmla="*/ 2080 w 3408"/>
                  <a:gd name="T19" fmla="*/ 0 h 864"/>
                  <a:gd name="T20" fmla="*/ 2312 w 3408"/>
                  <a:gd name="T21" fmla="*/ 1211 h 864"/>
                  <a:gd name="T22" fmla="*/ 2543 w 3408"/>
                  <a:gd name="T23" fmla="*/ 0 h 864"/>
                  <a:gd name="T24" fmla="*/ 2773 w 3408"/>
                  <a:gd name="T25" fmla="*/ 1211 h 864"/>
                  <a:gd name="T26" fmla="*/ 3005 w 3408"/>
                  <a:gd name="T27" fmla="*/ 0 h 864"/>
                  <a:gd name="T28" fmla="*/ 3236 w 3408"/>
                  <a:gd name="T29" fmla="*/ 1211 h 864"/>
                  <a:gd name="T30" fmla="*/ 3467 w 3408"/>
                  <a:gd name="T31" fmla="*/ 0 h 864"/>
                  <a:gd name="T32" fmla="*/ 3699 w 3408"/>
                  <a:gd name="T33" fmla="*/ 1211 h 864"/>
                  <a:gd name="T34" fmla="*/ 3928 w 3408"/>
                  <a:gd name="T35" fmla="*/ 0 h 864"/>
                  <a:gd name="T36" fmla="*/ 4160 w 3408"/>
                  <a:gd name="T37" fmla="*/ 1211 h 864"/>
                  <a:gd name="T38" fmla="*/ 4392 w 3408"/>
                  <a:gd name="T39" fmla="*/ 0 h 864"/>
                  <a:gd name="T40" fmla="*/ 4623 w 3408"/>
                  <a:gd name="T41" fmla="*/ 1211 h 864"/>
                  <a:gd name="T42" fmla="*/ 4854 w 3408"/>
                  <a:gd name="T43" fmla="*/ 0 h 864"/>
                  <a:gd name="T44" fmla="*/ 5085 w 3408"/>
                  <a:gd name="T45" fmla="*/ 1211 h 864"/>
                  <a:gd name="T46" fmla="*/ 5316 w 3408"/>
                  <a:gd name="T47" fmla="*/ 0 h 864"/>
                  <a:gd name="T48" fmla="*/ 5470 w 3408"/>
                  <a:gd name="T49" fmla="*/ 1211 h 8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08"/>
                  <a:gd name="T76" fmla="*/ 0 h 864"/>
                  <a:gd name="T77" fmla="*/ 3408 w 3408"/>
                  <a:gd name="T78" fmla="*/ 864 h 8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08" h="864">
                    <a:moveTo>
                      <a:pt x="0" y="864"/>
                    </a:moveTo>
                    <a:cubicBezTo>
                      <a:pt x="48" y="432"/>
                      <a:pt x="96" y="0"/>
                      <a:pt x="144" y="0"/>
                    </a:cubicBezTo>
                    <a:cubicBezTo>
                      <a:pt x="192" y="0"/>
                      <a:pt x="240" y="864"/>
                      <a:pt x="288" y="864"/>
                    </a:cubicBezTo>
                    <a:cubicBezTo>
                      <a:pt x="336" y="864"/>
                      <a:pt x="384" y="0"/>
                      <a:pt x="432" y="0"/>
                    </a:cubicBezTo>
                    <a:cubicBezTo>
                      <a:pt x="480" y="0"/>
                      <a:pt x="528" y="864"/>
                      <a:pt x="576" y="864"/>
                    </a:cubicBezTo>
                    <a:cubicBezTo>
                      <a:pt x="624" y="864"/>
                      <a:pt x="672" y="0"/>
                      <a:pt x="720" y="0"/>
                    </a:cubicBezTo>
                    <a:cubicBezTo>
                      <a:pt x="768" y="0"/>
                      <a:pt x="816" y="864"/>
                      <a:pt x="864" y="864"/>
                    </a:cubicBezTo>
                    <a:cubicBezTo>
                      <a:pt x="912" y="864"/>
                      <a:pt x="960" y="0"/>
                      <a:pt x="1008" y="0"/>
                    </a:cubicBezTo>
                    <a:cubicBezTo>
                      <a:pt x="1056" y="0"/>
                      <a:pt x="1104" y="864"/>
                      <a:pt x="1152" y="864"/>
                    </a:cubicBezTo>
                    <a:cubicBezTo>
                      <a:pt x="1200" y="864"/>
                      <a:pt x="1248" y="0"/>
                      <a:pt x="1296" y="0"/>
                    </a:cubicBezTo>
                    <a:cubicBezTo>
                      <a:pt x="1344" y="0"/>
                      <a:pt x="1392" y="864"/>
                      <a:pt x="1440" y="864"/>
                    </a:cubicBezTo>
                    <a:cubicBezTo>
                      <a:pt x="1488" y="864"/>
                      <a:pt x="1536" y="0"/>
                      <a:pt x="1584" y="0"/>
                    </a:cubicBezTo>
                    <a:cubicBezTo>
                      <a:pt x="1632" y="0"/>
                      <a:pt x="1680" y="864"/>
                      <a:pt x="1728" y="864"/>
                    </a:cubicBezTo>
                    <a:cubicBezTo>
                      <a:pt x="1776" y="864"/>
                      <a:pt x="1824" y="0"/>
                      <a:pt x="1872" y="0"/>
                    </a:cubicBezTo>
                    <a:cubicBezTo>
                      <a:pt x="1920" y="0"/>
                      <a:pt x="1968" y="864"/>
                      <a:pt x="2016" y="864"/>
                    </a:cubicBezTo>
                    <a:cubicBezTo>
                      <a:pt x="2064" y="864"/>
                      <a:pt x="2112" y="0"/>
                      <a:pt x="2160" y="0"/>
                    </a:cubicBezTo>
                    <a:cubicBezTo>
                      <a:pt x="2208" y="0"/>
                      <a:pt x="2256" y="864"/>
                      <a:pt x="2304" y="864"/>
                    </a:cubicBezTo>
                    <a:cubicBezTo>
                      <a:pt x="2352" y="864"/>
                      <a:pt x="2400" y="0"/>
                      <a:pt x="2448" y="0"/>
                    </a:cubicBezTo>
                    <a:cubicBezTo>
                      <a:pt x="2496" y="0"/>
                      <a:pt x="2544" y="864"/>
                      <a:pt x="2592" y="864"/>
                    </a:cubicBezTo>
                    <a:cubicBezTo>
                      <a:pt x="2640" y="864"/>
                      <a:pt x="2688" y="0"/>
                      <a:pt x="2736" y="0"/>
                    </a:cubicBezTo>
                    <a:cubicBezTo>
                      <a:pt x="2784" y="0"/>
                      <a:pt x="2832" y="864"/>
                      <a:pt x="2880" y="864"/>
                    </a:cubicBezTo>
                    <a:cubicBezTo>
                      <a:pt x="2928" y="864"/>
                      <a:pt x="2976" y="0"/>
                      <a:pt x="3024" y="0"/>
                    </a:cubicBezTo>
                    <a:cubicBezTo>
                      <a:pt x="3072" y="0"/>
                      <a:pt x="3120" y="864"/>
                      <a:pt x="3168" y="864"/>
                    </a:cubicBezTo>
                    <a:cubicBezTo>
                      <a:pt x="3216" y="864"/>
                      <a:pt x="3272" y="0"/>
                      <a:pt x="3312" y="0"/>
                    </a:cubicBezTo>
                    <a:cubicBezTo>
                      <a:pt x="3352" y="0"/>
                      <a:pt x="3392" y="720"/>
                      <a:pt x="3408" y="864"/>
                    </a:cubicBezTo>
                  </a:path>
                </a:pathLst>
              </a:custGeom>
              <a:noFill/>
              <a:ln w="28575" cmpd="sng">
                <a:solidFill>
                  <a:srgbClr val="FF0066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Line 13"/>
              <p:cNvSpPr>
                <a:spLocks noChangeShapeType="1"/>
              </p:cNvSpPr>
              <p:nvPr/>
            </p:nvSpPr>
            <p:spPr bwMode="auto">
              <a:xfrm>
                <a:off x="3197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Line 14"/>
              <p:cNvSpPr>
                <a:spLocks noChangeShapeType="1"/>
              </p:cNvSpPr>
              <p:nvPr/>
            </p:nvSpPr>
            <p:spPr bwMode="auto">
              <a:xfrm>
                <a:off x="3521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4" name="Line 15"/>
              <p:cNvSpPr>
                <a:spLocks noChangeShapeType="1"/>
              </p:cNvSpPr>
              <p:nvPr/>
            </p:nvSpPr>
            <p:spPr bwMode="auto">
              <a:xfrm>
                <a:off x="3847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Line 16"/>
              <p:cNvSpPr>
                <a:spLocks noChangeShapeType="1"/>
              </p:cNvSpPr>
              <p:nvPr/>
            </p:nvSpPr>
            <p:spPr bwMode="auto">
              <a:xfrm>
                <a:off x="4171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6" name="Line 17"/>
              <p:cNvSpPr>
                <a:spLocks noChangeShapeType="1"/>
              </p:cNvSpPr>
              <p:nvPr/>
            </p:nvSpPr>
            <p:spPr bwMode="auto">
              <a:xfrm>
                <a:off x="4494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7" name="Line 18"/>
              <p:cNvSpPr>
                <a:spLocks noChangeShapeType="1"/>
              </p:cNvSpPr>
              <p:nvPr/>
            </p:nvSpPr>
            <p:spPr bwMode="auto">
              <a:xfrm>
                <a:off x="2549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8" name="Line 19"/>
              <p:cNvSpPr>
                <a:spLocks noChangeShapeType="1"/>
              </p:cNvSpPr>
              <p:nvPr/>
            </p:nvSpPr>
            <p:spPr bwMode="auto">
              <a:xfrm>
                <a:off x="2225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9" name="Line 20"/>
              <p:cNvSpPr>
                <a:spLocks noChangeShapeType="1"/>
              </p:cNvSpPr>
              <p:nvPr/>
            </p:nvSpPr>
            <p:spPr bwMode="auto">
              <a:xfrm>
                <a:off x="1901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0" name="Line 21"/>
              <p:cNvSpPr>
                <a:spLocks noChangeShapeType="1"/>
              </p:cNvSpPr>
              <p:nvPr/>
            </p:nvSpPr>
            <p:spPr bwMode="auto">
              <a:xfrm>
                <a:off x="1576" y="2640"/>
                <a:ext cx="0" cy="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2" name="Object 2"/>
              <p:cNvGraphicFramePr>
                <a:graphicFrameLocks noChangeAspect="1"/>
              </p:cNvGraphicFramePr>
              <p:nvPr/>
            </p:nvGraphicFramePr>
            <p:xfrm>
              <a:off x="5003" y="2712"/>
              <a:ext cx="321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1" name="公式" r:id="rId9" imgW="304668" imgH="228501" progId="Equation.3">
                      <p:embed/>
                    </p:oleObj>
                  </mc:Choice>
                  <mc:Fallback>
                    <p:oleObj name="公式" r:id="rId9" imgW="304668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3" y="2712"/>
                            <a:ext cx="321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3" name="Object 3"/>
              <p:cNvGraphicFramePr>
                <a:graphicFrameLocks noChangeAspect="1"/>
              </p:cNvGraphicFramePr>
              <p:nvPr/>
            </p:nvGraphicFramePr>
            <p:xfrm>
              <a:off x="3108" y="2745"/>
              <a:ext cx="145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2" name="公式" r:id="rId11" imgW="190417" imgH="241195" progId="Equation.3">
                      <p:embed/>
                    </p:oleObj>
                  </mc:Choice>
                  <mc:Fallback>
                    <p:oleObj name="公式" r:id="rId11" imgW="190417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745"/>
                            <a:ext cx="145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4" name="Object 4"/>
              <p:cNvGraphicFramePr>
                <a:graphicFrameLocks noChangeAspect="1"/>
              </p:cNvGraphicFramePr>
              <p:nvPr/>
            </p:nvGraphicFramePr>
            <p:xfrm>
              <a:off x="2419" y="2745"/>
              <a:ext cx="243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3" name="公式" r:id="rId13" imgW="380835" imgH="241195" progId="Equation.3">
                      <p:embed/>
                    </p:oleObj>
                  </mc:Choice>
                  <mc:Fallback>
                    <p:oleObj name="公式" r:id="rId13" imgW="380835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9" y="2745"/>
                            <a:ext cx="243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5"/>
              <p:cNvGraphicFramePr>
                <a:graphicFrameLocks noChangeAspect="1"/>
              </p:cNvGraphicFramePr>
              <p:nvPr/>
            </p:nvGraphicFramePr>
            <p:xfrm>
              <a:off x="3384" y="2745"/>
              <a:ext cx="25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4" name="公式" r:id="rId15" imgW="330057" imgH="241195" progId="Equation.3">
                      <p:embed/>
                    </p:oleObj>
                  </mc:Choice>
                  <mc:Fallback>
                    <p:oleObj name="公式" r:id="rId15" imgW="330057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4" y="2745"/>
                            <a:ext cx="25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6" name="Object 6"/>
              <p:cNvGraphicFramePr>
                <a:graphicFrameLocks noChangeAspect="1"/>
              </p:cNvGraphicFramePr>
              <p:nvPr/>
            </p:nvGraphicFramePr>
            <p:xfrm>
              <a:off x="3704" y="2745"/>
              <a:ext cx="24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5" name="公式" r:id="rId17" imgW="317225" imgH="241091" progId="Equation.3">
                      <p:embed/>
                    </p:oleObj>
                  </mc:Choice>
                  <mc:Fallback>
                    <p:oleObj name="公式" r:id="rId17" imgW="317225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2745"/>
                            <a:ext cx="240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7" name="Object 7"/>
              <p:cNvGraphicFramePr>
                <a:graphicFrameLocks noChangeAspect="1"/>
              </p:cNvGraphicFramePr>
              <p:nvPr/>
            </p:nvGraphicFramePr>
            <p:xfrm>
              <a:off x="4027" y="2745"/>
              <a:ext cx="25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6" name="公式" r:id="rId19" imgW="330057" imgH="241195" progId="Equation.3">
                      <p:embed/>
                    </p:oleObj>
                  </mc:Choice>
                  <mc:Fallback>
                    <p:oleObj name="公式" r:id="rId19" imgW="330057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" y="2745"/>
                            <a:ext cx="25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8" name="Object 8"/>
              <p:cNvGraphicFramePr>
                <a:graphicFrameLocks noChangeAspect="1"/>
              </p:cNvGraphicFramePr>
              <p:nvPr/>
            </p:nvGraphicFramePr>
            <p:xfrm>
              <a:off x="4394" y="2745"/>
              <a:ext cx="239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7" name="公式" r:id="rId21" imgW="317225" imgH="241091" progId="Equation.3">
                      <p:embed/>
                    </p:oleObj>
                  </mc:Choice>
                  <mc:Fallback>
                    <p:oleObj name="公式" r:id="rId21" imgW="317225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4" y="2745"/>
                            <a:ext cx="239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9" name="Object 9"/>
              <p:cNvGraphicFramePr>
                <a:graphicFrameLocks noChangeAspect="1"/>
              </p:cNvGraphicFramePr>
              <p:nvPr/>
            </p:nvGraphicFramePr>
            <p:xfrm>
              <a:off x="2051" y="2745"/>
              <a:ext cx="295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8" name="公式" r:id="rId23" imgW="508000" imgH="241300" progId="Equation.3">
                      <p:embed/>
                    </p:oleObj>
                  </mc:Choice>
                  <mc:Fallback>
                    <p:oleObj name="公式" r:id="rId23" imgW="5080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1" y="2745"/>
                            <a:ext cx="295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10"/>
              <p:cNvGraphicFramePr>
                <a:graphicFrameLocks noChangeAspect="1"/>
              </p:cNvGraphicFramePr>
              <p:nvPr/>
            </p:nvGraphicFramePr>
            <p:xfrm>
              <a:off x="1632" y="2745"/>
              <a:ext cx="374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9" name="公式" r:id="rId25" imgW="495085" imgH="241195" progId="Equation.3">
                      <p:embed/>
                    </p:oleObj>
                  </mc:Choice>
                  <mc:Fallback>
                    <p:oleObj name="公式" r:id="rId25" imgW="495085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745"/>
                            <a:ext cx="374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1" name="Object 11"/>
              <p:cNvGraphicFramePr>
                <a:graphicFrameLocks noChangeAspect="1"/>
              </p:cNvGraphicFramePr>
              <p:nvPr/>
            </p:nvGraphicFramePr>
            <p:xfrm>
              <a:off x="1296" y="2745"/>
              <a:ext cx="349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0" name="公式" r:id="rId27" imgW="508000" imgH="241300" progId="Equation.3">
                      <p:embed/>
                    </p:oleObj>
                  </mc:Choice>
                  <mc:Fallback>
                    <p:oleObj name="公式" r:id="rId27" imgW="5080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745"/>
                            <a:ext cx="349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2" name="Object 12"/>
              <p:cNvGraphicFramePr>
                <a:graphicFrameLocks noChangeAspect="1"/>
              </p:cNvGraphicFramePr>
              <p:nvPr/>
            </p:nvGraphicFramePr>
            <p:xfrm>
              <a:off x="2833" y="2745"/>
              <a:ext cx="143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1" name="公式" r:id="rId29" imgW="164957" imgH="241091" progId="Equation.3">
                      <p:embed/>
                    </p:oleObj>
                  </mc:Choice>
                  <mc:Fallback>
                    <p:oleObj name="公式" r:id="rId29" imgW="164957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3" y="2745"/>
                            <a:ext cx="143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13"/>
              <p:cNvGraphicFramePr>
                <a:graphicFrameLocks noChangeAspect="1"/>
              </p:cNvGraphicFramePr>
              <p:nvPr/>
            </p:nvGraphicFramePr>
            <p:xfrm>
              <a:off x="2906" y="1477"/>
              <a:ext cx="31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2" name="公式" r:id="rId31" imgW="355446" imgH="330057" progId="Equation.3">
                      <p:embed/>
                    </p:oleObj>
                  </mc:Choice>
                  <mc:Fallback>
                    <p:oleObj name="公式" r:id="rId31" imgW="355446" imgH="3300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6" y="1477"/>
                            <a:ext cx="31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4" name="Object 14"/>
              <p:cNvGraphicFramePr>
                <a:graphicFrameLocks noChangeAspect="1"/>
              </p:cNvGraphicFramePr>
              <p:nvPr/>
            </p:nvGraphicFramePr>
            <p:xfrm>
              <a:off x="2683" y="1387"/>
              <a:ext cx="15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3" name="公式" r:id="rId33" imgW="165028" imgH="228501" progId="Equation.3">
                      <p:embed/>
                    </p:oleObj>
                  </mc:Choice>
                  <mc:Fallback>
                    <p:oleObj name="公式" r:id="rId33" imgW="165028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3" y="1387"/>
                            <a:ext cx="15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411" name="Group 35"/>
              <p:cNvGrpSpPr>
                <a:grpSpLocks/>
              </p:cNvGrpSpPr>
              <p:nvPr/>
            </p:nvGrpSpPr>
            <p:grpSpPr bwMode="auto">
              <a:xfrm>
                <a:off x="1104" y="2998"/>
                <a:ext cx="3904" cy="362"/>
                <a:chOff x="672" y="3888"/>
                <a:chExt cx="4044" cy="336"/>
              </a:xfrm>
            </p:grpSpPr>
            <p:sp>
              <p:nvSpPr>
                <p:cNvPr id="15413" name="Rectangle 36"/>
                <p:cNvSpPr>
                  <a:spLocks noChangeArrowheads="1"/>
                </p:cNvSpPr>
                <p:nvPr/>
              </p:nvSpPr>
              <p:spPr bwMode="auto">
                <a:xfrm>
                  <a:off x="672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08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5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6" name="Rectangle 39"/>
                <p:cNvSpPr>
                  <a:spLocks noChangeArrowheads="1"/>
                </p:cNvSpPr>
                <p:nvPr/>
              </p:nvSpPr>
              <p:spPr bwMode="auto">
                <a:xfrm>
                  <a:off x="1680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7" name="Rectangle 40"/>
                <p:cNvSpPr>
                  <a:spLocks noChangeArrowheads="1"/>
                </p:cNvSpPr>
                <p:nvPr/>
              </p:nvSpPr>
              <p:spPr bwMode="auto">
                <a:xfrm>
                  <a:off x="2016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8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9" name="Rectangle 42"/>
                <p:cNvSpPr>
                  <a:spLocks noChangeArrowheads="1"/>
                </p:cNvSpPr>
                <p:nvPr/>
              </p:nvSpPr>
              <p:spPr bwMode="auto">
                <a:xfrm>
                  <a:off x="2688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20" name="Rectangle 43"/>
                <p:cNvSpPr>
                  <a:spLocks noChangeArrowheads="1"/>
                </p:cNvSpPr>
                <p:nvPr/>
              </p:nvSpPr>
              <p:spPr bwMode="auto">
                <a:xfrm>
                  <a:off x="3024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21" name="Rectangle 44"/>
                <p:cNvSpPr>
                  <a:spLocks noChangeArrowheads="1"/>
                </p:cNvSpPr>
                <p:nvPr/>
              </p:nvSpPr>
              <p:spPr bwMode="auto">
                <a:xfrm>
                  <a:off x="3360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22" name="Rectangle 45"/>
                <p:cNvSpPr>
                  <a:spLocks noChangeArrowheads="1"/>
                </p:cNvSpPr>
                <p:nvPr/>
              </p:nvSpPr>
              <p:spPr bwMode="auto">
                <a:xfrm>
                  <a:off x="3696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23" name="Rectangle 46"/>
                <p:cNvSpPr>
                  <a:spLocks noChangeArrowheads="1"/>
                </p:cNvSpPr>
                <p:nvPr/>
              </p:nvSpPr>
              <p:spPr bwMode="auto">
                <a:xfrm>
                  <a:off x="4032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2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68" y="3888"/>
                  <a:ext cx="348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1C1C1C"/>
                    </a:gs>
                    <a:gs pos="50000">
                      <a:srgbClr val="FF99CC"/>
                    </a:gs>
                    <a:gs pos="100000">
                      <a:srgbClr val="1C1C1C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5412" name="Text Box 48"/>
              <p:cNvSpPr txBox="1">
                <a:spLocks noChangeArrowheads="1"/>
              </p:cNvSpPr>
              <p:nvPr/>
            </p:nvSpPr>
            <p:spPr bwMode="auto">
              <a:xfrm>
                <a:off x="384" y="1296"/>
                <a:ext cx="430" cy="2688"/>
              </a:xfrm>
              <a:prstGeom prst="rect">
                <a:avLst/>
              </a:prstGeom>
              <a:gradFill rotWithShape="0">
                <a:gsLst>
                  <a:gs pos="0">
                    <a:srgbClr val="FEE2FE"/>
                  </a:gs>
                  <a:gs pos="50000">
                    <a:srgbClr val="FFFFFF"/>
                  </a:gs>
                  <a:gs pos="100000">
                    <a:srgbClr val="FEE2FE"/>
                  </a:gs>
                </a:gsLst>
                <a:lin ang="0" scaled="1"/>
              </a:gradFill>
              <a:ln w="9525">
                <a:solidFill>
                  <a:srgbClr val="CC00FF"/>
                </a:solidFill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zh-CN" altLang="en-US" sz="3200" b="1">
                    <a:solidFill>
                      <a:srgbClr val="FF0000"/>
                    </a:solidFill>
                  </a:rPr>
                  <a:t>光 强</a:t>
                </a:r>
                <a:r>
                  <a:rPr kumimoji="0" lang="zh-CN" altLang="en-US" sz="3200" b="1">
                    <a:solidFill>
                      <a:srgbClr val="000000"/>
                    </a:solidFill>
                  </a:rPr>
                  <a:t> 分 布 图</a:t>
                </a:r>
              </a:p>
            </p:txBody>
          </p:sp>
          <p:graphicFrame>
            <p:nvGraphicFramePr>
              <p:cNvPr id="15375" name="Object 15"/>
              <p:cNvGraphicFramePr>
                <a:graphicFrameLocks noChangeAspect="1"/>
              </p:cNvGraphicFramePr>
              <p:nvPr/>
            </p:nvGraphicFramePr>
            <p:xfrm>
              <a:off x="2816" y="3504"/>
              <a:ext cx="18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4" name="公式" r:id="rId35" imgW="164957" imgH="241091" progId="Equation.3">
                      <p:embed/>
                    </p:oleObj>
                  </mc:Choice>
                  <mc:Fallback>
                    <p:oleObj name="公式" r:id="rId35" imgW="164957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3504"/>
                            <a:ext cx="18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6" name="Object 16"/>
              <p:cNvGraphicFramePr>
                <a:graphicFrameLocks noChangeAspect="1"/>
              </p:cNvGraphicFramePr>
              <p:nvPr/>
            </p:nvGraphicFramePr>
            <p:xfrm>
              <a:off x="3233" y="3360"/>
              <a:ext cx="607" cy="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5" name="公式" r:id="rId36" imgW="698197" imgH="723586" progId="Equation.3">
                      <p:embed/>
                    </p:oleObj>
                  </mc:Choice>
                  <mc:Fallback>
                    <p:oleObj name="公式" r:id="rId36" imgW="698197" imgH="72358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3" y="3360"/>
                            <a:ext cx="607" cy="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7" name="Object 17"/>
              <p:cNvGraphicFramePr>
                <a:graphicFrameLocks noChangeAspect="1"/>
              </p:cNvGraphicFramePr>
              <p:nvPr/>
            </p:nvGraphicFramePr>
            <p:xfrm>
              <a:off x="3938" y="3360"/>
              <a:ext cx="609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6" name="公式" r:id="rId38" imgW="393529" imgH="393529" progId="Equation.3">
                      <p:embed/>
                    </p:oleObj>
                  </mc:Choice>
                  <mc:Fallback>
                    <p:oleObj name="公式" r:id="rId38" imgW="393529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8" y="3360"/>
                            <a:ext cx="609" cy="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8" name="Object 18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768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7" name="公式" r:id="rId40" imgW="926698" imgH="723586" progId="Equation.3">
                      <p:embed/>
                    </p:oleObj>
                  </mc:Choice>
                  <mc:Fallback>
                    <p:oleObj name="公式" r:id="rId40" imgW="926698" imgH="72358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768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9" name="Object 19"/>
              <p:cNvGraphicFramePr>
                <a:graphicFrameLocks noChangeAspect="1"/>
              </p:cNvGraphicFramePr>
              <p:nvPr/>
            </p:nvGraphicFramePr>
            <p:xfrm>
              <a:off x="1104" y="3374"/>
              <a:ext cx="720" cy="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8" name="公式" r:id="rId42" imgW="926698" imgH="723586" progId="Equation.3">
                      <p:embed/>
                    </p:oleObj>
                  </mc:Choice>
                  <mc:Fallback>
                    <p:oleObj name="公式" r:id="rId42" imgW="926698" imgH="72358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374"/>
                            <a:ext cx="720" cy="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0" name="Object 20"/>
              <p:cNvGraphicFramePr>
                <a:graphicFrameLocks noChangeAspect="1"/>
              </p:cNvGraphicFramePr>
              <p:nvPr/>
            </p:nvGraphicFramePr>
            <p:xfrm>
              <a:off x="5088" y="3552"/>
              <a:ext cx="167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9" name="公式" r:id="rId44" imgW="177646" imgH="190335" progId="Equation.3">
                      <p:embed/>
                    </p:oleObj>
                  </mc:Choice>
                  <mc:Fallback>
                    <p:oleObj name="公式" r:id="rId44" imgW="177646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552"/>
                            <a:ext cx="167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87" name="Line 59"/>
            <p:cNvSpPr>
              <a:spLocks noChangeShapeType="1"/>
            </p:cNvSpPr>
            <p:nvPr/>
          </p:nvSpPr>
          <p:spPr bwMode="auto">
            <a:xfrm flipV="1">
              <a:off x="4643438" y="2492375"/>
              <a:ext cx="936625" cy="301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60"/>
            <p:cNvSpPr>
              <a:spLocks noChangeShapeType="1"/>
            </p:cNvSpPr>
            <p:nvPr/>
          </p:nvSpPr>
          <p:spPr bwMode="auto">
            <a:xfrm flipV="1">
              <a:off x="5148263" y="2492375"/>
              <a:ext cx="719137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61"/>
            <p:cNvSpPr>
              <a:spLocks noChangeShapeType="1"/>
            </p:cNvSpPr>
            <p:nvPr/>
          </p:nvSpPr>
          <p:spPr bwMode="auto">
            <a:xfrm flipV="1">
              <a:off x="5668963" y="2492375"/>
              <a:ext cx="415925" cy="301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62"/>
            <p:cNvSpPr>
              <a:spLocks noChangeShapeType="1"/>
            </p:cNvSpPr>
            <p:nvPr/>
          </p:nvSpPr>
          <p:spPr bwMode="auto">
            <a:xfrm flipV="1">
              <a:off x="6189663" y="2492375"/>
              <a:ext cx="182562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Rectangle 63"/>
            <p:cNvSpPr>
              <a:spLocks noChangeArrowheads="1"/>
            </p:cNvSpPr>
            <p:nvPr/>
          </p:nvSpPr>
          <p:spPr bwMode="auto">
            <a:xfrm>
              <a:off x="5364163" y="2060575"/>
              <a:ext cx="2768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0000FF"/>
                  </a:solidFill>
                </a:rPr>
                <a:t>0,1,2,3, </a:t>
              </a:r>
              <a:r>
                <a:rPr kumimoji="0" lang="zh-CN" altLang="en-US" sz="2800" b="1">
                  <a:solidFill>
                    <a:srgbClr val="0000FF"/>
                  </a:solidFill>
                </a:rPr>
                <a:t>等明条纹</a:t>
              </a:r>
            </a:p>
          </p:txBody>
        </p:sp>
        <p:sp>
          <p:nvSpPr>
            <p:cNvPr id="15392" name="Line 64"/>
            <p:cNvSpPr>
              <a:spLocks noChangeShapeType="1"/>
            </p:cNvSpPr>
            <p:nvPr/>
          </p:nvSpPr>
          <p:spPr bwMode="auto">
            <a:xfrm>
              <a:off x="4643438" y="53006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65"/>
            <p:cNvSpPr>
              <a:spLocks noChangeShapeType="1"/>
            </p:cNvSpPr>
            <p:nvPr/>
          </p:nvSpPr>
          <p:spPr bwMode="auto">
            <a:xfrm>
              <a:off x="3635375" y="5229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66"/>
            <p:cNvSpPr>
              <a:spLocks noChangeShapeType="1"/>
            </p:cNvSpPr>
            <p:nvPr/>
          </p:nvSpPr>
          <p:spPr bwMode="auto">
            <a:xfrm>
              <a:off x="5651500" y="5229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67"/>
            <p:cNvSpPr>
              <a:spLocks noChangeShapeType="1"/>
            </p:cNvSpPr>
            <p:nvPr/>
          </p:nvSpPr>
          <p:spPr bwMode="auto">
            <a:xfrm>
              <a:off x="6732588" y="5229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68"/>
            <p:cNvSpPr>
              <a:spLocks noChangeShapeType="1"/>
            </p:cNvSpPr>
            <p:nvPr/>
          </p:nvSpPr>
          <p:spPr bwMode="auto">
            <a:xfrm>
              <a:off x="2555875" y="5229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504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杨氏双缝光强分布图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77"/>
          <p:cNvSpPr>
            <a:spLocks noChangeArrowheads="1"/>
          </p:cNvSpPr>
          <p:nvPr/>
        </p:nvSpPr>
        <p:spPr bwMode="auto">
          <a:xfrm>
            <a:off x="1692275" y="2928938"/>
            <a:ext cx="1871663" cy="115093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Symbol" pitchFamily="18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、明纹缺级现象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方正书宋简体"/>
              </a:rPr>
              <a:t>衍射</a:t>
            </a:r>
            <a:r>
              <a:rPr lang="zh-CN" altLang="en-US" sz="2800" b="1">
                <a:solidFill>
                  <a:srgbClr val="0000FF"/>
                </a:solidFill>
                <a:latin typeface="方正书宋简体"/>
              </a:rPr>
              <a:t>暗纹</a:t>
            </a:r>
            <a:r>
              <a:rPr lang="zh-CN" altLang="en-US" sz="2800" b="1">
                <a:latin typeface="方正书宋简体"/>
              </a:rPr>
              <a:t>位置：</a:t>
            </a: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3571875" y="1714500"/>
          <a:ext cx="4143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Equation" r:id="rId3" imgW="1815840" imgH="203040" progId="Equation.DSMT4">
                  <p:embed/>
                </p:oleObj>
              </mc:Choice>
              <mc:Fallback>
                <p:oleObj name="Equation" r:id="rId3" imgW="18158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714500"/>
                        <a:ext cx="41433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000500" y="3143250"/>
            <a:ext cx="4641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</a:rPr>
              <a:t>k</a:t>
            </a:r>
            <a:r>
              <a:rPr lang="en-US" altLang="zh-CN" b="1">
                <a:solidFill>
                  <a:srgbClr val="0000FF"/>
                </a:solidFill>
                <a:latin typeface="方正书宋简体"/>
              </a:rPr>
              <a:t> </a:t>
            </a:r>
            <a:r>
              <a:rPr lang="en-US" altLang="zh-CN" b="1">
                <a:solidFill>
                  <a:srgbClr val="0000FF"/>
                </a:solidFill>
              </a:rPr>
              <a:t>—</a:t>
            </a:r>
            <a:r>
              <a:rPr lang="en-US" altLang="zh-CN" b="1">
                <a:solidFill>
                  <a:srgbClr val="0000FF"/>
                </a:solidFill>
                <a:latin typeface="方正书宋简体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方正书宋简体"/>
              </a:rPr>
              <a:t>光栅明纹</a:t>
            </a:r>
            <a:r>
              <a:rPr lang="zh-CN" altLang="en-US" b="1">
                <a:solidFill>
                  <a:srgbClr val="FF0000"/>
                </a:solidFill>
                <a:latin typeface="方正书宋简体"/>
              </a:rPr>
              <a:t>缺级级次</a:t>
            </a:r>
            <a:endParaRPr lang="zh-CN" altLang="en-US">
              <a:solidFill>
                <a:srgbClr val="FF0000"/>
              </a:solidFill>
              <a:latin typeface="方正书宋简体"/>
            </a:endParaRPr>
          </a:p>
        </p:txBody>
      </p:sp>
      <p:graphicFrame>
        <p:nvGraphicFramePr>
          <p:cNvPr id="18444" name="Object 4"/>
          <p:cNvGraphicFramePr>
            <a:graphicFrameLocks noChangeAspect="1"/>
          </p:cNvGraphicFramePr>
          <p:nvPr/>
        </p:nvGraphicFramePr>
        <p:xfrm>
          <a:off x="1908175" y="2928938"/>
          <a:ext cx="15240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0" name="Equation" r:id="rId5" imgW="571320" imgH="393480" progId="Equation.DSMT4">
                  <p:embed/>
                </p:oleObj>
              </mc:Choice>
              <mc:Fallback>
                <p:oleObj name="Equation" r:id="rId5" imgW="5713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28938"/>
                        <a:ext cx="15240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09600" y="990600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方正书宋简体"/>
              </a:rPr>
              <a:t>干涉</a:t>
            </a:r>
            <a:r>
              <a:rPr lang="zh-CN" altLang="en-US" sz="2800" b="1">
                <a:solidFill>
                  <a:srgbClr val="FF0000"/>
                </a:solidFill>
                <a:latin typeface="方正书宋简体"/>
              </a:rPr>
              <a:t>明纹</a:t>
            </a:r>
            <a:r>
              <a:rPr lang="zh-CN" altLang="en-US" sz="2800" b="1">
                <a:latin typeface="方正书宋简体"/>
              </a:rPr>
              <a:t>位置：</a:t>
            </a:r>
          </a:p>
        </p:txBody>
      </p:sp>
      <p:sp>
        <p:nvSpPr>
          <p:cNvPr id="25611" name="Rectangle 75"/>
          <p:cNvSpPr>
            <a:spLocks noChangeArrowheads="1"/>
          </p:cNvSpPr>
          <p:nvPr/>
        </p:nvSpPr>
        <p:spPr bwMode="auto">
          <a:xfrm>
            <a:off x="3500438" y="2357438"/>
            <a:ext cx="4148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方正书宋简体"/>
              </a:rPr>
              <a:t>明纹</a:t>
            </a:r>
            <a:r>
              <a:rPr lang="zh-CN" altLang="en-US" sz="2800" b="1">
                <a:latin typeface="方正书宋简体"/>
              </a:rPr>
              <a:t>不</a:t>
            </a:r>
            <a:r>
              <a:rPr lang="zh-CN" altLang="en-US" sz="2800" b="1">
                <a:solidFill>
                  <a:srgbClr val="0000FF"/>
                </a:solidFill>
                <a:latin typeface="方正书宋简体"/>
              </a:rPr>
              <a:t>出现</a:t>
            </a:r>
            <a:r>
              <a:rPr lang="en-US" altLang="zh-CN" sz="2800" b="1">
                <a:solidFill>
                  <a:srgbClr val="0000FF"/>
                </a:solidFill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书宋简体"/>
              </a:rPr>
              <a:t>缺级现象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2286000" y="2357438"/>
          <a:ext cx="1000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7" imgW="406080" imgH="177480" progId="Equation.DSMT4">
                  <p:embed/>
                </p:oleObj>
              </mc:Choice>
              <mc:Fallback>
                <p:oleObj name="Equation" r:id="rId7" imgW="4060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57438"/>
                        <a:ext cx="10001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30400" y="4081463"/>
            <a:ext cx="5440363" cy="2497137"/>
            <a:chOff x="839" y="542"/>
            <a:chExt cx="3850" cy="2360"/>
          </a:xfrm>
        </p:grpSpPr>
        <p:sp>
          <p:nvSpPr>
            <p:cNvPr id="25613" name="Rectangle 3"/>
            <p:cNvSpPr>
              <a:spLocks noChangeArrowheads="1"/>
            </p:cNvSpPr>
            <p:nvPr/>
          </p:nvSpPr>
          <p:spPr bwMode="auto">
            <a:xfrm>
              <a:off x="3972" y="2288"/>
              <a:ext cx="7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="1">
                  <a:ea typeface="黑体" pitchFamily="49" charset="-122"/>
                </a:rPr>
                <a:t>sin</a:t>
              </a:r>
              <a:r>
                <a:rPr lang="en-US" altLang="zh-CN" b="1" i="1">
                  <a:ea typeface="黑体" pitchFamily="49" charset="-122"/>
                  <a:sym typeface="Symbol" pitchFamily="18" charset="2"/>
                </a:rPr>
                <a:t></a:t>
              </a:r>
              <a:endParaRPr lang="en-US" altLang="zh-CN" b="1" i="1">
                <a:ea typeface="黑体" pitchFamily="49" charset="-122"/>
              </a:endParaRPr>
            </a:p>
          </p:txBody>
        </p:sp>
        <p:grpSp>
          <p:nvGrpSpPr>
            <p:cNvPr id="25614" name="Group 4"/>
            <p:cNvGrpSpPr>
              <a:grpSpLocks/>
            </p:cNvGrpSpPr>
            <p:nvPr/>
          </p:nvGrpSpPr>
          <p:grpSpPr bwMode="auto">
            <a:xfrm>
              <a:off x="839" y="542"/>
              <a:ext cx="3691" cy="2360"/>
              <a:chOff x="742" y="1109"/>
              <a:chExt cx="3691" cy="2360"/>
            </a:xfrm>
          </p:grpSpPr>
          <p:grpSp>
            <p:nvGrpSpPr>
              <p:cNvPr id="25615" name="Group 5"/>
              <p:cNvGrpSpPr>
                <a:grpSpLocks/>
              </p:cNvGrpSpPr>
              <p:nvPr/>
            </p:nvGrpSpPr>
            <p:grpSpPr bwMode="auto">
              <a:xfrm>
                <a:off x="742" y="1109"/>
                <a:ext cx="3679" cy="1098"/>
                <a:chOff x="914" y="1430"/>
                <a:chExt cx="3751" cy="1113"/>
              </a:xfrm>
            </p:grpSpPr>
            <p:sp>
              <p:nvSpPr>
                <p:cNvPr id="25695" name="Freeform 6"/>
                <p:cNvSpPr>
                  <a:spLocks/>
                </p:cNvSpPr>
                <p:nvPr/>
              </p:nvSpPr>
              <p:spPr bwMode="auto">
                <a:xfrm>
                  <a:off x="984" y="2230"/>
                  <a:ext cx="415" cy="69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19980" y="0"/>
                      </a:moveTo>
                      <a:lnTo>
                        <a:pt x="19723" y="714"/>
                      </a:lnTo>
                      <a:lnTo>
                        <a:pt x="19525" y="1286"/>
                      </a:lnTo>
                      <a:lnTo>
                        <a:pt x="19465" y="1714"/>
                      </a:lnTo>
                      <a:lnTo>
                        <a:pt x="19208" y="2571"/>
                      </a:lnTo>
                      <a:lnTo>
                        <a:pt x="18990" y="3429"/>
                      </a:lnTo>
                      <a:lnTo>
                        <a:pt x="18891" y="3857"/>
                      </a:lnTo>
                      <a:lnTo>
                        <a:pt x="18594" y="4000"/>
                      </a:lnTo>
                      <a:lnTo>
                        <a:pt x="18455" y="5000"/>
                      </a:lnTo>
                      <a:lnTo>
                        <a:pt x="18158" y="5571"/>
                      </a:lnTo>
                      <a:lnTo>
                        <a:pt x="18000" y="6000"/>
                      </a:lnTo>
                      <a:lnTo>
                        <a:pt x="17901" y="6429"/>
                      </a:lnTo>
                      <a:lnTo>
                        <a:pt x="17584" y="7000"/>
                      </a:lnTo>
                      <a:lnTo>
                        <a:pt x="17406" y="7857"/>
                      </a:lnTo>
                      <a:lnTo>
                        <a:pt x="17267" y="8429"/>
                      </a:lnTo>
                      <a:lnTo>
                        <a:pt x="17109" y="9000"/>
                      </a:lnTo>
                      <a:lnTo>
                        <a:pt x="16891" y="9429"/>
                      </a:lnTo>
                      <a:lnTo>
                        <a:pt x="16574" y="10143"/>
                      </a:lnTo>
                      <a:lnTo>
                        <a:pt x="16337" y="10714"/>
                      </a:lnTo>
                      <a:lnTo>
                        <a:pt x="16198" y="11143"/>
                      </a:lnTo>
                      <a:lnTo>
                        <a:pt x="16040" y="11429"/>
                      </a:lnTo>
                      <a:lnTo>
                        <a:pt x="15802" y="12143"/>
                      </a:lnTo>
                      <a:lnTo>
                        <a:pt x="15624" y="12571"/>
                      </a:lnTo>
                      <a:lnTo>
                        <a:pt x="15426" y="13143"/>
                      </a:lnTo>
                      <a:lnTo>
                        <a:pt x="15188" y="13571"/>
                      </a:lnTo>
                      <a:lnTo>
                        <a:pt x="15010" y="14143"/>
                      </a:lnTo>
                      <a:lnTo>
                        <a:pt x="14911" y="14429"/>
                      </a:lnTo>
                      <a:lnTo>
                        <a:pt x="14653" y="15000"/>
                      </a:lnTo>
                      <a:lnTo>
                        <a:pt x="14396" y="15286"/>
                      </a:lnTo>
                      <a:lnTo>
                        <a:pt x="14257" y="15571"/>
                      </a:lnTo>
                      <a:lnTo>
                        <a:pt x="13980" y="16000"/>
                      </a:lnTo>
                      <a:lnTo>
                        <a:pt x="13782" y="16429"/>
                      </a:lnTo>
                      <a:lnTo>
                        <a:pt x="13604" y="16429"/>
                      </a:lnTo>
                      <a:lnTo>
                        <a:pt x="13446" y="17000"/>
                      </a:lnTo>
                      <a:lnTo>
                        <a:pt x="13149" y="17286"/>
                      </a:lnTo>
                      <a:lnTo>
                        <a:pt x="13010" y="17857"/>
                      </a:lnTo>
                      <a:lnTo>
                        <a:pt x="12792" y="18286"/>
                      </a:lnTo>
                      <a:lnTo>
                        <a:pt x="12634" y="18286"/>
                      </a:lnTo>
                      <a:lnTo>
                        <a:pt x="12416" y="18857"/>
                      </a:lnTo>
                      <a:lnTo>
                        <a:pt x="12198" y="18857"/>
                      </a:lnTo>
                      <a:lnTo>
                        <a:pt x="11980" y="18857"/>
                      </a:lnTo>
                      <a:lnTo>
                        <a:pt x="11762" y="19143"/>
                      </a:lnTo>
                      <a:lnTo>
                        <a:pt x="11505" y="19286"/>
                      </a:lnTo>
                      <a:lnTo>
                        <a:pt x="11307" y="19286"/>
                      </a:lnTo>
                      <a:lnTo>
                        <a:pt x="11188" y="19571"/>
                      </a:lnTo>
                      <a:lnTo>
                        <a:pt x="10990" y="19857"/>
                      </a:lnTo>
                      <a:lnTo>
                        <a:pt x="10772" y="19857"/>
                      </a:lnTo>
                      <a:lnTo>
                        <a:pt x="10535" y="19857"/>
                      </a:lnTo>
                      <a:lnTo>
                        <a:pt x="10337" y="19857"/>
                      </a:lnTo>
                      <a:lnTo>
                        <a:pt x="10139" y="19857"/>
                      </a:lnTo>
                      <a:lnTo>
                        <a:pt x="9802" y="19857"/>
                      </a:lnTo>
                      <a:lnTo>
                        <a:pt x="9644" y="19571"/>
                      </a:lnTo>
                      <a:lnTo>
                        <a:pt x="9426" y="19286"/>
                      </a:lnTo>
                      <a:lnTo>
                        <a:pt x="9188" y="19286"/>
                      </a:lnTo>
                      <a:lnTo>
                        <a:pt x="8970" y="19143"/>
                      </a:lnTo>
                      <a:lnTo>
                        <a:pt x="8752" y="18857"/>
                      </a:lnTo>
                      <a:lnTo>
                        <a:pt x="8515" y="18857"/>
                      </a:lnTo>
                      <a:lnTo>
                        <a:pt x="8238" y="18429"/>
                      </a:lnTo>
                      <a:lnTo>
                        <a:pt x="7980" y="18286"/>
                      </a:lnTo>
                      <a:lnTo>
                        <a:pt x="7782" y="17857"/>
                      </a:lnTo>
                      <a:lnTo>
                        <a:pt x="7545" y="17286"/>
                      </a:lnTo>
                      <a:lnTo>
                        <a:pt x="7327" y="17000"/>
                      </a:lnTo>
                      <a:lnTo>
                        <a:pt x="7149" y="16429"/>
                      </a:lnTo>
                      <a:lnTo>
                        <a:pt x="6812" y="16000"/>
                      </a:lnTo>
                      <a:lnTo>
                        <a:pt x="6614" y="15571"/>
                      </a:lnTo>
                      <a:lnTo>
                        <a:pt x="6337" y="15286"/>
                      </a:lnTo>
                      <a:lnTo>
                        <a:pt x="6040" y="14429"/>
                      </a:lnTo>
                      <a:lnTo>
                        <a:pt x="5822" y="14143"/>
                      </a:lnTo>
                      <a:lnTo>
                        <a:pt x="5564" y="13571"/>
                      </a:lnTo>
                      <a:lnTo>
                        <a:pt x="5307" y="13143"/>
                      </a:lnTo>
                      <a:lnTo>
                        <a:pt x="5010" y="13000"/>
                      </a:lnTo>
                      <a:lnTo>
                        <a:pt x="4752" y="12143"/>
                      </a:lnTo>
                      <a:lnTo>
                        <a:pt x="4515" y="11429"/>
                      </a:lnTo>
                      <a:lnTo>
                        <a:pt x="4297" y="11143"/>
                      </a:lnTo>
                      <a:lnTo>
                        <a:pt x="4158" y="10714"/>
                      </a:lnTo>
                      <a:lnTo>
                        <a:pt x="3802" y="10143"/>
                      </a:lnTo>
                      <a:lnTo>
                        <a:pt x="3683" y="9143"/>
                      </a:lnTo>
                      <a:lnTo>
                        <a:pt x="3426" y="9000"/>
                      </a:lnTo>
                      <a:lnTo>
                        <a:pt x="3188" y="8429"/>
                      </a:lnTo>
                      <a:lnTo>
                        <a:pt x="2871" y="7857"/>
                      </a:lnTo>
                      <a:lnTo>
                        <a:pt x="2752" y="7000"/>
                      </a:lnTo>
                      <a:lnTo>
                        <a:pt x="2554" y="6429"/>
                      </a:lnTo>
                      <a:lnTo>
                        <a:pt x="2277" y="6000"/>
                      </a:lnTo>
                      <a:lnTo>
                        <a:pt x="2000" y="5571"/>
                      </a:lnTo>
                      <a:lnTo>
                        <a:pt x="1960" y="5000"/>
                      </a:lnTo>
                      <a:lnTo>
                        <a:pt x="1644" y="4714"/>
                      </a:lnTo>
                      <a:lnTo>
                        <a:pt x="1525" y="4000"/>
                      </a:lnTo>
                      <a:lnTo>
                        <a:pt x="1307" y="3857"/>
                      </a:lnTo>
                      <a:lnTo>
                        <a:pt x="1267" y="3429"/>
                      </a:lnTo>
                      <a:lnTo>
                        <a:pt x="970" y="3000"/>
                      </a:lnTo>
                      <a:lnTo>
                        <a:pt x="792" y="2571"/>
                      </a:lnTo>
                      <a:lnTo>
                        <a:pt x="574" y="2000"/>
                      </a:lnTo>
                      <a:lnTo>
                        <a:pt x="475" y="1714"/>
                      </a:lnTo>
                      <a:lnTo>
                        <a:pt x="436" y="1714"/>
                      </a:lnTo>
                      <a:lnTo>
                        <a:pt x="297" y="1286"/>
                      </a:lnTo>
                      <a:lnTo>
                        <a:pt x="178" y="1286"/>
                      </a:lnTo>
                      <a:lnTo>
                        <a:pt x="0" y="1000"/>
                      </a:ln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6" name="Line 7"/>
                <p:cNvSpPr>
                  <a:spLocks noChangeShapeType="1"/>
                </p:cNvSpPr>
                <p:nvPr/>
              </p:nvSpPr>
              <p:spPr bwMode="auto">
                <a:xfrm>
                  <a:off x="914" y="2300"/>
                  <a:ext cx="339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7" name="Rectangle 8"/>
                <p:cNvSpPr>
                  <a:spLocks noChangeArrowheads="1"/>
                </p:cNvSpPr>
                <p:nvPr/>
              </p:nvSpPr>
              <p:spPr bwMode="auto">
                <a:xfrm>
                  <a:off x="2580" y="1442"/>
                  <a:ext cx="365" cy="4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 i="1">
                      <a:ea typeface="黑体" pitchFamily="49" charset="-122"/>
                    </a:rPr>
                    <a:t>I</a:t>
                  </a:r>
                  <a:r>
                    <a:rPr lang="zh-CN" altLang="en-US" b="1" baseline="-25000">
                      <a:ea typeface="黑体" pitchFamily="49" charset="-122"/>
                    </a:rPr>
                    <a:t>单</a:t>
                  </a:r>
                  <a:endParaRPr lang="zh-CN" altLang="en-US" b="1" i="1">
                    <a:ea typeface="黑体" pitchFamily="49" charset="-122"/>
                  </a:endParaRPr>
                </a:p>
              </p:txBody>
            </p:sp>
            <p:sp>
              <p:nvSpPr>
                <p:cNvPr id="25698" name="Rectangle 9"/>
                <p:cNvSpPr>
                  <a:spLocks noChangeArrowheads="1"/>
                </p:cNvSpPr>
                <p:nvPr/>
              </p:nvSpPr>
              <p:spPr bwMode="auto">
                <a:xfrm>
                  <a:off x="4108" y="1968"/>
                  <a:ext cx="443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>
                      <a:ea typeface="黑体" pitchFamily="49" charset="-122"/>
                    </a:rPr>
                    <a:t>sin</a:t>
                  </a:r>
                  <a:r>
                    <a:rPr lang="en-US" altLang="zh-CN" b="1" i="1">
                      <a:ea typeface="黑体" pitchFamily="49" charset="-122"/>
                      <a:sym typeface="Symbol" pitchFamily="18" charset="2"/>
                    </a:rPr>
                    <a:t></a:t>
                  </a:r>
                  <a:endParaRPr lang="en-US" altLang="zh-CN" b="1" i="1">
                    <a:ea typeface="黑体" pitchFamily="49" charset="-122"/>
                  </a:endParaRPr>
                </a:p>
              </p:txBody>
            </p:sp>
            <p:sp>
              <p:nvSpPr>
                <p:cNvPr id="25699" name="Rectangle 10"/>
                <p:cNvSpPr>
                  <a:spLocks noChangeArrowheads="1"/>
                </p:cNvSpPr>
                <p:nvPr/>
              </p:nvSpPr>
              <p:spPr bwMode="auto">
                <a:xfrm>
                  <a:off x="2486" y="2273"/>
                  <a:ext cx="280" cy="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>
                      <a:ea typeface="黑体" pitchFamily="49" charset="-122"/>
                    </a:rPr>
                    <a:t>0</a:t>
                  </a:r>
                </a:p>
              </p:txBody>
            </p:sp>
            <p:sp>
              <p:nvSpPr>
                <p:cNvPr id="25700" name="Line 11"/>
                <p:cNvSpPr>
                  <a:spLocks noChangeShapeType="1"/>
                </p:cNvSpPr>
                <p:nvPr/>
              </p:nvSpPr>
              <p:spPr bwMode="auto">
                <a:xfrm>
                  <a:off x="2532" y="1523"/>
                  <a:ext cx="0" cy="7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1" name="Freeform 12"/>
                <p:cNvSpPr>
                  <a:spLocks/>
                </p:cNvSpPr>
                <p:nvPr/>
              </p:nvSpPr>
              <p:spPr bwMode="auto">
                <a:xfrm>
                  <a:off x="3255" y="2187"/>
                  <a:ext cx="421" cy="82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904"/>
                      </a:moveTo>
                      <a:lnTo>
                        <a:pt x="196" y="19234"/>
                      </a:lnTo>
                      <a:lnTo>
                        <a:pt x="371" y="18756"/>
                      </a:lnTo>
                      <a:lnTo>
                        <a:pt x="567" y="17990"/>
                      </a:lnTo>
                      <a:lnTo>
                        <a:pt x="802" y="17512"/>
                      </a:lnTo>
                      <a:lnTo>
                        <a:pt x="997" y="16746"/>
                      </a:lnTo>
                      <a:lnTo>
                        <a:pt x="1232" y="16172"/>
                      </a:lnTo>
                      <a:lnTo>
                        <a:pt x="1388" y="15598"/>
                      </a:lnTo>
                      <a:lnTo>
                        <a:pt x="1564" y="15024"/>
                      </a:lnTo>
                      <a:lnTo>
                        <a:pt x="1740" y="14450"/>
                      </a:lnTo>
                      <a:lnTo>
                        <a:pt x="1935" y="13684"/>
                      </a:lnTo>
                      <a:lnTo>
                        <a:pt x="2170" y="13301"/>
                      </a:lnTo>
                      <a:lnTo>
                        <a:pt x="2346" y="12727"/>
                      </a:lnTo>
                      <a:lnTo>
                        <a:pt x="2561" y="12057"/>
                      </a:lnTo>
                      <a:lnTo>
                        <a:pt x="2815" y="11483"/>
                      </a:lnTo>
                      <a:lnTo>
                        <a:pt x="2933" y="10909"/>
                      </a:lnTo>
                      <a:lnTo>
                        <a:pt x="3167" y="10335"/>
                      </a:lnTo>
                      <a:lnTo>
                        <a:pt x="3324" y="9761"/>
                      </a:lnTo>
                      <a:lnTo>
                        <a:pt x="3558" y="9282"/>
                      </a:lnTo>
                      <a:lnTo>
                        <a:pt x="3773" y="8708"/>
                      </a:lnTo>
                      <a:lnTo>
                        <a:pt x="3949" y="8325"/>
                      </a:lnTo>
                      <a:lnTo>
                        <a:pt x="4125" y="7751"/>
                      </a:lnTo>
                      <a:lnTo>
                        <a:pt x="4360" y="7177"/>
                      </a:lnTo>
                      <a:lnTo>
                        <a:pt x="4555" y="6699"/>
                      </a:lnTo>
                      <a:lnTo>
                        <a:pt x="4790" y="6316"/>
                      </a:lnTo>
                      <a:lnTo>
                        <a:pt x="4927" y="5742"/>
                      </a:lnTo>
                      <a:lnTo>
                        <a:pt x="5142" y="5455"/>
                      </a:lnTo>
                      <a:lnTo>
                        <a:pt x="5318" y="4880"/>
                      </a:lnTo>
                      <a:lnTo>
                        <a:pt x="5533" y="4498"/>
                      </a:lnTo>
                      <a:lnTo>
                        <a:pt x="5806" y="4115"/>
                      </a:lnTo>
                      <a:lnTo>
                        <a:pt x="5963" y="3828"/>
                      </a:lnTo>
                      <a:lnTo>
                        <a:pt x="6178" y="3445"/>
                      </a:lnTo>
                      <a:lnTo>
                        <a:pt x="6373" y="3062"/>
                      </a:lnTo>
                      <a:lnTo>
                        <a:pt x="6569" y="2679"/>
                      </a:lnTo>
                      <a:lnTo>
                        <a:pt x="6764" y="2392"/>
                      </a:lnTo>
                      <a:lnTo>
                        <a:pt x="6940" y="2105"/>
                      </a:lnTo>
                      <a:lnTo>
                        <a:pt x="7234" y="1722"/>
                      </a:lnTo>
                      <a:lnTo>
                        <a:pt x="7410" y="1531"/>
                      </a:lnTo>
                      <a:lnTo>
                        <a:pt x="7605" y="1148"/>
                      </a:lnTo>
                      <a:lnTo>
                        <a:pt x="7820" y="1053"/>
                      </a:lnTo>
                      <a:lnTo>
                        <a:pt x="7996" y="766"/>
                      </a:lnTo>
                      <a:lnTo>
                        <a:pt x="8250" y="670"/>
                      </a:lnTo>
                      <a:lnTo>
                        <a:pt x="8387" y="478"/>
                      </a:lnTo>
                      <a:lnTo>
                        <a:pt x="8641" y="383"/>
                      </a:lnTo>
                      <a:lnTo>
                        <a:pt x="8837" y="287"/>
                      </a:lnTo>
                      <a:lnTo>
                        <a:pt x="9032" y="96"/>
                      </a:lnTo>
                      <a:lnTo>
                        <a:pt x="9267" y="96"/>
                      </a:lnTo>
                      <a:lnTo>
                        <a:pt x="9462" y="0"/>
                      </a:lnTo>
                      <a:lnTo>
                        <a:pt x="9697" y="0"/>
                      </a:lnTo>
                      <a:lnTo>
                        <a:pt x="9912" y="0"/>
                      </a:lnTo>
                      <a:lnTo>
                        <a:pt x="10088" y="96"/>
                      </a:lnTo>
                      <a:lnTo>
                        <a:pt x="10303" y="96"/>
                      </a:lnTo>
                      <a:lnTo>
                        <a:pt x="10499" y="287"/>
                      </a:lnTo>
                      <a:lnTo>
                        <a:pt x="10772" y="383"/>
                      </a:lnTo>
                      <a:lnTo>
                        <a:pt x="11007" y="670"/>
                      </a:lnTo>
                      <a:lnTo>
                        <a:pt x="11202" y="861"/>
                      </a:lnTo>
                      <a:lnTo>
                        <a:pt x="11476" y="1053"/>
                      </a:lnTo>
                      <a:lnTo>
                        <a:pt x="11691" y="1531"/>
                      </a:lnTo>
                      <a:lnTo>
                        <a:pt x="11984" y="1722"/>
                      </a:lnTo>
                      <a:lnTo>
                        <a:pt x="12180" y="2105"/>
                      </a:lnTo>
                      <a:lnTo>
                        <a:pt x="12434" y="2392"/>
                      </a:lnTo>
                      <a:lnTo>
                        <a:pt x="12688" y="2775"/>
                      </a:lnTo>
                      <a:lnTo>
                        <a:pt x="12903" y="3254"/>
                      </a:lnTo>
                      <a:lnTo>
                        <a:pt x="13196" y="3828"/>
                      </a:lnTo>
                      <a:lnTo>
                        <a:pt x="13431" y="4115"/>
                      </a:lnTo>
                      <a:lnTo>
                        <a:pt x="13666" y="4689"/>
                      </a:lnTo>
                      <a:lnTo>
                        <a:pt x="13978" y="5167"/>
                      </a:lnTo>
                      <a:lnTo>
                        <a:pt x="14174" y="5550"/>
                      </a:lnTo>
                      <a:lnTo>
                        <a:pt x="14389" y="6029"/>
                      </a:lnTo>
                      <a:lnTo>
                        <a:pt x="14682" y="6699"/>
                      </a:lnTo>
                      <a:lnTo>
                        <a:pt x="14917" y="7177"/>
                      </a:lnTo>
                      <a:lnTo>
                        <a:pt x="15171" y="7751"/>
                      </a:lnTo>
                      <a:lnTo>
                        <a:pt x="15425" y="8325"/>
                      </a:lnTo>
                      <a:lnTo>
                        <a:pt x="15640" y="8708"/>
                      </a:lnTo>
                      <a:lnTo>
                        <a:pt x="15914" y="9282"/>
                      </a:lnTo>
                      <a:lnTo>
                        <a:pt x="16090" y="9952"/>
                      </a:lnTo>
                      <a:lnTo>
                        <a:pt x="16344" y="10431"/>
                      </a:lnTo>
                      <a:lnTo>
                        <a:pt x="16618" y="11196"/>
                      </a:lnTo>
                      <a:lnTo>
                        <a:pt x="16813" y="11483"/>
                      </a:lnTo>
                      <a:lnTo>
                        <a:pt x="17067" y="12057"/>
                      </a:lnTo>
                      <a:lnTo>
                        <a:pt x="17243" y="12727"/>
                      </a:lnTo>
                      <a:lnTo>
                        <a:pt x="17458" y="13110"/>
                      </a:lnTo>
                      <a:lnTo>
                        <a:pt x="17674" y="13684"/>
                      </a:lnTo>
                      <a:lnTo>
                        <a:pt x="17908" y="14258"/>
                      </a:lnTo>
                      <a:lnTo>
                        <a:pt x="18123" y="14737"/>
                      </a:lnTo>
                      <a:lnTo>
                        <a:pt x="18280" y="15215"/>
                      </a:lnTo>
                      <a:lnTo>
                        <a:pt x="18475" y="15598"/>
                      </a:lnTo>
                      <a:lnTo>
                        <a:pt x="18710" y="16172"/>
                      </a:lnTo>
                      <a:lnTo>
                        <a:pt x="18788" y="16555"/>
                      </a:lnTo>
                      <a:lnTo>
                        <a:pt x="19003" y="16938"/>
                      </a:lnTo>
                      <a:lnTo>
                        <a:pt x="19120" y="17225"/>
                      </a:lnTo>
                      <a:lnTo>
                        <a:pt x="19296" y="17608"/>
                      </a:lnTo>
                      <a:lnTo>
                        <a:pt x="19492" y="17990"/>
                      </a:lnTo>
                      <a:lnTo>
                        <a:pt x="19589" y="18278"/>
                      </a:lnTo>
                      <a:lnTo>
                        <a:pt x="19707" y="18469"/>
                      </a:lnTo>
                      <a:lnTo>
                        <a:pt x="19844" y="18947"/>
                      </a:lnTo>
                      <a:lnTo>
                        <a:pt x="19980" y="19043"/>
                      </a:ln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2" name="Freeform 13"/>
                <p:cNvSpPr>
                  <a:spLocks/>
                </p:cNvSpPr>
                <p:nvPr/>
              </p:nvSpPr>
              <p:spPr bwMode="auto">
                <a:xfrm>
                  <a:off x="3622" y="2236"/>
                  <a:ext cx="390" cy="69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0"/>
                      </a:moveTo>
                      <a:lnTo>
                        <a:pt x="262" y="544"/>
                      </a:lnTo>
                      <a:lnTo>
                        <a:pt x="450" y="1361"/>
                      </a:lnTo>
                      <a:lnTo>
                        <a:pt x="506" y="1633"/>
                      </a:lnTo>
                      <a:lnTo>
                        <a:pt x="769" y="2585"/>
                      </a:lnTo>
                      <a:lnTo>
                        <a:pt x="993" y="3401"/>
                      </a:lnTo>
                      <a:lnTo>
                        <a:pt x="1068" y="3810"/>
                      </a:lnTo>
                      <a:lnTo>
                        <a:pt x="1368" y="4082"/>
                      </a:lnTo>
                      <a:lnTo>
                        <a:pt x="1556" y="5034"/>
                      </a:lnTo>
                      <a:lnTo>
                        <a:pt x="1799" y="5442"/>
                      </a:lnTo>
                      <a:lnTo>
                        <a:pt x="2006" y="5986"/>
                      </a:lnTo>
                      <a:lnTo>
                        <a:pt x="2081" y="6531"/>
                      </a:lnTo>
                      <a:lnTo>
                        <a:pt x="2418" y="7075"/>
                      </a:lnTo>
                      <a:lnTo>
                        <a:pt x="2568" y="7619"/>
                      </a:lnTo>
                      <a:lnTo>
                        <a:pt x="2718" y="8435"/>
                      </a:lnTo>
                      <a:lnTo>
                        <a:pt x="2887" y="8844"/>
                      </a:lnTo>
                      <a:lnTo>
                        <a:pt x="3093" y="9524"/>
                      </a:lnTo>
                      <a:lnTo>
                        <a:pt x="3393" y="10068"/>
                      </a:lnTo>
                      <a:lnTo>
                        <a:pt x="3636" y="10612"/>
                      </a:lnTo>
                      <a:lnTo>
                        <a:pt x="3786" y="11020"/>
                      </a:lnTo>
                      <a:lnTo>
                        <a:pt x="3936" y="11565"/>
                      </a:lnTo>
                      <a:lnTo>
                        <a:pt x="4199" y="12109"/>
                      </a:lnTo>
                      <a:lnTo>
                        <a:pt x="4349" y="12517"/>
                      </a:lnTo>
                      <a:lnTo>
                        <a:pt x="4536" y="13061"/>
                      </a:lnTo>
                      <a:lnTo>
                        <a:pt x="4780" y="13605"/>
                      </a:lnTo>
                      <a:lnTo>
                        <a:pt x="4948" y="13878"/>
                      </a:lnTo>
                      <a:lnTo>
                        <a:pt x="5061" y="14558"/>
                      </a:lnTo>
                      <a:lnTo>
                        <a:pt x="5305" y="14830"/>
                      </a:lnTo>
                      <a:lnTo>
                        <a:pt x="5623" y="15102"/>
                      </a:lnTo>
                      <a:lnTo>
                        <a:pt x="5717" y="15646"/>
                      </a:lnTo>
                      <a:lnTo>
                        <a:pt x="5961" y="16054"/>
                      </a:lnTo>
                      <a:lnTo>
                        <a:pt x="6186" y="16463"/>
                      </a:lnTo>
                      <a:lnTo>
                        <a:pt x="6354" y="16463"/>
                      </a:lnTo>
                      <a:lnTo>
                        <a:pt x="6560" y="16871"/>
                      </a:lnTo>
                      <a:lnTo>
                        <a:pt x="6823" y="17143"/>
                      </a:lnTo>
                      <a:lnTo>
                        <a:pt x="6973" y="17823"/>
                      </a:lnTo>
                      <a:lnTo>
                        <a:pt x="7198" y="18095"/>
                      </a:lnTo>
                      <a:lnTo>
                        <a:pt x="7329" y="18095"/>
                      </a:lnTo>
                      <a:lnTo>
                        <a:pt x="7554" y="18639"/>
                      </a:lnTo>
                      <a:lnTo>
                        <a:pt x="7779" y="18639"/>
                      </a:lnTo>
                      <a:lnTo>
                        <a:pt x="7985" y="18639"/>
                      </a:lnTo>
                      <a:lnTo>
                        <a:pt x="8229" y="18912"/>
                      </a:lnTo>
                      <a:lnTo>
                        <a:pt x="8454" y="19184"/>
                      </a:lnTo>
                      <a:lnTo>
                        <a:pt x="8697" y="19184"/>
                      </a:lnTo>
                      <a:lnTo>
                        <a:pt x="8791" y="19456"/>
                      </a:lnTo>
                      <a:lnTo>
                        <a:pt x="8997" y="19864"/>
                      </a:lnTo>
                      <a:lnTo>
                        <a:pt x="9241" y="19864"/>
                      </a:lnTo>
                      <a:lnTo>
                        <a:pt x="9447" y="19864"/>
                      </a:lnTo>
                      <a:lnTo>
                        <a:pt x="9672" y="19864"/>
                      </a:lnTo>
                      <a:lnTo>
                        <a:pt x="9822" y="19864"/>
                      </a:lnTo>
                      <a:lnTo>
                        <a:pt x="10178" y="19864"/>
                      </a:lnTo>
                      <a:lnTo>
                        <a:pt x="10309" y="19456"/>
                      </a:lnTo>
                      <a:lnTo>
                        <a:pt x="10553" y="19184"/>
                      </a:lnTo>
                      <a:lnTo>
                        <a:pt x="10759" y="19184"/>
                      </a:lnTo>
                      <a:lnTo>
                        <a:pt x="11003" y="18912"/>
                      </a:lnTo>
                      <a:lnTo>
                        <a:pt x="11209" y="18639"/>
                      </a:lnTo>
                      <a:lnTo>
                        <a:pt x="11453" y="18639"/>
                      </a:lnTo>
                      <a:lnTo>
                        <a:pt x="11734" y="18503"/>
                      </a:lnTo>
                      <a:lnTo>
                        <a:pt x="12015" y="18095"/>
                      </a:lnTo>
                      <a:lnTo>
                        <a:pt x="12221" y="17823"/>
                      </a:lnTo>
                      <a:lnTo>
                        <a:pt x="12446" y="17143"/>
                      </a:lnTo>
                      <a:lnTo>
                        <a:pt x="12671" y="16871"/>
                      </a:lnTo>
                      <a:lnTo>
                        <a:pt x="12840" y="16463"/>
                      </a:lnTo>
                      <a:lnTo>
                        <a:pt x="13177" y="16054"/>
                      </a:lnTo>
                      <a:lnTo>
                        <a:pt x="13346" y="15646"/>
                      </a:lnTo>
                      <a:lnTo>
                        <a:pt x="13646" y="15102"/>
                      </a:lnTo>
                      <a:lnTo>
                        <a:pt x="13927" y="14558"/>
                      </a:lnTo>
                      <a:lnTo>
                        <a:pt x="14152" y="14150"/>
                      </a:lnTo>
                      <a:lnTo>
                        <a:pt x="14377" y="13605"/>
                      </a:lnTo>
                      <a:lnTo>
                        <a:pt x="14695" y="13061"/>
                      </a:lnTo>
                      <a:lnTo>
                        <a:pt x="14958" y="12789"/>
                      </a:lnTo>
                      <a:lnTo>
                        <a:pt x="15220" y="12109"/>
                      </a:lnTo>
                      <a:lnTo>
                        <a:pt x="15464" y="11565"/>
                      </a:lnTo>
                      <a:lnTo>
                        <a:pt x="15670" y="11020"/>
                      </a:lnTo>
                      <a:lnTo>
                        <a:pt x="15801" y="10612"/>
                      </a:lnTo>
                      <a:lnTo>
                        <a:pt x="16176" y="10068"/>
                      </a:lnTo>
                      <a:lnTo>
                        <a:pt x="16289" y="9116"/>
                      </a:lnTo>
                      <a:lnTo>
                        <a:pt x="16551" y="8844"/>
                      </a:lnTo>
                      <a:lnTo>
                        <a:pt x="16795" y="8435"/>
                      </a:lnTo>
                      <a:lnTo>
                        <a:pt x="17113" y="7619"/>
                      </a:lnTo>
                      <a:lnTo>
                        <a:pt x="17245" y="7075"/>
                      </a:lnTo>
                      <a:lnTo>
                        <a:pt x="17432" y="6531"/>
                      </a:lnTo>
                      <a:lnTo>
                        <a:pt x="17713" y="5986"/>
                      </a:lnTo>
                      <a:lnTo>
                        <a:pt x="17957" y="5578"/>
                      </a:lnTo>
                      <a:lnTo>
                        <a:pt x="17994" y="5034"/>
                      </a:lnTo>
                      <a:lnTo>
                        <a:pt x="18332" y="4626"/>
                      </a:lnTo>
                      <a:lnTo>
                        <a:pt x="18444" y="4082"/>
                      </a:lnTo>
                      <a:lnTo>
                        <a:pt x="18669" y="3810"/>
                      </a:lnTo>
                      <a:lnTo>
                        <a:pt x="18725" y="3401"/>
                      </a:lnTo>
                      <a:lnTo>
                        <a:pt x="19007" y="2993"/>
                      </a:lnTo>
                      <a:lnTo>
                        <a:pt x="19213" y="2585"/>
                      </a:lnTo>
                      <a:lnTo>
                        <a:pt x="19400" y="2041"/>
                      </a:lnTo>
                      <a:lnTo>
                        <a:pt x="19513" y="1633"/>
                      </a:lnTo>
                      <a:lnTo>
                        <a:pt x="19550" y="1633"/>
                      </a:lnTo>
                      <a:lnTo>
                        <a:pt x="19681" y="1361"/>
                      </a:lnTo>
                      <a:lnTo>
                        <a:pt x="19813" y="1361"/>
                      </a:lnTo>
                      <a:lnTo>
                        <a:pt x="19981" y="952"/>
                      </a:ln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3" name="Freeform 14"/>
                <p:cNvSpPr>
                  <a:spLocks/>
                </p:cNvSpPr>
                <p:nvPr/>
              </p:nvSpPr>
              <p:spPr bwMode="auto">
                <a:xfrm>
                  <a:off x="1977" y="1682"/>
                  <a:ext cx="1076" cy="55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1 w 20000"/>
                    <a:gd name="T15" fmla="*/ 0 h 20000"/>
                    <a:gd name="T16" fmla="*/ 1 w 20000"/>
                    <a:gd name="T17" fmla="*/ 0 h 20000"/>
                    <a:gd name="T18" fmla="*/ 1 w 20000"/>
                    <a:gd name="T19" fmla="*/ 0 h 20000"/>
                    <a:gd name="T20" fmla="*/ 1 w 20000"/>
                    <a:gd name="T21" fmla="*/ 0 h 20000"/>
                    <a:gd name="T22" fmla="*/ 1 w 20000"/>
                    <a:gd name="T23" fmla="*/ 0 h 20000"/>
                    <a:gd name="T24" fmla="*/ 1 w 20000"/>
                    <a:gd name="T25" fmla="*/ 0 h 20000"/>
                    <a:gd name="T26" fmla="*/ 1 w 20000"/>
                    <a:gd name="T27" fmla="*/ 0 h 20000"/>
                    <a:gd name="T28" fmla="*/ 1 w 20000"/>
                    <a:gd name="T29" fmla="*/ 0 h 20000"/>
                    <a:gd name="T30" fmla="*/ 1 w 20000"/>
                    <a:gd name="T31" fmla="*/ 0 h 20000"/>
                    <a:gd name="T32" fmla="*/ 1 w 20000"/>
                    <a:gd name="T33" fmla="*/ 0 h 20000"/>
                    <a:gd name="T34" fmla="*/ 1 w 20000"/>
                    <a:gd name="T35" fmla="*/ 0 h 20000"/>
                    <a:gd name="T36" fmla="*/ 1 w 20000"/>
                    <a:gd name="T37" fmla="*/ 0 h 20000"/>
                    <a:gd name="T38" fmla="*/ 1 w 20000"/>
                    <a:gd name="T39" fmla="*/ 0 h 20000"/>
                    <a:gd name="T40" fmla="*/ 1 w 20000"/>
                    <a:gd name="T41" fmla="*/ 0 h 20000"/>
                    <a:gd name="T42" fmla="*/ 1 w 20000"/>
                    <a:gd name="T43" fmla="*/ 0 h 20000"/>
                    <a:gd name="T44" fmla="*/ 2 w 20000"/>
                    <a:gd name="T45" fmla="*/ 0 h 20000"/>
                    <a:gd name="T46" fmla="*/ 2 w 20000"/>
                    <a:gd name="T47" fmla="*/ 0 h 20000"/>
                    <a:gd name="T48" fmla="*/ 2 w 20000"/>
                    <a:gd name="T49" fmla="*/ 0 h 20000"/>
                    <a:gd name="T50" fmla="*/ 2 w 20000"/>
                    <a:gd name="T51" fmla="*/ 0 h 20000"/>
                    <a:gd name="T52" fmla="*/ 2 w 20000"/>
                    <a:gd name="T53" fmla="*/ 0 h 20000"/>
                    <a:gd name="T54" fmla="*/ 2 w 20000"/>
                    <a:gd name="T55" fmla="*/ 0 h 20000"/>
                    <a:gd name="T56" fmla="*/ 2 w 20000"/>
                    <a:gd name="T57" fmla="*/ 0 h 20000"/>
                    <a:gd name="T58" fmla="*/ 2 w 20000"/>
                    <a:gd name="T59" fmla="*/ 0 h 20000"/>
                    <a:gd name="T60" fmla="*/ 2 w 20000"/>
                    <a:gd name="T61" fmla="*/ 0 h 20000"/>
                    <a:gd name="T62" fmla="*/ 2 w 20000"/>
                    <a:gd name="T63" fmla="*/ 0 h 20000"/>
                    <a:gd name="T64" fmla="*/ 2 w 20000"/>
                    <a:gd name="T65" fmla="*/ 0 h 20000"/>
                    <a:gd name="T66" fmla="*/ 2 w 20000"/>
                    <a:gd name="T67" fmla="*/ 0 h 20000"/>
                    <a:gd name="T68" fmla="*/ 2 w 20000"/>
                    <a:gd name="T69" fmla="*/ 0 h 20000"/>
                    <a:gd name="T70" fmla="*/ 2 w 20000"/>
                    <a:gd name="T71" fmla="*/ 0 h 20000"/>
                    <a:gd name="T72" fmla="*/ 3 w 20000"/>
                    <a:gd name="T73" fmla="*/ 0 h 20000"/>
                    <a:gd name="T74" fmla="*/ 3 w 20000"/>
                    <a:gd name="T75" fmla="*/ 0 h 20000"/>
                    <a:gd name="T76" fmla="*/ 3 w 20000"/>
                    <a:gd name="T77" fmla="*/ 0 h 20000"/>
                    <a:gd name="T78" fmla="*/ 3 w 20000"/>
                    <a:gd name="T79" fmla="*/ 0 h 20000"/>
                    <a:gd name="T80" fmla="*/ 3 w 20000"/>
                    <a:gd name="T81" fmla="*/ 0 h 20000"/>
                    <a:gd name="T82" fmla="*/ 3 w 20000"/>
                    <a:gd name="T83" fmla="*/ 0 h 20000"/>
                    <a:gd name="T84" fmla="*/ 3 w 20000"/>
                    <a:gd name="T85" fmla="*/ 0 h 20000"/>
                    <a:gd name="T86" fmla="*/ 3 w 20000"/>
                    <a:gd name="T87" fmla="*/ 0 h 20000"/>
                    <a:gd name="T88" fmla="*/ 3 w 20000"/>
                    <a:gd name="T89" fmla="*/ 0 h 20000"/>
                    <a:gd name="T90" fmla="*/ 3 w 20000"/>
                    <a:gd name="T91" fmla="*/ 0 h 20000"/>
                    <a:gd name="T92" fmla="*/ 3 w 20000"/>
                    <a:gd name="T93" fmla="*/ 0 h 20000"/>
                    <a:gd name="T94" fmla="*/ 3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19107"/>
                      </a:moveTo>
                      <a:lnTo>
                        <a:pt x="204" y="18499"/>
                      </a:lnTo>
                      <a:lnTo>
                        <a:pt x="475" y="17891"/>
                      </a:lnTo>
                      <a:lnTo>
                        <a:pt x="679" y="17283"/>
                      </a:lnTo>
                      <a:lnTo>
                        <a:pt x="898" y="16687"/>
                      </a:lnTo>
                      <a:lnTo>
                        <a:pt x="1102" y="16067"/>
                      </a:lnTo>
                      <a:lnTo>
                        <a:pt x="1328" y="15484"/>
                      </a:lnTo>
                      <a:lnTo>
                        <a:pt x="1540" y="14888"/>
                      </a:lnTo>
                      <a:lnTo>
                        <a:pt x="1766" y="14305"/>
                      </a:lnTo>
                      <a:lnTo>
                        <a:pt x="1947" y="13710"/>
                      </a:lnTo>
                      <a:lnTo>
                        <a:pt x="2234" y="13164"/>
                      </a:lnTo>
                      <a:lnTo>
                        <a:pt x="2475" y="12593"/>
                      </a:lnTo>
                      <a:lnTo>
                        <a:pt x="2679" y="12022"/>
                      </a:lnTo>
                      <a:lnTo>
                        <a:pt x="2898" y="11464"/>
                      </a:lnTo>
                      <a:lnTo>
                        <a:pt x="3109" y="10906"/>
                      </a:lnTo>
                      <a:lnTo>
                        <a:pt x="3328" y="10347"/>
                      </a:lnTo>
                      <a:lnTo>
                        <a:pt x="3547" y="9814"/>
                      </a:lnTo>
                      <a:lnTo>
                        <a:pt x="3789" y="9280"/>
                      </a:lnTo>
                      <a:lnTo>
                        <a:pt x="4015" y="8747"/>
                      </a:lnTo>
                      <a:lnTo>
                        <a:pt x="4204" y="8251"/>
                      </a:lnTo>
                      <a:lnTo>
                        <a:pt x="4445" y="7742"/>
                      </a:lnTo>
                      <a:lnTo>
                        <a:pt x="4687" y="7258"/>
                      </a:lnTo>
                      <a:lnTo>
                        <a:pt x="4883" y="6787"/>
                      </a:lnTo>
                      <a:lnTo>
                        <a:pt x="5102" y="6340"/>
                      </a:lnTo>
                      <a:lnTo>
                        <a:pt x="5351" y="5893"/>
                      </a:lnTo>
                      <a:lnTo>
                        <a:pt x="5570" y="5434"/>
                      </a:lnTo>
                      <a:lnTo>
                        <a:pt x="5743" y="4988"/>
                      </a:lnTo>
                      <a:lnTo>
                        <a:pt x="5947" y="4566"/>
                      </a:lnTo>
                      <a:lnTo>
                        <a:pt x="6211" y="4181"/>
                      </a:lnTo>
                      <a:lnTo>
                        <a:pt x="6415" y="3772"/>
                      </a:lnTo>
                      <a:lnTo>
                        <a:pt x="6642" y="3400"/>
                      </a:lnTo>
                      <a:lnTo>
                        <a:pt x="6875" y="3065"/>
                      </a:lnTo>
                      <a:lnTo>
                        <a:pt x="7087" y="2717"/>
                      </a:lnTo>
                      <a:lnTo>
                        <a:pt x="7306" y="2407"/>
                      </a:lnTo>
                      <a:lnTo>
                        <a:pt x="7494" y="2097"/>
                      </a:lnTo>
                      <a:lnTo>
                        <a:pt x="7751" y="1811"/>
                      </a:lnTo>
                      <a:lnTo>
                        <a:pt x="7985" y="1576"/>
                      </a:lnTo>
                      <a:lnTo>
                        <a:pt x="8136" y="1303"/>
                      </a:lnTo>
                      <a:lnTo>
                        <a:pt x="8362" y="1067"/>
                      </a:lnTo>
                      <a:lnTo>
                        <a:pt x="8581" y="868"/>
                      </a:lnTo>
                      <a:lnTo>
                        <a:pt x="8838" y="658"/>
                      </a:lnTo>
                      <a:lnTo>
                        <a:pt x="8989" y="496"/>
                      </a:lnTo>
                      <a:lnTo>
                        <a:pt x="9253" y="385"/>
                      </a:lnTo>
                      <a:lnTo>
                        <a:pt x="9464" y="236"/>
                      </a:lnTo>
                      <a:lnTo>
                        <a:pt x="9630" y="149"/>
                      </a:lnTo>
                      <a:lnTo>
                        <a:pt x="9857" y="87"/>
                      </a:lnTo>
                      <a:lnTo>
                        <a:pt x="10098" y="25"/>
                      </a:lnTo>
                      <a:lnTo>
                        <a:pt x="10309" y="0"/>
                      </a:lnTo>
                      <a:lnTo>
                        <a:pt x="10475" y="25"/>
                      </a:lnTo>
                      <a:lnTo>
                        <a:pt x="10679" y="25"/>
                      </a:lnTo>
                      <a:lnTo>
                        <a:pt x="10958" y="87"/>
                      </a:lnTo>
                      <a:lnTo>
                        <a:pt x="11117" y="211"/>
                      </a:lnTo>
                      <a:lnTo>
                        <a:pt x="11336" y="347"/>
                      </a:lnTo>
                      <a:lnTo>
                        <a:pt x="11540" y="521"/>
                      </a:lnTo>
                      <a:lnTo>
                        <a:pt x="11774" y="744"/>
                      </a:lnTo>
                      <a:lnTo>
                        <a:pt x="11992" y="993"/>
                      </a:lnTo>
                      <a:lnTo>
                        <a:pt x="12226" y="1241"/>
                      </a:lnTo>
                      <a:lnTo>
                        <a:pt x="12498" y="1576"/>
                      </a:lnTo>
                      <a:lnTo>
                        <a:pt x="12694" y="1911"/>
                      </a:lnTo>
                      <a:lnTo>
                        <a:pt x="12913" y="2283"/>
                      </a:lnTo>
                      <a:lnTo>
                        <a:pt x="13147" y="2705"/>
                      </a:lnTo>
                      <a:lnTo>
                        <a:pt x="13404" y="3102"/>
                      </a:lnTo>
                      <a:lnTo>
                        <a:pt x="13585" y="3524"/>
                      </a:lnTo>
                      <a:lnTo>
                        <a:pt x="13796" y="3983"/>
                      </a:lnTo>
                      <a:lnTo>
                        <a:pt x="14098" y="4429"/>
                      </a:lnTo>
                      <a:lnTo>
                        <a:pt x="14279" y="4938"/>
                      </a:lnTo>
                      <a:lnTo>
                        <a:pt x="14558" y="5471"/>
                      </a:lnTo>
                      <a:lnTo>
                        <a:pt x="14717" y="5993"/>
                      </a:lnTo>
                      <a:lnTo>
                        <a:pt x="14981" y="6514"/>
                      </a:lnTo>
                      <a:lnTo>
                        <a:pt x="15177" y="7060"/>
                      </a:lnTo>
                      <a:lnTo>
                        <a:pt x="15434" y="7618"/>
                      </a:lnTo>
                      <a:lnTo>
                        <a:pt x="15706" y="8189"/>
                      </a:lnTo>
                      <a:lnTo>
                        <a:pt x="15902" y="8784"/>
                      </a:lnTo>
                      <a:lnTo>
                        <a:pt x="16098" y="9342"/>
                      </a:lnTo>
                      <a:lnTo>
                        <a:pt x="16325" y="9913"/>
                      </a:lnTo>
                      <a:lnTo>
                        <a:pt x="16528" y="10471"/>
                      </a:lnTo>
                      <a:lnTo>
                        <a:pt x="16717" y="11055"/>
                      </a:lnTo>
                      <a:lnTo>
                        <a:pt x="16943" y="11625"/>
                      </a:lnTo>
                      <a:lnTo>
                        <a:pt x="17155" y="12184"/>
                      </a:lnTo>
                      <a:lnTo>
                        <a:pt x="17336" y="12754"/>
                      </a:lnTo>
                      <a:lnTo>
                        <a:pt x="17525" y="13300"/>
                      </a:lnTo>
                      <a:lnTo>
                        <a:pt x="17736" y="13834"/>
                      </a:lnTo>
                      <a:lnTo>
                        <a:pt x="17894" y="14392"/>
                      </a:lnTo>
                      <a:lnTo>
                        <a:pt x="18113" y="14926"/>
                      </a:lnTo>
                      <a:lnTo>
                        <a:pt x="18272" y="15434"/>
                      </a:lnTo>
                      <a:lnTo>
                        <a:pt x="18468" y="15943"/>
                      </a:lnTo>
                      <a:lnTo>
                        <a:pt x="18596" y="16427"/>
                      </a:lnTo>
                      <a:lnTo>
                        <a:pt x="18838" y="16873"/>
                      </a:lnTo>
                      <a:lnTo>
                        <a:pt x="18951" y="17333"/>
                      </a:lnTo>
                      <a:lnTo>
                        <a:pt x="19102" y="17754"/>
                      </a:lnTo>
                      <a:lnTo>
                        <a:pt x="19253" y="18139"/>
                      </a:lnTo>
                      <a:lnTo>
                        <a:pt x="19381" y="18536"/>
                      </a:lnTo>
                      <a:lnTo>
                        <a:pt x="19509" y="18896"/>
                      </a:lnTo>
                      <a:lnTo>
                        <a:pt x="19630" y="19194"/>
                      </a:lnTo>
                      <a:lnTo>
                        <a:pt x="19796" y="19504"/>
                      </a:lnTo>
                      <a:lnTo>
                        <a:pt x="19879" y="19777"/>
                      </a:lnTo>
                      <a:lnTo>
                        <a:pt x="19992" y="19988"/>
                      </a:ln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4" name="Freeform 15"/>
                <p:cNvSpPr>
                  <a:spLocks/>
                </p:cNvSpPr>
                <p:nvPr/>
              </p:nvSpPr>
              <p:spPr bwMode="auto">
                <a:xfrm>
                  <a:off x="3033" y="2219"/>
                  <a:ext cx="305" cy="74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0" y="0"/>
                      </a:moveTo>
                      <a:lnTo>
                        <a:pt x="242" y="744"/>
                      </a:lnTo>
                      <a:lnTo>
                        <a:pt x="431" y="1116"/>
                      </a:lnTo>
                      <a:lnTo>
                        <a:pt x="511" y="1860"/>
                      </a:lnTo>
                      <a:lnTo>
                        <a:pt x="781" y="2512"/>
                      </a:lnTo>
                      <a:lnTo>
                        <a:pt x="1023" y="3070"/>
                      </a:lnTo>
                      <a:lnTo>
                        <a:pt x="1077" y="3814"/>
                      </a:lnTo>
                      <a:lnTo>
                        <a:pt x="1346" y="4279"/>
                      </a:lnTo>
                      <a:lnTo>
                        <a:pt x="1615" y="4930"/>
                      </a:lnTo>
                      <a:lnTo>
                        <a:pt x="1830" y="5302"/>
                      </a:lnTo>
                      <a:lnTo>
                        <a:pt x="1992" y="6140"/>
                      </a:lnTo>
                      <a:lnTo>
                        <a:pt x="2100" y="6791"/>
                      </a:lnTo>
                      <a:lnTo>
                        <a:pt x="2423" y="7256"/>
                      </a:lnTo>
                      <a:lnTo>
                        <a:pt x="2557" y="7907"/>
                      </a:lnTo>
                      <a:lnTo>
                        <a:pt x="2665" y="8465"/>
                      </a:lnTo>
                      <a:lnTo>
                        <a:pt x="2880" y="8930"/>
                      </a:lnTo>
                      <a:lnTo>
                        <a:pt x="3096" y="9581"/>
                      </a:lnTo>
                      <a:lnTo>
                        <a:pt x="3365" y="10047"/>
                      </a:lnTo>
                      <a:lnTo>
                        <a:pt x="3580" y="10605"/>
                      </a:lnTo>
                      <a:lnTo>
                        <a:pt x="3715" y="11163"/>
                      </a:lnTo>
                      <a:lnTo>
                        <a:pt x="3930" y="11628"/>
                      </a:lnTo>
                      <a:lnTo>
                        <a:pt x="4172" y="12093"/>
                      </a:lnTo>
                      <a:lnTo>
                        <a:pt x="4388" y="12744"/>
                      </a:lnTo>
                      <a:lnTo>
                        <a:pt x="4576" y="13116"/>
                      </a:lnTo>
                      <a:lnTo>
                        <a:pt x="4818" y="13581"/>
                      </a:lnTo>
                      <a:lnTo>
                        <a:pt x="5007" y="14140"/>
                      </a:lnTo>
                      <a:lnTo>
                        <a:pt x="5141" y="14698"/>
                      </a:lnTo>
                      <a:lnTo>
                        <a:pt x="5357" y="14884"/>
                      </a:lnTo>
                      <a:lnTo>
                        <a:pt x="5599" y="15349"/>
                      </a:lnTo>
                      <a:lnTo>
                        <a:pt x="5707" y="15721"/>
                      </a:lnTo>
                      <a:lnTo>
                        <a:pt x="5922" y="16186"/>
                      </a:lnTo>
                      <a:lnTo>
                        <a:pt x="6164" y="16372"/>
                      </a:lnTo>
                      <a:lnTo>
                        <a:pt x="6326" y="16930"/>
                      </a:lnTo>
                      <a:lnTo>
                        <a:pt x="6595" y="17116"/>
                      </a:lnTo>
                      <a:lnTo>
                        <a:pt x="6810" y="17488"/>
                      </a:lnTo>
                      <a:lnTo>
                        <a:pt x="6918" y="17674"/>
                      </a:lnTo>
                      <a:lnTo>
                        <a:pt x="7160" y="18140"/>
                      </a:lnTo>
                      <a:lnTo>
                        <a:pt x="7429" y="18326"/>
                      </a:lnTo>
                      <a:lnTo>
                        <a:pt x="7591" y="18698"/>
                      </a:lnTo>
                      <a:lnTo>
                        <a:pt x="7833" y="18884"/>
                      </a:lnTo>
                      <a:lnTo>
                        <a:pt x="7995" y="19070"/>
                      </a:lnTo>
                      <a:lnTo>
                        <a:pt x="8210" y="19256"/>
                      </a:lnTo>
                      <a:lnTo>
                        <a:pt x="8479" y="19256"/>
                      </a:lnTo>
                      <a:lnTo>
                        <a:pt x="8721" y="19628"/>
                      </a:lnTo>
                      <a:lnTo>
                        <a:pt x="8775" y="19628"/>
                      </a:lnTo>
                      <a:lnTo>
                        <a:pt x="8910" y="19721"/>
                      </a:lnTo>
                      <a:lnTo>
                        <a:pt x="9206" y="19721"/>
                      </a:lnTo>
                      <a:lnTo>
                        <a:pt x="9394" y="19907"/>
                      </a:lnTo>
                      <a:lnTo>
                        <a:pt x="9610" y="19907"/>
                      </a:lnTo>
                      <a:lnTo>
                        <a:pt x="9798" y="19907"/>
                      </a:lnTo>
                      <a:lnTo>
                        <a:pt x="10202" y="19721"/>
                      </a:lnTo>
                      <a:lnTo>
                        <a:pt x="10390" y="19628"/>
                      </a:lnTo>
                      <a:lnTo>
                        <a:pt x="10606" y="19628"/>
                      </a:lnTo>
                      <a:lnTo>
                        <a:pt x="10794" y="19349"/>
                      </a:lnTo>
                      <a:lnTo>
                        <a:pt x="11090" y="19256"/>
                      </a:lnTo>
                      <a:lnTo>
                        <a:pt x="11225" y="19070"/>
                      </a:lnTo>
                      <a:lnTo>
                        <a:pt x="11440" y="18884"/>
                      </a:lnTo>
                      <a:lnTo>
                        <a:pt x="11763" y="18419"/>
                      </a:lnTo>
                      <a:lnTo>
                        <a:pt x="12005" y="18140"/>
                      </a:lnTo>
                      <a:lnTo>
                        <a:pt x="12167" y="17674"/>
                      </a:lnTo>
                      <a:lnTo>
                        <a:pt x="12409" y="17302"/>
                      </a:lnTo>
                      <a:lnTo>
                        <a:pt x="12571" y="17023"/>
                      </a:lnTo>
                      <a:lnTo>
                        <a:pt x="12894" y="16651"/>
                      </a:lnTo>
                      <a:lnTo>
                        <a:pt x="13190" y="16186"/>
                      </a:lnTo>
                      <a:lnTo>
                        <a:pt x="13324" y="15721"/>
                      </a:lnTo>
                      <a:lnTo>
                        <a:pt x="13674" y="15256"/>
                      </a:lnTo>
                      <a:lnTo>
                        <a:pt x="13943" y="14791"/>
                      </a:lnTo>
                      <a:lnTo>
                        <a:pt x="14132" y="14326"/>
                      </a:lnTo>
                      <a:lnTo>
                        <a:pt x="14401" y="13674"/>
                      </a:lnTo>
                      <a:lnTo>
                        <a:pt x="14643" y="13116"/>
                      </a:lnTo>
                      <a:lnTo>
                        <a:pt x="14939" y="12744"/>
                      </a:lnTo>
                      <a:lnTo>
                        <a:pt x="15182" y="12093"/>
                      </a:lnTo>
                      <a:lnTo>
                        <a:pt x="15424" y="11628"/>
                      </a:lnTo>
                      <a:lnTo>
                        <a:pt x="15639" y="11163"/>
                      </a:lnTo>
                      <a:lnTo>
                        <a:pt x="15828" y="10605"/>
                      </a:lnTo>
                      <a:lnTo>
                        <a:pt x="16205" y="10047"/>
                      </a:lnTo>
                      <a:lnTo>
                        <a:pt x="16339" y="9395"/>
                      </a:lnTo>
                      <a:lnTo>
                        <a:pt x="16608" y="8837"/>
                      </a:lnTo>
                      <a:lnTo>
                        <a:pt x="16797" y="8372"/>
                      </a:lnTo>
                      <a:lnTo>
                        <a:pt x="17120" y="7907"/>
                      </a:lnTo>
                      <a:lnTo>
                        <a:pt x="17335" y="7256"/>
                      </a:lnTo>
                      <a:lnTo>
                        <a:pt x="17443" y="6791"/>
                      </a:lnTo>
                      <a:lnTo>
                        <a:pt x="17631" y="6140"/>
                      </a:lnTo>
                      <a:lnTo>
                        <a:pt x="17927" y="5674"/>
                      </a:lnTo>
                      <a:lnTo>
                        <a:pt x="18008" y="5209"/>
                      </a:lnTo>
                      <a:lnTo>
                        <a:pt x="18277" y="4744"/>
                      </a:lnTo>
                      <a:lnTo>
                        <a:pt x="18385" y="4279"/>
                      </a:lnTo>
                      <a:lnTo>
                        <a:pt x="18681" y="3814"/>
                      </a:lnTo>
                      <a:lnTo>
                        <a:pt x="18762" y="3349"/>
                      </a:lnTo>
                      <a:lnTo>
                        <a:pt x="18977" y="2977"/>
                      </a:lnTo>
                      <a:lnTo>
                        <a:pt x="19166" y="2698"/>
                      </a:lnTo>
                      <a:lnTo>
                        <a:pt x="19435" y="2326"/>
                      </a:lnTo>
                      <a:lnTo>
                        <a:pt x="19542" y="1860"/>
                      </a:lnTo>
                      <a:lnTo>
                        <a:pt x="19569" y="1674"/>
                      </a:lnTo>
                      <a:lnTo>
                        <a:pt x="19704" y="1209"/>
                      </a:lnTo>
                      <a:lnTo>
                        <a:pt x="19812" y="1023"/>
                      </a:lnTo>
                      <a:lnTo>
                        <a:pt x="19973" y="837"/>
                      </a:ln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5" name="Freeform 16"/>
                <p:cNvSpPr>
                  <a:spLocks/>
                </p:cNvSpPr>
                <p:nvPr/>
              </p:nvSpPr>
              <p:spPr bwMode="auto">
                <a:xfrm>
                  <a:off x="1672" y="2220"/>
                  <a:ext cx="305" cy="74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19973" y="0"/>
                      </a:moveTo>
                      <a:lnTo>
                        <a:pt x="19731" y="744"/>
                      </a:lnTo>
                      <a:lnTo>
                        <a:pt x="19542" y="1116"/>
                      </a:lnTo>
                      <a:lnTo>
                        <a:pt x="19435" y="1860"/>
                      </a:lnTo>
                      <a:lnTo>
                        <a:pt x="19166" y="2512"/>
                      </a:lnTo>
                      <a:lnTo>
                        <a:pt x="18950" y="3070"/>
                      </a:lnTo>
                      <a:lnTo>
                        <a:pt x="18923" y="3814"/>
                      </a:lnTo>
                      <a:lnTo>
                        <a:pt x="18627" y="4279"/>
                      </a:lnTo>
                      <a:lnTo>
                        <a:pt x="18385" y="4930"/>
                      </a:lnTo>
                      <a:lnTo>
                        <a:pt x="18116" y="5302"/>
                      </a:lnTo>
                      <a:lnTo>
                        <a:pt x="17981" y="6140"/>
                      </a:lnTo>
                      <a:lnTo>
                        <a:pt x="17847" y="6791"/>
                      </a:lnTo>
                      <a:lnTo>
                        <a:pt x="17524" y="7256"/>
                      </a:lnTo>
                      <a:lnTo>
                        <a:pt x="17416" y="7907"/>
                      </a:lnTo>
                      <a:lnTo>
                        <a:pt x="17335" y="8465"/>
                      </a:lnTo>
                      <a:lnTo>
                        <a:pt x="17093" y="8930"/>
                      </a:lnTo>
                      <a:lnTo>
                        <a:pt x="16851" y="9581"/>
                      </a:lnTo>
                      <a:lnTo>
                        <a:pt x="16608" y="10047"/>
                      </a:lnTo>
                      <a:lnTo>
                        <a:pt x="16366" y="10605"/>
                      </a:lnTo>
                      <a:lnTo>
                        <a:pt x="16258" y="11163"/>
                      </a:lnTo>
                      <a:lnTo>
                        <a:pt x="16070" y="11628"/>
                      </a:lnTo>
                      <a:lnTo>
                        <a:pt x="15801" y="12093"/>
                      </a:lnTo>
                      <a:lnTo>
                        <a:pt x="15559" y="12744"/>
                      </a:lnTo>
                      <a:lnTo>
                        <a:pt x="15370" y="13116"/>
                      </a:lnTo>
                      <a:lnTo>
                        <a:pt x="15155" y="13581"/>
                      </a:lnTo>
                      <a:lnTo>
                        <a:pt x="14993" y="14140"/>
                      </a:lnTo>
                      <a:lnTo>
                        <a:pt x="14832" y="14698"/>
                      </a:lnTo>
                      <a:lnTo>
                        <a:pt x="14616" y="14884"/>
                      </a:lnTo>
                      <a:lnTo>
                        <a:pt x="14374" y="15349"/>
                      </a:lnTo>
                      <a:lnTo>
                        <a:pt x="14213" y="15721"/>
                      </a:lnTo>
                      <a:lnTo>
                        <a:pt x="14024" y="16186"/>
                      </a:lnTo>
                      <a:lnTo>
                        <a:pt x="13782" y="16372"/>
                      </a:lnTo>
                      <a:lnTo>
                        <a:pt x="13647" y="16930"/>
                      </a:lnTo>
                      <a:lnTo>
                        <a:pt x="13378" y="17116"/>
                      </a:lnTo>
                      <a:lnTo>
                        <a:pt x="13136" y="17488"/>
                      </a:lnTo>
                      <a:lnTo>
                        <a:pt x="13055" y="17674"/>
                      </a:lnTo>
                      <a:lnTo>
                        <a:pt x="12732" y="18140"/>
                      </a:lnTo>
                      <a:lnTo>
                        <a:pt x="12544" y="18326"/>
                      </a:lnTo>
                      <a:lnTo>
                        <a:pt x="12382" y="18698"/>
                      </a:lnTo>
                      <a:lnTo>
                        <a:pt x="12140" y="18884"/>
                      </a:lnTo>
                      <a:lnTo>
                        <a:pt x="11978" y="19070"/>
                      </a:lnTo>
                      <a:lnTo>
                        <a:pt x="11790" y="19256"/>
                      </a:lnTo>
                      <a:lnTo>
                        <a:pt x="11494" y="19256"/>
                      </a:lnTo>
                      <a:lnTo>
                        <a:pt x="11252" y="19628"/>
                      </a:lnTo>
                      <a:lnTo>
                        <a:pt x="11171" y="19628"/>
                      </a:lnTo>
                      <a:lnTo>
                        <a:pt x="11063" y="19721"/>
                      </a:lnTo>
                      <a:lnTo>
                        <a:pt x="10740" y="19721"/>
                      </a:lnTo>
                      <a:lnTo>
                        <a:pt x="10579" y="19907"/>
                      </a:lnTo>
                      <a:lnTo>
                        <a:pt x="10390" y="19907"/>
                      </a:lnTo>
                      <a:lnTo>
                        <a:pt x="10175" y="19907"/>
                      </a:lnTo>
                      <a:lnTo>
                        <a:pt x="9771" y="19721"/>
                      </a:lnTo>
                      <a:lnTo>
                        <a:pt x="9610" y="19628"/>
                      </a:lnTo>
                      <a:lnTo>
                        <a:pt x="9367" y="19628"/>
                      </a:lnTo>
                      <a:lnTo>
                        <a:pt x="9179" y="19349"/>
                      </a:lnTo>
                      <a:lnTo>
                        <a:pt x="8910" y="19256"/>
                      </a:lnTo>
                      <a:lnTo>
                        <a:pt x="8748" y="19070"/>
                      </a:lnTo>
                      <a:lnTo>
                        <a:pt x="8533" y="18884"/>
                      </a:lnTo>
                      <a:lnTo>
                        <a:pt x="8210" y="18419"/>
                      </a:lnTo>
                      <a:lnTo>
                        <a:pt x="7968" y="18140"/>
                      </a:lnTo>
                      <a:lnTo>
                        <a:pt x="7779" y="17674"/>
                      </a:lnTo>
                      <a:lnTo>
                        <a:pt x="7564" y="17302"/>
                      </a:lnTo>
                      <a:lnTo>
                        <a:pt x="7402" y="17023"/>
                      </a:lnTo>
                      <a:lnTo>
                        <a:pt x="7026" y="16651"/>
                      </a:lnTo>
                      <a:lnTo>
                        <a:pt x="6810" y="16186"/>
                      </a:lnTo>
                      <a:lnTo>
                        <a:pt x="6622" y="15721"/>
                      </a:lnTo>
                      <a:lnTo>
                        <a:pt x="6299" y="15256"/>
                      </a:lnTo>
                      <a:lnTo>
                        <a:pt x="6057" y="14791"/>
                      </a:lnTo>
                      <a:lnTo>
                        <a:pt x="5841" y="14326"/>
                      </a:lnTo>
                      <a:lnTo>
                        <a:pt x="5572" y="13674"/>
                      </a:lnTo>
                      <a:lnTo>
                        <a:pt x="5330" y="13116"/>
                      </a:lnTo>
                      <a:lnTo>
                        <a:pt x="5034" y="12744"/>
                      </a:lnTo>
                      <a:lnTo>
                        <a:pt x="4791" y="12093"/>
                      </a:lnTo>
                      <a:lnTo>
                        <a:pt x="4549" y="11628"/>
                      </a:lnTo>
                      <a:lnTo>
                        <a:pt x="4334" y="11163"/>
                      </a:lnTo>
                      <a:lnTo>
                        <a:pt x="4145" y="10605"/>
                      </a:lnTo>
                      <a:lnTo>
                        <a:pt x="3742" y="10047"/>
                      </a:lnTo>
                      <a:lnTo>
                        <a:pt x="3634" y="9395"/>
                      </a:lnTo>
                      <a:lnTo>
                        <a:pt x="3365" y="8837"/>
                      </a:lnTo>
                      <a:lnTo>
                        <a:pt x="3203" y="8372"/>
                      </a:lnTo>
                      <a:lnTo>
                        <a:pt x="2853" y="7907"/>
                      </a:lnTo>
                      <a:lnTo>
                        <a:pt x="2665" y="7256"/>
                      </a:lnTo>
                      <a:lnTo>
                        <a:pt x="2530" y="6791"/>
                      </a:lnTo>
                      <a:lnTo>
                        <a:pt x="2342" y="6140"/>
                      </a:lnTo>
                      <a:lnTo>
                        <a:pt x="2019" y="5674"/>
                      </a:lnTo>
                      <a:lnTo>
                        <a:pt x="1965" y="5209"/>
                      </a:lnTo>
                      <a:lnTo>
                        <a:pt x="1615" y="4744"/>
                      </a:lnTo>
                      <a:lnTo>
                        <a:pt x="1588" y="4279"/>
                      </a:lnTo>
                      <a:lnTo>
                        <a:pt x="1292" y="3814"/>
                      </a:lnTo>
                      <a:lnTo>
                        <a:pt x="1184" y="3349"/>
                      </a:lnTo>
                      <a:lnTo>
                        <a:pt x="969" y="2977"/>
                      </a:lnTo>
                      <a:lnTo>
                        <a:pt x="781" y="2698"/>
                      </a:lnTo>
                      <a:lnTo>
                        <a:pt x="565" y="2326"/>
                      </a:lnTo>
                      <a:lnTo>
                        <a:pt x="431" y="1860"/>
                      </a:lnTo>
                      <a:lnTo>
                        <a:pt x="404" y="1674"/>
                      </a:lnTo>
                      <a:lnTo>
                        <a:pt x="269" y="1209"/>
                      </a:lnTo>
                      <a:lnTo>
                        <a:pt x="135" y="1023"/>
                      </a:lnTo>
                      <a:lnTo>
                        <a:pt x="0" y="837"/>
                      </a:ln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6" name="Freeform 17"/>
                <p:cNvSpPr>
                  <a:spLocks/>
                </p:cNvSpPr>
                <p:nvPr/>
              </p:nvSpPr>
              <p:spPr bwMode="auto">
                <a:xfrm>
                  <a:off x="1349" y="2187"/>
                  <a:ext cx="386" cy="74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0000"/>
                    <a:gd name="T145" fmla="*/ 0 h 20000"/>
                    <a:gd name="T146" fmla="*/ 20000 w 20000"/>
                    <a:gd name="T147" fmla="*/ 20000 h 200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0000" h="20000">
                      <a:moveTo>
                        <a:pt x="19979" y="19848"/>
                      </a:moveTo>
                      <a:lnTo>
                        <a:pt x="19773" y="19242"/>
                      </a:lnTo>
                      <a:lnTo>
                        <a:pt x="19608" y="18788"/>
                      </a:lnTo>
                      <a:lnTo>
                        <a:pt x="19401" y="18030"/>
                      </a:lnTo>
                      <a:lnTo>
                        <a:pt x="19174" y="17576"/>
                      </a:lnTo>
                      <a:lnTo>
                        <a:pt x="18968" y="16667"/>
                      </a:lnTo>
                      <a:lnTo>
                        <a:pt x="18762" y="16061"/>
                      </a:lnTo>
                      <a:lnTo>
                        <a:pt x="18596" y="15758"/>
                      </a:lnTo>
                      <a:lnTo>
                        <a:pt x="18411" y="15000"/>
                      </a:lnTo>
                      <a:lnTo>
                        <a:pt x="18225" y="14394"/>
                      </a:lnTo>
                      <a:lnTo>
                        <a:pt x="18019" y="13788"/>
                      </a:lnTo>
                      <a:lnTo>
                        <a:pt x="17812" y="13182"/>
                      </a:lnTo>
                      <a:lnTo>
                        <a:pt x="17606" y="12727"/>
                      </a:lnTo>
                      <a:lnTo>
                        <a:pt x="17461" y="11970"/>
                      </a:lnTo>
                      <a:lnTo>
                        <a:pt x="17152" y="11667"/>
                      </a:lnTo>
                      <a:lnTo>
                        <a:pt x="17028" y="10909"/>
                      </a:lnTo>
                      <a:lnTo>
                        <a:pt x="16801" y="10303"/>
                      </a:lnTo>
                      <a:lnTo>
                        <a:pt x="16615" y="9697"/>
                      </a:lnTo>
                      <a:lnTo>
                        <a:pt x="16471" y="9242"/>
                      </a:lnTo>
                      <a:lnTo>
                        <a:pt x="16202" y="8788"/>
                      </a:lnTo>
                      <a:lnTo>
                        <a:pt x="16037" y="8333"/>
                      </a:lnTo>
                      <a:lnTo>
                        <a:pt x="15831" y="7727"/>
                      </a:lnTo>
                      <a:lnTo>
                        <a:pt x="15604" y="7121"/>
                      </a:lnTo>
                      <a:lnTo>
                        <a:pt x="15418" y="6818"/>
                      </a:lnTo>
                      <a:lnTo>
                        <a:pt x="15191" y="6212"/>
                      </a:lnTo>
                      <a:lnTo>
                        <a:pt x="15046" y="5758"/>
                      </a:lnTo>
                      <a:lnTo>
                        <a:pt x="14840" y="5303"/>
                      </a:lnTo>
                      <a:lnTo>
                        <a:pt x="14675" y="5000"/>
                      </a:lnTo>
                      <a:lnTo>
                        <a:pt x="14427" y="4394"/>
                      </a:lnTo>
                      <a:lnTo>
                        <a:pt x="14200" y="4091"/>
                      </a:lnTo>
                      <a:lnTo>
                        <a:pt x="13994" y="3939"/>
                      </a:lnTo>
                      <a:lnTo>
                        <a:pt x="13787" y="3333"/>
                      </a:lnTo>
                      <a:lnTo>
                        <a:pt x="13622" y="3030"/>
                      </a:lnTo>
                      <a:lnTo>
                        <a:pt x="13395" y="2727"/>
                      </a:lnTo>
                      <a:lnTo>
                        <a:pt x="13230" y="2273"/>
                      </a:lnTo>
                      <a:lnTo>
                        <a:pt x="13003" y="2121"/>
                      </a:lnTo>
                      <a:lnTo>
                        <a:pt x="12735" y="1667"/>
                      </a:lnTo>
                      <a:lnTo>
                        <a:pt x="12549" y="1667"/>
                      </a:lnTo>
                      <a:lnTo>
                        <a:pt x="12343" y="1212"/>
                      </a:lnTo>
                      <a:lnTo>
                        <a:pt x="12178" y="1061"/>
                      </a:lnTo>
                      <a:lnTo>
                        <a:pt x="11992" y="758"/>
                      </a:lnTo>
                      <a:lnTo>
                        <a:pt x="11723" y="758"/>
                      </a:lnTo>
                      <a:lnTo>
                        <a:pt x="11558" y="455"/>
                      </a:lnTo>
                      <a:lnTo>
                        <a:pt x="11331" y="455"/>
                      </a:lnTo>
                      <a:lnTo>
                        <a:pt x="11104" y="303"/>
                      </a:lnTo>
                      <a:lnTo>
                        <a:pt x="10960" y="152"/>
                      </a:lnTo>
                      <a:lnTo>
                        <a:pt x="10691" y="152"/>
                      </a:lnTo>
                      <a:lnTo>
                        <a:pt x="10526" y="0"/>
                      </a:lnTo>
                      <a:lnTo>
                        <a:pt x="10299" y="0"/>
                      </a:lnTo>
                      <a:lnTo>
                        <a:pt x="10052" y="0"/>
                      </a:lnTo>
                      <a:lnTo>
                        <a:pt x="9866" y="152"/>
                      </a:lnTo>
                      <a:lnTo>
                        <a:pt x="9659" y="152"/>
                      </a:lnTo>
                      <a:lnTo>
                        <a:pt x="9474" y="303"/>
                      </a:lnTo>
                      <a:lnTo>
                        <a:pt x="9185" y="455"/>
                      </a:lnTo>
                      <a:lnTo>
                        <a:pt x="8978" y="758"/>
                      </a:lnTo>
                      <a:lnTo>
                        <a:pt x="8772" y="758"/>
                      </a:lnTo>
                      <a:lnTo>
                        <a:pt x="8504" y="1061"/>
                      </a:lnTo>
                      <a:lnTo>
                        <a:pt x="8277" y="1667"/>
                      </a:lnTo>
                      <a:lnTo>
                        <a:pt x="7988" y="1667"/>
                      </a:lnTo>
                      <a:lnTo>
                        <a:pt x="7781" y="2121"/>
                      </a:lnTo>
                      <a:lnTo>
                        <a:pt x="7534" y="2424"/>
                      </a:lnTo>
                      <a:lnTo>
                        <a:pt x="7286" y="2727"/>
                      </a:lnTo>
                      <a:lnTo>
                        <a:pt x="7059" y="3333"/>
                      </a:lnTo>
                      <a:lnTo>
                        <a:pt x="6749" y="3939"/>
                      </a:lnTo>
                      <a:lnTo>
                        <a:pt x="6543" y="4091"/>
                      </a:lnTo>
                      <a:lnTo>
                        <a:pt x="6275" y="4848"/>
                      </a:lnTo>
                      <a:lnTo>
                        <a:pt x="6027" y="5000"/>
                      </a:lnTo>
                      <a:lnTo>
                        <a:pt x="5800" y="5606"/>
                      </a:lnTo>
                      <a:lnTo>
                        <a:pt x="5573" y="6061"/>
                      </a:lnTo>
                      <a:lnTo>
                        <a:pt x="5284" y="6818"/>
                      </a:lnTo>
                      <a:lnTo>
                        <a:pt x="5077" y="7121"/>
                      </a:lnTo>
                      <a:lnTo>
                        <a:pt x="4788" y="7727"/>
                      </a:lnTo>
                      <a:lnTo>
                        <a:pt x="4561" y="8333"/>
                      </a:lnTo>
                      <a:lnTo>
                        <a:pt x="4334" y="8788"/>
                      </a:lnTo>
                      <a:lnTo>
                        <a:pt x="4066" y="9394"/>
                      </a:lnTo>
                      <a:lnTo>
                        <a:pt x="3901" y="10000"/>
                      </a:lnTo>
                      <a:lnTo>
                        <a:pt x="3653" y="10455"/>
                      </a:lnTo>
                      <a:lnTo>
                        <a:pt x="3385" y="11061"/>
                      </a:lnTo>
                      <a:lnTo>
                        <a:pt x="3179" y="11667"/>
                      </a:lnTo>
                      <a:lnTo>
                        <a:pt x="2951" y="11970"/>
                      </a:lnTo>
                      <a:lnTo>
                        <a:pt x="2724" y="12727"/>
                      </a:lnTo>
                      <a:lnTo>
                        <a:pt x="2497" y="13030"/>
                      </a:lnTo>
                      <a:lnTo>
                        <a:pt x="2312" y="13788"/>
                      </a:lnTo>
                      <a:lnTo>
                        <a:pt x="2043" y="14242"/>
                      </a:lnTo>
                      <a:lnTo>
                        <a:pt x="1858" y="14697"/>
                      </a:lnTo>
                      <a:lnTo>
                        <a:pt x="1692" y="15152"/>
                      </a:lnTo>
                      <a:lnTo>
                        <a:pt x="1507" y="15758"/>
                      </a:lnTo>
                      <a:lnTo>
                        <a:pt x="1300" y="16061"/>
                      </a:lnTo>
                      <a:lnTo>
                        <a:pt x="1156" y="16667"/>
                      </a:lnTo>
                      <a:lnTo>
                        <a:pt x="991" y="16970"/>
                      </a:lnTo>
                      <a:lnTo>
                        <a:pt x="826" y="17273"/>
                      </a:lnTo>
                      <a:lnTo>
                        <a:pt x="681" y="17727"/>
                      </a:lnTo>
                      <a:lnTo>
                        <a:pt x="495" y="18030"/>
                      </a:lnTo>
                      <a:lnTo>
                        <a:pt x="351" y="18333"/>
                      </a:lnTo>
                      <a:lnTo>
                        <a:pt x="268" y="18333"/>
                      </a:lnTo>
                      <a:lnTo>
                        <a:pt x="144" y="18939"/>
                      </a:lnTo>
                      <a:lnTo>
                        <a:pt x="0" y="19091"/>
                      </a:ln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10" y="1430"/>
                  <a:ext cx="322" cy="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 i="1">
                      <a:solidFill>
                        <a:srgbClr val="0000FF"/>
                      </a:solidFill>
                      <a:ea typeface="黑体" pitchFamily="49" charset="-122"/>
                    </a:rPr>
                    <a:t>I</a:t>
                  </a:r>
                  <a:r>
                    <a:rPr lang="en-US" altLang="zh-CN" b="1" baseline="-25000">
                      <a:solidFill>
                        <a:srgbClr val="0000FF"/>
                      </a:solidFill>
                      <a:ea typeface="黑体" pitchFamily="49" charset="-122"/>
                    </a:rPr>
                    <a:t>0</a:t>
                  </a:r>
                  <a:r>
                    <a:rPr lang="zh-CN" altLang="en-US" b="1" baseline="-25000">
                      <a:solidFill>
                        <a:srgbClr val="0000FF"/>
                      </a:solidFill>
                      <a:ea typeface="黑体" pitchFamily="49" charset="-122"/>
                    </a:rPr>
                    <a:t>单</a:t>
                  </a:r>
                  <a:endParaRPr lang="zh-CN" altLang="en-US" b="1" i="1">
                    <a:ea typeface="黑体" pitchFamily="49" charset="-122"/>
                  </a:endParaRPr>
                </a:p>
              </p:txBody>
            </p:sp>
            <p:sp>
              <p:nvSpPr>
                <p:cNvPr id="25708" name="Rectangle 19"/>
                <p:cNvSpPr>
                  <a:spLocks noChangeArrowheads="1"/>
                </p:cNvSpPr>
                <p:nvPr/>
              </p:nvSpPr>
              <p:spPr bwMode="auto">
                <a:xfrm>
                  <a:off x="1196" y="2251"/>
                  <a:ext cx="272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>
                      <a:ea typeface="黑体" pitchFamily="49" charset="-122"/>
                    </a:rPr>
                    <a:t>-2</a:t>
                  </a:r>
                </a:p>
              </p:txBody>
            </p:sp>
            <p:sp>
              <p:nvSpPr>
                <p:cNvPr id="25709" name="Rectangle 20"/>
                <p:cNvSpPr>
                  <a:spLocks noChangeArrowheads="1"/>
                </p:cNvSpPr>
                <p:nvPr/>
              </p:nvSpPr>
              <p:spPr bwMode="auto">
                <a:xfrm>
                  <a:off x="1838" y="2273"/>
                  <a:ext cx="333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>
                      <a:ea typeface="黑体" pitchFamily="49" charset="-122"/>
                    </a:rPr>
                    <a:t>-1</a:t>
                  </a:r>
                </a:p>
                <a:p>
                  <a:pPr algn="just"/>
                  <a:endParaRPr lang="en-US" altLang="zh-CN" b="1">
                    <a:ea typeface="黑体" pitchFamily="49" charset="-122"/>
                  </a:endParaRPr>
                </a:p>
              </p:txBody>
            </p:sp>
            <p:sp>
              <p:nvSpPr>
                <p:cNvPr id="25710" name="Rectangle 21"/>
                <p:cNvSpPr>
                  <a:spLocks noChangeArrowheads="1"/>
                </p:cNvSpPr>
                <p:nvPr/>
              </p:nvSpPr>
              <p:spPr bwMode="auto">
                <a:xfrm>
                  <a:off x="3076" y="2276"/>
                  <a:ext cx="269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>
                      <a:ea typeface="黑体" pitchFamily="49" charset="-122"/>
                    </a:rPr>
                    <a:t>1</a:t>
                  </a:r>
                </a:p>
                <a:p>
                  <a:pPr algn="just"/>
                  <a:endParaRPr lang="en-US" altLang="zh-CN" b="1">
                    <a:ea typeface="黑体" pitchFamily="49" charset="-122"/>
                  </a:endParaRPr>
                </a:p>
              </p:txBody>
            </p:sp>
            <p:sp>
              <p:nvSpPr>
                <p:cNvPr id="25711" name="Rectangle 22"/>
                <p:cNvSpPr>
                  <a:spLocks noChangeArrowheads="1"/>
                </p:cNvSpPr>
                <p:nvPr/>
              </p:nvSpPr>
              <p:spPr bwMode="auto">
                <a:xfrm>
                  <a:off x="3668" y="2275"/>
                  <a:ext cx="22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>
                      <a:ea typeface="黑体" pitchFamily="49" charset="-122"/>
                    </a:rPr>
                    <a:t>2</a:t>
                  </a:r>
                </a:p>
                <a:p>
                  <a:pPr algn="just"/>
                  <a:endParaRPr lang="en-US" altLang="zh-CN" b="1">
                    <a:ea typeface="黑体" pitchFamily="49" charset="-122"/>
                  </a:endParaRPr>
                </a:p>
              </p:txBody>
            </p:sp>
            <p:sp>
              <p:nvSpPr>
                <p:cNvPr id="25712" name="Rectangle 23"/>
                <p:cNvSpPr>
                  <a:spLocks noChangeArrowheads="1"/>
                </p:cNvSpPr>
                <p:nvPr/>
              </p:nvSpPr>
              <p:spPr bwMode="auto">
                <a:xfrm>
                  <a:off x="4055" y="2281"/>
                  <a:ext cx="610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b="1">
                      <a:ea typeface="黑体" pitchFamily="49" charset="-122"/>
                    </a:rPr>
                    <a:t>(</a:t>
                  </a:r>
                  <a:r>
                    <a:rPr lang="en-US" altLang="zh-CN" b="1" i="1">
                      <a:ea typeface="黑体" pitchFamily="49" charset="-122"/>
                      <a:sym typeface="Symbol" pitchFamily="18" charset="2"/>
                    </a:rPr>
                    <a:t></a:t>
                  </a:r>
                  <a:r>
                    <a:rPr lang="en-US" altLang="zh-CN" b="1" i="1">
                      <a:ea typeface="黑体" pitchFamily="49" charset="-122"/>
                    </a:rPr>
                    <a:t> /a</a:t>
                  </a:r>
                  <a:r>
                    <a:rPr lang="en-US" altLang="zh-CN" b="1">
                      <a:ea typeface="黑体" pitchFamily="49" charset="-122"/>
                    </a:rPr>
                    <a:t>)</a:t>
                  </a:r>
                </a:p>
              </p:txBody>
            </p:sp>
          </p:grpSp>
          <p:sp>
            <p:nvSpPr>
              <p:cNvPr id="25616" name="Freeform 24"/>
              <p:cNvSpPr>
                <a:spLocks/>
              </p:cNvSpPr>
              <p:nvPr/>
            </p:nvSpPr>
            <p:spPr bwMode="auto">
              <a:xfrm>
                <a:off x="799" y="3146"/>
                <a:ext cx="396" cy="6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80" y="0"/>
                    </a:moveTo>
                    <a:lnTo>
                      <a:pt x="19723" y="722"/>
                    </a:lnTo>
                    <a:lnTo>
                      <a:pt x="19525" y="1237"/>
                    </a:lnTo>
                    <a:lnTo>
                      <a:pt x="19465" y="1753"/>
                    </a:lnTo>
                    <a:lnTo>
                      <a:pt x="19208" y="2577"/>
                    </a:lnTo>
                    <a:lnTo>
                      <a:pt x="18990" y="3402"/>
                    </a:lnTo>
                    <a:lnTo>
                      <a:pt x="18891" y="3814"/>
                    </a:lnTo>
                    <a:lnTo>
                      <a:pt x="18594" y="4021"/>
                    </a:lnTo>
                    <a:lnTo>
                      <a:pt x="18455" y="5052"/>
                    </a:lnTo>
                    <a:lnTo>
                      <a:pt x="18158" y="5567"/>
                    </a:lnTo>
                    <a:lnTo>
                      <a:pt x="18000" y="5979"/>
                    </a:lnTo>
                    <a:lnTo>
                      <a:pt x="17901" y="6392"/>
                    </a:lnTo>
                    <a:lnTo>
                      <a:pt x="17584" y="7010"/>
                    </a:lnTo>
                    <a:lnTo>
                      <a:pt x="17406" y="7835"/>
                    </a:lnTo>
                    <a:lnTo>
                      <a:pt x="17267" y="8454"/>
                    </a:lnTo>
                    <a:lnTo>
                      <a:pt x="17109" y="8969"/>
                    </a:lnTo>
                    <a:lnTo>
                      <a:pt x="16891" y="9381"/>
                    </a:lnTo>
                    <a:lnTo>
                      <a:pt x="16574" y="10103"/>
                    </a:lnTo>
                    <a:lnTo>
                      <a:pt x="16337" y="10722"/>
                    </a:lnTo>
                    <a:lnTo>
                      <a:pt x="16198" y="11134"/>
                    </a:lnTo>
                    <a:lnTo>
                      <a:pt x="16040" y="11443"/>
                    </a:lnTo>
                    <a:lnTo>
                      <a:pt x="15802" y="12165"/>
                    </a:lnTo>
                    <a:lnTo>
                      <a:pt x="15624" y="12577"/>
                    </a:lnTo>
                    <a:lnTo>
                      <a:pt x="15426" y="13093"/>
                    </a:lnTo>
                    <a:lnTo>
                      <a:pt x="15188" y="13608"/>
                    </a:lnTo>
                    <a:lnTo>
                      <a:pt x="15010" y="14124"/>
                    </a:lnTo>
                    <a:lnTo>
                      <a:pt x="14911" y="14433"/>
                    </a:lnTo>
                    <a:lnTo>
                      <a:pt x="14653" y="15052"/>
                    </a:lnTo>
                    <a:lnTo>
                      <a:pt x="14396" y="15258"/>
                    </a:lnTo>
                    <a:lnTo>
                      <a:pt x="14257" y="15567"/>
                    </a:lnTo>
                    <a:lnTo>
                      <a:pt x="13980" y="15979"/>
                    </a:lnTo>
                    <a:lnTo>
                      <a:pt x="13782" y="16392"/>
                    </a:lnTo>
                    <a:lnTo>
                      <a:pt x="13604" y="16392"/>
                    </a:lnTo>
                    <a:lnTo>
                      <a:pt x="13446" y="17010"/>
                    </a:lnTo>
                    <a:lnTo>
                      <a:pt x="13149" y="17320"/>
                    </a:lnTo>
                    <a:lnTo>
                      <a:pt x="13010" y="17835"/>
                    </a:lnTo>
                    <a:lnTo>
                      <a:pt x="12792" y="18247"/>
                    </a:lnTo>
                    <a:lnTo>
                      <a:pt x="12634" y="18247"/>
                    </a:lnTo>
                    <a:lnTo>
                      <a:pt x="12416" y="18866"/>
                    </a:lnTo>
                    <a:lnTo>
                      <a:pt x="12198" y="18866"/>
                    </a:lnTo>
                    <a:lnTo>
                      <a:pt x="11980" y="18866"/>
                    </a:lnTo>
                    <a:lnTo>
                      <a:pt x="11762" y="19175"/>
                    </a:lnTo>
                    <a:lnTo>
                      <a:pt x="11505" y="19278"/>
                    </a:lnTo>
                    <a:lnTo>
                      <a:pt x="11307" y="19278"/>
                    </a:lnTo>
                    <a:lnTo>
                      <a:pt x="11188" y="19588"/>
                    </a:lnTo>
                    <a:lnTo>
                      <a:pt x="10990" y="19897"/>
                    </a:lnTo>
                    <a:lnTo>
                      <a:pt x="10772" y="19897"/>
                    </a:lnTo>
                    <a:lnTo>
                      <a:pt x="10535" y="19897"/>
                    </a:lnTo>
                    <a:lnTo>
                      <a:pt x="10337" y="19897"/>
                    </a:lnTo>
                    <a:lnTo>
                      <a:pt x="10139" y="19897"/>
                    </a:lnTo>
                    <a:lnTo>
                      <a:pt x="9802" y="19897"/>
                    </a:lnTo>
                    <a:lnTo>
                      <a:pt x="9644" y="19588"/>
                    </a:lnTo>
                    <a:lnTo>
                      <a:pt x="9426" y="19278"/>
                    </a:lnTo>
                    <a:lnTo>
                      <a:pt x="9188" y="19278"/>
                    </a:lnTo>
                    <a:lnTo>
                      <a:pt x="8970" y="19175"/>
                    </a:lnTo>
                    <a:lnTo>
                      <a:pt x="8752" y="18866"/>
                    </a:lnTo>
                    <a:lnTo>
                      <a:pt x="8515" y="18866"/>
                    </a:lnTo>
                    <a:lnTo>
                      <a:pt x="8238" y="18454"/>
                    </a:lnTo>
                    <a:lnTo>
                      <a:pt x="7980" y="18247"/>
                    </a:lnTo>
                    <a:lnTo>
                      <a:pt x="7782" y="17835"/>
                    </a:lnTo>
                    <a:lnTo>
                      <a:pt x="7545" y="17320"/>
                    </a:lnTo>
                    <a:lnTo>
                      <a:pt x="7327" y="17010"/>
                    </a:lnTo>
                    <a:lnTo>
                      <a:pt x="7149" y="16392"/>
                    </a:lnTo>
                    <a:lnTo>
                      <a:pt x="6812" y="15979"/>
                    </a:lnTo>
                    <a:lnTo>
                      <a:pt x="6614" y="15567"/>
                    </a:lnTo>
                    <a:lnTo>
                      <a:pt x="6337" y="15258"/>
                    </a:lnTo>
                    <a:lnTo>
                      <a:pt x="6040" y="14433"/>
                    </a:lnTo>
                    <a:lnTo>
                      <a:pt x="5822" y="14124"/>
                    </a:lnTo>
                    <a:lnTo>
                      <a:pt x="5564" y="13608"/>
                    </a:lnTo>
                    <a:lnTo>
                      <a:pt x="5307" y="13093"/>
                    </a:lnTo>
                    <a:lnTo>
                      <a:pt x="5010" y="12990"/>
                    </a:lnTo>
                    <a:lnTo>
                      <a:pt x="4752" y="12165"/>
                    </a:lnTo>
                    <a:lnTo>
                      <a:pt x="4515" y="11443"/>
                    </a:lnTo>
                    <a:lnTo>
                      <a:pt x="4297" y="11134"/>
                    </a:lnTo>
                    <a:lnTo>
                      <a:pt x="4158" y="10722"/>
                    </a:lnTo>
                    <a:lnTo>
                      <a:pt x="3802" y="10103"/>
                    </a:lnTo>
                    <a:lnTo>
                      <a:pt x="3683" y="9175"/>
                    </a:lnTo>
                    <a:lnTo>
                      <a:pt x="3426" y="8969"/>
                    </a:lnTo>
                    <a:lnTo>
                      <a:pt x="3188" y="8454"/>
                    </a:lnTo>
                    <a:lnTo>
                      <a:pt x="2871" y="7835"/>
                    </a:lnTo>
                    <a:lnTo>
                      <a:pt x="2752" y="7010"/>
                    </a:lnTo>
                    <a:lnTo>
                      <a:pt x="2554" y="6392"/>
                    </a:lnTo>
                    <a:lnTo>
                      <a:pt x="2277" y="5979"/>
                    </a:lnTo>
                    <a:lnTo>
                      <a:pt x="2000" y="5567"/>
                    </a:lnTo>
                    <a:lnTo>
                      <a:pt x="1960" y="5052"/>
                    </a:lnTo>
                    <a:lnTo>
                      <a:pt x="1644" y="4742"/>
                    </a:lnTo>
                    <a:lnTo>
                      <a:pt x="1525" y="4021"/>
                    </a:lnTo>
                    <a:lnTo>
                      <a:pt x="1307" y="3814"/>
                    </a:lnTo>
                    <a:lnTo>
                      <a:pt x="1267" y="3402"/>
                    </a:lnTo>
                    <a:lnTo>
                      <a:pt x="970" y="2990"/>
                    </a:lnTo>
                    <a:lnTo>
                      <a:pt x="792" y="2577"/>
                    </a:lnTo>
                    <a:lnTo>
                      <a:pt x="574" y="1959"/>
                    </a:lnTo>
                    <a:lnTo>
                      <a:pt x="475" y="1753"/>
                    </a:lnTo>
                    <a:lnTo>
                      <a:pt x="436" y="1753"/>
                    </a:lnTo>
                    <a:lnTo>
                      <a:pt x="297" y="1237"/>
                    </a:lnTo>
                    <a:lnTo>
                      <a:pt x="178" y="1237"/>
                    </a:lnTo>
                    <a:lnTo>
                      <a:pt x="0" y="1031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7" name="Line 25"/>
              <p:cNvSpPr>
                <a:spLocks noChangeShapeType="1"/>
              </p:cNvSpPr>
              <p:nvPr/>
            </p:nvSpPr>
            <p:spPr bwMode="auto">
              <a:xfrm>
                <a:off x="877" y="3222"/>
                <a:ext cx="30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8" name="Line 26"/>
              <p:cNvSpPr>
                <a:spLocks noChangeShapeType="1"/>
              </p:cNvSpPr>
              <p:nvPr/>
            </p:nvSpPr>
            <p:spPr bwMode="auto">
              <a:xfrm>
                <a:off x="2313" y="2223"/>
                <a:ext cx="1" cy="9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9" name="Freeform 27"/>
              <p:cNvSpPr>
                <a:spLocks/>
              </p:cNvSpPr>
              <p:nvPr/>
            </p:nvSpPr>
            <p:spPr bwMode="auto">
              <a:xfrm>
                <a:off x="3025" y="3071"/>
                <a:ext cx="402" cy="9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931"/>
                    </a:moveTo>
                    <a:lnTo>
                      <a:pt x="196" y="19241"/>
                    </a:lnTo>
                    <a:lnTo>
                      <a:pt x="371" y="18759"/>
                    </a:lnTo>
                    <a:lnTo>
                      <a:pt x="567" y="18000"/>
                    </a:lnTo>
                    <a:lnTo>
                      <a:pt x="802" y="17517"/>
                    </a:lnTo>
                    <a:lnTo>
                      <a:pt x="997" y="16759"/>
                    </a:lnTo>
                    <a:lnTo>
                      <a:pt x="1232" y="16138"/>
                    </a:lnTo>
                    <a:lnTo>
                      <a:pt x="1388" y="15586"/>
                    </a:lnTo>
                    <a:lnTo>
                      <a:pt x="1564" y="15034"/>
                    </a:lnTo>
                    <a:lnTo>
                      <a:pt x="1740" y="14483"/>
                    </a:lnTo>
                    <a:lnTo>
                      <a:pt x="1935" y="13655"/>
                    </a:lnTo>
                    <a:lnTo>
                      <a:pt x="2170" y="13310"/>
                    </a:lnTo>
                    <a:lnTo>
                      <a:pt x="2346" y="12759"/>
                    </a:lnTo>
                    <a:lnTo>
                      <a:pt x="2561" y="12069"/>
                    </a:lnTo>
                    <a:lnTo>
                      <a:pt x="2815" y="11517"/>
                    </a:lnTo>
                    <a:lnTo>
                      <a:pt x="2933" y="10897"/>
                    </a:lnTo>
                    <a:lnTo>
                      <a:pt x="3167" y="10345"/>
                    </a:lnTo>
                    <a:lnTo>
                      <a:pt x="3324" y="9793"/>
                    </a:lnTo>
                    <a:lnTo>
                      <a:pt x="3558" y="9310"/>
                    </a:lnTo>
                    <a:lnTo>
                      <a:pt x="3773" y="8690"/>
                    </a:lnTo>
                    <a:lnTo>
                      <a:pt x="3949" y="8345"/>
                    </a:lnTo>
                    <a:lnTo>
                      <a:pt x="4125" y="7724"/>
                    </a:lnTo>
                    <a:lnTo>
                      <a:pt x="4360" y="7172"/>
                    </a:lnTo>
                    <a:lnTo>
                      <a:pt x="4555" y="6690"/>
                    </a:lnTo>
                    <a:lnTo>
                      <a:pt x="4790" y="6345"/>
                    </a:lnTo>
                    <a:lnTo>
                      <a:pt x="4927" y="5724"/>
                    </a:lnTo>
                    <a:lnTo>
                      <a:pt x="5142" y="5448"/>
                    </a:lnTo>
                    <a:lnTo>
                      <a:pt x="5318" y="4897"/>
                    </a:lnTo>
                    <a:lnTo>
                      <a:pt x="5533" y="4483"/>
                    </a:lnTo>
                    <a:lnTo>
                      <a:pt x="5806" y="4138"/>
                    </a:lnTo>
                    <a:lnTo>
                      <a:pt x="5963" y="3862"/>
                    </a:lnTo>
                    <a:lnTo>
                      <a:pt x="6178" y="3448"/>
                    </a:lnTo>
                    <a:lnTo>
                      <a:pt x="6373" y="3034"/>
                    </a:lnTo>
                    <a:lnTo>
                      <a:pt x="6569" y="2690"/>
                    </a:lnTo>
                    <a:lnTo>
                      <a:pt x="6764" y="2414"/>
                    </a:lnTo>
                    <a:lnTo>
                      <a:pt x="6940" y="2138"/>
                    </a:lnTo>
                    <a:lnTo>
                      <a:pt x="7234" y="1724"/>
                    </a:lnTo>
                    <a:lnTo>
                      <a:pt x="7410" y="1517"/>
                    </a:lnTo>
                    <a:lnTo>
                      <a:pt x="7605" y="1172"/>
                    </a:lnTo>
                    <a:lnTo>
                      <a:pt x="7820" y="1034"/>
                    </a:lnTo>
                    <a:lnTo>
                      <a:pt x="7996" y="759"/>
                    </a:lnTo>
                    <a:lnTo>
                      <a:pt x="8250" y="690"/>
                    </a:lnTo>
                    <a:lnTo>
                      <a:pt x="8387" y="483"/>
                    </a:lnTo>
                    <a:lnTo>
                      <a:pt x="8641" y="414"/>
                    </a:lnTo>
                    <a:lnTo>
                      <a:pt x="8837" y="276"/>
                    </a:lnTo>
                    <a:lnTo>
                      <a:pt x="9032" y="69"/>
                    </a:lnTo>
                    <a:lnTo>
                      <a:pt x="9267" y="69"/>
                    </a:lnTo>
                    <a:lnTo>
                      <a:pt x="9462" y="0"/>
                    </a:lnTo>
                    <a:lnTo>
                      <a:pt x="9697" y="0"/>
                    </a:lnTo>
                    <a:lnTo>
                      <a:pt x="9912" y="0"/>
                    </a:lnTo>
                    <a:lnTo>
                      <a:pt x="10088" y="69"/>
                    </a:lnTo>
                    <a:lnTo>
                      <a:pt x="10303" y="69"/>
                    </a:lnTo>
                    <a:lnTo>
                      <a:pt x="10499" y="276"/>
                    </a:lnTo>
                    <a:lnTo>
                      <a:pt x="10772" y="414"/>
                    </a:lnTo>
                    <a:lnTo>
                      <a:pt x="11007" y="690"/>
                    </a:lnTo>
                    <a:lnTo>
                      <a:pt x="11202" y="828"/>
                    </a:lnTo>
                    <a:lnTo>
                      <a:pt x="11476" y="1034"/>
                    </a:lnTo>
                    <a:lnTo>
                      <a:pt x="11691" y="1517"/>
                    </a:lnTo>
                    <a:lnTo>
                      <a:pt x="11984" y="1724"/>
                    </a:lnTo>
                    <a:lnTo>
                      <a:pt x="12180" y="2138"/>
                    </a:lnTo>
                    <a:lnTo>
                      <a:pt x="12434" y="2414"/>
                    </a:lnTo>
                    <a:lnTo>
                      <a:pt x="12688" y="2759"/>
                    </a:lnTo>
                    <a:lnTo>
                      <a:pt x="12903" y="3241"/>
                    </a:lnTo>
                    <a:lnTo>
                      <a:pt x="13196" y="3862"/>
                    </a:lnTo>
                    <a:lnTo>
                      <a:pt x="13431" y="4138"/>
                    </a:lnTo>
                    <a:lnTo>
                      <a:pt x="13666" y="4690"/>
                    </a:lnTo>
                    <a:lnTo>
                      <a:pt x="13978" y="5172"/>
                    </a:lnTo>
                    <a:lnTo>
                      <a:pt x="14174" y="5517"/>
                    </a:lnTo>
                    <a:lnTo>
                      <a:pt x="14389" y="6000"/>
                    </a:lnTo>
                    <a:lnTo>
                      <a:pt x="14682" y="6690"/>
                    </a:lnTo>
                    <a:lnTo>
                      <a:pt x="14917" y="7172"/>
                    </a:lnTo>
                    <a:lnTo>
                      <a:pt x="15171" y="7724"/>
                    </a:lnTo>
                    <a:lnTo>
                      <a:pt x="15425" y="8345"/>
                    </a:lnTo>
                    <a:lnTo>
                      <a:pt x="15640" y="8690"/>
                    </a:lnTo>
                    <a:lnTo>
                      <a:pt x="15914" y="9310"/>
                    </a:lnTo>
                    <a:lnTo>
                      <a:pt x="16090" y="9931"/>
                    </a:lnTo>
                    <a:lnTo>
                      <a:pt x="16344" y="10414"/>
                    </a:lnTo>
                    <a:lnTo>
                      <a:pt x="16618" y="11172"/>
                    </a:lnTo>
                    <a:lnTo>
                      <a:pt x="16813" y="11517"/>
                    </a:lnTo>
                    <a:lnTo>
                      <a:pt x="17067" y="12069"/>
                    </a:lnTo>
                    <a:lnTo>
                      <a:pt x="17243" y="12759"/>
                    </a:lnTo>
                    <a:lnTo>
                      <a:pt x="17458" y="13103"/>
                    </a:lnTo>
                    <a:lnTo>
                      <a:pt x="17674" y="13655"/>
                    </a:lnTo>
                    <a:lnTo>
                      <a:pt x="17908" y="14276"/>
                    </a:lnTo>
                    <a:lnTo>
                      <a:pt x="18123" y="14759"/>
                    </a:lnTo>
                    <a:lnTo>
                      <a:pt x="18280" y="15241"/>
                    </a:lnTo>
                    <a:lnTo>
                      <a:pt x="18475" y="15586"/>
                    </a:lnTo>
                    <a:lnTo>
                      <a:pt x="18710" y="16138"/>
                    </a:lnTo>
                    <a:lnTo>
                      <a:pt x="18788" y="16552"/>
                    </a:lnTo>
                    <a:lnTo>
                      <a:pt x="19003" y="16966"/>
                    </a:lnTo>
                    <a:lnTo>
                      <a:pt x="19120" y="17241"/>
                    </a:lnTo>
                    <a:lnTo>
                      <a:pt x="19296" y="17586"/>
                    </a:lnTo>
                    <a:lnTo>
                      <a:pt x="19492" y="18000"/>
                    </a:lnTo>
                    <a:lnTo>
                      <a:pt x="19589" y="18276"/>
                    </a:lnTo>
                    <a:lnTo>
                      <a:pt x="19707" y="18483"/>
                    </a:lnTo>
                    <a:lnTo>
                      <a:pt x="19844" y="18966"/>
                    </a:lnTo>
                    <a:lnTo>
                      <a:pt x="19980" y="19034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0" name="Freeform 28"/>
              <p:cNvSpPr>
                <a:spLocks/>
              </p:cNvSpPr>
              <p:nvPr/>
            </p:nvSpPr>
            <p:spPr bwMode="auto">
              <a:xfrm>
                <a:off x="3386" y="3144"/>
                <a:ext cx="418" cy="7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262" y="588"/>
                    </a:lnTo>
                    <a:lnTo>
                      <a:pt x="450" y="1373"/>
                    </a:lnTo>
                    <a:lnTo>
                      <a:pt x="506" y="1667"/>
                    </a:lnTo>
                    <a:lnTo>
                      <a:pt x="769" y="2549"/>
                    </a:lnTo>
                    <a:lnTo>
                      <a:pt x="993" y="3431"/>
                    </a:lnTo>
                    <a:lnTo>
                      <a:pt x="1068" y="3824"/>
                    </a:lnTo>
                    <a:lnTo>
                      <a:pt x="1368" y="4118"/>
                    </a:lnTo>
                    <a:lnTo>
                      <a:pt x="1556" y="5000"/>
                    </a:lnTo>
                    <a:lnTo>
                      <a:pt x="1799" y="5490"/>
                    </a:lnTo>
                    <a:lnTo>
                      <a:pt x="2006" y="5980"/>
                    </a:lnTo>
                    <a:lnTo>
                      <a:pt x="2081" y="6569"/>
                    </a:lnTo>
                    <a:lnTo>
                      <a:pt x="2418" y="7059"/>
                    </a:lnTo>
                    <a:lnTo>
                      <a:pt x="2568" y="7647"/>
                    </a:lnTo>
                    <a:lnTo>
                      <a:pt x="2718" y="8431"/>
                    </a:lnTo>
                    <a:lnTo>
                      <a:pt x="2887" y="8824"/>
                    </a:lnTo>
                    <a:lnTo>
                      <a:pt x="3093" y="9510"/>
                    </a:lnTo>
                    <a:lnTo>
                      <a:pt x="3393" y="10098"/>
                    </a:lnTo>
                    <a:lnTo>
                      <a:pt x="3636" y="10588"/>
                    </a:lnTo>
                    <a:lnTo>
                      <a:pt x="3786" y="10980"/>
                    </a:lnTo>
                    <a:lnTo>
                      <a:pt x="3936" y="11569"/>
                    </a:lnTo>
                    <a:lnTo>
                      <a:pt x="4199" y="12157"/>
                    </a:lnTo>
                    <a:lnTo>
                      <a:pt x="4349" y="12549"/>
                    </a:lnTo>
                    <a:lnTo>
                      <a:pt x="4536" y="13039"/>
                    </a:lnTo>
                    <a:lnTo>
                      <a:pt x="4780" y="13627"/>
                    </a:lnTo>
                    <a:lnTo>
                      <a:pt x="4948" y="13922"/>
                    </a:lnTo>
                    <a:lnTo>
                      <a:pt x="5061" y="14510"/>
                    </a:lnTo>
                    <a:lnTo>
                      <a:pt x="5305" y="14804"/>
                    </a:lnTo>
                    <a:lnTo>
                      <a:pt x="5623" y="15098"/>
                    </a:lnTo>
                    <a:lnTo>
                      <a:pt x="5717" y="15686"/>
                    </a:lnTo>
                    <a:lnTo>
                      <a:pt x="5961" y="16078"/>
                    </a:lnTo>
                    <a:lnTo>
                      <a:pt x="6186" y="16471"/>
                    </a:lnTo>
                    <a:lnTo>
                      <a:pt x="6354" y="16471"/>
                    </a:lnTo>
                    <a:lnTo>
                      <a:pt x="6560" y="16863"/>
                    </a:lnTo>
                    <a:lnTo>
                      <a:pt x="6823" y="17157"/>
                    </a:lnTo>
                    <a:lnTo>
                      <a:pt x="6973" y="17843"/>
                    </a:lnTo>
                    <a:lnTo>
                      <a:pt x="7198" y="18137"/>
                    </a:lnTo>
                    <a:lnTo>
                      <a:pt x="7329" y="18137"/>
                    </a:lnTo>
                    <a:lnTo>
                      <a:pt x="7554" y="18627"/>
                    </a:lnTo>
                    <a:lnTo>
                      <a:pt x="7779" y="18627"/>
                    </a:lnTo>
                    <a:lnTo>
                      <a:pt x="7985" y="18627"/>
                    </a:lnTo>
                    <a:lnTo>
                      <a:pt x="8229" y="18922"/>
                    </a:lnTo>
                    <a:lnTo>
                      <a:pt x="8454" y="19216"/>
                    </a:lnTo>
                    <a:lnTo>
                      <a:pt x="8697" y="19216"/>
                    </a:lnTo>
                    <a:lnTo>
                      <a:pt x="8791" y="19412"/>
                    </a:lnTo>
                    <a:lnTo>
                      <a:pt x="8997" y="19902"/>
                    </a:lnTo>
                    <a:lnTo>
                      <a:pt x="9241" y="19902"/>
                    </a:lnTo>
                    <a:lnTo>
                      <a:pt x="9447" y="19902"/>
                    </a:lnTo>
                    <a:lnTo>
                      <a:pt x="9672" y="19902"/>
                    </a:lnTo>
                    <a:lnTo>
                      <a:pt x="9822" y="19902"/>
                    </a:lnTo>
                    <a:lnTo>
                      <a:pt x="10178" y="19902"/>
                    </a:lnTo>
                    <a:lnTo>
                      <a:pt x="10309" y="19412"/>
                    </a:lnTo>
                    <a:lnTo>
                      <a:pt x="10553" y="19216"/>
                    </a:lnTo>
                    <a:lnTo>
                      <a:pt x="10759" y="19216"/>
                    </a:lnTo>
                    <a:lnTo>
                      <a:pt x="11003" y="18922"/>
                    </a:lnTo>
                    <a:lnTo>
                      <a:pt x="11209" y="18627"/>
                    </a:lnTo>
                    <a:lnTo>
                      <a:pt x="11453" y="18627"/>
                    </a:lnTo>
                    <a:lnTo>
                      <a:pt x="11734" y="18529"/>
                    </a:lnTo>
                    <a:lnTo>
                      <a:pt x="12015" y="18137"/>
                    </a:lnTo>
                    <a:lnTo>
                      <a:pt x="12221" y="17843"/>
                    </a:lnTo>
                    <a:lnTo>
                      <a:pt x="12446" y="17157"/>
                    </a:lnTo>
                    <a:lnTo>
                      <a:pt x="12671" y="16863"/>
                    </a:lnTo>
                    <a:lnTo>
                      <a:pt x="12840" y="16471"/>
                    </a:lnTo>
                    <a:lnTo>
                      <a:pt x="13177" y="16078"/>
                    </a:lnTo>
                    <a:lnTo>
                      <a:pt x="13346" y="15686"/>
                    </a:lnTo>
                    <a:lnTo>
                      <a:pt x="13646" y="15098"/>
                    </a:lnTo>
                    <a:lnTo>
                      <a:pt x="13927" y="14510"/>
                    </a:lnTo>
                    <a:lnTo>
                      <a:pt x="14152" y="14118"/>
                    </a:lnTo>
                    <a:lnTo>
                      <a:pt x="14377" y="13627"/>
                    </a:lnTo>
                    <a:lnTo>
                      <a:pt x="14695" y="13039"/>
                    </a:lnTo>
                    <a:lnTo>
                      <a:pt x="14958" y="12745"/>
                    </a:lnTo>
                    <a:lnTo>
                      <a:pt x="15220" y="12157"/>
                    </a:lnTo>
                    <a:lnTo>
                      <a:pt x="15464" y="11569"/>
                    </a:lnTo>
                    <a:lnTo>
                      <a:pt x="15670" y="10980"/>
                    </a:lnTo>
                    <a:lnTo>
                      <a:pt x="15801" y="10588"/>
                    </a:lnTo>
                    <a:lnTo>
                      <a:pt x="16176" y="10098"/>
                    </a:lnTo>
                    <a:lnTo>
                      <a:pt x="16289" y="9118"/>
                    </a:lnTo>
                    <a:lnTo>
                      <a:pt x="16551" y="8824"/>
                    </a:lnTo>
                    <a:lnTo>
                      <a:pt x="16795" y="8431"/>
                    </a:lnTo>
                    <a:lnTo>
                      <a:pt x="17113" y="7647"/>
                    </a:lnTo>
                    <a:lnTo>
                      <a:pt x="17245" y="7059"/>
                    </a:lnTo>
                    <a:lnTo>
                      <a:pt x="17432" y="6569"/>
                    </a:lnTo>
                    <a:lnTo>
                      <a:pt x="17713" y="5980"/>
                    </a:lnTo>
                    <a:lnTo>
                      <a:pt x="17957" y="5588"/>
                    </a:lnTo>
                    <a:lnTo>
                      <a:pt x="17994" y="5000"/>
                    </a:lnTo>
                    <a:lnTo>
                      <a:pt x="18332" y="4608"/>
                    </a:lnTo>
                    <a:lnTo>
                      <a:pt x="18444" y="4118"/>
                    </a:lnTo>
                    <a:lnTo>
                      <a:pt x="18669" y="3824"/>
                    </a:lnTo>
                    <a:lnTo>
                      <a:pt x="18725" y="3431"/>
                    </a:lnTo>
                    <a:lnTo>
                      <a:pt x="19007" y="3039"/>
                    </a:lnTo>
                    <a:lnTo>
                      <a:pt x="19213" y="2549"/>
                    </a:lnTo>
                    <a:lnTo>
                      <a:pt x="19400" y="2059"/>
                    </a:lnTo>
                    <a:lnTo>
                      <a:pt x="19513" y="1667"/>
                    </a:lnTo>
                    <a:lnTo>
                      <a:pt x="19550" y="1667"/>
                    </a:lnTo>
                    <a:lnTo>
                      <a:pt x="19681" y="1373"/>
                    </a:lnTo>
                    <a:lnTo>
                      <a:pt x="19813" y="1373"/>
                    </a:lnTo>
                    <a:lnTo>
                      <a:pt x="19981" y="98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Freeform 29"/>
              <p:cNvSpPr>
                <a:spLocks/>
              </p:cNvSpPr>
              <p:nvPr/>
            </p:nvSpPr>
            <p:spPr bwMode="auto">
              <a:xfrm>
                <a:off x="1786" y="2384"/>
                <a:ext cx="1040" cy="754"/>
              </a:xfrm>
              <a:custGeom>
                <a:avLst/>
                <a:gdLst>
                  <a:gd name="T0" fmla="*/ 0 w 20000"/>
                  <a:gd name="T1" fmla="*/ 1 h 20000"/>
                  <a:gd name="T2" fmla="*/ 0 w 20000"/>
                  <a:gd name="T3" fmla="*/ 1 h 20000"/>
                  <a:gd name="T4" fmla="*/ 0 w 20000"/>
                  <a:gd name="T5" fmla="*/ 1 h 20000"/>
                  <a:gd name="T6" fmla="*/ 0 w 20000"/>
                  <a:gd name="T7" fmla="*/ 1 h 20000"/>
                  <a:gd name="T8" fmla="*/ 0 w 20000"/>
                  <a:gd name="T9" fmla="*/ 1 h 20000"/>
                  <a:gd name="T10" fmla="*/ 0 w 20000"/>
                  <a:gd name="T11" fmla="*/ 1 h 20000"/>
                  <a:gd name="T12" fmla="*/ 0 w 20000"/>
                  <a:gd name="T13" fmla="*/ 1 h 20000"/>
                  <a:gd name="T14" fmla="*/ 0 w 20000"/>
                  <a:gd name="T15" fmla="*/ 1 h 20000"/>
                  <a:gd name="T16" fmla="*/ 1 w 20000"/>
                  <a:gd name="T17" fmla="*/ 0 h 20000"/>
                  <a:gd name="T18" fmla="*/ 1 w 20000"/>
                  <a:gd name="T19" fmla="*/ 0 h 20000"/>
                  <a:gd name="T20" fmla="*/ 1 w 20000"/>
                  <a:gd name="T21" fmla="*/ 0 h 20000"/>
                  <a:gd name="T22" fmla="*/ 1 w 20000"/>
                  <a:gd name="T23" fmla="*/ 0 h 20000"/>
                  <a:gd name="T24" fmla="*/ 1 w 20000"/>
                  <a:gd name="T25" fmla="*/ 0 h 20000"/>
                  <a:gd name="T26" fmla="*/ 1 w 20000"/>
                  <a:gd name="T27" fmla="*/ 0 h 20000"/>
                  <a:gd name="T28" fmla="*/ 1 w 20000"/>
                  <a:gd name="T29" fmla="*/ 0 h 20000"/>
                  <a:gd name="T30" fmla="*/ 1 w 20000"/>
                  <a:gd name="T31" fmla="*/ 0 h 20000"/>
                  <a:gd name="T32" fmla="*/ 1 w 20000"/>
                  <a:gd name="T33" fmla="*/ 0 h 20000"/>
                  <a:gd name="T34" fmla="*/ 1 w 20000"/>
                  <a:gd name="T35" fmla="*/ 0 h 20000"/>
                  <a:gd name="T36" fmla="*/ 1 w 20000"/>
                  <a:gd name="T37" fmla="*/ 0 h 20000"/>
                  <a:gd name="T38" fmla="*/ 1 w 20000"/>
                  <a:gd name="T39" fmla="*/ 0 h 20000"/>
                  <a:gd name="T40" fmla="*/ 1 w 20000"/>
                  <a:gd name="T41" fmla="*/ 0 h 20000"/>
                  <a:gd name="T42" fmla="*/ 1 w 20000"/>
                  <a:gd name="T43" fmla="*/ 0 h 20000"/>
                  <a:gd name="T44" fmla="*/ 1 w 20000"/>
                  <a:gd name="T45" fmla="*/ 0 h 20000"/>
                  <a:gd name="T46" fmla="*/ 1 w 20000"/>
                  <a:gd name="T47" fmla="*/ 0 h 20000"/>
                  <a:gd name="T48" fmla="*/ 2 w 20000"/>
                  <a:gd name="T49" fmla="*/ 0 h 20000"/>
                  <a:gd name="T50" fmla="*/ 2 w 20000"/>
                  <a:gd name="T51" fmla="*/ 0 h 20000"/>
                  <a:gd name="T52" fmla="*/ 2 w 20000"/>
                  <a:gd name="T53" fmla="*/ 0 h 20000"/>
                  <a:gd name="T54" fmla="*/ 2 w 20000"/>
                  <a:gd name="T55" fmla="*/ 0 h 20000"/>
                  <a:gd name="T56" fmla="*/ 2 w 20000"/>
                  <a:gd name="T57" fmla="*/ 0 h 20000"/>
                  <a:gd name="T58" fmla="*/ 2 w 20000"/>
                  <a:gd name="T59" fmla="*/ 0 h 20000"/>
                  <a:gd name="T60" fmla="*/ 2 w 20000"/>
                  <a:gd name="T61" fmla="*/ 0 h 20000"/>
                  <a:gd name="T62" fmla="*/ 2 w 20000"/>
                  <a:gd name="T63" fmla="*/ 0 h 20000"/>
                  <a:gd name="T64" fmla="*/ 2 w 20000"/>
                  <a:gd name="T65" fmla="*/ 0 h 20000"/>
                  <a:gd name="T66" fmla="*/ 2 w 20000"/>
                  <a:gd name="T67" fmla="*/ 0 h 20000"/>
                  <a:gd name="T68" fmla="*/ 2 w 20000"/>
                  <a:gd name="T69" fmla="*/ 0 h 20000"/>
                  <a:gd name="T70" fmla="*/ 2 w 20000"/>
                  <a:gd name="T71" fmla="*/ 0 h 20000"/>
                  <a:gd name="T72" fmla="*/ 2 w 20000"/>
                  <a:gd name="T73" fmla="*/ 0 h 20000"/>
                  <a:gd name="T74" fmla="*/ 2 w 20000"/>
                  <a:gd name="T75" fmla="*/ 1 h 20000"/>
                  <a:gd name="T76" fmla="*/ 2 w 20000"/>
                  <a:gd name="T77" fmla="*/ 1 h 20000"/>
                  <a:gd name="T78" fmla="*/ 2 w 20000"/>
                  <a:gd name="T79" fmla="*/ 1 h 20000"/>
                  <a:gd name="T80" fmla="*/ 2 w 20000"/>
                  <a:gd name="T81" fmla="*/ 1 h 20000"/>
                  <a:gd name="T82" fmla="*/ 3 w 20000"/>
                  <a:gd name="T83" fmla="*/ 1 h 20000"/>
                  <a:gd name="T84" fmla="*/ 3 w 20000"/>
                  <a:gd name="T85" fmla="*/ 1 h 20000"/>
                  <a:gd name="T86" fmla="*/ 3 w 20000"/>
                  <a:gd name="T87" fmla="*/ 1 h 20000"/>
                  <a:gd name="T88" fmla="*/ 3 w 20000"/>
                  <a:gd name="T89" fmla="*/ 1 h 20000"/>
                  <a:gd name="T90" fmla="*/ 3 w 20000"/>
                  <a:gd name="T91" fmla="*/ 1 h 20000"/>
                  <a:gd name="T92" fmla="*/ 3 w 20000"/>
                  <a:gd name="T93" fmla="*/ 1 h 20000"/>
                  <a:gd name="T94" fmla="*/ 3 w 20000"/>
                  <a:gd name="T95" fmla="*/ 1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04"/>
                    </a:moveTo>
                    <a:lnTo>
                      <a:pt x="204" y="18495"/>
                    </a:lnTo>
                    <a:lnTo>
                      <a:pt x="475" y="17895"/>
                    </a:lnTo>
                    <a:lnTo>
                      <a:pt x="679" y="17286"/>
                    </a:lnTo>
                    <a:lnTo>
                      <a:pt x="898" y="16686"/>
                    </a:lnTo>
                    <a:lnTo>
                      <a:pt x="1102" y="16068"/>
                    </a:lnTo>
                    <a:lnTo>
                      <a:pt x="1328" y="15486"/>
                    </a:lnTo>
                    <a:lnTo>
                      <a:pt x="1540" y="14886"/>
                    </a:lnTo>
                    <a:lnTo>
                      <a:pt x="1766" y="14304"/>
                    </a:lnTo>
                    <a:lnTo>
                      <a:pt x="1947" y="13712"/>
                    </a:lnTo>
                    <a:lnTo>
                      <a:pt x="2234" y="13166"/>
                    </a:lnTo>
                    <a:lnTo>
                      <a:pt x="2475" y="12593"/>
                    </a:lnTo>
                    <a:lnTo>
                      <a:pt x="2679" y="12020"/>
                    </a:lnTo>
                    <a:lnTo>
                      <a:pt x="2898" y="11464"/>
                    </a:lnTo>
                    <a:lnTo>
                      <a:pt x="3109" y="10909"/>
                    </a:lnTo>
                    <a:lnTo>
                      <a:pt x="3328" y="10345"/>
                    </a:lnTo>
                    <a:lnTo>
                      <a:pt x="3547" y="9816"/>
                    </a:lnTo>
                    <a:lnTo>
                      <a:pt x="3789" y="9279"/>
                    </a:lnTo>
                    <a:lnTo>
                      <a:pt x="4015" y="8751"/>
                    </a:lnTo>
                    <a:lnTo>
                      <a:pt x="4204" y="8249"/>
                    </a:lnTo>
                    <a:lnTo>
                      <a:pt x="4445" y="7738"/>
                    </a:lnTo>
                    <a:lnTo>
                      <a:pt x="4687" y="7255"/>
                    </a:lnTo>
                    <a:lnTo>
                      <a:pt x="4883" y="6789"/>
                    </a:lnTo>
                    <a:lnTo>
                      <a:pt x="5102" y="6341"/>
                    </a:lnTo>
                    <a:lnTo>
                      <a:pt x="5351" y="5893"/>
                    </a:lnTo>
                    <a:lnTo>
                      <a:pt x="5570" y="5437"/>
                    </a:lnTo>
                    <a:lnTo>
                      <a:pt x="5743" y="4989"/>
                    </a:lnTo>
                    <a:lnTo>
                      <a:pt x="5947" y="4568"/>
                    </a:lnTo>
                    <a:lnTo>
                      <a:pt x="6211" y="4183"/>
                    </a:lnTo>
                    <a:lnTo>
                      <a:pt x="6415" y="3771"/>
                    </a:lnTo>
                    <a:lnTo>
                      <a:pt x="6642" y="3403"/>
                    </a:lnTo>
                    <a:lnTo>
                      <a:pt x="6875" y="3063"/>
                    </a:lnTo>
                    <a:lnTo>
                      <a:pt x="7087" y="2714"/>
                    </a:lnTo>
                    <a:lnTo>
                      <a:pt x="7306" y="2409"/>
                    </a:lnTo>
                    <a:lnTo>
                      <a:pt x="7494" y="2096"/>
                    </a:lnTo>
                    <a:lnTo>
                      <a:pt x="7751" y="1809"/>
                    </a:lnTo>
                    <a:lnTo>
                      <a:pt x="7985" y="1576"/>
                    </a:lnTo>
                    <a:lnTo>
                      <a:pt x="8136" y="1299"/>
                    </a:lnTo>
                    <a:lnTo>
                      <a:pt x="8362" y="1066"/>
                    </a:lnTo>
                    <a:lnTo>
                      <a:pt x="8581" y="869"/>
                    </a:lnTo>
                    <a:lnTo>
                      <a:pt x="8838" y="654"/>
                    </a:lnTo>
                    <a:lnTo>
                      <a:pt x="8989" y="493"/>
                    </a:lnTo>
                    <a:lnTo>
                      <a:pt x="9253" y="385"/>
                    </a:lnTo>
                    <a:lnTo>
                      <a:pt x="9464" y="233"/>
                    </a:lnTo>
                    <a:lnTo>
                      <a:pt x="9630" y="152"/>
                    </a:lnTo>
                    <a:lnTo>
                      <a:pt x="9857" y="90"/>
                    </a:lnTo>
                    <a:lnTo>
                      <a:pt x="10098" y="27"/>
                    </a:lnTo>
                    <a:lnTo>
                      <a:pt x="10309" y="0"/>
                    </a:lnTo>
                    <a:lnTo>
                      <a:pt x="10475" y="27"/>
                    </a:lnTo>
                    <a:lnTo>
                      <a:pt x="10679" y="27"/>
                    </a:lnTo>
                    <a:lnTo>
                      <a:pt x="10958" y="90"/>
                    </a:lnTo>
                    <a:lnTo>
                      <a:pt x="11117" y="215"/>
                    </a:lnTo>
                    <a:lnTo>
                      <a:pt x="11336" y="349"/>
                    </a:lnTo>
                    <a:lnTo>
                      <a:pt x="11540" y="519"/>
                    </a:lnTo>
                    <a:lnTo>
                      <a:pt x="11774" y="743"/>
                    </a:lnTo>
                    <a:lnTo>
                      <a:pt x="11992" y="994"/>
                    </a:lnTo>
                    <a:lnTo>
                      <a:pt x="12226" y="1245"/>
                    </a:lnTo>
                    <a:lnTo>
                      <a:pt x="12498" y="1576"/>
                    </a:lnTo>
                    <a:lnTo>
                      <a:pt x="12694" y="1908"/>
                    </a:lnTo>
                    <a:lnTo>
                      <a:pt x="12913" y="2284"/>
                    </a:lnTo>
                    <a:lnTo>
                      <a:pt x="13147" y="2705"/>
                    </a:lnTo>
                    <a:lnTo>
                      <a:pt x="13404" y="3099"/>
                    </a:lnTo>
                    <a:lnTo>
                      <a:pt x="13585" y="3520"/>
                    </a:lnTo>
                    <a:lnTo>
                      <a:pt x="13796" y="3986"/>
                    </a:lnTo>
                    <a:lnTo>
                      <a:pt x="14098" y="4433"/>
                    </a:lnTo>
                    <a:lnTo>
                      <a:pt x="14279" y="4935"/>
                    </a:lnTo>
                    <a:lnTo>
                      <a:pt x="14558" y="5472"/>
                    </a:lnTo>
                    <a:lnTo>
                      <a:pt x="14717" y="5992"/>
                    </a:lnTo>
                    <a:lnTo>
                      <a:pt x="14981" y="6511"/>
                    </a:lnTo>
                    <a:lnTo>
                      <a:pt x="15177" y="7058"/>
                    </a:lnTo>
                    <a:lnTo>
                      <a:pt x="15434" y="7622"/>
                    </a:lnTo>
                    <a:lnTo>
                      <a:pt x="15706" y="8186"/>
                    </a:lnTo>
                    <a:lnTo>
                      <a:pt x="15902" y="8786"/>
                    </a:lnTo>
                    <a:lnTo>
                      <a:pt x="16098" y="9342"/>
                    </a:lnTo>
                    <a:lnTo>
                      <a:pt x="16325" y="9915"/>
                    </a:lnTo>
                    <a:lnTo>
                      <a:pt x="16528" y="10470"/>
                    </a:lnTo>
                    <a:lnTo>
                      <a:pt x="16717" y="11052"/>
                    </a:lnTo>
                    <a:lnTo>
                      <a:pt x="16943" y="11626"/>
                    </a:lnTo>
                    <a:lnTo>
                      <a:pt x="17155" y="12181"/>
                    </a:lnTo>
                    <a:lnTo>
                      <a:pt x="17336" y="12754"/>
                    </a:lnTo>
                    <a:lnTo>
                      <a:pt x="17525" y="13300"/>
                    </a:lnTo>
                    <a:lnTo>
                      <a:pt x="17736" y="13838"/>
                    </a:lnTo>
                    <a:lnTo>
                      <a:pt x="17894" y="14393"/>
                    </a:lnTo>
                    <a:lnTo>
                      <a:pt x="18113" y="14922"/>
                    </a:lnTo>
                    <a:lnTo>
                      <a:pt x="18272" y="15432"/>
                    </a:lnTo>
                    <a:lnTo>
                      <a:pt x="18468" y="15943"/>
                    </a:lnTo>
                    <a:lnTo>
                      <a:pt x="18596" y="16426"/>
                    </a:lnTo>
                    <a:lnTo>
                      <a:pt x="18838" y="16874"/>
                    </a:lnTo>
                    <a:lnTo>
                      <a:pt x="18951" y="17331"/>
                    </a:lnTo>
                    <a:lnTo>
                      <a:pt x="19102" y="17752"/>
                    </a:lnTo>
                    <a:lnTo>
                      <a:pt x="19253" y="18137"/>
                    </a:lnTo>
                    <a:lnTo>
                      <a:pt x="19381" y="18540"/>
                    </a:lnTo>
                    <a:lnTo>
                      <a:pt x="19509" y="18898"/>
                    </a:lnTo>
                    <a:lnTo>
                      <a:pt x="19630" y="19194"/>
                    </a:lnTo>
                    <a:lnTo>
                      <a:pt x="19796" y="19507"/>
                    </a:lnTo>
                    <a:lnTo>
                      <a:pt x="19879" y="19776"/>
                    </a:lnTo>
                    <a:lnTo>
                      <a:pt x="19992" y="19991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2" name="Freeform 30"/>
              <p:cNvSpPr>
                <a:spLocks/>
              </p:cNvSpPr>
              <p:nvPr/>
            </p:nvSpPr>
            <p:spPr bwMode="auto">
              <a:xfrm>
                <a:off x="2806" y="3114"/>
                <a:ext cx="291" cy="10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242" y="738"/>
                    </a:lnTo>
                    <a:lnTo>
                      <a:pt x="431" y="1141"/>
                    </a:lnTo>
                    <a:lnTo>
                      <a:pt x="511" y="1879"/>
                    </a:lnTo>
                    <a:lnTo>
                      <a:pt x="781" y="2483"/>
                    </a:lnTo>
                    <a:lnTo>
                      <a:pt x="1023" y="3087"/>
                    </a:lnTo>
                    <a:lnTo>
                      <a:pt x="1077" y="3826"/>
                    </a:lnTo>
                    <a:lnTo>
                      <a:pt x="1346" y="4295"/>
                    </a:lnTo>
                    <a:lnTo>
                      <a:pt x="1615" y="4899"/>
                    </a:lnTo>
                    <a:lnTo>
                      <a:pt x="1830" y="5302"/>
                    </a:lnTo>
                    <a:lnTo>
                      <a:pt x="1992" y="6107"/>
                    </a:lnTo>
                    <a:lnTo>
                      <a:pt x="2100" y="6779"/>
                    </a:lnTo>
                    <a:lnTo>
                      <a:pt x="2423" y="7248"/>
                    </a:lnTo>
                    <a:lnTo>
                      <a:pt x="2557" y="7919"/>
                    </a:lnTo>
                    <a:lnTo>
                      <a:pt x="2665" y="8456"/>
                    </a:lnTo>
                    <a:lnTo>
                      <a:pt x="2880" y="8926"/>
                    </a:lnTo>
                    <a:lnTo>
                      <a:pt x="3096" y="9597"/>
                    </a:lnTo>
                    <a:lnTo>
                      <a:pt x="3365" y="10067"/>
                    </a:lnTo>
                    <a:lnTo>
                      <a:pt x="3580" y="10604"/>
                    </a:lnTo>
                    <a:lnTo>
                      <a:pt x="3715" y="11141"/>
                    </a:lnTo>
                    <a:lnTo>
                      <a:pt x="3930" y="11611"/>
                    </a:lnTo>
                    <a:lnTo>
                      <a:pt x="4172" y="12081"/>
                    </a:lnTo>
                    <a:lnTo>
                      <a:pt x="4388" y="12752"/>
                    </a:lnTo>
                    <a:lnTo>
                      <a:pt x="4576" y="13087"/>
                    </a:lnTo>
                    <a:lnTo>
                      <a:pt x="4818" y="13557"/>
                    </a:lnTo>
                    <a:lnTo>
                      <a:pt x="5007" y="14161"/>
                    </a:lnTo>
                    <a:lnTo>
                      <a:pt x="5141" y="14698"/>
                    </a:lnTo>
                    <a:lnTo>
                      <a:pt x="5357" y="14899"/>
                    </a:lnTo>
                    <a:lnTo>
                      <a:pt x="5599" y="15369"/>
                    </a:lnTo>
                    <a:lnTo>
                      <a:pt x="5707" y="15705"/>
                    </a:lnTo>
                    <a:lnTo>
                      <a:pt x="5922" y="16174"/>
                    </a:lnTo>
                    <a:lnTo>
                      <a:pt x="6164" y="16376"/>
                    </a:lnTo>
                    <a:lnTo>
                      <a:pt x="6326" y="16913"/>
                    </a:lnTo>
                    <a:lnTo>
                      <a:pt x="6595" y="17114"/>
                    </a:lnTo>
                    <a:lnTo>
                      <a:pt x="6810" y="17517"/>
                    </a:lnTo>
                    <a:lnTo>
                      <a:pt x="6918" y="17651"/>
                    </a:lnTo>
                    <a:lnTo>
                      <a:pt x="7160" y="18121"/>
                    </a:lnTo>
                    <a:lnTo>
                      <a:pt x="7429" y="18322"/>
                    </a:lnTo>
                    <a:lnTo>
                      <a:pt x="7591" y="18725"/>
                    </a:lnTo>
                    <a:lnTo>
                      <a:pt x="7833" y="18859"/>
                    </a:lnTo>
                    <a:lnTo>
                      <a:pt x="7995" y="19060"/>
                    </a:lnTo>
                    <a:lnTo>
                      <a:pt x="8210" y="19262"/>
                    </a:lnTo>
                    <a:lnTo>
                      <a:pt x="8479" y="19262"/>
                    </a:lnTo>
                    <a:lnTo>
                      <a:pt x="8721" y="19597"/>
                    </a:lnTo>
                    <a:lnTo>
                      <a:pt x="8775" y="19597"/>
                    </a:lnTo>
                    <a:lnTo>
                      <a:pt x="8910" y="19732"/>
                    </a:lnTo>
                    <a:lnTo>
                      <a:pt x="9206" y="19732"/>
                    </a:lnTo>
                    <a:lnTo>
                      <a:pt x="9394" y="19933"/>
                    </a:lnTo>
                    <a:lnTo>
                      <a:pt x="9610" y="19933"/>
                    </a:lnTo>
                    <a:lnTo>
                      <a:pt x="9798" y="19933"/>
                    </a:lnTo>
                    <a:lnTo>
                      <a:pt x="10202" y="19732"/>
                    </a:lnTo>
                    <a:lnTo>
                      <a:pt x="10390" y="19597"/>
                    </a:lnTo>
                    <a:lnTo>
                      <a:pt x="10606" y="19597"/>
                    </a:lnTo>
                    <a:lnTo>
                      <a:pt x="10794" y="19329"/>
                    </a:lnTo>
                    <a:lnTo>
                      <a:pt x="11090" y="19262"/>
                    </a:lnTo>
                    <a:lnTo>
                      <a:pt x="11225" y="19060"/>
                    </a:lnTo>
                    <a:lnTo>
                      <a:pt x="11440" y="18859"/>
                    </a:lnTo>
                    <a:lnTo>
                      <a:pt x="11763" y="18389"/>
                    </a:lnTo>
                    <a:lnTo>
                      <a:pt x="12005" y="18121"/>
                    </a:lnTo>
                    <a:lnTo>
                      <a:pt x="12167" y="17651"/>
                    </a:lnTo>
                    <a:lnTo>
                      <a:pt x="12409" y="17315"/>
                    </a:lnTo>
                    <a:lnTo>
                      <a:pt x="12571" y="17047"/>
                    </a:lnTo>
                    <a:lnTo>
                      <a:pt x="12894" y="16644"/>
                    </a:lnTo>
                    <a:lnTo>
                      <a:pt x="13190" y="16174"/>
                    </a:lnTo>
                    <a:lnTo>
                      <a:pt x="13324" y="15705"/>
                    </a:lnTo>
                    <a:lnTo>
                      <a:pt x="13674" y="15235"/>
                    </a:lnTo>
                    <a:lnTo>
                      <a:pt x="13943" y="14765"/>
                    </a:lnTo>
                    <a:lnTo>
                      <a:pt x="14132" y="14295"/>
                    </a:lnTo>
                    <a:lnTo>
                      <a:pt x="14401" y="13691"/>
                    </a:lnTo>
                    <a:lnTo>
                      <a:pt x="14643" y="13087"/>
                    </a:lnTo>
                    <a:lnTo>
                      <a:pt x="14939" y="12752"/>
                    </a:lnTo>
                    <a:lnTo>
                      <a:pt x="15182" y="12081"/>
                    </a:lnTo>
                    <a:lnTo>
                      <a:pt x="15424" y="11611"/>
                    </a:lnTo>
                    <a:lnTo>
                      <a:pt x="15639" y="11141"/>
                    </a:lnTo>
                    <a:lnTo>
                      <a:pt x="15828" y="10604"/>
                    </a:lnTo>
                    <a:lnTo>
                      <a:pt x="16205" y="10067"/>
                    </a:lnTo>
                    <a:lnTo>
                      <a:pt x="16339" y="9396"/>
                    </a:lnTo>
                    <a:lnTo>
                      <a:pt x="16608" y="8859"/>
                    </a:lnTo>
                    <a:lnTo>
                      <a:pt x="16797" y="8389"/>
                    </a:lnTo>
                    <a:lnTo>
                      <a:pt x="17120" y="7919"/>
                    </a:lnTo>
                    <a:lnTo>
                      <a:pt x="17335" y="7248"/>
                    </a:lnTo>
                    <a:lnTo>
                      <a:pt x="17443" y="6779"/>
                    </a:lnTo>
                    <a:lnTo>
                      <a:pt x="17631" y="6107"/>
                    </a:lnTo>
                    <a:lnTo>
                      <a:pt x="17927" y="5705"/>
                    </a:lnTo>
                    <a:lnTo>
                      <a:pt x="18008" y="5235"/>
                    </a:lnTo>
                    <a:lnTo>
                      <a:pt x="18277" y="4765"/>
                    </a:lnTo>
                    <a:lnTo>
                      <a:pt x="18385" y="4295"/>
                    </a:lnTo>
                    <a:lnTo>
                      <a:pt x="18681" y="3826"/>
                    </a:lnTo>
                    <a:lnTo>
                      <a:pt x="18762" y="3356"/>
                    </a:lnTo>
                    <a:lnTo>
                      <a:pt x="18977" y="2953"/>
                    </a:lnTo>
                    <a:lnTo>
                      <a:pt x="19166" y="2685"/>
                    </a:lnTo>
                    <a:lnTo>
                      <a:pt x="19435" y="2349"/>
                    </a:lnTo>
                    <a:lnTo>
                      <a:pt x="19542" y="1879"/>
                    </a:lnTo>
                    <a:lnTo>
                      <a:pt x="19569" y="1678"/>
                    </a:lnTo>
                    <a:lnTo>
                      <a:pt x="19704" y="1208"/>
                    </a:lnTo>
                    <a:lnTo>
                      <a:pt x="19812" y="1007"/>
                    </a:lnTo>
                    <a:lnTo>
                      <a:pt x="19973" y="805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Freeform 31"/>
              <p:cNvSpPr>
                <a:spLocks/>
              </p:cNvSpPr>
              <p:nvPr/>
            </p:nvSpPr>
            <p:spPr bwMode="auto">
              <a:xfrm>
                <a:off x="1495" y="3115"/>
                <a:ext cx="292" cy="10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73" y="0"/>
                    </a:moveTo>
                    <a:lnTo>
                      <a:pt x="19731" y="738"/>
                    </a:lnTo>
                    <a:lnTo>
                      <a:pt x="19542" y="1141"/>
                    </a:lnTo>
                    <a:lnTo>
                      <a:pt x="19435" y="1879"/>
                    </a:lnTo>
                    <a:lnTo>
                      <a:pt x="19166" y="2483"/>
                    </a:lnTo>
                    <a:lnTo>
                      <a:pt x="18950" y="3087"/>
                    </a:lnTo>
                    <a:lnTo>
                      <a:pt x="18923" y="3826"/>
                    </a:lnTo>
                    <a:lnTo>
                      <a:pt x="18627" y="4295"/>
                    </a:lnTo>
                    <a:lnTo>
                      <a:pt x="18385" y="4899"/>
                    </a:lnTo>
                    <a:lnTo>
                      <a:pt x="18116" y="5302"/>
                    </a:lnTo>
                    <a:lnTo>
                      <a:pt x="17981" y="6107"/>
                    </a:lnTo>
                    <a:lnTo>
                      <a:pt x="17847" y="6779"/>
                    </a:lnTo>
                    <a:lnTo>
                      <a:pt x="17524" y="7248"/>
                    </a:lnTo>
                    <a:lnTo>
                      <a:pt x="17416" y="7919"/>
                    </a:lnTo>
                    <a:lnTo>
                      <a:pt x="17335" y="8456"/>
                    </a:lnTo>
                    <a:lnTo>
                      <a:pt x="17093" y="8926"/>
                    </a:lnTo>
                    <a:lnTo>
                      <a:pt x="16851" y="9597"/>
                    </a:lnTo>
                    <a:lnTo>
                      <a:pt x="16608" y="10067"/>
                    </a:lnTo>
                    <a:lnTo>
                      <a:pt x="16366" y="10604"/>
                    </a:lnTo>
                    <a:lnTo>
                      <a:pt x="16258" y="11141"/>
                    </a:lnTo>
                    <a:lnTo>
                      <a:pt x="16070" y="11611"/>
                    </a:lnTo>
                    <a:lnTo>
                      <a:pt x="15801" y="12081"/>
                    </a:lnTo>
                    <a:lnTo>
                      <a:pt x="15559" y="12752"/>
                    </a:lnTo>
                    <a:lnTo>
                      <a:pt x="15370" y="13087"/>
                    </a:lnTo>
                    <a:lnTo>
                      <a:pt x="15155" y="13557"/>
                    </a:lnTo>
                    <a:lnTo>
                      <a:pt x="14993" y="14161"/>
                    </a:lnTo>
                    <a:lnTo>
                      <a:pt x="14832" y="14698"/>
                    </a:lnTo>
                    <a:lnTo>
                      <a:pt x="14616" y="14899"/>
                    </a:lnTo>
                    <a:lnTo>
                      <a:pt x="14374" y="15369"/>
                    </a:lnTo>
                    <a:lnTo>
                      <a:pt x="14213" y="15705"/>
                    </a:lnTo>
                    <a:lnTo>
                      <a:pt x="14024" y="16174"/>
                    </a:lnTo>
                    <a:lnTo>
                      <a:pt x="13782" y="16376"/>
                    </a:lnTo>
                    <a:lnTo>
                      <a:pt x="13647" y="16913"/>
                    </a:lnTo>
                    <a:lnTo>
                      <a:pt x="13378" y="17114"/>
                    </a:lnTo>
                    <a:lnTo>
                      <a:pt x="13136" y="17517"/>
                    </a:lnTo>
                    <a:lnTo>
                      <a:pt x="13055" y="17651"/>
                    </a:lnTo>
                    <a:lnTo>
                      <a:pt x="12732" y="18121"/>
                    </a:lnTo>
                    <a:lnTo>
                      <a:pt x="12544" y="18322"/>
                    </a:lnTo>
                    <a:lnTo>
                      <a:pt x="12382" y="18725"/>
                    </a:lnTo>
                    <a:lnTo>
                      <a:pt x="12140" y="18859"/>
                    </a:lnTo>
                    <a:lnTo>
                      <a:pt x="11978" y="19060"/>
                    </a:lnTo>
                    <a:lnTo>
                      <a:pt x="11790" y="19262"/>
                    </a:lnTo>
                    <a:lnTo>
                      <a:pt x="11494" y="19262"/>
                    </a:lnTo>
                    <a:lnTo>
                      <a:pt x="11252" y="19597"/>
                    </a:lnTo>
                    <a:lnTo>
                      <a:pt x="11171" y="19597"/>
                    </a:lnTo>
                    <a:lnTo>
                      <a:pt x="11063" y="19732"/>
                    </a:lnTo>
                    <a:lnTo>
                      <a:pt x="10740" y="19732"/>
                    </a:lnTo>
                    <a:lnTo>
                      <a:pt x="10579" y="19933"/>
                    </a:lnTo>
                    <a:lnTo>
                      <a:pt x="10390" y="19933"/>
                    </a:lnTo>
                    <a:lnTo>
                      <a:pt x="10175" y="19933"/>
                    </a:lnTo>
                    <a:lnTo>
                      <a:pt x="9771" y="19732"/>
                    </a:lnTo>
                    <a:lnTo>
                      <a:pt x="9610" y="19597"/>
                    </a:lnTo>
                    <a:lnTo>
                      <a:pt x="9367" y="19597"/>
                    </a:lnTo>
                    <a:lnTo>
                      <a:pt x="9179" y="19329"/>
                    </a:lnTo>
                    <a:lnTo>
                      <a:pt x="8910" y="19262"/>
                    </a:lnTo>
                    <a:lnTo>
                      <a:pt x="8748" y="19060"/>
                    </a:lnTo>
                    <a:lnTo>
                      <a:pt x="8533" y="18859"/>
                    </a:lnTo>
                    <a:lnTo>
                      <a:pt x="8210" y="18389"/>
                    </a:lnTo>
                    <a:lnTo>
                      <a:pt x="7968" y="18121"/>
                    </a:lnTo>
                    <a:lnTo>
                      <a:pt x="7779" y="17651"/>
                    </a:lnTo>
                    <a:lnTo>
                      <a:pt x="7564" y="17315"/>
                    </a:lnTo>
                    <a:lnTo>
                      <a:pt x="7402" y="17047"/>
                    </a:lnTo>
                    <a:lnTo>
                      <a:pt x="7026" y="16644"/>
                    </a:lnTo>
                    <a:lnTo>
                      <a:pt x="6810" y="16174"/>
                    </a:lnTo>
                    <a:lnTo>
                      <a:pt x="6622" y="15705"/>
                    </a:lnTo>
                    <a:lnTo>
                      <a:pt x="6299" y="15235"/>
                    </a:lnTo>
                    <a:lnTo>
                      <a:pt x="6057" y="14765"/>
                    </a:lnTo>
                    <a:lnTo>
                      <a:pt x="5841" y="14295"/>
                    </a:lnTo>
                    <a:lnTo>
                      <a:pt x="5572" y="13691"/>
                    </a:lnTo>
                    <a:lnTo>
                      <a:pt x="5330" y="13087"/>
                    </a:lnTo>
                    <a:lnTo>
                      <a:pt x="5034" y="12752"/>
                    </a:lnTo>
                    <a:lnTo>
                      <a:pt x="4791" y="12081"/>
                    </a:lnTo>
                    <a:lnTo>
                      <a:pt x="4549" y="11611"/>
                    </a:lnTo>
                    <a:lnTo>
                      <a:pt x="4334" y="11141"/>
                    </a:lnTo>
                    <a:lnTo>
                      <a:pt x="4145" y="10604"/>
                    </a:lnTo>
                    <a:lnTo>
                      <a:pt x="3742" y="10067"/>
                    </a:lnTo>
                    <a:lnTo>
                      <a:pt x="3634" y="9396"/>
                    </a:lnTo>
                    <a:lnTo>
                      <a:pt x="3365" y="8859"/>
                    </a:lnTo>
                    <a:lnTo>
                      <a:pt x="3203" y="8389"/>
                    </a:lnTo>
                    <a:lnTo>
                      <a:pt x="2853" y="7919"/>
                    </a:lnTo>
                    <a:lnTo>
                      <a:pt x="2665" y="7248"/>
                    </a:lnTo>
                    <a:lnTo>
                      <a:pt x="2530" y="6779"/>
                    </a:lnTo>
                    <a:lnTo>
                      <a:pt x="2342" y="6107"/>
                    </a:lnTo>
                    <a:lnTo>
                      <a:pt x="2019" y="5705"/>
                    </a:lnTo>
                    <a:lnTo>
                      <a:pt x="1965" y="5235"/>
                    </a:lnTo>
                    <a:lnTo>
                      <a:pt x="1615" y="4765"/>
                    </a:lnTo>
                    <a:lnTo>
                      <a:pt x="1588" y="4295"/>
                    </a:lnTo>
                    <a:lnTo>
                      <a:pt x="1292" y="3826"/>
                    </a:lnTo>
                    <a:lnTo>
                      <a:pt x="1184" y="3356"/>
                    </a:lnTo>
                    <a:lnTo>
                      <a:pt x="969" y="2953"/>
                    </a:lnTo>
                    <a:lnTo>
                      <a:pt x="781" y="2685"/>
                    </a:lnTo>
                    <a:lnTo>
                      <a:pt x="565" y="2349"/>
                    </a:lnTo>
                    <a:lnTo>
                      <a:pt x="431" y="1879"/>
                    </a:lnTo>
                    <a:lnTo>
                      <a:pt x="404" y="1678"/>
                    </a:lnTo>
                    <a:lnTo>
                      <a:pt x="269" y="1208"/>
                    </a:lnTo>
                    <a:lnTo>
                      <a:pt x="135" y="1007"/>
                    </a:lnTo>
                    <a:lnTo>
                      <a:pt x="0" y="805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4" name="Freeform 32"/>
              <p:cNvSpPr>
                <a:spLocks/>
              </p:cNvSpPr>
              <p:nvPr/>
            </p:nvSpPr>
            <p:spPr bwMode="auto">
              <a:xfrm>
                <a:off x="1164" y="3087"/>
                <a:ext cx="380" cy="6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79" y="19891"/>
                    </a:moveTo>
                    <a:lnTo>
                      <a:pt x="19773" y="19235"/>
                    </a:lnTo>
                    <a:lnTo>
                      <a:pt x="19608" y="18798"/>
                    </a:lnTo>
                    <a:lnTo>
                      <a:pt x="19401" y="18033"/>
                    </a:lnTo>
                    <a:lnTo>
                      <a:pt x="19174" y="17596"/>
                    </a:lnTo>
                    <a:lnTo>
                      <a:pt x="18968" y="16721"/>
                    </a:lnTo>
                    <a:lnTo>
                      <a:pt x="18762" y="16066"/>
                    </a:lnTo>
                    <a:lnTo>
                      <a:pt x="18596" y="15738"/>
                    </a:lnTo>
                    <a:lnTo>
                      <a:pt x="18411" y="14973"/>
                    </a:lnTo>
                    <a:lnTo>
                      <a:pt x="18225" y="14426"/>
                    </a:lnTo>
                    <a:lnTo>
                      <a:pt x="18019" y="13770"/>
                    </a:lnTo>
                    <a:lnTo>
                      <a:pt x="17812" y="13224"/>
                    </a:lnTo>
                    <a:lnTo>
                      <a:pt x="17606" y="12678"/>
                    </a:lnTo>
                    <a:lnTo>
                      <a:pt x="17461" y="12022"/>
                    </a:lnTo>
                    <a:lnTo>
                      <a:pt x="17152" y="11694"/>
                    </a:lnTo>
                    <a:lnTo>
                      <a:pt x="17028" y="10929"/>
                    </a:lnTo>
                    <a:lnTo>
                      <a:pt x="16801" y="10273"/>
                    </a:lnTo>
                    <a:lnTo>
                      <a:pt x="16615" y="9727"/>
                    </a:lnTo>
                    <a:lnTo>
                      <a:pt x="16471" y="9290"/>
                    </a:lnTo>
                    <a:lnTo>
                      <a:pt x="16202" y="8743"/>
                    </a:lnTo>
                    <a:lnTo>
                      <a:pt x="16037" y="8306"/>
                    </a:lnTo>
                    <a:lnTo>
                      <a:pt x="15831" y="7760"/>
                    </a:lnTo>
                    <a:lnTo>
                      <a:pt x="15604" y="7104"/>
                    </a:lnTo>
                    <a:lnTo>
                      <a:pt x="15418" y="6776"/>
                    </a:lnTo>
                    <a:lnTo>
                      <a:pt x="15191" y="6230"/>
                    </a:lnTo>
                    <a:lnTo>
                      <a:pt x="15046" y="5792"/>
                    </a:lnTo>
                    <a:lnTo>
                      <a:pt x="14840" y="5355"/>
                    </a:lnTo>
                    <a:lnTo>
                      <a:pt x="14675" y="5027"/>
                    </a:lnTo>
                    <a:lnTo>
                      <a:pt x="14427" y="4372"/>
                    </a:lnTo>
                    <a:lnTo>
                      <a:pt x="14200" y="4044"/>
                    </a:lnTo>
                    <a:lnTo>
                      <a:pt x="13994" y="3934"/>
                    </a:lnTo>
                    <a:lnTo>
                      <a:pt x="13787" y="3388"/>
                    </a:lnTo>
                    <a:lnTo>
                      <a:pt x="13622" y="3060"/>
                    </a:lnTo>
                    <a:lnTo>
                      <a:pt x="13395" y="2732"/>
                    </a:lnTo>
                    <a:lnTo>
                      <a:pt x="13230" y="2295"/>
                    </a:lnTo>
                    <a:lnTo>
                      <a:pt x="13003" y="2077"/>
                    </a:lnTo>
                    <a:lnTo>
                      <a:pt x="12735" y="1639"/>
                    </a:lnTo>
                    <a:lnTo>
                      <a:pt x="12549" y="1639"/>
                    </a:lnTo>
                    <a:lnTo>
                      <a:pt x="12343" y="1202"/>
                    </a:lnTo>
                    <a:lnTo>
                      <a:pt x="12178" y="1093"/>
                    </a:lnTo>
                    <a:lnTo>
                      <a:pt x="11992" y="765"/>
                    </a:lnTo>
                    <a:lnTo>
                      <a:pt x="11723" y="765"/>
                    </a:lnTo>
                    <a:lnTo>
                      <a:pt x="11558" y="437"/>
                    </a:lnTo>
                    <a:lnTo>
                      <a:pt x="11331" y="437"/>
                    </a:lnTo>
                    <a:lnTo>
                      <a:pt x="11104" y="328"/>
                    </a:lnTo>
                    <a:lnTo>
                      <a:pt x="10960" y="109"/>
                    </a:lnTo>
                    <a:lnTo>
                      <a:pt x="10691" y="109"/>
                    </a:lnTo>
                    <a:lnTo>
                      <a:pt x="10526" y="0"/>
                    </a:lnTo>
                    <a:lnTo>
                      <a:pt x="10299" y="0"/>
                    </a:lnTo>
                    <a:lnTo>
                      <a:pt x="10052" y="0"/>
                    </a:lnTo>
                    <a:lnTo>
                      <a:pt x="9866" y="109"/>
                    </a:lnTo>
                    <a:lnTo>
                      <a:pt x="9659" y="109"/>
                    </a:lnTo>
                    <a:lnTo>
                      <a:pt x="9474" y="328"/>
                    </a:lnTo>
                    <a:lnTo>
                      <a:pt x="9185" y="437"/>
                    </a:lnTo>
                    <a:lnTo>
                      <a:pt x="8978" y="765"/>
                    </a:lnTo>
                    <a:lnTo>
                      <a:pt x="8772" y="765"/>
                    </a:lnTo>
                    <a:lnTo>
                      <a:pt x="8504" y="1093"/>
                    </a:lnTo>
                    <a:lnTo>
                      <a:pt x="8277" y="1639"/>
                    </a:lnTo>
                    <a:lnTo>
                      <a:pt x="7988" y="1639"/>
                    </a:lnTo>
                    <a:lnTo>
                      <a:pt x="7781" y="2077"/>
                    </a:lnTo>
                    <a:lnTo>
                      <a:pt x="7534" y="2404"/>
                    </a:lnTo>
                    <a:lnTo>
                      <a:pt x="7286" y="2732"/>
                    </a:lnTo>
                    <a:lnTo>
                      <a:pt x="7059" y="3388"/>
                    </a:lnTo>
                    <a:lnTo>
                      <a:pt x="6749" y="3934"/>
                    </a:lnTo>
                    <a:lnTo>
                      <a:pt x="6543" y="4044"/>
                    </a:lnTo>
                    <a:lnTo>
                      <a:pt x="6275" y="4809"/>
                    </a:lnTo>
                    <a:lnTo>
                      <a:pt x="6027" y="5027"/>
                    </a:lnTo>
                    <a:lnTo>
                      <a:pt x="5800" y="5574"/>
                    </a:lnTo>
                    <a:lnTo>
                      <a:pt x="5573" y="6011"/>
                    </a:lnTo>
                    <a:lnTo>
                      <a:pt x="5284" y="6776"/>
                    </a:lnTo>
                    <a:lnTo>
                      <a:pt x="5077" y="7104"/>
                    </a:lnTo>
                    <a:lnTo>
                      <a:pt x="4788" y="7760"/>
                    </a:lnTo>
                    <a:lnTo>
                      <a:pt x="4561" y="8306"/>
                    </a:lnTo>
                    <a:lnTo>
                      <a:pt x="4334" y="8743"/>
                    </a:lnTo>
                    <a:lnTo>
                      <a:pt x="4066" y="9399"/>
                    </a:lnTo>
                    <a:lnTo>
                      <a:pt x="3901" y="10055"/>
                    </a:lnTo>
                    <a:lnTo>
                      <a:pt x="3653" y="10492"/>
                    </a:lnTo>
                    <a:lnTo>
                      <a:pt x="3385" y="11038"/>
                    </a:lnTo>
                    <a:lnTo>
                      <a:pt x="3179" y="11694"/>
                    </a:lnTo>
                    <a:lnTo>
                      <a:pt x="2951" y="12022"/>
                    </a:lnTo>
                    <a:lnTo>
                      <a:pt x="2724" y="12678"/>
                    </a:lnTo>
                    <a:lnTo>
                      <a:pt x="2497" y="13005"/>
                    </a:lnTo>
                    <a:lnTo>
                      <a:pt x="2312" y="13770"/>
                    </a:lnTo>
                    <a:lnTo>
                      <a:pt x="2043" y="14208"/>
                    </a:lnTo>
                    <a:lnTo>
                      <a:pt x="1858" y="14645"/>
                    </a:lnTo>
                    <a:lnTo>
                      <a:pt x="1692" y="15191"/>
                    </a:lnTo>
                    <a:lnTo>
                      <a:pt x="1507" y="15738"/>
                    </a:lnTo>
                    <a:lnTo>
                      <a:pt x="1300" y="16066"/>
                    </a:lnTo>
                    <a:lnTo>
                      <a:pt x="1156" y="16721"/>
                    </a:lnTo>
                    <a:lnTo>
                      <a:pt x="991" y="16940"/>
                    </a:lnTo>
                    <a:lnTo>
                      <a:pt x="826" y="17268"/>
                    </a:lnTo>
                    <a:lnTo>
                      <a:pt x="681" y="17705"/>
                    </a:lnTo>
                    <a:lnTo>
                      <a:pt x="495" y="18033"/>
                    </a:lnTo>
                    <a:lnTo>
                      <a:pt x="351" y="18361"/>
                    </a:lnTo>
                    <a:lnTo>
                      <a:pt x="268" y="18361"/>
                    </a:lnTo>
                    <a:lnTo>
                      <a:pt x="144" y="18907"/>
                    </a:lnTo>
                    <a:lnTo>
                      <a:pt x="0" y="19126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5" name="Line 33"/>
              <p:cNvSpPr>
                <a:spLocks noChangeShapeType="1"/>
              </p:cNvSpPr>
              <p:nvPr/>
            </p:nvSpPr>
            <p:spPr bwMode="auto">
              <a:xfrm>
                <a:off x="2956" y="1903"/>
                <a:ext cx="1" cy="13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34"/>
              <p:cNvSpPr>
                <a:spLocks noChangeShapeType="1"/>
              </p:cNvSpPr>
              <p:nvPr/>
            </p:nvSpPr>
            <p:spPr bwMode="auto">
              <a:xfrm>
                <a:off x="1013" y="1884"/>
                <a:ext cx="0" cy="1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35"/>
              <p:cNvSpPr>
                <a:spLocks noChangeShapeType="1"/>
              </p:cNvSpPr>
              <p:nvPr/>
            </p:nvSpPr>
            <p:spPr bwMode="auto">
              <a:xfrm>
                <a:off x="1638" y="1887"/>
                <a:ext cx="0" cy="13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Line 36"/>
              <p:cNvSpPr>
                <a:spLocks noChangeShapeType="1"/>
              </p:cNvSpPr>
              <p:nvPr/>
            </p:nvSpPr>
            <p:spPr bwMode="auto">
              <a:xfrm>
                <a:off x="3574" y="1893"/>
                <a:ext cx="1" cy="13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9" name="Arc 37"/>
              <p:cNvSpPr>
                <a:spLocks/>
              </p:cNvSpPr>
              <p:nvPr/>
            </p:nvSpPr>
            <p:spPr bwMode="auto">
              <a:xfrm flipH="1">
                <a:off x="2281" y="2398"/>
                <a:ext cx="35" cy="81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0" name="Arc 38"/>
              <p:cNvSpPr>
                <a:spLocks/>
              </p:cNvSpPr>
              <p:nvPr/>
            </p:nvSpPr>
            <p:spPr bwMode="auto">
              <a:xfrm>
                <a:off x="2311" y="2391"/>
                <a:ext cx="35" cy="81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1" name="Freeform 39"/>
              <p:cNvSpPr>
                <a:spLocks/>
              </p:cNvSpPr>
              <p:nvPr/>
            </p:nvSpPr>
            <p:spPr bwMode="auto">
              <a:xfrm>
                <a:off x="2512" y="3175"/>
                <a:ext cx="35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80" y="19000"/>
                    </a:moveTo>
                    <a:lnTo>
                      <a:pt x="19780" y="18167"/>
                    </a:lnTo>
                    <a:lnTo>
                      <a:pt x="19780" y="17667"/>
                    </a:lnTo>
                    <a:lnTo>
                      <a:pt x="19121" y="17167"/>
                    </a:lnTo>
                    <a:lnTo>
                      <a:pt x="19121" y="16667"/>
                    </a:lnTo>
                    <a:lnTo>
                      <a:pt x="19121" y="16000"/>
                    </a:lnTo>
                    <a:lnTo>
                      <a:pt x="18901" y="15667"/>
                    </a:lnTo>
                    <a:lnTo>
                      <a:pt x="18901" y="14833"/>
                    </a:lnTo>
                    <a:lnTo>
                      <a:pt x="18462" y="14000"/>
                    </a:lnTo>
                    <a:lnTo>
                      <a:pt x="18462" y="13667"/>
                    </a:lnTo>
                    <a:lnTo>
                      <a:pt x="18022" y="13167"/>
                    </a:lnTo>
                    <a:lnTo>
                      <a:pt x="17582" y="12667"/>
                    </a:lnTo>
                    <a:lnTo>
                      <a:pt x="17582" y="11833"/>
                    </a:lnTo>
                    <a:lnTo>
                      <a:pt x="17582" y="11667"/>
                    </a:lnTo>
                    <a:lnTo>
                      <a:pt x="16923" y="10833"/>
                    </a:lnTo>
                    <a:lnTo>
                      <a:pt x="16923" y="10167"/>
                    </a:lnTo>
                    <a:lnTo>
                      <a:pt x="16703" y="9833"/>
                    </a:lnTo>
                    <a:lnTo>
                      <a:pt x="16703" y="9167"/>
                    </a:lnTo>
                    <a:lnTo>
                      <a:pt x="16264" y="8833"/>
                    </a:lnTo>
                    <a:lnTo>
                      <a:pt x="16264" y="8167"/>
                    </a:lnTo>
                    <a:lnTo>
                      <a:pt x="15824" y="7833"/>
                    </a:lnTo>
                    <a:lnTo>
                      <a:pt x="15824" y="7167"/>
                    </a:lnTo>
                    <a:lnTo>
                      <a:pt x="15385" y="6833"/>
                    </a:lnTo>
                    <a:lnTo>
                      <a:pt x="14725" y="6167"/>
                    </a:lnTo>
                    <a:lnTo>
                      <a:pt x="14725" y="5833"/>
                    </a:lnTo>
                    <a:lnTo>
                      <a:pt x="14286" y="5167"/>
                    </a:lnTo>
                    <a:lnTo>
                      <a:pt x="14066" y="4833"/>
                    </a:lnTo>
                    <a:lnTo>
                      <a:pt x="13626" y="4667"/>
                    </a:lnTo>
                    <a:lnTo>
                      <a:pt x="13626" y="3833"/>
                    </a:lnTo>
                    <a:lnTo>
                      <a:pt x="13626" y="3667"/>
                    </a:lnTo>
                    <a:lnTo>
                      <a:pt x="13626" y="3167"/>
                    </a:lnTo>
                    <a:lnTo>
                      <a:pt x="13626" y="3000"/>
                    </a:lnTo>
                    <a:lnTo>
                      <a:pt x="12747" y="2667"/>
                    </a:lnTo>
                    <a:lnTo>
                      <a:pt x="12747" y="2167"/>
                    </a:lnTo>
                    <a:lnTo>
                      <a:pt x="12527" y="2000"/>
                    </a:lnTo>
                    <a:lnTo>
                      <a:pt x="12088" y="1667"/>
                    </a:lnTo>
                    <a:lnTo>
                      <a:pt x="11868" y="1667"/>
                    </a:lnTo>
                    <a:lnTo>
                      <a:pt x="11868" y="1167"/>
                    </a:lnTo>
                    <a:lnTo>
                      <a:pt x="11868" y="1000"/>
                    </a:lnTo>
                    <a:lnTo>
                      <a:pt x="11209" y="667"/>
                    </a:lnTo>
                    <a:lnTo>
                      <a:pt x="10989" y="667"/>
                    </a:lnTo>
                    <a:lnTo>
                      <a:pt x="10549" y="667"/>
                    </a:lnTo>
                    <a:lnTo>
                      <a:pt x="10330" y="0"/>
                    </a:lnTo>
                    <a:lnTo>
                      <a:pt x="9890" y="0"/>
                    </a:lnTo>
                    <a:lnTo>
                      <a:pt x="9670" y="0"/>
                    </a:lnTo>
                    <a:lnTo>
                      <a:pt x="9231" y="0"/>
                    </a:lnTo>
                    <a:lnTo>
                      <a:pt x="8791" y="0"/>
                    </a:lnTo>
                    <a:lnTo>
                      <a:pt x="8791" y="667"/>
                    </a:lnTo>
                    <a:lnTo>
                      <a:pt x="8352" y="667"/>
                    </a:lnTo>
                    <a:lnTo>
                      <a:pt x="8352" y="1000"/>
                    </a:lnTo>
                    <a:lnTo>
                      <a:pt x="8132" y="1167"/>
                    </a:lnTo>
                    <a:lnTo>
                      <a:pt x="7692" y="1667"/>
                    </a:lnTo>
                    <a:lnTo>
                      <a:pt x="7473" y="2000"/>
                    </a:lnTo>
                    <a:lnTo>
                      <a:pt x="7473" y="2167"/>
                    </a:lnTo>
                    <a:lnTo>
                      <a:pt x="6593" y="2667"/>
                    </a:lnTo>
                    <a:lnTo>
                      <a:pt x="6593" y="3000"/>
                    </a:lnTo>
                    <a:lnTo>
                      <a:pt x="6593" y="3167"/>
                    </a:lnTo>
                    <a:lnTo>
                      <a:pt x="6374" y="3833"/>
                    </a:lnTo>
                    <a:lnTo>
                      <a:pt x="6154" y="4167"/>
                    </a:lnTo>
                    <a:lnTo>
                      <a:pt x="6154" y="4833"/>
                    </a:lnTo>
                    <a:lnTo>
                      <a:pt x="5934" y="5667"/>
                    </a:lnTo>
                    <a:lnTo>
                      <a:pt x="5495" y="5833"/>
                    </a:lnTo>
                    <a:lnTo>
                      <a:pt x="5275" y="6667"/>
                    </a:lnTo>
                    <a:lnTo>
                      <a:pt x="4396" y="6833"/>
                    </a:lnTo>
                    <a:lnTo>
                      <a:pt x="4396" y="7667"/>
                    </a:lnTo>
                    <a:lnTo>
                      <a:pt x="3956" y="8167"/>
                    </a:lnTo>
                    <a:lnTo>
                      <a:pt x="3956" y="8833"/>
                    </a:lnTo>
                    <a:lnTo>
                      <a:pt x="3736" y="9167"/>
                    </a:lnTo>
                    <a:lnTo>
                      <a:pt x="3516" y="9833"/>
                    </a:lnTo>
                    <a:lnTo>
                      <a:pt x="3297" y="10667"/>
                    </a:lnTo>
                    <a:lnTo>
                      <a:pt x="3297" y="10833"/>
                    </a:lnTo>
                    <a:lnTo>
                      <a:pt x="2857" y="11667"/>
                    </a:lnTo>
                    <a:lnTo>
                      <a:pt x="2637" y="12167"/>
                    </a:lnTo>
                    <a:lnTo>
                      <a:pt x="2637" y="12833"/>
                    </a:lnTo>
                    <a:lnTo>
                      <a:pt x="2637" y="13167"/>
                    </a:lnTo>
                    <a:lnTo>
                      <a:pt x="2198" y="13833"/>
                    </a:lnTo>
                    <a:lnTo>
                      <a:pt x="1758" y="14667"/>
                    </a:lnTo>
                    <a:lnTo>
                      <a:pt x="1758" y="14833"/>
                    </a:lnTo>
                    <a:lnTo>
                      <a:pt x="1538" y="15667"/>
                    </a:lnTo>
                    <a:lnTo>
                      <a:pt x="1099" y="15667"/>
                    </a:lnTo>
                    <a:lnTo>
                      <a:pt x="1099" y="16667"/>
                    </a:lnTo>
                    <a:lnTo>
                      <a:pt x="1099" y="17167"/>
                    </a:lnTo>
                    <a:lnTo>
                      <a:pt x="1099" y="17667"/>
                    </a:lnTo>
                    <a:lnTo>
                      <a:pt x="1099" y="18000"/>
                    </a:lnTo>
                    <a:lnTo>
                      <a:pt x="659" y="18167"/>
                    </a:lnTo>
                    <a:lnTo>
                      <a:pt x="440" y="19000"/>
                    </a:lnTo>
                    <a:lnTo>
                      <a:pt x="440" y="19167"/>
                    </a:lnTo>
                    <a:lnTo>
                      <a:pt x="440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2" name="Freeform 40"/>
              <p:cNvSpPr>
                <a:spLocks/>
              </p:cNvSpPr>
              <p:nvPr/>
            </p:nvSpPr>
            <p:spPr bwMode="auto">
              <a:xfrm>
                <a:off x="2559" y="3175"/>
                <a:ext cx="35" cy="4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80" y="19000"/>
                    </a:moveTo>
                    <a:lnTo>
                      <a:pt x="19780" y="18167"/>
                    </a:lnTo>
                    <a:lnTo>
                      <a:pt x="19780" y="17667"/>
                    </a:lnTo>
                    <a:lnTo>
                      <a:pt x="19121" y="17167"/>
                    </a:lnTo>
                    <a:lnTo>
                      <a:pt x="19121" y="16667"/>
                    </a:lnTo>
                    <a:lnTo>
                      <a:pt x="19121" y="16000"/>
                    </a:lnTo>
                    <a:lnTo>
                      <a:pt x="18901" y="15667"/>
                    </a:lnTo>
                    <a:lnTo>
                      <a:pt x="18901" y="14833"/>
                    </a:lnTo>
                    <a:lnTo>
                      <a:pt x="18462" y="14000"/>
                    </a:lnTo>
                    <a:lnTo>
                      <a:pt x="18462" y="13667"/>
                    </a:lnTo>
                    <a:lnTo>
                      <a:pt x="18022" y="13167"/>
                    </a:lnTo>
                    <a:lnTo>
                      <a:pt x="17582" y="12667"/>
                    </a:lnTo>
                    <a:lnTo>
                      <a:pt x="17582" y="11833"/>
                    </a:lnTo>
                    <a:lnTo>
                      <a:pt x="17582" y="11667"/>
                    </a:lnTo>
                    <a:lnTo>
                      <a:pt x="16923" y="10833"/>
                    </a:lnTo>
                    <a:lnTo>
                      <a:pt x="16923" y="10167"/>
                    </a:lnTo>
                    <a:lnTo>
                      <a:pt x="16703" y="9833"/>
                    </a:lnTo>
                    <a:lnTo>
                      <a:pt x="16703" y="9167"/>
                    </a:lnTo>
                    <a:lnTo>
                      <a:pt x="16264" y="8833"/>
                    </a:lnTo>
                    <a:lnTo>
                      <a:pt x="16264" y="8167"/>
                    </a:lnTo>
                    <a:lnTo>
                      <a:pt x="15824" y="7833"/>
                    </a:lnTo>
                    <a:lnTo>
                      <a:pt x="15824" y="7167"/>
                    </a:lnTo>
                    <a:lnTo>
                      <a:pt x="15385" y="6833"/>
                    </a:lnTo>
                    <a:lnTo>
                      <a:pt x="14725" y="6167"/>
                    </a:lnTo>
                    <a:lnTo>
                      <a:pt x="14725" y="5833"/>
                    </a:lnTo>
                    <a:lnTo>
                      <a:pt x="14286" y="5167"/>
                    </a:lnTo>
                    <a:lnTo>
                      <a:pt x="14066" y="4833"/>
                    </a:lnTo>
                    <a:lnTo>
                      <a:pt x="13626" y="4667"/>
                    </a:lnTo>
                    <a:lnTo>
                      <a:pt x="13626" y="3833"/>
                    </a:lnTo>
                    <a:lnTo>
                      <a:pt x="13626" y="3667"/>
                    </a:lnTo>
                    <a:lnTo>
                      <a:pt x="13626" y="3167"/>
                    </a:lnTo>
                    <a:lnTo>
                      <a:pt x="13626" y="3000"/>
                    </a:lnTo>
                    <a:lnTo>
                      <a:pt x="12747" y="2667"/>
                    </a:lnTo>
                    <a:lnTo>
                      <a:pt x="12747" y="2167"/>
                    </a:lnTo>
                    <a:lnTo>
                      <a:pt x="12527" y="2000"/>
                    </a:lnTo>
                    <a:lnTo>
                      <a:pt x="12088" y="1667"/>
                    </a:lnTo>
                    <a:lnTo>
                      <a:pt x="11868" y="1667"/>
                    </a:lnTo>
                    <a:lnTo>
                      <a:pt x="11868" y="1167"/>
                    </a:lnTo>
                    <a:lnTo>
                      <a:pt x="11868" y="1000"/>
                    </a:lnTo>
                    <a:lnTo>
                      <a:pt x="11209" y="667"/>
                    </a:lnTo>
                    <a:lnTo>
                      <a:pt x="10989" y="667"/>
                    </a:lnTo>
                    <a:lnTo>
                      <a:pt x="10549" y="667"/>
                    </a:lnTo>
                    <a:lnTo>
                      <a:pt x="10330" y="0"/>
                    </a:lnTo>
                    <a:lnTo>
                      <a:pt x="9890" y="0"/>
                    </a:lnTo>
                    <a:lnTo>
                      <a:pt x="9670" y="0"/>
                    </a:lnTo>
                    <a:lnTo>
                      <a:pt x="9231" y="0"/>
                    </a:lnTo>
                    <a:lnTo>
                      <a:pt x="8791" y="0"/>
                    </a:lnTo>
                    <a:lnTo>
                      <a:pt x="8791" y="667"/>
                    </a:lnTo>
                    <a:lnTo>
                      <a:pt x="8352" y="667"/>
                    </a:lnTo>
                    <a:lnTo>
                      <a:pt x="8352" y="1000"/>
                    </a:lnTo>
                    <a:lnTo>
                      <a:pt x="8132" y="1167"/>
                    </a:lnTo>
                    <a:lnTo>
                      <a:pt x="7692" y="1667"/>
                    </a:lnTo>
                    <a:lnTo>
                      <a:pt x="7473" y="2000"/>
                    </a:lnTo>
                    <a:lnTo>
                      <a:pt x="7473" y="2167"/>
                    </a:lnTo>
                    <a:lnTo>
                      <a:pt x="6593" y="2667"/>
                    </a:lnTo>
                    <a:lnTo>
                      <a:pt x="6593" y="3000"/>
                    </a:lnTo>
                    <a:lnTo>
                      <a:pt x="6593" y="3167"/>
                    </a:lnTo>
                    <a:lnTo>
                      <a:pt x="6374" y="3833"/>
                    </a:lnTo>
                    <a:lnTo>
                      <a:pt x="6154" y="4167"/>
                    </a:lnTo>
                    <a:lnTo>
                      <a:pt x="6154" y="4833"/>
                    </a:lnTo>
                    <a:lnTo>
                      <a:pt x="5934" y="5667"/>
                    </a:lnTo>
                    <a:lnTo>
                      <a:pt x="5495" y="5833"/>
                    </a:lnTo>
                    <a:lnTo>
                      <a:pt x="5275" y="6667"/>
                    </a:lnTo>
                    <a:lnTo>
                      <a:pt x="4396" y="6833"/>
                    </a:lnTo>
                    <a:lnTo>
                      <a:pt x="4396" y="7667"/>
                    </a:lnTo>
                    <a:lnTo>
                      <a:pt x="3956" y="8167"/>
                    </a:lnTo>
                    <a:lnTo>
                      <a:pt x="3956" y="8833"/>
                    </a:lnTo>
                    <a:lnTo>
                      <a:pt x="3736" y="9167"/>
                    </a:lnTo>
                    <a:lnTo>
                      <a:pt x="3516" y="9833"/>
                    </a:lnTo>
                    <a:lnTo>
                      <a:pt x="3297" y="10667"/>
                    </a:lnTo>
                    <a:lnTo>
                      <a:pt x="3297" y="10833"/>
                    </a:lnTo>
                    <a:lnTo>
                      <a:pt x="2857" y="11667"/>
                    </a:lnTo>
                    <a:lnTo>
                      <a:pt x="2637" y="12167"/>
                    </a:lnTo>
                    <a:lnTo>
                      <a:pt x="2637" y="12833"/>
                    </a:lnTo>
                    <a:lnTo>
                      <a:pt x="2637" y="13167"/>
                    </a:lnTo>
                    <a:lnTo>
                      <a:pt x="2198" y="13833"/>
                    </a:lnTo>
                    <a:lnTo>
                      <a:pt x="1758" y="14667"/>
                    </a:lnTo>
                    <a:lnTo>
                      <a:pt x="1758" y="14833"/>
                    </a:lnTo>
                    <a:lnTo>
                      <a:pt x="1538" y="15667"/>
                    </a:lnTo>
                    <a:lnTo>
                      <a:pt x="1099" y="15667"/>
                    </a:lnTo>
                    <a:lnTo>
                      <a:pt x="1099" y="16667"/>
                    </a:lnTo>
                    <a:lnTo>
                      <a:pt x="1099" y="17167"/>
                    </a:lnTo>
                    <a:lnTo>
                      <a:pt x="1099" y="17667"/>
                    </a:lnTo>
                    <a:lnTo>
                      <a:pt x="1099" y="18000"/>
                    </a:lnTo>
                    <a:lnTo>
                      <a:pt x="659" y="18167"/>
                    </a:lnTo>
                    <a:lnTo>
                      <a:pt x="440" y="19000"/>
                    </a:lnTo>
                    <a:lnTo>
                      <a:pt x="440" y="19167"/>
                    </a:lnTo>
                    <a:lnTo>
                      <a:pt x="440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3" name="Arc 41"/>
              <p:cNvSpPr>
                <a:spLocks/>
              </p:cNvSpPr>
              <p:nvPr/>
            </p:nvSpPr>
            <p:spPr bwMode="auto">
              <a:xfrm flipH="1">
                <a:off x="2445" y="2533"/>
                <a:ext cx="38" cy="6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4" name="Arc 42"/>
              <p:cNvSpPr>
                <a:spLocks/>
              </p:cNvSpPr>
              <p:nvPr/>
            </p:nvSpPr>
            <p:spPr bwMode="auto">
              <a:xfrm>
                <a:off x="2479" y="2527"/>
                <a:ext cx="37" cy="6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Arc 43"/>
              <p:cNvSpPr>
                <a:spLocks/>
              </p:cNvSpPr>
              <p:nvPr/>
            </p:nvSpPr>
            <p:spPr bwMode="auto">
              <a:xfrm flipH="1">
                <a:off x="2596" y="2787"/>
                <a:ext cx="44" cy="4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Arc 44"/>
              <p:cNvSpPr>
                <a:spLocks/>
              </p:cNvSpPr>
              <p:nvPr/>
            </p:nvSpPr>
            <p:spPr bwMode="auto">
              <a:xfrm>
                <a:off x="2634" y="2783"/>
                <a:ext cx="44" cy="4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7" name="Arc 45"/>
              <p:cNvSpPr>
                <a:spLocks/>
              </p:cNvSpPr>
              <p:nvPr/>
            </p:nvSpPr>
            <p:spPr bwMode="auto">
              <a:xfrm flipH="1">
                <a:off x="2776" y="3132"/>
                <a:ext cx="38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Arc 46"/>
              <p:cNvSpPr>
                <a:spLocks/>
              </p:cNvSpPr>
              <p:nvPr/>
            </p:nvSpPr>
            <p:spPr bwMode="auto">
              <a:xfrm>
                <a:off x="2808" y="3131"/>
                <a:ext cx="38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9" name="Freeform 47"/>
              <p:cNvSpPr>
                <a:spLocks/>
              </p:cNvSpPr>
              <p:nvPr/>
            </p:nvSpPr>
            <p:spPr bwMode="auto">
              <a:xfrm>
                <a:off x="2347" y="3182"/>
                <a:ext cx="36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80" y="19000"/>
                    </a:moveTo>
                    <a:lnTo>
                      <a:pt x="19780" y="18167"/>
                    </a:lnTo>
                    <a:lnTo>
                      <a:pt x="19780" y="17667"/>
                    </a:lnTo>
                    <a:lnTo>
                      <a:pt x="19121" y="17167"/>
                    </a:lnTo>
                    <a:lnTo>
                      <a:pt x="19121" y="16667"/>
                    </a:lnTo>
                    <a:lnTo>
                      <a:pt x="19121" y="16000"/>
                    </a:lnTo>
                    <a:lnTo>
                      <a:pt x="18901" y="15667"/>
                    </a:lnTo>
                    <a:lnTo>
                      <a:pt x="18901" y="14833"/>
                    </a:lnTo>
                    <a:lnTo>
                      <a:pt x="18462" y="14000"/>
                    </a:lnTo>
                    <a:lnTo>
                      <a:pt x="18462" y="13667"/>
                    </a:lnTo>
                    <a:lnTo>
                      <a:pt x="18022" y="13167"/>
                    </a:lnTo>
                    <a:lnTo>
                      <a:pt x="17582" y="12667"/>
                    </a:lnTo>
                    <a:lnTo>
                      <a:pt x="17582" y="11833"/>
                    </a:lnTo>
                    <a:lnTo>
                      <a:pt x="17582" y="11667"/>
                    </a:lnTo>
                    <a:lnTo>
                      <a:pt x="16923" y="10833"/>
                    </a:lnTo>
                    <a:lnTo>
                      <a:pt x="16923" y="10167"/>
                    </a:lnTo>
                    <a:lnTo>
                      <a:pt x="16703" y="9833"/>
                    </a:lnTo>
                    <a:lnTo>
                      <a:pt x="16703" y="9167"/>
                    </a:lnTo>
                    <a:lnTo>
                      <a:pt x="16264" y="8833"/>
                    </a:lnTo>
                    <a:lnTo>
                      <a:pt x="16264" y="8167"/>
                    </a:lnTo>
                    <a:lnTo>
                      <a:pt x="15824" y="7833"/>
                    </a:lnTo>
                    <a:lnTo>
                      <a:pt x="15824" y="7167"/>
                    </a:lnTo>
                    <a:lnTo>
                      <a:pt x="15385" y="6833"/>
                    </a:lnTo>
                    <a:lnTo>
                      <a:pt x="14725" y="6167"/>
                    </a:lnTo>
                    <a:lnTo>
                      <a:pt x="14725" y="5833"/>
                    </a:lnTo>
                    <a:lnTo>
                      <a:pt x="14286" y="5167"/>
                    </a:lnTo>
                    <a:lnTo>
                      <a:pt x="14066" y="4833"/>
                    </a:lnTo>
                    <a:lnTo>
                      <a:pt x="13626" y="4667"/>
                    </a:lnTo>
                    <a:lnTo>
                      <a:pt x="13626" y="3833"/>
                    </a:lnTo>
                    <a:lnTo>
                      <a:pt x="13626" y="3667"/>
                    </a:lnTo>
                    <a:lnTo>
                      <a:pt x="13626" y="3167"/>
                    </a:lnTo>
                    <a:lnTo>
                      <a:pt x="13626" y="3000"/>
                    </a:lnTo>
                    <a:lnTo>
                      <a:pt x="12747" y="2667"/>
                    </a:lnTo>
                    <a:lnTo>
                      <a:pt x="12747" y="2167"/>
                    </a:lnTo>
                    <a:lnTo>
                      <a:pt x="12527" y="2000"/>
                    </a:lnTo>
                    <a:lnTo>
                      <a:pt x="12088" y="1667"/>
                    </a:lnTo>
                    <a:lnTo>
                      <a:pt x="11868" y="1667"/>
                    </a:lnTo>
                    <a:lnTo>
                      <a:pt x="11868" y="1167"/>
                    </a:lnTo>
                    <a:lnTo>
                      <a:pt x="11868" y="1000"/>
                    </a:lnTo>
                    <a:lnTo>
                      <a:pt x="11209" y="667"/>
                    </a:lnTo>
                    <a:lnTo>
                      <a:pt x="10989" y="667"/>
                    </a:lnTo>
                    <a:lnTo>
                      <a:pt x="10549" y="667"/>
                    </a:lnTo>
                    <a:lnTo>
                      <a:pt x="10330" y="0"/>
                    </a:lnTo>
                    <a:lnTo>
                      <a:pt x="9890" y="0"/>
                    </a:lnTo>
                    <a:lnTo>
                      <a:pt x="9670" y="0"/>
                    </a:lnTo>
                    <a:lnTo>
                      <a:pt x="9231" y="0"/>
                    </a:lnTo>
                    <a:lnTo>
                      <a:pt x="8791" y="0"/>
                    </a:lnTo>
                    <a:lnTo>
                      <a:pt x="8791" y="667"/>
                    </a:lnTo>
                    <a:lnTo>
                      <a:pt x="8352" y="667"/>
                    </a:lnTo>
                    <a:lnTo>
                      <a:pt x="8352" y="1000"/>
                    </a:lnTo>
                    <a:lnTo>
                      <a:pt x="8132" y="1167"/>
                    </a:lnTo>
                    <a:lnTo>
                      <a:pt x="7692" y="1667"/>
                    </a:lnTo>
                    <a:lnTo>
                      <a:pt x="7473" y="2000"/>
                    </a:lnTo>
                    <a:lnTo>
                      <a:pt x="7473" y="2167"/>
                    </a:lnTo>
                    <a:lnTo>
                      <a:pt x="6593" y="2667"/>
                    </a:lnTo>
                    <a:lnTo>
                      <a:pt x="6593" y="3000"/>
                    </a:lnTo>
                    <a:lnTo>
                      <a:pt x="6593" y="3167"/>
                    </a:lnTo>
                    <a:lnTo>
                      <a:pt x="6374" y="3833"/>
                    </a:lnTo>
                    <a:lnTo>
                      <a:pt x="6154" y="4167"/>
                    </a:lnTo>
                    <a:lnTo>
                      <a:pt x="6154" y="4833"/>
                    </a:lnTo>
                    <a:lnTo>
                      <a:pt x="5934" y="5667"/>
                    </a:lnTo>
                    <a:lnTo>
                      <a:pt x="5495" y="5833"/>
                    </a:lnTo>
                    <a:lnTo>
                      <a:pt x="5275" y="6667"/>
                    </a:lnTo>
                    <a:lnTo>
                      <a:pt x="4396" y="6833"/>
                    </a:lnTo>
                    <a:lnTo>
                      <a:pt x="4396" y="7667"/>
                    </a:lnTo>
                    <a:lnTo>
                      <a:pt x="3956" y="8167"/>
                    </a:lnTo>
                    <a:lnTo>
                      <a:pt x="3956" y="8833"/>
                    </a:lnTo>
                    <a:lnTo>
                      <a:pt x="3736" y="9167"/>
                    </a:lnTo>
                    <a:lnTo>
                      <a:pt x="3516" y="9833"/>
                    </a:lnTo>
                    <a:lnTo>
                      <a:pt x="3297" y="10667"/>
                    </a:lnTo>
                    <a:lnTo>
                      <a:pt x="3297" y="10833"/>
                    </a:lnTo>
                    <a:lnTo>
                      <a:pt x="2857" y="11667"/>
                    </a:lnTo>
                    <a:lnTo>
                      <a:pt x="2637" y="12167"/>
                    </a:lnTo>
                    <a:lnTo>
                      <a:pt x="2637" y="12833"/>
                    </a:lnTo>
                    <a:lnTo>
                      <a:pt x="2637" y="13167"/>
                    </a:lnTo>
                    <a:lnTo>
                      <a:pt x="2198" y="13833"/>
                    </a:lnTo>
                    <a:lnTo>
                      <a:pt x="1758" y="14667"/>
                    </a:lnTo>
                    <a:lnTo>
                      <a:pt x="1758" y="14833"/>
                    </a:lnTo>
                    <a:lnTo>
                      <a:pt x="1538" y="15667"/>
                    </a:lnTo>
                    <a:lnTo>
                      <a:pt x="1099" y="15667"/>
                    </a:lnTo>
                    <a:lnTo>
                      <a:pt x="1099" y="16667"/>
                    </a:lnTo>
                    <a:lnTo>
                      <a:pt x="1099" y="17167"/>
                    </a:lnTo>
                    <a:lnTo>
                      <a:pt x="1099" y="17667"/>
                    </a:lnTo>
                    <a:lnTo>
                      <a:pt x="1099" y="18000"/>
                    </a:lnTo>
                    <a:lnTo>
                      <a:pt x="659" y="18167"/>
                    </a:lnTo>
                    <a:lnTo>
                      <a:pt x="440" y="19000"/>
                    </a:lnTo>
                    <a:lnTo>
                      <a:pt x="440" y="19167"/>
                    </a:lnTo>
                    <a:lnTo>
                      <a:pt x="440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Freeform 48"/>
              <p:cNvSpPr>
                <a:spLocks/>
              </p:cNvSpPr>
              <p:nvPr/>
            </p:nvSpPr>
            <p:spPr bwMode="auto">
              <a:xfrm>
                <a:off x="2394" y="3182"/>
                <a:ext cx="36" cy="4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80" y="19000"/>
                    </a:moveTo>
                    <a:lnTo>
                      <a:pt x="19780" y="18167"/>
                    </a:lnTo>
                    <a:lnTo>
                      <a:pt x="19780" y="17667"/>
                    </a:lnTo>
                    <a:lnTo>
                      <a:pt x="19121" y="17167"/>
                    </a:lnTo>
                    <a:lnTo>
                      <a:pt x="19121" y="16667"/>
                    </a:lnTo>
                    <a:lnTo>
                      <a:pt x="19121" y="16000"/>
                    </a:lnTo>
                    <a:lnTo>
                      <a:pt x="18901" y="15667"/>
                    </a:lnTo>
                    <a:lnTo>
                      <a:pt x="18901" y="14833"/>
                    </a:lnTo>
                    <a:lnTo>
                      <a:pt x="18462" y="14000"/>
                    </a:lnTo>
                    <a:lnTo>
                      <a:pt x="18462" y="13667"/>
                    </a:lnTo>
                    <a:lnTo>
                      <a:pt x="18022" y="13167"/>
                    </a:lnTo>
                    <a:lnTo>
                      <a:pt x="17582" y="12667"/>
                    </a:lnTo>
                    <a:lnTo>
                      <a:pt x="17582" y="11833"/>
                    </a:lnTo>
                    <a:lnTo>
                      <a:pt x="17582" y="11667"/>
                    </a:lnTo>
                    <a:lnTo>
                      <a:pt x="16923" y="10833"/>
                    </a:lnTo>
                    <a:lnTo>
                      <a:pt x="16923" y="10167"/>
                    </a:lnTo>
                    <a:lnTo>
                      <a:pt x="16703" y="9833"/>
                    </a:lnTo>
                    <a:lnTo>
                      <a:pt x="16703" y="9167"/>
                    </a:lnTo>
                    <a:lnTo>
                      <a:pt x="16264" y="8833"/>
                    </a:lnTo>
                    <a:lnTo>
                      <a:pt x="16264" y="8167"/>
                    </a:lnTo>
                    <a:lnTo>
                      <a:pt x="15824" y="7833"/>
                    </a:lnTo>
                    <a:lnTo>
                      <a:pt x="15824" y="7167"/>
                    </a:lnTo>
                    <a:lnTo>
                      <a:pt x="15385" y="6833"/>
                    </a:lnTo>
                    <a:lnTo>
                      <a:pt x="14725" y="6167"/>
                    </a:lnTo>
                    <a:lnTo>
                      <a:pt x="14725" y="5833"/>
                    </a:lnTo>
                    <a:lnTo>
                      <a:pt x="14286" y="5167"/>
                    </a:lnTo>
                    <a:lnTo>
                      <a:pt x="14066" y="4833"/>
                    </a:lnTo>
                    <a:lnTo>
                      <a:pt x="13626" y="4667"/>
                    </a:lnTo>
                    <a:lnTo>
                      <a:pt x="13626" y="3833"/>
                    </a:lnTo>
                    <a:lnTo>
                      <a:pt x="13626" y="3667"/>
                    </a:lnTo>
                    <a:lnTo>
                      <a:pt x="13626" y="3167"/>
                    </a:lnTo>
                    <a:lnTo>
                      <a:pt x="13626" y="3000"/>
                    </a:lnTo>
                    <a:lnTo>
                      <a:pt x="12747" y="2667"/>
                    </a:lnTo>
                    <a:lnTo>
                      <a:pt x="12747" y="2167"/>
                    </a:lnTo>
                    <a:lnTo>
                      <a:pt x="12527" y="2000"/>
                    </a:lnTo>
                    <a:lnTo>
                      <a:pt x="12088" y="1667"/>
                    </a:lnTo>
                    <a:lnTo>
                      <a:pt x="11868" y="1667"/>
                    </a:lnTo>
                    <a:lnTo>
                      <a:pt x="11868" y="1167"/>
                    </a:lnTo>
                    <a:lnTo>
                      <a:pt x="11868" y="1000"/>
                    </a:lnTo>
                    <a:lnTo>
                      <a:pt x="11209" y="667"/>
                    </a:lnTo>
                    <a:lnTo>
                      <a:pt x="10989" y="667"/>
                    </a:lnTo>
                    <a:lnTo>
                      <a:pt x="10549" y="667"/>
                    </a:lnTo>
                    <a:lnTo>
                      <a:pt x="10330" y="0"/>
                    </a:lnTo>
                    <a:lnTo>
                      <a:pt x="9890" y="0"/>
                    </a:lnTo>
                    <a:lnTo>
                      <a:pt x="9670" y="0"/>
                    </a:lnTo>
                    <a:lnTo>
                      <a:pt x="9231" y="0"/>
                    </a:lnTo>
                    <a:lnTo>
                      <a:pt x="8791" y="0"/>
                    </a:lnTo>
                    <a:lnTo>
                      <a:pt x="8791" y="667"/>
                    </a:lnTo>
                    <a:lnTo>
                      <a:pt x="8352" y="667"/>
                    </a:lnTo>
                    <a:lnTo>
                      <a:pt x="8352" y="1000"/>
                    </a:lnTo>
                    <a:lnTo>
                      <a:pt x="8132" y="1167"/>
                    </a:lnTo>
                    <a:lnTo>
                      <a:pt x="7692" y="1667"/>
                    </a:lnTo>
                    <a:lnTo>
                      <a:pt x="7473" y="2000"/>
                    </a:lnTo>
                    <a:lnTo>
                      <a:pt x="7473" y="2167"/>
                    </a:lnTo>
                    <a:lnTo>
                      <a:pt x="6593" y="2667"/>
                    </a:lnTo>
                    <a:lnTo>
                      <a:pt x="6593" y="3000"/>
                    </a:lnTo>
                    <a:lnTo>
                      <a:pt x="6593" y="3167"/>
                    </a:lnTo>
                    <a:lnTo>
                      <a:pt x="6374" y="3833"/>
                    </a:lnTo>
                    <a:lnTo>
                      <a:pt x="6154" y="4167"/>
                    </a:lnTo>
                    <a:lnTo>
                      <a:pt x="6154" y="4833"/>
                    </a:lnTo>
                    <a:lnTo>
                      <a:pt x="5934" y="5667"/>
                    </a:lnTo>
                    <a:lnTo>
                      <a:pt x="5495" y="5833"/>
                    </a:lnTo>
                    <a:lnTo>
                      <a:pt x="5275" y="6667"/>
                    </a:lnTo>
                    <a:lnTo>
                      <a:pt x="4396" y="6833"/>
                    </a:lnTo>
                    <a:lnTo>
                      <a:pt x="4396" y="7667"/>
                    </a:lnTo>
                    <a:lnTo>
                      <a:pt x="3956" y="8167"/>
                    </a:lnTo>
                    <a:lnTo>
                      <a:pt x="3956" y="8833"/>
                    </a:lnTo>
                    <a:lnTo>
                      <a:pt x="3736" y="9167"/>
                    </a:lnTo>
                    <a:lnTo>
                      <a:pt x="3516" y="9833"/>
                    </a:lnTo>
                    <a:lnTo>
                      <a:pt x="3297" y="10667"/>
                    </a:lnTo>
                    <a:lnTo>
                      <a:pt x="3297" y="10833"/>
                    </a:lnTo>
                    <a:lnTo>
                      <a:pt x="2857" y="11667"/>
                    </a:lnTo>
                    <a:lnTo>
                      <a:pt x="2637" y="12167"/>
                    </a:lnTo>
                    <a:lnTo>
                      <a:pt x="2637" y="12833"/>
                    </a:lnTo>
                    <a:lnTo>
                      <a:pt x="2637" y="13167"/>
                    </a:lnTo>
                    <a:lnTo>
                      <a:pt x="2198" y="13833"/>
                    </a:lnTo>
                    <a:lnTo>
                      <a:pt x="1758" y="14667"/>
                    </a:lnTo>
                    <a:lnTo>
                      <a:pt x="1758" y="14833"/>
                    </a:lnTo>
                    <a:lnTo>
                      <a:pt x="1538" y="15667"/>
                    </a:lnTo>
                    <a:lnTo>
                      <a:pt x="1099" y="15667"/>
                    </a:lnTo>
                    <a:lnTo>
                      <a:pt x="1099" y="16667"/>
                    </a:lnTo>
                    <a:lnTo>
                      <a:pt x="1099" y="17167"/>
                    </a:lnTo>
                    <a:lnTo>
                      <a:pt x="1099" y="17667"/>
                    </a:lnTo>
                    <a:lnTo>
                      <a:pt x="1099" y="18000"/>
                    </a:lnTo>
                    <a:lnTo>
                      <a:pt x="659" y="18167"/>
                    </a:lnTo>
                    <a:lnTo>
                      <a:pt x="440" y="19000"/>
                    </a:lnTo>
                    <a:lnTo>
                      <a:pt x="440" y="19167"/>
                    </a:lnTo>
                    <a:lnTo>
                      <a:pt x="440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1" name="Freeform 49"/>
              <p:cNvSpPr>
                <a:spLocks/>
              </p:cNvSpPr>
              <p:nvPr/>
            </p:nvSpPr>
            <p:spPr bwMode="auto">
              <a:xfrm>
                <a:off x="2677" y="3175"/>
                <a:ext cx="35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80" y="19000"/>
                    </a:moveTo>
                    <a:lnTo>
                      <a:pt x="19780" y="18167"/>
                    </a:lnTo>
                    <a:lnTo>
                      <a:pt x="19780" y="17667"/>
                    </a:lnTo>
                    <a:lnTo>
                      <a:pt x="19121" y="17167"/>
                    </a:lnTo>
                    <a:lnTo>
                      <a:pt x="19121" y="16667"/>
                    </a:lnTo>
                    <a:lnTo>
                      <a:pt x="19121" y="16000"/>
                    </a:lnTo>
                    <a:lnTo>
                      <a:pt x="18901" y="15667"/>
                    </a:lnTo>
                    <a:lnTo>
                      <a:pt x="18901" y="14833"/>
                    </a:lnTo>
                    <a:lnTo>
                      <a:pt x="18462" y="14000"/>
                    </a:lnTo>
                    <a:lnTo>
                      <a:pt x="18462" y="13667"/>
                    </a:lnTo>
                    <a:lnTo>
                      <a:pt x="18022" y="13167"/>
                    </a:lnTo>
                    <a:lnTo>
                      <a:pt x="17582" y="12667"/>
                    </a:lnTo>
                    <a:lnTo>
                      <a:pt x="17582" y="11833"/>
                    </a:lnTo>
                    <a:lnTo>
                      <a:pt x="17582" y="11667"/>
                    </a:lnTo>
                    <a:lnTo>
                      <a:pt x="16923" y="10833"/>
                    </a:lnTo>
                    <a:lnTo>
                      <a:pt x="16923" y="10167"/>
                    </a:lnTo>
                    <a:lnTo>
                      <a:pt x="16703" y="9833"/>
                    </a:lnTo>
                    <a:lnTo>
                      <a:pt x="16703" y="9167"/>
                    </a:lnTo>
                    <a:lnTo>
                      <a:pt x="16264" y="8833"/>
                    </a:lnTo>
                    <a:lnTo>
                      <a:pt x="16264" y="8167"/>
                    </a:lnTo>
                    <a:lnTo>
                      <a:pt x="15824" y="7833"/>
                    </a:lnTo>
                    <a:lnTo>
                      <a:pt x="15824" y="7167"/>
                    </a:lnTo>
                    <a:lnTo>
                      <a:pt x="15385" y="6833"/>
                    </a:lnTo>
                    <a:lnTo>
                      <a:pt x="14725" y="6167"/>
                    </a:lnTo>
                    <a:lnTo>
                      <a:pt x="14725" y="5833"/>
                    </a:lnTo>
                    <a:lnTo>
                      <a:pt x="14286" y="5167"/>
                    </a:lnTo>
                    <a:lnTo>
                      <a:pt x="14066" y="4833"/>
                    </a:lnTo>
                    <a:lnTo>
                      <a:pt x="13626" y="4667"/>
                    </a:lnTo>
                    <a:lnTo>
                      <a:pt x="13626" y="3833"/>
                    </a:lnTo>
                    <a:lnTo>
                      <a:pt x="13626" y="3667"/>
                    </a:lnTo>
                    <a:lnTo>
                      <a:pt x="13626" y="3167"/>
                    </a:lnTo>
                    <a:lnTo>
                      <a:pt x="13626" y="3000"/>
                    </a:lnTo>
                    <a:lnTo>
                      <a:pt x="12747" y="2667"/>
                    </a:lnTo>
                    <a:lnTo>
                      <a:pt x="12747" y="2167"/>
                    </a:lnTo>
                    <a:lnTo>
                      <a:pt x="12527" y="2000"/>
                    </a:lnTo>
                    <a:lnTo>
                      <a:pt x="12088" y="1667"/>
                    </a:lnTo>
                    <a:lnTo>
                      <a:pt x="11868" y="1667"/>
                    </a:lnTo>
                    <a:lnTo>
                      <a:pt x="11868" y="1167"/>
                    </a:lnTo>
                    <a:lnTo>
                      <a:pt x="11868" y="1000"/>
                    </a:lnTo>
                    <a:lnTo>
                      <a:pt x="11209" y="667"/>
                    </a:lnTo>
                    <a:lnTo>
                      <a:pt x="10989" y="667"/>
                    </a:lnTo>
                    <a:lnTo>
                      <a:pt x="10549" y="667"/>
                    </a:lnTo>
                    <a:lnTo>
                      <a:pt x="10330" y="0"/>
                    </a:lnTo>
                    <a:lnTo>
                      <a:pt x="9890" y="0"/>
                    </a:lnTo>
                    <a:lnTo>
                      <a:pt x="9670" y="0"/>
                    </a:lnTo>
                    <a:lnTo>
                      <a:pt x="9231" y="0"/>
                    </a:lnTo>
                    <a:lnTo>
                      <a:pt x="8791" y="0"/>
                    </a:lnTo>
                    <a:lnTo>
                      <a:pt x="8791" y="667"/>
                    </a:lnTo>
                    <a:lnTo>
                      <a:pt x="8352" y="667"/>
                    </a:lnTo>
                    <a:lnTo>
                      <a:pt x="8352" y="1000"/>
                    </a:lnTo>
                    <a:lnTo>
                      <a:pt x="8132" y="1167"/>
                    </a:lnTo>
                    <a:lnTo>
                      <a:pt x="7692" y="1667"/>
                    </a:lnTo>
                    <a:lnTo>
                      <a:pt x="7473" y="2000"/>
                    </a:lnTo>
                    <a:lnTo>
                      <a:pt x="7473" y="2167"/>
                    </a:lnTo>
                    <a:lnTo>
                      <a:pt x="6593" y="2667"/>
                    </a:lnTo>
                    <a:lnTo>
                      <a:pt x="6593" y="3000"/>
                    </a:lnTo>
                    <a:lnTo>
                      <a:pt x="6593" y="3167"/>
                    </a:lnTo>
                    <a:lnTo>
                      <a:pt x="6374" y="3833"/>
                    </a:lnTo>
                    <a:lnTo>
                      <a:pt x="6154" y="4167"/>
                    </a:lnTo>
                    <a:lnTo>
                      <a:pt x="6154" y="4833"/>
                    </a:lnTo>
                    <a:lnTo>
                      <a:pt x="5934" y="5667"/>
                    </a:lnTo>
                    <a:lnTo>
                      <a:pt x="5495" y="5833"/>
                    </a:lnTo>
                    <a:lnTo>
                      <a:pt x="5275" y="6667"/>
                    </a:lnTo>
                    <a:lnTo>
                      <a:pt x="4396" y="6833"/>
                    </a:lnTo>
                    <a:lnTo>
                      <a:pt x="4396" y="7667"/>
                    </a:lnTo>
                    <a:lnTo>
                      <a:pt x="3956" y="8167"/>
                    </a:lnTo>
                    <a:lnTo>
                      <a:pt x="3956" y="8833"/>
                    </a:lnTo>
                    <a:lnTo>
                      <a:pt x="3736" y="9167"/>
                    </a:lnTo>
                    <a:lnTo>
                      <a:pt x="3516" y="9833"/>
                    </a:lnTo>
                    <a:lnTo>
                      <a:pt x="3297" y="10667"/>
                    </a:lnTo>
                    <a:lnTo>
                      <a:pt x="3297" y="10833"/>
                    </a:lnTo>
                    <a:lnTo>
                      <a:pt x="2857" y="11667"/>
                    </a:lnTo>
                    <a:lnTo>
                      <a:pt x="2637" y="12167"/>
                    </a:lnTo>
                    <a:lnTo>
                      <a:pt x="2637" y="12833"/>
                    </a:lnTo>
                    <a:lnTo>
                      <a:pt x="2637" y="13167"/>
                    </a:lnTo>
                    <a:lnTo>
                      <a:pt x="2198" y="13833"/>
                    </a:lnTo>
                    <a:lnTo>
                      <a:pt x="1758" y="14667"/>
                    </a:lnTo>
                    <a:lnTo>
                      <a:pt x="1758" y="14833"/>
                    </a:lnTo>
                    <a:lnTo>
                      <a:pt x="1538" y="15667"/>
                    </a:lnTo>
                    <a:lnTo>
                      <a:pt x="1099" y="15667"/>
                    </a:lnTo>
                    <a:lnTo>
                      <a:pt x="1099" y="16667"/>
                    </a:lnTo>
                    <a:lnTo>
                      <a:pt x="1099" y="17167"/>
                    </a:lnTo>
                    <a:lnTo>
                      <a:pt x="1099" y="17667"/>
                    </a:lnTo>
                    <a:lnTo>
                      <a:pt x="1099" y="18000"/>
                    </a:lnTo>
                    <a:lnTo>
                      <a:pt x="659" y="18167"/>
                    </a:lnTo>
                    <a:lnTo>
                      <a:pt x="440" y="19000"/>
                    </a:lnTo>
                    <a:lnTo>
                      <a:pt x="440" y="19167"/>
                    </a:lnTo>
                    <a:lnTo>
                      <a:pt x="440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2" name="Freeform 50"/>
              <p:cNvSpPr>
                <a:spLocks/>
              </p:cNvSpPr>
              <p:nvPr/>
            </p:nvSpPr>
            <p:spPr bwMode="auto">
              <a:xfrm>
                <a:off x="2724" y="3175"/>
                <a:ext cx="35" cy="4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80" y="19000"/>
                    </a:moveTo>
                    <a:lnTo>
                      <a:pt x="19780" y="18167"/>
                    </a:lnTo>
                    <a:lnTo>
                      <a:pt x="19780" y="17667"/>
                    </a:lnTo>
                    <a:lnTo>
                      <a:pt x="19121" y="17167"/>
                    </a:lnTo>
                    <a:lnTo>
                      <a:pt x="19121" y="16667"/>
                    </a:lnTo>
                    <a:lnTo>
                      <a:pt x="19121" y="16000"/>
                    </a:lnTo>
                    <a:lnTo>
                      <a:pt x="18901" y="15667"/>
                    </a:lnTo>
                    <a:lnTo>
                      <a:pt x="18901" y="14833"/>
                    </a:lnTo>
                    <a:lnTo>
                      <a:pt x="18462" y="14000"/>
                    </a:lnTo>
                    <a:lnTo>
                      <a:pt x="18462" y="13667"/>
                    </a:lnTo>
                    <a:lnTo>
                      <a:pt x="18022" y="13167"/>
                    </a:lnTo>
                    <a:lnTo>
                      <a:pt x="17582" y="12667"/>
                    </a:lnTo>
                    <a:lnTo>
                      <a:pt x="17582" y="11833"/>
                    </a:lnTo>
                    <a:lnTo>
                      <a:pt x="17582" y="11667"/>
                    </a:lnTo>
                    <a:lnTo>
                      <a:pt x="16923" y="10833"/>
                    </a:lnTo>
                    <a:lnTo>
                      <a:pt x="16923" y="10167"/>
                    </a:lnTo>
                    <a:lnTo>
                      <a:pt x="16703" y="9833"/>
                    </a:lnTo>
                    <a:lnTo>
                      <a:pt x="16703" y="9167"/>
                    </a:lnTo>
                    <a:lnTo>
                      <a:pt x="16264" y="8833"/>
                    </a:lnTo>
                    <a:lnTo>
                      <a:pt x="16264" y="8167"/>
                    </a:lnTo>
                    <a:lnTo>
                      <a:pt x="15824" y="7833"/>
                    </a:lnTo>
                    <a:lnTo>
                      <a:pt x="15824" y="7167"/>
                    </a:lnTo>
                    <a:lnTo>
                      <a:pt x="15385" y="6833"/>
                    </a:lnTo>
                    <a:lnTo>
                      <a:pt x="14725" y="6167"/>
                    </a:lnTo>
                    <a:lnTo>
                      <a:pt x="14725" y="5833"/>
                    </a:lnTo>
                    <a:lnTo>
                      <a:pt x="14286" y="5167"/>
                    </a:lnTo>
                    <a:lnTo>
                      <a:pt x="14066" y="4833"/>
                    </a:lnTo>
                    <a:lnTo>
                      <a:pt x="13626" y="4667"/>
                    </a:lnTo>
                    <a:lnTo>
                      <a:pt x="13626" y="3833"/>
                    </a:lnTo>
                    <a:lnTo>
                      <a:pt x="13626" y="3667"/>
                    </a:lnTo>
                    <a:lnTo>
                      <a:pt x="13626" y="3167"/>
                    </a:lnTo>
                    <a:lnTo>
                      <a:pt x="13626" y="3000"/>
                    </a:lnTo>
                    <a:lnTo>
                      <a:pt x="12747" y="2667"/>
                    </a:lnTo>
                    <a:lnTo>
                      <a:pt x="12747" y="2167"/>
                    </a:lnTo>
                    <a:lnTo>
                      <a:pt x="12527" y="2000"/>
                    </a:lnTo>
                    <a:lnTo>
                      <a:pt x="12088" y="1667"/>
                    </a:lnTo>
                    <a:lnTo>
                      <a:pt x="11868" y="1667"/>
                    </a:lnTo>
                    <a:lnTo>
                      <a:pt x="11868" y="1167"/>
                    </a:lnTo>
                    <a:lnTo>
                      <a:pt x="11868" y="1000"/>
                    </a:lnTo>
                    <a:lnTo>
                      <a:pt x="11209" y="667"/>
                    </a:lnTo>
                    <a:lnTo>
                      <a:pt x="10989" y="667"/>
                    </a:lnTo>
                    <a:lnTo>
                      <a:pt x="10549" y="667"/>
                    </a:lnTo>
                    <a:lnTo>
                      <a:pt x="10330" y="0"/>
                    </a:lnTo>
                    <a:lnTo>
                      <a:pt x="9890" y="0"/>
                    </a:lnTo>
                    <a:lnTo>
                      <a:pt x="9670" y="0"/>
                    </a:lnTo>
                    <a:lnTo>
                      <a:pt x="9231" y="0"/>
                    </a:lnTo>
                    <a:lnTo>
                      <a:pt x="8791" y="0"/>
                    </a:lnTo>
                    <a:lnTo>
                      <a:pt x="8791" y="667"/>
                    </a:lnTo>
                    <a:lnTo>
                      <a:pt x="8352" y="667"/>
                    </a:lnTo>
                    <a:lnTo>
                      <a:pt x="8352" y="1000"/>
                    </a:lnTo>
                    <a:lnTo>
                      <a:pt x="8132" y="1167"/>
                    </a:lnTo>
                    <a:lnTo>
                      <a:pt x="7692" y="1667"/>
                    </a:lnTo>
                    <a:lnTo>
                      <a:pt x="7473" y="2000"/>
                    </a:lnTo>
                    <a:lnTo>
                      <a:pt x="7473" y="2167"/>
                    </a:lnTo>
                    <a:lnTo>
                      <a:pt x="6593" y="2667"/>
                    </a:lnTo>
                    <a:lnTo>
                      <a:pt x="6593" y="3000"/>
                    </a:lnTo>
                    <a:lnTo>
                      <a:pt x="6593" y="3167"/>
                    </a:lnTo>
                    <a:lnTo>
                      <a:pt x="6374" y="3833"/>
                    </a:lnTo>
                    <a:lnTo>
                      <a:pt x="6154" y="4167"/>
                    </a:lnTo>
                    <a:lnTo>
                      <a:pt x="6154" y="4833"/>
                    </a:lnTo>
                    <a:lnTo>
                      <a:pt x="5934" y="5667"/>
                    </a:lnTo>
                    <a:lnTo>
                      <a:pt x="5495" y="5833"/>
                    </a:lnTo>
                    <a:lnTo>
                      <a:pt x="5275" y="6667"/>
                    </a:lnTo>
                    <a:lnTo>
                      <a:pt x="4396" y="6833"/>
                    </a:lnTo>
                    <a:lnTo>
                      <a:pt x="4396" y="7667"/>
                    </a:lnTo>
                    <a:lnTo>
                      <a:pt x="3956" y="8167"/>
                    </a:lnTo>
                    <a:lnTo>
                      <a:pt x="3956" y="8833"/>
                    </a:lnTo>
                    <a:lnTo>
                      <a:pt x="3736" y="9167"/>
                    </a:lnTo>
                    <a:lnTo>
                      <a:pt x="3516" y="9833"/>
                    </a:lnTo>
                    <a:lnTo>
                      <a:pt x="3297" y="10667"/>
                    </a:lnTo>
                    <a:lnTo>
                      <a:pt x="3297" y="10833"/>
                    </a:lnTo>
                    <a:lnTo>
                      <a:pt x="2857" y="11667"/>
                    </a:lnTo>
                    <a:lnTo>
                      <a:pt x="2637" y="12167"/>
                    </a:lnTo>
                    <a:lnTo>
                      <a:pt x="2637" y="12833"/>
                    </a:lnTo>
                    <a:lnTo>
                      <a:pt x="2637" y="13167"/>
                    </a:lnTo>
                    <a:lnTo>
                      <a:pt x="2198" y="13833"/>
                    </a:lnTo>
                    <a:lnTo>
                      <a:pt x="1758" y="14667"/>
                    </a:lnTo>
                    <a:lnTo>
                      <a:pt x="1758" y="14833"/>
                    </a:lnTo>
                    <a:lnTo>
                      <a:pt x="1538" y="15667"/>
                    </a:lnTo>
                    <a:lnTo>
                      <a:pt x="1099" y="15667"/>
                    </a:lnTo>
                    <a:lnTo>
                      <a:pt x="1099" y="16667"/>
                    </a:lnTo>
                    <a:lnTo>
                      <a:pt x="1099" y="17167"/>
                    </a:lnTo>
                    <a:lnTo>
                      <a:pt x="1099" y="17667"/>
                    </a:lnTo>
                    <a:lnTo>
                      <a:pt x="1099" y="18000"/>
                    </a:lnTo>
                    <a:lnTo>
                      <a:pt x="659" y="18167"/>
                    </a:lnTo>
                    <a:lnTo>
                      <a:pt x="440" y="19000"/>
                    </a:lnTo>
                    <a:lnTo>
                      <a:pt x="440" y="19167"/>
                    </a:lnTo>
                    <a:lnTo>
                      <a:pt x="440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3" name="Freeform 51"/>
              <p:cNvSpPr>
                <a:spLocks/>
              </p:cNvSpPr>
              <p:nvPr/>
            </p:nvSpPr>
            <p:spPr bwMode="auto">
              <a:xfrm>
                <a:off x="2866" y="3182"/>
                <a:ext cx="32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56" y="19000"/>
                    </a:moveTo>
                    <a:lnTo>
                      <a:pt x="19756" y="18167"/>
                    </a:lnTo>
                    <a:lnTo>
                      <a:pt x="19756" y="17667"/>
                    </a:lnTo>
                    <a:lnTo>
                      <a:pt x="19024" y="17167"/>
                    </a:lnTo>
                    <a:lnTo>
                      <a:pt x="19024" y="16667"/>
                    </a:lnTo>
                    <a:lnTo>
                      <a:pt x="19024" y="16000"/>
                    </a:lnTo>
                    <a:lnTo>
                      <a:pt x="19024" y="15667"/>
                    </a:lnTo>
                    <a:lnTo>
                      <a:pt x="19024" y="14833"/>
                    </a:lnTo>
                    <a:lnTo>
                      <a:pt x="18537" y="14000"/>
                    </a:lnTo>
                    <a:lnTo>
                      <a:pt x="18537" y="13667"/>
                    </a:lnTo>
                    <a:lnTo>
                      <a:pt x="18049" y="13167"/>
                    </a:lnTo>
                    <a:lnTo>
                      <a:pt x="17561" y="12667"/>
                    </a:lnTo>
                    <a:lnTo>
                      <a:pt x="17561" y="11833"/>
                    </a:lnTo>
                    <a:lnTo>
                      <a:pt x="17561" y="11667"/>
                    </a:lnTo>
                    <a:lnTo>
                      <a:pt x="16829" y="10833"/>
                    </a:lnTo>
                    <a:lnTo>
                      <a:pt x="16829" y="10167"/>
                    </a:lnTo>
                    <a:lnTo>
                      <a:pt x="16829" y="9833"/>
                    </a:lnTo>
                    <a:lnTo>
                      <a:pt x="16829" y="9167"/>
                    </a:lnTo>
                    <a:lnTo>
                      <a:pt x="16341" y="8833"/>
                    </a:lnTo>
                    <a:lnTo>
                      <a:pt x="16341" y="8167"/>
                    </a:lnTo>
                    <a:lnTo>
                      <a:pt x="15854" y="7833"/>
                    </a:lnTo>
                    <a:lnTo>
                      <a:pt x="15854" y="7167"/>
                    </a:lnTo>
                    <a:lnTo>
                      <a:pt x="15366" y="6833"/>
                    </a:lnTo>
                    <a:lnTo>
                      <a:pt x="14634" y="6167"/>
                    </a:lnTo>
                    <a:lnTo>
                      <a:pt x="14634" y="5833"/>
                    </a:lnTo>
                    <a:lnTo>
                      <a:pt x="14146" y="5167"/>
                    </a:lnTo>
                    <a:lnTo>
                      <a:pt x="14146" y="4833"/>
                    </a:lnTo>
                    <a:lnTo>
                      <a:pt x="13659" y="4667"/>
                    </a:lnTo>
                    <a:lnTo>
                      <a:pt x="13659" y="3833"/>
                    </a:lnTo>
                    <a:lnTo>
                      <a:pt x="13659" y="3667"/>
                    </a:lnTo>
                    <a:lnTo>
                      <a:pt x="13659" y="3167"/>
                    </a:lnTo>
                    <a:lnTo>
                      <a:pt x="13659" y="3000"/>
                    </a:lnTo>
                    <a:lnTo>
                      <a:pt x="12683" y="2667"/>
                    </a:lnTo>
                    <a:lnTo>
                      <a:pt x="12683" y="2167"/>
                    </a:lnTo>
                    <a:lnTo>
                      <a:pt x="12439" y="2000"/>
                    </a:lnTo>
                    <a:lnTo>
                      <a:pt x="12195" y="1667"/>
                    </a:lnTo>
                    <a:lnTo>
                      <a:pt x="11951" y="1667"/>
                    </a:lnTo>
                    <a:lnTo>
                      <a:pt x="11951" y="1167"/>
                    </a:lnTo>
                    <a:lnTo>
                      <a:pt x="11951" y="1000"/>
                    </a:lnTo>
                    <a:lnTo>
                      <a:pt x="11220" y="667"/>
                    </a:lnTo>
                    <a:lnTo>
                      <a:pt x="10976" y="667"/>
                    </a:lnTo>
                    <a:lnTo>
                      <a:pt x="10488" y="667"/>
                    </a:lnTo>
                    <a:lnTo>
                      <a:pt x="10244" y="0"/>
                    </a:lnTo>
                    <a:lnTo>
                      <a:pt x="10000" y="0"/>
                    </a:lnTo>
                    <a:lnTo>
                      <a:pt x="9756" y="0"/>
                    </a:lnTo>
                    <a:lnTo>
                      <a:pt x="9268" y="0"/>
                    </a:lnTo>
                    <a:lnTo>
                      <a:pt x="8780" y="0"/>
                    </a:lnTo>
                    <a:lnTo>
                      <a:pt x="8780" y="667"/>
                    </a:lnTo>
                    <a:lnTo>
                      <a:pt x="8293" y="667"/>
                    </a:lnTo>
                    <a:lnTo>
                      <a:pt x="8293" y="1000"/>
                    </a:lnTo>
                    <a:lnTo>
                      <a:pt x="8049" y="1167"/>
                    </a:lnTo>
                    <a:lnTo>
                      <a:pt x="7805" y="1667"/>
                    </a:lnTo>
                    <a:lnTo>
                      <a:pt x="7561" y="2000"/>
                    </a:lnTo>
                    <a:lnTo>
                      <a:pt x="7561" y="2167"/>
                    </a:lnTo>
                    <a:lnTo>
                      <a:pt x="6585" y="2667"/>
                    </a:lnTo>
                    <a:lnTo>
                      <a:pt x="6585" y="3000"/>
                    </a:lnTo>
                    <a:lnTo>
                      <a:pt x="6585" y="3167"/>
                    </a:lnTo>
                    <a:lnTo>
                      <a:pt x="6341" y="3833"/>
                    </a:lnTo>
                    <a:lnTo>
                      <a:pt x="6098" y="4167"/>
                    </a:lnTo>
                    <a:lnTo>
                      <a:pt x="6098" y="4833"/>
                    </a:lnTo>
                    <a:lnTo>
                      <a:pt x="5854" y="5667"/>
                    </a:lnTo>
                    <a:lnTo>
                      <a:pt x="5610" y="5833"/>
                    </a:lnTo>
                    <a:lnTo>
                      <a:pt x="5366" y="6667"/>
                    </a:lnTo>
                    <a:lnTo>
                      <a:pt x="4390" y="6833"/>
                    </a:lnTo>
                    <a:lnTo>
                      <a:pt x="4390" y="7667"/>
                    </a:lnTo>
                    <a:lnTo>
                      <a:pt x="3902" y="8167"/>
                    </a:lnTo>
                    <a:lnTo>
                      <a:pt x="3902" y="8833"/>
                    </a:lnTo>
                    <a:lnTo>
                      <a:pt x="3659" y="9167"/>
                    </a:lnTo>
                    <a:lnTo>
                      <a:pt x="3415" y="9833"/>
                    </a:lnTo>
                    <a:lnTo>
                      <a:pt x="3171" y="10667"/>
                    </a:lnTo>
                    <a:lnTo>
                      <a:pt x="3171" y="10833"/>
                    </a:lnTo>
                    <a:lnTo>
                      <a:pt x="2927" y="11667"/>
                    </a:lnTo>
                    <a:lnTo>
                      <a:pt x="2683" y="12167"/>
                    </a:lnTo>
                    <a:lnTo>
                      <a:pt x="2683" y="12833"/>
                    </a:lnTo>
                    <a:lnTo>
                      <a:pt x="2683" y="13167"/>
                    </a:lnTo>
                    <a:lnTo>
                      <a:pt x="2195" y="13833"/>
                    </a:lnTo>
                    <a:lnTo>
                      <a:pt x="1707" y="14667"/>
                    </a:lnTo>
                    <a:lnTo>
                      <a:pt x="1707" y="14833"/>
                    </a:lnTo>
                    <a:lnTo>
                      <a:pt x="1463" y="15667"/>
                    </a:lnTo>
                    <a:lnTo>
                      <a:pt x="976" y="15667"/>
                    </a:lnTo>
                    <a:lnTo>
                      <a:pt x="976" y="16667"/>
                    </a:lnTo>
                    <a:lnTo>
                      <a:pt x="976" y="17167"/>
                    </a:lnTo>
                    <a:lnTo>
                      <a:pt x="976" y="17667"/>
                    </a:lnTo>
                    <a:lnTo>
                      <a:pt x="976" y="18000"/>
                    </a:lnTo>
                    <a:lnTo>
                      <a:pt x="732" y="18167"/>
                    </a:lnTo>
                    <a:lnTo>
                      <a:pt x="488" y="19000"/>
                    </a:lnTo>
                    <a:lnTo>
                      <a:pt x="488" y="19167"/>
                    </a:lnTo>
                    <a:lnTo>
                      <a:pt x="488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4" name="Freeform 52"/>
              <p:cNvSpPr>
                <a:spLocks/>
              </p:cNvSpPr>
              <p:nvPr/>
            </p:nvSpPr>
            <p:spPr bwMode="auto">
              <a:xfrm>
                <a:off x="2909" y="3182"/>
                <a:ext cx="33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56" y="19000"/>
                    </a:moveTo>
                    <a:lnTo>
                      <a:pt x="19756" y="18167"/>
                    </a:lnTo>
                    <a:lnTo>
                      <a:pt x="19756" y="17667"/>
                    </a:lnTo>
                    <a:lnTo>
                      <a:pt x="19024" y="17167"/>
                    </a:lnTo>
                    <a:lnTo>
                      <a:pt x="19024" y="16667"/>
                    </a:lnTo>
                    <a:lnTo>
                      <a:pt x="19024" y="16000"/>
                    </a:lnTo>
                    <a:lnTo>
                      <a:pt x="19024" y="15667"/>
                    </a:lnTo>
                    <a:lnTo>
                      <a:pt x="19024" y="14833"/>
                    </a:lnTo>
                    <a:lnTo>
                      <a:pt x="18537" y="14000"/>
                    </a:lnTo>
                    <a:lnTo>
                      <a:pt x="18537" y="13667"/>
                    </a:lnTo>
                    <a:lnTo>
                      <a:pt x="18049" y="13167"/>
                    </a:lnTo>
                    <a:lnTo>
                      <a:pt x="17561" y="12667"/>
                    </a:lnTo>
                    <a:lnTo>
                      <a:pt x="17561" y="11833"/>
                    </a:lnTo>
                    <a:lnTo>
                      <a:pt x="17561" y="11667"/>
                    </a:lnTo>
                    <a:lnTo>
                      <a:pt x="16829" y="10833"/>
                    </a:lnTo>
                    <a:lnTo>
                      <a:pt x="16829" y="10167"/>
                    </a:lnTo>
                    <a:lnTo>
                      <a:pt x="16829" y="9833"/>
                    </a:lnTo>
                    <a:lnTo>
                      <a:pt x="16829" y="9167"/>
                    </a:lnTo>
                    <a:lnTo>
                      <a:pt x="16341" y="8833"/>
                    </a:lnTo>
                    <a:lnTo>
                      <a:pt x="16341" y="8167"/>
                    </a:lnTo>
                    <a:lnTo>
                      <a:pt x="15854" y="7833"/>
                    </a:lnTo>
                    <a:lnTo>
                      <a:pt x="15854" y="7167"/>
                    </a:lnTo>
                    <a:lnTo>
                      <a:pt x="15366" y="6833"/>
                    </a:lnTo>
                    <a:lnTo>
                      <a:pt x="14634" y="6167"/>
                    </a:lnTo>
                    <a:lnTo>
                      <a:pt x="14634" y="5833"/>
                    </a:lnTo>
                    <a:lnTo>
                      <a:pt x="14146" y="5167"/>
                    </a:lnTo>
                    <a:lnTo>
                      <a:pt x="14146" y="4833"/>
                    </a:lnTo>
                    <a:lnTo>
                      <a:pt x="13659" y="4667"/>
                    </a:lnTo>
                    <a:lnTo>
                      <a:pt x="13659" y="3833"/>
                    </a:lnTo>
                    <a:lnTo>
                      <a:pt x="13659" y="3667"/>
                    </a:lnTo>
                    <a:lnTo>
                      <a:pt x="13659" y="3167"/>
                    </a:lnTo>
                    <a:lnTo>
                      <a:pt x="13659" y="3000"/>
                    </a:lnTo>
                    <a:lnTo>
                      <a:pt x="12683" y="2667"/>
                    </a:lnTo>
                    <a:lnTo>
                      <a:pt x="12683" y="2167"/>
                    </a:lnTo>
                    <a:lnTo>
                      <a:pt x="12439" y="2000"/>
                    </a:lnTo>
                    <a:lnTo>
                      <a:pt x="12195" y="1667"/>
                    </a:lnTo>
                    <a:lnTo>
                      <a:pt x="11951" y="1667"/>
                    </a:lnTo>
                    <a:lnTo>
                      <a:pt x="11951" y="1167"/>
                    </a:lnTo>
                    <a:lnTo>
                      <a:pt x="11951" y="1000"/>
                    </a:lnTo>
                    <a:lnTo>
                      <a:pt x="11220" y="667"/>
                    </a:lnTo>
                    <a:lnTo>
                      <a:pt x="10976" y="667"/>
                    </a:lnTo>
                    <a:lnTo>
                      <a:pt x="10488" y="667"/>
                    </a:lnTo>
                    <a:lnTo>
                      <a:pt x="10244" y="0"/>
                    </a:lnTo>
                    <a:lnTo>
                      <a:pt x="10000" y="0"/>
                    </a:lnTo>
                    <a:lnTo>
                      <a:pt x="9756" y="0"/>
                    </a:lnTo>
                    <a:lnTo>
                      <a:pt x="9268" y="0"/>
                    </a:lnTo>
                    <a:lnTo>
                      <a:pt x="8780" y="0"/>
                    </a:lnTo>
                    <a:lnTo>
                      <a:pt x="8780" y="667"/>
                    </a:lnTo>
                    <a:lnTo>
                      <a:pt x="8293" y="667"/>
                    </a:lnTo>
                    <a:lnTo>
                      <a:pt x="8293" y="1000"/>
                    </a:lnTo>
                    <a:lnTo>
                      <a:pt x="8049" y="1167"/>
                    </a:lnTo>
                    <a:lnTo>
                      <a:pt x="7805" y="1667"/>
                    </a:lnTo>
                    <a:lnTo>
                      <a:pt x="7561" y="2000"/>
                    </a:lnTo>
                    <a:lnTo>
                      <a:pt x="7561" y="2167"/>
                    </a:lnTo>
                    <a:lnTo>
                      <a:pt x="6585" y="2667"/>
                    </a:lnTo>
                    <a:lnTo>
                      <a:pt x="6585" y="3000"/>
                    </a:lnTo>
                    <a:lnTo>
                      <a:pt x="6585" y="3167"/>
                    </a:lnTo>
                    <a:lnTo>
                      <a:pt x="6341" y="3833"/>
                    </a:lnTo>
                    <a:lnTo>
                      <a:pt x="6098" y="4167"/>
                    </a:lnTo>
                    <a:lnTo>
                      <a:pt x="6098" y="4833"/>
                    </a:lnTo>
                    <a:lnTo>
                      <a:pt x="5854" y="5667"/>
                    </a:lnTo>
                    <a:lnTo>
                      <a:pt x="5610" y="5833"/>
                    </a:lnTo>
                    <a:lnTo>
                      <a:pt x="5366" y="6667"/>
                    </a:lnTo>
                    <a:lnTo>
                      <a:pt x="4390" y="6833"/>
                    </a:lnTo>
                    <a:lnTo>
                      <a:pt x="4390" y="7667"/>
                    </a:lnTo>
                    <a:lnTo>
                      <a:pt x="3902" y="8167"/>
                    </a:lnTo>
                    <a:lnTo>
                      <a:pt x="3902" y="8833"/>
                    </a:lnTo>
                    <a:lnTo>
                      <a:pt x="3659" y="9167"/>
                    </a:lnTo>
                    <a:lnTo>
                      <a:pt x="3415" y="9833"/>
                    </a:lnTo>
                    <a:lnTo>
                      <a:pt x="3171" y="10667"/>
                    </a:lnTo>
                    <a:lnTo>
                      <a:pt x="3171" y="10833"/>
                    </a:lnTo>
                    <a:lnTo>
                      <a:pt x="2927" y="11667"/>
                    </a:lnTo>
                    <a:lnTo>
                      <a:pt x="2683" y="12167"/>
                    </a:lnTo>
                    <a:lnTo>
                      <a:pt x="2683" y="12833"/>
                    </a:lnTo>
                    <a:lnTo>
                      <a:pt x="2683" y="13167"/>
                    </a:lnTo>
                    <a:lnTo>
                      <a:pt x="2195" y="13833"/>
                    </a:lnTo>
                    <a:lnTo>
                      <a:pt x="1707" y="14667"/>
                    </a:lnTo>
                    <a:lnTo>
                      <a:pt x="1707" y="14833"/>
                    </a:lnTo>
                    <a:lnTo>
                      <a:pt x="1463" y="15667"/>
                    </a:lnTo>
                    <a:lnTo>
                      <a:pt x="976" y="15667"/>
                    </a:lnTo>
                    <a:lnTo>
                      <a:pt x="976" y="16667"/>
                    </a:lnTo>
                    <a:lnTo>
                      <a:pt x="976" y="17167"/>
                    </a:lnTo>
                    <a:lnTo>
                      <a:pt x="976" y="17667"/>
                    </a:lnTo>
                    <a:lnTo>
                      <a:pt x="976" y="18000"/>
                    </a:lnTo>
                    <a:lnTo>
                      <a:pt x="732" y="18167"/>
                    </a:lnTo>
                    <a:lnTo>
                      <a:pt x="488" y="19000"/>
                    </a:lnTo>
                    <a:lnTo>
                      <a:pt x="488" y="19167"/>
                    </a:lnTo>
                    <a:lnTo>
                      <a:pt x="488" y="19667"/>
                    </a:lnTo>
                    <a:lnTo>
                      <a:pt x="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5" name="Freeform 53"/>
              <p:cNvSpPr>
                <a:spLocks/>
              </p:cNvSpPr>
              <p:nvPr/>
            </p:nvSpPr>
            <p:spPr bwMode="auto">
              <a:xfrm>
                <a:off x="2064" y="3180"/>
                <a:ext cx="35" cy="4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659" y="17167"/>
                    </a:lnTo>
                    <a:lnTo>
                      <a:pt x="659" y="16667"/>
                    </a:lnTo>
                    <a:lnTo>
                      <a:pt x="659" y="16000"/>
                    </a:lnTo>
                    <a:lnTo>
                      <a:pt x="879" y="15667"/>
                    </a:lnTo>
                    <a:lnTo>
                      <a:pt x="879" y="14833"/>
                    </a:lnTo>
                    <a:lnTo>
                      <a:pt x="1319" y="14000"/>
                    </a:lnTo>
                    <a:lnTo>
                      <a:pt x="1319" y="13667"/>
                    </a:lnTo>
                    <a:lnTo>
                      <a:pt x="1758" y="13167"/>
                    </a:lnTo>
                    <a:lnTo>
                      <a:pt x="2198" y="12667"/>
                    </a:lnTo>
                    <a:lnTo>
                      <a:pt x="2198" y="11833"/>
                    </a:lnTo>
                    <a:lnTo>
                      <a:pt x="2198" y="11667"/>
                    </a:lnTo>
                    <a:lnTo>
                      <a:pt x="2857" y="10833"/>
                    </a:lnTo>
                    <a:lnTo>
                      <a:pt x="2857" y="10167"/>
                    </a:lnTo>
                    <a:lnTo>
                      <a:pt x="3077" y="9833"/>
                    </a:lnTo>
                    <a:lnTo>
                      <a:pt x="3077" y="9167"/>
                    </a:lnTo>
                    <a:lnTo>
                      <a:pt x="3516" y="8833"/>
                    </a:lnTo>
                    <a:lnTo>
                      <a:pt x="3516" y="8167"/>
                    </a:lnTo>
                    <a:lnTo>
                      <a:pt x="3956" y="7833"/>
                    </a:lnTo>
                    <a:lnTo>
                      <a:pt x="3956" y="7167"/>
                    </a:lnTo>
                    <a:lnTo>
                      <a:pt x="4396" y="6833"/>
                    </a:lnTo>
                    <a:lnTo>
                      <a:pt x="4615" y="6167"/>
                    </a:lnTo>
                    <a:lnTo>
                      <a:pt x="4615" y="5833"/>
                    </a:lnTo>
                    <a:lnTo>
                      <a:pt x="5495" y="5167"/>
                    </a:lnTo>
                    <a:lnTo>
                      <a:pt x="5714" y="4833"/>
                    </a:lnTo>
                    <a:lnTo>
                      <a:pt x="6154" y="4667"/>
                    </a:lnTo>
                    <a:lnTo>
                      <a:pt x="6154" y="3833"/>
                    </a:lnTo>
                    <a:lnTo>
                      <a:pt x="6154" y="3667"/>
                    </a:lnTo>
                    <a:lnTo>
                      <a:pt x="6154" y="3167"/>
                    </a:lnTo>
                    <a:lnTo>
                      <a:pt x="6154" y="3000"/>
                    </a:lnTo>
                    <a:lnTo>
                      <a:pt x="7033" y="2667"/>
                    </a:lnTo>
                    <a:lnTo>
                      <a:pt x="7033" y="2167"/>
                    </a:lnTo>
                    <a:lnTo>
                      <a:pt x="7253" y="2000"/>
                    </a:lnTo>
                    <a:lnTo>
                      <a:pt x="7692" y="1667"/>
                    </a:lnTo>
                    <a:lnTo>
                      <a:pt x="7912" y="1667"/>
                    </a:lnTo>
                    <a:lnTo>
                      <a:pt x="7912" y="1167"/>
                    </a:lnTo>
                    <a:lnTo>
                      <a:pt x="7912" y="1000"/>
                    </a:lnTo>
                    <a:lnTo>
                      <a:pt x="8571" y="667"/>
                    </a:lnTo>
                    <a:lnTo>
                      <a:pt x="8791" y="667"/>
                    </a:lnTo>
                    <a:lnTo>
                      <a:pt x="9231" y="667"/>
                    </a:lnTo>
                    <a:lnTo>
                      <a:pt x="9451" y="0"/>
                    </a:lnTo>
                    <a:lnTo>
                      <a:pt x="9890" y="0"/>
                    </a:lnTo>
                    <a:lnTo>
                      <a:pt x="10110" y="0"/>
                    </a:lnTo>
                    <a:lnTo>
                      <a:pt x="10549" y="0"/>
                    </a:lnTo>
                    <a:lnTo>
                      <a:pt x="10989" y="0"/>
                    </a:lnTo>
                    <a:lnTo>
                      <a:pt x="10989" y="667"/>
                    </a:lnTo>
                    <a:lnTo>
                      <a:pt x="11429" y="667"/>
                    </a:lnTo>
                    <a:lnTo>
                      <a:pt x="11429" y="1000"/>
                    </a:lnTo>
                    <a:lnTo>
                      <a:pt x="11648" y="1167"/>
                    </a:lnTo>
                    <a:lnTo>
                      <a:pt x="12088" y="1667"/>
                    </a:lnTo>
                    <a:lnTo>
                      <a:pt x="12308" y="2000"/>
                    </a:lnTo>
                    <a:lnTo>
                      <a:pt x="12308" y="2167"/>
                    </a:lnTo>
                    <a:lnTo>
                      <a:pt x="13187" y="2667"/>
                    </a:lnTo>
                    <a:lnTo>
                      <a:pt x="13187" y="3000"/>
                    </a:lnTo>
                    <a:lnTo>
                      <a:pt x="13187" y="3167"/>
                    </a:lnTo>
                    <a:lnTo>
                      <a:pt x="13407" y="3833"/>
                    </a:lnTo>
                    <a:lnTo>
                      <a:pt x="13626" y="4167"/>
                    </a:lnTo>
                    <a:lnTo>
                      <a:pt x="13626" y="4833"/>
                    </a:lnTo>
                    <a:lnTo>
                      <a:pt x="13846" y="5667"/>
                    </a:lnTo>
                    <a:lnTo>
                      <a:pt x="14286" y="5833"/>
                    </a:lnTo>
                    <a:lnTo>
                      <a:pt x="14505" y="6667"/>
                    </a:lnTo>
                    <a:lnTo>
                      <a:pt x="15385" y="6833"/>
                    </a:lnTo>
                    <a:lnTo>
                      <a:pt x="15385" y="7667"/>
                    </a:lnTo>
                    <a:lnTo>
                      <a:pt x="15824" y="8167"/>
                    </a:lnTo>
                    <a:lnTo>
                      <a:pt x="15824" y="8833"/>
                    </a:lnTo>
                    <a:lnTo>
                      <a:pt x="16044" y="9167"/>
                    </a:lnTo>
                    <a:lnTo>
                      <a:pt x="16264" y="9833"/>
                    </a:lnTo>
                    <a:lnTo>
                      <a:pt x="16484" y="10667"/>
                    </a:lnTo>
                    <a:lnTo>
                      <a:pt x="16484" y="10833"/>
                    </a:lnTo>
                    <a:lnTo>
                      <a:pt x="16923" y="11667"/>
                    </a:lnTo>
                    <a:lnTo>
                      <a:pt x="17143" y="12167"/>
                    </a:lnTo>
                    <a:lnTo>
                      <a:pt x="17143" y="12833"/>
                    </a:lnTo>
                    <a:lnTo>
                      <a:pt x="17143" y="13167"/>
                    </a:lnTo>
                    <a:lnTo>
                      <a:pt x="17582" y="13833"/>
                    </a:lnTo>
                    <a:lnTo>
                      <a:pt x="18022" y="14667"/>
                    </a:lnTo>
                    <a:lnTo>
                      <a:pt x="18022" y="14833"/>
                    </a:lnTo>
                    <a:lnTo>
                      <a:pt x="18242" y="15667"/>
                    </a:lnTo>
                    <a:lnTo>
                      <a:pt x="18681" y="15667"/>
                    </a:lnTo>
                    <a:lnTo>
                      <a:pt x="18681" y="16667"/>
                    </a:lnTo>
                    <a:lnTo>
                      <a:pt x="18681" y="17167"/>
                    </a:lnTo>
                    <a:lnTo>
                      <a:pt x="18681" y="17667"/>
                    </a:lnTo>
                    <a:lnTo>
                      <a:pt x="18681" y="18000"/>
                    </a:lnTo>
                    <a:lnTo>
                      <a:pt x="19121" y="18167"/>
                    </a:lnTo>
                    <a:lnTo>
                      <a:pt x="19341" y="19000"/>
                    </a:lnTo>
                    <a:lnTo>
                      <a:pt x="19341" y="19167"/>
                    </a:lnTo>
                    <a:lnTo>
                      <a:pt x="19341" y="19667"/>
                    </a:lnTo>
                    <a:lnTo>
                      <a:pt x="1978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6" name="Freeform 54"/>
              <p:cNvSpPr>
                <a:spLocks/>
              </p:cNvSpPr>
              <p:nvPr/>
            </p:nvSpPr>
            <p:spPr bwMode="auto">
              <a:xfrm>
                <a:off x="2017" y="3181"/>
                <a:ext cx="35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659" y="17167"/>
                    </a:lnTo>
                    <a:lnTo>
                      <a:pt x="659" y="16667"/>
                    </a:lnTo>
                    <a:lnTo>
                      <a:pt x="659" y="16000"/>
                    </a:lnTo>
                    <a:lnTo>
                      <a:pt x="879" y="15667"/>
                    </a:lnTo>
                    <a:lnTo>
                      <a:pt x="879" y="14833"/>
                    </a:lnTo>
                    <a:lnTo>
                      <a:pt x="1319" y="14000"/>
                    </a:lnTo>
                    <a:lnTo>
                      <a:pt x="1319" y="13667"/>
                    </a:lnTo>
                    <a:lnTo>
                      <a:pt x="1758" y="13167"/>
                    </a:lnTo>
                    <a:lnTo>
                      <a:pt x="2198" y="12667"/>
                    </a:lnTo>
                    <a:lnTo>
                      <a:pt x="2198" y="11833"/>
                    </a:lnTo>
                    <a:lnTo>
                      <a:pt x="2198" y="11667"/>
                    </a:lnTo>
                    <a:lnTo>
                      <a:pt x="2857" y="10833"/>
                    </a:lnTo>
                    <a:lnTo>
                      <a:pt x="2857" y="10167"/>
                    </a:lnTo>
                    <a:lnTo>
                      <a:pt x="3077" y="9833"/>
                    </a:lnTo>
                    <a:lnTo>
                      <a:pt x="3077" y="9167"/>
                    </a:lnTo>
                    <a:lnTo>
                      <a:pt x="3516" y="8833"/>
                    </a:lnTo>
                    <a:lnTo>
                      <a:pt x="3516" y="8167"/>
                    </a:lnTo>
                    <a:lnTo>
                      <a:pt x="3956" y="7833"/>
                    </a:lnTo>
                    <a:lnTo>
                      <a:pt x="3956" y="7167"/>
                    </a:lnTo>
                    <a:lnTo>
                      <a:pt x="4396" y="6833"/>
                    </a:lnTo>
                    <a:lnTo>
                      <a:pt x="4615" y="6167"/>
                    </a:lnTo>
                    <a:lnTo>
                      <a:pt x="4615" y="5833"/>
                    </a:lnTo>
                    <a:lnTo>
                      <a:pt x="5495" y="5167"/>
                    </a:lnTo>
                    <a:lnTo>
                      <a:pt x="5714" y="4833"/>
                    </a:lnTo>
                    <a:lnTo>
                      <a:pt x="6154" y="4667"/>
                    </a:lnTo>
                    <a:lnTo>
                      <a:pt x="6154" y="3833"/>
                    </a:lnTo>
                    <a:lnTo>
                      <a:pt x="6154" y="3667"/>
                    </a:lnTo>
                    <a:lnTo>
                      <a:pt x="6154" y="3167"/>
                    </a:lnTo>
                    <a:lnTo>
                      <a:pt x="6154" y="3000"/>
                    </a:lnTo>
                    <a:lnTo>
                      <a:pt x="7033" y="2667"/>
                    </a:lnTo>
                    <a:lnTo>
                      <a:pt x="7033" y="2167"/>
                    </a:lnTo>
                    <a:lnTo>
                      <a:pt x="7253" y="2000"/>
                    </a:lnTo>
                    <a:lnTo>
                      <a:pt x="7692" y="1667"/>
                    </a:lnTo>
                    <a:lnTo>
                      <a:pt x="7912" y="1667"/>
                    </a:lnTo>
                    <a:lnTo>
                      <a:pt x="7912" y="1167"/>
                    </a:lnTo>
                    <a:lnTo>
                      <a:pt x="7912" y="1000"/>
                    </a:lnTo>
                    <a:lnTo>
                      <a:pt x="8571" y="667"/>
                    </a:lnTo>
                    <a:lnTo>
                      <a:pt x="8791" y="667"/>
                    </a:lnTo>
                    <a:lnTo>
                      <a:pt x="9231" y="667"/>
                    </a:lnTo>
                    <a:lnTo>
                      <a:pt x="9451" y="0"/>
                    </a:lnTo>
                    <a:lnTo>
                      <a:pt x="9890" y="0"/>
                    </a:lnTo>
                    <a:lnTo>
                      <a:pt x="10110" y="0"/>
                    </a:lnTo>
                    <a:lnTo>
                      <a:pt x="10549" y="0"/>
                    </a:lnTo>
                    <a:lnTo>
                      <a:pt x="10989" y="0"/>
                    </a:lnTo>
                    <a:lnTo>
                      <a:pt x="10989" y="667"/>
                    </a:lnTo>
                    <a:lnTo>
                      <a:pt x="11429" y="667"/>
                    </a:lnTo>
                    <a:lnTo>
                      <a:pt x="11429" y="1000"/>
                    </a:lnTo>
                    <a:lnTo>
                      <a:pt x="11648" y="1167"/>
                    </a:lnTo>
                    <a:lnTo>
                      <a:pt x="12088" y="1667"/>
                    </a:lnTo>
                    <a:lnTo>
                      <a:pt x="12308" y="2000"/>
                    </a:lnTo>
                    <a:lnTo>
                      <a:pt x="12308" y="2167"/>
                    </a:lnTo>
                    <a:lnTo>
                      <a:pt x="13187" y="2667"/>
                    </a:lnTo>
                    <a:lnTo>
                      <a:pt x="13187" y="3000"/>
                    </a:lnTo>
                    <a:lnTo>
                      <a:pt x="13187" y="3167"/>
                    </a:lnTo>
                    <a:lnTo>
                      <a:pt x="13407" y="3833"/>
                    </a:lnTo>
                    <a:lnTo>
                      <a:pt x="13626" y="4167"/>
                    </a:lnTo>
                    <a:lnTo>
                      <a:pt x="13626" y="4833"/>
                    </a:lnTo>
                    <a:lnTo>
                      <a:pt x="13846" y="5667"/>
                    </a:lnTo>
                    <a:lnTo>
                      <a:pt x="14286" y="5833"/>
                    </a:lnTo>
                    <a:lnTo>
                      <a:pt x="14505" y="6667"/>
                    </a:lnTo>
                    <a:lnTo>
                      <a:pt x="15385" y="6833"/>
                    </a:lnTo>
                    <a:lnTo>
                      <a:pt x="15385" y="7667"/>
                    </a:lnTo>
                    <a:lnTo>
                      <a:pt x="15824" y="8167"/>
                    </a:lnTo>
                    <a:lnTo>
                      <a:pt x="15824" y="8833"/>
                    </a:lnTo>
                    <a:lnTo>
                      <a:pt x="16044" y="9167"/>
                    </a:lnTo>
                    <a:lnTo>
                      <a:pt x="16264" y="9833"/>
                    </a:lnTo>
                    <a:lnTo>
                      <a:pt x="16484" y="10667"/>
                    </a:lnTo>
                    <a:lnTo>
                      <a:pt x="16484" y="10833"/>
                    </a:lnTo>
                    <a:lnTo>
                      <a:pt x="16923" y="11667"/>
                    </a:lnTo>
                    <a:lnTo>
                      <a:pt x="17143" y="12167"/>
                    </a:lnTo>
                    <a:lnTo>
                      <a:pt x="17143" y="12833"/>
                    </a:lnTo>
                    <a:lnTo>
                      <a:pt x="17143" y="13167"/>
                    </a:lnTo>
                    <a:lnTo>
                      <a:pt x="17582" y="13833"/>
                    </a:lnTo>
                    <a:lnTo>
                      <a:pt x="18022" y="14667"/>
                    </a:lnTo>
                    <a:lnTo>
                      <a:pt x="18022" y="14833"/>
                    </a:lnTo>
                    <a:lnTo>
                      <a:pt x="18242" y="15667"/>
                    </a:lnTo>
                    <a:lnTo>
                      <a:pt x="18681" y="15667"/>
                    </a:lnTo>
                    <a:lnTo>
                      <a:pt x="18681" y="16667"/>
                    </a:lnTo>
                    <a:lnTo>
                      <a:pt x="18681" y="17167"/>
                    </a:lnTo>
                    <a:lnTo>
                      <a:pt x="18681" y="17667"/>
                    </a:lnTo>
                    <a:lnTo>
                      <a:pt x="18681" y="18000"/>
                    </a:lnTo>
                    <a:lnTo>
                      <a:pt x="19121" y="18167"/>
                    </a:lnTo>
                    <a:lnTo>
                      <a:pt x="19341" y="19000"/>
                    </a:lnTo>
                    <a:lnTo>
                      <a:pt x="19341" y="19167"/>
                    </a:lnTo>
                    <a:lnTo>
                      <a:pt x="19341" y="19667"/>
                    </a:lnTo>
                    <a:lnTo>
                      <a:pt x="1978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7" name="Arc 55"/>
              <p:cNvSpPr>
                <a:spLocks/>
              </p:cNvSpPr>
              <p:nvPr/>
            </p:nvSpPr>
            <p:spPr bwMode="auto">
              <a:xfrm>
                <a:off x="2130" y="2538"/>
                <a:ext cx="35" cy="6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8" name="Arc 56"/>
              <p:cNvSpPr>
                <a:spLocks/>
              </p:cNvSpPr>
              <p:nvPr/>
            </p:nvSpPr>
            <p:spPr bwMode="auto">
              <a:xfrm flipH="1">
                <a:off x="2099" y="2532"/>
                <a:ext cx="36" cy="67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9" name="Arc 57"/>
              <p:cNvSpPr>
                <a:spLocks/>
              </p:cNvSpPr>
              <p:nvPr/>
            </p:nvSpPr>
            <p:spPr bwMode="auto">
              <a:xfrm>
                <a:off x="1969" y="2777"/>
                <a:ext cx="40" cy="4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0" name="Arc 58"/>
              <p:cNvSpPr>
                <a:spLocks/>
              </p:cNvSpPr>
              <p:nvPr/>
            </p:nvSpPr>
            <p:spPr bwMode="auto">
              <a:xfrm flipH="1">
                <a:off x="1934" y="2773"/>
                <a:ext cx="41" cy="4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1" name="Arc 59"/>
              <p:cNvSpPr>
                <a:spLocks/>
              </p:cNvSpPr>
              <p:nvPr/>
            </p:nvSpPr>
            <p:spPr bwMode="auto">
              <a:xfrm>
                <a:off x="1795" y="3117"/>
                <a:ext cx="40" cy="10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2" name="Arc 60"/>
              <p:cNvSpPr>
                <a:spLocks/>
              </p:cNvSpPr>
              <p:nvPr/>
            </p:nvSpPr>
            <p:spPr bwMode="auto">
              <a:xfrm flipH="1">
                <a:off x="1761" y="3116"/>
                <a:ext cx="40" cy="10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3" name="Freeform 61"/>
              <p:cNvSpPr>
                <a:spLocks/>
              </p:cNvSpPr>
              <p:nvPr/>
            </p:nvSpPr>
            <p:spPr bwMode="auto">
              <a:xfrm>
                <a:off x="2229" y="3182"/>
                <a:ext cx="35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659" y="17167"/>
                    </a:lnTo>
                    <a:lnTo>
                      <a:pt x="659" y="16667"/>
                    </a:lnTo>
                    <a:lnTo>
                      <a:pt x="659" y="16000"/>
                    </a:lnTo>
                    <a:lnTo>
                      <a:pt x="879" y="15667"/>
                    </a:lnTo>
                    <a:lnTo>
                      <a:pt x="879" y="14833"/>
                    </a:lnTo>
                    <a:lnTo>
                      <a:pt x="1319" y="14000"/>
                    </a:lnTo>
                    <a:lnTo>
                      <a:pt x="1319" y="13667"/>
                    </a:lnTo>
                    <a:lnTo>
                      <a:pt x="1758" y="13167"/>
                    </a:lnTo>
                    <a:lnTo>
                      <a:pt x="2198" y="12667"/>
                    </a:lnTo>
                    <a:lnTo>
                      <a:pt x="2198" y="11833"/>
                    </a:lnTo>
                    <a:lnTo>
                      <a:pt x="2198" y="11667"/>
                    </a:lnTo>
                    <a:lnTo>
                      <a:pt x="2857" y="10833"/>
                    </a:lnTo>
                    <a:lnTo>
                      <a:pt x="2857" y="10167"/>
                    </a:lnTo>
                    <a:lnTo>
                      <a:pt x="3077" y="9833"/>
                    </a:lnTo>
                    <a:lnTo>
                      <a:pt x="3077" y="9167"/>
                    </a:lnTo>
                    <a:lnTo>
                      <a:pt x="3516" y="8833"/>
                    </a:lnTo>
                    <a:lnTo>
                      <a:pt x="3516" y="8167"/>
                    </a:lnTo>
                    <a:lnTo>
                      <a:pt x="3956" y="7833"/>
                    </a:lnTo>
                    <a:lnTo>
                      <a:pt x="3956" y="7167"/>
                    </a:lnTo>
                    <a:lnTo>
                      <a:pt x="4396" y="6833"/>
                    </a:lnTo>
                    <a:lnTo>
                      <a:pt x="4615" y="6167"/>
                    </a:lnTo>
                    <a:lnTo>
                      <a:pt x="4615" y="5833"/>
                    </a:lnTo>
                    <a:lnTo>
                      <a:pt x="5495" y="5167"/>
                    </a:lnTo>
                    <a:lnTo>
                      <a:pt x="5714" y="4833"/>
                    </a:lnTo>
                    <a:lnTo>
                      <a:pt x="6154" y="4667"/>
                    </a:lnTo>
                    <a:lnTo>
                      <a:pt x="6154" y="3833"/>
                    </a:lnTo>
                    <a:lnTo>
                      <a:pt x="6154" y="3667"/>
                    </a:lnTo>
                    <a:lnTo>
                      <a:pt x="6154" y="3167"/>
                    </a:lnTo>
                    <a:lnTo>
                      <a:pt x="6154" y="3000"/>
                    </a:lnTo>
                    <a:lnTo>
                      <a:pt x="7033" y="2667"/>
                    </a:lnTo>
                    <a:lnTo>
                      <a:pt x="7033" y="2167"/>
                    </a:lnTo>
                    <a:lnTo>
                      <a:pt x="7253" y="2000"/>
                    </a:lnTo>
                    <a:lnTo>
                      <a:pt x="7692" y="1667"/>
                    </a:lnTo>
                    <a:lnTo>
                      <a:pt x="7912" y="1667"/>
                    </a:lnTo>
                    <a:lnTo>
                      <a:pt x="7912" y="1167"/>
                    </a:lnTo>
                    <a:lnTo>
                      <a:pt x="7912" y="1000"/>
                    </a:lnTo>
                    <a:lnTo>
                      <a:pt x="8571" y="667"/>
                    </a:lnTo>
                    <a:lnTo>
                      <a:pt x="8791" y="667"/>
                    </a:lnTo>
                    <a:lnTo>
                      <a:pt x="9231" y="667"/>
                    </a:lnTo>
                    <a:lnTo>
                      <a:pt x="9451" y="0"/>
                    </a:lnTo>
                    <a:lnTo>
                      <a:pt x="9890" y="0"/>
                    </a:lnTo>
                    <a:lnTo>
                      <a:pt x="10110" y="0"/>
                    </a:lnTo>
                    <a:lnTo>
                      <a:pt x="10549" y="0"/>
                    </a:lnTo>
                    <a:lnTo>
                      <a:pt x="10989" y="0"/>
                    </a:lnTo>
                    <a:lnTo>
                      <a:pt x="10989" y="667"/>
                    </a:lnTo>
                    <a:lnTo>
                      <a:pt x="11429" y="667"/>
                    </a:lnTo>
                    <a:lnTo>
                      <a:pt x="11429" y="1000"/>
                    </a:lnTo>
                    <a:lnTo>
                      <a:pt x="11648" y="1167"/>
                    </a:lnTo>
                    <a:lnTo>
                      <a:pt x="12088" y="1667"/>
                    </a:lnTo>
                    <a:lnTo>
                      <a:pt x="12308" y="2000"/>
                    </a:lnTo>
                    <a:lnTo>
                      <a:pt x="12308" y="2167"/>
                    </a:lnTo>
                    <a:lnTo>
                      <a:pt x="13187" y="2667"/>
                    </a:lnTo>
                    <a:lnTo>
                      <a:pt x="13187" y="3000"/>
                    </a:lnTo>
                    <a:lnTo>
                      <a:pt x="13187" y="3167"/>
                    </a:lnTo>
                    <a:lnTo>
                      <a:pt x="13407" y="3833"/>
                    </a:lnTo>
                    <a:lnTo>
                      <a:pt x="13626" y="4167"/>
                    </a:lnTo>
                    <a:lnTo>
                      <a:pt x="13626" y="4833"/>
                    </a:lnTo>
                    <a:lnTo>
                      <a:pt x="13846" y="5667"/>
                    </a:lnTo>
                    <a:lnTo>
                      <a:pt x="14286" y="5833"/>
                    </a:lnTo>
                    <a:lnTo>
                      <a:pt x="14505" y="6667"/>
                    </a:lnTo>
                    <a:lnTo>
                      <a:pt x="15385" y="6833"/>
                    </a:lnTo>
                    <a:lnTo>
                      <a:pt x="15385" y="7667"/>
                    </a:lnTo>
                    <a:lnTo>
                      <a:pt x="15824" y="8167"/>
                    </a:lnTo>
                    <a:lnTo>
                      <a:pt x="15824" y="8833"/>
                    </a:lnTo>
                    <a:lnTo>
                      <a:pt x="16044" y="9167"/>
                    </a:lnTo>
                    <a:lnTo>
                      <a:pt x="16264" y="9833"/>
                    </a:lnTo>
                    <a:lnTo>
                      <a:pt x="16484" y="10667"/>
                    </a:lnTo>
                    <a:lnTo>
                      <a:pt x="16484" y="10833"/>
                    </a:lnTo>
                    <a:lnTo>
                      <a:pt x="16923" y="11667"/>
                    </a:lnTo>
                    <a:lnTo>
                      <a:pt x="17143" y="12167"/>
                    </a:lnTo>
                    <a:lnTo>
                      <a:pt x="17143" y="12833"/>
                    </a:lnTo>
                    <a:lnTo>
                      <a:pt x="17143" y="13167"/>
                    </a:lnTo>
                    <a:lnTo>
                      <a:pt x="17582" y="13833"/>
                    </a:lnTo>
                    <a:lnTo>
                      <a:pt x="18022" y="14667"/>
                    </a:lnTo>
                    <a:lnTo>
                      <a:pt x="18022" y="14833"/>
                    </a:lnTo>
                    <a:lnTo>
                      <a:pt x="18242" y="15667"/>
                    </a:lnTo>
                    <a:lnTo>
                      <a:pt x="18681" y="15667"/>
                    </a:lnTo>
                    <a:lnTo>
                      <a:pt x="18681" y="16667"/>
                    </a:lnTo>
                    <a:lnTo>
                      <a:pt x="18681" y="17167"/>
                    </a:lnTo>
                    <a:lnTo>
                      <a:pt x="18681" y="17667"/>
                    </a:lnTo>
                    <a:lnTo>
                      <a:pt x="18681" y="18000"/>
                    </a:lnTo>
                    <a:lnTo>
                      <a:pt x="19121" y="18167"/>
                    </a:lnTo>
                    <a:lnTo>
                      <a:pt x="19341" y="19000"/>
                    </a:lnTo>
                    <a:lnTo>
                      <a:pt x="19341" y="19167"/>
                    </a:lnTo>
                    <a:lnTo>
                      <a:pt x="19341" y="19667"/>
                    </a:lnTo>
                    <a:lnTo>
                      <a:pt x="1978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4" name="Freeform 62"/>
              <p:cNvSpPr>
                <a:spLocks/>
              </p:cNvSpPr>
              <p:nvPr/>
            </p:nvSpPr>
            <p:spPr bwMode="auto">
              <a:xfrm>
                <a:off x="2182" y="3182"/>
                <a:ext cx="35" cy="4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659" y="17167"/>
                    </a:lnTo>
                    <a:lnTo>
                      <a:pt x="659" y="16667"/>
                    </a:lnTo>
                    <a:lnTo>
                      <a:pt x="659" y="16000"/>
                    </a:lnTo>
                    <a:lnTo>
                      <a:pt x="879" y="15667"/>
                    </a:lnTo>
                    <a:lnTo>
                      <a:pt x="879" y="14833"/>
                    </a:lnTo>
                    <a:lnTo>
                      <a:pt x="1319" y="14000"/>
                    </a:lnTo>
                    <a:lnTo>
                      <a:pt x="1319" y="13667"/>
                    </a:lnTo>
                    <a:lnTo>
                      <a:pt x="1758" y="13167"/>
                    </a:lnTo>
                    <a:lnTo>
                      <a:pt x="2198" y="12667"/>
                    </a:lnTo>
                    <a:lnTo>
                      <a:pt x="2198" y="11833"/>
                    </a:lnTo>
                    <a:lnTo>
                      <a:pt x="2198" y="11667"/>
                    </a:lnTo>
                    <a:lnTo>
                      <a:pt x="2857" y="10833"/>
                    </a:lnTo>
                    <a:lnTo>
                      <a:pt x="2857" y="10167"/>
                    </a:lnTo>
                    <a:lnTo>
                      <a:pt x="3077" y="9833"/>
                    </a:lnTo>
                    <a:lnTo>
                      <a:pt x="3077" y="9167"/>
                    </a:lnTo>
                    <a:lnTo>
                      <a:pt x="3516" y="8833"/>
                    </a:lnTo>
                    <a:lnTo>
                      <a:pt x="3516" y="8167"/>
                    </a:lnTo>
                    <a:lnTo>
                      <a:pt x="3956" y="7833"/>
                    </a:lnTo>
                    <a:lnTo>
                      <a:pt x="3956" y="7167"/>
                    </a:lnTo>
                    <a:lnTo>
                      <a:pt x="4396" y="6833"/>
                    </a:lnTo>
                    <a:lnTo>
                      <a:pt x="4615" y="6167"/>
                    </a:lnTo>
                    <a:lnTo>
                      <a:pt x="4615" y="5833"/>
                    </a:lnTo>
                    <a:lnTo>
                      <a:pt x="5495" y="5167"/>
                    </a:lnTo>
                    <a:lnTo>
                      <a:pt x="5714" y="4833"/>
                    </a:lnTo>
                    <a:lnTo>
                      <a:pt x="6154" y="4667"/>
                    </a:lnTo>
                    <a:lnTo>
                      <a:pt x="6154" y="3833"/>
                    </a:lnTo>
                    <a:lnTo>
                      <a:pt x="6154" y="3667"/>
                    </a:lnTo>
                    <a:lnTo>
                      <a:pt x="6154" y="3167"/>
                    </a:lnTo>
                    <a:lnTo>
                      <a:pt x="6154" y="3000"/>
                    </a:lnTo>
                    <a:lnTo>
                      <a:pt x="7033" y="2667"/>
                    </a:lnTo>
                    <a:lnTo>
                      <a:pt x="7033" y="2167"/>
                    </a:lnTo>
                    <a:lnTo>
                      <a:pt x="7253" y="2000"/>
                    </a:lnTo>
                    <a:lnTo>
                      <a:pt x="7692" y="1667"/>
                    </a:lnTo>
                    <a:lnTo>
                      <a:pt x="7912" y="1667"/>
                    </a:lnTo>
                    <a:lnTo>
                      <a:pt x="7912" y="1167"/>
                    </a:lnTo>
                    <a:lnTo>
                      <a:pt x="7912" y="1000"/>
                    </a:lnTo>
                    <a:lnTo>
                      <a:pt x="8571" y="667"/>
                    </a:lnTo>
                    <a:lnTo>
                      <a:pt x="8791" y="667"/>
                    </a:lnTo>
                    <a:lnTo>
                      <a:pt x="9231" y="667"/>
                    </a:lnTo>
                    <a:lnTo>
                      <a:pt x="9451" y="0"/>
                    </a:lnTo>
                    <a:lnTo>
                      <a:pt x="9890" y="0"/>
                    </a:lnTo>
                    <a:lnTo>
                      <a:pt x="10110" y="0"/>
                    </a:lnTo>
                    <a:lnTo>
                      <a:pt x="10549" y="0"/>
                    </a:lnTo>
                    <a:lnTo>
                      <a:pt x="10989" y="0"/>
                    </a:lnTo>
                    <a:lnTo>
                      <a:pt x="10989" y="667"/>
                    </a:lnTo>
                    <a:lnTo>
                      <a:pt x="11429" y="667"/>
                    </a:lnTo>
                    <a:lnTo>
                      <a:pt x="11429" y="1000"/>
                    </a:lnTo>
                    <a:lnTo>
                      <a:pt x="11648" y="1167"/>
                    </a:lnTo>
                    <a:lnTo>
                      <a:pt x="12088" y="1667"/>
                    </a:lnTo>
                    <a:lnTo>
                      <a:pt x="12308" y="2000"/>
                    </a:lnTo>
                    <a:lnTo>
                      <a:pt x="12308" y="2167"/>
                    </a:lnTo>
                    <a:lnTo>
                      <a:pt x="13187" y="2667"/>
                    </a:lnTo>
                    <a:lnTo>
                      <a:pt x="13187" y="3000"/>
                    </a:lnTo>
                    <a:lnTo>
                      <a:pt x="13187" y="3167"/>
                    </a:lnTo>
                    <a:lnTo>
                      <a:pt x="13407" y="3833"/>
                    </a:lnTo>
                    <a:lnTo>
                      <a:pt x="13626" y="4167"/>
                    </a:lnTo>
                    <a:lnTo>
                      <a:pt x="13626" y="4833"/>
                    </a:lnTo>
                    <a:lnTo>
                      <a:pt x="13846" y="5667"/>
                    </a:lnTo>
                    <a:lnTo>
                      <a:pt x="14286" y="5833"/>
                    </a:lnTo>
                    <a:lnTo>
                      <a:pt x="14505" y="6667"/>
                    </a:lnTo>
                    <a:lnTo>
                      <a:pt x="15385" y="6833"/>
                    </a:lnTo>
                    <a:lnTo>
                      <a:pt x="15385" y="7667"/>
                    </a:lnTo>
                    <a:lnTo>
                      <a:pt x="15824" y="8167"/>
                    </a:lnTo>
                    <a:lnTo>
                      <a:pt x="15824" y="8833"/>
                    </a:lnTo>
                    <a:lnTo>
                      <a:pt x="16044" y="9167"/>
                    </a:lnTo>
                    <a:lnTo>
                      <a:pt x="16264" y="9833"/>
                    </a:lnTo>
                    <a:lnTo>
                      <a:pt x="16484" y="10667"/>
                    </a:lnTo>
                    <a:lnTo>
                      <a:pt x="16484" y="10833"/>
                    </a:lnTo>
                    <a:lnTo>
                      <a:pt x="16923" y="11667"/>
                    </a:lnTo>
                    <a:lnTo>
                      <a:pt x="17143" y="12167"/>
                    </a:lnTo>
                    <a:lnTo>
                      <a:pt x="17143" y="12833"/>
                    </a:lnTo>
                    <a:lnTo>
                      <a:pt x="17143" y="13167"/>
                    </a:lnTo>
                    <a:lnTo>
                      <a:pt x="17582" y="13833"/>
                    </a:lnTo>
                    <a:lnTo>
                      <a:pt x="18022" y="14667"/>
                    </a:lnTo>
                    <a:lnTo>
                      <a:pt x="18022" y="14833"/>
                    </a:lnTo>
                    <a:lnTo>
                      <a:pt x="18242" y="15667"/>
                    </a:lnTo>
                    <a:lnTo>
                      <a:pt x="18681" y="15667"/>
                    </a:lnTo>
                    <a:lnTo>
                      <a:pt x="18681" y="16667"/>
                    </a:lnTo>
                    <a:lnTo>
                      <a:pt x="18681" y="17167"/>
                    </a:lnTo>
                    <a:lnTo>
                      <a:pt x="18681" y="17667"/>
                    </a:lnTo>
                    <a:lnTo>
                      <a:pt x="18681" y="18000"/>
                    </a:lnTo>
                    <a:lnTo>
                      <a:pt x="19121" y="18167"/>
                    </a:lnTo>
                    <a:lnTo>
                      <a:pt x="19341" y="19000"/>
                    </a:lnTo>
                    <a:lnTo>
                      <a:pt x="19341" y="19167"/>
                    </a:lnTo>
                    <a:lnTo>
                      <a:pt x="19341" y="19667"/>
                    </a:lnTo>
                    <a:lnTo>
                      <a:pt x="1978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5" name="Freeform 63"/>
              <p:cNvSpPr>
                <a:spLocks/>
              </p:cNvSpPr>
              <p:nvPr/>
            </p:nvSpPr>
            <p:spPr bwMode="auto">
              <a:xfrm>
                <a:off x="1898" y="3180"/>
                <a:ext cx="36" cy="4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659" y="17167"/>
                    </a:lnTo>
                    <a:lnTo>
                      <a:pt x="659" y="16667"/>
                    </a:lnTo>
                    <a:lnTo>
                      <a:pt x="659" y="16000"/>
                    </a:lnTo>
                    <a:lnTo>
                      <a:pt x="879" y="15667"/>
                    </a:lnTo>
                    <a:lnTo>
                      <a:pt x="879" y="14833"/>
                    </a:lnTo>
                    <a:lnTo>
                      <a:pt x="1319" y="14000"/>
                    </a:lnTo>
                    <a:lnTo>
                      <a:pt x="1319" y="13667"/>
                    </a:lnTo>
                    <a:lnTo>
                      <a:pt x="1758" y="13167"/>
                    </a:lnTo>
                    <a:lnTo>
                      <a:pt x="2198" y="12667"/>
                    </a:lnTo>
                    <a:lnTo>
                      <a:pt x="2198" y="11833"/>
                    </a:lnTo>
                    <a:lnTo>
                      <a:pt x="2198" y="11667"/>
                    </a:lnTo>
                    <a:lnTo>
                      <a:pt x="2857" y="10833"/>
                    </a:lnTo>
                    <a:lnTo>
                      <a:pt x="2857" y="10167"/>
                    </a:lnTo>
                    <a:lnTo>
                      <a:pt x="3077" y="9833"/>
                    </a:lnTo>
                    <a:lnTo>
                      <a:pt x="3077" y="9167"/>
                    </a:lnTo>
                    <a:lnTo>
                      <a:pt x="3516" y="8833"/>
                    </a:lnTo>
                    <a:lnTo>
                      <a:pt x="3516" y="8167"/>
                    </a:lnTo>
                    <a:lnTo>
                      <a:pt x="3956" y="7833"/>
                    </a:lnTo>
                    <a:lnTo>
                      <a:pt x="3956" y="7167"/>
                    </a:lnTo>
                    <a:lnTo>
                      <a:pt x="4396" y="6833"/>
                    </a:lnTo>
                    <a:lnTo>
                      <a:pt x="4615" y="6167"/>
                    </a:lnTo>
                    <a:lnTo>
                      <a:pt x="4615" y="5833"/>
                    </a:lnTo>
                    <a:lnTo>
                      <a:pt x="5495" y="5167"/>
                    </a:lnTo>
                    <a:lnTo>
                      <a:pt x="5714" y="4833"/>
                    </a:lnTo>
                    <a:lnTo>
                      <a:pt x="6154" y="4667"/>
                    </a:lnTo>
                    <a:lnTo>
                      <a:pt x="6154" y="3833"/>
                    </a:lnTo>
                    <a:lnTo>
                      <a:pt x="6154" y="3667"/>
                    </a:lnTo>
                    <a:lnTo>
                      <a:pt x="6154" y="3167"/>
                    </a:lnTo>
                    <a:lnTo>
                      <a:pt x="6154" y="3000"/>
                    </a:lnTo>
                    <a:lnTo>
                      <a:pt x="7033" y="2667"/>
                    </a:lnTo>
                    <a:lnTo>
                      <a:pt x="7033" y="2167"/>
                    </a:lnTo>
                    <a:lnTo>
                      <a:pt x="7253" y="2000"/>
                    </a:lnTo>
                    <a:lnTo>
                      <a:pt x="7692" y="1667"/>
                    </a:lnTo>
                    <a:lnTo>
                      <a:pt x="7912" y="1667"/>
                    </a:lnTo>
                    <a:lnTo>
                      <a:pt x="7912" y="1167"/>
                    </a:lnTo>
                    <a:lnTo>
                      <a:pt x="7912" y="1000"/>
                    </a:lnTo>
                    <a:lnTo>
                      <a:pt x="8571" y="667"/>
                    </a:lnTo>
                    <a:lnTo>
                      <a:pt x="8791" y="667"/>
                    </a:lnTo>
                    <a:lnTo>
                      <a:pt x="9231" y="667"/>
                    </a:lnTo>
                    <a:lnTo>
                      <a:pt x="9451" y="0"/>
                    </a:lnTo>
                    <a:lnTo>
                      <a:pt x="9890" y="0"/>
                    </a:lnTo>
                    <a:lnTo>
                      <a:pt x="10110" y="0"/>
                    </a:lnTo>
                    <a:lnTo>
                      <a:pt x="10549" y="0"/>
                    </a:lnTo>
                    <a:lnTo>
                      <a:pt x="10989" y="0"/>
                    </a:lnTo>
                    <a:lnTo>
                      <a:pt x="10989" y="667"/>
                    </a:lnTo>
                    <a:lnTo>
                      <a:pt x="11429" y="667"/>
                    </a:lnTo>
                    <a:lnTo>
                      <a:pt x="11429" y="1000"/>
                    </a:lnTo>
                    <a:lnTo>
                      <a:pt x="11648" y="1167"/>
                    </a:lnTo>
                    <a:lnTo>
                      <a:pt x="12088" y="1667"/>
                    </a:lnTo>
                    <a:lnTo>
                      <a:pt x="12308" y="2000"/>
                    </a:lnTo>
                    <a:lnTo>
                      <a:pt x="12308" y="2167"/>
                    </a:lnTo>
                    <a:lnTo>
                      <a:pt x="13187" y="2667"/>
                    </a:lnTo>
                    <a:lnTo>
                      <a:pt x="13187" y="3000"/>
                    </a:lnTo>
                    <a:lnTo>
                      <a:pt x="13187" y="3167"/>
                    </a:lnTo>
                    <a:lnTo>
                      <a:pt x="13407" y="3833"/>
                    </a:lnTo>
                    <a:lnTo>
                      <a:pt x="13626" y="4167"/>
                    </a:lnTo>
                    <a:lnTo>
                      <a:pt x="13626" y="4833"/>
                    </a:lnTo>
                    <a:lnTo>
                      <a:pt x="13846" y="5667"/>
                    </a:lnTo>
                    <a:lnTo>
                      <a:pt x="14286" y="5833"/>
                    </a:lnTo>
                    <a:lnTo>
                      <a:pt x="14505" y="6667"/>
                    </a:lnTo>
                    <a:lnTo>
                      <a:pt x="15385" y="6833"/>
                    </a:lnTo>
                    <a:lnTo>
                      <a:pt x="15385" y="7667"/>
                    </a:lnTo>
                    <a:lnTo>
                      <a:pt x="15824" y="8167"/>
                    </a:lnTo>
                    <a:lnTo>
                      <a:pt x="15824" y="8833"/>
                    </a:lnTo>
                    <a:lnTo>
                      <a:pt x="16044" y="9167"/>
                    </a:lnTo>
                    <a:lnTo>
                      <a:pt x="16264" y="9833"/>
                    </a:lnTo>
                    <a:lnTo>
                      <a:pt x="16484" y="10667"/>
                    </a:lnTo>
                    <a:lnTo>
                      <a:pt x="16484" y="10833"/>
                    </a:lnTo>
                    <a:lnTo>
                      <a:pt x="16923" y="11667"/>
                    </a:lnTo>
                    <a:lnTo>
                      <a:pt x="17143" y="12167"/>
                    </a:lnTo>
                    <a:lnTo>
                      <a:pt x="17143" y="12833"/>
                    </a:lnTo>
                    <a:lnTo>
                      <a:pt x="17143" y="13167"/>
                    </a:lnTo>
                    <a:lnTo>
                      <a:pt x="17582" y="13833"/>
                    </a:lnTo>
                    <a:lnTo>
                      <a:pt x="18022" y="14667"/>
                    </a:lnTo>
                    <a:lnTo>
                      <a:pt x="18022" y="14833"/>
                    </a:lnTo>
                    <a:lnTo>
                      <a:pt x="18242" y="15667"/>
                    </a:lnTo>
                    <a:lnTo>
                      <a:pt x="18681" y="15667"/>
                    </a:lnTo>
                    <a:lnTo>
                      <a:pt x="18681" y="16667"/>
                    </a:lnTo>
                    <a:lnTo>
                      <a:pt x="18681" y="17167"/>
                    </a:lnTo>
                    <a:lnTo>
                      <a:pt x="18681" y="17667"/>
                    </a:lnTo>
                    <a:lnTo>
                      <a:pt x="18681" y="18000"/>
                    </a:lnTo>
                    <a:lnTo>
                      <a:pt x="19121" y="18167"/>
                    </a:lnTo>
                    <a:lnTo>
                      <a:pt x="19341" y="19000"/>
                    </a:lnTo>
                    <a:lnTo>
                      <a:pt x="19341" y="19167"/>
                    </a:lnTo>
                    <a:lnTo>
                      <a:pt x="19341" y="19667"/>
                    </a:lnTo>
                    <a:lnTo>
                      <a:pt x="1978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Freeform 64"/>
              <p:cNvSpPr>
                <a:spLocks/>
              </p:cNvSpPr>
              <p:nvPr/>
            </p:nvSpPr>
            <p:spPr bwMode="auto">
              <a:xfrm>
                <a:off x="1851" y="3181"/>
                <a:ext cx="35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659" y="17167"/>
                    </a:lnTo>
                    <a:lnTo>
                      <a:pt x="659" y="16667"/>
                    </a:lnTo>
                    <a:lnTo>
                      <a:pt x="659" y="16000"/>
                    </a:lnTo>
                    <a:lnTo>
                      <a:pt x="879" y="15667"/>
                    </a:lnTo>
                    <a:lnTo>
                      <a:pt x="879" y="14833"/>
                    </a:lnTo>
                    <a:lnTo>
                      <a:pt x="1319" y="14000"/>
                    </a:lnTo>
                    <a:lnTo>
                      <a:pt x="1319" y="13667"/>
                    </a:lnTo>
                    <a:lnTo>
                      <a:pt x="1758" y="13167"/>
                    </a:lnTo>
                    <a:lnTo>
                      <a:pt x="2198" y="12667"/>
                    </a:lnTo>
                    <a:lnTo>
                      <a:pt x="2198" y="11833"/>
                    </a:lnTo>
                    <a:lnTo>
                      <a:pt x="2198" y="11667"/>
                    </a:lnTo>
                    <a:lnTo>
                      <a:pt x="2857" y="10833"/>
                    </a:lnTo>
                    <a:lnTo>
                      <a:pt x="2857" y="10167"/>
                    </a:lnTo>
                    <a:lnTo>
                      <a:pt x="3077" y="9833"/>
                    </a:lnTo>
                    <a:lnTo>
                      <a:pt x="3077" y="9167"/>
                    </a:lnTo>
                    <a:lnTo>
                      <a:pt x="3516" y="8833"/>
                    </a:lnTo>
                    <a:lnTo>
                      <a:pt x="3516" y="8167"/>
                    </a:lnTo>
                    <a:lnTo>
                      <a:pt x="3956" y="7833"/>
                    </a:lnTo>
                    <a:lnTo>
                      <a:pt x="3956" y="7167"/>
                    </a:lnTo>
                    <a:lnTo>
                      <a:pt x="4396" y="6833"/>
                    </a:lnTo>
                    <a:lnTo>
                      <a:pt x="4615" y="6167"/>
                    </a:lnTo>
                    <a:lnTo>
                      <a:pt x="4615" y="5833"/>
                    </a:lnTo>
                    <a:lnTo>
                      <a:pt x="5495" y="5167"/>
                    </a:lnTo>
                    <a:lnTo>
                      <a:pt x="5714" y="4833"/>
                    </a:lnTo>
                    <a:lnTo>
                      <a:pt x="6154" y="4667"/>
                    </a:lnTo>
                    <a:lnTo>
                      <a:pt x="6154" y="3833"/>
                    </a:lnTo>
                    <a:lnTo>
                      <a:pt x="6154" y="3667"/>
                    </a:lnTo>
                    <a:lnTo>
                      <a:pt x="6154" y="3167"/>
                    </a:lnTo>
                    <a:lnTo>
                      <a:pt x="6154" y="3000"/>
                    </a:lnTo>
                    <a:lnTo>
                      <a:pt x="7033" y="2667"/>
                    </a:lnTo>
                    <a:lnTo>
                      <a:pt x="7033" y="2167"/>
                    </a:lnTo>
                    <a:lnTo>
                      <a:pt x="7253" y="2000"/>
                    </a:lnTo>
                    <a:lnTo>
                      <a:pt x="7692" y="1667"/>
                    </a:lnTo>
                    <a:lnTo>
                      <a:pt x="7912" y="1667"/>
                    </a:lnTo>
                    <a:lnTo>
                      <a:pt x="7912" y="1167"/>
                    </a:lnTo>
                    <a:lnTo>
                      <a:pt x="7912" y="1000"/>
                    </a:lnTo>
                    <a:lnTo>
                      <a:pt x="8571" y="667"/>
                    </a:lnTo>
                    <a:lnTo>
                      <a:pt x="8791" y="667"/>
                    </a:lnTo>
                    <a:lnTo>
                      <a:pt x="9231" y="667"/>
                    </a:lnTo>
                    <a:lnTo>
                      <a:pt x="9451" y="0"/>
                    </a:lnTo>
                    <a:lnTo>
                      <a:pt x="9890" y="0"/>
                    </a:lnTo>
                    <a:lnTo>
                      <a:pt x="10110" y="0"/>
                    </a:lnTo>
                    <a:lnTo>
                      <a:pt x="10549" y="0"/>
                    </a:lnTo>
                    <a:lnTo>
                      <a:pt x="10989" y="0"/>
                    </a:lnTo>
                    <a:lnTo>
                      <a:pt x="10989" y="667"/>
                    </a:lnTo>
                    <a:lnTo>
                      <a:pt x="11429" y="667"/>
                    </a:lnTo>
                    <a:lnTo>
                      <a:pt x="11429" y="1000"/>
                    </a:lnTo>
                    <a:lnTo>
                      <a:pt x="11648" y="1167"/>
                    </a:lnTo>
                    <a:lnTo>
                      <a:pt x="12088" y="1667"/>
                    </a:lnTo>
                    <a:lnTo>
                      <a:pt x="12308" y="2000"/>
                    </a:lnTo>
                    <a:lnTo>
                      <a:pt x="12308" y="2167"/>
                    </a:lnTo>
                    <a:lnTo>
                      <a:pt x="13187" y="2667"/>
                    </a:lnTo>
                    <a:lnTo>
                      <a:pt x="13187" y="3000"/>
                    </a:lnTo>
                    <a:lnTo>
                      <a:pt x="13187" y="3167"/>
                    </a:lnTo>
                    <a:lnTo>
                      <a:pt x="13407" y="3833"/>
                    </a:lnTo>
                    <a:lnTo>
                      <a:pt x="13626" y="4167"/>
                    </a:lnTo>
                    <a:lnTo>
                      <a:pt x="13626" y="4833"/>
                    </a:lnTo>
                    <a:lnTo>
                      <a:pt x="13846" y="5667"/>
                    </a:lnTo>
                    <a:lnTo>
                      <a:pt x="14286" y="5833"/>
                    </a:lnTo>
                    <a:lnTo>
                      <a:pt x="14505" y="6667"/>
                    </a:lnTo>
                    <a:lnTo>
                      <a:pt x="15385" y="6833"/>
                    </a:lnTo>
                    <a:lnTo>
                      <a:pt x="15385" y="7667"/>
                    </a:lnTo>
                    <a:lnTo>
                      <a:pt x="15824" y="8167"/>
                    </a:lnTo>
                    <a:lnTo>
                      <a:pt x="15824" y="8833"/>
                    </a:lnTo>
                    <a:lnTo>
                      <a:pt x="16044" y="9167"/>
                    </a:lnTo>
                    <a:lnTo>
                      <a:pt x="16264" y="9833"/>
                    </a:lnTo>
                    <a:lnTo>
                      <a:pt x="16484" y="10667"/>
                    </a:lnTo>
                    <a:lnTo>
                      <a:pt x="16484" y="10833"/>
                    </a:lnTo>
                    <a:lnTo>
                      <a:pt x="16923" y="11667"/>
                    </a:lnTo>
                    <a:lnTo>
                      <a:pt x="17143" y="12167"/>
                    </a:lnTo>
                    <a:lnTo>
                      <a:pt x="17143" y="12833"/>
                    </a:lnTo>
                    <a:lnTo>
                      <a:pt x="17143" y="13167"/>
                    </a:lnTo>
                    <a:lnTo>
                      <a:pt x="17582" y="13833"/>
                    </a:lnTo>
                    <a:lnTo>
                      <a:pt x="18022" y="14667"/>
                    </a:lnTo>
                    <a:lnTo>
                      <a:pt x="18022" y="14833"/>
                    </a:lnTo>
                    <a:lnTo>
                      <a:pt x="18242" y="15667"/>
                    </a:lnTo>
                    <a:lnTo>
                      <a:pt x="18681" y="15667"/>
                    </a:lnTo>
                    <a:lnTo>
                      <a:pt x="18681" y="16667"/>
                    </a:lnTo>
                    <a:lnTo>
                      <a:pt x="18681" y="17167"/>
                    </a:lnTo>
                    <a:lnTo>
                      <a:pt x="18681" y="17667"/>
                    </a:lnTo>
                    <a:lnTo>
                      <a:pt x="18681" y="18000"/>
                    </a:lnTo>
                    <a:lnTo>
                      <a:pt x="19121" y="18167"/>
                    </a:lnTo>
                    <a:lnTo>
                      <a:pt x="19341" y="19000"/>
                    </a:lnTo>
                    <a:lnTo>
                      <a:pt x="19341" y="19167"/>
                    </a:lnTo>
                    <a:lnTo>
                      <a:pt x="19341" y="19667"/>
                    </a:lnTo>
                    <a:lnTo>
                      <a:pt x="19780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7" name="Freeform 65"/>
              <p:cNvSpPr>
                <a:spLocks/>
              </p:cNvSpPr>
              <p:nvPr/>
            </p:nvSpPr>
            <p:spPr bwMode="auto">
              <a:xfrm>
                <a:off x="3126" y="3188"/>
                <a:ext cx="29" cy="2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8" name="Freeform 66"/>
              <p:cNvSpPr>
                <a:spLocks/>
              </p:cNvSpPr>
              <p:nvPr/>
            </p:nvSpPr>
            <p:spPr bwMode="auto">
              <a:xfrm>
                <a:off x="3171" y="3188"/>
                <a:ext cx="28" cy="2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9" name="Arc 67"/>
              <p:cNvSpPr>
                <a:spLocks/>
              </p:cNvSpPr>
              <p:nvPr/>
            </p:nvSpPr>
            <p:spPr bwMode="auto">
              <a:xfrm flipH="1">
                <a:off x="3371" y="3166"/>
                <a:ext cx="30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0" name="Arc 68"/>
              <p:cNvSpPr>
                <a:spLocks/>
              </p:cNvSpPr>
              <p:nvPr/>
            </p:nvSpPr>
            <p:spPr bwMode="auto">
              <a:xfrm>
                <a:off x="3404" y="3164"/>
                <a:ext cx="31" cy="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Arc 69"/>
              <p:cNvSpPr>
                <a:spLocks/>
              </p:cNvSpPr>
              <p:nvPr/>
            </p:nvSpPr>
            <p:spPr bwMode="auto">
              <a:xfrm flipH="1">
                <a:off x="3056" y="3143"/>
                <a:ext cx="29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Arc 70"/>
              <p:cNvSpPr>
                <a:spLocks/>
              </p:cNvSpPr>
              <p:nvPr/>
            </p:nvSpPr>
            <p:spPr bwMode="auto">
              <a:xfrm>
                <a:off x="3087" y="3140"/>
                <a:ext cx="28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3" name="Arc 71"/>
              <p:cNvSpPr>
                <a:spLocks/>
              </p:cNvSpPr>
              <p:nvPr/>
            </p:nvSpPr>
            <p:spPr bwMode="auto">
              <a:xfrm flipH="1">
                <a:off x="3202" y="3074"/>
                <a:ext cx="32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4" name="Arc 72"/>
              <p:cNvSpPr>
                <a:spLocks/>
              </p:cNvSpPr>
              <p:nvPr/>
            </p:nvSpPr>
            <p:spPr bwMode="auto">
              <a:xfrm>
                <a:off x="3242" y="3075"/>
                <a:ext cx="30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5" name="Freeform 73"/>
              <p:cNvSpPr>
                <a:spLocks/>
              </p:cNvSpPr>
              <p:nvPr/>
            </p:nvSpPr>
            <p:spPr bwMode="auto">
              <a:xfrm>
                <a:off x="2978" y="3194"/>
                <a:ext cx="29" cy="2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6" name="Freeform 74"/>
              <p:cNvSpPr>
                <a:spLocks/>
              </p:cNvSpPr>
              <p:nvPr/>
            </p:nvSpPr>
            <p:spPr bwMode="auto">
              <a:xfrm>
                <a:off x="3016" y="3194"/>
                <a:ext cx="29" cy="2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Freeform 75"/>
              <p:cNvSpPr>
                <a:spLocks/>
              </p:cNvSpPr>
              <p:nvPr/>
            </p:nvSpPr>
            <p:spPr bwMode="auto">
              <a:xfrm>
                <a:off x="3290" y="3193"/>
                <a:ext cx="29" cy="2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8" name="Freeform 76"/>
              <p:cNvSpPr>
                <a:spLocks/>
              </p:cNvSpPr>
              <p:nvPr/>
            </p:nvSpPr>
            <p:spPr bwMode="auto">
              <a:xfrm>
                <a:off x="3328" y="3193"/>
                <a:ext cx="29" cy="2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Freeform 77"/>
              <p:cNvSpPr>
                <a:spLocks/>
              </p:cNvSpPr>
              <p:nvPr/>
            </p:nvSpPr>
            <p:spPr bwMode="auto">
              <a:xfrm>
                <a:off x="3448" y="3194"/>
                <a:ext cx="30" cy="2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0" name="Freeform 78"/>
              <p:cNvSpPr>
                <a:spLocks/>
              </p:cNvSpPr>
              <p:nvPr/>
            </p:nvSpPr>
            <p:spPr bwMode="auto">
              <a:xfrm>
                <a:off x="3488" y="3194"/>
                <a:ext cx="28" cy="2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730" y="19000"/>
                    </a:moveTo>
                    <a:lnTo>
                      <a:pt x="19730" y="18250"/>
                    </a:lnTo>
                    <a:lnTo>
                      <a:pt x="19730" y="17750"/>
                    </a:lnTo>
                    <a:lnTo>
                      <a:pt x="18919" y="17250"/>
                    </a:lnTo>
                    <a:lnTo>
                      <a:pt x="18919" y="16750"/>
                    </a:lnTo>
                    <a:lnTo>
                      <a:pt x="18919" y="16000"/>
                    </a:lnTo>
                    <a:lnTo>
                      <a:pt x="18919" y="15750"/>
                    </a:lnTo>
                    <a:lnTo>
                      <a:pt x="18919" y="14750"/>
                    </a:lnTo>
                    <a:lnTo>
                      <a:pt x="18649" y="14000"/>
                    </a:lnTo>
                    <a:lnTo>
                      <a:pt x="18649" y="13750"/>
                    </a:lnTo>
                    <a:lnTo>
                      <a:pt x="17838" y="13250"/>
                    </a:lnTo>
                    <a:lnTo>
                      <a:pt x="17297" y="12750"/>
                    </a:lnTo>
                    <a:lnTo>
                      <a:pt x="17297" y="11750"/>
                    </a:lnTo>
                    <a:lnTo>
                      <a:pt x="16486" y="10750"/>
                    </a:lnTo>
                    <a:lnTo>
                      <a:pt x="16486" y="10250"/>
                    </a:lnTo>
                    <a:lnTo>
                      <a:pt x="16486" y="9750"/>
                    </a:lnTo>
                    <a:lnTo>
                      <a:pt x="16486" y="9250"/>
                    </a:lnTo>
                    <a:lnTo>
                      <a:pt x="16216" y="8750"/>
                    </a:lnTo>
                    <a:lnTo>
                      <a:pt x="16216" y="8250"/>
                    </a:lnTo>
                    <a:lnTo>
                      <a:pt x="15676" y="7750"/>
                    </a:lnTo>
                    <a:lnTo>
                      <a:pt x="15676" y="7250"/>
                    </a:lnTo>
                    <a:lnTo>
                      <a:pt x="15135" y="6750"/>
                    </a:lnTo>
                    <a:lnTo>
                      <a:pt x="15135" y="6250"/>
                    </a:lnTo>
                    <a:lnTo>
                      <a:pt x="15135" y="5750"/>
                    </a:lnTo>
                    <a:lnTo>
                      <a:pt x="14324" y="5250"/>
                    </a:lnTo>
                    <a:lnTo>
                      <a:pt x="14324" y="4750"/>
                    </a:lnTo>
                    <a:lnTo>
                      <a:pt x="13784" y="4750"/>
                    </a:lnTo>
                    <a:lnTo>
                      <a:pt x="13784" y="3750"/>
                    </a:lnTo>
                    <a:lnTo>
                      <a:pt x="13784" y="3250"/>
                    </a:lnTo>
                    <a:lnTo>
                      <a:pt x="13784" y="3000"/>
                    </a:lnTo>
                    <a:lnTo>
                      <a:pt x="12703" y="2750"/>
                    </a:lnTo>
                    <a:lnTo>
                      <a:pt x="12703" y="2250"/>
                    </a:lnTo>
                    <a:lnTo>
                      <a:pt x="12703" y="2000"/>
                    </a:lnTo>
                    <a:lnTo>
                      <a:pt x="12432" y="1750"/>
                    </a:lnTo>
                    <a:lnTo>
                      <a:pt x="11892" y="1750"/>
                    </a:lnTo>
                    <a:lnTo>
                      <a:pt x="11892" y="1250"/>
                    </a:lnTo>
                    <a:lnTo>
                      <a:pt x="11892" y="1000"/>
                    </a:lnTo>
                    <a:lnTo>
                      <a:pt x="11351" y="750"/>
                    </a:lnTo>
                    <a:lnTo>
                      <a:pt x="10541" y="750"/>
                    </a:lnTo>
                    <a:lnTo>
                      <a:pt x="10541" y="0"/>
                    </a:lnTo>
                    <a:lnTo>
                      <a:pt x="10270" y="0"/>
                    </a:lnTo>
                    <a:lnTo>
                      <a:pt x="9459" y="0"/>
                    </a:lnTo>
                    <a:lnTo>
                      <a:pt x="9189" y="0"/>
                    </a:lnTo>
                    <a:lnTo>
                      <a:pt x="8919" y="0"/>
                    </a:lnTo>
                    <a:lnTo>
                      <a:pt x="8919" y="750"/>
                    </a:lnTo>
                    <a:lnTo>
                      <a:pt x="8108" y="750"/>
                    </a:lnTo>
                    <a:lnTo>
                      <a:pt x="8108" y="1000"/>
                    </a:lnTo>
                    <a:lnTo>
                      <a:pt x="8108" y="1250"/>
                    </a:lnTo>
                    <a:lnTo>
                      <a:pt x="7568" y="1750"/>
                    </a:lnTo>
                    <a:lnTo>
                      <a:pt x="7297" y="2000"/>
                    </a:lnTo>
                    <a:lnTo>
                      <a:pt x="7297" y="2250"/>
                    </a:lnTo>
                    <a:lnTo>
                      <a:pt x="6757" y="2750"/>
                    </a:lnTo>
                    <a:lnTo>
                      <a:pt x="6757" y="3000"/>
                    </a:lnTo>
                    <a:lnTo>
                      <a:pt x="6757" y="3250"/>
                    </a:lnTo>
                    <a:lnTo>
                      <a:pt x="6216" y="3750"/>
                    </a:lnTo>
                    <a:lnTo>
                      <a:pt x="5676" y="4250"/>
                    </a:lnTo>
                    <a:lnTo>
                      <a:pt x="5676" y="4750"/>
                    </a:lnTo>
                    <a:lnTo>
                      <a:pt x="5676" y="5750"/>
                    </a:lnTo>
                    <a:lnTo>
                      <a:pt x="5135" y="5750"/>
                    </a:lnTo>
                    <a:lnTo>
                      <a:pt x="4865" y="6750"/>
                    </a:lnTo>
                    <a:lnTo>
                      <a:pt x="4595" y="6750"/>
                    </a:lnTo>
                    <a:lnTo>
                      <a:pt x="4595" y="7750"/>
                    </a:lnTo>
                    <a:lnTo>
                      <a:pt x="4324" y="8250"/>
                    </a:lnTo>
                    <a:lnTo>
                      <a:pt x="4324" y="8750"/>
                    </a:lnTo>
                    <a:lnTo>
                      <a:pt x="3784" y="9250"/>
                    </a:lnTo>
                    <a:lnTo>
                      <a:pt x="3514" y="9750"/>
                    </a:lnTo>
                    <a:lnTo>
                      <a:pt x="3514" y="10750"/>
                    </a:lnTo>
                    <a:lnTo>
                      <a:pt x="3243" y="11750"/>
                    </a:lnTo>
                    <a:lnTo>
                      <a:pt x="2703" y="12250"/>
                    </a:lnTo>
                    <a:lnTo>
                      <a:pt x="2703" y="12750"/>
                    </a:lnTo>
                    <a:lnTo>
                      <a:pt x="2703" y="13250"/>
                    </a:lnTo>
                    <a:lnTo>
                      <a:pt x="2432" y="13750"/>
                    </a:lnTo>
                    <a:lnTo>
                      <a:pt x="2162" y="14750"/>
                    </a:lnTo>
                    <a:lnTo>
                      <a:pt x="1351" y="15750"/>
                    </a:lnTo>
                    <a:lnTo>
                      <a:pt x="1081" y="15750"/>
                    </a:lnTo>
                    <a:lnTo>
                      <a:pt x="1081" y="16750"/>
                    </a:lnTo>
                    <a:lnTo>
                      <a:pt x="1081" y="17250"/>
                    </a:lnTo>
                    <a:lnTo>
                      <a:pt x="1081" y="17750"/>
                    </a:lnTo>
                    <a:lnTo>
                      <a:pt x="1081" y="18000"/>
                    </a:lnTo>
                    <a:lnTo>
                      <a:pt x="811" y="18250"/>
                    </a:lnTo>
                    <a:lnTo>
                      <a:pt x="270" y="19000"/>
                    </a:lnTo>
                    <a:lnTo>
                      <a:pt x="270" y="19250"/>
                    </a:lnTo>
                    <a:lnTo>
                      <a:pt x="270" y="19750"/>
                    </a:lnTo>
                    <a:lnTo>
                      <a:pt x="0" y="1975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1" name="Freeform 79"/>
              <p:cNvSpPr>
                <a:spLocks/>
              </p:cNvSpPr>
              <p:nvPr/>
            </p:nvSpPr>
            <p:spPr bwMode="auto">
              <a:xfrm>
                <a:off x="1448" y="3194"/>
                <a:ext cx="30" cy="2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8947"/>
                    </a:moveTo>
                    <a:lnTo>
                      <a:pt x="0" y="18158"/>
                    </a:lnTo>
                    <a:lnTo>
                      <a:pt x="0" y="17632"/>
                    </a:lnTo>
                    <a:lnTo>
                      <a:pt x="779" y="17368"/>
                    </a:lnTo>
                    <a:lnTo>
                      <a:pt x="779" y="16842"/>
                    </a:lnTo>
                    <a:lnTo>
                      <a:pt x="779" y="16053"/>
                    </a:lnTo>
                    <a:lnTo>
                      <a:pt x="779" y="15789"/>
                    </a:lnTo>
                    <a:lnTo>
                      <a:pt x="779" y="14737"/>
                    </a:lnTo>
                    <a:lnTo>
                      <a:pt x="1039" y="13947"/>
                    </a:lnTo>
                    <a:lnTo>
                      <a:pt x="1039" y="13684"/>
                    </a:lnTo>
                    <a:lnTo>
                      <a:pt x="1818" y="13158"/>
                    </a:lnTo>
                    <a:lnTo>
                      <a:pt x="2338" y="12632"/>
                    </a:lnTo>
                    <a:lnTo>
                      <a:pt x="2338" y="11842"/>
                    </a:lnTo>
                    <a:lnTo>
                      <a:pt x="3117" y="10789"/>
                    </a:lnTo>
                    <a:lnTo>
                      <a:pt x="3117" y="10263"/>
                    </a:lnTo>
                    <a:lnTo>
                      <a:pt x="3117" y="9737"/>
                    </a:lnTo>
                    <a:lnTo>
                      <a:pt x="3117" y="9211"/>
                    </a:lnTo>
                    <a:lnTo>
                      <a:pt x="3636" y="8684"/>
                    </a:lnTo>
                    <a:lnTo>
                      <a:pt x="3636" y="8158"/>
                    </a:lnTo>
                    <a:lnTo>
                      <a:pt x="4156" y="7632"/>
                    </a:lnTo>
                    <a:lnTo>
                      <a:pt x="4156" y="7368"/>
                    </a:lnTo>
                    <a:lnTo>
                      <a:pt x="4675" y="6842"/>
                    </a:lnTo>
                    <a:lnTo>
                      <a:pt x="4675" y="6316"/>
                    </a:lnTo>
                    <a:lnTo>
                      <a:pt x="4675" y="5789"/>
                    </a:lnTo>
                    <a:lnTo>
                      <a:pt x="5455" y="5263"/>
                    </a:lnTo>
                    <a:lnTo>
                      <a:pt x="5455" y="4737"/>
                    </a:lnTo>
                    <a:lnTo>
                      <a:pt x="5974" y="4737"/>
                    </a:lnTo>
                    <a:lnTo>
                      <a:pt x="5974" y="3684"/>
                    </a:lnTo>
                    <a:lnTo>
                      <a:pt x="5974" y="3158"/>
                    </a:lnTo>
                    <a:lnTo>
                      <a:pt x="5974" y="2895"/>
                    </a:lnTo>
                    <a:lnTo>
                      <a:pt x="7013" y="2632"/>
                    </a:lnTo>
                    <a:lnTo>
                      <a:pt x="7013" y="2368"/>
                    </a:lnTo>
                    <a:lnTo>
                      <a:pt x="7013" y="2105"/>
                    </a:lnTo>
                    <a:lnTo>
                      <a:pt x="7273" y="1842"/>
                    </a:lnTo>
                    <a:lnTo>
                      <a:pt x="7792" y="1842"/>
                    </a:lnTo>
                    <a:lnTo>
                      <a:pt x="7792" y="1316"/>
                    </a:lnTo>
                    <a:lnTo>
                      <a:pt x="7792" y="1053"/>
                    </a:lnTo>
                    <a:lnTo>
                      <a:pt x="8312" y="789"/>
                    </a:lnTo>
                    <a:lnTo>
                      <a:pt x="9091" y="789"/>
                    </a:lnTo>
                    <a:lnTo>
                      <a:pt x="9091" y="0"/>
                    </a:lnTo>
                    <a:lnTo>
                      <a:pt x="9351" y="0"/>
                    </a:lnTo>
                    <a:lnTo>
                      <a:pt x="10390" y="0"/>
                    </a:lnTo>
                    <a:lnTo>
                      <a:pt x="10649" y="0"/>
                    </a:lnTo>
                    <a:lnTo>
                      <a:pt x="10909" y="0"/>
                    </a:lnTo>
                    <a:lnTo>
                      <a:pt x="10909" y="789"/>
                    </a:lnTo>
                    <a:lnTo>
                      <a:pt x="11688" y="789"/>
                    </a:lnTo>
                    <a:lnTo>
                      <a:pt x="11688" y="1053"/>
                    </a:lnTo>
                    <a:lnTo>
                      <a:pt x="11688" y="1316"/>
                    </a:lnTo>
                    <a:lnTo>
                      <a:pt x="12208" y="1842"/>
                    </a:lnTo>
                    <a:lnTo>
                      <a:pt x="12468" y="2105"/>
                    </a:lnTo>
                    <a:lnTo>
                      <a:pt x="12468" y="2368"/>
                    </a:lnTo>
                    <a:lnTo>
                      <a:pt x="12987" y="2632"/>
                    </a:lnTo>
                    <a:lnTo>
                      <a:pt x="12987" y="2895"/>
                    </a:lnTo>
                    <a:lnTo>
                      <a:pt x="12987" y="3158"/>
                    </a:lnTo>
                    <a:lnTo>
                      <a:pt x="13506" y="3684"/>
                    </a:lnTo>
                    <a:lnTo>
                      <a:pt x="14026" y="4211"/>
                    </a:lnTo>
                    <a:lnTo>
                      <a:pt x="14026" y="4737"/>
                    </a:lnTo>
                    <a:lnTo>
                      <a:pt x="14026" y="5789"/>
                    </a:lnTo>
                    <a:lnTo>
                      <a:pt x="14545" y="5789"/>
                    </a:lnTo>
                    <a:lnTo>
                      <a:pt x="14805" y="6842"/>
                    </a:lnTo>
                    <a:lnTo>
                      <a:pt x="15065" y="6842"/>
                    </a:lnTo>
                    <a:lnTo>
                      <a:pt x="15065" y="7632"/>
                    </a:lnTo>
                    <a:lnTo>
                      <a:pt x="15325" y="8158"/>
                    </a:lnTo>
                    <a:lnTo>
                      <a:pt x="15325" y="8684"/>
                    </a:lnTo>
                    <a:lnTo>
                      <a:pt x="15844" y="9211"/>
                    </a:lnTo>
                    <a:lnTo>
                      <a:pt x="16104" y="9737"/>
                    </a:lnTo>
                    <a:lnTo>
                      <a:pt x="16104" y="10789"/>
                    </a:lnTo>
                    <a:lnTo>
                      <a:pt x="16364" y="11842"/>
                    </a:lnTo>
                    <a:lnTo>
                      <a:pt x="17143" y="12368"/>
                    </a:lnTo>
                    <a:lnTo>
                      <a:pt x="17143" y="12632"/>
                    </a:lnTo>
                    <a:lnTo>
                      <a:pt x="17143" y="13158"/>
                    </a:lnTo>
                    <a:lnTo>
                      <a:pt x="17403" y="13684"/>
                    </a:lnTo>
                    <a:lnTo>
                      <a:pt x="17662" y="14737"/>
                    </a:lnTo>
                    <a:lnTo>
                      <a:pt x="18442" y="15789"/>
                    </a:lnTo>
                    <a:lnTo>
                      <a:pt x="18701" y="15789"/>
                    </a:lnTo>
                    <a:lnTo>
                      <a:pt x="18701" y="16842"/>
                    </a:lnTo>
                    <a:lnTo>
                      <a:pt x="18701" y="17368"/>
                    </a:lnTo>
                    <a:lnTo>
                      <a:pt x="18701" y="17632"/>
                    </a:lnTo>
                    <a:lnTo>
                      <a:pt x="18701" y="17895"/>
                    </a:lnTo>
                    <a:lnTo>
                      <a:pt x="18961" y="18158"/>
                    </a:lnTo>
                    <a:lnTo>
                      <a:pt x="19481" y="18947"/>
                    </a:lnTo>
                    <a:lnTo>
                      <a:pt x="19481" y="19211"/>
                    </a:lnTo>
                    <a:lnTo>
                      <a:pt x="19481" y="19737"/>
                    </a:lnTo>
                    <a:lnTo>
                      <a:pt x="19740" y="1973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2" name="Freeform 80"/>
              <p:cNvSpPr>
                <a:spLocks/>
              </p:cNvSpPr>
              <p:nvPr/>
            </p:nvSpPr>
            <p:spPr bwMode="auto">
              <a:xfrm>
                <a:off x="1407" y="3195"/>
                <a:ext cx="30" cy="2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8947"/>
                    </a:moveTo>
                    <a:lnTo>
                      <a:pt x="0" y="18158"/>
                    </a:lnTo>
                    <a:lnTo>
                      <a:pt x="0" y="17632"/>
                    </a:lnTo>
                    <a:lnTo>
                      <a:pt x="779" y="17368"/>
                    </a:lnTo>
                    <a:lnTo>
                      <a:pt x="779" y="16842"/>
                    </a:lnTo>
                    <a:lnTo>
                      <a:pt x="779" y="16053"/>
                    </a:lnTo>
                    <a:lnTo>
                      <a:pt x="779" y="15789"/>
                    </a:lnTo>
                    <a:lnTo>
                      <a:pt x="779" y="14737"/>
                    </a:lnTo>
                    <a:lnTo>
                      <a:pt x="1039" y="13947"/>
                    </a:lnTo>
                    <a:lnTo>
                      <a:pt x="1039" y="13684"/>
                    </a:lnTo>
                    <a:lnTo>
                      <a:pt x="1818" y="13158"/>
                    </a:lnTo>
                    <a:lnTo>
                      <a:pt x="2338" y="12632"/>
                    </a:lnTo>
                    <a:lnTo>
                      <a:pt x="2338" y="11842"/>
                    </a:lnTo>
                    <a:lnTo>
                      <a:pt x="3117" y="10789"/>
                    </a:lnTo>
                    <a:lnTo>
                      <a:pt x="3117" y="10263"/>
                    </a:lnTo>
                    <a:lnTo>
                      <a:pt x="3117" y="9737"/>
                    </a:lnTo>
                    <a:lnTo>
                      <a:pt x="3117" y="9211"/>
                    </a:lnTo>
                    <a:lnTo>
                      <a:pt x="3636" y="8684"/>
                    </a:lnTo>
                    <a:lnTo>
                      <a:pt x="3636" y="8158"/>
                    </a:lnTo>
                    <a:lnTo>
                      <a:pt x="4156" y="7632"/>
                    </a:lnTo>
                    <a:lnTo>
                      <a:pt x="4156" y="7368"/>
                    </a:lnTo>
                    <a:lnTo>
                      <a:pt x="4675" y="6842"/>
                    </a:lnTo>
                    <a:lnTo>
                      <a:pt x="4675" y="6316"/>
                    </a:lnTo>
                    <a:lnTo>
                      <a:pt x="4675" y="5789"/>
                    </a:lnTo>
                    <a:lnTo>
                      <a:pt x="5455" y="5263"/>
                    </a:lnTo>
                    <a:lnTo>
                      <a:pt x="5455" y="4737"/>
                    </a:lnTo>
                    <a:lnTo>
                      <a:pt x="5974" y="4737"/>
                    </a:lnTo>
                    <a:lnTo>
                      <a:pt x="5974" y="3684"/>
                    </a:lnTo>
                    <a:lnTo>
                      <a:pt x="5974" y="3158"/>
                    </a:lnTo>
                    <a:lnTo>
                      <a:pt x="5974" y="2895"/>
                    </a:lnTo>
                    <a:lnTo>
                      <a:pt x="7013" y="2632"/>
                    </a:lnTo>
                    <a:lnTo>
                      <a:pt x="7013" y="2368"/>
                    </a:lnTo>
                    <a:lnTo>
                      <a:pt x="7013" y="2105"/>
                    </a:lnTo>
                    <a:lnTo>
                      <a:pt x="7273" y="1842"/>
                    </a:lnTo>
                    <a:lnTo>
                      <a:pt x="7792" y="1842"/>
                    </a:lnTo>
                    <a:lnTo>
                      <a:pt x="7792" y="1316"/>
                    </a:lnTo>
                    <a:lnTo>
                      <a:pt x="7792" y="1053"/>
                    </a:lnTo>
                    <a:lnTo>
                      <a:pt x="8312" y="789"/>
                    </a:lnTo>
                    <a:lnTo>
                      <a:pt x="9091" y="789"/>
                    </a:lnTo>
                    <a:lnTo>
                      <a:pt x="9091" y="0"/>
                    </a:lnTo>
                    <a:lnTo>
                      <a:pt x="9351" y="0"/>
                    </a:lnTo>
                    <a:lnTo>
                      <a:pt x="10390" y="0"/>
                    </a:lnTo>
                    <a:lnTo>
                      <a:pt x="10649" y="0"/>
                    </a:lnTo>
                    <a:lnTo>
                      <a:pt x="10909" y="0"/>
                    </a:lnTo>
                    <a:lnTo>
                      <a:pt x="10909" y="789"/>
                    </a:lnTo>
                    <a:lnTo>
                      <a:pt x="11688" y="789"/>
                    </a:lnTo>
                    <a:lnTo>
                      <a:pt x="11688" y="1053"/>
                    </a:lnTo>
                    <a:lnTo>
                      <a:pt x="11688" y="1316"/>
                    </a:lnTo>
                    <a:lnTo>
                      <a:pt x="12208" y="1842"/>
                    </a:lnTo>
                    <a:lnTo>
                      <a:pt x="12468" y="2105"/>
                    </a:lnTo>
                    <a:lnTo>
                      <a:pt x="12468" y="2368"/>
                    </a:lnTo>
                    <a:lnTo>
                      <a:pt x="12987" y="2632"/>
                    </a:lnTo>
                    <a:lnTo>
                      <a:pt x="12987" y="2895"/>
                    </a:lnTo>
                    <a:lnTo>
                      <a:pt x="12987" y="3158"/>
                    </a:lnTo>
                    <a:lnTo>
                      <a:pt x="13506" y="3684"/>
                    </a:lnTo>
                    <a:lnTo>
                      <a:pt x="14026" y="4211"/>
                    </a:lnTo>
                    <a:lnTo>
                      <a:pt x="14026" y="4737"/>
                    </a:lnTo>
                    <a:lnTo>
                      <a:pt x="14026" y="5789"/>
                    </a:lnTo>
                    <a:lnTo>
                      <a:pt x="14545" y="5789"/>
                    </a:lnTo>
                    <a:lnTo>
                      <a:pt x="14805" y="6842"/>
                    </a:lnTo>
                    <a:lnTo>
                      <a:pt x="15065" y="6842"/>
                    </a:lnTo>
                    <a:lnTo>
                      <a:pt x="15065" y="7632"/>
                    </a:lnTo>
                    <a:lnTo>
                      <a:pt x="15325" y="8158"/>
                    </a:lnTo>
                    <a:lnTo>
                      <a:pt x="15325" y="8684"/>
                    </a:lnTo>
                    <a:lnTo>
                      <a:pt x="15844" y="9211"/>
                    </a:lnTo>
                    <a:lnTo>
                      <a:pt x="16104" y="9737"/>
                    </a:lnTo>
                    <a:lnTo>
                      <a:pt x="16104" y="10789"/>
                    </a:lnTo>
                    <a:lnTo>
                      <a:pt x="16364" y="11842"/>
                    </a:lnTo>
                    <a:lnTo>
                      <a:pt x="17143" y="12368"/>
                    </a:lnTo>
                    <a:lnTo>
                      <a:pt x="17143" y="12632"/>
                    </a:lnTo>
                    <a:lnTo>
                      <a:pt x="17143" y="13158"/>
                    </a:lnTo>
                    <a:lnTo>
                      <a:pt x="17403" y="13684"/>
                    </a:lnTo>
                    <a:lnTo>
                      <a:pt x="17662" y="14737"/>
                    </a:lnTo>
                    <a:lnTo>
                      <a:pt x="18442" y="15789"/>
                    </a:lnTo>
                    <a:lnTo>
                      <a:pt x="18701" y="15789"/>
                    </a:lnTo>
                    <a:lnTo>
                      <a:pt x="18701" y="16842"/>
                    </a:lnTo>
                    <a:lnTo>
                      <a:pt x="18701" y="17368"/>
                    </a:lnTo>
                    <a:lnTo>
                      <a:pt x="18701" y="17632"/>
                    </a:lnTo>
                    <a:lnTo>
                      <a:pt x="18701" y="17895"/>
                    </a:lnTo>
                    <a:lnTo>
                      <a:pt x="18961" y="18158"/>
                    </a:lnTo>
                    <a:lnTo>
                      <a:pt x="19481" y="18947"/>
                    </a:lnTo>
                    <a:lnTo>
                      <a:pt x="19481" y="19211"/>
                    </a:lnTo>
                    <a:lnTo>
                      <a:pt x="19481" y="19737"/>
                    </a:lnTo>
                    <a:lnTo>
                      <a:pt x="19740" y="1973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3" name="Arc 81"/>
              <p:cNvSpPr>
                <a:spLocks/>
              </p:cNvSpPr>
              <p:nvPr/>
            </p:nvSpPr>
            <p:spPr bwMode="auto">
              <a:xfrm>
                <a:off x="1161" y="3165"/>
                <a:ext cx="39" cy="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4" name="Arc 82"/>
              <p:cNvSpPr>
                <a:spLocks/>
              </p:cNvSpPr>
              <p:nvPr/>
            </p:nvSpPr>
            <p:spPr bwMode="auto">
              <a:xfrm flipH="1">
                <a:off x="1129" y="3163"/>
                <a:ext cx="40" cy="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5" name="Arc 83"/>
              <p:cNvSpPr>
                <a:spLocks/>
              </p:cNvSpPr>
              <p:nvPr/>
            </p:nvSpPr>
            <p:spPr bwMode="auto">
              <a:xfrm>
                <a:off x="1514" y="3149"/>
                <a:ext cx="28" cy="6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6" name="Arc 84"/>
              <p:cNvSpPr>
                <a:spLocks/>
              </p:cNvSpPr>
              <p:nvPr/>
            </p:nvSpPr>
            <p:spPr bwMode="auto">
              <a:xfrm flipH="1">
                <a:off x="1489" y="3152"/>
                <a:ext cx="29" cy="6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7" name="Arc 85"/>
              <p:cNvSpPr>
                <a:spLocks/>
              </p:cNvSpPr>
              <p:nvPr/>
            </p:nvSpPr>
            <p:spPr bwMode="auto">
              <a:xfrm>
                <a:off x="1346" y="3095"/>
                <a:ext cx="47" cy="1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8" name="Arc 86"/>
              <p:cNvSpPr>
                <a:spLocks/>
              </p:cNvSpPr>
              <p:nvPr/>
            </p:nvSpPr>
            <p:spPr bwMode="auto">
              <a:xfrm flipH="1">
                <a:off x="1299" y="3091"/>
                <a:ext cx="47" cy="1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9" name="Freeform 87"/>
              <p:cNvSpPr>
                <a:spLocks/>
              </p:cNvSpPr>
              <p:nvPr/>
            </p:nvSpPr>
            <p:spPr bwMode="auto">
              <a:xfrm>
                <a:off x="1255" y="3195"/>
                <a:ext cx="30" cy="2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8947"/>
                    </a:moveTo>
                    <a:lnTo>
                      <a:pt x="0" y="18158"/>
                    </a:lnTo>
                    <a:lnTo>
                      <a:pt x="0" y="17632"/>
                    </a:lnTo>
                    <a:lnTo>
                      <a:pt x="779" y="17368"/>
                    </a:lnTo>
                    <a:lnTo>
                      <a:pt x="779" y="16842"/>
                    </a:lnTo>
                    <a:lnTo>
                      <a:pt x="779" y="16053"/>
                    </a:lnTo>
                    <a:lnTo>
                      <a:pt x="779" y="15789"/>
                    </a:lnTo>
                    <a:lnTo>
                      <a:pt x="779" y="14737"/>
                    </a:lnTo>
                    <a:lnTo>
                      <a:pt x="1039" y="13947"/>
                    </a:lnTo>
                    <a:lnTo>
                      <a:pt x="1039" y="13684"/>
                    </a:lnTo>
                    <a:lnTo>
                      <a:pt x="1818" y="13158"/>
                    </a:lnTo>
                    <a:lnTo>
                      <a:pt x="2338" y="12632"/>
                    </a:lnTo>
                    <a:lnTo>
                      <a:pt x="2338" y="11842"/>
                    </a:lnTo>
                    <a:lnTo>
                      <a:pt x="3117" y="10789"/>
                    </a:lnTo>
                    <a:lnTo>
                      <a:pt x="3117" y="10263"/>
                    </a:lnTo>
                    <a:lnTo>
                      <a:pt x="3117" y="9737"/>
                    </a:lnTo>
                    <a:lnTo>
                      <a:pt x="3117" y="9211"/>
                    </a:lnTo>
                    <a:lnTo>
                      <a:pt x="3636" y="8684"/>
                    </a:lnTo>
                    <a:lnTo>
                      <a:pt x="3636" y="8158"/>
                    </a:lnTo>
                    <a:lnTo>
                      <a:pt x="4156" y="7632"/>
                    </a:lnTo>
                    <a:lnTo>
                      <a:pt x="4156" y="7368"/>
                    </a:lnTo>
                    <a:lnTo>
                      <a:pt x="4675" y="6842"/>
                    </a:lnTo>
                    <a:lnTo>
                      <a:pt x="4675" y="6316"/>
                    </a:lnTo>
                    <a:lnTo>
                      <a:pt x="4675" y="5789"/>
                    </a:lnTo>
                    <a:lnTo>
                      <a:pt x="5455" y="5263"/>
                    </a:lnTo>
                    <a:lnTo>
                      <a:pt x="5455" y="4737"/>
                    </a:lnTo>
                    <a:lnTo>
                      <a:pt x="5974" y="4737"/>
                    </a:lnTo>
                    <a:lnTo>
                      <a:pt x="5974" y="3684"/>
                    </a:lnTo>
                    <a:lnTo>
                      <a:pt x="5974" y="3158"/>
                    </a:lnTo>
                    <a:lnTo>
                      <a:pt x="5974" y="2895"/>
                    </a:lnTo>
                    <a:lnTo>
                      <a:pt x="7013" y="2632"/>
                    </a:lnTo>
                    <a:lnTo>
                      <a:pt x="7013" y="2368"/>
                    </a:lnTo>
                    <a:lnTo>
                      <a:pt x="7013" y="2105"/>
                    </a:lnTo>
                    <a:lnTo>
                      <a:pt x="7273" y="1842"/>
                    </a:lnTo>
                    <a:lnTo>
                      <a:pt x="7792" y="1842"/>
                    </a:lnTo>
                    <a:lnTo>
                      <a:pt x="7792" y="1316"/>
                    </a:lnTo>
                    <a:lnTo>
                      <a:pt x="7792" y="1053"/>
                    </a:lnTo>
                    <a:lnTo>
                      <a:pt x="8312" y="789"/>
                    </a:lnTo>
                    <a:lnTo>
                      <a:pt x="9091" y="789"/>
                    </a:lnTo>
                    <a:lnTo>
                      <a:pt x="9091" y="0"/>
                    </a:lnTo>
                    <a:lnTo>
                      <a:pt x="9351" y="0"/>
                    </a:lnTo>
                    <a:lnTo>
                      <a:pt x="10390" y="0"/>
                    </a:lnTo>
                    <a:lnTo>
                      <a:pt x="10649" y="0"/>
                    </a:lnTo>
                    <a:lnTo>
                      <a:pt x="10909" y="0"/>
                    </a:lnTo>
                    <a:lnTo>
                      <a:pt x="10909" y="789"/>
                    </a:lnTo>
                    <a:lnTo>
                      <a:pt x="11688" y="789"/>
                    </a:lnTo>
                    <a:lnTo>
                      <a:pt x="11688" y="1053"/>
                    </a:lnTo>
                    <a:lnTo>
                      <a:pt x="11688" y="1316"/>
                    </a:lnTo>
                    <a:lnTo>
                      <a:pt x="12208" y="1842"/>
                    </a:lnTo>
                    <a:lnTo>
                      <a:pt x="12468" y="2105"/>
                    </a:lnTo>
                    <a:lnTo>
                      <a:pt x="12468" y="2368"/>
                    </a:lnTo>
                    <a:lnTo>
                      <a:pt x="12987" y="2632"/>
                    </a:lnTo>
                    <a:lnTo>
                      <a:pt x="12987" y="2895"/>
                    </a:lnTo>
                    <a:lnTo>
                      <a:pt x="12987" y="3158"/>
                    </a:lnTo>
                    <a:lnTo>
                      <a:pt x="13506" y="3684"/>
                    </a:lnTo>
                    <a:lnTo>
                      <a:pt x="14026" y="4211"/>
                    </a:lnTo>
                    <a:lnTo>
                      <a:pt x="14026" y="4737"/>
                    </a:lnTo>
                    <a:lnTo>
                      <a:pt x="14026" y="5789"/>
                    </a:lnTo>
                    <a:lnTo>
                      <a:pt x="14545" y="5789"/>
                    </a:lnTo>
                    <a:lnTo>
                      <a:pt x="14805" y="6842"/>
                    </a:lnTo>
                    <a:lnTo>
                      <a:pt x="15065" y="6842"/>
                    </a:lnTo>
                    <a:lnTo>
                      <a:pt x="15065" y="7632"/>
                    </a:lnTo>
                    <a:lnTo>
                      <a:pt x="15325" y="8158"/>
                    </a:lnTo>
                    <a:lnTo>
                      <a:pt x="15325" y="8684"/>
                    </a:lnTo>
                    <a:lnTo>
                      <a:pt x="15844" y="9211"/>
                    </a:lnTo>
                    <a:lnTo>
                      <a:pt x="16104" y="9737"/>
                    </a:lnTo>
                    <a:lnTo>
                      <a:pt x="16104" y="10789"/>
                    </a:lnTo>
                    <a:lnTo>
                      <a:pt x="16364" y="11842"/>
                    </a:lnTo>
                    <a:lnTo>
                      <a:pt x="17143" y="12368"/>
                    </a:lnTo>
                    <a:lnTo>
                      <a:pt x="17143" y="12632"/>
                    </a:lnTo>
                    <a:lnTo>
                      <a:pt x="17143" y="13158"/>
                    </a:lnTo>
                    <a:lnTo>
                      <a:pt x="17403" y="13684"/>
                    </a:lnTo>
                    <a:lnTo>
                      <a:pt x="17662" y="14737"/>
                    </a:lnTo>
                    <a:lnTo>
                      <a:pt x="18442" y="15789"/>
                    </a:lnTo>
                    <a:lnTo>
                      <a:pt x="18701" y="15789"/>
                    </a:lnTo>
                    <a:lnTo>
                      <a:pt x="18701" y="16842"/>
                    </a:lnTo>
                    <a:lnTo>
                      <a:pt x="18701" y="17368"/>
                    </a:lnTo>
                    <a:lnTo>
                      <a:pt x="18701" y="17632"/>
                    </a:lnTo>
                    <a:lnTo>
                      <a:pt x="18701" y="17895"/>
                    </a:lnTo>
                    <a:lnTo>
                      <a:pt x="18961" y="18158"/>
                    </a:lnTo>
                    <a:lnTo>
                      <a:pt x="19481" y="18947"/>
                    </a:lnTo>
                    <a:lnTo>
                      <a:pt x="19481" y="19211"/>
                    </a:lnTo>
                    <a:lnTo>
                      <a:pt x="19481" y="19737"/>
                    </a:lnTo>
                    <a:lnTo>
                      <a:pt x="19740" y="1973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Freeform 88"/>
              <p:cNvSpPr>
                <a:spLocks/>
              </p:cNvSpPr>
              <p:nvPr/>
            </p:nvSpPr>
            <p:spPr bwMode="auto">
              <a:xfrm>
                <a:off x="1215" y="3195"/>
                <a:ext cx="30" cy="2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8947"/>
                    </a:moveTo>
                    <a:lnTo>
                      <a:pt x="0" y="18158"/>
                    </a:lnTo>
                    <a:lnTo>
                      <a:pt x="0" y="17632"/>
                    </a:lnTo>
                    <a:lnTo>
                      <a:pt x="779" y="17368"/>
                    </a:lnTo>
                    <a:lnTo>
                      <a:pt x="779" y="16842"/>
                    </a:lnTo>
                    <a:lnTo>
                      <a:pt x="779" y="16053"/>
                    </a:lnTo>
                    <a:lnTo>
                      <a:pt x="779" y="15789"/>
                    </a:lnTo>
                    <a:lnTo>
                      <a:pt x="779" y="14737"/>
                    </a:lnTo>
                    <a:lnTo>
                      <a:pt x="1039" y="13947"/>
                    </a:lnTo>
                    <a:lnTo>
                      <a:pt x="1039" y="13684"/>
                    </a:lnTo>
                    <a:lnTo>
                      <a:pt x="1818" y="13158"/>
                    </a:lnTo>
                    <a:lnTo>
                      <a:pt x="2338" y="12632"/>
                    </a:lnTo>
                    <a:lnTo>
                      <a:pt x="2338" y="11842"/>
                    </a:lnTo>
                    <a:lnTo>
                      <a:pt x="3117" y="10789"/>
                    </a:lnTo>
                    <a:lnTo>
                      <a:pt x="3117" y="10263"/>
                    </a:lnTo>
                    <a:lnTo>
                      <a:pt x="3117" y="9737"/>
                    </a:lnTo>
                    <a:lnTo>
                      <a:pt x="3117" y="9211"/>
                    </a:lnTo>
                    <a:lnTo>
                      <a:pt x="3636" y="8684"/>
                    </a:lnTo>
                    <a:lnTo>
                      <a:pt x="3636" y="8158"/>
                    </a:lnTo>
                    <a:lnTo>
                      <a:pt x="4156" y="7632"/>
                    </a:lnTo>
                    <a:lnTo>
                      <a:pt x="4156" y="7368"/>
                    </a:lnTo>
                    <a:lnTo>
                      <a:pt x="4675" y="6842"/>
                    </a:lnTo>
                    <a:lnTo>
                      <a:pt x="4675" y="6316"/>
                    </a:lnTo>
                    <a:lnTo>
                      <a:pt x="4675" y="5789"/>
                    </a:lnTo>
                    <a:lnTo>
                      <a:pt x="5455" y="5263"/>
                    </a:lnTo>
                    <a:lnTo>
                      <a:pt x="5455" y="4737"/>
                    </a:lnTo>
                    <a:lnTo>
                      <a:pt x="5974" y="4737"/>
                    </a:lnTo>
                    <a:lnTo>
                      <a:pt x="5974" y="3684"/>
                    </a:lnTo>
                    <a:lnTo>
                      <a:pt x="5974" y="3158"/>
                    </a:lnTo>
                    <a:lnTo>
                      <a:pt x="5974" y="2895"/>
                    </a:lnTo>
                    <a:lnTo>
                      <a:pt x="7013" y="2632"/>
                    </a:lnTo>
                    <a:lnTo>
                      <a:pt x="7013" y="2368"/>
                    </a:lnTo>
                    <a:lnTo>
                      <a:pt x="7013" y="2105"/>
                    </a:lnTo>
                    <a:lnTo>
                      <a:pt x="7273" y="1842"/>
                    </a:lnTo>
                    <a:lnTo>
                      <a:pt x="7792" y="1842"/>
                    </a:lnTo>
                    <a:lnTo>
                      <a:pt x="7792" y="1316"/>
                    </a:lnTo>
                    <a:lnTo>
                      <a:pt x="7792" y="1053"/>
                    </a:lnTo>
                    <a:lnTo>
                      <a:pt x="8312" y="789"/>
                    </a:lnTo>
                    <a:lnTo>
                      <a:pt x="9091" y="789"/>
                    </a:lnTo>
                    <a:lnTo>
                      <a:pt x="9091" y="0"/>
                    </a:lnTo>
                    <a:lnTo>
                      <a:pt x="9351" y="0"/>
                    </a:lnTo>
                    <a:lnTo>
                      <a:pt x="10390" y="0"/>
                    </a:lnTo>
                    <a:lnTo>
                      <a:pt x="10649" y="0"/>
                    </a:lnTo>
                    <a:lnTo>
                      <a:pt x="10909" y="0"/>
                    </a:lnTo>
                    <a:lnTo>
                      <a:pt x="10909" y="789"/>
                    </a:lnTo>
                    <a:lnTo>
                      <a:pt x="11688" y="789"/>
                    </a:lnTo>
                    <a:lnTo>
                      <a:pt x="11688" y="1053"/>
                    </a:lnTo>
                    <a:lnTo>
                      <a:pt x="11688" y="1316"/>
                    </a:lnTo>
                    <a:lnTo>
                      <a:pt x="12208" y="1842"/>
                    </a:lnTo>
                    <a:lnTo>
                      <a:pt x="12468" y="2105"/>
                    </a:lnTo>
                    <a:lnTo>
                      <a:pt x="12468" y="2368"/>
                    </a:lnTo>
                    <a:lnTo>
                      <a:pt x="12987" y="2632"/>
                    </a:lnTo>
                    <a:lnTo>
                      <a:pt x="12987" y="2895"/>
                    </a:lnTo>
                    <a:lnTo>
                      <a:pt x="12987" y="3158"/>
                    </a:lnTo>
                    <a:lnTo>
                      <a:pt x="13506" y="3684"/>
                    </a:lnTo>
                    <a:lnTo>
                      <a:pt x="14026" y="4211"/>
                    </a:lnTo>
                    <a:lnTo>
                      <a:pt x="14026" y="4737"/>
                    </a:lnTo>
                    <a:lnTo>
                      <a:pt x="14026" y="5789"/>
                    </a:lnTo>
                    <a:lnTo>
                      <a:pt x="14545" y="5789"/>
                    </a:lnTo>
                    <a:lnTo>
                      <a:pt x="14805" y="6842"/>
                    </a:lnTo>
                    <a:lnTo>
                      <a:pt x="15065" y="6842"/>
                    </a:lnTo>
                    <a:lnTo>
                      <a:pt x="15065" y="7632"/>
                    </a:lnTo>
                    <a:lnTo>
                      <a:pt x="15325" y="8158"/>
                    </a:lnTo>
                    <a:lnTo>
                      <a:pt x="15325" y="8684"/>
                    </a:lnTo>
                    <a:lnTo>
                      <a:pt x="15844" y="9211"/>
                    </a:lnTo>
                    <a:lnTo>
                      <a:pt x="16104" y="9737"/>
                    </a:lnTo>
                    <a:lnTo>
                      <a:pt x="16104" y="10789"/>
                    </a:lnTo>
                    <a:lnTo>
                      <a:pt x="16364" y="11842"/>
                    </a:lnTo>
                    <a:lnTo>
                      <a:pt x="17143" y="12368"/>
                    </a:lnTo>
                    <a:lnTo>
                      <a:pt x="17143" y="12632"/>
                    </a:lnTo>
                    <a:lnTo>
                      <a:pt x="17143" y="13158"/>
                    </a:lnTo>
                    <a:lnTo>
                      <a:pt x="17403" y="13684"/>
                    </a:lnTo>
                    <a:lnTo>
                      <a:pt x="17662" y="14737"/>
                    </a:lnTo>
                    <a:lnTo>
                      <a:pt x="18442" y="15789"/>
                    </a:lnTo>
                    <a:lnTo>
                      <a:pt x="18701" y="15789"/>
                    </a:lnTo>
                    <a:lnTo>
                      <a:pt x="18701" y="16842"/>
                    </a:lnTo>
                    <a:lnTo>
                      <a:pt x="18701" y="17368"/>
                    </a:lnTo>
                    <a:lnTo>
                      <a:pt x="18701" y="17632"/>
                    </a:lnTo>
                    <a:lnTo>
                      <a:pt x="18701" y="17895"/>
                    </a:lnTo>
                    <a:lnTo>
                      <a:pt x="18961" y="18158"/>
                    </a:lnTo>
                    <a:lnTo>
                      <a:pt x="19481" y="18947"/>
                    </a:lnTo>
                    <a:lnTo>
                      <a:pt x="19481" y="19211"/>
                    </a:lnTo>
                    <a:lnTo>
                      <a:pt x="19481" y="19737"/>
                    </a:lnTo>
                    <a:lnTo>
                      <a:pt x="19740" y="1973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Rectangle 89"/>
              <p:cNvSpPr>
                <a:spLocks noChangeArrowheads="1"/>
              </p:cNvSpPr>
              <p:nvPr/>
            </p:nvSpPr>
            <p:spPr bwMode="auto">
              <a:xfrm>
                <a:off x="2185" y="2158"/>
                <a:ext cx="23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 i="1">
                    <a:ea typeface="黑体" pitchFamily="49" charset="-122"/>
                  </a:rPr>
                  <a:t>I</a:t>
                </a:r>
              </a:p>
            </p:txBody>
          </p:sp>
          <p:sp>
            <p:nvSpPr>
              <p:cNvPr id="25682" name="Rectangle 90"/>
              <p:cNvSpPr>
                <a:spLocks noChangeArrowheads="1"/>
              </p:cNvSpPr>
              <p:nvPr/>
            </p:nvSpPr>
            <p:spPr bwMode="auto">
              <a:xfrm>
                <a:off x="2350" y="2164"/>
                <a:ext cx="567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 i="1">
                    <a:solidFill>
                      <a:srgbClr val="FF0000"/>
                    </a:solidFill>
                    <a:ea typeface="黑体" pitchFamily="49" charset="-122"/>
                  </a:rPr>
                  <a:t>N</a:t>
                </a:r>
                <a:r>
                  <a:rPr lang="en-US" altLang="zh-CN" b="1" baseline="30000">
                    <a:solidFill>
                      <a:srgbClr val="FF0000"/>
                    </a:solidFill>
                    <a:ea typeface="黑体" pitchFamily="49" charset="-122"/>
                  </a:rPr>
                  <a:t>2</a:t>
                </a:r>
                <a:r>
                  <a:rPr lang="en-US" altLang="zh-CN" b="1" i="1">
                    <a:solidFill>
                      <a:srgbClr val="FF0000"/>
                    </a:solidFill>
                    <a:ea typeface="黑体" pitchFamily="49" charset="-122"/>
                  </a:rPr>
                  <a:t>I</a:t>
                </a:r>
                <a:r>
                  <a:rPr lang="en-US" altLang="zh-CN" b="1" baseline="-25000">
                    <a:solidFill>
                      <a:srgbClr val="FF0000"/>
                    </a:solidFill>
                    <a:ea typeface="黑体" pitchFamily="49" charset="-122"/>
                  </a:rPr>
                  <a:t>0</a:t>
                </a:r>
                <a:r>
                  <a:rPr lang="zh-CN" altLang="en-US" b="1" baseline="-25000">
                    <a:solidFill>
                      <a:srgbClr val="FF0000"/>
                    </a:solidFill>
                    <a:ea typeface="黑体" pitchFamily="49" charset="-122"/>
                  </a:rPr>
                  <a:t>单</a:t>
                </a:r>
                <a:endParaRPr lang="zh-CN" altLang="en-US" b="1" i="1">
                  <a:ea typeface="黑体" pitchFamily="49" charset="-122"/>
                </a:endParaRPr>
              </a:p>
            </p:txBody>
          </p:sp>
          <p:sp>
            <p:nvSpPr>
              <p:cNvPr id="25683" name="Rectangle 91"/>
              <p:cNvSpPr>
                <a:spLocks noChangeArrowheads="1"/>
              </p:cNvSpPr>
              <p:nvPr/>
            </p:nvSpPr>
            <p:spPr bwMode="auto">
              <a:xfrm>
                <a:off x="2279" y="3216"/>
                <a:ext cx="30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25684" name="Rectangle 92"/>
              <p:cNvSpPr>
                <a:spLocks noChangeArrowheads="1"/>
              </p:cNvSpPr>
              <p:nvPr/>
            </p:nvSpPr>
            <p:spPr bwMode="auto">
              <a:xfrm>
                <a:off x="2917" y="3206"/>
                <a:ext cx="2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4</a:t>
                </a:r>
              </a:p>
            </p:txBody>
          </p:sp>
          <p:sp>
            <p:nvSpPr>
              <p:cNvPr id="25685" name="Rectangle 93"/>
              <p:cNvSpPr>
                <a:spLocks noChangeArrowheads="1"/>
              </p:cNvSpPr>
              <p:nvPr/>
            </p:nvSpPr>
            <p:spPr bwMode="auto">
              <a:xfrm>
                <a:off x="3541" y="3209"/>
                <a:ext cx="310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8</a:t>
                </a:r>
              </a:p>
            </p:txBody>
          </p:sp>
          <p:sp>
            <p:nvSpPr>
              <p:cNvPr id="25686" name="Rectangle 94"/>
              <p:cNvSpPr>
                <a:spLocks noChangeArrowheads="1"/>
              </p:cNvSpPr>
              <p:nvPr/>
            </p:nvSpPr>
            <p:spPr bwMode="auto">
              <a:xfrm>
                <a:off x="1544" y="3213"/>
                <a:ext cx="29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-4</a:t>
                </a:r>
              </a:p>
            </p:txBody>
          </p:sp>
          <p:sp>
            <p:nvSpPr>
              <p:cNvPr id="25687" name="Rectangle 95"/>
              <p:cNvSpPr>
                <a:spLocks noChangeArrowheads="1"/>
              </p:cNvSpPr>
              <p:nvPr/>
            </p:nvSpPr>
            <p:spPr bwMode="auto">
              <a:xfrm>
                <a:off x="917" y="3202"/>
                <a:ext cx="21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-8</a:t>
                </a:r>
              </a:p>
            </p:txBody>
          </p:sp>
          <p:sp>
            <p:nvSpPr>
              <p:cNvPr id="25688" name="Rectangle 96"/>
              <p:cNvSpPr>
                <a:spLocks noChangeArrowheads="1"/>
              </p:cNvSpPr>
              <p:nvPr/>
            </p:nvSpPr>
            <p:spPr bwMode="auto">
              <a:xfrm>
                <a:off x="3770" y="3234"/>
                <a:ext cx="663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b="1">
                    <a:ea typeface="黑体" pitchFamily="49" charset="-122"/>
                  </a:rPr>
                  <a:t>(</a:t>
                </a:r>
                <a:r>
                  <a:rPr lang="en-US" altLang="zh-CN" b="1" i="1">
                    <a:ea typeface="黑体" pitchFamily="49" charset="-122"/>
                    <a:sym typeface="Symbol" pitchFamily="18" charset="2"/>
                  </a:rPr>
                  <a:t></a:t>
                </a:r>
                <a:r>
                  <a:rPr lang="en-US" altLang="zh-CN" b="1" i="1">
                    <a:ea typeface="黑体" pitchFamily="49" charset="-122"/>
                  </a:rPr>
                  <a:t> /d </a:t>
                </a:r>
                <a:r>
                  <a:rPr lang="en-US" altLang="zh-CN" b="1">
                    <a:ea typeface="黑体" pitchFamily="49" charset="-122"/>
                  </a:rPr>
                  <a:t>)</a:t>
                </a:r>
              </a:p>
            </p:txBody>
          </p:sp>
          <p:sp>
            <p:nvSpPr>
              <p:cNvPr id="25689" name="Freeform 97"/>
              <p:cNvSpPr>
                <a:spLocks/>
              </p:cNvSpPr>
              <p:nvPr/>
            </p:nvSpPr>
            <p:spPr bwMode="auto">
              <a:xfrm>
                <a:off x="1713" y="3182"/>
                <a:ext cx="32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732" y="17167"/>
                    </a:lnTo>
                    <a:lnTo>
                      <a:pt x="732" y="16667"/>
                    </a:lnTo>
                    <a:lnTo>
                      <a:pt x="732" y="16000"/>
                    </a:lnTo>
                    <a:lnTo>
                      <a:pt x="732" y="15667"/>
                    </a:lnTo>
                    <a:lnTo>
                      <a:pt x="732" y="14833"/>
                    </a:lnTo>
                    <a:lnTo>
                      <a:pt x="1220" y="14000"/>
                    </a:lnTo>
                    <a:lnTo>
                      <a:pt x="1220" y="13667"/>
                    </a:lnTo>
                    <a:lnTo>
                      <a:pt x="1707" y="13167"/>
                    </a:lnTo>
                    <a:lnTo>
                      <a:pt x="2195" y="12667"/>
                    </a:lnTo>
                    <a:lnTo>
                      <a:pt x="2195" y="11833"/>
                    </a:lnTo>
                    <a:lnTo>
                      <a:pt x="2195" y="11667"/>
                    </a:lnTo>
                    <a:lnTo>
                      <a:pt x="2927" y="10833"/>
                    </a:lnTo>
                    <a:lnTo>
                      <a:pt x="2927" y="10167"/>
                    </a:lnTo>
                    <a:lnTo>
                      <a:pt x="2927" y="9833"/>
                    </a:lnTo>
                    <a:lnTo>
                      <a:pt x="2927" y="9167"/>
                    </a:lnTo>
                    <a:lnTo>
                      <a:pt x="3415" y="8833"/>
                    </a:lnTo>
                    <a:lnTo>
                      <a:pt x="3415" y="8167"/>
                    </a:lnTo>
                    <a:lnTo>
                      <a:pt x="3902" y="7833"/>
                    </a:lnTo>
                    <a:lnTo>
                      <a:pt x="3902" y="7167"/>
                    </a:lnTo>
                    <a:lnTo>
                      <a:pt x="4390" y="6833"/>
                    </a:lnTo>
                    <a:lnTo>
                      <a:pt x="4634" y="6167"/>
                    </a:lnTo>
                    <a:lnTo>
                      <a:pt x="4634" y="5833"/>
                    </a:lnTo>
                    <a:lnTo>
                      <a:pt x="5610" y="5167"/>
                    </a:lnTo>
                    <a:lnTo>
                      <a:pt x="5610" y="4833"/>
                    </a:lnTo>
                    <a:lnTo>
                      <a:pt x="6098" y="4667"/>
                    </a:lnTo>
                    <a:lnTo>
                      <a:pt x="6098" y="3833"/>
                    </a:lnTo>
                    <a:lnTo>
                      <a:pt x="6098" y="3667"/>
                    </a:lnTo>
                    <a:lnTo>
                      <a:pt x="6098" y="3167"/>
                    </a:lnTo>
                    <a:lnTo>
                      <a:pt x="6098" y="3000"/>
                    </a:lnTo>
                    <a:lnTo>
                      <a:pt x="7073" y="2667"/>
                    </a:lnTo>
                    <a:lnTo>
                      <a:pt x="7073" y="2167"/>
                    </a:lnTo>
                    <a:lnTo>
                      <a:pt x="7317" y="2000"/>
                    </a:lnTo>
                    <a:lnTo>
                      <a:pt x="7561" y="1667"/>
                    </a:lnTo>
                    <a:lnTo>
                      <a:pt x="7805" y="1667"/>
                    </a:lnTo>
                    <a:lnTo>
                      <a:pt x="7805" y="1167"/>
                    </a:lnTo>
                    <a:lnTo>
                      <a:pt x="7805" y="1000"/>
                    </a:lnTo>
                    <a:lnTo>
                      <a:pt x="8537" y="667"/>
                    </a:lnTo>
                    <a:lnTo>
                      <a:pt x="8780" y="667"/>
                    </a:lnTo>
                    <a:lnTo>
                      <a:pt x="9268" y="667"/>
                    </a:lnTo>
                    <a:lnTo>
                      <a:pt x="9512" y="0"/>
                    </a:lnTo>
                    <a:lnTo>
                      <a:pt x="9756" y="0"/>
                    </a:lnTo>
                    <a:lnTo>
                      <a:pt x="10000" y="0"/>
                    </a:lnTo>
                    <a:lnTo>
                      <a:pt x="10488" y="0"/>
                    </a:lnTo>
                    <a:lnTo>
                      <a:pt x="10976" y="0"/>
                    </a:lnTo>
                    <a:lnTo>
                      <a:pt x="10976" y="667"/>
                    </a:lnTo>
                    <a:lnTo>
                      <a:pt x="11463" y="667"/>
                    </a:lnTo>
                    <a:lnTo>
                      <a:pt x="11463" y="1000"/>
                    </a:lnTo>
                    <a:lnTo>
                      <a:pt x="11707" y="1167"/>
                    </a:lnTo>
                    <a:lnTo>
                      <a:pt x="11951" y="1667"/>
                    </a:lnTo>
                    <a:lnTo>
                      <a:pt x="12195" y="2000"/>
                    </a:lnTo>
                    <a:lnTo>
                      <a:pt x="12195" y="2167"/>
                    </a:lnTo>
                    <a:lnTo>
                      <a:pt x="13171" y="2667"/>
                    </a:lnTo>
                    <a:lnTo>
                      <a:pt x="13171" y="3000"/>
                    </a:lnTo>
                    <a:lnTo>
                      <a:pt x="13171" y="3167"/>
                    </a:lnTo>
                    <a:lnTo>
                      <a:pt x="13415" y="3833"/>
                    </a:lnTo>
                    <a:lnTo>
                      <a:pt x="13659" y="4167"/>
                    </a:lnTo>
                    <a:lnTo>
                      <a:pt x="13659" y="4833"/>
                    </a:lnTo>
                    <a:lnTo>
                      <a:pt x="13902" y="5667"/>
                    </a:lnTo>
                    <a:lnTo>
                      <a:pt x="14146" y="5833"/>
                    </a:lnTo>
                    <a:lnTo>
                      <a:pt x="14390" y="6667"/>
                    </a:lnTo>
                    <a:lnTo>
                      <a:pt x="15366" y="6833"/>
                    </a:lnTo>
                    <a:lnTo>
                      <a:pt x="15366" y="7667"/>
                    </a:lnTo>
                    <a:lnTo>
                      <a:pt x="15854" y="8167"/>
                    </a:lnTo>
                    <a:lnTo>
                      <a:pt x="15854" y="8833"/>
                    </a:lnTo>
                    <a:lnTo>
                      <a:pt x="16098" y="9167"/>
                    </a:lnTo>
                    <a:lnTo>
                      <a:pt x="16341" y="9833"/>
                    </a:lnTo>
                    <a:lnTo>
                      <a:pt x="16585" y="10667"/>
                    </a:lnTo>
                    <a:lnTo>
                      <a:pt x="16585" y="10833"/>
                    </a:lnTo>
                    <a:lnTo>
                      <a:pt x="16829" y="11667"/>
                    </a:lnTo>
                    <a:lnTo>
                      <a:pt x="17073" y="12167"/>
                    </a:lnTo>
                    <a:lnTo>
                      <a:pt x="17073" y="12833"/>
                    </a:lnTo>
                    <a:lnTo>
                      <a:pt x="17073" y="13167"/>
                    </a:lnTo>
                    <a:lnTo>
                      <a:pt x="17561" y="13833"/>
                    </a:lnTo>
                    <a:lnTo>
                      <a:pt x="18049" y="14667"/>
                    </a:lnTo>
                    <a:lnTo>
                      <a:pt x="18049" y="14833"/>
                    </a:lnTo>
                    <a:lnTo>
                      <a:pt x="18293" y="15667"/>
                    </a:lnTo>
                    <a:lnTo>
                      <a:pt x="18780" y="15667"/>
                    </a:lnTo>
                    <a:lnTo>
                      <a:pt x="18780" y="16667"/>
                    </a:lnTo>
                    <a:lnTo>
                      <a:pt x="18780" y="17167"/>
                    </a:lnTo>
                    <a:lnTo>
                      <a:pt x="18780" y="17667"/>
                    </a:lnTo>
                    <a:lnTo>
                      <a:pt x="18780" y="18000"/>
                    </a:lnTo>
                    <a:lnTo>
                      <a:pt x="19024" y="18167"/>
                    </a:lnTo>
                    <a:lnTo>
                      <a:pt x="19268" y="19000"/>
                    </a:lnTo>
                    <a:lnTo>
                      <a:pt x="19268" y="19167"/>
                    </a:lnTo>
                    <a:lnTo>
                      <a:pt x="19268" y="19667"/>
                    </a:lnTo>
                    <a:lnTo>
                      <a:pt x="19756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0" name="Line 98"/>
              <p:cNvSpPr>
                <a:spLocks noChangeShapeType="1"/>
              </p:cNvSpPr>
              <p:nvPr/>
            </p:nvSpPr>
            <p:spPr bwMode="auto">
              <a:xfrm flipH="1" flipV="1">
                <a:off x="1691" y="3206"/>
                <a:ext cx="0" cy="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1" name="Freeform 99"/>
              <p:cNvSpPr>
                <a:spLocks/>
              </p:cNvSpPr>
              <p:nvPr/>
            </p:nvSpPr>
            <p:spPr bwMode="auto">
              <a:xfrm flipH="1">
                <a:off x="1556" y="3187"/>
                <a:ext cx="32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732" y="17167"/>
                    </a:lnTo>
                    <a:lnTo>
                      <a:pt x="732" y="16667"/>
                    </a:lnTo>
                    <a:lnTo>
                      <a:pt x="732" y="16000"/>
                    </a:lnTo>
                    <a:lnTo>
                      <a:pt x="732" y="15667"/>
                    </a:lnTo>
                    <a:lnTo>
                      <a:pt x="732" y="14833"/>
                    </a:lnTo>
                    <a:lnTo>
                      <a:pt x="1220" y="14000"/>
                    </a:lnTo>
                    <a:lnTo>
                      <a:pt x="1220" y="13667"/>
                    </a:lnTo>
                    <a:lnTo>
                      <a:pt x="1707" y="13167"/>
                    </a:lnTo>
                    <a:lnTo>
                      <a:pt x="2195" y="12667"/>
                    </a:lnTo>
                    <a:lnTo>
                      <a:pt x="2195" y="11833"/>
                    </a:lnTo>
                    <a:lnTo>
                      <a:pt x="2195" y="11667"/>
                    </a:lnTo>
                    <a:lnTo>
                      <a:pt x="2927" y="10833"/>
                    </a:lnTo>
                    <a:lnTo>
                      <a:pt x="2927" y="10167"/>
                    </a:lnTo>
                    <a:lnTo>
                      <a:pt x="2927" y="9833"/>
                    </a:lnTo>
                    <a:lnTo>
                      <a:pt x="2927" y="9167"/>
                    </a:lnTo>
                    <a:lnTo>
                      <a:pt x="3415" y="8833"/>
                    </a:lnTo>
                    <a:lnTo>
                      <a:pt x="3415" y="8167"/>
                    </a:lnTo>
                    <a:lnTo>
                      <a:pt x="3902" y="7833"/>
                    </a:lnTo>
                    <a:lnTo>
                      <a:pt x="3902" y="7167"/>
                    </a:lnTo>
                    <a:lnTo>
                      <a:pt x="4390" y="6833"/>
                    </a:lnTo>
                    <a:lnTo>
                      <a:pt x="4634" y="6167"/>
                    </a:lnTo>
                    <a:lnTo>
                      <a:pt x="4634" y="5833"/>
                    </a:lnTo>
                    <a:lnTo>
                      <a:pt x="5610" y="5167"/>
                    </a:lnTo>
                    <a:lnTo>
                      <a:pt x="5610" y="4833"/>
                    </a:lnTo>
                    <a:lnTo>
                      <a:pt x="6098" y="4667"/>
                    </a:lnTo>
                    <a:lnTo>
                      <a:pt x="6098" y="3833"/>
                    </a:lnTo>
                    <a:lnTo>
                      <a:pt x="6098" y="3667"/>
                    </a:lnTo>
                    <a:lnTo>
                      <a:pt x="6098" y="3167"/>
                    </a:lnTo>
                    <a:lnTo>
                      <a:pt x="6098" y="3000"/>
                    </a:lnTo>
                    <a:lnTo>
                      <a:pt x="7073" y="2667"/>
                    </a:lnTo>
                    <a:lnTo>
                      <a:pt x="7073" y="2167"/>
                    </a:lnTo>
                    <a:lnTo>
                      <a:pt x="7317" y="2000"/>
                    </a:lnTo>
                    <a:lnTo>
                      <a:pt x="7561" y="1667"/>
                    </a:lnTo>
                    <a:lnTo>
                      <a:pt x="7805" y="1667"/>
                    </a:lnTo>
                    <a:lnTo>
                      <a:pt x="7805" y="1167"/>
                    </a:lnTo>
                    <a:lnTo>
                      <a:pt x="7805" y="1000"/>
                    </a:lnTo>
                    <a:lnTo>
                      <a:pt x="8537" y="667"/>
                    </a:lnTo>
                    <a:lnTo>
                      <a:pt x="8780" y="667"/>
                    </a:lnTo>
                    <a:lnTo>
                      <a:pt x="9268" y="667"/>
                    </a:lnTo>
                    <a:lnTo>
                      <a:pt x="9512" y="0"/>
                    </a:lnTo>
                    <a:lnTo>
                      <a:pt x="9756" y="0"/>
                    </a:lnTo>
                    <a:lnTo>
                      <a:pt x="10000" y="0"/>
                    </a:lnTo>
                    <a:lnTo>
                      <a:pt x="10488" y="0"/>
                    </a:lnTo>
                    <a:lnTo>
                      <a:pt x="10976" y="0"/>
                    </a:lnTo>
                    <a:lnTo>
                      <a:pt x="10976" y="667"/>
                    </a:lnTo>
                    <a:lnTo>
                      <a:pt x="11463" y="667"/>
                    </a:lnTo>
                    <a:lnTo>
                      <a:pt x="11463" y="1000"/>
                    </a:lnTo>
                    <a:lnTo>
                      <a:pt x="11707" y="1167"/>
                    </a:lnTo>
                    <a:lnTo>
                      <a:pt x="11951" y="1667"/>
                    </a:lnTo>
                    <a:lnTo>
                      <a:pt x="12195" y="2000"/>
                    </a:lnTo>
                    <a:lnTo>
                      <a:pt x="12195" y="2167"/>
                    </a:lnTo>
                    <a:lnTo>
                      <a:pt x="13171" y="2667"/>
                    </a:lnTo>
                    <a:lnTo>
                      <a:pt x="13171" y="3000"/>
                    </a:lnTo>
                    <a:lnTo>
                      <a:pt x="13171" y="3167"/>
                    </a:lnTo>
                    <a:lnTo>
                      <a:pt x="13415" y="3833"/>
                    </a:lnTo>
                    <a:lnTo>
                      <a:pt x="13659" y="4167"/>
                    </a:lnTo>
                    <a:lnTo>
                      <a:pt x="13659" y="4833"/>
                    </a:lnTo>
                    <a:lnTo>
                      <a:pt x="13902" y="5667"/>
                    </a:lnTo>
                    <a:lnTo>
                      <a:pt x="14146" y="5833"/>
                    </a:lnTo>
                    <a:lnTo>
                      <a:pt x="14390" y="6667"/>
                    </a:lnTo>
                    <a:lnTo>
                      <a:pt x="15366" y="6833"/>
                    </a:lnTo>
                    <a:lnTo>
                      <a:pt x="15366" y="7667"/>
                    </a:lnTo>
                    <a:lnTo>
                      <a:pt x="15854" y="8167"/>
                    </a:lnTo>
                    <a:lnTo>
                      <a:pt x="15854" y="8833"/>
                    </a:lnTo>
                    <a:lnTo>
                      <a:pt x="16098" y="9167"/>
                    </a:lnTo>
                    <a:lnTo>
                      <a:pt x="16341" y="9833"/>
                    </a:lnTo>
                    <a:lnTo>
                      <a:pt x="16585" y="10667"/>
                    </a:lnTo>
                    <a:lnTo>
                      <a:pt x="16585" y="10833"/>
                    </a:lnTo>
                    <a:lnTo>
                      <a:pt x="16829" y="11667"/>
                    </a:lnTo>
                    <a:lnTo>
                      <a:pt x="17073" y="12167"/>
                    </a:lnTo>
                    <a:lnTo>
                      <a:pt x="17073" y="12833"/>
                    </a:lnTo>
                    <a:lnTo>
                      <a:pt x="17073" y="13167"/>
                    </a:lnTo>
                    <a:lnTo>
                      <a:pt x="17561" y="13833"/>
                    </a:lnTo>
                    <a:lnTo>
                      <a:pt x="18049" y="14667"/>
                    </a:lnTo>
                    <a:lnTo>
                      <a:pt x="18049" y="14833"/>
                    </a:lnTo>
                    <a:lnTo>
                      <a:pt x="18293" y="15667"/>
                    </a:lnTo>
                    <a:lnTo>
                      <a:pt x="18780" y="15667"/>
                    </a:lnTo>
                    <a:lnTo>
                      <a:pt x="18780" y="16667"/>
                    </a:lnTo>
                    <a:lnTo>
                      <a:pt x="18780" y="17167"/>
                    </a:lnTo>
                    <a:lnTo>
                      <a:pt x="18780" y="17667"/>
                    </a:lnTo>
                    <a:lnTo>
                      <a:pt x="18780" y="18000"/>
                    </a:lnTo>
                    <a:lnTo>
                      <a:pt x="19024" y="18167"/>
                    </a:lnTo>
                    <a:lnTo>
                      <a:pt x="19268" y="19000"/>
                    </a:lnTo>
                    <a:lnTo>
                      <a:pt x="19268" y="19167"/>
                    </a:lnTo>
                    <a:lnTo>
                      <a:pt x="19268" y="19667"/>
                    </a:lnTo>
                    <a:lnTo>
                      <a:pt x="19756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2" name="Line 100"/>
              <p:cNvSpPr>
                <a:spLocks noChangeShapeType="1"/>
              </p:cNvSpPr>
              <p:nvPr/>
            </p:nvSpPr>
            <p:spPr bwMode="auto">
              <a:xfrm flipV="1">
                <a:off x="1609" y="3211"/>
                <a:ext cx="0" cy="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3" name="Freeform 101"/>
              <p:cNvSpPr>
                <a:spLocks/>
              </p:cNvSpPr>
              <p:nvPr/>
            </p:nvSpPr>
            <p:spPr bwMode="auto">
              <a:xfrm>
                <a:off x="1076" y="3187"/>
                <a:ext cx="33" cy="4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00"/>
                    </a:moveTo>
                    <a:lnTo>
                      <a:pt x="0" y="18167"/>
                    </a:lnTo>
                    <a:lnTo>
                      <a:pt x="0" y="17667"/>
                    </a:lnTo>
                    <a:lnTo>
                      <a:pt x="732" y="17167"/>
                    </a:lnTo>
                    <a:lnTo>
                      <a:pt x="732" y="16667"/>
                    </a:lnTo>
                    <a:lnTo>
                      <a:pt x="732" y="16000"/>
                    </a:lnTo>
                    <a:lnTo>
                      <a:pt x="732" y="15667"/>
                    </a:lnTo>
                    <a:lnTo>
                      <a:pt x="732" y="14833"/>
                    </a:lnTo>
                    <a:lnTo>
                      <a:pt x="1220" y="14000"/>
                    </a:lnTo>
                    <a:lnTo>
                      <a:pt x="1220" y="13667"/>
                    </a:lnTo>
                    <a:lnTo>
                      <a:pt x="1707" y="13167"/>
                    </a:lnTo>
                    <a:lnTo>
                      <a:pt x="2195" y="12667"/>
                    </a:lnTo>
                    <a:lnTo>
                      <a:pt x="2195" y="11833"/>
                    </a:lnTo>
                    <a:lnTo>
                      <a:pt x="2195" y="11667"/>
                    </a:lnTo>
                    <a:lnTo>
                      <a:pt x="2927" y="10833"/>
                    </a:lnTo>
                    <a:lnTo>
                      <a:pt x="2927" y="10167"/>
                    </a:lnTo>
                    <a:lnTo>
                      <a:pt x="2927" y="9833"/>
                    </a:lnTo>
                    <a:lnTo>
                      <a:pt x="2927" y="9167"/>
                    </a:lnTo>
                    <a:lnTo>
                      <a:pt x="3415" y="8833"/>
                    </a:lnTo>
                    <a:lnTo>
                      <a:pt x="3415" y="8167"/>
                    </a:lnTo>
                    <a:lnTo>
                      <a:pt x="3902" y="7833"/>
                    </a:lnTo>
                    <a:lnTo>
                      <a:pt x="3902" y="7167"/>
                    </a:lnTo>
                    <a:lnTo>
                      <a:pt x="4390" y="6833"/>
                    </a:lnTo>
                    <a:lnTo>
                      <a:pt x="4634" y="6167"/>
                    </a:lnTo>
                    <a:lnTo>
                      <a:pt x="4634" y="5833"/>
                    </a:lnTo>
                    <a:lnTo>
                      <a:pt x="5610" y="5167"/>
                    </a:lnTo>
                    <a:lnTo>
                      <a:pt x="5610" y="4833"/>
                    </a:lnTo>
                    <a:lnTo>
                      <a:pt x="6098" y="4667"/>
                    </a:lnTo>
                    <a:lnTo>
                      <a:pt x="6098" y="3833"/>
                    </a:lnTo>
                    <a:lnTo>
                      <a:pt x="6098" y="3667"/>
                    </a:lnTo>
                    <a:lnTo>
                      <a:pt x="6098" y="3167"/>
                    </a:lnTo>
                    <a:lnTo>
                      <a:pt x="6098" y="3000"/>
                    </a:lnTo>
                    <a:lnTo>
                      <a:pt x="7073" y="2667"/>
                    </a:lnTo>
                    <a:lnTo>
                      <a:pt x="7073" y="2167"/>
                    </a:lnTo>
                    <a:lnTo>
                      <a:pt x="7317" y="2000"/>
                    </a:lnTo>
                    <a:lnTo>
                      <a:pt x="7561" y="1667"/>
                    </a:lnTo>
                    <a:lnTo>
                      <a:pt x="7805" y="1667"/>
                    </a:lnTo>
                    <a:lnTo>
                      <a:pt x="7805" y="1167"/>
                    </a:lnTo>
                    <a:lnTo>
                      <a:pt x="7805" y="1000"/>
                    </a:lnTo>
                    <a:lnTo>
                      <a:pt x="8537" y="667"/>
                    </a:lnTo>
                    <a:lnTo>
                      <a:pt x="8780" y="667"/>
                    </a:lnTo>
                    <a:lnTo>
                      <a:pt x="9268" y="667"/>
                    </a:lnTo>
                    <a:lnTo>
                      <a:pt x="9512" y="0"/>
                    </a:lnTo>
                    <a:lnTo>
                      <a:pt x="9756" y="0"/>
                    </a:lnTo>
                    <a:lnTo>
                      <a:pt x="10000" y="0"/>
                    </a:lnTo>
                    <a:lnTo>
                      <a:pt x="10488" y="0"/>
                    </a:lnTo>
                    <a:lnTo>
                      <a:pt x="10976" y="0"/>
                    </a:lnTo>
                    <a:lnTo>
                      <a:pt x="10976" y="667"/>
                    </a:lnTo>
                    <a:lnTo>
                      <a:pt x="11463" y="667"/>
                    </a:lnTo>
                    <a:lnTo>
                      <a:pt x="11463" y="1000"/>
                    </a:lnTo>
                    <a:lnTo>
                      <a:pt x="11707" y="1167"/>
                    </a:lnTo>
                    <a:lnTo>
                      <a:pt x="11951" y="1667"/>
                    </a:lnTo>
                    <a:lnTo>
                      <a:pt x="12195" y="2000"/>
                    </a:lnTo>
                    <a:lnTo>
                      <a:pt x="12195" y="2167"/>
                    </a:lnTo>
                    <a:lnTo>
                      <a:pt x="13171" y="2667"/>
                    </a:lnTo>
                    <a:lnTo>
                      <a:pt x="13171" y="3000"/>
                    </a:lnTo>
                    <a:lnTo>
                      <a:pt x="13171" y="3167"/>
                    </a:lnTo>
                    <a:lnTo>
                      <a:pt x="13415" y="3833"/>
                    </a:lnTo>
                    <a:lnTo>
                      <a:pt x="13659" y="4167"/>
                    </a:lnTo>
                    <a:lnTo>
                      <a:pt x="13659" y="4833"/>
                    </a:lnTo>
                    <a:lnTo>
                      <a:pt x="13902" y="5667"/>
                    </a:lnTo>
                    <a:lnTo>
                      <a:pt x="14146" y="5833"/>
                    </a:lnTo>
                    <a:lnTo>
                      <a:pt x="14390" y="6667"/>
                    </a:lnTo>
                    <a:lnTo>
                      <a:pt x="15366" y="6833"/>
                    </a:lnTo>
                    <a:lnTo>
                      <a:pt x="15366" y="7667"/>
                    </a:lnTo>
                    <a:lnTo>
                      <a:pt x="15854" y="8167"/>
                    </a:lnTo>
                    <a:lnTo>
                      <a:pt x="15854" y="8833"/>
                    </a:lnTo>
                    <a:lnTo>
                      <a:pt x="16098" y="9167"/>
                    </a:lnTo>
                    <a:lnTo>
                      <a:pt x="16341" y="9833"/>
                    </a:lnTo>
                    <a:lnTo>
                      <a:pt x="16585" y="10667"/>
                    </a:lnTo>
                    <a:lnTo>
                      <a:pt x="16585" y="10833"/>
                    </a:lnTo>
                    <a:lnTo>
                      <a:pt x="16829" y="11667"/>
                    </a:lnTo>
                    <a:lnTo>
                      <a:pt x="17073" y="12167"/>
                    </a:lnTo>
                    <a:lnTo>
                      <a:pt x="17073" y="12833"/>
                    </a:lnTo>
                    <a:lnTo>
                      <a:pt x="17073" y="13167"/>
                    </a:lnTo>
                    <a:lnTo>
                      <a:pt x="17561" y="13833"/>
                    </a:lnTo>
                    <a:lnTo>
                      <a:pt x="18049" y="14667"/>
                    </a:lnTo>
                    <a:lnTo>
                      <a:pt x="18049" y="14833"/>
                    </a:lnTo>
                    <a:lnTo>
                      <a:pt x="18293" y="15667"/>
                    </a:lnTo>
                    <a:lnTo>
                      <a:pt x="18780" y="15667"/>
                    </a:lnTo>
                    <a:lnTo>
                      <a:pt x="18780" y="16667"/>
                    </a:lnTo>
                    <a:lnTo>
                      <a:pt x="18780" y="17167"/>
                    </a:lnTo>
                    <a:lnTo>
                      <a:pt x="18780" y="17667"/>
                    </a:lnTo>
                    <a:lnTo>
                      <a:pt x="18780" y="18000"/>
                    </a:lnTo>
                    <a:lnTo>
                      <a:pt x="19024" y="18167"/>
                    </a:lnTo>
                    <a:lnTo>
                      <a:pt x="19268" y="19000"/>
                    </a:lnTo>
                    <a:lnTo>
                      <a:pt x="19268" y="19167"/>
                    </a:lnTo>
                    <a:lnTo>
                      <a:pt x="19268" y="19667"/>
                    </a:lnTo>
                    <a:lnTo>
                      <a:pt x="19756" y="1983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4" name="Line 102"/>
              <p:cNvSpPr>
                <a:spLocks noChangeShapeType="1"/>
              </p:cNvSpPr>
              <p:nvPr/>
            </p:nvSpPr>
            <p:spPr bwMode="auto">
              <a:xfrm flipH="1" flipV="1">
                <a:off x="1056" y="3211"/>
                <a:ext cx="0" cy="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605" name="Object 71"/>
          <p:cNvGraphicFramePr>
            <a:graphicFrameLocks noChangeAspect="1"/>
          </p:cNvGraphicFramePr>
          <p:nvPr/>
        </p:nvGraphicFramePr>
        <p:xfrm>
          <a:off x="3571875" y="1071563"/>
          <a:ext cx="3857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9" imgW="1714320" imgH="190440" progId="Equation.DSMT4">
                  <p:embed/>
                </p:oleObj>
              </mc:Choice>
              <mc:Fallback>
                <p:oleObj name="Equation" r:id="rId9" imgW="1714320" imgH="19044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071563"/>
                        <a:ext cx="3857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  <p:bldP spid="18443" grpId="0" autoUpdateAnimBg="0"/>
      <p:bldP spid="1844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2438400"/>
            <a:ext cx="8534400" cy="4038600"/>
            <a:chOff x="192" y="1536"/>
            <a:chExt cx="5376" cy="2544"/>
          </a:xfrm>
        </p:grpSpPr>
        <p:grpSp>
          <p:nvGrpSpPr>
            <p:cNvPr id="27702" name="Group 3"/>
            <p:cNvGrpSpPr>
              <a:grpSpLocks/>
            </p:cNvGrpSpPr>
            <p:nvPr/>
          </p:nvGrpSpPr>
          <p:grpSpPr bwMode="auto">
            <a:xfrm>
              <a:off x="192" y="1536"/>
              <a:ext cx="5376" cy="2544"/>
              <a:chOff x="192" y="1536"/>
              <a:chExt cx="5376" cy="2544"/>
            </a:xfrm>
          </p:grpSpPr>
          <p:sp>
            <p:nvSpPr>
              <p:cNvPr id="27704" name="Rectangle 4"/>
              <p:cNvSpPr>
                <a:spLocks noChangeArrowheads="1"/>
              </p:cNvSpPr>
              <p:nvPr/>
            </p:nvSpPr>
            <p:spPr bwMode="auto">
              <a:xfrm>
                <a:off x="192" y="1536"/>
                <a:ext cx="5376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5" name="Line 5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4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706" name="Group 6"/>
              <p:cNvGrpSpPr>
                <a:grpSpLocks/>
              </p:cNvGrpSpPr>
              <p:nvPr/>
            </p:nvGrpSpPr>
            <p:grpSpPr bwMode="auto">
              <a:xfrm>
                <a:off x="678" y="2016"/>
                <a:ext cx="4506" cy="1728"/>
                <a:chOff x="678" y="2016"/>
                <a:chExt cx="4506" cy="1728"/>
              </a:xfrm>
            </p:grpSpPr>
            <p:sp>
              <p:nvSpPr>
                <p:cNvPr id="2770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2160"/>
                  <a:ext cx="0" cy="12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08" name="Line 8"/>
                <p:cNvSpPr>
                  <a:spLocks noChangeShapeType="1"/>
                </p:cNvSpPr>
                <p:nvPr/>
              </p:nvSpPr>
              <p:spPr bwMode="auto">
                <a:xfrm>
                  <a:off x="1824" y="331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09" name="Line 9"/>
                <p:cNvSpPr>
                  <a:spLocks noChangeShapeType="1"/>
                </p:cNvSpPr>
                <p:nvPr/>
              </p:nvSpPr>
              <p:spPr bwMode="auto">
                <a:xfrm>
                  <a:off x="2460" y="331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0" name="Line 10"/>
                <p:cNvSpPr>
                  <a:spLocks noChangeShapeType="1"/>
                </p:cNvSpPr>
                <p:nvPr/>
              </p:nvSpPr>
              <p:spPr bwMode="auto">
                <a:xfrm>
                  <a:off x="3102" y="331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1" name="Line 11"/>
                <p:cNvSpPr>
                  <a:spLocks noChangeShapeType="1"/>
                </p:cNvSpPr>
                <p:nvPr/>
              </p:nvSpPr>
              <p:spPr bwMode="auto">
                <a:xfrm>
                  <a:off x="678" y="3312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7654" name="Object 6"/>
                <p:cNvGraphicFramePr>
                  <a:graphicFrameLocks noChangeAspect="1"/>
                </p:cNvGraphicFramePr>
                <p:nvPr/>
              </p:nvGraphicFramePr>
              <p:xfrm>
                <a:off x="4656" y="3097"/>
                <a:ext cx="528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992" name="Equation" r:id="rId3" imgW="507960" imgH="253800" progId="Equation.DSMT4">
                        <p:embed/>
                      </p:oleObj>
                    </mc:Choice>
                    <mc:Fallback>
                      <p:oleObj name="Equation" r:id="rId3" imgW="507960" imgH="253800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3097"/>
                              <a:ext cx="528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55" name="Object 7"/>
                <p:cNvGraphicFramePr>
                  <a:graphicFrameLocks noChangeAspect="1"/>
                </p:cNvGraphicFramePr>
                <p:nvPr/>
              </p:nvGraphicFramePr>
              <p:xfrm>
                <a:off x="1104" y="3456"/>
                <a:ext cx="197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993" name="Equation" r:id="rId5" imgW="164880" imgH="241200" progId="Equation.DSMT4">
                        <p:embed/>
                      </p:oleObj>
                    </mc:Choice>
                    <mc:Fallback>
                      <p:oleObj name="Equation" r:id="rId5" imgW="164880" imgH="24120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3456"/>
                              <a:ext cx="197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56" name="Object 8"/>
                <p:cNvGraphicFramePr>
                  <a:graphicFrameLocks noChangeAspect="1"/>
                </p:cNvGraphicFramePr>
                <p:nvPr/>
              </p:nvGraphicFramePr>
              <p:xfrm>
                <a:off x="1008" y="2016"/>
                <a:ext cx="20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994" name="Equation" r:id="rId7" imgW="164880" imgH="228600" progId="Equation.DSMT4">
                        <p:embed/>
                      </p:oleObj>
                    </mc:Choice>
                    <mc:Fallback>
                      <p:oleObj name="Equation" r:id="rId7" imgW="164880" imgH="228600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2016"/>
                              <a:ext cx="20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7703" name="Line 15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52400" y="1828800"/>
            <a:ext cx="10058400" cy="609600"/>
            <a:chOff x="96" y="1248"/>
            <a:chExt cx="6336" cy="384"/>
          </a:xfrm>
        </p:grpSpPr>
        <p:sp>
          <p:nvSpPr>
            <p:cNvPr id="27701" name="Text Box 17"/>
            <p:cNvSpPr txBox="1">
              <a:spLocks noChangeArrowheads="1"/>
            </p:cNvSpPr>
            <p:nvPr/>
          </p:nvSpPr>
          <p:spPr bwMode="auto">
            <a:xfrm>
              <a:off x="96" y="1249"/>
              <a:ext cx="6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latin typeface="宋体" pitchFamily="2" charset="-122"/>
                </a:rPr>
                <a:t>入射光为</a:t>
              </a:r>
              <a:r>
                <a:rPr kumimoji="0" lang="zh-CN" altLang="en-US" sz="2800" b="1">
                  <a:solidFill>
                    <a:srgbClr val="CC0000"/>
                  </a:solidFill>
                  <a:latin typeface="宋体" pitchFamily="2" charset="-122"/>
                </a:rPr>
                <a:t>白光</a:t>
              </a:r>
              <a:r>
                <a:rPr kumimoji="0" lang="zh-CN" altLang="en-US" sz="2800" b="1">
                  <a:latin typeface="宋体" pitchFamily="2" charset="-122"/>
                </a:rPr>
                <a:t>时， 不同， 不同，按波长分开形成</a:t>
              </a:r>
              <a:r>
                <a:rPr kumimoji="0" lang="zh-CN" altLang="en-US" sz="2800" b="1">
                  <a:solidFill>
                    <a:srgbClr val="CC0000"/>
                  </a:solidFill>
                  <a:latin typeface="宋体" pitchFamily="2" charset="-122"/>
                </a:rPr>
                <a:t>光谱</a:t>
              </a:r>
              <a:r>
                <a:rPr kumimoji="0" lang="en-US" altLang="zh-CN" sz="2800" b="1">
                  <a:latin typeface="宋体" pitchFamily="2" charset="-122"/>
                </a:rPr>
                <a:t>.</a:t>
              </a:r>
            </a:p>
          </p:txBody>
        </p:sp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640" y="1248"/>
            <a:ext cx="2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5" name="Equation" r:id="rId9" imgW="241200" imgH="330120" progId="Equation.DSMT4">
                    <p:embed/>
                  </p:oleObj>
                </mc:Choice>
                <mc:Fallback>
                  <p:oleObj name="Equation" r:id="rId9" imgW="241200" imgH="3301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48"/>
                          <a:ext cx="2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1872" y="1296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6" name="Equation" r:id="rId11" imgW="190440" imgH="241200" progId="Equation.DSMT4">
                    <p:embed/>
                  </p:oleObj>
                </mc:Choice>
                <mc:Fallback>
                  <p:oleObj name="Equation" r:id="rId11" imgW="19044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96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895600" y="3124200"/>
            <a:ext cx="838200" cy="609600"/>
            <a:chOff x="2544" y="2688"/>
            <a:chExt cx="576" cy="480"/>
          </a:xfrm>
        </p:grpSpPr>
        <p:sp>
          <p:nvSpPr>
            <p:cNvPr id="27699" name="Rectangle 21"/>
            <p:cNvSpPr>
              <a:spLocks noChangeArrowheads="1"/>
            </p:cNvSpPr>
            <p:nvPr/>
          </p:nvSpPr>
          <p:spPr bwMode="auto">
            <a:xfrm>
              <a:off x="2544" y="2688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Rectangle 22"/>
            <p:cNvSpPr>
              <a:spLocks noChangeArrowheads="1"/>
            </p:cNvSpPr>
            <p:nvPr/>
          </p:nvSpPr>
          <p:spPr bwMode="auto">
            <a:xfrm>
              <a:off x="3024" y="2688"/>
              <a:ext cx="9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886200" y="3124200"/>
            <a:ext cx="1524000" cy="609600"/>
            <a:chOff x="2544" y="2688"/>
            <a:chExt cx="576" cy="480"/>
          </a:xfrm>
        </p:grpSpPr>
        <p:sp>
          <p:nvSpPr>
            <p:cNvPr id="27697" name="Rectangle 24"/>
            <p:cNvSpPr>
              <a:spLocks noChangeArrowheads="1"/>
            </p:cNvSpPr>
            <p:nvPr/>
          </p:nvSpPr>
          <p:spPr bwMode="auto">
            <a:xfrm>
              <a:off x="2544" y="2688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Rectangle 25"/>
            <p:cNvSpPr>
              <a:spLocks noChangeArrowheads="1"/>
            </p:cNvSpPr>
            <p:nvPr/>
          </p:nvSpPr>
          <p:spPr bwMode="auto">
            <a:xfrm>
              <a:off x="3024" y="2688"/>
              <a:ext cx="9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800600" y="2895600"/>
            <a:ext cx="2362200" cy="609600"/>
            <a:chOff x="2544" y="2688"/>
            <a:chExt cx="576" cy="480"/>
          </a:xfrm>
        </p:grpSpPr>
        <p:sp>
          <p:nvSpPr>
            <p:cNvPr id="27695" name="Rectangle 27"/>
            <p:cNvSpPr>
              <a:spLocks noChangeArrowheads="1"/>
            </p:cNvSpPr>
            <p:nvPr/>
          </p:nvSpPr>
          <p:spPr bwMode="auto">
            <a:xfrm>
              <a:off x="2544" y="2688"/>
              <a:ext cx="528" cy="432"/>
            </a:xfrm>
            <a:prstGeom prst="rect">
              <a:avLst/>
            </a:prstGeom>
            <a:gradFill rotWithShape="0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Rectangle 28"/>
            <p:cNvSpPr>
              <a:spLocks noChangeArrowheads="1"/>
            </p:cNvSpPr>
            <p:nvPr/>
          </p:nvSpPr>
          <p:spPr bwMode="auto">
            <a:xfrm>
              <a:off x="3024" y="2688"/>
              <a:ext cx="9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943600" y="2590800"/>
            <a:ext cx="2895600" cy="609600"/>
            <a:chOff x="3936" y="576"/>
            <a:chExt cx="1824" cy="384"/>
          </a:xfrm>
        </p:grpSpPr>
        <p:sp>
          <p:nvSpPr>
            <p:cNvPr id="27693" name="Rectangle 30"/>
            <p:cNvSpPr>
              <a:spLocks noChangeArrowheads="1"/>
            </p:cNvSpPr>
            <p:nvPr/>
          </p:nvSpPr>
          <p:spPr bwMode="auto">
            <a:xfrm>
              <a:off x="3936" y="576"/>
              <a:ext cx="1824" cy="346"/>
            </a:xfrm>
            <a:prstGeom prst="rect">
              <a:avLst/>
            </a:prstGeom>
            <a:gradFill rotWithShape="0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Rectangle 31"/>
            <p:cNvSpPr>
              <a:spLocks noChangeArrowheads="1"/>
            </p:cNvSpPr>
            <p:nvPr/>
          </p:nvSpPr>
          <p:spPr bwMode="auto">
            <a:xfrm>
              <a:off x="5472" y="576"/>
              <a:ext cx="288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286000" y="5483225"/>
            <a:ext cx="2362200" cy="598488"/>
            <a:chOff x="1440" y="3454"/>
            <a:chExt cx="1488" cy="377"/>
          </a:xfrm>
        </p:grpSpPr>
        <p:sp>
          <p:nvSpPr>
            <p:cNvPr id="27691" name="AutoShape 33"/>
            <p:cNvSpPr>
              <a:spLocks/>
            </p:cNvSpPr>
            <p:nvPr/>
          </p:nvSpPr>
          <p:spPr bwMode="auto">
            <a:xfrm rot="-5452233">
              <a:off x="1966" y="3263"/>
              <a:ext cx="98" cy="480"/>
            </a:xfrm>
            <a:prstGeom prst="leftBrace">
              <a:avLst>
                <a:gd name="adj1" fmla="val 4081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Text Box 34"/>
            <p:cNvSpPr txBox="1">
              <a:spLocks noChangeArrowheads="1"/>
            </p:cNvSpPr>
            <p:nvPr/>
          </p:nvSpPr>
          <p:spPr bwMode="auto">
            <a:xfrm>
              <a:off x="1440" y="350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一级光谱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3733800" y="5478463"/>
            <a:ext cx="2362200" cy="998537"/>
            <a:chOff x="2352" y="3451"/>
            <a:chExt cx="1488" cy="629"/>
          </a:xfrm>
        </p:grpSpPr>
        <p:sp>
          <p:nvSpPr>
            <p:cNvPr id="27689" name="AutoShape 36"/>
            <p:cNvSpPr>
              <a:spLocks/>
            </p:cNvSpPr>
            <p:nvPr/>
          </p:nvSpPr>
          <p:spPr bwMode="auto">
            <a:xfrm rot="-5452233">
              <a:off x="2686" y="3213"/>
              <a:ext cx="340" cy="816"/>
            </a:xfrm>
            <a:prstGeom prst="leftBrace">
              <a:avLst>
                <a:gd name="adj1" fmla="val 20000"/>
                <a:gd name="adj2" fmla="val 5057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Rectangle 37"/>
            <p:cNvSpPr>
              <a:spLocks noChangeArrowheads="1"/>
            </p:cNvSpPr>
            <p:nvPr/>
          </p:nvSpPr>
          <p:spPr bwMode="auto">
            <a:xfrm>
              <a:off x="2352" y="3753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/>
                <a:t>二级光谱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4875213" y="5476875"/>
            <a:ext cx="2516187" cy="604838"/>
            <a:chOff x="3071" y="3450"/>
            <a:chExt cx="1585" cy="381"/>
          </a:xfrm>
        </p:grpSpPr>
        <p:sp>
          <p:nvSpPr>
            <p:cNvPr id="27687" name="AutoShape 39"/>
            <p:cNvSpPr>
              <a:spLocks/>
            </p:cNvSpPr>
            <p:nvPr/>
          </p:nvSpPr>
          <p:spPr bwMode="auto">
            <a:xfrm rot="-5452233">
              <a:off x="3619" y="2902"/>
              <a:ext cx="103" cy="1200"/>
            </a:xfrm>
            <a:prstGeom prst="leftBrace">
              <a:avLst>
                <a:gd name="adj1" fmla="val 9708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3168" y="350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/>
                <a:t>三级光谱</a:t>
              </a:r>
            </a:p>
          </p:txBody>
        </p:sp>
      </p:grpSp>
      <p:sp>
        <p:nvSpPr>
          <p:cNvPr id="27666" name="Text Box 41"/>
          <p:cNvSpPr txBox="1">
            <a:spLocks noChangeArrowheads="1"/>
          </p:cNvSpPr>
          <p:nvPr/>
        </p:nvSpPr>
        <p:spPr bwMode="auto">
          <a:xfrm>
            <a:off x="20254" y="333375"/>
            <a:ext cx="8713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 dirty="0">
                <a:latin typeface="Arial" pitchFamily="34" charset="0"/>
              </a:rPr>
              <a:t>三、衍射光谱</a:t>
            </a:r>
            <a:r>
              <a:rPr lang="zh-CN" altLang="en-US" sz="2800" b="1" dirty="0"/>
              <a:t>（光栅是很好的分光元件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色散元件）</a:t>
            </a:r>
            <a:r>
              <a:rPr lang="zh-CN" altLang="en-US" b="1" dirty="0"/>
              <a:t> 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908175" y="1196975"/>
          <a:ext cx="5616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7" name="Equation" r:id="rId13" imgW="1892160" imgH="203040" progId="Equation.DSMT4">
                  <p:embed/>
                </p:oleObj>
              </mc:Choice>
              <mc:Fallback>
                <p:oleObj name="Equation" r:id="rId13" imgW="18921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96975"/>
                        <a:ext cx="56165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2971800" y="3810000"/>
            <a:ext cx="3852863" cy="1600200"/>
            <a:chOff x="1872" y="2400"/>
            <a:chExt cx="2427" cy="1008"/>
          </a:xfrm>
        </p:grpSpPr>
        <p:grpSp>
          <p:nvGrpSpPr>
            <p:cNvPr id="27680" name="Group 44"/>
            <p:cNvGrpSpPr>
              <a:grpSpLocks/>
            </p:cNvGrpSpPr>
            <p:nvPr/>
          </p:nvGrpSpPr>
          <p:grpSpPr bwMode="auto">
            <a:xfrm>
              <a:off x="1872" y="2400"/>
              <a:ext cx="411" cy="1008"/>
              <a:chOff x="1872" y="2400"/>
              <a:chExt cx="411" cy="1008"/>
            </a:xfrm>
          </p:grpSpPr>
          <p:sp>
            <p:nvSpPr>
              <p:cNvPr id="27683" name="Freeform 45"/>
              <p:cNvSpPr>
                <a:spLocks/>
              </p:cNvSpPr>
              <p:nvPr/>
            </p:nvSpPr>
            <p:spPr bwMode="auto">
              <a:xfrm>
                <a:off x="2160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Freeform 46"/>
              <p:cNvSpPr>
                <a:spLocks/>
              </p:cNvSpPr>
              <p:nvPr/>
            </p:nvSpPr>
            <p:spPr bwMode="auto">
              <a:xfrm>
                <a:off x="1872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Freeform 47"/>
              <p:cNvSpPr>
                <a:spLocks/>
              </p:cNvSpPr>
              <p:nvPr/>
            </p:nvSpPr>
            <p:spPr bwMode="auto">
              <a:xfrm>
                <a:off x="1968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Freeform 48"/>
              <p:cNvSpPr>
                <a:spLocks/>
              </p:cNvSpPr>
              <p:nvPr/>
            </p:nvSpPr>
            <p:spPr bwMode="auto">
              <a:xfrm>
                <a:off x="2064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81" name="Freeform 49"/>
            <p:cNvSpPr>
              <a:spLocks/>
            </p:cNvSpPr>
            <p:nvPr/>
          </p:nvSpPr>
          <p:spPr bwMode="auto">
            <a:xfrm>
              <a:off x="3168" y="2400"/>
              <a:ext cx="123" cy="1008"/>
            </a:xfrm>
            <a:custGeom>
              <a:avLst/>
              <a:gdLst>
                <a:gd name="T0" fmla="*/ 0 w 192"/>
                <a:gd name="T1" fmla="*/ 772 h 1152"/>
                <a:gd name="T2" fmla="*/ 26 w 192"/>
                <a:gd name="T3" fmla="*/ 0 h 1152"/>
                <a:gd name="T4" fmla="*/ 51 w 192"/>
                <a:gd name="T5" fmla="*/ 772 h 1152"/>
                <a:gd name="T6" fmla="*/ 0 60000 65536"/>
                <a:gd name="T7" fmla="*/ 0 60000 65536"/>
                <a:gd name="T8" fmla="*/ 0 60000 65536"/>
                <a:gd name="T9" fmla="*/ 0 w 192"/>
                <a:gd name="T10" fmla="*/ 0 h 1152"/>
                <a:gd name="T11" fmla="*/ 192 w 19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52">
                  <a:moveTo>
                    <a:pt x="0" y="1152"/>
                  </a:moveTo>
                  <a:cubicBezTo>
                    <a:pt x="32" y="576"/>
                    <a:pt x="64" y="0"/>
                    <a:pt x="96" y="0"/>
                  </a:cubicBezTo>
                  <a:cubicBezTo>
                    <a:pt x="128" y="0"/>
                    <a:pt x="176" y="960"/>
                    <a:pt x="192" y="11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Freeform 50"/>
            <p:cNvSpPr>
              <a:spLocks/>
            </p:cNvSpPr>
            <p:nvPr/>
          </p:nvSpPr>
          <p:spPr bwMode="auto">
            <a:xfrm>
              <a:off x="4176" y="2400"/>
              <a:ext cx="123" cy="1008"/>
            </a:xfrm>
            <a:custGeom>
              <a:avLst/>
              <a:gdLst>
                <a:gd name="T0" fmla="*/ 0 w 192"/>
                <a:gd name="T1" fmla="*/ 772 h 1152"/>
                <a:gd name="T2" fmla="*/ 26 w 192"/>
                <a:gd name="T3" fmla="*/ 0 h 1152"/>
                <a:gd name="T4" fmla="*/ 51 w 192"/>
                <a:gd name="T5" fmla="*/ 772 h 1152"/>
                <a:gd name="T6" fmla="*/ 0 60000 65536"/>
                <a:gd name="T7" fmla="*/ 0 60000 65536"/>
                <a:gd name="T8" fmla="*/ 0 60000 65536"/>
                <a:gd name="T9" fmla="*/ 0 w 192"/>
                <a:gd name="T10" fmla="*/ 0 h 1152"/>
                <a:gd name="T11" fmla="*/ 192 w 19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52">
                  <a:moveTo>
                    <a:pt x="0" y="1152"/>
                  </a:moveTo>
                  <a:cubicBezTo>
                    <a:pt x="32" y="576"/>
                    <a:pt x="64" y="0"/>
                    <a:pt x="96" y="0"/>
                  </a:cubicBezTo>
                  <a:cubicBezTo>
                    <a:pt x="128" y="0"/>
                    <a:pt x="176" y="960"/>
                    <a:pt x="192" y="11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457200" y="3733800"/>
            <a:ext cx="5562600" cy="2649538"/>
            <a:chOff x="288" y="2352"/>
            <a:chExt cx="3504" cy="1669"/>
          </a:xfrm>
        </p:grpSpPr>
        <p:grpSp>
          <p:nvGrpSpPr>
            <p:cNvPr id="27673" name="Group 52"/>
            <p:cNvGrpSpPr>
              <a:grpSpLocks/>
            </p:cNvGrpSpPr>
            <p:nvPr/>
          </p:nvGrpSpPr>
          <p:grpSpPr bwMode="auto">
            <a:xfrm>
              <a:off x="288" y="2400"/>
              <a:ext cx="3504" cy="1621"/>
              <a:chOff x="288" y="2400"/>
              <a:chExt cx="3504" cy="1621"/>
            </a:xfrm>
          </p:grpSpPr>
          <p:graphicFrame>
            <p:nvGraphicFramePr>
              <p:cNvPr id="27651" name="Object 3"/>
              <p:cNvGraphicFramePr>
                <a:graphicFrameLocks noChangeAspect="1"/>
              </p:cNvGraphicFramePr>
              <p:nvPr/>
            </p:nvGraphicFramePr>
            <p:xfrm>
              <a:off x="288" y="3408"/>
              <a:ext cx="66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8" name="Equation" r:id="rId15" imgW="495000" imgH="393480" progId="Equation.DSMT4">
                      <p:embed/>
                    </p:oleObj>
                  </mc:Choice>
                  <mc:Fallback>
                    <p:oleObj name="Equation" r:id="rId15" imgW="495000" imgH="39348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3408"/>
                            <a:ext cx="66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5" name="Freeform 54"/>
              <p:cNvSpPr>
                <a:spLocks/>
              </p:cNvSpPr>
              <p:nvPr/>
            </p:nvSpPr>
            <p:spPr bwMode="auto">
              <a:xfrm>
                <a:off x="1776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6" name="Freeform 55"/>
              <p:cNvSpPr>
                <a:spLocks/>
              </p:cNvSpPr>
              <p:nvPr/>
            </p:nvSpPr>
            <p:spPr bwMode="auto">
              <a:xfrm>
                <a:off x="2400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Freeform 56"/>
              <p:cNvSpPr>
                <a:spLocks/>
              </p:cNvSpPr>
              <p:nvPr/>
            </p:nvSpPr>
            <p:spPr bwMode="auto">
              <a:xfrm>
                <a:off x="3024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8" name="Freeform 57"/>
              <p:cNvSpPr>
                <a:spLocks/>
              </p:cNvSpPr>
              <p:nvPr/>
            </p:nvSpPr>
            <p:spPr bwMode="auto">
              <a:xfrm>
                <a:off x="624" y="2400"/>
                <a:ext cx="123" cy="1008"/>
              </a:xfrm>
              <a:custGeom>
                <a:avLst/>
                <a:gdLst>
                  <a:gd name="T0" fmla="*/ 0 w 192"/>
                  <a:gd name="T1" fmla="*/ 772 h 1152"/>
                  <a:gd name="T2" fmla="*/ 26 w 192"/>
                  <a:gd name="T3" fmla="*/ 0 h 1152"/>
                  <a:gd name="T4" fmla="*/ 51 w 192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152"/>
                  <a:gd name="T11" fmla="*/ 192 w 19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152">
                    <a:moveTo>
                      <a:pt x="0" y="1152"/>
                    </a:moveTo>
                    <a:cubicBezTo>
                      <a:pt x="32" y="576"/>
                      <a:pt x="64" y="0"/>
                      <a:pt x="96" y="0"/>
                    </a:cubicBezTo>
                    <a:cubicBezTo>
                      <a:pt x="128" y="0"/>
                      <a:pt x="176" y="960"/>
                      <a:pt x="192" y="1152"/>
                    </a:cubicBezTo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9" name="Freeform 58"/>
              <p:cNvSpPr>
                <a:spLocks/>
              </p:cNvSpPr>
              <p:nvPr/>
            </p:nvSpPr>
            <p:spPr bwMode="auto">
              <a:xfrm>
                <a:off x="3696" y="2400"/>
                <a:ext cx="96" cy="1008"/>
              </a:xfrm>
              <a:custGeom>
                <a:avLst/>
                <a:gdLst>
                  <a:gd name="T0" fmla="*/ 0 w 144"/>
                  <a:gd name="T1" fmla="*/ 1008 h 1008"/>
                  <a:gd name="T2" fmla="*/ 29 w 144"/>
                  <a:gd name="T3" fmla="*/ 0 h 1008"/>
                  <a:gd name="T4" fmla="*/ 43 w 144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008"/>
                  <a:gd name="T11" fmla="*/ 144 w 144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008">
                    <a:moveTo>
                      <a:pt x="0" y="1008"/>
                    </a:moveTo>
                    <a:cubicBezTo>
                      <a:pt x="36" y="504"/>
                      <a:pt x="72" y="0"/>
                      <a:pt x="96" y="0"/>
                    </a:cubicBezTo>
                    <a:cubicBezTo>
                      <a:pt x="120" y="0"/>
                      <a:pt x="136" y="840"/>
                      <a:pt x="144" y="1008"/>
                    </a:cubicBezTo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74" name="Freeform 59"/>
            <p:cNvSpPr>
              <a:spLocks/>
            </p:cNvSpPr>
            <p:nvPr/>
          </p:nvSpPr>
          <p:spPr bwMode="auto">
            <a:xfrm>
              <a:off x="1128" y="2352"/>
              <a:ext cx="144" cy="1056"/>
            </a:xfrm>
            <a:custGeom>
              <a:avLst/>
              <a:gdLst>
                <a:gd name="T0" fmla="*/ 0 w 96"/>
                <a:gd name="T1" fmla="*/ 1056 h 1056"/>
                <a:gd name="T2" fmla="*/ 162 w 96"/>
                <a:gd name="T3" fmla="*/ 0 h 1056"/>
                <a:gd name="T4" fmla="*/ 324 w 96"/>
                <a:gd name="T5" fmla="*/ 1056 h 1056"/>
                <a:gd name="T6" fmla="*/ 0 60000 65536"/>
                <a:gd name="T7" fmla="*/ 0 60000 65536"/>
                <a:gd name="T8" fmla="*/ 0 60000 65536"/>
                <a:gd name="T9" fmla="*/ 0 w 96"/>
                <a:gd name="T10" fmla="*/ 0 h 1056"/>
                <a:gd name="T11" fmla="*/ 96 w 9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056">
                  <a:moveTo>
                    <a:pt x="0" y="1056"/>
                  </a:moveTo>
                  <a:cubicBezTo>
                    <a:pt x="16" y="528"/>
                    <a:pt x="32" y="0"/>
                    <a:pt x="48" y="0"/>
                  </a:cubicBezTo>
                  <a:cubicBezTo>
                    <a:pt x="64" y="0"/>
                    <a:pt x="88" y="880"/>
                    <a:pt x="96" y="10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69" name="Rectangle 60"/>
          <p:cNvSpPr>
            <a:spLocks noChangeArrowheads="1"/>
          </p:cNvSpPr>
          <p:nvPr/>
        </p:nvSpPr>
        <p:spPr bwMode="auto">
          <a:xfrm>
            <a:off x="4343400" y="23764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chemeClr val="accent2"/>
                </a:solidFill>
                <a:latin typeface="宋体" pitchFamily="2" charset="-122"/>
              </a:rPr>
              <a:t>重叠</a:t>
            </a:r>
          </a:p>
        </p:txBody>
      </p:sp>
      <p:sp>
        <p:nvSpPr>
          <p:cNvPr id="27670" name="Rectangle 132"/>
          <p:cNvSpPr>
            <a:spLocks noChangeArrowheads="1"/>
          </p:cNvSpPr>
          <p:nvPr/>
        </p:nvSpPr>
        <p:spPr bwMode="auto">
          <a:xfrm>
            <a:off x="1441450" y="39179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rgbClr val="CC0000"/>
                </a:solidFill>
                <a:latin typeface="宋体" pitchFamily="2" charset="-122"/>
              </a:rPr>
              <a:t>白光</a:t>
            </a:r>
          </a:p>
        </p:txBody>
      </p:sp>
      <p:sp>
        <p:nvSpPr>
          <p:cNvPr id="27671" name="Rectangle 155"/>
          <p:cNvSpPr>
            <a:spLocks noChangeArrowheads="1"/>
          </p:cNvSpPr>
          <p:nvPr/>
        </p:nvSpPr>
        <p:spPr bwMode="auto">
          <a:xfrm>
            <a:off x="1476375" y="2636838"/>
            <a:ext cx="863600" cy="5746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Rectangle 156"/>
          <p:cNvSpPr>
            <a:spLocks noChangeArrowheads="1"/>
          </p:cNvSpPr>
          <p:nvPr/>
        </p:nvSpPr>
        <p:spPr bwMode="auto">
          <a:xfrm>
            <a:off x="1835150" y="2636838"/>
            <a:ext cx="144463" cy="57626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288" y="3573463"/>
            <a:ext cx="1524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zh-CN" altLang="en-US" sz="2800" b="1" dirty="0">
                <a:latin typeface="+mj-lt"/>
                <a:ea typeface="SimSun-ExtB" pitchFamily="49" charset="-122"/>
              </a:rPr>
              <a:t>解</a:t>
            </a:r>
            <a:r>
              <a:rPr lang="en-US" altLang="zh-CN" sz="2800" b="1" dirty="0">
                <a:latin typeface="+mj-lt"/>
                <a:ea typeface="SimSun-ExtB" pitchFamily="49" charset="-122"/>
              </a:rPr>
              <a:t>:</a:t>
            </a:r>
            <a:r>
              <a:rPr lang="zh-CN" altLang="en-US" sz="2800" b="1" dirty="0">
                <a:latin typeface="+mj-lt"/>
                <a:ea typeface="SimSun-ExtB" pitchFamily="49" charset="-122"/>
                <a:sym typeface="Wingdings" pitchFamily="2" charset="2"/>
              </a:rPr>
              <a:t> </a:t>
            </a:r>
            <a:r>
              <a:rPr lang="en-US" altLang="zh-CN" sz="2800" dirty="0">
                <a:latin typeface="+mj-lt"/>
                <a:ea typeface="SimSun-ExtB" pitchFamily="49" charset="-122"/>
                <a:sym typeface="Wingdings" pitchFamily="2" charset="2"/>
              </a:rPr>
              <a:t>(1)</a:t>
            </a:r>
            <a:endParaRPr lang="zh-CN" altLang="en-US" sz="2800" dirty="0">
              <a:latin typeface="+mj-lt"/>
              <a:ea typeface="SimSun-ExtB" pitchFamily="49" charset="-122"/>
            </a:endParaRP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1763713" y="3573463"/>
          <a:ext cx="32273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" name="Equation" r:id="rId3" imgW="977760" imgH="253800" progId="Equation.DSMT4">
                  <p:embed/>
                </p:oleObj>
              </mc:Choice>
              <mc:Fallback>
                <p:oleObj name="Equation" r:id="rId3" imgW="9777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3463"/>
                        <a:ext cx="32273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5364163" y="3644900"/>
          <a:ext cx="3508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35083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1908175" y="4508500"/>
          <a:ext cx="23399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" name="Equation" r:id="rId7" imgW="825480" imgH="253800" progId="Equation.DSMT4">
                  <p:embed/>
                </p:oleObj>
              </mc:Choice>
              <mc:Fallback>
                <p:oleObj name="Equation" r:id="rId7" imgW="825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08500"/>
                        <a:ext cx="23399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16463" y="4724400"/>
            <a:ext cx="417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第二级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明纹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不出现在屏上</a:t>
            </a:r>
          </a:p>
        </p:txBody>
      </p:sp>
      <p:sp>
        <p:nvSpPr>
          <p:cNvPr id="28681" name="TextBox 8"/>
          <p:cNvSpPr txBox="1">
            <a:spLocks noChangeArrowheads="1"/>
          </p:cNvSpPr>
          <p:nvPr/>
        </p:nvSpPr>
        <p:spPr bwMode="auto">
          <a:xfrm>
            <a:off x="179388" y="188913"/>
            <a:ext cx="882015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例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/>
              <a:t>为测定一给定光栅的光栅常数，用</a:t>
            </a:r>
            <a:r>
              <a:rPr lang="en-US" altLang="zh-CN" b="1"/>
              <a:t>He-Ne</a:t>
            </a:r>
            <a:r>
              <a:rPr lang="zh-CN" altLang="en-US" b="1"/>
              <a:t>激光器</a:t>
            </a:r>
            <a:r>
              <a:rPr lang="en-US" altLang="zh-CN" b="1"/>
              <a:t>(632.8nm)</a:t>
            </a:r>
            <a:r>
              <a:rPr lang="zh-CN" altLang="en-US" b="1"/>
              <a:t>的红光垂直照射光栅，已知第一级明纹出现在</a:t>
            </a:r>
            <a:r>
              <a:rPr lang="en-US" altLang="zh-CN" b="1"/>
              <a:t>38</a:t>
            </a:r>
            <a:r>
              <a:rPr lang="en-US" altLang="zh-CN" b="1">
                <a:latin typeface="宋体" pitchFamily="2" charset="-122"/>
              </a:rPr>
              <a:t>°</a:t>
            </a:r>
            <a:r>
              <a:rPr lang="zh-CN" altLang="en-US" b="1">
                <a:latin typeface="宋体" pitchFamily="2" charset="-122"/>
              </a:rPr>
              <a:t>方向上。      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）该光栅的光栅常数是多少？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厘米内有多少条缝？第二级明纹出现在什么方向上？ </a:t>
            </a:r>
            <a:endParaRPr lang="en-US" altLang="zh-CN" b="1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）若使用此光栅对某单色光做同样衍射实验，发现第一级明纹出现在</a:t>
            </a:r>
            <a:r>
              <a:rPr lang="en-US" altLang="zh-CN" b="1"/>
              <a:t>27</a:t>
            </a:r>
            <a:r>
              <a:rPr lang="en-US" altLang="zh-CN" b="1">
                <a:latin typeface="宋体" pitchFamily="2" charset="-122"/>
              </a:rPr>
              <a:t>°</a:t>
            </a:r>
            <a:r>
              <a:rPr lang="zh-CN" altLang="en-US" b="1">
                <a:latin typeface="宋体" pitchFamily="2" charset="-122"/>
              </a:rPr>
              <a:t>方向，这单色光的波长是多少？对该单色光，最多可看到第几级明纹？</a:t>
            </a:r>
            <a:endParaRPr lang="zh-CN" alt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00113" y="5516563"/>
            <a:ext cx="152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>
                <a:latin typeface="+mj-lt"/>
                <a:ea typeface="SimSun-ExtB" pitchFamily="49" charset="-122"/>
                <a:sym typeface="Wingdings" pitchFamily="2" charset="2"/>
              </a:rPr>
              <a:t>(2)</a:t>
            </a:r>
            <a:endParaRPr lang="zh-CN" altLang="en-US" sz="2800" dirty="0">
              <a:latin typeface="+mj-lt"/>
              <a:ea typeface="SimSun-ExtB" pitchFamily="49" charset="-122"/>
            </a:endParaRP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1692275" y="5373688"/>
          <a:ext cx="49482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2" name="Equation" r:id="rId9" imgW="1447560" imgH="177480" progId="Equation.DSMT4">
                  <p:embed/>
                </p:oleObj>
              </mc:Choice>
              <mc:Fallback>
                <p:oleObj name="Equation" r:id="rId9" imgW="144756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49482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547813" y="5994400"/>
          <a:ext cx="30845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3" name="Equation" r:id="rId11" imgW="901440" imgH="253800" progId="Equation.DSMT4">
                  <p:embed/>
                </p:oleObj>
              </mc:Choice>
              <mc:Fallback>
                <p:oleObj name="Equation" r:id="rId11" imgW="90144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994400"/>
                        <a:ext cx="30845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03800" y="6027738"/>
            <a:ext cx="3600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可观察到的最高级次为二级明纹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  <p:bldP spid="19464" grpId="0" autoUpdateAnimBg="0"/>
      <p:bldP spid="10" grpId="0" build="p" autoUpdateAnimBg="0"/>
      <p:bldP spid="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14313" y="357188"/>
            <a:ext cx="857250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平行光入射到一</a:t>
            </a:r>
            <a:r>
              <a:rPr lang="zh-CN" altLang="en-US" dirty="0" smtClean="0"/>
              <a:t>个光栅上，光栅常数为</a:t>
            </a:r>
            <a:r>
              <a:rPr lang="en-US" altLang="zh-CN" dirty="0"/>
              <a:t>4×10</a:t>
            </a:r>
            <a:r>
              <a:rPr lang="en-US" altLang="zh-CN" baseline="30000" dirty="0"/>
              <a:t>-6</a:t>
            </a:r>
            <a:r>
              <a:rPr lang="en-US" altLang="zh-CN" dirty="0"/>
              <a:t>m</a:t>
            </a:r>
            <a:r>
              <a:rPr lang="zh-CN" altLang="en-US" dirty="0"/>
              <a:t>，入射光波长为</a:t>
            </a:r>
            <a:r>
              <a:rPr lang="en-US" altLang="zh-CN" dirty="0"/>
              <a:t>600nm</a:t>
            </a:r>
            <a:r>
              <a:rPr lang="zh-CN" altLang="en-US" dirty="0"/>
              <a:t>，问可以看到的明条纹的级次有哪些？如果为斜入射，入射角为</a:t>
            </a:r>
            <a:r>
              <a:rPr lang="en-US" altLang="zh-CN" dirty="0"/>
              <a:t>30°</a:t>
            </a:r>
            <a:r>
              <a:rPr lang="zh-CN" altLang="en-US" dirty="0"/>
              <a:t>，则可以看到的条纹级次有哪些？</a:t>
            </a:r>
          </a:p>
        </p:txBody>
      </p:sp>
      <p:sp>
        <p:nvSpPr>
          <p:cNvPr id="17414" name="TextBox 2"/>
          <p:cNvSpPr txBox="1">
            <a:spLocks noChangeArrowheads="1"/>
          </p:cNvSpPr>
          <p:nvPr/>
        </p:nvSpPr>
        <p:spPr bwMode="auto">
          <a:xfrm>
            <a:off x="928688" y="3000375"/>
            <a:ext cx="8001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入射光波长为</a:t>
            </a:r>
            <a:r>
              <a:rPr lang="en-US" altLang="zh-CN"/>
              <a:t>600nm</a:t>
            </a:r>
            <a:r>
              <a:rPr lang="zh-CN" altLang="en-US"/>
              <a:t>时，可以看到的条纹级次为：</a:t>
            </a:r>
            <a:r>
              <a:rPr lang="en-US" altLang="zh-CN"/>
              <a:t>0</a:t>
            </a:r>
            <a:r>
              <a:rPr lang="zh-CN" altLang="en-US"/>
              <a:t>， </a:t>
            </a:r>
            <a:r>
              <a:rPr lang="en-US" altLang="zh-CN"/>
              <a:t>±1</a:t>
            </a:r>
            <a:r>
              <a:rPr lang="zh-CN" altLang="en-US"/>
              <a:t>，</a:t>
            </a:r>
            <a:r>
              <a:rPr lang="en-US" altLang="zh-CN"/>
              <a:t> ±2</a:t>
            </a:r>
            <a:r>
              <a:rPr lang="zh-CN" altLang="en-US"/>
              <a:t>，</a:t>
            </a:r>
            <a:r>
              <a:rPr lang="en-US" altLang="zh-CN"/>
              <a:t> ±3</a:t>
            </a:r>
            <a:r>
              <a:rPr lang="zh-CN" altLang="en-US"/>
              <a:t>，</a:t>
            </a:r>
            <a:r>
              <a:rPr lang="en-US" altLang="zh-CN"/>
              <a:t> ±4</a:t>
            </a:r>
            <a:r>
              <a:rPr lang="zh-CN" altLang="en-US"/>
              <a:t>，</a:t>
            </a:r>
            <a:r>
              <a:rPr lang="en-US" altLang="zh-CN"/>
              <a:t> ±5</a:t>
            </a:r>
            <a:r>
              <a:rPr lang="zh-CN" altLang="en-US"/>
              <a:t>，</a:t>
            </a:r>
            <a:r>
              <a:rPr lang="en-US" altLang="zh-CN"/>
              <a:t> ±6    </a:t>
            </a:r>
            <a:r>
              <a:rPr lang="zh-CN" altLang="en-US"/>
              <a:t>共</a:t>
            </a:r>
            <a:r>
              <a:rPr lang="en-US" altLang="zh-CN"/>
              <a:t>13</a:t>
            </a:r>
            <a:r>
              <a:rPr lang="zh-CN" altLang="en-US"/>
              <a:t>级</a:t>
            </a:r>
          </a:p>
        </p:txBody>
      </p:sp>
      <p:graphicFrame>
        <p:nvGraphicFramePr>
          <p:cNvPr id="143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752221"/>
              </p:ext>
            </p:extLst>
          </p:nvPr>
        </p:nvGraphicFramePr>
        <p:xfrm>
          <a:off x="1547665" y="2132403"/>
          <a:ext cx="1800200" cy="41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3" imgW="761760" imgH="177480" progId="Equation.DSMT4">
                  <p:embed/>
                </p:oleObj>
              </mc:Choice>
              <mc:Fallback>
                <p:oleObj name="Equation" r:id="rId3" imgW="761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2132403"/>
                        <a:ext cx="1800200" cy="41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66003"/>
              </p:ext>
            </p:extLst>
          </p:nvPr>
        </p:nvGraphicFramePr>
        <p:xfrm>
          <a:off x="4048125" y="2000250"/>
          <a:ext cx="3835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5" imgW="1968480" imgH="406080" progId="Equation.DSMT4">
                  <p:embed/>
                </p:oleObj>
              </mc:Choice>
              <mc:Fallback>
                <p:oleObj name="Equation" r:id="rId5" imgW="1968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2000250"/>
                        <a:ext cx="38354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857250" y="4429125"/>
            <a:ext cx="79295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00FF"/>
                </a:solidFill>
              </a:rPr>
              <a:t>入射光波长为</a:t>
            </a:r>
            <a:r>
              <a:rPr lang="en-US" altLang="zh-CN" b="1">
                <a:solidFill>
                  <a:srgbClr val="0000FF"/>
                </a:solidFill>
              </a:rPr>
              <a:t>800nm</a:t>
            </a:r>
            <a:r>
              <a:rPr lang="zh-CN" altLang="en-US" b="1">
                <a:solidFill>
                  <a:srgbClr val="0000FF"/>
                </a:solidFill>
              </a:rPr>
              <a:t>时，可以看到的条纹级次为：</a:t>
            </a:r>
            <a:r>
              <a:rPr lang="en-US" altLang="zh-CN" b="1">
                <a:solidFill>
                  <a:srgbClr val="0000FF"/>
                </a:solidFill>
              </a:rPr>
              <a:t>0</a:t>
            </a:r>
            <a:r>
              <a:rPr lang="zh-CN" altLang="en-US" b="1">
                <a:solidFill>
                  <a:srgbClr val="0000FF"/>
                </a:solidFill>
              </a:rPr>
              <a:t>， </a:t>
            </a:r>
            <a:r>
              <a:rPr lang="en-US" altLang="zh-CN" b="1">
                <a:solidFill>
                  <a:srgbClr val="0000FF"/>
                </a:solidFill>
              </a:rPr>
              <a:t>±1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 ±2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 ±3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 ±4          </a:t>
            </a:r>
            <a:r>
              <a:rPr lang="zh-CN" altLang="en-US" b="1">
                <a:solidFill>
                  <a:srgbClr val="0000FF"/>
                </a:solidFill>
              </a:rPr>
              <a:t>第</a:t>
            </a:r>
            <a:r>
              <a:rPr lang="en-US" altLang="zh-CN" b="1">
                <a:solidFill>
                  <a:srgbClr val="0000FF"/>
                </a:solidFill>
              </a:rPr>
              <a:t>5</a:t>
            </a:r>
            <a:r>
              <a:rPr lang="zh-CN" altLang="en-US" b="1">
                <a:solidFill>
                  <a:srgbClr val="0000FF"/>
                </a:solidFill>
              </a:rPr>
              <a:t>级看不到</a:t>
            </a:r>
          </a:p>
        </p:txBody>
      </p:sp>
      <p:sp>
        <p:nvSpPr>
          <p:cNvPr id="17416" name="TextBox 6"/>
          <p:cNvSpPr txBox="1">
            <a:spLocks noChangeArrowheads="1"/>
          </p:cNvSpPr>
          <p:nvPr/>
        </p:nvSpPr>
        <p:spPr bwMode="auto">
          <a:xfrm>
            <a:off x="906463" y="2073275"/>
            <a:ext cx="79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(1)</a:t>
            </a:r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14121"/>
              </p:ext>
            </p:extLst>
          </p:nvPr>
        </p:nvGraphicFramePr>
        <p:xfrm>
          <a:off x="2487613" y="5572125"/>
          <a:ext cx="36703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7" imgW="1765080" imgH="406080" progId="Equation.DSMT4">
                  <p:embed/>
                </p:oleObj>
              </mc:Choice>
              <mc:Fallback>
                <p:oleObj name="Equation" r:id="rId7" imgW="1765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572125"/>
                        <a:ext cx="36703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0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251520" y="269082"/>
            <a:ext cx="792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(2)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67841"/>
              </p:ext>
            </p:extLst>
          </p:nvPr>
        </p:nvGraphicFramePr>
        <p:xfrm>
          <a:off x="895539" y="278081"/>
          <a:ext cx="2909484" cy="4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3" imgW="1282680" imgH="203040" progId="Equation.DSMT4">
                  <p:embed/>
                </p:oleObj>
              </mc:Choice>
              <mc:Fallback>
                <p:oleObj name="Equation" r:id="rId3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39" y="278081"/>
                        <a:ext cx="2909484" cy="45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06993"/>
              </p:ext>
            </p:extLst>
          </p:nvPr>
        </p:nvGraphicFramePr>
        <p:xfrm>
          <a:off x="1043682" y="924404"/>
          <a:ext cx="4392488" cy="89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5" imgW="1904760" imgH="393480" progId="Equation.DSMT4">
                  <p:embed/>
                </p:oleObj>
              </mc:Choice>
              <mc:Fallback>
                <p:oleObj name="Equation" r:id="rId5" imgW="1904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82" y="924404"/>
                        <a:ext cx="4392488" cy="890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367206" y="1746977"/>
            <a:ext cx="860730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入射光波长为</a:t>
            </a:r>
            <a:r>
              <a:rPr lang="en-US" altLang="zh-CN" dirty="0"/>
              <a:t>600nm</a:t>
            </a:r>
            <a:r>
              <a:rPr lang="zh-CN" altLang="en-US" dirty="0"/>
              <a:t>时，可以看到的条纹级次为：</a:t>
            </a:r>
            <a:r>
              <a:rPr lang="en-US" altLang="zh-CN" dirty="0" smtClean="0"/>
              <a:t>0,1,2,3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4,5,6,7,8,9</a:t>
            </a:r>
            <a:r>
              <a:rPr lang="en-US" altLang="zh-CN" dirty="0"/>
              <a:t>,-1,-2,-3 </a:t>
            </a:r>
            <a:r>
              <a:rPr lang="zh-CN" altLang="en-US" dirty="0"/>
              <a:t>，共</a:t>
            </a:r>
            <a:r>
              <a:rPr lang="en-US" altLang="zh-CN" dirty="0"/>
              <a:t>13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8438" name="TextBox 10"/>
          <p:cNvSpPr txBox="1">
            <a:spLocks noChangeArrowheads="1"/>
          </p:cNvSpPr>
          <p:nvPr/>
        </p:nvSpPr>
        <p:spPr bwMode="auto">
          <a:xfrm>
            <a:off x="337185" y="4941168"/>
            <a:ext cx="82867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结论：</a:t>
            </a:r>
            <a:r>
              <a: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k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为整数和小数时，分别怎么取值；</a:t>
            </a:r>
            <a:endParaRPr lang="en-US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2. </a:t>
            </a:r>
            <a:r>
              <a:rPr lang="zh-CN" altLang="en-US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正入射改为斜入射时，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总的条纹级数不变，只是正负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级次变化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342019"/>
              </p:ext>
            </p:extLst>
          </p:nvPr>
        </p:nvGraphicFramePr>
        <p:xfrm>
          <a:off x="1187624" y="2906126"/>
          <a:ext cx="4838391" cy="78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7" imgW="2450880" imgH="406080" progId="Equation.DSMT4">
                  <p:embed/>
                </p:oleObj>
              </mc:Choice>
              <mc:Fallback>
                <p:oleObj name="Equation" r:id="rId7" imgW="2450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06126"/>
                        <a:ext cx="4838391" cy="787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601" y="105273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642" y="306896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b)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1520" y="3861048"/>
            <a:ext cx="86073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看到的条纹级次为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-1,-2,-3,-4,-5,-6,-7,-8,-9,0,1,2,3</a:t>
            </a:r>
            <a:r>
              <a:rPr lang="zh-CN" altLang="en-US" dirty="0" smtClean="0"/>
              <a:t>，</a:t>
            </a:r>
            <a:r>
              <a:rPr lang="zh-CN" altLang="en-US" dirty="0"/>
              <a:t>共</a:t>
            </a:r>
            <a:r>
              <a:rPr lang="en-US" altLang="zh-CN" dirty="0"/>
              <a:t>13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Box 1"/>
          <p:cNvSpPr txBox="1">
            <a:spLocks noChangeArrowheads="1"/>
          </p:cNvSpPr>
          <p:nvPr/>
        </p:nvSpPr>
        <p:spPr bwMode="auto">
          <a:xfrm>
            <a:off x="214313" y="285750"/>
            <a:ext cx="8501062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3. </a:t>
            </a:r>
            <a:r>
              <a:rPr lang="zh-CN" altLang="en-US" dirty="0"/>
              <a:t>波长为</a:t>
            </a:r>
            <a:r>
              <a:rPr lang="en-US" altLang="zh-CN" dirty="0"/>
              <a:t>600nm</a:t>
            </a:r>
            <a:r>
              <a:rPr lang="zh-CN" altLang="en-US" dirty="0"/>
              <a:t>的单色光垂直入射到一光栅上，测得第二级主极大的衍射角为</a:t>
            </a:r>
            <a:r>
              <a:rPr lang="en-US" altLang="zh-CN" dirty="0"/>
              <a:t>30 °</a:t>
            </a:r>
            <a:r>
              <a:rPr lang="zh-CN" altLang="en-US" dirty="0"/>
              <a:t>，且第三级缺级。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）光栅常</a:t>
            </a:r>
            <a:r>
              <a:rPr lang="en-US" altLang="zh-CN" dirty="0"/>
              <a:t>d=</a:t>
            </a:r>
            <a:r>
              <a:rPr lang="en-US" altLang="zh-CN" dirty="0" err="1"/>
              <a:t>a+b</a:t>
            </a:r>
            <a:r>
              <a:rPr lang="zh-CN" altLang="en-US" dirty="0"/>
              <a:t>等于多大？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）透光缝可能的最小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b</a:t>
            </a:r>
            <a:r>
              <a:rPr lang="zh-CN" altLang="en-US" dirty="0" smtClean="0"/>
              <a:t>等于</a:t>
            </a:r>
            <a:r>
              <a:rPr lang="zh-CN" altLang="en-US" dirty="0"/>
              <a:t>多大？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）在选定了上述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之后</a:t>
            </a:r>
            <a:r>
              <a:rPr lang="zh-CN" altLang="en-US" dirty="0"/>
              <a:t>，求可能观察到的全部主极大的级次。</a:t>
            </a:r>
          </a:p>
        </p:txBody>
      </p:sp>
      <p:sp>
        <p:nvSpPr>
          <p:cNvPr id="29703" name="TextBox 2"/>
          <p:cNvSpPr txBox="1">
            <a:spLocks noChangeArrowheads="1"/>
          </p:cNvSpPr>
          <p:nvPr/>
        </p:nvSpPr>
        <p:spPr bwMode="auto">
          <a:xfrm>
            <a:off x="428625" y="3286125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>
                <a:sym typeface="Wingdings" pitchFamily="2" charset="2"/>
              </a:rPr>
              <a:t>:  (1)</a:t>
            </a:r>
            <a:endParaRPr lang="zh-CN" altLang="en-US"/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2000250" y="3357563"/>
          <a:ext cx="2136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3" imgW="647640" imgH="126720" progId="Equation.DSMT4">
                  <p:embed/>
                </p:oleObj>
              </mc:Choice>
              <mc:Fallback>
                <p:oleObj name="Equation" r:id="rId3" imgW="647640" imgH="126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57563"/>
                        <a:ext cx="21367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00250" y="3786188"/>
          <a:ext cx="47323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Equation" r:id="rId5" imgW="1434960" imgH="152280" progId="Equation.DSMT4">
                  <p:embed/>
                </p:oleObj>
              </mc:Choice>
              <mc:Fallback>
                <p:oleObj name="Equation" r:id="rId5" imgW="1434960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786188"/>
                        <a:ext cx="47323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Box 5"/>
          <p:cNvSpPr txBox="1">
            <a:spLocks noChangeArrowheads="1"/>
          </p:cNvSpPr>
          <p:nvPr/>
        </p:nvSpPr>
        <p:spPr bwMode="auto">
          <a:xfrm>
            <a:off x="1000125" y="450056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27799"/>
              </p:ext>
            </p:extLst>
          </p:nvPr>
        </p:nvGraphicFramePr>
        <p:xfrm>
          <a:off x="1979712" y="5589240"/>
          <a:ext cx="4267101" cy="43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8" name="Equation" r:id="rId7" imgW="3873240" imgH="393480" progId="Equation.DSMT4">
                  <p:embed/>
                </p:oleObj>
              </mc:Choice>
              <mc:Fallback>
                <p:oleObj name="Equation" r:id="rId7" imgW="387324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589240"/>
                        <a:ext cx="4267101" cy="433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15732"/>
              </p:ext>
            </p:extLst>
          </p:nvPr>
        </p:nvGraphicFramePr>
        <p:xfrm>
          <a:off x="2051720" y="6042302"/>
          <a:ext cx="3024336" cy="81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9" name="Equation" r:id="rId9" imgW="3098520" imgH="838080" progId="Equation.DSMT4">
                  <p:embed/>
                </p:oleObj>
              </mc:Choice>
              <mc:Fallback>
                <p:oleObj name="Equation" r:id="rId9" imgW="309852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6042302"/>
                        <a:ext cx="3024336" cy="815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Box 8"/>
          <p:cNvSpPr txBox="1">
            <a:spLocks noChangeArrowheads="1"/>
          </p:cNvSpPr>
          <p:nvPr/>
        </p:nvSpPr>
        <p:spPr bwMode="auto">
          <a:xfrm>
            <a:off x="1643063" y="4500563"/>
            <a:ext cx="7358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第三级主极大处正好是第一级衍射极小处时，可得透光缝最小宽度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468313" y="476250"/>
            <a:ext cx="3598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  主极大位置处</a:t>
            </a: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2555875" y="1125538"/>
          <a:ext cx="15097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3" imgW="457200" imgH="126720" progId="Equation.DSMT4">
                  <p:embed/>
                </p:oleObj>
              </mc:Choice>
              <mc:Fallback>
                <p:oleObj name="Equation" r:id="rId3" imgW="457200" imgH="126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5538"/>
                        <a:ext cx="15097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35150" y="1700213"/>
          <a:ext cx="32702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quation" r:id="rId5" imgW="990360" imgH="291960" progId="Equation.DSMT4">
                  <p:embed/>
                </p:oleObj>
              </mc:Choice>
              <mc:Fallback>
                <p:oleObj name="Equation" r:id="rId5" imgW="990360" imgH="291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32702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57188" y="2924175"/>
            <a:ext cx="85725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/>
              <a:t>缺级的级次为</a:t>
            </a:r>
            <a:r>
              <a:rPr lang="en-US" altLang="zh-CN"/>
              <a:t>3,6, …</a:t>
            </a:r>
            <a:r>
              <a:rPr lang="zh-CN" altLang="en-US"/>
              <a:t>最高主极大级次为</a:t>
            </a:r>
            <a:r>
              <a:rPr lang="en-US" altLang="zh-CN"/>
              <a:t>4</a:t>
            </a:r>
            <a:r>
              <a:rPr lang="zh-CN" altLang="en-US"/>
              <a:t>，但是此时衍射角为</a:t>
            </a:r>
            <a:r>
              <a:rPr lang="en-US" altLang="zh-CN"/>
              <a:t>90</a:t>
            </a:r>
            <a:r>
              <a:rPr lang="zh-CN" altLang="en-US"/>
              <a:t>度，实际上看不到，所以最终只可以看到</a:t>
            </a:r>
            <a:r>
              <a:rPr lang="en-US" altLang="zh-CN"/>
              <a:t>1,2</a:t>
            </a:r>
            <a:r>
              <a:rPr lang="zh-CN" altLang="en-US"/>
              <a:t>级谱线，连同中央明纹，共</a:t>
            </a:r>
            <a:r>
              <a:rPr lang="en-US" altLang="zh-CN"/>
              <a:t>5</a:t>
            </a:r>
            <a:r>
              <a:rPr lang="zh-CN" altLang="en-US"/>
              <a:t>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60648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tx1"/>
                </a:solidFill>
              </a:rPr>
              <a:t>二、惠更斯 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——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菲涅耳原理</a:t>
            </a:r>
            <a:endParaRPr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51520" y="1052736"/>
            <a:ext cx="8640960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/>
              <a:t>惠更斯原理</a:t>
            </a:r>
            <a:r>
              <a:rPr lang="zh-CN" altLang="en-US" sz="2800" b="1" dirty="0"/>
              <a:t>，可以定性地从某已知波阵面求出后面时刻波阵面位置。无法解释衍射图样中的光强分布。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7544" y="2859186"/>
            <a:ext cx="8172450" cy="2586038"/>
            <a:chOff x="340" y="576"/>
            <a:chExt cx="5148" cy="1629"/>
          </a:xfrm>
        </p:grpSpPr>
        <p:sp>
          <p:nvSpPr>
            <p:cNvPr id="6" name="Arc 4"/>
            <p:cNvSpPr>
              <a:spLocks/>
            </p:cNvSpPr>
            <p:nvPr/>
          </p:nvSpPr>
          <p:spPr bwMode="auto">
            <a:xfrm>
              <a:off x="1396" y="723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rc 5"/>
            <p:cNvSpPr>
              <a:spLocks/>
            </p:cNvSpPr>
            <p:nvPr/>
          </p:nvSpPr>
          <p:spPr bwMode="auto">
            <a:xfrm>
              <a:off x="1396" y="819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rc 6"/>
            <p:cNvSpPr>
              <a:spLocks/>
            </p:cNvSpPr>
            <p:nvPr/>
          </p:nvSpPr>
          <p:spPr bwMode="auto">
            <a:xfrm>
              <a:off x="1396" y="915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rc 7"/>
            <p:cNvSpPr>
              <a:spLocks/>
            </p:cNvSpPr>
            <p:nvPr/>
          </p:nvSpPr>
          <p:spPr bwMode="auto">
            <a:xfrm>
              <a:off x="1396" y="1011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rc 8"/>
            <p:cNvSpPr>
              <a:spLocks/>
            </p:cNvSpPr>
            <p:nvPr/>
          </p:nvSpPr>
          <p:spPr bwMode="auto">
            <a:xfrm>
              <a:off x="1396" y="1107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9"/>
            <p:cNvSpPr>
              <a:spLocks/>
            </p:cNvSpPr>
            <p:nvPr/>
          </p:nvSpPr>
          <p:spPr bwMode="auto">
            <a:xfrm>
              <a:off x="1396" y="1203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auto">
            <a:xfrm>
              <a:off x="1396" y="1299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11"/>
            <p:cNvSpPr>
              <a:spLocks/>
            </p:cNvSpPr>
            <p:nvPr/>
          </p:nvSpPr>
          <p:spPr bwMode="auto">
            <a:xfrm>
              <a:off x="1396" y="1395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12"/>
            <p:cNvSpPr>
              <a:spLocks/>
            </p:cNvSpPr>
            <p:nvPr/>
          </p:nvSpPr>
          <p:spPr bwMode="auto">
            <a:xfrm>
              <a:off x="1396" y="1491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13"/>
            <p:cNvSpPr>
              <a:spLocks/>
            </p:cNvSpPr>
            <p:nvPr/>
          </p:nvSpPr>
          <p:spPr bwMode="auto">
            <a:xfrm>
              <a:off x="1684" y="675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14"/>
            <p:cNvSpPr>
              <a:spLocks/>
            </p:cNvSpPr>
            <p:nvPr/>
          </p:nvSpPr>
          <p:spPr bwMode="auto">
            <a:xfrm>
              <a:off x="1687" y="771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15"/>
            <p:cNvSpPr>
              <a:spLocks/>
            </p:cNvSpPr>
            <p:nvPr/>
          </p:nvSpPr>
          <p:spPr bwMode="auto">
            <a:xfrm>
              <a:off x="1687" y="867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16"/>
            <p:cNvSpPr>
              <a:spLocks/>
            </p:cNvSpPr>
            <p:nvPr/>
          </p:nvSpPr>
          <p:spPr bwMode="auto">
            <a:xfrm>
              <a:off x="1687" y="963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17"/>
            <p:cNvSpPr>
              <a:spLocks/>
            </p:cNvSpPr>
            <p:nvPr/>
          </p:nvSpPr>
          <p:spPr bwMode="auto">
            <a:xfrm>
              <a:off x="1687" y="1059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rc 18"/>
            <p:cNvSpPr>
              <a:spLocks/>
            </p:cNvSpPr>
            <p:nvPr/>
          </p:nvSpPr>
          <p:spPr bwMode="auto">
            <a:xfrm>
              <a:off x="1687" y="1155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19"/>
            <p:cNvSpPr>
              <a:spLocks/>
            </p:cNvSpPr>
            <p:nvPr/>
          </p:nvSpPr>
          <p:spPr bwMode="auto">
            <a:xfrm>
              <a:off x="1687" y="1251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rc 20"/>
            <p:cNvSpPr>
              <a:spLocks/>
            </p:cNvSpPr>
            <p:nvPr/>
          </p:nvSpPr>
          <p:spPr bwMode="auto">
            <a:xfrm>
              <a:off x="1687" y="1347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rc 21"/>
            <p:cNvSpPr>
              <a:spLocks/>
            </p:cNvSpPr>
            <p:nvPr/>
          </p:nvSpPr>
          <p:spPr bwMode="auto">
            <a:xfrm>
              <a:off x="1687" y="1443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rc 22"/>
            <p:cNvSpPr>
              <a:spLocks/>
            </p:cNvSpPr>
            <p:nvPr/>
          </p:nvSpPr>
          <p:spPr bwMode="auto">
            <a:xfrm>
              <a:off x="1687" y="1539"/>
              <a:ext cx="287" cy="480"/>
            </a:xfrm>
            <a:custGeom>
              <a:avLst/>
              <a:gdLst>
                <a:gd name="T0" fmla="*/ 0 w 25830"/>
                <a:gd name="T1" fmla="*/ 0 h 43200"/>
                <a:gd name="T2" fmla="*/ 0 w 25830"/>
                <a:gd name="T3" fmla="*/ 5 h 43200"/>
                <a:gd name="T4" fmla="*/ 1 w 25830"/>
                <a:gd name="T5" fmla="*/ 3 h 43200"/>
                <a:gd name="T6" fmla="*/ 0 60000 65536"/>
                <a:gd name="T7" fmla="*/ 0 60000 65536"/>
                <a:gd name="T8" fmla="*/ 0 60000 65536"/>
                <a:gd name="T9" fmla="*/ 0 w 25830"/>
                <a:gd name="T10" fmla="*/ 0 h 43200"/>
                <a:gd name="T11" fmla="*/ 25830 w 258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30" h="43200" fill="none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</a:path>
                <a:path w="25830" h="43200" stroke="0" extrusionOk="0">
                  <a:moveTo>
                    <a:pt x="0" y="418"/>
                  </a:moveTo>
                  <a:cubicBezTo>
                    <a:pt x="1392" y="140"/>
                    <a:pt x="2809" y="-1"/>
                    <a:pt x="4230" y="0"/>
                  </a:cubicBezTo>
                  <a:cubicBezTo>
                    <a:pt x="16159" y="0"/>
                    <a:pt x="25830" y="9670"/>
                    <a:pt x="25830" y="21600"/>
                  </a:cubicBezTo>
                  <a:cubicBezTo>
                    <a:pt x="25830" y="33529"/>
                    <a:pt x="16159" y="43200"/>
                    <a:pt x="4230" y="43200"/>
                  </a:cubicBezTo>
                  <a:cubicBezTo>
                    <a:pt x="2934" y="43200"/>
                    <a:pt x="1640" y="43083"/>
                    <a:pt x="366" y="42851"/>
                  </a:cubicBezTo>
                  <a:lnTo>
                    <a:pt x="4230" y="2160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340" y="576"/>
              <a:ext cx="5148" cy="1629"/>
              <a:chOff x="340" y="576"/>
              <a:chExt cx="5148" cy="1629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36" y="627"/>
                <a:ext cx="0" cy="1488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676" y="627"/>
                <a:ext cx="0" cy="1488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16" y="627"/>
                <a:ext cx="0" cy="1488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1156" y="627"/>
                <a:ext cx="0" cy="1488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396" y="627"/>
                <a:ext cx="0" cy="1488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Arc 29"/>
              <p:cNvSpPr>
                <a:spLocks/>
              </p:cNvSpPr>
              <p:nvPr/>
            </p:nvSpPr>
            <p:spPr bwMode="auto">
              <a:xfrm>
                <a:off x="1393" y="627"/>
                <a:ext cx="287" cy="480"/>
              </a:xfrm>
              <a:custGeom>
                <a:avLst/>
                <a:gdLst>
                  <a:gd name="T0" fmla="*/ 0 w 25830"/>
                  <a:gd name="T1" fmla="*/ 0 h 43200"/>
                  <a:gd name="T2" fmla="*/ 0 w 25830"/>
                  <a:gd name="T3" fmla="*/ 5 h 43200"/>
                  <a:gd name="T4" fmla="*/ 1 w 25830"/>
                  <a:gd name="T5" fmla="*/ 3 h 43200"/>
                  <a:gd name="T6" fmla="*/ 0 60000 65536"/>
                  <a:gd name="T7" fmla="*/ 0 60000 65536"/>
                  <a:gd name="T8" fmla="*/ 0 60000 65536"/>
                  <a:gd name="T9" fmla="*/ 0 w 25830"/>
                  <a:gd name="T10" fmla="*/ 0 h 43200"/>
                  <a:gd name="T11" fmla="*/ 25830 w 258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30" h="43200" fill="none" extrusionOk="0">
                    <a:moveTo>
                      <a:pt x="0" y="418"/>
                    </a:moveTo>
                    <a:cubicBezTo>
                      <a:pt x="1392" y="140"/>
                      <a:pt x="2809" y="-1"/>
                      <a:pt x="4230" y="0"/>
                    </a:cubicBezTo>
                    <a:cubicBezTo>
                      <a:pt x="16159" y="0"/>
                      <a:pt x="25830" y="9670"/>
                      <a:pt x="25830" y="21600"/>
                    </a:cubicBezTo>
                    <a:cubicBezTo>
                      <a:pt x="25830" y="33529"/>
                      <a:pt x="16159" y="43200"/>
                      <a:pt x="4230" y="43200"/>
                    </a:cubicBezTo>
                    <a:cubicBezTo>
                      <a:pt x="2934" y="43200"/>
                      <a:pt x="1640" y="43083"/>
                      <a:pt x="366" y="42851"/>
                    </a:cubicBezTo>
                  </a:path>
                  <a:path w="25830" h="43200" stroke="0" extrusionOk="0">
                    <a:moveTo>
                      <a:pt x="0" y="418"/>
                    </a:moveTo>
                    <a:cubicBezTo>
                      <a:pt x="1392" y="140"/>
                      <a:pt x="2809" y="-1"/>
                      <a:pt x="4230" y="0"/>
                    </a:cubicBezTo>
                    <a:cubicBezTo>
                      <a:pt x="16159" y="0"/>
                      <a:pt x="25830" y="9670"/>
                      <a:pt x="25830" y="21600"/>
                    </a:cubicBezTo>
                    <a:cubicBezTo>
                      <a:pt x="25830" y="33529"/>
                      <a:pt x="16159" y="43200"/>
                      <a:pt x="4230" y="43200"/>
                    </a:cubicBezTo>
                    <a:cubicBezTo>
                      <a:pt x="2934" y="43200"/>
                      <a:pt x="1640" y="43083"/>
                      <a:pt x="366" y="42851"/>
                    </a:cubicBezTo>
                    <a:lnTo>
                      <a:pt x="423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rc 30"/>
              <p:cNvSpPr>
                <a:spLocks/>
              </p:cNvSpPr>
              <p:nvPr/>
            </p:nvSpPr>
            <p:spPr bwMode="auto">
              <a:xfrm>
                <a:off x="1396" y="1587"/>
                <a:ext cx="287" cy="480"/>
              </a:xfrm>
              <a:custGeom>
                <a:avLst/>
                <a:gdLst>
                  <a:gd name="T0" fmla="*/ 0 w 25830"/>
                  <a:gd name="T1" fmla="*/ 0 h 43200"/>
                  <a:gd name="T2" fmla="*/ 0 w 25830"/>
                  <a:gd name="T3" fmla="*/ 5 h 43200"/>
                  <a:gd name="T4" fmla="*/ 1 w 25830"/>
                  <a:gd name="T5" fmla="*/ 3 h 43200"/>
                  <a:gd name="T6" fmla="*/ 0 60000 65536"/>
                  <a:gd name="T7" fmla="*/ 0 60000 65536"/>
                  <a:gd name="T8" fmla="*/ 0 60000 65536"/>
                  <a:gd name="T9" fmla="*/ 0 w 25830"/>
                  <a:gd name="T10" fmla="*/ 0 h 43200"/>
                  <a:gd name="T11" fmla="*/ 25830 w 258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30" h="43200" fill="none" extrusionOk="0">
                    <a:moveTo>
                      <a:pt x="0" y="418"/>
                    </a:moveTo>
                    <a:cubicBezTo>
                      <a:pt x="1392" y="140"/>
                      <a:pt x="2809" y="-1"/>
                      <a:pt x="4230" y="0"/>
                    </a:cubicBezTo>
                    <a:cubicBezTo>
                      <a:pt x="16159" y="0"/>
                      <a:pt x="25830" y="9670"/>
                      <a:pt x="25830" y="21600"/>
                    </a:cubicBezTo>
                    <a:cubicBezTo>
                      <a:pt x="25830" y="33529"/>
                      <a:pt x="16159" y="43200"/>
                      <a:pt x="4230" y="43200"/>
                    </a:cubicBezTo>
                    <a:cubicBezTo>
                      <a:pt x="2934" y="43200"/>
                      <a:pt x="1640" y="43083"/>
                      <a:pt x="366" y="42851"/>
                    </a:cubicBezTo>
                  </a:path>
                  <a:path w="25830" h="43200" stroke="0" extrusionOk="0">
                    <a:moveTo>
                      <a:pt x="0" y="418"/>
                    </a:moveTo>
                    <a:cubicBezTo>
                      <a:pt x="1392" y="140"/>
                      <a:pt x="2809" y="-1"/>
                      <a:pt x="4230" y="0"/>
                    </a:cubicBezTo>
                    <a:cubicBezTo>
                      <a:pt x="16159" y="0"/>
                      <a:pt x="25830" y="9670"/>
                      <a:pt x="25830" y="21600"/>
                    </a:cubicBezTo>
                    <a:cubicBezTo>
                      <a:pt x="25830" y="33529"/>
                      <a:pt x="16159" y="43200"/>
                      <a:pt x="4230" y="43200"/>
                    </a:cubicBezTo>
                    <a:cubicBezTo>
                      <a:pt x="2934" y="43200"/>
                      <a:pt x="1640" y="43083"/>
                      <a:pt x="366" y="42851"/>
                    </a:cubicBezTo>
                    <a:lnTo>
                      <a:pt x="423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1684" y="627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2260" y="627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340" y="1011"/>
                <a:ext cx="24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340" y="1251"/>
                <a:ext cx="24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340" y="1491"/>
                <a:ext cx="24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340" y="1731"/>
                <a:ext cx="24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Arc 37"/>
              <p:cNvSpPr>
                <a:spLocks/>
              </p:cNvSpPr>
              <p:nvPr/>
            </p:nvSpPr>
            <p:spPr bwMode="auto">
              <a:xfrm>
                <a:off x="1687" y="1635"/>
                <a:ext cx="287" cy="480"/>
              </a:xfrm>
              <a:custGeom>
                <a:avLst/>
                <a:gdLst>
                  <a:gd name="T0" fmla="*/ 0 w 25830"/>
                  <a:gd name="T1" fmla="*/ 0 h 43200"/>
                  <a:gd name="T2" fmla="*/ 0 w 25830"/>
                  <a:gd name="T3" fmla="*/ 5 h 43200"/>
                  <a:gd name="T4" fmla="*/ 1 w 25830"/>
                  <a:gd name="T5" fmla="*/ 3 h 43200"/>
                  <a:gd name="T6" fmla="*/ 0 60000 65536"/>
                  <a:gd name="T7" fmla="*/ 0 60000 65536"/>
                  <a:gd name="T8" fmla="*/ 0 60000 65536"/>
                  <a:gd name="T9" fmla="*/ 0 w 25830"/>
                  <a:gd name="T10" fmla="*/ 0 h 43200"/>
                  <a:gd name="T11" fmla="*/ 25830 w 258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30" h="43200" fill="none" extrusionOk="0">
                    <a:moveTo>
                      <a:pt x="0" y="418"/>
                    </a:moveTo>
                    <a:cubicBezTo>
                      <a:pt x="1392" y="140"/>
                      <a:pt x="2809" y="-1"/>
                      <a:pt x="4230" y="0"/>
                    </a:cubicBezTo>
                    <a:cubicBezTo>
                      <a:pt x="16159" y="0"/>
                      <a:pt x="25830" y="9670"/>
                      <a:pt x="25830" y="21600"/>
                    </a:cubicBezTo>
                    <a:cubicBezTo>
                      <a:pt x="25830" y="33529"/>
                      <a:pt x="16159" y="43200"/>
                      <a:pt x="4230" y="43200"/>
                    </a:cubicBezTo>
                    <a:cubicBezTo>
                      <a:pt x="2934" y="43200"/>
                      <a:pt x="1640" y="43083"/>
                      <a:pt x="366" y="42851"/>
                    </a:cubicBezTo>
                  </a:path>
                  <a:path w="25830" h="43200" stroke="0" extrusionOk="0">
                    <a:moveTo>
                      <a:pt x="0" y="418"/>
                    </a:moveTo>
                    <a:cubicBezTo>
                      <a:pt x="1392" y="140"/>
                      <a:pt x="2809" y="-1"/>
                      <a:pt x="4230" y="0"/>
                    </a:cubicBezTo>
                    <a:cubicBezTo>
                      <a:pt x="16159" y="0"/>
                      <a:pt x="25830" y="9670"/>
                      <a:pt x="25830" y="21600"/>
                    </a:cubicBezTo>
                    <a:cubicBezTo>
                      <a:pt x="25830" y="33529"/>
                      <a:pt x="16159" y="43200"/>
                      <a:pt x="4230" y="43200"/>
                    </a:cubicBezTo>
                    <a:cubicBezTo>
                      <a:pt x="2934" y="43200"/>
                      <a:pt x="1640" y="43083"/>
                      <a:pt x="366" y="42851"/>
                    </a:cubicBezTo>
                    <a:lnTo>
                      <a:pt x="423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>
                <a:off x="1972" y="627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3424" y="576"/>
                <a:ext cx="2064" cy="1629"/>
              </a:xfrm>
              <a:prstGeom prst="rect">
                <a:avLst/>
              </a:prstGeom>
              <a:noFill/>
              <a:ln w="9525">
                <a:solidFill>
                  <a:srgbClr val="CF250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CF2509"/>
                    </a:solidFill>
                    <a:latin typeface="Tahoma" pitchFamily="34" charset="0"/>
                  </a:rPr>
                  <a:t>惠更斯：</a:t>
                </a:r>
                <a:r>
                  <a:rPr lang="zh-CN" altLang="en-US" b="1" dirty="0">
                    <a:latin typeface="Tahoma" pitchFamily="34" charset="0"/>
                  </a:rPr>
                  <a:t>光波阵面上每一点都可以看作新的子波源，以后任意时刻，这些子波的</a:t>
                </a:r>
                <a:r>
                  <a:rPr lang="zh-CN" altLang="en-US" b="1" dirty="0">
                    <a:latin typeface="Arial" pitchFamily="34" charset="0"/>
                  </a:rPr>
                  <a:t>包络</a:t>
                </a:r>
                <a:r>
                  <a:rPr lang="zh-CN" altLang="en-US" b="1" dirty="0">
                    <a:latin typeface="Tahoma" pitchFamily="34" charset="0"/>
                  </a:rPr>
                  <a:t>就是该时刻的波阵面。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ahoma" pitchFamily="34" charset="0"/>
                  </a:rPr>
                  <a:t>        </a:t>
                </a:r>
                <a:r>
                  <a:rPr lang="zh-CN" altLang="en-US" b="1" dirty="0" smtClean="0">
                    <a:latin typeface="Tahoma" pitchFamily="34" charset="0"/>
                  </a:rPr>
                  <a:t>      </a:t>
                </a:r>
                <a:r>
                  <a:rPr lang="en-US" altLang="zh-CN" b="1" dirty="0" smtClean="0"/>
                  <a:t>—</a:t>
                </a:r>
                <a:r>
                  <a:rPr lang="en-US" altLang="zh-CN" sz="2800" b="1" dirty="0" smtClean="0">
                    <a:latin typeface="+mn-lt"/>
                  </a:rPr>
                  <a:t>1690</a:t>
                </a:r>
                <a:r>
                  <a:rPr lang="zh-CN" altLang="en-US" b="1" dirty="0">
                    <a:latin typeface="Tahoma" pitchFamily="34" charset="0"/>
                  </a:rPr>
                  <a:t>年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214313" y="285750"/>
            <a:ext cx="8605837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4. </a:t>
            </a:r>
            <a:r>
              <a:rPr lang="zh-CN" altLang="en-US" dirty="0"/>
              <a:t>用每毫米有</a:t>
            </a:r>
            <a:r>
              <a:rPr lang="en-US" altLang="zh-CN" dirty="0"/>
              <a:t>300</a:t>
            </a:r>
            <a:r>
              <a:rPr lang="zh-CN" altLang="en-US" dirty="0"/>
              <a:t>条刻痕的衍射光栅来检验仅含有属于红和蓝两种单色成分的光谱。已知红谱线波长在</a:t>
            </a:r>
            <a:r>
              <a:rPr lang="en-US" altLang="zh-CN" dirty="0"/>
              <a:t>0.63-0.76</a:t>
            </a:r>
            <a:r>
              <a:rPr lang="en-US" altLang="zh-CN" dirty="0">
                <a:sym typeface="Symbol" pitchFamily="18" charset="2"/>
              </a:rPr>
              <a:t>m</a:t>
            </a:r>
            <a:r>
              <a:rPr lang="zh-CN" altLang="en-US" dirty="0"/>
              <a:t>的范围内，蓝谱线的波长在</a:t>
            </a:r>
            <a:r>
              <a:rPr lang="en-US" altLang="zh-CN" dirty="0"/>
              <a:t>0.43-0.49</a:t>
            </a:r>
            <a:r>
              <a:rPr lang="en-US" altLang="zh-CN" dirty="0">
                <a:sym typeface="Symbol" pitchFamily="18" charset="2"/>
              </a:rPr>
              <a:t> m</a:t>
            </a:r>
            <a:r>
              <a:rPr lang="zh-CN" altLang="en-US" dirty="0"/>
              <a:t>范围内。当光垂直入射到光栅上时，发现在</a:t>
            </a:r>
            <a:r>
              <a:rPr lang="en-US" altLang="zh-CN" dirty="0"/>
              <a:t>24.46</a:t>
            </a:r>
            <a:r>
              <a:rPr lang="zh-CN" altLang="en-US" dirty="0"/>
              <a:t>度处，红蓝两谱线同时出现。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）在什么角度下红蓝两谱线再同时出现？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）在什么角度下只有红谱线出现？</a:t>
            </a:r>
          </a:p>
        </p:txBody>
      </p:sp>
      <p:sp>
        <p:nvSpPr>
          <p:cNvPr id="31751" name="TextBox 2"/>
          <p:cNvSpPr txBox="1">
            <a:spLocks noChangeArrowheads="1"/>
          </p:cNvSpPr>
          <p:nvPr/>
        </p:nvSpPr>
        <p:spPr bwMode="auto">
          <a:xfrm>
            <a:off x="214313" y="3214688"/>
            <a:ext cx="4103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解：  光栅常数为</a:t>
            </a: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2411413" y="3644900"/>
          <a:ext cx="26844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4900"/>
                        <a:ext cx="26844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51050" y="4508500"/>
          <a:ext cx="32718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Equation" r:id="rId5" imgW="990360" imgH="253800" progId="Equation.DSMT4">
                  <p:embed/>
                </p:oleObj>
              </mc:Choice>
              <mc:Fallback>
                <p:oleObj name="Equation" r:id="rId5" imgW="990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08500"/>
                        <a:ext cx="32718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Box 6"/>
          <p:cNvSpPr txBox="1">
            <a:spLocks noChangeArrowheads="1"/>
          </p:cNvSpPr>
          <p:nvPr/>
        </p:nvSpPr>
        <p:spPr bwMode="auto">
          <a:xfrm>
            <a:off x="1187450" y="5445125"/>
            <a:ext cx="7272338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红光波长在</a:t>
            </a:r>
            <a:r>
              <a:rPr lang="en-US" altLang="zh-CN"/>
              <a:t>0.63-0.76</a:t>
            </a:r>
            <a:r>
              <a:rPr lang="en-US" altLang="zh-CN">
                <a:sym typeface="Symbol" pitchFamily="18" charset="2"/>
              </a:rPr>
              <a:t> m</a:t>
            </a:r>
            <a:r>
              <a:rPr lang="zh-CN" altLang="en-US">
                <a:sym typeface="Symbol" pitchFamily="18" charset="2"/>
              </a:rPr>
              <a:t>之间，                         ，所以取</a:t>
            </a:r>
            <a:r>
              <a:rPr lang="en-US" altLang="zh-CN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，代入上式中，可得    </a:t>
            </a:r>
            <a:endParaRPr lang="zh-CN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219700" y="5516563"/>
          <a:ext cx="20970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name="Equation" r:id="rId7" imgW="685800" imgH="152280" progId="Equation.DSMT4">
                  <p:embed/>
                </p:oleObj>
              </mc:Choice>
              <mc:Fallback>
                <p:oleObj name="Equation" r:id="rId7" imgW="685800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516563"/>
                        <a:ext cx="20970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500563" y="6021388"/>
          <a:ext cx="1681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2" name="Equation" r:id="rId9" imgW="507960" imgH="152280" progId="Equation.DSMT4">
                  <p:embed/>
                </p:oleObj>
              </mc:Choice>
              <mc:Fallback>
                <p:oleObj name="Equation" r:id="rId9" imgW="507960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021388"/>
                        <a:ext cx="16811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1908175" y="476250"/>
          <a:ext cx="32718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Equation" r:id="rId3" imgW="990360" imgH="253800" progId="Equation.DSMT4">
                  <p:embed/>
                </p:oleObj>
              </mc:Choice>
              <mc:Fallback>
                <p:oleObj name="Equation" r:id="rId3" imgW="990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6250"/>
                        <a:ext cx="32718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Box 2"/>
          <p:cNvSpPr txBox="1">
            <a:spLocks noChangeArrowheads="1"/>
          </p:cNvSpPr>
          <p:nvPr/>
        </p:nvSpPr>
        <p:spPr bwMode="auto">
          <a:xfrm>
            <a:off x="1042988" y="1341438"/>
            <a:ext cx="72739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蓝光波长在</a:t>
            </a:r>
            <a:r>
              <a:rPr lang="en-US" altLang="zh-CN"/>
              <a:t>0.43-0.49</a:t>
            </a:r>
            <a:r>
              <a:rPr lang="en-US" altLang="zh-CN">
                <a:sym typeface="Symbol" pitchFamily="18" charset="2"/>
              </a:rPr>
              <a:t> m</a:t>
            </a:r>
            <a:r>
              <a:rPr lang="zh-CN" altLang="en-US">
                <a:sym typeface="Symbol" pitchFamily="18" charset="2"/>
              </a:rPr>
              <a:t>之间，                         ，所以取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，代入上式中，可得    </a:t>
            </a:r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219700" y="1412875"/>
          <a:ext cx="18637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Equation" r:id="rId5" imgW="609480" imgH="152280" progId="Equation.DSMT4">
                  <p:embed/>
                </p:oleObj>
              </mc:Choice>
              <mc:Fallback>
                <p:oleObj name="Equation" r:id="rId5" imgW="609480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12875"/>
                        <a:ext cx="18637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059113" y="2349500"/>
          <a:ext cx="16811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" name="Equation" r:id="rId7" imgW="507960" imgH="152280" progId="Equation.DSMT4">
                  <p:embed/>
                </p:oleObj>
              </mc:Choice>
              <mc:Fallback>
                <p:oleObj name="Equation" r:id="rId7" imgW="507960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349500"/>
                        <a:ext cx="16811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Box 5"/>
          <p:cNvSpPr txBox="1">
            <a:spLocks noChangeArrowheads="1"/>
          </p:cNvSpPr>
          <p:nvPr/>
        </p:nvSpPr>
        <p:spPr bwMode="auto">
          <a:xfrm>
            <a:off x="539750" y="2997200"/>
            <a:ext cx="388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同时出现条件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627313" y="3500438"/>
          <a:ext cx="28940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" name="Equation" r:id="rId9" imgW="876240" imgH="152280" progId="Equation.DSMT4">
                  <p:embed/>
                </p:oleObj>
              </mc:Choice>
              <mc:Fallback>
                <p:oleObj name="Equation" r:id="rId9" imgW="876240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28940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124075" y="4076700"/>
          <a:ext cx="4068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Equation" r:id="rId11" imgW="1231560" imgH="279360" progId="Equation.DSMT4">
                  <p:embed/>
                </p:oleObj>
              </mc:Choice>
              <mc:Fallback>
                <p:oleObj name="Equation" r:id="rId11" imgW="123156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76700"/>
                        <a:ext cx="40687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214313" y="5157788"/>
            <a:ext cx="8678862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/>
              <a:t>下面确定红光和蓝光的最大级次，分别为</a:t>
            </a:r>
            <a:r>
              <a:rPr lang="en-US" altLang="zh-CN"/>
              <a:t>4</a:t>
            </a:r>
            <a:r>
              <a:rPr lang="zh-CN" altLang="en-US"/>
              <a:t>和</a:t>
            </a:r>
            <a:r>
              <a:rPr lang="en-US" altLang="zh-CN"/>
              <a:t>7</a:t>
            </a:r>
            <a:r>
              <a:rPr lang="zh-CN" altLang="en-US"/>
              <a:t>。所以红光级次为</a:t>
            </a:r>
            <a:r>
              <a:rPr lang="en-US" altLang="zh-CN"/>
              <a:t>1,2,3,4</a:t>
            </a:r>
            <a:r>
              <a:rPr lang="zh-CN" altLang="en-US"/>
              <a:t>；蓝光级次为</a:t>
            </a:r>
            <a:r>
              <a:rPr lang="en-US" altLang="zh-CN"/>
              <a:t>1,2,3,4,5,6,7</a:t>
            </a:r>
            <a:r>
              <a:rPr lang="zh-CN" altLang="en-US"/>
              <a:t>。其中红光第</a:t>
            </a:r>
            <a:r>
              <a:rPr lang="en-US" altLang="zh-CN"/>
              <a:t>2</a:t>
            </a:r>
            <a:r>
              <a:rPr lang="zh-CN" altLang="en-US"/>
              <a:t>级与蓝光第</a:t>
            </a:r>
            <a:r>
              <a:rPr lang="en-US" altLang="zh-CN"/>
              <a:t>3</a:t>
            </a:r>
            <a:r>
              <a:rPr lang="zh-CN" altLang="en-US"/>
              <a:t>级、红光第</a:t>
            </a:r>
            <a:r>
              <a:rPr lang="en-US" altLang="zh-CN"/>
              <a:t>4</a:t>
            </a:r>
            <a:r>
              <a:rPr lang="zh-CN" altLang="en-US"/>
              <a:t>级与蓝光第</a:t>
            </a:r>
            <a:r>
              <a:rPr lang="en-US" altLang="zh-CN"/>
              <a:t>6</a:t>
            </a:r>
            <a:r>
              <a:rPr lang="zh-CN" altLang="en-US"/>
              <a:t>级重合，后者衍射角为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1042988" y="620713"/>
          <a:ext cx="53705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53705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611188" y="1773238"/>
            <a:ext cx="698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）由上问，红光的第</a:t>
            </a:r>
            <a:r>
              <a:rPr lang="en-US" altLang="zh-CN"/>
              <a:t>1</a:t>
            </a:r>
            <a:r>
              <a:rPr lang="zh-CN" altLang="en-US"/>
              <a:t>级与第</a:t>
            </a:r>
            <a:r>
              <a:rPr lang="en-US" altLang="zh-CN"/>
              <a:t>3</a:t>
            </a:r>
            <a:r>
              <a:rPr lang="zh-CN" altLang="en-US"/>
              <a:t>级不与蓝光重迭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08175" y="2565400"/>
          <a:ext cx="4405313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5" imgW="1333440" imgH="634680" progId="Equation.DSMT4">
                  <p:embed/>
                </p:oleObj>
              </mc:Choice>
              <mc:Fallback>
                <p:oleObj name="Equation" r:id="rId5" imgW="1333440" imgH="634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65400"/>
                        <a:ext cx="4405313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5" y="285750"/>
            <a:ext cx="8786813" cy="15327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5 </a:t>
            </a:r>
            <a:r>
              <a:rPr lang="zh-CN" altLang="en-US" b="1" dirty="0">
                <a:latin typeface="宋体" pitchFamily="2" charset="-122"/>
              </a:rPr>
              <a:t>特征光谱中含有波长为</a:t>
            </a:r>
            <a:r>
              <a:rPr lang="el-GR" altLang="zh-CN" b="1" dirty="0">
                <a:latin typeface="+mn-lt"/>
              </a:rPr>
              <a:t>λ</a:t>
            </a:r>
            <a:r>
              <a:rPr lang="en-US" altLang="zh-CN" dirty="0">
                <a:latin typeface="+mn-lt"/>
              </a:rPr>
              <a:t>1</a:t>
            </a:r>
            <a:r>
              <a:rPr lang="en-US" altLang="zh-CN" b="1" dirty="0">
                <a:latin typeface="+mn-lt"/>
                <a:cs typeface="Times New Roman" pitchFamily="18" charset="0"/>
              </a:rPr>
              <a:t>=</a:t>
            </a:r>
            <a:r>
              <a:rPr lang="en-US" altLang="zh-CN" b="1" dirty="0">
                <a:latin typeface="+mn-lt"/>
              </a:rPr>
              <a:t>450nm</a:t>
            </a:r>
            <a:r>
              <a:rPr lang="zh-CN" altLang="en-US" b="1" dirty="0">
                <a:latin typeface="+mn-lt"/>
              </a:rPr>
              <a:t>和</a:t>
            </a:r>
            <a:r>
              <a:rPr lang="el-GR" altLang="zh-CN" b="1" dirty="0">
                <a:latin typeface="+mn-lt"/>
                <a:cs typeface="Times New Roman" pitchFamily="18" charset="0"/>
              </a:rPr>
              <a:t>λ</a:t>
            </a:r>
            <a:r>
              <a:rPr lang="en-US" altLang="zh-CN" dirty="0">
                <a:latin typeface="+mn-lt"/>
              </a:rPr>
              <a:t>2=</a:t>
            </a:r>
            <a:r>
              <a:rPr lang="en-US" altLang="zh-CN" b="1" dirty="0">
                <a:latin typeface="+mn-lt"/>
              </a:rPr>
              <a:t>750nm</a:t>
            </a:r>
            <a:r>
              <a:rPr lang="zh-CN" altLang="en-US" b="1" dirty="0">
                <a:latin typeface="宋体" pitchFamily="2" charset="-122"/>
              </a:rPr>
              <a:t>的光谱线，在光栅光谱中，这两种波长的谱线有重叠现象，重叠处</a:t>
            </a:r>
            <a:r>
              <a:rPr lang="el-GR" altLang="zh-CN" b="1" dirty="0">
                <a:cs typeface="Times New Roman" pitchFamily="18" charset="0"/>
              </a:rPr>
              <a:t>λ</a:t>
            </a:r>
            <a:r>
              <a:rPr lang="en-US" altLang="zh-CN" dirty="0"/>
              <a:t>2</a:t>
            </a:r>
            <a:r>
              <a:rPr lang="zh-CN" altLang="en-US" b="1" dirty="0">
                <a:latin typeface="宋体" pitchFamily="2" charset="-122"/>
              </a:rPr>
              <a:t>的谱线的级数将是（</a:t>
            </a:r>
            <a:r>
              <a:rPr lang="en-US" altLang="zh-CN" b="1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）。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625" y="1785938"/>
            <a:ext cx="7715250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A   2</a:t>
            </a:r>
            <a:r>
              <a:rPr lang="zh-CN" altLang="en-US" sz="2000" b="1" dirty="0">
                <a:latin typeface="+mn-lt"/>
              </a:rPr>
              <a:t>，</a:t>
            </a:r>
            <a:r>
              <a:rPr lang="en-US" altLang="zh-CN" sz="2000" b="1" dirty="0">
                <a:latin typeface="+mn-lt"/>
              </a:rPr>
              <a:t>3</a:t>
            </a:r>
            <a:r>
              <a:rPr lang="zh-CN" altLang="en-US" sz="2000" b="1" dirty="0">
                <a:latin typeface="+mn-lt"/>
              </a:rPr>
              <a:t>，</a:t>
            </a:r>
            <a:r>
              <a:rPr lang="en-US" altLang="zh-CN" sz="2000" b="1" dirty="0">
                <a:latin typeface="+mn-lt"/>
              </a:rPr>
              <a:t>4……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B   2, 5, 8……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C   2, 4, 6……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D   3, 6, 9……</a:t>
            </a:r>
            <a:endParaRPr lang="zh-CN" altLang="en-US" sz="2000" dirty="0">
              <a:latin typeface="+mn-lt"/>
            </a:endParaRPr>
          </a:p>
        </p:txBody>
      </p:sp>
      <p:sp>
        <p:nvSpPr>
          <p:cNvPr id="34822" name="TextBox 3"/>
          <p:cNvSpPr txBox="1">
            <a:spLocks noChangeArrowheads="1"/>
          </p:cNvSpPr>
          <p:nvPr/>
        </p:nvSpPr>
        <p:spPr bwMode="auto">
          <a:xfrm>
            <a:off x="214313" y="3786188"/>
            <a:ext cx="8786812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若改为：重叠处</a:t>
            </a:r>
            <a:r>
              <a:rPr lang="el-GR" altLang="zh-CN" b="1">
                <a:cs typeface="Times New Roman" pitchFamily="18" charset="0"/>
              </a:rPr>
              <a:t>λ</a:t>
            </a:r>
            <a:r>
              <a:rPr lang="en-US" altLang="zh-CN"/>
              <a:t>1</a:t>
            </a:r>
            <a:r>
              <a:rPr lang="zh-CN" altLang="en-US" b="1">
                <a:latin typeface="宋体" pitchFamily="2" charset="-122"/>
              </a:rPr>
              <a:t>的谱线的级数将是（</a:t>
            </a:r>
            <a:r>
              <a:rPr lang="en-US" altLang="zh-CN" b="1"/>
              <a:t>5, 10, 15……</a:t>
            </a:r>
            <a:r>
              <a:rPr lang="zh-CN" altLang="en-US" b="1">
                <a:latin typeface="宋体" pitchFamily="2" charset="-122"/>
              </a:rPr>
              <a:t>）</a:t>
            </a:r>
            <a:endParaRPr lang="zh-CN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643313" y="1928813"/>
          <a:ext cx="3235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928813"/>
                        <a:ext cx="3235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28875" y="4500563"/>
          <a:ext cx="3594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quation" r:id="rId5" imgW="1346040" imgH="431640" progId="Equation.DSMT4">
                  <p:embed/>
                </p:oleObj>
              </mc:Choice>
              <mc:Fallback>
                <p:oleObj name="Equation" r:id="rId5" imgW="134604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500563"/>
                        <a:ext cx="3594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Text Box 20"/>
          <p:cNvSpPr txBox="1">
            <a:spLocks noChangeArrowheads="1"/>
          </p:cNvSpPr>
          <p:nvPr/>
        </p:nvSpPr>
        <p:spPr bwMode="auto">
          <a:xfrm>
            <a:off x="357188" y="1500188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b="1" dirty="0">
                <a:latin typeface="宋体" pitchFamily="2" charset="-122"/>
              </a:rPr>
              <a:t>一、圆孔衍射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143500" y="5715000"/>
            <a:ext cx="3167063" cy="635000"/>
            <a:chOff x="3669" y="2784"/>
            <a:chExt cx="1995" cy="400"/>
          </a:xfrm>
        </p:grpSpPr>
        <p:sp>
          <p:nvSpPr>
            <p:cNvPr id="35895" name="Rectangle 31"/>
            <p:cNvSpPr>
              <a:spLocks noChangeArrowheads="1"/>
            </p:cNvSpPr>
            <p:nvPr/>
          </p:nvSpPr>
          <p:spPr bwMode="auto">
            <a:xfrm>
              <a:off x="3984" y="2829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0000FF"/>
                  </a:solidFill>
                </a:rPr>
                <a:t>：</a:t>
              </a:r>
              <a:r>
                <a:rPr kumimoji="0" lang="zh-CN" altLang="en-US" sz="2800" b="1" dirty="0">
                  <a:solidFill>
                    <a:srgbClr val="FF0000"/>
                  </a:solidFill>
                </a:rPr>
                <a:t>艾里斑</a:t>
              </a:r>
              <a:r>
                <a:rPr kumimoji="0" lang="zh-CN" altLang="en-US" sz="2800" b="1" dirty="0">
                  <a:solidFill>
                    <a:srgbClr val="0000FF"/>
                  </a:solidFill>
                </a:rPr>
                <a:t>直径</a:t>
              </a:r>
            </a:p>
          </p:txBody>
        </p:sp>
        <p:graphicFrame>
          <p:nvGraphicFramePr>
            <p:cNvPr id="35842" name="Object 2"/>
            <p:cNvGraphicFramePr>
              <a:graphicFrameLocks noChangeAspect="1"/>
            </p:cNvGraphicFramePr>
            <p:nvPr/>
          </p:nvGraphicFramePr>
          <p:xfrm>
            <a:off x="3669" y="2784"/>
            <a:ext cx="31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6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2784"/>
                          <a:ext cx="315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9" name="组合 54"/>
          <p:cNvGrpSpPr>
            <a:grpSpLocks/>
          </p:cNvGrpSpPr>
          <p:nvPr/>
        </p:nvGrpSpPr>
        <p:grpSpPr bwMode="auto">
          <a:xfrm>
            <a:off x="381000" y="2500313"/>
            <a:ext cx="8534400" cy="2971800"/>
            <a:chOff x="381000" y="2857496"/>
            <a:chExt cx="8534400" cy="2971800"/>
          </a:xfrm>
        </p:grpSpPr>
        <p:grpSp>
          <p:nvGrpSpPr>
            <p:cNvPr id="35851" name="Group 2"/>
            <p:cNvGrpSpPr>
              <a:grpSpLocks/>
            </p:cNvGrpSpPr>
            <p:nvPr/>
          </p:nvGrpSpPr>
          <p:grpSpPr bwMode="auto">
            <a:xfrm>
              <a:off x="381000" y="2857496"/>
              <a:ext cx="8458200" cy="2971800"/>
              <a:chOff x="288" y="768"/>
              <a:chExt cx="5328" cy="1872"/>
            </a:xfrm>
          </p:grpSpPr>
          <p:sp>
            <p:nvSpPr>
              <p:cNvPr id="35888" name="Rectangle 3"/>
              <p:cNvSpPr>
                <a:spLocks noChangeArrowheads="1"/>
              </p:cNvSpPr>
              <p:nvPr/>
            </p:nvSpPr>
            <p:spPr bwMode="auto">
              <a:xfrm>
                <a:off x="288" y="768"/>
                <a:ext cx="5328" cy="18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889" name="Group 4"/>
              <p:cNvGrpSpPr>
                <a:grpSpLocks/>
              </p:cNvGrpSpPr>
              <p:nvPr/>
            </p:nvGrpSpPr>
            <p:grpSpPr bwMode="auto">
              <a:xfrm>
                <a:off x="960" y="816"/>
                <a:ext cx="2352" cy="1560"/>
                <a:chOff x="960" y="816"/>
                <a:chExt cx="2352" cy="1560"/>
              </a:xfrm>
            </p:grpSpPr>
            <p:sp>
              <p:nvSpPr>
                <p:cNvPr id="35890" name="AutoShape 5"/>
                <p:cNvSpPr>
                  <a:spLocks noChangeArrowheads="1"/>
                </p:cNvSpPr>
                <p:nvPr/>
              </p:nvSpPr>
              <p:spPr bwMode="auto">
                <a:xfrm rot="5400000">
                  <a:off x="2064" y="1128"/>
                  <a:ext cx="1536" cy="960"/>
                </a:xfrm>
                <a:prstGeom prst="parallelogram">
                  <a:avLst>
                    <a:gd name="adj" fmla="val 40000"/>
                  </a:avLst>
                </a:prstGeom>
                <a:solidFill>
                  <a:srgbClr val="333333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5844" name="Object 4"/>
                <p:cNvGraphicFramePr>
                  <a:graphicFrameLocks noChangeAspect="1"/>
                </p:cNvGraphicFramePr>
                <p:nvPr/>
              </p:nvGraphicFramePr>
              <p:xfrm>
                <a:off x="2016" y="816"/>
                <a:ext cx="288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097" name="Equation" r:id="rId5" imgW="139680" imgH="164880" progId="Equation.DSMT4">
                        <p:embed/>
                      </p:oleObj>
                    </mc:Choice>
                    <mc:Fallback>
                      <p:oleObj name="Equation" r:id="rId5" imgW="139680" imgH="16488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816"/>
                              <a:ext cx="288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5891" name="Group 7"/>
                <p:cNvGrpSpPr>
                  <a:grpSpLocks/>
                </p:cNvGrpSpPr>
                <p:nvPr/>
              </p:nvGrpSpPr>
              <p:grpSpPr bwMode="auto">
                <a:xfrm>
                  <a:off x="960" y="892"/>
                  <a:ext cx="528" cy="1176"/>
                  <a:chOff x="960" y="892"/>
                  <a:chExt cx="528" cy="1176"/>
                </a:xfrm>
              </p:grpSpPr>
              <p:sp>
                <p:nvSpPr>
                  <p:cNvPr id="35893" name="AutoShape 8" descr="棕色大理石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44" y="1324"/>
                    <a:ext cx="960" cy="528"/>
                  </a:xfrm>
                  <a:prstGeom prst="parallelogram">
                    <a:avLst>
                      <a:gd name="adj" fmla="val 42416"/>
                    </a:avLst>
                  </a:prstGeom>
                  <a:blipFill dpi="0" rotWithShape="0">
                    <a:blip r:embed="rId7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492"/>
                    <a:ext cx="96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5846" name="Object 6"/>
                  <p:cNvGraphicFramePr>
                    <a:graphicFrameLocks noChangeAspect="1"/>
                  </p:cNvGraphicFramePr>
                  <p:nvPr/>
                </p:nvGraphicFramePr>
                <p:xfrm>
                  <a:off x="1068" y="892"/>
                  <a:ext cx="312" cy="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6098" name="Equation" r:id="rId8" imgW="164880" imgH="164880" progId="Equation.DSMT4">
                          <p:embed/>
                        </p:oleObj>
                      </mc:Choice>
                      <mc:Fallback>
                        <p:oleObj name="Equation" r:id="rId8" imgW="164880" imgH="164880" progId="Equation.DSMT4">
                          <p:embed/>
                          <p:pic>
                            <p:nvPicPr>
                              <p:cNvPr id="0" name="Object 6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68" y="892"/>
                                <a:ext cx="312" cy="3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35845" name="Object 5"/>
                <p:cNvGraphicFramePr>
                  <a:graphicFrameLocks noChangeAspect="1"/>
                </p:cNvGraphicFramePr>
                <p:nvPr/>
              </p:nvGraphicFramePr>
              <p:xfrm>
                <a:off x="1632" y="1100"/>
                <a:ext cx="251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099" name="Equation" r:id="rId10" imgW="139680" imgH="164880" progId="Equation.DSMT4">
                        <p:embed/>
                      </p:oleObj>
                    </mc:Choice>
                    <mc:Fallback>
                      <p:oleObj name="Equation" r:id="rId10" imgW="139680" imgH="16488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32" y="1100"/>
                              <a:ext cx="251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892" name="Oval 12"/>
                <p:cNvSpPr>
                  <a:spLocks noChangeArrowheads="1"/>
                </p:cNvSpPr>
                <p:nvPr/>
              </p:nvSpPr>
              <p:spPr bwMode="auto">
                <a:xfrm>
                  <a:off x="1872" y="1252"/>
                  <a:ext cx="96" cy="672"/>
                </a:xfrm>
                <a:prstGeom prst="ellipse">
                  <a:avLst/>
                </a:prstGeom>
                <a:solidFill>
                  <a:srgbClr val="00FFFF">
                    <a:alpha val="50195"/>
                  </a:srgbClr>
                </a:solidFill>
                <a:ln w="9525">
                  <a:solidFill>
                    <a:srgbClr val="0066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852" name="Group 13"/>
            <p:cNvGrpSpPr>
              <a:grpSpLocks/>
            </p:cNvGrpSpPr>
            <p:nvPr/>
          </p:nvGrpSpPr>
          <p:grpSpPr bwMode="auto">
            <a:xfrm>
              <a:off x="5715000" y="3027386"/>
              <a:ext cx="2286000" cy="2057400"/>
              <a:chOff x="3648" y="912"/>
              <a:chExt cx="1440" cy="1296"/>
            </a:xfrm>
          </p:grpSpPr>
          <p:sp>
            <p:nvSpPr>
              <p:cNvPr id="35882" name="Rectangle 14"/>
              <p:cNvSpPr>
                <a:spLocks noChangeArrowheads="1"/>
              </p:cNvSpPr>
              <p:nvPr/>
            </p:nvSpPr>
            <p:spPr bwMode="auto">
              <a:xfrm>
                <a:off x="3648" y="912"/>
                <a:ext cx="1440" cy="1296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Oval 15"/>
              <p:cNvSpPr>
                <a:spLocks noChangeArrowheads="1"/>
              </p:cNvSpPr>
              <p:nvPr/>
            </p:nvSpPr>
            <p:spPr bwMode="auto">
              <a:xfrm>
                <a:off x="3790" y="1005"/>
                <a:ext cx="1154" cy="1154"/>
              </a:xfrm>
              <a:prstGeom prst="ellipse">
                <a:avLst/>
              </a:prstGeom>
              <a:solidFill>
                <a:srgbClr val="FFD48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4" name="Oval 16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1056" cy="1056"/>
              </a:xfrm>
              <a:prstGeom prst="ellipse">
                <a:avLst/>
              </a:prstGeom>
              <a:solidFill>
                <a:srgbClr val="634701"/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Oval 17"/>
              <p:cNvSpPr>
                <a:spLocks noChangeArrowheads="1"/>
              </p:cNvSpPr>
              <p:nvPr/>
            </p:nvSpPr>
            <p:spPr bwMode="auto">
              <a:xfrm>
                <a:off x="4006" y="1222"/>
                <a:ext cx="746" cy="746"/>
              </a:xfrm>
              <a:prstGeom prst="ellipse">
                <a:avLst/>
              </a:prstGeom>
              <a:solidFill>
                <a:srgbClr val="FFD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Oval 18"/>
              <p:cNvSpPr>
                <a:spLocks noChangeArrowheads="1"/>
              </p:cNvSpPr>
              <p:nvPr/>
            </p:nvSpPr>
            <p:spPr bwMode="auto">
              <a:xfrm>
                <a:off x="4112" y="1343"/>
                <a:ext cx="521" cy="521"/>
              </a:xfrm>
              <a:prstGeom prst="ellipse">
                <a:avLst/>
              </a:prstGeom>
              <a:solidFill>
                <a:srgbClr val="634701"/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7" name="Oval 19"/>
              <p:cNvSpPr>
                <a:spLocks noChangeArrowheads="1"/>
              </p:cNvSpPr>
              <p:nvPr/>
            </p:nvSpPr>
            <p:spPr bwMode="auto">
              <a:xfrm>
                <a:off x="4164" y="1389"/>
                <a:ext cx="433" cy="432"/>
              </a:xfrm>
              <a:prstGeom prst="ellipse">
                <a:avLst/>
              </a:prstGeom>
              <a:solidFill>
                <a:srgbClr val="FFD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53" name="Group 21"/>
            <p:cNvGrpSpPr>
              <a:grpSpLocks/>
            </p:cNvGrpSpPr>
            <p:nvPr/>
          </p:nvGrpSpPr>
          <p:grpSpPr bwMode="auto">
            <a:xfrm>
              <a:off x="6858000" y="3635399"/>
              <a:ext cx="2057400" cy="1373187"/>
              <a:chOff x="4368" y="1295"/>
              <a:chExt cx="1296" cy="865"/>
            </a:xfrm>
          </p:grpSpPr>
          <p:sp>
            <p:nvSpPr>
              <p:cNvPr id="35880" name="Line 22"/>
              <p:cNvSpPr>
                <a:spLocks noChangeShapeType="1"/>
              </p:cNvSpPr>
              <p:nvPr/>
            </p:nvSpPr>
            <p:spPr bwMode="auto">
              <a:xfrm flipH="1" flipV="1">
                <a:off x="4368" y="1584"/>
                <a:ext cx="864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5184" y="1295"/>
                <a:ext cx="480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FF0000"/>
                    </a:solidFill>
                  </a:rPr>
                  <a:t>艾里斑</a:t>
                </a:r>
                <a:endParaRPr kumimoji="0" lang="zh-CN" altLang="en-US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854" name="Group 24"/>
            <p:cNvGrpSpPr>
              <a:grpSpLocks/>
            </p:cNvGrpSpPr>
            <p:nvPr/>
          </p:nvGrpSpPr>
          <p:grpSpPr bwMode="auto">
            <a:xfrm>
              <a:off x="6470650" y="4084661"/>
              <a:ext cx="838200" cy="1685925"/>
              <a:chOff x="4170" y="1578"/>
              <a:chExt cx="438" cy="1062"/>
            </a:xfrm>
          </p:grpSpPr>
          <p:sp>
            <p:nvSpPr>
              <p:cNvPr id="35877" name="Freeform 25"/>
              <p:cNvSpPr>
                <a:spLocks/>
              </p:cNvSpPr>
              <p:nvPr/>
            </p:nvSpPr>
            <p:spPr bwMode="auto">
              <a:xfrm>
                <a:off x="4170" y="1578"/>
                <a:ext cx="1" cy="876"/>
              </a:xfrm>
              <a:custGeom>
                <a:avLst/>
                <a:gdLst>
                  <a:gd name="T0" fmla="*/ 0 w 1"/>
                  <a:gd name="T1" fmla="*/ 0 h 876"/>
                  <a:gd name="T2" fmla="*/ 0 w 1"/>
                  <a:gd name="T3" fmla="*/ 876 h 876"/>
                  <a:gd name="T4" fmla="*/ 0 60000 65536"/>
                  <a:gd name="T5" fmla="*/ 0 60000 65536"/>
                  <a:gd name="T6" fmla="*/ 0 w 1"/>
                  <a:gd name="T7" fmla="*/ 0 h 876"/>
                  <a:gd name="T8" fmla="*/ 1 w 1"/>
                  <a:gd name="T9" fmla="*/ 876 h 8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6">
                    <a:moveTo>
                      <a:pt x="0" y="0"/>
                    </a:moveTo>
                    <a:lnTo>
                      <a:pt x="0" y="87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8" name="Freeform 26"/>
              <p:cNvSpPr>
                <a:spLocks/>
              </p:cNvSpPr>
              <p:nvPr/>
            </p:nvSpPr>
            <p:spPr bwMode="auto">
              <a:xfrm>
                <a:off x="4590" y="1590"/>
                <a:ext cx="1" cy="852"/>
              </a:xfrm>
              <a:custGeom>
                <a:avLst/>
                <a:gdLst>
                  <a:gd name="T0" fmla="*/ 0 w 1"/>
                  <a:gd name="T1" fmla="*/ 0 h 852"/>
                  <a:gd name="T2" fmla="*/ 0 w 1"/>
                  <a:gd name="T3" fmla="*/ 852 h 852"/>
                  <a:gd name="T4" fmla="*/ 0 60000 65536"/>
                  <a:gd name="T5" fmla="*/ 0 60000 65536"/>
                  <a:gd name="T6" fmla="*/ 0 w 1"/>
                  <a:gd name="T7" fmla="*/ 0 h 852"/>
                  <a:gd name="T8" fmla="*/ 1 w 1"/>
                  <a:gd name="T9" fmla="*/ 852 h 8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52">
                    <a:moveTo>
                      <a:pt x="0" y="0"/>
                    </a:moveTo>
                    <a:lnTo>
                      <a:pt x="0" y="8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9" name="Line 27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843" name="Object 3"/>
              <p:cNvGraphicFramePr>
                <a:graphicFrameLocks noChangeAspect="1"/>
              </p:cNvGraphicFramePr>
              <p:nvPr/>
            </p:nvGraphicFramePr>
            <p:xfrm>
              <a:off x="4272" y="2304"/>
              <a:ext cx="25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100" name="Equation" r:id="rId12" imgW="190440" imgH="253800" progId="Equation.DSMT4">
                      <p:embed/>
                    </p:oleObj>
                  </mc:Choice>
                  <mc:Fallback>
                    <p:oleObj name="Equation" r:id="rId12" imgW="190440" imgH="2538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04"/>
                            <a:ext cx="25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5" name="Group 33"/>
            <p:cNvGrpSpPr>
              <a:grpSpLocks/>
            </p:cNvGrpSpPr>
            <p:nvPr/>
          </p:nvGrpSpPr>
          <p:grpSpPr bwMode="auto">
            <a:xfrm>
              <a:off x="3810000" y="3409974"/>
              <a:ext cx="1162050" cy="1371600"/>
              <a:chOff x="2448" y="1153"/>
              <a:chExt cx="732" cy="864"/>
            </a:xfrm>
          </p:grpSpPr>
          <p:sp>
            <p:nvSpPr>
              <p:cNvPr id="35872" name="Oval 34"/>
              <p:cNvSpPr>
                <a:spLocks noChangeArrowheads="1"/>
              </p:cNvSpPr>
              <p:nvPr/>
            </p:nvSpPr>
            <p:spPr bwMode="auto">
              <a:xfrm rot="-211580">
                <a:off x="2544" y="1272"/>
                <a:ext cx="529" cy="650"/>
              </a:xfrm>
              <a:prstGeom prst="ellipse">
                <a:avLst/>
              </a:prstGeom>
              <a:solidFill>
                <a:srgbClr val="FFD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3" name="Oval 35"/>
              <p:cNvSpPr>
                <a:spLocks noChangeArrowheads="1"/>
              </p:cNvSpPr>
              <p:nvPr/>
            </p:nvSpPr>
            <p:spPr bwMode="auto">
              <a:xfrm rot="-211580">
                <a:off x="2629" y="1365"/>
                <a:ext cx="371" cy="447"/>
              </a:xfrm>
              <a:prstGeom prst="ellipse">
                <a:avLst/>
              </a:prstGeom>
              <a:solidFill>
                <a:srgbClr val="634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4" name="Oval 36"/>
              <p:cNvSpPr>
                <a:spLocks noChangeArrowheads="1"/>
              </p:cNvSpPr>
              <p:nvPr/>
            </p:nvSpPr>
            <p:spPr bwMode="auto">
              <a:xfrm rot="-211580">
                <a:off x="2665" y="1415"/>
                <a:ext cx="299" cy="358"/>
              </a:xfrm>
              <a:prstGeom prst="ellipse">
                <a:avLst/>
              </a:prstGeom>
              <a:solidFill>
                <a:srgbClr val="FFD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5" name="AutoShape 37"/>
              <p:cNvSpPr>
                <a:spLocks noChangeArrowheads="1"/>
              </p:cNvSpPr>
              <p:nvPr/>
            </p:nvSpPr>
            <p:spPr bwMode="auto">
              <a:xfrm>
                <a:off x="2448" y="1153"/>
                <a:ext cx="732" cy="86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7 w 21600"/>
                  <a:gd name="T25" fmla="*/ 3175 h 21600"/>
                  <a:gd name="T26" fmla="*/ 18443 w 21600"/>
                  <a:gd name="T27" fmla="*/ 18425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91" y="10800"/>
                    </a:moveTo>
                    <a:cubicBezTo>
                      <a:pt x="591" y="16438"/>
                      <a:pt x="5162" y="21009"/>
                      <a:pt x="10800" y="21009"/>
                    </a:cubicBezTo>
                    <a:cubicBezTo>
                      <a:pt x="16438" y="21009"/>
                      <a:pt x="21009" y="16438"/>
                      <a:pt x="21009" y="10800"/>
                    </a:cubicBezTo>
                    <a:cubicBezTo>
                      <a:pt x="21009" y="5162"/>
                      <a:pt x="16438" y="591"/>
                      <a:pt x="10800" y="591"/>
                    </a:cubicBezTo>
                    <a:cubicBezTo>
                      <a:pt x="5162" y="591"/>
                      <a:pt x="591" y="5162"/>
                      <a:pt x="591" y="10800"/>
                    </a:cubicBezTo>
                    <a:close/>
                  </a:path>
                </a:pathLst>
              </a:custGeom>
              <a:solidFill>
                <a:srgbClr val="FFD48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none" w="sm" len="lg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6" name="AutoShape 38"/>
              <p:cNvSpPr>
                <a:spLocks noChangeArrowheads="1"/>
              </p:cNvSpPr>
              <p:nvPr/>
            </p:nvSpPr>
            <p:spPr bwMode="auto">
              <a:xfrm>
                <a:off x="2459" y="1176"/>
                <a:ext cx="698" cy="8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6 w 21600"/>
                  <a:gd name="T25" fmla="*/ 3150 h 21600"/>
                  <a:gd name="T26" fmla="*/ 18444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868" y="10800"/>
                    </a:moveTo>
                    <a:cubicBezTo>
                      <a:pt x="3868" y="14628"/>
                      <a:pt x="6972" y="17732"/>
                      <a:pt x="10800" y="17732"/>
                    </a:cubicBezTo>
                    <a:cubicBezTo>
                      <a:pt x="14628" y="17732"/>
                      <a:pt x="17732" y="14628"/>
                      <a:pt x="17732" y="10800"/>
                    </a:cubicBezTo>
                    <a:cubicBezTo>
                      <a:pt x="17732" y="6972"/>
                      <a:pt x="14628" y="3868"/>
                      <a:pt x="10800" y="3868"/>
                    </a:cubicBezTo>
                    <a:cubicBezTo>
                      <a:pt x="6972" y="3868"/>
                      <a:pt x="3868" y="6972"/>
                      <a:pt x="3868" y="10800"/>
                    </a:cubicBezTo>
                    <a:close/>
                  </a:path>
                </a:pathLst>
              </a:custGeom>
              <a:solidFill>
                <a:srgbClr val="634701"/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56" name="Group 39"/>
            <p:cNvGrpSpPr>
              <a:grpSpLocks/>
            </p:cNvGrpSpPr>
            <p:nvPr/>
          </p:nvGrpSpPr>
          <p:grpSpPr bwMode="auto">
            <a:xfrm>
              <a:off x="457200" y="3567136"/>
              <a:ext cx="1676400" cy="1066800"/>
              <a:chOff x="336" y="1252"/>
              <a:chExt cx="1056" cy="672"/>
            </a:xfrm>
          </p:grpSpPr>
          <p:sp>
            <p:nvSpPr>
              <p:cNvPr id="35863" name="Line 40"/>
              <p:cNvSpPr>
                <a:spLocks noChangeShapeType="1"/>
              </p:cNvSpPr>
              <p:nvPr/>
            </p:nvSpPr>
            <p:spPr bwMode="auto">
              <a:xfrm>
                <a:off x="336" y="149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4" name="Line 41"/>
              <p:cNvSpPr>
                <a:spLocks noChangeShapeType="1"/>
              </p:cNvSpPr>
              <p:nvPr/>
            </p:nvSpPr>
            <p:spPr bwMode="auto">
              <a:xfrm flipV="1">
                <a:off x="720" y="168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5" name="Line 42"/>
              <p:cNvSpPr>
                <a:spLocks noChangeShapeType="1"/>
              </p:cNvSpPr>
              <p:nvPr/>
            </p:nvSpPr>
            <p:spPr bwMode="auto">
              <a:xfrm>
                <a:off x="528" y="1588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6" name="Line 43"/>
              <p:cNvSpPr>
                <a:spLocks noChangeShapeType="1"/>
              </p:cNvSpPr>
              <p:nvPr/>
            </p:nvSpPr>
            <p:spPr bwMode="auto">
              <a:xfrm>
                <a:off x="384" y="125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7" name="Line 44"/>
              <p:cNvSpPr>
                <a:spLocks noChangeShapeType="1"/>
              </p:cNvSpPr>
              <p:nvPr/>
            </p:nvSpPr>
            <p:spPr bwMode="auto">
              <a:xfrm flipV="1">
                <a:off x="768" y="14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Line 45"/>
              <p:cNvSpPr>
                <a:spLocks noChangeShapeType="1"/>
              </p:cNvSpPr>
              <p:nvPr/>
            </p:nvSpPr>
            <p:spPr bwMode="auto">
              <a:xfrm>
                <a:off x="576" y="1348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Line 46"/>
              <p:cNvSpPr>
                <a:spLocks noChangeShapeType="1"/>
              </p:cNvSpPr>
              <p:nvPr/>
            </p:nvSpPr>
            <p:spPr bwMode="auto">
              <a:xfrm>
                <a:off x="384" y="173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0" name="Line 47"/>
              <p:cNvSpPr>
                <a:spLocks noChangeShapeType="1"/>
              </p:cNvSpPr>
              <p:nvPr/>
            </p:nvSpPr>
            <p:spPr bwMode="auto">
              <a:xfrm flipV="1">
                <a:off x="768" y="192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1" name="Line 48"/>
              <p:cNvSpPr>
                <a:spLocks noChangeShapeType="1"/>
              </p:cNvSpPr>
              <p:nvPr/>
            </p:nvSpPr>
            <p:spPr bwMode="auto">
              <a:xfrm>
                <a:off x="576" y="1828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57" name="Group 49"/>
            <p:cNvGrpSpPr>
              <a:grpSpLocks/>
            </p:cNvGrpSpPr>
            <p:nvPr/>
          </p:nvGrpSpPr>
          <p:grpSpPr bwMode="auto">
            <a:xfrm>
              <a:off x="2286000" y="3948136"/>
              <a:ext cx="2133600" cy="304800"/>
              <a:chOff x="1488" y="1492"/>
              <a:chExt cx="1344" cy="192"/>
            </a:xfrm>
          </p:grpSpPr>
          <p:sp>
            <p:nvSpPr>
              <p:cNvPr id="35858" name="Line 50"/>
              <p:cNvSpPr>
                <a:spLocks noChangeShapeType="1"/>
              </p:cNvSpPr>
              <p:nvPr/>
            </p:nvSpPr>
            <p:spPr bwMode="auto">
              <a:xfrm>
                <a:off x="1488" y="1588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Line 51"/>
              <p:cNvSpPr>
                <a:spLocks noChangeShapeType="1"/>
              </p:cNvSpPr>
              <p:nvPr/>
            </p:nvSpPr>
            <p:spPr bwMode="auto">
              <a:xfrm>
                <a:off x="1488" y="149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Line 52"/>
              <p:cNvSpPr>
                <a:spLocks noChangeShapeType="1"/>
              </p:cNvSpPr>
              <p:nvPr/>
            </p:nvSpPr>
            <p:spPr bwMode="auto">
              <a:xfrm>
                <a:off x="1488" y="168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1" name="Line 53"/>
              <p:cNvSpPr>
                <a:spLocks noChangeShapeType="1"/>
              </p:cNvSpPr>
              <p:nvPr/>
            </p:nvSpPr>
            <p:spPr bwMode="auto">
              <a:xfrm>
                <a:off x="1920" y="1492"/>
                <a:ext cx="864" cy="9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2" name="Line 54"/>
              <p:cNvSpPr>
                <a:spLocks noChangeShapeType="1"/>
              </p:cNvSpPr>
              <p:nvPr/>
            </p:nvSpPr>
            <p:spPr bwMode="auto">
              <a:xfrm flipV="1">
                <a:off x="1920" y="1588"/>
                <a:ext cx="912" cy="9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1928813" y="428625"/>
            <a:ext cx="5122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3600" b="1">
                <a:solidFill>
                  <a:srgbClr val="CC0000"/>
                </a:solidFill>
                <a:latin typeface="宋体" pitchFamily="2" charset="-122"/>
              </a:rPr>
              <a:t>第四节  圆孔衍射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685800"/>
            <a:ext cx="4876800" cy="2133600"/>
            <a:chOff x="240" y="2736"/>
            <a:chExt cx="3072" cy="1344"/>
          </a:xfrm>
        </p:grpSpPr>
        <p:sp>
          <p:nvSpPr>
            <p:cNvPr id="36879" name="Rectangle 3"/>
            <p:cNvSpPr>
              <a:spLocks noChangeArrowheads="1"/>
            </p:cNvSpPr>
            <p:nvPr/>
          </p:nvSpPr>
          <p:spPr bwMode="auto">
            <a:xfrm>
              <a:off x="240" y="2736"/>
              <a:ext cx="3072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Rectangle 4"/>
            <p:cNvSpPr>
              <a:spLocks noChangeArrowheads="1"/>
            </p:cNvSpPr>
            <p:nvPr/>
          </p:nvSpPr>
          <p:spPr bwMode="auto">
            <a:xfrm>
              <a:off x="960" y="2928"/>
              <a:ext cx="48" cy="288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Rectangle 5"/>
            <p:cNvSpPr>
              <a:spLocks noChangeArrowheads="1"/>
            </p:cNvSpPr>
            <p:nvPr/>
          </p:nvSpPr>
          <p:spPr bwMode="auto">
            <a:xfrm>
              <a:off x="960" y="3600"/>
              <a:ext cx="48" cy="288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6"/>
            <p:cNvSpPr>
              <a:spLocks noChangeShapeType="1"/>
            </p:cNvSpPr>
            <p:nvPr/>
          </p:nvSpPr>
          <p:spPr bwMode="auto">
            <a:xfrm>
              <a:off x="336" y="340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688" y="2832"/>
              <a:ext cx="48" cy="12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84" name="Line 8"/>
            <p:cNvSpPr>
              <a:spLocks noChangeShapeType="1"/>
            </p:cNvSpPr>
            <p:nvPr/>
          </p:nvSpPr>
          <p:spPr bwMode="auto">
            <a:xfrm>
              <a:off x="672" y="3216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9"/>
            <p:cNvSpPr>
              <a:spLocks noChangeShapeType="1"/>
            </p:cNvSpPr>
            <p:nvPr/>
          </p:nvSpPr>
          <p:spPr bwMode="auto">
            <a:xfrm>
              <a:off x="672" y="3600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10"/>
            <p:cNvSpPr>
              <a:spLocks noChangeShapeType="1"/>
            </p:cNvSpPr>
            <p:nvPr/>
          </p:nvSpPr>
          <p:spPr bwMode="auto">
            <a:xfrm>
              <a:off x="336" y="3216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11"/>
            <p:cNvSpPr>
              <a:spLocks noChangeShapeType="1"/>
            </p:cNvSpPr>
            <p:nvPr/>
          </p:nvSpPr>
          <p:spPr bwMode="auto">
            <a:xfrm>
              <a:off x="336" y="3600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12"/>
            <p:cNvSpPr>
              <a:spLocks noChangeShapeType="1"/>
            </p:cNvSpPr>
            <p:nvPr/>
          </p:nvSpPr>
          <p:spPr bwMode="auto">
            <a:xfrm>
              <a:off x="912" y="3216"/>
              <a:ext cx="0" cy="38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13"/>
            <p:cNvSpPr>
              <a:spLocks noChangeShapeType="1"/>
            </p:cNvSpPr>
            <p:nvPr/>
          </p:nvSpPr>
          <p:spPr bwMode="auto">
            <a:xfrm flipV="1">
              <a:off x="1200" y="3072"/>
              <a:ext cx="1488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14"/>
            <p:cNvSpPr>
              <a:spLocks noChangeShapeType="1"/>
            </p:cNvSpPr>
            <p:nvPr/>
          </p:nvSpPr>
          <p:spPr bwMode="auto">
            <a:xfrm>
              <a:off x="1152" y="3408"/>
              <a:ext cx="1536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15"/>
            <p:cNvSpPr>
              <a:spLocks noChangeShapeType="1"/>
            </p:cNvSpPr>
            <p:nvPr/>
          </p:nvSpPr>
          <p:spPr bwMode="auto">
            <a:xfrm>
              <a:off x="26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16"/>
            <p:cNvSpPr>
              <a:spLocks noChangeShapeType="1"/>
            </p:cNvSpPr>
            <p:nvPr/>
          </p:nvSpPr>
          <p:spPr bwMode="auto">
            <a:xfrm>
              <a:off x="2736" y="36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17"/>
            <p:cNvSpPr>
              <a:spLocks noChangeShapeType="1"/>
            </p:cNvSpPr>
            <p:nvPr/>
          </p:nvSpPr>
          <p:spPr bwMode="auto">
            <a:xfrm>
              <a:off x="2880" y="3072"/>
              <a:ext cx="0" cy="62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2880" y="3216"/>
            <a:ext cx="24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1" name="Equation" r:id="rId3" imgW="190440" imgH="253800" progId="Equation.DSMT4">
                    <p:embed/>
                  </p:oleObj>
                </mc:Choice>
                <mc:Fallback>
                  <p:oleObj name="Equation" r:id="rId3" imgW="190440" imgH="253800" progId="Equation.DSMT4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16"/>
                          <a:ext cx="24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4" name="Line 19"/>
            <p:cNvSpPr>
              <a:spLocks noChangeShapeType="1"/>
            </p:cNvSpPr>
            <p:nvPr/>
          </p:nvSpPr>
          <p:spPr bwMode="auto">
            <a:xfrm>
              <a:off x="1200" y="384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776" y="3696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2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96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112" y="3168"/>
            <a:ext cx="19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3" name="Equation" r:id="rId7" imgW="203040" imgH="279360" progId="Equation.DSMT4">
                    <p:embed/>
                  </p:oleObj>
                </mc:Choice>
                <mc:Fallback>
                  <p:oleObj name="Equation" r:id="rId7" imgW="203040" imgH="279360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8"/>
                          <a:ext cx="19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576" y="3264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4" name="Equation" r:id="rId9" imgW="241200" imgH="228600" progId="Equation.DSMT4">
                    <p:embed/>
                  </p:oleObj>
                </mc:Choice>
                <mc:Fallback>
                  <p:oleObj name="Equation" r:id="rId9" imgW="241200" imgH="22860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64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Line 23"/>
            <p:cNvSpPr>
              <a:spLocks noChangeShapeType="1"/>
            </p:cNvSpPr>
            <p:nvPr/>
          </p:nvSpPr>
          <p:spPr bwMode="auto">
            <a:xfrm>
              <a:off x="1200" y="37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24"/>
            <p:cNvSpPr>
              <a:spLocks noChangeShapeType="1"/>
            </p:cNvSpPr>
            <p:nvPr/>
          </p:nvSpPr>
          <p:spPr bwMode="auto">
            <a:xfrm flipH="1">
              <a:off x="2112" y="384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1141" y="2832"/>
            <a:ext cx="25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5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2832"/>
                          <a:ext cx="25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2339" y="2780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6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2780"/>
                          <a:ext cx="28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7" name="Freeform 27"/>
            <p:cNvSpPr>
              <a:spLocks/>
            </p:cNvSpPr>
            <p:nvPr/>
          </p:nvSpPr>
          <p:spPr bwMode="auto">
            <a:xfrm>
              <a:off x="1872" y="3264"/>
              <a:ext cx="48" cy="144"/>
            </a:xfrm>
            <a:custGeom>
              <a:avLst/>
              <a:gdLst>
                <a:gd name="T0" fmla="*/ 21 w 45"/>
                <a:gd name="T1" fmla="*/ 0 h 252"/>
                <a:gd name="T2" fmla="*/ 51 w 45"/>
                <a:gd name="T3" fmla="*/ 23 h 252"/>
                <a:gd name="T4" fmla="*/ 0 w 45"/>
                <a:gd name="T5" fmla="*/ 47 h 252"/>
                <a:gd name="T6" fmla="*/ 0 60000 65536"/>
                <a:gd name="T7" fmla="*/ 0 60000 65536"/>
                <a:gd name="T8" fmla="*/ 0 60000 65536"/>
                <a:gd name="T9" fmla="*/ 0 w 45"/>
                <a:gd name="T10" fmla="*/ 0 h 252"/>
                <a:gd name="T11" fmla="*/ 45 w 45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52">
                  <a:moveTo>
                    <a:pt x="18" y="0"/>
                  </a:moveTo>
                  <a:cubicBezTo>
                    <a:pt x="22" y="21"/>
                    <a:pt x="45" y="84"/>
                    <a:pt x="42" y="126"/>
                  </a:cubicBezTo>
                  <a:cubicBezTo>
                    <a:pt x="39" y="168"/>
                    <a:pt x="9" y="226"/>
                    <a:pt x="0" y="2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Oval 28"/>
            <p:cNvSpPr>
              <a:spLocks noChangeArrowheads="1"/>
            </p:cNvSpPr>
            <p:nvPr/>
          </p:nvSpPr>
          <p:spPr bwMode="auto">
            <a:xfrm>
              <a:off x="1152" y="3120"/>
              <a:ext cx="96" cy="624"/>
            </a:xfrm>
            <a:prstGeom prst="ellipse">
              <a:avLst/>
            </a:prstGeom>
            <a:solidFill>
              <a:srgbClr val="00FFFF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4" name="Object 10"/>
            <p:cNvGraphicFramePr>
              <a:graphicFrameLocks noChangeAspect="1"/>
            </p:cNvGraphicFramePr>
            <p:nvPr/>
          </p:nvGraphicFramePr>
          <p:xfrm>
            <a:off x="2112" y="3408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7" name="Equation" r:id="rId15" imgW="203040" imgH="279360" progId="Equation.DSMT4">
                    <p:embed/>
                  </p:oleObj>
                </mc:Choice>
                <mc:Fallback>
                  <p:oleObj name="Equation" r:id="rId15" imgW="203040" imgH="279360" progId="Equation.DSMT4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9" name="Freeform 30"/>
            <p:cNvSpPr>
              <a:spLocks/>
            </p:cNvSpPr>
            <p:nvPr/>
          </p:nvSpPr>
          <p:spPr bwMode="auto">
            <a:xfrm>
              <a:off x="1872" y="3408"/>
              <a:ext cx="48" cy="144"/>
            </a:xfrm>
            <a:custGeom>
              <a:avLst/>
              <a:gdLst>
                <a:gd name="T0" fmla="*/ 21 w 45"/>
                <a:gd name="T1" fmla="*/ 0 h 252"/>
                <a:gd name="T2" fmla="*/ 51 w 45"/>
                <a:gd name="T3" fmla="*/ 23 h 252"/>
                <a:gd name="T4" fmla="*/ 0 w 45"/>
                <a:gd name="T5" fmla="*/ 47 h 252"/>
                <a:gd name="T6" fmla="*/ 0 60000 65536"/>
                <a:gd name="T7" fmla="*/ 0 60000 65536"/>
                <a:gd name="T8" fmla="*/ 0 60000 65536"/>
                <a:gd name="T9" fmla="*/ 0 w 45"/>
                <a:gd name="T10" fmla="*/ 0 h 252"/>
                <a:gd name="T11" fmla="*/ 45 w 45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252">
                  <a:moveTo>
                    <a:pt x="18" y="0"/>
                  </a:moveTo>
                  <a:cubicBezTo>
                    <a:pt x="22" y="21"/>
                    <a:pt x="45" y="84"/>
                    <a:pt x="42" y="126"/>
                  </a:cubicBezTo>
                  <a:cubicBezTo>
                    <a:pt x="39" y="168"/>
                    <a:pt x="9" y="226"/>
                    <a:pt x="0" y="25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319" name="Object 2"/>
          <p:cNvGraphicFramePr>
            <a:graphicFrameLocks noChangeAspect="1"/>
          </p:cNvGraphicFramePr>
          <p:nvPr/>
        </p:nvGraphicFramePr>
        <p:xfrm>
          <a:off x="3810000" y="3810000"/>
          <a:ext cx="31242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8" name="Equation" r:id="rId17" imgW="2082600" imgH="787320" progId="Equation.DSMT4">
                  <p:embed/>
                </p:oleObj>
              </mc:Choice>
              <mc:Fallback>
                <p:oleObj name="Equation" r:id="rId17" imgW="208260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31242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32"/>
          <p:cNvSpPr>
            <a:spLocks noChangeArrowheads="1"/>
          </p:cNvSpPr>
          <p:nvPr/>
        </p:nvSpPr>
        <p:spPr bwMode="auto">
          <a:xfrm>
            <a:off x="914400" y="41148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rgbClr val="FF0000"/>
                </a:solidFill>
              </a:rPr>
              <a:t>艾里斑</a:t>
            </a:r>
            <a:r>
              <a:rPr kumimoji="0" lang="zh-CN" altLang="en-US" sz="2800" b="1">
                <a:solidFill>
                  <a:srgbClr val="0000FF"/>
                </a:solidFill>
                <a:latin typeface="宋体" pitchFamily="2" charset="-122"/>
              </a:rPr>
              <a:t>角半径</a:t>
            </a:r>
          </a:p>
        </p:txBody>
      </p:sp>
      <p:sp>
        <p:nvSpPr>
          <p:cNvPr id="36877" name="Rectangle 33"/>
          <p:cNvSpPr>
            <a:spLocks noChangeArrowheads="1"/>
          </p:cNvSpPr>
          <p:nvPr/>
        </p:nvSpPr>
        <p:spPr bwMode="auto">
          <a:xfrm>
            <a:off x="914400" y="53340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rgbClr val="FF0000"/>
                </a:solidFill>
              </a:rPr>
              <a:t>艾里斑</a:t>
            </a:r>
            <a:r>
              <a:rPr kumimoji="0" lang="zh-CN" altLang="en-US" sz="2800" b="1">
                <a:solidFill>
                  <a:srgbClr val="0000FF"/>
                </a:solidFill>
                <a:latin typeface="宋体" pitchFamily="2" charset="-122"/>
              </a:rPr>
              <a:t>角直径</a:t>
            </a:r>
          </a:p>
        </p:txBody>
      </p:sp>
      <p:graphicFrame>
        <p:nvGraphicFramePr>
          <p:cNvPr id="12322" name="Object 3"/>
          <p:cNvGraphicFramePr>
            <a:graphicFrameLocks noChangeAspect="1"/>
          </p:cNvGraphicFramePr>
          <p:nvPr/>
        </p:nvGraphicFramePr>
        <p:xfrm>
          <a:off x="3738563" y="5105400"/>
          <a:ext cx="29908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9" name="Equation" r:id="rId19" imgW="1054080" imgH="419040" progId="Equation.DSMT4">
                  <p:embed/>
                </p:oleObj>
              </mc:Choice>
              <mc:Fallback>
                <p:oleObj name="Equation" r:id="rId19" imgW="10540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5105400"/>
                        <a:ext cx="29908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Oval 35"/>
          <p:cNvSpPr>
            <a:spLocks noChangeArrowheads="1"/>
          </p:cNvSpPr>
          <p:nvPr/>
        </p:nvSpPr>
        <p:spPr bwMode="auto">
          <a:xfrm>
            <a:off x="5435600" y="1268413"/>
            <a:ext cx="215900" cy="8651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323528" y="1629544"/>
            <a:ext cx="8458200" cy="3455640"/>
            <a:chOff x="240" y="720"/>
            <a:chExt cx="5328" cy="2256"/>
          </a:xfrm>
        </p:grpSpPr>
        <p:sp>
          <p:nvSpPr>
            <p:cNvPr id="37971" name="Rectangle 3"/>
            <p:cNvSpPr>
              <a:spLocks noChangeArrowheads="1"/>
            </p:cNvSpPr>
            <p:nvPr/>
          </p:nvSpPr>
          <p:spPr bwMode="auto">
            <a:xfrm>
              <a:off x="240" y="720"/>
              <a:ext cx="5328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72" name="Group 4"/>
            <p:cNvGrpSpPr>
              <a:grpSpLocks/>
            </p:cNvGrpSpPr>
            <p:nvPr/>
          </p:nvGrpSpPr>
          <p:grpSpPr bwMode="auto">
            <a:xfrm>
              <a:off x="432" y="1048"/>
              <a:ext cx="1584" cy="968"/>
              <a:chOff x="432" y="1048"/>
              <a:chExt cx="1584" cy="968"/>
            </a:xfrm>
          </p:grpSpPr>
          <p:sp>
            <p:nvSpPr>
              <p:cNvPr id="37973" name="Line 5"/>
              <p:cNvSpPr>
                <a:spLocks noChangeShapeType="1"/>
              </p:cNvSpPr>
              <p:nvPr/>
            </p:nvSpPr>
            <p:spPr bwMode="auto">
              <a:xfrm>
                <a:off x="432" y="2008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74" name="Group 6"/>
              <p:cNvGrpSpPr>
                <a:grpSpLocks/>
              </p:cNvGrpSpPr>
              <p:nvPr/>
            </p:nvGrpSpPr>
            <p:grpSpPr bwMode="auto">
              <a:xfrm>
                <a:off x="528" y="1048"/>
                <a:ext cx="960" cy="960"/>
                <a:chOff x="576" y="856"/>
                <a:chExt cx="960" cy="960"/>
              </a:xfrm>
            </p:grpSpPr>
            <p:sp>
              <p:nvSpPr>
                <p:cNvPr id="37983" name="Freeform 7"/>
                <p:cNvSpPr>
                  <a:spLocks/>
                </p:cNvSpPr>
                <p:nvPr/>
              </p:nvSpPr>
              <p:spPr bwMode="auto">
                <a:xfrm>
                  <a:off x="816" y="856"/>
                  <a:ext cx="480" cy="960"/>
                </a:xfrm>
                <a:custGeom>
                  <a:avLst/>
                  <a:gdLst>
                    <a:gd name="T0" fmla="*/ 0 w 480"/>
                    <a:gd name="T1" fmla="*/ 960 h 960"/>
                    <a:gd name="T2" fmla="*/ 84 w 480"/>
                    <a:gd name="T3" fmla="*/ 764 h 960"/>
                    <a:gd name="T4" fmla="*/ 240 w 480"/>
                    <a:gd name="T5" fmla="*/ 0 h 960"/>
                    <a:gd name="T6" fmla="*/ 392 w 480"/>
                    <a:gd name="T7" fmla="*/ 764 h 960"/>
                    <a:gd name="T8" fmla="*/ 480 w 480"/>
                    <a:gd name="T9" fmla="*/ 960 h 9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960"/>
                    <a:gd name="T17" fmla="*/ 480 w 480"/>
                    <a:gd name="T18" fmla="*/ 960 h 9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960">
                      <a:moveTo>
                        <a:pt x="0" y="960"/>
                      </a:moveTo>
                      <a:cubicBezTo>
                        <a:pt x="14" y="927"/>
                        <a:pt x="44" y="924"/>
                        <a:pt x="84" y="764"/>
                      </a:cubicBezTo>
                      <a:cubicBezTo>
                        <a:pt x="124" y="604"/>
                        <a:pt x="189" y="0"/>
                        <a:pt x="240" y="0"/>
                      </a:cubicBezTo>
                      <a:cubicBezTo>
                        <a:pt x="291" y="0"/>
                        <a:pt x="352" y="604"/>
                        <a:pt x="392" y="764"/>
                      </a:cubicBezTo>
                      <a:cubicBezTo>
                        <a:pt x="432" y="924"/>
                        <a:pt x="462" y="919"/>
                        <a:pt x="480" y="960"/>
                      </a:cubicBezTo>
                    </a:path>
                  </a:pathLst>
                </a:cu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4" name="Freeform 8"/>
                <p:cNvSpPr>
                  <a:spLocks/>
                </p:cNvSpPr>
                <p:nvPr/>
              </p:nvSpPr>
              <p:spPr bwMode="auto">
                <a:xfrm>
                  <a:off x="1296" y="1768"/>
                  <a:ext cx="240" cy="48"/>
                </a:xfrm>
                <a:custGeom>
                  <a:avLst/>
                  <a:gdLst>
                    <a:gd name="T0" fmla="*/ 0 w 240"/>
                    <a:gd name="T1" fmla="*/ 48 h 48"/>
                    <a:gd name="T2" fmla="*/ 96 w 240"/>
                    <a:gd name="T3" fmla="*/ 0 h 48"/>
                    <a:gd name="T4" fmla="*/ 240 w 240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48"/>
                    <a:gd name="T11" fmla="*/ 240 w 240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216" y="40"/>
                        <a:pt x="240" y="48"/>
                      </a:cubicBezTo>
                    </a:path>
                  </a:pathLst>
                </a:cu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5" name="Freeform 9"/>
                <p:cNvSpPr>
                  <a:spLocks/>
                </p:cNvSpPr>
                <p:nvPr/>
              </p:nvSpPr>
              <p:spPr bwMode="auto">
                <a:xfrm>
                  <a:off x="576" y="1768"/>
                  <a:ext cx="240" cy="48"/>
                </a:xfrm>
                <a:custGeom>
                  <a:avLst/>
                  <a:gdLst>
                    <a:gd name="T0" fmla="*/ 240 w 240"/>
                    <a:gd name="T1" fmla="*/ 48 h 48"/>
                    <a:gd name="T2" fmla="*/ 144 w 240"/>
                    <a:gd name="T3" fmla="*/ 0 h 48"/>
                    <a:gd name="T4" fmla="*/ 0 w 240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48"/>
                    <a:gd name="T11" fmla="*/ 240 w 240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48">
                      <a:moveTo>
                        <a:pt x="240" y="48"/>
                      </a:moveTo>
                      <a:cubicBezTo>
                        <a:pt x="212" y="24"/>
                        <a:pt x="184" y="0"/>
                        <a:pt x="144" y="0"/>
                      </a:cubicBezTo>
                      <a:cubicBezTo>
                        <a:pt x="104" y="0"/>
                        <a:pt x="24" y="40"/>
                        <a:pt x="0" y="48"/>
                      </a:cubicBezTo>
                    </a:path>
                  </a:pathLst>
                </a:cu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75" name="Line 10"/>
              <p:cNvSpPr>
                <a:spLocks noChangeShapeType="1"/>
              </p:cNvSpPr>
              <p:nvPr/>
            </p:nvSpPr>
            <p:spPr bwMode="auto">
              <a:xfrm>
                <a:off x="720" y="20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76" name="Group 11"/>
              <p:cNvGrpSpPr>
                <a:grpSpLocks/>
              </p:cNvGrpSpPr>
              <p:nvPr/>
            </p:nvGrpSpPr>
            <p:grpSpPr bwMode="auto">
              <a:xfrm>
                <a:off x="1008" y="1048"/>
                <a:ext cx="432" cy="968"/>
                <a:chOff x="1056" y="1048"/>
                <a:chExt cx="432" cy="960"/>
              </a:xfrm>
            </p:grpSpPr>
            <p:sp>
              <p:nvSpPr>
                <p:cNvPr id="3798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6" y="1048"/>
                  <a:ext cx="0" cy="9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88" y="1048"/>
                  <a:ext cx="0" cy="9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77" name="Group 14"/>
              <p:cNvGrpSpPr>
                <a:grpSpLocks/>
              </p:cNvGrpSpPr>
              <p:nvPr/>
            </p:nvGrpSpPr>
            <p:grpSpPr bwMode="auto">
              <a:xfrm>
                <a:off x="960" y="1056"/>
                <a:ext cx="960" cy="960"/>
                <a:chOff x="576" y="856"/>
                <a:chExt cx="960" cy="960"/>
              </a:xfrm>
            </p:grpSpPr>
            <p:sp>
              <p:nvSpPr>
                <p:cNvPr id="37978" name="Freeform 15"/>
                <p:cNvSpPr>
                  <a:spLocks/>
                </p:cNvSpPr>
                <p:nvPr/>
              </p:nvSpPr>
              <p:spPr bwMode="auto">
                <a:xfrm>
                  <a:off x="816" y="856"/>
                  <a:ext cx="480" cy="960"/>
                </a:xfrm>
                <a:custGeom>
                  <a:avLst/>
                  <a:gdLst>
                    <a:gd name="T0" fmla="*/ 0 w 480"/>
                    <a:gd name="T1" fmla="*/ 960 h 960"/>
                    <a:gd name="T2" fmla="*/ 84 w 480"/>
                    <a:gd name="T3" fmla="*/ 764 h 960"/>
                    <a:gd name="T4" fmla="*/ 240 w 480"/>
                    <a:gd name="T5" fmla="*/ 0 h 960"/>
                    <a:gd name="T6" fmla="*/ 392 w 480"/>
                    <a:gd name="T7" fmla="*/ 764 h 960"/>
                    <a:gd name="T8" fmla="*/ 480 w 480"/>
                    <a:gd name="T9" fmla="*/ 960 h 9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960"/>
                    <a:gd name="T17" fmla="*/ 480 w 480"/>
                    <a:gd name="T18" fmla="*/ 960 h 9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960">
                      <a:moveTo>
                        <a:pt x="0" y="960"/>
                      </a:moveTo>
                      <a:cubicBezTo>
                        <a:pt x="14" y="927"/>
                        <a:pt x="44" y="924"/>
                        <a:pt x="84" y="764"/>
                      </a:cubicBezTo>
                      <a:cubicBezTo>
                        <a:pt x="124" y="604"/>
                        <a:pt x="189" y="0"/>
                        <a:pt x="240" y="0"/>
                      </a:cubicBezTo>
                      <a:cubicBezTo>
                        <a:pt x="291" y="0"/>
                        <a:pt x="352" y="604"/>
                        <a:pt x="392" y="764"/>
                      </a:cubicBezTo>
                      <a:cubicBezTo>
                        <a:pt x="432" y="924"/>
                        <a:pt x="462" y="919"/>
                        <a:pt x="480" y="96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79" name="Freeform 16"/>
                <p:cNvSpPr>
                  <a:spLocks/>
                </p:cNvSpPr>
                <p:nvPr/>
              </p:nvSpPr>
              <p:spPr bwMode="auto">
                <a:xfrm>
                  <a:off x="1296" y="1768"/>
                  <a:ext cx="240" cy="48"/>
                </a:xfrm>
                <a:custGeom>
                  <a:avLst/>
                  <a:gdLst>
                    <a:gd name="T0" fmla="*/ 0 w 240"/>
                    <a:gd name="T1" fmla="*/ 48 h 48"/>
                    <a:gd name="T2" fmla="*/ 96 w 240"/>
                    <a:gd name="T3" fmla="*/ 0 h 48"/>
                    <a:gd name="T4" fmla="*/ 240 w 240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48"/>
                    <a:gd name="T11" fmla="*/ 240 w 240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216" y="40"/>
                        <a:pt x="240" y="4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0" name="Freeform 17"/>
                <p:cNvSpPr>
                  <a:spLocks/>
                </p:cNvSpPr>
                <p:nvPr/>
              </p:nvSpPr>
              <p:spPr bwMode="auto">
                <a:xfrm>
                  <a:off x="576" y="1768"/>
                  <a:ext cx="240" cy="48"/>
                </a:xfrm>
                <a:custGeom>
                  <a:avLst/>
                  <a:gdLst>
                    <a:gd name="T0" fmla="*/ 240 w 240"/>
                    <a:gd name="T1" fmla="*/ 48 h 48"/>
                    <a:gd name="T2" fmla="*/ 144 w 240"/>
                    <a:gd name="T3" fmla="*/ 0 h 48"/>
                    <a:gd name="T4" fmla="*/ 0 w 240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48"/>
                    <a:gd name="T11" fmla="*/ 240 w 240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48">
                      <a:moveTo>
                        <a:pt x="240" y="48"/>
                      </a:moveTo>
                      <a:cubicBezTo>
                        <a:pt x="212" y="24"/>
                        <a:pt x="184" y="0"/>
                        <a:pt x="144" y="0"/>
                      </a:cubicBezTo>
                      <a:cubicBezTo>
                        <a:pt x="104" y="0"/>
                        <a:pt x="24" y="40"/>
                        <a:pt x="0" y="4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856928" y="3568824"/>
            <a:ext cx="2057400" cy="1295400"/>
            <a:chOff x="624" y="2112"/>
            <a:chExt cx="1296" cy="816"/>
          </a:xfrm>
        </p:grpSpPr>
        <p:sp>
          <p:nvSpPr>
            <p:cNvPr id="37964" name="Rectangle 19"/>
            <p:cNvSpPr>
              <a:spLocks noChangeArrowheads="1"/>
            </p:cNvSpPr>
            <p:nvPr/>
          </p:nvSpPr>
          <p:spPr bwMode="auto">
            <a:xfrm>
              <a:off x="624" y="2112"/>
              <a:ext cx="1296" cy="816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5" name="Oval 20"/>
            <p:cNvSpPr>
              <a:spLocks noChangeArrowheads="1"/>
            </p:cNvSpPr>
            <p:nvPr/>
          </p:nvSpPr>
          <p:spPr bwMode="auto">
            <a:xfrm>
              <a:off x="768" y="2256"/>
              <a:ext cx="576" cy="576"/>
            </a:xfrm>
            <a:prstGeom prst="ellipse">
              <a:avLst/>
            </a:prstGeom>
            <a:solidFill>
              <a:srgbClr val="FFD48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6" name="Oval 21"/>
            <p:cNvSpPr>
              <a:spLocks noChangeArrowheads="1"/>
            </p:cNvSpPr>
            <p:nvPr/>
          </p:nvSpPr>
          <p:spPr bwMode="auto">
            <a:xfrm>
              <a:off x="1200" y="2256"/>
              <a:ext cx="576" cy="576"/>
            </a:xfrm>
            <a:prstGeom prst="ellipse">
              <a:avLst/>
            </a:prstGeom>
            <a:solidFill>
              <a:srgbClr val="FFD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7" name="Oval 22"/>
            <p:cNvSpPr>
              <a:spLocks noChangeArrowheads="1"/>
            </p:cNvSpPr>
            <p:nvPr/>
          </p:nvSpPr>
          <p:spPr bwMode="auto">
            <a:xfrm>
              <a:off x="820" y="2308"/>
              <a:ext cx="472" cy="472"/>
            </a:xfrm>
            <a:prstGeom prst="ellipse">
              <a:avLst/>
            </a:prstGeom>
            <a:solidFill>
              <a:srgbClr val="634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Oval 23"/>
            <p:cNvSpPr>
              <a:spLocks noChangeArrowheads="1"/>
            </p:cNvSpPr>
            <p:nvPr/>
          </p:nvSpPr>
          <p:spPr bwMode="auto">
            <a:xfrm>
              <a:off x="1252" y="2308"/>
              <a:ext cx="472" cy="472"/>
            </a:xfrm>
            <a:prstGeom prst="ellipse">
              <a:avLst/>
            </a:prstGeom>
            <a:solidFill>
              <a:srgbClr val="634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9" name="Oval 24"/>
            <p:cNvSpPr>
              <a:spLocks noChangeArrowheads="1"/>
            </p:cNvSpPr>
            <p:nvPr/>
          </p:nvSpPr>
          <p:spPr bwMode="auto">
            <a:xfrm>
              <a:off x="1305" y="2361"/>
              <a:ext cx="366" cy="366"/>
            </a:xfrm>
            <a:prstGeom prst="ellipse">
              <a:avLst/>
            </a:prstGeom>
            <a:solidFill>
              <a:srgbClr val="FFD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0" name="Oval 25"/>
            <p:cNvSpPr>
              <a:spLocks noChangeArrowheads="1"/>
            </p:cNvSpPr>
            <p:nvPr/>
          </p:nvSpPr>
          <p:spPr bwMode="auto">
            <a:xfrm>
              <a:off x="873" y="2361"/>
              <a:ext cx="366" cy="366"/>
            </a:xfrm>
            <a:prstGeom prst="ellipse">
              <a:avLst/>
            </a:prstGeom>
            <a:solidFill>
              <a:srgbClr val="FFD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4" name="Text Box 26"/>
          <p:cNvSpPr txBox="1">
            <a:spLocks noChangeArrowheads="1"/>
          </p:cNvSpPr>
          <p:nvPr/>
        </p:nvSpPr>
        <p:spPr bwMode="auto">
          <a:xfrm>
            <a:off x="114300" y="152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>
                <a:latin typeface="宋体" pitchFamily="2" charset="-122"/>
              </a:rPr>
              <a:t>二、瑞利判据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16248" y="5301208"/>
            <a:ext cx="87781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0" lang="zh-CN" altLang="en-US" b="1" dirty="0">
                <a:solidFill>
                  <a:srgbClr val="CC0000"/>
                </a:solidFill>
                <a:latin typeface="宋体" pitchFamily="2" charset="-122"/>
              </a:rPr>
              <a:t>瑞利判据</a:t>
            </a:r>
            <a:r>
              <a:rPr kumimoji="0" lang="zh-CN" altLang="en-US" b="1" dirty="0" smtClean="0">
                <a:solidFill>
                  <a:srgbClr val="CC0000"/>
                </a:solidFill>
                <a:latin typeface="宋体" pitchFamily="2" charset="-122"/>
              </a:rPr>
              <a:t>：</a:t>
            </a:r>
            <a:r>
              <a:rPr kumimoji="0" lang="zh-CN" altLang="en-US" b="1" dirty="0" smtClean="0">
                <a:latin typeface="宋体" pitchFamily="2" charset="-122"/>
              </a:rPr>
              <a:t>两个</a:t>
            </a:r>
            <a:r>
              <a:rPr kumimoji="0" lang="zh-CN" altLang="en-US" b="1" dirty="0" smtClean="0">
                <a:solidFill>
                  <a:srgbClr val="0000FF"/>
                </a:solidFill>
                <a:latin typeface="宋体" pitchFamily="2" charset="-122"/>
              </a:rPr>
              <a:t>强度相等</a:t>
            </a:r>
            <a:r>
              <a:rPr kumimoji="0" lang="zh-CN" altLang="en-US" b="1" dirty="0" smtClean="0">
                <a:latin typeface="宋体" pitchFamily="2" charset="-122"/>
              </a:rPr>
              <a:t>的不相干的</a:t>
            </a:r>
            <a:r>
              <a:rPr kumimoji="0"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点光源</a:t>
            </a:r>
            <a:r>
              <a:rPr kumimoji="0" lang="zh-CN" altLang="en-US" b="1" dirty="0" smtClean="0">
                <a:latin typeface="宋体" pitchFamily="2" charset="-122"/>
              </a:rPr>
              <a:t>（物点），一个点光源的衍射图样的</a:t>
            </a:r>
            <a:r>
              <a:rPr kumimoji="0" lang="zh-CN" altLang="en-US" b="1" dirty="0" smtClean="0">
                <a:solidFill>
                  <a:srgbClr val="CC0000"/>
                </a:solidFill>
                <a:latin typeface="宋体" pitchFamily="2" charset="-122"/>
              </a:rPr>
              <a:t>主极大</a:t>
            </a:r>
            <a:r>
              <a:rPr kumimoji="0" lang="zh-CN" altLang="en-US" b="1" dirty="0" smtClean="0">
                <a:latin typeface="宋体" pitchFamily="2" charset="-122"/>
              </a:rPr>
              <a:t>刚好和另一点光源衍射图样的</a:t>
            </a:r>
            <a:r>
              <a:rPr kumimoji="0" lang="zh-CN" altLang="en-US" b="1" dirty="0" smtClean="0">
                <a:solidFill>
                  <a:srgbClr val="CC0000"/>
                </a:solidFill>
                <a:latin typeface="宋体" pitchFamily="2" charset="-122"/>
              </a:rPr>
              <a:t>第一极小</a:t>
            </a:r>
            <a:r>
              <a:rPr kumimoji="0" lang="zh-CN" altLang="en-US" b="1" dirty="0" smtClean="0">
                <a:latin typeface="宋体" pitchFamily="2" charset="-122"/>
              </a:rPr>
              <a:t>相</a:t>
            </a:r>
            <a:r>
              <a:rPr kumimoji="0" lang="zh-CN" altLang="en-US" b="1" dirty="0" smtClean="0">
                <a:solidFill>
                  <a:srgbClr val="CC0000"/>
                </a:solidFill>
                <a:latin typeface="宋体" pitchFamily="2" charset="-122"/>
              </a:rPr>
              <a:t>重合</a:t>
            </a:r>
            <a:r>
              <a:rPr kumimoji="0" lang="zh-CN" altLang="en-US" b="1" dirty="0" smtClean="0">
                <a:latin typeface="宋体" pitchFamily="2" charset="-122"/>
              </a:rPr>
              <a:t>，这时两个点光源（或物点）恰为这一光学仪器所分辨</a:t>
            </a:r>
            <a:r>
              <a:rPr kumimoji="0" lang="en-US" altLang="zh-CN" b="1" dirty="0" smtClean="0">
                <a:latin typeface="宋体" pitchFamily="2" charset="-122"/>
              </a:rPr>
              <a:t>.</a:t>
            </a:r>
            <a:endParaRPr kumimoji="0" lang="en-US" altLang="zh-CN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495728" y="3568824"/>
            <a:ext cx="1752600" cy="1295400"/>
            <a:chOff x="4176" y="2112"/>
            <a:chExt cx="1104" cy="816"/>
          </a:xfrm>
        </p:grpSpPr>
        <p:sp>
          <p:nvSpPr>
            <p:cNvPr id="37957" name="Rectangle 29"/>
            <p:cNvSpPr>
              <a:spLocks noChangeArrowheads="1"/>
            </p:cNvSpPr>
            <p:nvPr/>
          </p:nvSpPr>
          <p:spPr bwMode="auto">
            <a:xfrm>
              <a:off x="4176" y="2112"/>
              <a:ext cx="1104" cy="816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Oval 30"/>
            <p:cNvSpPr>
              <a:spLocks noChangeArrowheads="1"/>
            </p:cNvSpPr>
            <p:nvPr/>
          </p:nvSpPr>
          <p:spPr bwMode="auto">
            <a:xfrm>
              <a:off x="4512" y="2256"/>
              <a:ext cx="528" cy="528"/>
            </a:xfrm>
            <a:prstGeom prst="ellipse">
              <a:avLst/>
            </a:prstGeom>
            <a:solidFill>
              <a:srgbClr val="FFD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9" name="Oval 31"/>
            <p:cNvSpPr>
              <a:spLocks noChangeArrowheads="1"/>
            </p:cNvSpPr>
            <p:nvPr/>
          </p:nvSpPr>
          <p:spPr bwMode="auto">
            <a:xfrm>
              <a:off x="4416" y="2256"/>
              <a:ext cx="528" cy="528"/>
            </a:xfrm>
            <a:prstGeom prst="ellipse">
              <a:avLst/>
            </a:prstGeom>
            <a:solidFill>
              <a:srgbClr val="FFD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0" name="Oval 32"/>
            <p:cNvSpPr>
              <a:spLocks noChangeArrowheads="1"/>
            </p:cNvSpPr>
            <p:nvPr/>
          </p:nvSpPr>
          <p:spPr bwMode="auto">
            <a:xfrm>
              <a:off x="4560" y="2304"/>
              <a:ext cx="432" cy="432"/>
            </a:xfrm>
            <a:prstGeom prst="ellipse">
              <a:avLst/>
            </a:prstGeom>
            <a:solidFill>
              <a:srgbClr val="634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1" name="Oval 33"/>
            <p:cNvSpPr>
              <a:spLocks noChangeArrowheads="1"/>
            </p:cNvSpPr>
            <p:nvPr/>
          </p:nvSpPr>
          <p:spPr bwMode="auto">
            <a:xfrm>
              <a:off x="4464" y="2304"/>
              <a:ext cx="432" cy="432"/>
            </a:xfrm>
            <a:prstGeom prst="ellipse">
              <a:avLst/>
            </a:prstGeom>
            <a:solidFill>
              <a:srgbClr val="634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2" name="Oval 34"/>
            <p:cNvSpPr>
              <a:spLocks noChangeArrowheads="1"/>
            </p:cNvSpPr>
            <p:nvPr/>
          </p:nvSpPr>
          <p:spPr bwMode="auto">
            <a:xfrm>
              <a:off x="4512" y="2352"/>
              <a:ext cx="336" cy="336"/>
            </a:xfrm>
            <a:prstGeom prst="ellipse">
              <a:avLst/>
            </a:prstGeom>
            <a:solidFill>
              <a:srgbClr val="FFD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3" name="Oval 35"/>
            <p:cNvSpPr>
              <a:spLocks noChangeArrowheads="1"/>
            </p:cNvSpPr>
            <p:nvPr/>
          </p:nvSpPr>
          <p:spPr bwMode="auto">
            <a:xfrm>
              <a:off x="4608" y="2352"/>
              <a:ext cx="336" cy="336"/>
            </a:xfrm>
            <a:prstGeom prst="ellipse">
              <a:avLst/>
            </a:prstGeom>
            <a:solidFill>
              <a:srgbClr val="FFD4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780728" y="1725737"/>
            <a:ext cx="2197100" cy="1690687"/>
            <a:chOff x="528" y="951"/>
            <a:chExt cx="1384" cy="1065"/>
          </a:xfrm>
        </p:grpSpPr>
        <p:sp>
          <p:nvSpPr>
            <p:cNvPr id="37954" name="Freeform 37"/>
            <p:cNvSpPr>
              <a:spLocks/>
            </p:cNvSpPr>
            <p:nvPr/>
          </p:nvSpPr>
          <p:spPr bwMode="auto">
            <a:xfrm>
              <a:off x="528" y="1960"/>
              <a:ext cx="240" cy="48"/>
            </a:xfrm>
            <a:custGeom>
              <a:avLst/>
              <a:gdLst>
                <a:gd name="T0" fmla="*/ 240 w 240"/>
                <a:gd name="T1" fmla="*/ 48 h 48"/>
                <a:gd name="T2" fmla="*/ 144 w 240"/>
                <a:gd name="T3" fmla="*/ 0 h 48"/>
                <a:gd name="T4" fmla="*/ 0 w 240"/>
                <a:gd name="T5" fmla="*/ 48 h 48"/>
                <a:gd name="T6" fmla="*/ 0 60000 65536"/>
                <a:gd name="T7" fmla="*/ 0 60000 65536"/>
                <a:gd name="T8" fmla="*/ 0 60000 65536"/>
                <a:gd name="T9" fmla="*/ 0 w 240"/>
                <a:gd name="T10" fmla="*/ 0 h 48"/>
                <a:gd name="T11" fmla="*/ 240 w 24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48">
                  <a:moveTo>
                    <a:pt x="240" y="48"/>
                  </a:moveTo>
                  <a:cubicBezTo>
                    <a:pt x="212" y="24"/>
                    <a:pt x="184" y="0"/>
                    <a:pt x="144" y="0"/>
                  </a:cubicBezTo>
                  <a:cubicBezTo>
                    <a:pt x="104" y="0"/>
                    <a:pt x="24" y="40"/>
                    <a:pt x="0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Freeform 38"/>
            <p:cNvSpPr>
              <a:spLocks/>
            </p:cNvSpPr>
            <p:nvPr/>
          </p:nvSpPr>
          <p:spPr bwMode="auto">
            <a:xfrm>
              <a:off x="768" y="951"/>
              <a:ext cx="912" cy="1065"/>
            </a:xfrm>
            <a:custGeom>
              <a:avLst/>
              <a:gdLst>
                <a:gd name="T0" fmla="*/ 0 w 912"/>
                <a:gd name="T1" fmla="*/ 1065 h 1065"/>
                <a:gd name="T2" fmla="*/ 92 w 912"/>
                <a:gd name="T3" fmla="*/ 845 h 1065"/>
                <a:gd name="T4" fmla="*/ 242 w 912"/>
                <a:gd name="T5" fmla="*/ 74 h 1065"/>
                <a:gd name="T6" fmla="*/ 347 w 912"/>
                <a:gd name="T7" fmla="*/ 410 h 1065"/>
                <a:gd name="T8" fmla="*/ 459 w 912"/>
                <a:gd name="T9" fmla="*/ 882 h 1065"/>
                <a:gd name="T10" fmla="*/ 571 w 912"/>
                <a:gd name="T11" fmla="*/ 373 h 1065"/>
                <a:gd name="T12" fmla="*/ 676 w 912"/>
                <a:gd name="T13" fmla="*/ 81 h 1065"/>
                <a:gd name="T14" fmla="*/ 816 w 912"/>
                <a:gd name="T15" fmla="*/ 857 h 1065"/>
                <a:gd name="T16" fmla="*/ 912 w 912"/>
                <a:gd name="T17" fmla="*/ 1065 h 10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1065"/>
                <a:gd name="T29" fmla="*/ 912 w 912"/>
                <a:gd name="T30" fmla="*/ 1065 h 10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1065">
                  <a:moveTo>
                    <a:pt x="0" y="1065"/>
                  </a:moveTo>
                  <a:cubicBezTo>
                    <a:pt x="15" y="1028"/>
                    <a:pt x="52" y="1010"/>
                    <a:pt x="92" y="845"/>
                  </a:cubicBezTo>
                  <a:cubicBezTo>
                    <a:pt x="132" y="680"/>
                    <a:pt x="199" y="147"/>
                    <a:pt x="242" y="74"/>
                  </a:cubicBezTo>
                  <a:cubicBezTo>
                    <a:pt x="285" y="1"/>
                    <a:pt x="311" y="275"/>
                    <a:pt x="347" y="410"/>
                  </a:cubicBezTo>
                  <a:cubicBezTo>
                    <a:pt x="383" y="545"/>
                    <a:pt x="422" y="888"/>
                    <a:pt x="459" y="882"/>
                  </a:cubicBezTo>
                  <a:cubicBezTo>
                    <a:pt x="496" y="876"/>
                    <a:pt x="535" y="507"/>
                    <a:pt x="571" y="373"/>
                  </a:cubicBezTo>
                  <a:cubicBezTo>
                    <a:pt x="607" y="239"/>
                    <a:pt x="635" y="0"/>
                    <a:pt x="676" y="81"/>
                  </a:cubicBezTo>
                  <a:cubicBezTo>
                    <a:pt x="717" y="162"/>
                    <a:pt x="777" y="693"/>
                    <a:pt x="816" y="857"/>
                  </a:cubicBezTo>
                  <a:cubicBezTo>
                    <a:pt x="855" y="1021"/>
                    <a:pt x="892" y="1022"/>
                    <a:pt x="912" y="106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Freeform 39"/>
            <p:cNvSpPr>
              <a:spLocks/>
            </p:cNvSpPr>
            <p:nvPr/>
          </p:nvSpPr>
          <p:spPr bwMode="auto">
            <a:xfrm>
              <a:off x="1680" y="1967"/>
              <a:ext cx="232" cy="49"/>
            </a:xfrm>
            <a:custGeom>
              <a:avLst/>
              <a:gdLst>
                <a:gd name="T0" fmla="*/ 0 w 232"/>
                <a:gd name="T1" fmla="*/ 49 h 49"/>
                <a:gd name="T2" fmla="*/ 96 w 232"/>
                <a:gd name="T3" fmla="*/ 1 h 49"/>
                <a:gd name="T4" fmla="*/ 232 w 232"/>
                <a:gd name="T5" fmla="*/ 45 h 49"/>
                <a:gd name="T6" fmla="*/ 0 60000 65536"/>
                <a:gd name="T7" fmla="*/ 0 60000 65536"/>
                <a:gd name="T8" fmla="*/ 0 60000 65536"/>
                <a:gd name="T9" fmla="*/ 0 w 232"/>
                <a:gd name="T10" fmla="*/ 0 h 49"/>
                <a:gd name="T11" fmla="*/ 232 w 232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49">
                  <a:moveTo>
                    <a:pt x="0" y="49"/>
                  </a:moveTo>
                  <a:cubicBezTo>
                    <a:pt x="16" y="42"/>
                    <a:pt x="57" y="2"/>
                    <a:pt x="96" y="1"/>
                  </a:cubicBezTo>
                  <a:cubicBezTo>
                    <a:pt x="135" y="0"/>
                    <a:pt x="204" y="36"/>
                    <a:pt x="232" y="4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190928" y="1879724"/>
            <a:ext cx="2362200" cy="1536700"/>
            <a:chOff x="3936" y="1048"/>
            <a:chExt cx="1488" cy="968"/>
          </a:xfrm>
        </p:grpSpPr>
        <p:sp>
          <p:nvSpPr>
            <p:cNvPr id="37943" name="Line 41"/>
            <p:cNvSpPr>
              <a:spLocks noChangeShapeType="1"/>
            </p:cNvSpPr>
            <p:nvPr/>
          </p:nvSpPr>
          <p:spPr bwMode="auto">
            <a:xfrm>
              <a:off x="3936" y="201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Line 42"/>
            <p:cNvSpPr>
              <a:spLocks noChangeShapeType="1"/>
            </p:cNvSpPr>
            <p:nvPr/>
          </p:nvSpPr>
          <p:spPr bwMode="auto">
            <a:xfrm flipV="1">
              <a:off x="4608" y="104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Line 43"/>
            <p:cNvSpPr>
              <a:spLocks noChangeShapeType="1"/>
            </p:cNvSpPr>
            <p:nvPr/>
          </p:nvSpPr>
          <p:spPr bwMode="auto">
            <a:xfrm flipV="1">
              <a:off x="4800" y="104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46" name="Group 44"/>
            <p:cNvGrpSpPr>
              <a:grpSpLocks/>
            </p:cNvGrpSpPr>
            <p:nvPr/>
          </p:nvGrpSpPr>
          <p:grpSpPr bwMode="auto">
            <a:xfrm>
              <a:off x="4128" y="1056"/>
              <a:ext cx="960" cy="960"/>
              <a:chOff x="576" y="856"/>
              <a:chExt cx="960" cy="960"/>
            </a:xfrm>
          </p:grpSpPr>
          <p:sp>
            <p:nvSpPr>
              <p:cNvPr id="37951" name="Freeform 45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>
                  <a:gd name="T0" fmla="*/ 0 w 480"/>
                  <a:gd name="T1" fmla="*/ 960 h 960"/>
                  <a:gd name="T2" fmla="*/ 84 w 480"/>
                  <a:gd name="T3" fmla="*/ 764 h 960"/>
                  <a:gd name="T4" fmla="*/ 240 w 480"/>
                  <a:gd name="T5" fmla="*/ 0 h 960"/>
                  <a:gd name="T6" fmla="*/ 392 w 480"/>
                  <a:gd name="T7" fmla="*/ 764 h 960"/>
                  <a:gd name="T8" fmla="*/ 480 w 480"/>
                  <a:gd name="T9" fmla="*/ 960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60"/>
                  <a:gd name="T17" fmla="*/ 480 w 480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2" name="Freeform 46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96 w 240"/>
                  <a:gd name="T3" fmla="*/ 0 h 48"/>
                  <a:gd name="T4" fmla="*/ 24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3" name="Freeform 47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>
                  <a:gd name="T0" fmla="*/ 240 w 240"/>
                  <a:gd name="T1" fmla="*/ 48 h 48"/>
                  <a:gd name="T2" fmla="*/ 144 w 240"/>
                  <a:gd name="T3" fmla="*/ 0 h 48"/>
                  <a:gd name="T4" fmla="*/ 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47" name="Group 48"/>
            <p:cNvGrpSpPr>
              <a:grpSpLocks/>
            </p:cNvGrpSpPr>
            <p:nvPr/>
          </p:nvGrpSpPr>
          <p:grpSpPr bwMode="auto">
            <a:xfrm>
              <a:off x="4320" y="1056"/>
              <a:ext cx="960" cy="960"/>
              <a:chOff x="576" y="856"/>
              <a:chExt cx="960" cy="960"/>
            </a:xfrm>
          </p:grpSpPr>
          <p:sp>
            <p:nvSpPr>
              <p:cNvPr id="37948" name="Freeform 49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>
                  <a:gd name="T0" fmla="*/ 0 w 480"/>
                  <a:gd name="T1" fmla="*/ 960 h 960"/>
                  <a:gd name="T2" fmla="*/ 84 w 480"/>
                  <a:gd name="T3" fmla="*/ 764 h 960"/>
                  <a:gd name="T4" fmla="*/ 240 w 480"/>
                  <a:gd name="T5" fmla="*/ 0 h 960"/>
                  <a:gd name="T6" fmla="*/ 392 w 480"/>
                  <a:gd name="T7" fmla="*/ 764 h 960"/>
                  <a:gd name="T8" fmla="*/ 480 w 480"/>
                  <a:gd name="T9" fmla="*/ 960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60"/>
                  <a:gd name="T17" fmla="*/ 480 w 480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9" name="Freeform 50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96 w 240"/>
                  <a:gd name="T3" fmla="*/ 0 h 48"/>
                  <a:gd name="T4" fmla="*/ 24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0" name="Freeform 51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>
                  <a:gd name="T0" fmla="*/ 240 w 240"/>
                  <a:gd name="T1" fmla="*/ 48 h 48"/>
                  <a:gd name="T2" fmla="*/ 144 w 240"/>
                  <a:gd name="T3" fmla="*/ 0 h 48"/>
                  <a:gd name="T4" fmla="*/ 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6361113" y="1204913"/>
            <a:ext cx="2173287" cy="1995487"/>
            <a:chOff x="4055" y="567"/>
            <a:chExt cx="1369" cy="1257"/>
          </a:xfrm>
        </p:grpSpPr>
        <p:sp>
          <p:nvSpPr>
            <p:cNvPr id="37940" name="Freeform 53"/>
            <p:cNvSpPr>
              <a:spLocks/>
            </p:cNvSpPr>
            <p:nvPr/>
          </p:nvSpPr>
          <p:spPr bwMode="auto">
            <a:xfrm>
              <a:off x="4428" y="567"/>
              <a:ext cx="654" cy="1191"/>
            </a:xfrm>
            <a:custGeom>
              <a:avLst/>
              <a:gdLst>
                <a:gd name="T0" fmla="*/ 0 w 654"/>
                <a:gd name="T1" fmla="*/ 1185 h 1191"/>
                <a:gd name="T2" fmla="*/ 60 w 654"/>
                <a:gd name="T3" fmla="*/ 957 h 1191"/>
                <a:gd name="T4" fmla="*/ 324 w 654"/>
                <a:gd name="T5" fmla="*/ 1 h 1191"/>
                <a:gd name="T6" fmla="*/ 576 w 654"/>
                <a:gd name="T7" fmla="*/ 951 h 1191"/>
                <a:gd name="T8" fmla="*/ 654 w 654"/>
                <a:gd name="T9" fmla="*/ 1191 h 1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4"/>
                <a:gd name="T16" fmla="*/ 0 h 1191"/>
                <a:gd name="T17" fmla="*/ 654 w 654"/>
                <a:gd name="T18" fmla="*/ 1191 h 1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4" h="1191">
                  <a:moveTo>
                    <a:pt x="0" y="1185"/>
                  </a:moveTo>
                  <a:cubicBezTo>
                    <a:pt x="10" y="1148"/>
                    <a:pt x="6" y="1154"/>
                    <a:pt x="60" y="957"/>
                  </a:cubicBezTo>
                  <a:cubicBezTo>
                    <a:pt x="114" y="760"/>
                    <a:pt x="238" y="2"/>
                    <a:pt x="324" y="1"/>
                  </a:cubicBezTo>
                  <a:cubicBezTo>
                    <a:pt x="410" y="0"/>
                    <a:pt x="521" y="753"/>
                    <a:pt x="576" y="951"/>
                  </a:cubicBezTo>
                  <a:cubicBezTo>
                    <a:pt x="631" y="1149"/>
                    <a:pt x="638" y="1141"/>
                    <a:pt x="654" y="119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Freeform 54"/>
            <p:cNvSpPr>
              <a:spLocks/>
            </p:cNvSpPr>
            <p:nvPr/>
          </p:nvSpPr>
          <p:spPr bwMode="auto">
            <a:xfrm>
              <a:off x="5088" y="1744"/>
              <a:ext cx="336" cy="72"/>
            </a:xfrm>
            <a:custGeom>
              <a:avLst/>
              <a:gdLst>
                <a:gd name="T0" fmla="*/ 0 w 336"/>
                <a:gd name="T1" fmla="*/ 14 h 72"/>
                <a:gd name="T2" fmla="*/ 108 w 336"/>
                <a:gd name="T3" fmla="*/ 2 h 72"/>
                <a:gd name="T4" fmla="*/ 192 w 336"/>
                <a:gd name="T5" fmla="*/ 24 h 72"/>
                <a:gd name="T6" fmla="*/ 336 w 336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72"/>
                <a:gd name="T14" fmla="*/ 336 w 336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72">
                  <a:moveTo>
                    <a:pt x="0" y="14"/>
                  </a:moveTo>
                  <a:cubicBezTo>
                    <a:pt x="18" y="13"/>
                    <a:pt x="76" y="0"/>
                    <a:pt x="108" y="2"/>
                  </a:cubicBezTo>
                  <a:cubicBezTo>
                    <a:pt x="140" y="4"/>
                    <a:pt x="154" y="12"/>
                    <a:pt x="192" y="24"/>
                  </a:cubicBezTo>
                  <a:cubicBezTo>
                    <a:pt x="230" y="36"/>
                    <a:pt x="312" y="64"/>
                    <a:pt x="336" y="7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Freeform 55"/>
            <p:cNvSpPr>
              <a:spLocks/>
            </p:cNvSpPr>
            <p:nvPr/>
          </p:nvSpPr>
          <p:spPr bwMode="auto">
            <a:xfrm flipH="1">
              <a:off x="4055" y="1744"/>
              <a:ext cx="384" cy="80"/>
            </a:xfrm>
            <a:custGeom>
              <a:avLst/>
              <a:gdLst>
                <a:gd name="T0" fmla="*/ 0 w 336"/>
                <a:gd name="T1" fmla="*/ 20 h 72"/>
                <a:gd name="T2" fmla="*/ 161 w 336"/>
                <a:gd name="T3" fmla="*/ 2 h 72"/>
                <a:gd name="T4" fmla="*/ 286 w 336"/>
                <a:gd name="T5" fmla="*/ 33 h 72"/>
                <a:gd name="T6" fmla="*/ 502 w 336"/>
                <a:gd name="T7" fmla="*/ 99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72"/>
                <a:gd name="T14" fmla="*/ 336 w 336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72">
                  <a:moveTo>
                    <a:pt x="0" y="14"/>
                  </a:moveTo>
                  <a:cubicBezTo>
                    <a:pt x="18" y="13"/>
                    <a:pt x="76" y="0"/>
                    <a:pt x="108" y="2"/>
                  </a:cubicBezTo>
                  <a:cubicBezTo>
                    <a:pt x="140" y="4"/>
                    <a:pt x="154" y="12"/>
                    <a:pt x="192" y="24"/>
                  </a:cubicBezTo>
                  <a:cubicBezTo>
                    <a:pt x="230" y="36"/>
                    <a:pt x="312" y="64"/>
                    <a:pt x="336" y="7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4590728" y="2108324"/>
            <a:ext cx="1600200" cy="1308100"/>
            <a:chOff x="3024" y="1192"/>
            <a:chExt cx="1008" cy="824"/>
          </a:xfrm>
        </p:grpSpPr>
        <p:sp>
          <p:nvSpPr>
            <p:cNvPr id="37937" name="Line 57"/>
            <p:cNvSpPr>
              <a:spLocks noChangeShapeType="1"/>
            </p:cNvSpPr>
            <p:nvPr/>
          </p:nvSpPr>
          <p:spPr bwMode="auto">
            <a:xfrm>
              <a:off x="3024" y="119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8" name="Line 58"/>
            <p:cNvSpPr>
              <a:spLocks noChangeShapeType="1"/>
            </p:cNvSpPr>
            <p:nvPr/>
          </p:nvSpPr>
          <p:spPr bwMode="auto">
            <a:xfrm>
              <a:off x="3696" y="1192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1" name="Object 3"/>
            <p:cNvGraphicFramePr>
              <a:graphicFrameLocks noChangeAspect="1"/>
            </p:cNvGraphicFramePr>
            <p:nvPr/>
          </p:nvGraphicFramePr>
          <p:xfrm>
            <a:off x="3456" y="1466"/>
            <a:ext cx="57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8" name="Equation" r:id="rId3" imgW="533160" imgH="330120" progId="Equation.DSMT4">
                    <p:embed/>
                  </p:oleObj>
                </mc:Choice>
                <mc:Fallback>
                  <p:oleObj name="Equation" r:id="rId3" imgW="533160" imgH="3301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66"/>
                          <a:ext cx="57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9" name="Line 60"/>
            <p:cNvSpPr>
              <a:spLocks noChangeShapeType="1"/>
            </p:cNvSpPr>
            <p:nvPr/>
          </p:nvSpPr>
          <p:spPr bwMode="auto">
            <a:xfrm flipV="1">
              <a:off x="3696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3371528" y="1892424"/>
            <a:ext cx="2362200" cy="1524000"/>
            <a:chOff x="2208" y="1056"/>
            <a:chExt cx="1488" cy="960"/>
          </a:xfrm>
        </p:grpSpPr>
        <p:sp>
          <p:nvSpPr>
            <p:cNvPr id="37924" name="Line 62"/>
            <p:cNvSpPr>
              <a:spLocks noChangeShapeType="1"/>
            </p:cNvSpPr>
            <p:nvPr/>
          </p:nvSpPr>
          <p:spPr bwMode="auto">
            <a:xfrm>
              <a:off x="2208" y="2016"/>
              <a:ext cx="1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63"/>
            <p:cNvSpPr>
              <a:spLocks noChangeShapeType="1"/>
            </p:cNvSpPr>
            <p:nvPr/>
          </p:nvSpPr>
          <p:spPr bwMode="auto">
            <a:xfrm>
              <a:off x="2474" y="2016"/>
              <a:ext cx="1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26" name="Group 64"/>
            <p:cNvGrpSpPr>
              <a:grpSpLocks/>
            </p:cNvGrpSpPr>
            <p:nvPr/>
          </p:nvGrpSpPr>
          <p:grpSpPr bwMode="auto">
            <a:xfrm>
              <a:off x="2366" y="1056"/>
              <a:ext cx="1042" cy="960"/>
              <a:chOff x="576" y="856"/>
              <a:chExt cx="960" cy="960"/>
            </a:xfrm>
          </p:grpSpPr>
          <p:sp>
            <p:nvSpPr>
              <p:cNvPr id="37934" name="Freeform 65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>
                  <a:gd name="T0" fmla="*/ 0 w 480"/>
                  <a:gd name="T1" fmla="*/ 960 h 960"/>
                  <a:gd name="T2" fmla="*/ 84 w 480"/>
                  <a:gd name="T3" fmla="*/ 764 h 960"/>
                  <a:gd name="T4" fmla="*/ 240 w 480"/>
                  <a:gd name="T5" fmla="*/ 0 h 960"/>
                  <a:gd name="T6" fmla="*/ 392 w 480"/>
                  <a:gd name="T7" fmla="*/ 764 h 960"/>
                  <a:gd name="T8" fmla="*/ 480 w 480"/>
                  <a:gd name="T9" fmla="*/ 960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60"/>
                  <a:gd name="T17" fmla="*/ 480 w 480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5" name="Freeform 66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96 w 240"/>
                  <a:gd name="T3" fmla="*/ 0 h 48"/>
                  <a:gd name="T4" fmla="*/ 24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6" name="Freeform 67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>
                  <a:gd name="T0" fmla="*/ 240 w 240"/>
                  <a:gd name="T1" fmla="*/ 48 h 48"/>
                  <a:gd name="T2" fmla="*/ 144 w 240"/>
                  <a:gd name="T3" fmla="*/ 0 h 48"/>
                  <a:gd name="T4" fmla="*/ 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27" name="Group 68"/>
            <p:cNvGrpSpPr>
              <a:grpSpLocks/>
            </p:cNvGrpSpPr>
            <p:nvPr/>
          </p:nvGrpSpPr>
          <p:grpSpPr bwMode="auto">
            <a:xfrm>
              <a:off x="2640" y="1056"/>
              <a:ext cx="1008" cy="960"/>
              <a:chOff x="576" y="856"/>
              <a:chExt cx="960" cy="960"/>
            </a:xfrm>
          </p:grpSpPr>
          <p:sp>
            <p:nvSpPr>
              <p:cNvPr id="37931" name="Freeform 69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>
                  <a:gd name="T0" fmla="*/ 0 w 480"/>
                  <a:gd name="T1" fmla="*/ 960 h 960"/>
                  <a:gd name="T2" fmla="*/ 84 w 480"/>
                  <a:gd name="T3" fmla="*/ 764 h 960"/>
                  <a:gd name="T4" fmla="*/ 240 w 480"/>
                  <a:gd name="T5" fmla="*/ 0 h 960"/>
                  <a:gd name="T6" fmla="*/ 392 w 480"/>
                  <a:gd name="T7" fmla="*/ 764 h 960"/>
                  <a:gd name="T8" fmla="*/ 480 w 480"/>
                  <a:gd name="T9" fmla="*/ 960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60"/>
                  <a:gd name="T17" fmla="*/ 480 w 480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2" name="Freeform 70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>
                  <a:gd name="T0" fmla="*/ 0 w 240"/>
                  <a:gd name="T1" fmla="*/ 48 h 48"/>
                  <a:gd name="T2" fmla="*/ 96 w 240"/>
                  <a:gd name="T3" fmla="*/ 0 h 48"/>
                  <a:gd name="T4" fmla="*/ 24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3" name="Freeform 71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>
                  <a:gd name="T0" fmla="*/ 240 w 240"/>
                  <a:gd name="T1" fmla="*/ 48 h 48"/>
                  <a:gd name="T2" fmla="*/ 144 w 240"/>
                  <a:gd name="T3" fmla="*/ 0 h 48"/>
                  <a:gd name="T4" fmla="*/ 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28" name="Group 72"/>
            <p:cNvGrpSpPr>
              <a:grpSpLocks/>
            </p:cNvGrpSpPr>
            <p:nvPr/>
          </p:nvGrpSpPr>
          <p:grpSpPr bwMode="auto">
            <a:xfrm>
              <a:off x="2880" y="1056"/>
              <a:ext cx="264" cy="960"/>
              <a:chOff x="2880" y="1056"/>
              <a:chExt cx="264" cy="960"/>
            </a:xfrm>
          </p:grpSpPr>
          <p:sp>
            <p:nvSpPr>
              <p:cNvPr id="37929" name="Line 73"/>
              <p:cNvSpPr>
                <a:spLocks noChangeShapeType="1"/>
              </p:cNvSpPr>
              <p:nvPr/>
            </p:nvSpPr>
            <p:spPr bwMode="auto">
              <a:xfrm flipV="1">
                <a:off x="2880" y="1056"/>
                <a:ext cx="0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0" name="Line 74"/>
              <p:cNvSpPr>
                <a:spLocks noChangeShapeType="1"/>
              </p:cNvSpPr>
              <p:nvPr/>
            </p:nvSpPr>
            <p:spPr bwMode="auto">
              <a:xfrm flipV="1">
                <a:off x="3144" y="1056"/>
                <a:ext cx="0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3600128" y="1732087"/>
            <a:ext cx="2057400" cy="1684337"/>
            <a:chOff x="2352" y="955"/>
            <a:chExt cx="1296" cy="1061"/>
          </a:xfrm>
        </p:grpSpPr>
        <p:sp>
          <p:nvSpPr>
            <p:cNvPr id="37921" name="Freeform 76"/>
            <p:cNvSpPr>
              <a:spLocks/>
            </p:cNvSpPr>
            <p:nvPr/>
          </p:nvSpPr>
          <p:spPr bwMode="auto">
            <a:xfrm>
              <a:off x="3399" y="1952"/>
              <a:ext cx="249" cy="48"/>
            </a:xfrm>
            <a:custGeom>
              <a:avLst/>
              <a:gdLst>
                <a:gd name="T0" fmla="*/ 0 w 240"/>
                <a:gd name="T1" fmla="*/ 48 h 48"/>
                <a:gd name="T2" fmla="*/ 108 w 240"/>
                <a:gd name="T3" fmla="*/ 0 h 48"/>
                <a:gd name="T4" fmla="*/ 268 w 240"/>
                <a:gd name="T5" fmla="*/ 48 h 48"/>
                <a:gd name="T6" fmla="*/ 0 60000 65536"/>
                <a:gd name="T7" fmla="*/ 0 60000 65536"/>
                <a:gd name="T8" fmla="*/ 0 60000 65536"/>
                <a:gd name="T9" fmla="*/ 0 w 240"/>
                <a:gd name="T10" fmla="*/ 0 h 48"/>
                <a:gd name="T11" fmla="*/ 240 w 24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48">
                  <a:moveTo>
                    <a:pt x="0" y="48"/>
                  </a:moveTo>
                  <a:cubicBezTo>
                    <a:pt x="28" y="24"/>
                    <a:pt x="56" y="0"/>
                    <a:pt x="96" y="0"/>
                  </a:cubicBezTo>
                  <a:cubicBezTo>
                    <a:pt x="136" y="0"/>
                    <a:pt x="216" y="40"/>
                    <a:pt x="240" y="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Freeform 77"/>
            <p:cNvSpPr>
              <a:spLocks/>
            </p:cNvSpPr>
            <p:nvPr/>
          </p:nvSpPr>
          <p:spPr bwMode="auto">
            <a:xfrm>
              <a:off x="2352" y="1950"/>
              <a:ext cx="258" cy="66"/>
            </a:xfrm>
            <a:custGeom>
              <a:avLst/>
              <a:gdLst>
                <a:gd name="T0" fmla="*/ 258 w 258"/>
                <a:gd name="T1" fmla="*/ 66 h 66"/>
                <a:gd name="T2" fmla="*/ 168 w 258"/>
                <a:gd name="T3" fmla="*/ 0 h 66"/>
                <a:gd name="T4" fmla="*/ 0 w 258"/>
                <a:gd name="T5" fmla="*/ 66 h 66"/>
                <a:gd name="T6" fmla="*/ 0 60000 65536"/>
                <a:gd name="T7" fmla="*/ 0 60000 65536"/>
                <a:gd name="T8" fmla="*/ 0 60000 65536"/>
                <a:gd name="T9" fmla="*/ 0 w 258"/>
                <a:gd name="T10" fmla="*/ 0 h 66"/>
                <a:gd name="T11" fmla="*/ 258 w 258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" h="66">
                  <a:moveTo>
                    <a:pt x="258" y="66"/>
                  </a:moveTo>
                  <a:cubicBezTo>
                    <a:pt x="244" y="55"/>
                    <a:pt x="211" y="0"/>
                    <a:pt x="168" y="0"/>
                  </a:cubicBezTo>
                  <a:cubicBezTo>
                    <a:pt x="125" y="0"/>
                    <a:pt x="35" y="52"/>
                    <a:pt x="0" y="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Freeform 78"/>
            <p:cNvSpPr>
              <a:spLocks/>
            </p:cNvSpPr>
            <p:nvPr/>
          </p:nvSpPr>
          <p:spPr bwMode="auto">
            <a:xfrm>
              <a:off x="2618" y="955"/>
              <a:ext cx="785" cy="1061"/>
            </a:xfrm>
            <a:custGeom>
              <a:avLst/>
              <a:gdLst>
                <a:gd name="T0" fmla="*/ 0 w 785"/>
                <a:gd name="T1" fmla="*/ 1061 h 1061"/>
                <a:gd name="T2" fmla="*/ 87 w 785"/>
                <a:gd name="T3" fmla="*/ 833 h 1061"/>
                <a:gd name="T4" fmla="*/ 214 w 785"/>
                <a:gd name="T5" fmla="*/ 107 h 1061"/>
                <a:gd name="T6" fmla="*/ 394 w 785"/>
                <a:gd name="T7" fmla="*/ 227 h 1061"/>
                <a:gd name="T8" fmla="*/ 592 w 785"/>
                <a:gd name="T9" fmla="*/ 101 h 1061"/>
                <a:gd name="T10" fmla="*/ 694 w 785"/>
                <a:gd name="T11" fmla="*/ 833 h 1061"/>
                <a:gd name="T12" fmla="*/ 742 w 785"/>
                <a:gd name="T13" fmla="*/ 989 h 1061"/>
                <a:gd name="T14" fmla="*/ 785 w 785"/>
                <a:gd name="T15" fmla="*/ 1061 h 10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5"/>
                <a:gd name="T25" fmla="*/ 0 h 1061"/>
                <a:gd name="T26" fmla="*/ 785 w 785"/>
                <a:gd name="T27" fmla="*/ 1061 h 10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5" h="1061">
                  <a:moveTo>
                    <a:pt x="0" y="1061"/>
                  </a:moveTo>
                  <a:cubicBezTo>
                    <a:pt x="15" y="1023"/>
                    <a:pt x="51" y="992"/>
                    <a:pt x="87" y="833"/>
                  </a:cubicBezTo>
                  <a:cubicBezTo>
                    <a:pt x="123" y="674"/>
                    <a:pt x="163" y="208"/>
                    <a:pt x="214" y="107"/>
                  </a:cubicBezTo>
                  <a:cubicBezTo>
                    <a:pt x="265" y="6"/>
                    <a:pt x="331" y="228"/>
                    <a:pt x="394" y="227"/>
                  </a:cubicBezTo>
                  <a:cubicBezTo>
                    <a:pt x="457" y="226"/>
                    <a:pt x="542" y="0"/>
                    <a:pt x="592" y="101"/>
                  </a:cubicBezTo>
                  <a:cubicBezTo>
                    <a:pt x="642" y="202"/>
                    <a:pt x="669" y="685"/>
                    <a:pt x="694" y="833"/>
                  </a:cubicBezTo>
                  <a:cubicBezTo>
                    <a:pt x="719" y="981"/>
                    <a:pt x="727" y="951"/>
                    <a:pt x="742" y="989"/>
                  </a:cubicBezTo>
                  <a:cubicBezTo>
                    <a:pt x="757" y="1027"/>
                    <a:pt x="776" y="1046"/>
                    <a:pt x="785" y="106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79"/>
          <p:cNvGrpSpPr>
            <a:grpSpLocks/>
          </p:cNvGrpSpPr>
          <p:nvPr/>
        </p:nvGrpSpPr>
        <p:grpSpPr bwMode="auto">
          <a:xfrm>
            <a:off x="3752528" y="3568824"/>
            <a:ext cx="1905000" cy="1295400"/>
            <a:chOff x="2400" y="2112"/>
            <a:chExt cx="1200" cy="816"/>
          </a:xfrm>
        </p:grpSpPr>
        <p:grpSp>
          <p:nvGrpSpPr>
            <p:cNvPr id="37911" name="Group 80"/>
            <p:cNvGrpSpPr>
              <a:grpSpLocks/>
            </p:cNvGrpSpPr>
            <p:nvPr/>
          </p:nvGrpSpPr>
          <p:grpSpPr bwMode="auto">
            <a:xfrm>
              <a:off x="2400" y="2112"/>
              <a:ext cx="1200" cy="816"/>
              <a:chOff x="2400" y="2112"/>
              <a:chExt cx="1200" cy="816"/>
            </a:xfrm>
          </p:grpSpPr>
          <p:sp>
            <p:nvSpPr>
              <p:cNvPr id="37913" name="Rectangle 81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1200" cy="816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14" name="Group 82"/>
              <p:cNvGrpSpPr>
                <a:grpSpLocks/>
              </p:cNvGrpSpPr>
              <p:nvPr/>
            </p:nvGrpSpPr>
            <p:grpSpPr bwMode="auto">
              <a:xfrm>
                <a:off x="2570" y="2256"/>
                <a:ext cx="816" cy="576"/>
                <a:chOff x="2570" y="2256"/>
                <a:chExt cx="816" cy="576"/>
              </a:xfrm>
            </p:grpSpPr>
            <p:sp>
              <p:nvSpPr>
                <p:cNvPr id="37915" name="Oval 83"/>
                <p:cNvSpPr>
                  <a:spLocks noChangeArrowheads="1"/>
                </p:cNvSpPr>
                <p:nvPr/>
              </p:nvSpPr>
              <p:spPr bwMode="auto">
                <a:xfrm>
                  <a:off x="2570" y="2256"/>
                  <a:ext cx="576" cy="576"/>
                </a:xfrm>
                <a:prstGeom prst="ellipse">
                  <a:avLst/>
                </a:prstGeom>
                <a:solidFill>
                  <a:srgbClr val="FFD48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6" name="Oval 84"/>
                <p:cNvSpPr>
                  <a:spLocks noChangeArrowheads="1"/>
                </p:cNvSpPr>
                <p:nvPr/>
              </p:nvSpPr>
              <p:spPr bwMode="auto">
                <a:xfrm>
                  <a:off x="2810" y="2256"/>
                  <a:ext cx="576" cy="576"/>
                </a:xfrm>
                <a:prstGeom prst="ellipse">
                  <a:avLst/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7" name="Oval 85"/>
                <p:cNvSpPr>
                  <a:spLocks noChangeArrowheads="1"/>
                </p:cNvSpPr>
                <p:nvPr/>
              </p:nvSpPr>
              <p:spPr bwMode="auto">
                <a:xfrm>
                  <a:off x="2622" y="2308"/>
                  <a:ext cx="472" cy="472"/>
                </a:xfrm>
                <a:prstGeom prst="ellipse">
                  <a:avLst/>
                </a:prstGeom>
                <a:solidFill>
                  <a:srgbClr val="6347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8" name="Oval 86"/>
                <p:cNvSpPr>
                  <a:spLocks noChangeArrowheads="1"/>
                </p:cNvSpPr>
                <p:nvPr/>
              </p:nvSpPr>
              <p:spPr bwMode="auto">
                <a:xfrm>
                  <a:off x="2862" y="2308"/>
                  <a:ext cx="472" cy="472"/>
                </a:xfrm>
                <a:prstGeom prst="ellipse">
                  <a:avLst/>
                </a:prstGeom>
                <a:solidFill>
                  <a:srgbClr val="6347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19" name="Oval 87"/>
                <p:cNvSpPr>
                  <a:spLocks noChangeArrowheads="1"/>
                </p:cNvSpPr>
                <p:nvPr/>
              </p:nvSpPr>
              <p:spPr bwMode="auto">
                <a:xfrm>
                  <a:off x="2915" y="2361"/>
                  <a:ext cx="366" cy="366"/>
                </a:xfrm>
                <a:prstGeom prst="ellipse">
                  <a:avLst/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20" name="Oval 88"/>
                <p:cNvSpPr>
                  <a:spLocks noChangeArrowheads="1"/>
                </p:cNvSpPr>
                <p:nvPr/>
              </p:nvSpPr>
              <p:spPr bwMode="auto">
                <a:xfrm>
                  <a:off x="2675" y="2361"/>
                  <a:ext cx="366" cy="366"/>
                </a:xfrm>
                <a:prstGeom prst="ellipse">
                  <a:avLst/>
                </a:prstGeom>
                <a:solidFill>
                  <a:srgbClr val="FFD4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12" name="Oval 89"/>
            <p:cNvSpPr>
              <a:spLocks noChangeArrowheads="1"/>
            </p:cNvSpPr>
            <p:nvPr/>
          </p:nvSpPr>
          <p:spPr bwMode="auto">
            <a:xfrm>
              <a:off x="2901" y="2400"/>
              <a:ext cx="144" cy="288"/>
            </a:xfrm>
            <a:prstGeom prst="ellipse">
              <a:avLst/>
            </a:prstGeom>
            <a:gradFill rotWithShape="0">
              <a:gsLst>
                <a:gs pos="0">
                  <a:srgbClr val="FFD48F"/>
                </a:gs>
                <a:gs pos="50000">
                  <a:srgbClr val="DCB77B"/>
                </a:gs>
                <a:gs pos="100000">
                  <a:srgbClr val="FFD48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4" name="Rectangle 90"/>
          <p:cNvSpPr>
            <a:spLocks noChangeArrowheads="1"/>
          </p:cNvSpPr>
          <p:nvPr/>
        </p:nvSpPr>
        <p:spPr bwMode="auto">
          <a:xfrm>
            <a:off x="1371600" y="879103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可</a:t>
            </a:r>
            <a:r>
              <a:rPr kumimoji="0" lang="zh-CN" altLang="en-US" b="1" dirty="0">
                <a:latin typeface="宋体" pitchFamily="2" charset="-122"/>
              </a:rPr>
              <a:t>分辨</a:t>
            </a:r>
          </a:p>
        </p:txBody>
      </p:sp>
      <p:sp>
        <p:nvSpPr>
          <p:cNvPr id="37905" name="Rectangle 91"/>
          <p:cNvSpPr>
            <a:spLocks noChangeArrowheads="1"/>
          </p:cNvSpPr>
          <p:nvPr/>
        </p:nvSpPr>
        <p:spPr bwMode="auto">
          <a:xfrm>
            <a:off x="3886200" y="879103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刚能</a:t>
            </a:r>
            <a:r>
              <a:rPr kumimoji="0" lang="zh-CN" altLang="en-US" b="1" dirty="0">
                <a:latin typeface="宋体" pitchFamily="2" charset="-122"/>
              </a:rPr>
              <a:t>分辨</a:t>
            </a:r>
          </a:p>
        </p:txBody>
      </p:sp>
      <p:sp>
        <p:nvSpPr>
          <p:cNvPr id="37906" name="Rectangle 92"/>
          <p:cNvSpPr>
            <a:spLocks noChangeArrowheads="1"/>
          </p:cNvSpPr>
          <p:nvPr/>
        </p:nvSpPr>
        <p:spPr bwMode="auto">
          <a:xfrm>
            <a:off x="6553200" y="735087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rgbClr val="0000FF"/>
                </a:solidFill>
                <a:latin typeface="宋体" pitchFamily="2" charset="-122"/>
              </a:rPr>
              <a:t>无法</a:t>
            </a:r>
            <a:r>
              <a:rPr kumimoji="0" lang="zh-CN" altLang="en-US" b="1" dirty="0">
                <a:latin typeface="宋体" pitchFamily="2" charset="-122"/>
              </a:rPr>
              <a:t>分辨</a:t>
            </a:r>
          </a:p>
        </p:txBody>
      </p:sp>
      <p:sp>
        <p:nvSpPr>
          <p:cNvPr id="37908" name="Line 94"/>
          <p:cNvSpPr>
            <a:spLocks noChangeShapeType="1"/>
          </p:cNvSpPr>
          <p:nvPr/>
        </p:nvSpPr>
        <p:spPr bwMode="auto">
          <a:xfrm flipH="1">
            <a:off x="3650928" y="184479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95"/>
          <p:cNvSpPr>
            <a:spLocks noChangeShapeType="1"/>
          </p:cNvSpPr>
          <p:nvPr/>
        </p:nvSpPr>
        <p:spPr bwMode="auto">
          <a:xfrm>
            <a:off x="3866828" y="292429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96"/>
          <p:cNvSpPr>
            <a:spLocks noChangeShapeType="1"/>
          </p:cNvSpPr>
          <p:nvPr/>
        </p:nvSpPr>
        <p:spPr bwMode="auto">
          <a:xfrm flipV="1">
            <a:off x="3866828" y="1844799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2662"/>
              </p:ext>
            </p:extLst>
          </p:nvPr>
        </p:nvGraphicFramePr>
        <p:xfrm>
          <a:off x="3650928" y="2421062"/>
          <a:ext cx="4159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928" y="2421062"/>
                        <a:ext cx="4159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240904"/>
            <a:ext cx="8458200" cy="3124200"/>
            <a:chOff x="240" y="768"/>
            <a:chExt cx="5328" cy="1968"/>
          </a:xfrm>
        </p:grpSpPr>
        <p:sp>
          <p:nvSpPr>
            <p:cNvPr id="38961" name="Rectangle 3"/>
            <p:cNvSpPr>
              <a:spLocks noChangeArrowheads="1"/>
            </p:cNvSpPr>
            <p:nvPr/>
          </p:nvSpPr>
          <p:spPr bwMode="auto">
            <a:xfrm>
              <a:off x="240" y="768"/>
              <a:ext cx="5328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2" name="Rectangle 4" descr="深色下对角线"/>
            <p:cNvSpPr>
              <a:spLocks noChangeArrowheads="1"/>
            </p:cNvSpPr>
            <p:nvPr/>
          </p:nvSpPr>
          <p:spPr bwMode="auto">
            <a:xfrm>
              <a:off x="2064" y="1248"/>
              <a:ext cx="96" cy="240"/>
            </a:xfrm>
            <a:prstGeom prst="rect">
              <a:avLst/>
            </a:prstGeom>
            <a:pattFill prst="dkDnDiag">
              <a:fgClr>
                <a:srgbClr val="66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3" name="Rectangle 5" descr="深色下对角线"/>
            <p:cNvSpPr>
              <a:spLocks noChangeArrowheads="1"/>
            </p:cNvSpPr>
            <p:nvPr/>
          </p:nvSpPr>
          <p:spPr bwMode="auto">
            <a:xfrm>
              <a:off x="2064" y="2064"/>
              <a:ext cx="96" cy="240"/>
            </a:xfrm>
            <a:prstGeom prst="rect">
              <a:avLst/>
            </a:prstGeom>
            <a:pattFill prst="dkDnDiag">
              <a:fgClr>
                <a:srgbClr val="66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4" name="Oval 6"/>
            <p:cNvSpPr>
              <a:spLocks noChangeArrowheads="1"/>
            </p:cNvSpPr>
            <p:nvPr/>
          </p:nvSpPr>
          <p:spPr bwMode="auto">
            <a:xfrm>
              <a:off x="2064" y="1488"/>
              <a:ext cx="9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5" name="Line 7"/>
            <p:cNvSpPr>
              <a:spLocks noChangeShapeType="1"/>
            </p:cNvSpPr>
            <p:nvPr/>
          </p:nvSpPr>
          <p:spPr bwMode="auto">
            <a:xfrm>
              <a:off x="480" y="1776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66" name="Group 8"/>
            <p:cNvGrpSpPr>
              <a:grpSpLocks/>
            </p:cNvGrpSpPr>
            <p:nvPr/>
          </p:nvGrpSpPr>
          <p:grpSpPr bwMode="auto">
            <a:xfrm>
              <a:off x="480" y="1248"/>
              <a:ext cx="468" cy="912"/>
              <a:chOff x="480" y="1248"/>
              <a:chExt cx="468" cy="912"/>
            </a:xfrm>
          </p:grpSpPr>
          <p:sp>
            <p:nvSpPr>
              <p:cNvPr id="38971" name="Text Box 9"/>
              <p:cNvSpPr txBox="1">
                <a:spLocks noChangeArrowheads="1"/>
              </p:cNvSpPr>
              <p:nvPr/>
            </p:nvSpPr>
            <p:spPr bwMode="auto">
              <a:xfrm>
                <a:off x="720" y="14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800" b="1">
                    <a:solidFill>
                      <a:srgbClr val="FF0000"/>
                    </a:solidFill>
                  </a:rPr>
                  <a:t>*</a:t>
                </a:r>
                <a:endParaRPr kumimoji="0" lang="en-US" altLang="zh-CN" sz="2800" b="1"/>
              </a:p>
            </p:txBody>
          </p:sp>
          <p:sp>
            <p:nvSpPr>
              <p:cNvPr id="38972" name="Text Box 10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800" b="1">
                    <a:solidFill>
                      <a:srgbClr val="FF0000"/>
                    </a:solidFill>
                  </a:rPr>
                  <a:t>*</a:t>
                </a:r>
                <a:endParaRPr kumimoji="0" lang="en-US" altLang="zh-CN" sz="2800" b="1"/>
              </a:p>
            </p:txBody>
          </p:sp>
          <p:graphicFrame>
            <p:nvGraphicFramePr>
              <p:cNvPr id="38923" name="Object 11"/>
              <p:cNvGraphicFramePr>
                <a:graphicFrameLocks noChangeAspect="1"/>
              </p:cNvGraphicFramePr>
              <p:nvPr/>
            </p:nvGraphicFramePr>
            <p:xfrm>
              <a:off x="480" y="1248"/>
              <a:ext cx="318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24" name="Equation" r:id="rId3" imgW="139680" imgH="215640" progId="Equation.DSMT4">
                      <p:embed/>
                    </p:oleObj>
                  </mc:Choice>
                  <mc:Fallback>
                    <p:oleObj name="Equation" r:id="rId3" imgW="139680" imgH="21564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1248"/>
                            <a:ext cx="318" cy="4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4" name="Object 12"/>
              <p:cNvGraphicFramePr>
                <a:graphicFrameLocks noChangeAspect="1"/>
              </p:cNvGraphicFramePr>
              <p:nvPr/>
            </p:nvGraphicFramePr>
            <p:xfrm>
              <a:off x="480" y="1680"/>
              <a:ext cx="338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25" name="Equation" r:id="rId5" imgW="152280" imgH="215640" progId="Equation.DSMT4">
                      <p:embed/>
                    </p:oleObj>
                  </mc:Choice>
                  <mc:Fallback>
                    <p:oleObj name="Equation" r:id="rId5" imgW="152280" imgH="21564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1680"/>
                            <a:ext cx="338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67" name="Line 13"/>
            <p:cNvSpPr>
              <a:spLocks noChangeShapeType="1"/>
            </p:cNvSpPr>
            <p:nvPr/>
          </p:nvSpPr>
          <p:spPr bwMode="auto">
            <a:xfrm flipH="1">
              <a:off x="1776" y="14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Line 14"/>
            <p:cNvSpPr>
              <a:spLocks noChangeShapeType="1"/>
            </p:cNvSpPr>
            <p:nvPr/>
          </p:nvSpPr>
          <p:spPr bwMode="auto">
            <a:xfrm flipH="1">
              <a:off x="1776" y="20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Line 15"/>
            <p:cNvSpPr>
              <a:spLocks noChangeShapeType="1"/>
            </p:cNvSpPr>
            <p:nvPr/>
          </p:nvSpPr>
          <p:spPr bwMode="auto">
            <a:xfrm>
              <a:off x="2160" y="216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2" name="Object 10"/>
            <p:cNvGraphicFramePr>
              <a:graphicFrameLocks noChangeAspect="1"/>
            </p:cNvGraphicFramePr>
            <p:nvPr/>
          </p:nvGraphicFramePr>
          <p:xfrm>
            <a:off x="2640" y="1978"/>
            <a:ext cx="33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26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78"/>
                          <a:ext cx="33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429" y="1056"/>
              <a:ext cx="25" cy="148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29000" y="2133600"/>
            <a:ext cx="1371600" cy="838200"/>
            <a:chOff x="2208" y="1392"/>
            <a:chExt cx="864" cy="528"/>
          </a:xfrm>
        </p:grpSpPr>
        <p:sp>
          <p:nvSpPr>
            <p:cNvPr id="38959" name="Freeform 19"/>
            <p:cNvSpPr>
              <a:spLocks/>
            </p:cNvSpPr>
            <p:nvPr/>
          </p:nvSpPr>
          <p:spPr bwMode="auto">
            <a:xfrm>
              <a:off x="2208" y="1728"/>
              <a:ext cx="816" cy="192"/>
            </a:xfrm>
            <a:custGeom>
              <a:avLst/>
              <a:gdLst>
                <a:gd name="T0" fmla="*/ 816 w 816"/>
                <a:gd name="T1" fmla="*/ 0 h 192"/>
                <a:gd name="T2" fmla="*/ 0 w 816"/>
                <a:gd name="T3" fmla="*/ 96 h 192"/>
                <a:gd name="T4" fmla="*/ 816 w 816"/>
                <a:gd name="T5" fmla="*/ 192 h 192"/>
                <a:gd name="T6" fmla="*/ 816 w 816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92"/>
                <a:gd name="T14" fmla="*/ 816 w 81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92">
                  <a:moveTo>
                    <a:pt x="816" y="0"/>
                  </a:moveTo>
                  <a:lnTo>
                    <a:pt x="0" y="96"/>
                  </a:lnTo>
                  <a:lnTo>
                    <a:pt x="816" y="192"/>
                  </a:lnTo>
                  <a:lnTo>
                    <a:pt x="81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0" name="Arc 20"/>
            <p:cNvSpPr>
              <a:spLocks/>
            </p:cNvSpPr>
            <p:nvPr/>
          </p:nvSpPr>
          <p:spPr bwMode="auto">
            <a:xfrm>
              <a:off x="3024" y="1728"/>
              <a:ext cx="48" cy="187"/>
            </a:xfrm>
            <a:custGeom>
              <a:avLst/>
              <a:gdLst>
                <a:gd name="T0" fmla="*/ 0 w 25007"/>
                <a:gd name="T1" fmla="*/ 0 h 43200"/>
                <a:gd name="T2" fmla="*/ 0 w 25007"/>
                <a:gd name="T3" fmla="*/ 0 h 43200"/>
                <a:gd name="T4" fmla="*/ 0 w 25007"/>
                <a:gd name="T5" fmla="*/ 0 h 43200"/>
                <a:gd name="T6" fmla="*/ 0 60000 65536"/>
                <a:gd name="T7" fmla="*/ 0 60000 65536"/>
                <a:gd name="T8" fmla="*/ 0 60000 65536"/>
                <a:gd name="T9" fmla="*/ 0 w 25007"/>
                <a:gd name="T10" fmla="*/ 0 h 43200"/>
                <a:gd name="T11" fmla="*/ 25007 w 2500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07" h="43200" fill="none" extrusionOk="0">
                  <a:moveTo>
                    <a:pt x="3406" y="0"/>
                  </a:moveTo>
                  <a:cubicBezTo>
                    <a:pt x="15336" y="0"/>
                    <a:pt x="25007" y="9670"/>
                    <a:pt x="25007" y="21600"/>
                  </a:cubicBezTo>
                  <a:cubicBezTo>
                    <a:pt x="25007" y="33529"/>
                    <a:pt x="15336" y="43200"/>
                    <a:pt x="3407" y="43200"/>
                  </a:cubicBezTo>
                  <a:cubicBezTo>
                    <a:pt x="2265" y="43200"/>
                    <a:pt x="1126" y="43109"/>
                    <a:pt x="0" y="42929"/>
                  </a:cubicBezTo>
                </a:path>
                <a:path w="25007" h="43200" stroke="0" extrusionOk="0">
                  <a:moveTo>
                    <a:pt x="3406" y="0"/>
                  </a:moveTo>
                  <a:cubicBezTo>
                    <a:pt x="15336" y="0"/>
                    <a:pt x="25007" y="9670"/>
                    <a:pt x="25007" y="21600"/>
                  </a:cubicBezTo>
                  <a:cubicBezTo>
                    <a:pt x="25007" y="33529"/>
                    <a:pt x="15336" y="43200"/>
                    <a:pt x="3407" y="43200"/>
                  </a:cubicBezTo>
                  <a:cubicBezTo>
                    <a:pt x="2265" y="43200"/>
                    <a:pt x="1126" y="43109"/>
                    <a:pt x="0" y="42929"/>
                  </a:cubicBezTo>
                  <a:lnTo>
                    <a:pt x="3407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2688" y="1392"/>
            <a:ext cx="2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27" name="Equation" r:id="rId9" imgW="228600" imgH="330120" progId="Equation.DSMT4">
                    <p:embed/>
                  </p:oleObj>
                </mc:Choice>
                <mc:Fallback>
                  <p:oleObj name="Equation" r:id="rId9" imgW="228600" imgH="330120" progId="Equation.DSMT4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392"/>
                          <a:ext cx="26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95400" y="2590800"/>
            <a:ext cx="4191000" cy="457200"/>
            <a:chOff x="816" y="1632"/>
            <a:chExt cx="2640" cy="288"/>
          </a:xfrm>
        </p:grpSpPr>
        <p:sp>
          <p:nvSpPr>
            <p:cNvPr id="38957" name="Line 24"/>
            <p:cNvSpPr>
              <a:spLocks noChangeShapeType="1"/>
            </p:cNvSpPr>
            <p:nvPr/>
          </p:nvSpPr>
          <p:spPr bwMode="auto">
            <a:xfrm flipV="1">
              <a:off x="816" y="1632"/>
              <a:ext cx="264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8" name="Line 25"/>
            <p:cNvSpPr>
              <a:spLocks noChangeShapeType="1"/>
            </p:cNvSpPr>
            <p:nvPr/>
          </p:nvSpPr>
          <p:spPr bwMode="auto">
            <a:xfrm>
              <a:off x="816" y="1632"/>
              <a:ext cx="264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10400" y="2438400"/>
            <a:ext cx="838200" cy="762000"/>
            <a:chOff x="4416" y="1536"/>
            <a:chExt cx="528" cy="480"/>
          </a:xfrm>
        </p:grpSpPr>
        <p:sp>
          <p:nvSpPr>
            <p:cNvPr id="38956" name="Line 27"/>
            <p:cNvSpPr>
              <a:spLocks noChangeShapeType="1"/>
            </p:cNvSpPr>
            <p:nvPr/>
          </p:nvSpPr>
          <p:spPr bwMode="auto">
            <a:xfrm>
              <a:off x="4416" y="1632"/>
              <a:ext cx="0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4595" y="1536"/>
            <a:ext cx="34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28" name="Equation" r:id="rId11" imgW="368280" imgH="457200" progId="Equation.DSMT4">
                    <p:embed/>
                  </p:oleObj>
                </mc:Choice>
                <mc:Fallback>
                  <p:oleObj name="Equation" r:id="rId11" imgW="368280" imgH="457200" progId="Equation.DSMT4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1536"/>
                          <a:ext cx="349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58490"/>
              </p:ext>
            </p:extLst>
          </p:nvPr>
        </p:nvGraphicFramePr>
        <p:xfrm>
          <a:off x="5855564" y="3373745"/>
          <a:ext cx="2770047" cy="85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" name="Equation" r:id="rId13" imgW="1346040" imgH="406080" progId="Equation.DSMT4">
                  <p:embed/>
                </p:oleObj>
              </mc:Choice>
              <mc:Fallback>
                <p:oleObj name="Equation" r:id="rId13" imgW="134604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564" y="3373745"/>
                        <a:ext cx="2770047" cy="853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514600" y="4481513"/>
            <a:ext cx="4035425" cy="876300"/>
            <a:chOff x="1584" y="2823"/>
            <a:chExt cx="2542" cy="552"/>
          </a:xfrm>
        </p:grpSpPr>
        <p:graphicFrame>
          <p:nvGraphicFramePr>
            <p:cNvPr id="389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7892850"/>
                </p:ext>
              </p:extLst>
            </p:nvPr>
          </p:nvGraphicFramePr>
          <p:xfrm>
            <a:off x="2878" y="2823"/>
            <a:ext cx="12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0" name="Equation" r:id="rId15" imgW="1180800" imgH="609480" progId="Equation.DSMT4">
                    <p:embed/>
                  </p:oleObj>
                </mc:Choice>
                <mc:Fallback>
                  <p:oleObj name="Equation" r:id="rId15" imgW="1180800" imgH="609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2823"/>
                          <a:ext cx="12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CCFF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  <a:gs pos="50000">
                                    <a:srgbClr val="FFCCFF"/>
                                  </a:gs>
                                  <a:gs pos="100000">
                                    <a:srgbClr val="FFCCFF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5" name="Text Box 33"/>
            <p:cNvSpPr txBox="1">
              <a:spLocks noChangeArrowheads="1"/>
            </p:cNvSpPr>
            <p:nvPr/>
          </p:nvSpPr>
          <p:spPr bwMode="auto">
            <a:xfrm>
              <a:off x="1584" y="2936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0000FF"/>
                  </a:solidFill>
                </a:rPr>
                <a:t>最小分辨角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066800" y="5486400"/>
            <a:ext cx="7010400" cy="1087438"/>
            <a:chOff x="672" y="3456"/>
            <a:chExt cx="4416" cy="685"/>
          </a:xfrm>
        </p:grpSpPr>
        <p:sp>
          <p:nvSpPr>
            <p:cNvPr id="5156" name="Rectangle 36"/>
            <p:cNvSpPr>
              <a:spLocks noChangeArrowheads="1"/>
            </p:cNvSpPr>
            <p:nvPr/>
          </p:nvSpPr>
          <p:spPr bwMode="auto">
            <a:xfrm>
              <a:off x="672" y="3456"/>
              <a:ext cx="4416" cy="67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3" name="Text Box 37"/>
            <p:cNvSpPr txBox="1">
              <a:spLocks noChangeArrowheads="1"/>
            </p:cNvSpPr>
            <p:nvPr/>
          </p:nvSpPr>
          <p:spPr bwMode="auto">
            <a:xfrm>
              <a:off x="798" y="3648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 dirty="0"/>
                <a:t>光学仪器</a:t>
              </a:r>
              <a:r>
                <a:rPr kumimoji="0" lang="zh-CN" altLang="en-US" sz="2800" b="1" dirty="0">
                  <a:solidFill>
                    <a:srgbClr val="0000FF"/>
                  </a:solidFill>
                </a:rPr>
                <a:t>分辨率</a:t>
              </a:r>
            </a:p>
          </p:txBody>
        </p:sp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2496" y="3504"/>
            <a:ext cx="1392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1" name="Equation" r:id="rId17" imgW="1333440" imgH="672840" progId="Equation.DSMT4">
                    <p:embed/>
                  </p:oleObj>
                </mc:Choice>
                <mc:Fallback>
                  <p:oleObj name="Equation" r:id="rId17" imgW="1333440" imgH="6728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04"/>
                          <a:ext cx="1392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3984" y="3504"/>
            <a:ext cx="91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2" name="Equation" r:id="rId19" imgW="736560" imgH="609480" progId="Equation.DSMT4">
                    <p:embed/>
                  </p:oleObj>
                </mc:Choice>
                <mc:Fallback>
                  <p:oleObj name="Equation" r:id="rId19" imgW="736560" imgH="609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504"/>
                          <a:ext cx="912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83407"/>
              </p:ext>
            </p:extLst>
          </p:nvPr>
        </p:nvGraphicFramePr>
        <p:xfrm>
          <a:off x="6011863" y="1240904"/>
          <a:ext cx="28273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3" name="Equation" r:id="rId21" imgW="1650960" imgH="583920" progId="Equation.DSMT4">
                  <p:embed/>
                </p:oleObj>
              </mc:Choice>
              <mc:Fallback>
                <p:oleObj name="Equation" r:id="rId21" imgW="165096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240904"/>
                        <a:ext cx="28273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85800" y="1309688"/>
            <a:ext cx="3962400" cy="2043113"/>
            <a:chOff x="432" y="825"/>
            <a:chExt cx="2496" cy="1287"/>
          </a:xfrm>
        </p:grpSpPr>
        <p:sp>
          <p:nvSpPr>
            <p:cNvPr id="38946" name="Freeform 42"/>
            <p:cNvSpPr>
              <a:spLocks/>
            </p:cNvSpPr>
            <p:nvPr/>
          </p:nvSpPr>
          <p:spPr bwMode="auto">
            <a:xfrm>
              <a:off x="1968" y="1488"/>
              <a:ext cx="1" cy="624"/>
            </a:xfrm>
            <a:custGeom>
              <a:avLst/>
              <a:gdLst>
                <a:gd name="T0" fmla="*/ 0 w 1"/>
                <a:gd name="T1" fmla="*/ 0 h 624"/>
                <a:gd name="T2" fmla="*/ 1 w 1"/>
                <a:gd name="T3" fmla="*/ 624 h 624"/>
                <a:gd name="T4" fmla="*/ 0 60000 65536"/>
                <a:gd name="T5" fmla="*/ 0 60000 65536"/>
                <a:gd name="T6" fmla="*/ 0 w 1"/>
                <a:gd name="T7" fmla="*/ 0 h 624"/>
                <a:gd name="T8" fmla="*/ 1 w 1"/>
                <a:gd name="T9" fmla="*/ 624 h 6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4">
                  <a:moveTo>
                    <a:pt x="0" y="0"/>
                  </a:moveTo>
                  <a:lnTo>
                    <a:pt x="1" y="62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47" name="Group 43"/>
            <p:cNvGrpSpPr>
              <a:grpSpLocks/>
            </p:cNvGrpSpPr>
            <p:nvPr/>
          </p:nvGrpSpPr>
          <p:grpSpPr bwMode="auto">
            <a:xfrm>
              <a:off x="432" y="825"/>
              <a:ext cx="2496" cy="813"/>
              <a:chOff x="672" y="825"/>
              <a:chExt cx="2496" cy="813"/>
            </a:xfrm>
          </p:grpSpPr>
          <p:sp>
            <p:nvSpPr>
              <p:cNvPr id="38948" name="Freeform 44"/>
              <p:cNvSpPr>
                <a:spLocks/>
              </p:cNvSpPr>
              <p:nvPr/>
            </p:nvSpPr>
            <p:spPr bwMode="auto">
              <a:xfrm>
                <a:off x="1128" y="1200"/>
                <a:ext cx="1032" cy="438"/>
              </a:xfrm>
              <a:custGeom>
                <a:avLst/>
                <a:gdLst>
                  <a:gd name="T0" fmla="*/ 282 w 1032"/>
                  <a:gd name="T1" fmla="*/ 0 h 438"/>
                  <a:gd name="T2" fmla="*/ 1032 w 1032"/>
                  <a:gd name="T3" fmla="*/ 438 h 438"/>
                  <a:gd name="T4" fmla="*/ 0 w 1032"/>
                  <a:gd name="T5" fmla="*/ 6 h 438"/>
                  <a:gd name="T6" fmla="*/ 282 w 1032"/>
                  <a:gd name="T7" fmla="*/ 0 h 4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438"/>
                  <a:gd name="T14" fmla="*/ 1032 w 1032"/>
                  <a:gd name="T15" fmla="*/ 438 h 4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438">
                    <a:moveTo>
                      <a:pt x="282" y="0"/>
                    </a:moveTo>
                    <a:lnTo>
                      <a:pt x="1032" y="438"/>
                    </a:lnTo>
                    <a:lnTo>
                      <a:pt x="0" y="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50" name="Text Box 46"/>
              <p:cNvSpPr txBox="1">
                <a:spLocks noChangeArrowheads="1"/>
              </p:cNvSpPr>
              <p:nvPr/>
            </p:nvSpPr>
            <p:spPr bwMode="auto">
              <a:xfrm>
                <a:off x="672" y="825"/>
                <a:ext cx="24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1C1C1C"/>
                    </a:solidFill>
                  </a:rPr>
                  <a:t>光学仪器的通光孔径</a:t>
                </a:r>
              </a:p>
            </p:txBody>
          </p:sp>
          <p:graphicFrame>
            <p:nvGraphicFramePr>
              <p:cNvPr id="38916" name="Object 4"/>
              <p:cNvGraphicFramePr>
                <a:graphicFrameLocks noChangeAspect="1"/>
              </p:cNvGraphicFramePr>
              <p:nvPr/>
            </p:nvGraphicFramePr>
            <p:xfrm>
              <a:off x="2736" y="840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34" name="Equation" r:id="rId23" imgW="164880" imgH="164880" progId="Equation.DSMT4">
                      <p:embed/>
                    </p:oleObj>
                  </mc:Choice>
                  <mc:Fallback>
                    <p:oleObj name="Equation" r:id="rId23" imgW="164880" imgH="16488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840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51" name="Line 48"/>
              <p:cNvSpPr>
                <a:spLocks noChangeShapeType="1"/>
              </p:cNvSpPr>
              <p:nvPr/>
            </p:nvSpPr>
            <p:spPr bwMode="auto">
              <a:xfrm>
                <a:off x="1152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484813" y="1752600"/>
            <a:ext cx="1755775" cy="2208213"/>
            <a:chOff x="3455" y="1104"/>
            <a:chExt cx="1106" cy="1391"/>
          </a:xfrm>
        </p:grpSpPr>
        <p:grpSp>
          <p:nvGrpSpPr>
            <p:cNvPr id="38936" name="Group 50"/>
            <p:cNvGrpSpPr>
              <a:grpSpLocks/>
            </p:cNvGrpSpPr>
            <p:nvPr/>
          </p:nvGrpSpPr>
          <p:grpSpPr bwMode="auto">
            <a:xfrm rot="5367018">
              <a:off x="3271" y="1291"/>
              <a:ext cx="1055" cy="681"/>
              <a:chOff x="3648" y="2208"/>
              <a:chExt cx="1141" cy="968"/>
            </a:xfrm>
          </p:grpSpPr>
          <p:sp>
            <p:nvSpPr>
              <p:cNvPr id="38943" name="Freeform 51"/>
              <p:cNvSpPr>
                <a:spLocks/>
              </p:cNvSpPr>
              <p:nvPr/>
            </p:nvSpPr>
            <p:spPr bwMode="auto">
              <a:xfrm>
                <a:off x="4512" y="3120"/>
                <a:ext cx="277" cy="48"/>
              </a:xfrm>
              <a:custGeom>
                <a:avLst/>
                <a:gdLst>
                  <a:gd name="T0" fmla="*/ 0 w 240"/>
                  <a:gd name="T1" fmla="*/ 48 h 48"/>
                  <a:gd name="T2" fmla="*/ 148 w 240"/>
                  <a:gd name="T3" fmla="*/ 0 h 48"/>
                  <a:gd name="T4" fmla="*/ 369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4" name="Freeform 52"/>
              <p:cNvSpPr>
                <a:spLocks/>
              </p:cNvSpPr>
              <p:nvPr/>
            </p:nvSpPr>
            <p:spPr bwMode="auto">
              <a:xfrm>
                <a:off x="3648" y="3120"/>
                <a:ext cx="277" cy="48"/>
              </a:xfrm>
              <a:custGeom>
                <a:avLst/>
                <a:gdLst>
                  <a:gd name="T0" fmla="*/ 369 w 240"/>
                  <a:gd name="T1" fmla="*/ 48 h 48"/>
                  <a:gd name="T2" fmla="*/ 222 w 240"/>
                  <a:gd name="T3" fmla="*/ 0 h 48"/>
                  <a:gd name="T4" fmla="*/ 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5" name="Freeform 53"/>
              <p:cNvSpPr>
                <a:spLocks/>
              </p:cNvSpPr>
              <p:nvPr/>
            </p:nvSpPr>
            <p:spPr bwMode="auto">
              <a:xfrm>
                <a:off x="3936" y="2208"/>
                <a:ext cx="576" cy="968"/>
              </a:xfrm>
              <a:custGeom>
                <a:avLst/>
                <a:gdLst>
                  <a:gd name="T0" fmla="*/ 0 w 480"/>
                  <a:gd name="T1" fmla="*/ 968 h 968"/>
                  <a:gd name="T2" fmla="*/ 166 w 480"/>
                  <a:gd name="T3" fmla="*/ 680 h 968"/>
                  <a:gd name="T4" fmla="*/ 415 w 480"/>
                  <a:gd name="T5" fmla="*/ 8 h 968"/>
                  <a:gd name="T6" fmla="*/ 664 w 480"/>
                  <a:gd name="T7" fmla="*/ 728 h 968"/>
                  <a:gd name="T8" fmla="*/ 829 w 480"/>
                  <a:gd name="T9" fmla="*/ 968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68"/>
                  <a:gd name="T17" fmla="*/ 480 w 480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68">
                    <a:moveTo>
                      <a:pt x="0" y="968"/>
                    </a:moveTo>
                    <a:cubicBezTo>
                      <a:pt x="28" y="904"/>
                      <a:pt x="56" y="840"/>
                      <a:pt x="96" y="680"/>
                    </a:cubicBezTo>
                    <a:cubicBezTo>
                      <a:pt x="136" y="520"/>
                      <a:pt x="192" y="0"/>
                      <a:pt x="240" y="8"/>
                    </a:cubicBezTo>
                    <a:cubicBezTo>
                      <a:pt x="288" y="16"/>
                      <a:pt x="344" y="568"/>
                      <a:pt x="384" y="728"/>
                    </a:cubicBezTo>
                    <a:cubicBezTo>
                      <a:pt x="424" y="888"/>
                      <a:pt x="464" y="928"/>
                      <a:pt x="480" y="968"/>
                    </a:cubicBez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7" name="Line 54"/>
            <p:cNvSpPr>
              <a:spLocks noChangeShapeType="1"/>
            </p:cNvSpPr>
            <p:nvPr/>
          </p:nvSpPr>
          <p:spPr bwMode="auto">
            <a:xfrm>
              <a:off x="3457" y="163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8" name="Group 55"/>
            <p:cNvGrpSpPr>
              <a:grpSpLocks/>
            </p:cNvGrpSpPr>
            <p:nvPr/>
          </p:nvGrpSpPr>
          <p:grpSpPr bwMode="auto">
            <a:xfrm rot="5367018">
              <a:off x="3220" y="1578"/>
              <a:ext cx="1152" cy="681"/>
              <a:chOff x="3648" y="2208"/>
              <a:chExt cx="1141" cy="968"/>
            </a:xfrm>
          </p:grpSpPr>
          <p:sp>
            <p:nvSpPr>
              <p:cNvPr id="38940" name="Freeform 56"/>
              <p:cNvSpPr>
                <a:spLocks/>
              </p:cNvSpPr>
              <p:nvPr/>
            </p:nvSpPr>
            <p:spPr bwMode="auto">
              <a:xfrm>
                <a:off x="4512" y="3120"/>
                <a:ext cx="277" cy="48"/>
              </a:xfrm>
              <a:custGeom>
                <a:avLst/>
                <a:gdLst>
                  <a:gd name="T0" fmla="*/ 0 w 240"/>
                  <a:gd name="T1" fmla="*/ 48 h 48"/>
                  <a:gd name="T2" fmla="*/ 148 w 240"/>
                  <a:gd name="T3" fmla="*/ 0 h 48"/>
                  <a:gd name="T4" fmla="*/ 369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1" name="Freeform 57"/>
              <p:cNvSpPr>
                <a:spLocks/>
              </p:cNvSpPr>
              <p:nvPr/>
            </p:nvSpPr>
            <p:spPr bwMode="auto">
              <a:xfrm>
                <a:off x="3648" y="3120"/>
                <a:ext cx="277" cy="48"/>
              </a:xfrm>
              <a:custGeom>
                <a:avLst/>
                <a:gdLst>
                  <a:gd name="T0" fmla="*/ 369 w 240"/>
                  <a:gd name="T1" fmla="*/ 48 h 48"/>
                  <a:gd name="T2" fmla="*/ 222 w 240"/>
                  <a:gd name="T3" fmla="*/ 0 h 48"/>
                  <a:gd name="T4" fmla="*/ 0 w 24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48"/>
                  <a:gd name="T11" fmla="*/ 240 w 24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2" name="Freeform 58"/>
              <p:cNvSpPr>
                <a:spLocks/>
              </p:cNvSpPr>
              <p:nvPr/>
            </p:nvSpPr>
            <p:spPr bwMode="auto">
              <a:xfrm>
                <a:off x="3936" y="2208"/>
                <a:ext cx="576" cy="968"/>
              </a:xfrm>
              <a:custGeom>
                <a:avLst/>
                <a:gdLst>
                  <a:gd name="T0" fmla="*/ 0 w 480"/>
                  <a:gd name="T1" fmla="*/ 968 h 968"/>
                  <a:gd name="T2" fmla="*/ 166 w 480"/>
                  <a:gd name="T3" fmla="*/ 680 h 968"/>
                  <a:gd name="T4" fmla="*/ 415 w 480"/>
                  <a:gd name="T5" fmla="*/ 8 h 968"/>
                  <a:gd name="T6" fmla="*/ 664 w 480"/>
                  <a:gd name="T7" fmla="*/ 728 h 968"/>
                  <a:gd name="T8" fmla="*/ 829 w 480"/>
                  <a:gd name="T9" fmla="*/ 968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968"/>
                  <a:gd name="T17" fmla="*/ 480 w 480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968">
                    <a:moveTo>
                      <a:pt x="0" y="968"/>
                    </a:moveTo>
                    <a:cubicBezTo>
                      <a:pt x="28" y="904"/>
                      <a:pt x="56" y="840"/>
                      <a:pt x="96" y="680"/>
                    </a:cubicBezTo>
                    <a:cubicBezTo>
                      <a:pt x="136" y="520"/>
                      <a:pt x="192" y="0"/>
                      <a:pt x="240" y="8"/>
                    </a:cubicBezTo>
                    <a:cubicBezTo>
                      <a:pt x="288" y="16"/>
                      <a:pt x="344" y="568"/>
                      <a:pt x="384" y="728"/>
                    </a:cubicBezTo>
                    <a:cubicBezTo>
                      <a:pt x="424" y="888"/>
                      <a:pt x="464" y="928"/>
                      <a:pt x="480" y="968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9" name="Line 59"/>
            <p:cNvSpPr>
              <a:spLocks noChangeShapeType="1"/>
            </p:cNvSpPr>
            <p:nvPr/>
          </p:nvSpPr>
          <p:spPr bwMode="auto">
            <a:xfrm>
              <a:off x="3456" y="1920"/>
              <a:ext cx="1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33" name="Rectangle 60"/>
          <p:cNvSpPr>
            <a:spLocks noChangeArrowheads="1"/>
          </p:cNvSpPr>
          <p:nvPr/>
        </p:nvSpPr>
        <p:spPr bwMode="auto">
          <a:xfrm>
            <a:off x="2590800" y="37338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zh-CN" sz="2800" b="1">
                <a:solidFill>
                  <a:srgbClr val="CC0000"/>
                </a:solidFill>
                <a:latin typeface="宋体" pitchFamily="2" charset="-122"/>
              </a:rPr>
              <a:t>光学仪器</a:t>
            </a:r>
            <a:endParaRPr kumimoji="0" lang="zh-CN" altLang="en-US" sz="2800" b="1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38934" name="Text Box 14"/>
          <p:cNvSpPr txBox="1">
            <a:spLocks noChangeArrowheads="1"/>
          </p:cNvSpPr>
          <p:nvPr/>
        </p:nvSpPr>
        <p:spPr bwMode="auto">
          <a:xfrm>
            <a:off x="179388" y="3048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 sz="2800" b="1" dirty="0">
                <a:latin typeface="宋体" pitchFamily="2" charset="-122"/>
              </a:rPr>
              <a:t>三</a:t>
            </a:r>
            <a:r>
              <a:rPr kumimoji="0" lang="zh-CN" altLang="en-US" sz="2800" b="1" dirty="0">
                <a:latin typeface="宋体" pitchFamily="2" charset="-122"/>
              </a:rPr>
              <a:t>、</a:t>
            </a:r>
            <a:r>
              <a:rPr kumimoji="0" lang="zh-CN" altLang="zh-CN" sz="2800" b="1" dirty="0">
                <a:latin typeface="宋体" pitchFamily="2" charset="-122"/>
              </a:rPr>
              <a:t>光学仪器的分辨本领</a:t>
            </a:r>
            <a:endParaRPr kumimoji="0" lang="zh-CN" altLang="en-US" sz="2800" b="1" dirty="0">
              <a:latin typeface="宋体" pitchFamily="2" charset="-122"/>
            </a:endParaRPr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3995738" y="304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/>
              <a:t>（刚好能分辨两光点的能力）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3" y="4365104"/>
            <a:ext cx="8712968" cy="237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dirty="0"/>
              <a:t>国家天文台兴隆观测站，位于河北省兴隆县燕山主峰雾灵山</a:t>
            </a:r>
            <a:r>
              <a:rPr lang="zh-CN" altLang="en-US" sz="2200" dirty="0" smtClean="0"/>
              <a:t>南，海拔</a:t>
            </a:r>
            <a:r>
              <a:rPr lang="en-US" altLang="zh-CN" sz="2200" dirty="0"/>
              <a:t>960</a:t>
            </a:r>
            <a:r>
              <a:rPr lang="zh-CN" altLang="en-US" sz="2200" dirty="0"/>
              <a:t>米</a:t>
            </a:r>
            <a:r>
              <a:rPr lang="zh-CN" altLang="en-US" sz="2200" dirty="0" smtClean="0"/>
              <a:t>，设有</a:t>
            </a:r>
            <a:r>
              <a:rPr lang="zh-CN" altLang="en-US" sz="2200" dirty="0"/>
              <a:t>大天区面积多目标光纤光谱天文望远镜（</a:t>
            </a:r>
            <a:r>
              <a:rPr lang="en-US" altLang="zh-CN" sz="2200" dirty="0" smtClean="0"/>
              <a:t>LAMOST</a:t>
            </a:r>
            <a:r>
              <a:rPr lang="zh-CN" altLang="en-US" sz="2200" dirty="0" smtClean="0"/>
              <a:t>，</a:t>
            </a:r>
            <a:r>
              <a:rPr lang="zh-CN" altLang="en-US" sz="2000" dirty="0" smtClean="0"/>
              <a:t>口径</a:t>
            </a:r>
            <a:r>
              <a:rPr lang="en-US" altLang="zh-CN" sz="2000" dirty="0" smtClean="0"/>
              <a:t>4</a:t>
            </a:r>
            <a:r>
              <a:rPr lang="zh-CN" altLang="en-US" sz="2000" dirty="0"/>
              <a:t>米</a:t>
            </a:r>
            <a:r>
              <a:rPr lang="zh-CN" altLang="en-US" sz="2200" dirty="0" smtClean="0"/>
              <a:t>）</a:t>
            </a:r>
            <a:r>
              <a:rPr lang="zh-CN" altLang="en-US" sz="2200" dirty="0"/>
              <a:t>、</a:t>
            </a:r>
            <a:r>
              <a:rPr lang="en-US" altLang="zh-CN" sz="2200" dirty="0"/>
              <a:t>2.16</a:t>
            </a:r>
            <a:r>
              <a:rPr lang="zh-CN" altLang="en-US" sz="2200" dirty="0"/>
              <a:t>米光学望远镜、</a:t>
            </a:r>
            <a:r>
              <a:rPr lang="en-US" altLang="zh-CN" sz="2200" dirty="0"/>
              <a:t>1.26</a:t>
            </a:r>
            <a:r>
              <a:rPr lang="zh-CN" altLang="en-US" sz="2200" dirty="0"/>
              <a:t>米红外望远镜、</a:t>
            </a:r>
            <a:r>
              <a:rPr lang="en-US" altLang="zh-CN" sz="2200" dirty="0"/>
              <a:t>60/90</a:t>
            </a:r>
            <a:r>
              <a:rPr lang="zh-CN" altLang="en-US" sz="2200" dirty="0"/>
              <a:t>厘米施密特望远镜、</a:t>
            </a:r>
            <a:r>
              <a:rPr lang="en-US" altLang="zh-CN" sz="2200" dirty="0"/>
              <a:t>85</a:t>
            </a:r>
            <a:r>
              <a:rPr lang="zh-CN" altLang="en-US" sz="2200" dirty="0"/>
              <a:t>厘米反射望远镜、</a:t>
            </a:r>
            <a:r>
              <a:rPr lang="en-US" altLang="zh-CN" sz="2200" dirty="0"/>
              <a:t>80</a:t>
            </a:r>
            <a:r>
              <a:rPr lang="zh-CN" altLang="en-US" sz="2200" dirty="0"/>
              <a:t>厘米反射望远镜、</a:t>
            </a:r>
            <a:r>
              <a:rPr lang="en-US" altLang="zh-CN" sz="2200" dirty="0"/>
              <a:t>60</a:t>
            </a:r>
            <a:r>
              <a:rPr lang="zh-CN" altLang="en-US" sz="2200" dirty="0"/>
              <a:t>厘米反光望远镜。这里地处深山区，天文宁静度好，大气透明度</a:t>
            </a:r>
            <a:r>
              <a:rPr lang="zh-CN" altLang="en-US" sz="2200" dirty="0" smtClean="0"/>
              <a:t>好。</a:t>
            </a:r>
            <a:endParaRPr lang="zh-CN" altLang="en-US" sz="2200" dirty="0"/>
          </a:p>
        </p:txBody>
      </p:sp>
      <p:pic>
        <p:nvPicPr>
          <p:cNvPr id="50178" name="Picture 2" descr="C:\Users\Administrator\Desktop\12070456_0767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20688"/>
            <a:ext cx="4812010" cy="36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 descr="C:\Users\Administrator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402"/>
            <a:ext cx="3506906" cy="225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C:\Users\Administrator\Desktop\d439b6003af33a87659fe468c65c10385243b5d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57554"/>
            <a:ext cx="2894838" cy="17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955" y="2986284"/>
            <a:ext cx="129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2.16</a:t>
            </a:r>
            <a:r>
              <a:rPr lang="zh-CN" altLang="en-US" dirty="0" smtClean="0"/>
              <a:t>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4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509120"/>
            <a:ext cx="8712968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世界迄今最大单</a:t>
            </a:r>
            <a:r>
              <a:rPr lang="zh-CN" altLang="en-US" dirty="0" smtClean="0"/>
              <a:t>口径射电望远镜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500</a:t>
            </a:r>
            <a:r>
              <a:rPr lang="zh-CN" altLang="en-US" dirty="0"/>
              <a:t>米口径，隐藏在贵州群山深处。</a:t>
            </a:r>
            <a:r>
              <a:rPr lang="zh-CN" altLang="en-US" dirty="0" smtClean="0"/>
              <a:t>原来世界</a:t>
            </a:r>
            <a:r>
              <a:rPr lang="zh-CN" altLang="en-US" dirty="0"/>
              <a:t>上最大的射电望远镜位于波多黎各，直径</a:t>
            </a:r>
            <a:r>
              <a:rPr lang="en-US" altLang="zh-CN" dirty="0"/>
              <a:t>305</a:t>
            </a:r>
            <a:r>
              <a:rPr lang="zh-CN" altLang="en-US" dirty="0" smtClean="0"/>
              <a:t>米。科学意义：</a:t>
            </a:r>
            <a:r>
              <a:rPr lang="zh-CN" altLang="en-US" b="1" dirty="0" smtClean="0"/>
              <a:t>宇宙</a:t>
            </a:r>
            <a:r>
              <a:rPr lang="zh-CN" altLang="en-US" b="1" dirty="0"/>
              <a:t>演化、脉冲星探测和星际分子</a:t>
            </a:r>
            <a:r>
              <a:rPr lang="zh-CN" altLang="en-US" dirty="0"/>
              <a:t>。</a:t>
            </a:r>
          </a:p>
        </p:txBody>
      </p:sp>
      <p:pic>
        <p:nvPicPr>
          <p:cNvPr id="51202" name="Picture 2" descr="C:\Users\Administrator\Desktop\6159252dd42a28341375278b53b5c9ea14cebf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49" y="764704"/>
            <a:ext cx="5328084" cy="36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9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357912" y="3031729"/>
            <a:ext cx="3044825" cy="2154436"/>
          </a:xfrm>
          <a:prstGeom prst="rect">
            <a:avLst/>
          </a:prstGeom>
          <a:noFill/>
          <a:ln w="2857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CF2509"/>
                </a:solidFill>
                <a:latin typeface="Tahoma" pitchFamily="34" charset="0"/>
              </a:rPr>
              <a:t>菲涅耳</a:t>
            </a:r>
            <a:r>
              <a:rPr lang="zh-CN" altLang="en-US" b="1" dirty="0">
                <a:latin typeface="Tahoma" pitchFamily="34" charset="0"/>
              </a:rPr>
              <a:t>补充：从同一波阵面上各点发出的子波是相干波。                         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Tahoma" pitchFamily="34" charset="0"/>
              </a:rPr>
              <a:t>           </a:t>
            </a:r>
            <a:r>
              <a:rPr lang="zh-CN" altLang="en-US" b="1" dirty="0" smtClean="0">
                <a:latin typeface="Tahoma" pitchFamily="34" charset="0"/>
              </a:rPr>
              <a:t>  </a:t>
            </a:r>
            <a:r>
              <a:rPr lang="en-US" altLang="zh-CN" b="1" dirty="0"/>
              <a:t>—</a:t>
            </a:r>
            <a:r>
              <a:rPr lang="en-US" altLang="zh-CN" sz="2800" b="1" dirty="0"/>
              <a:t>1818</a:t>
            </a:r>
            <a:r>
              <a:rPr lang="zh-CN" altLang="en-US" b="1" dirty="0"/>
              <a:t>年</a:t>
            </a:r>
          </a:p>
        </p:txBody>
      </p: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5292080" y="1716645"/>
            <a:ext cx="312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</a:rPr>
              <a:t>惠更斯解释不了光强明暗分布！</a:t>
            </a:r>
            <a:r>
              <a:rPr lang="zh-CN" altLang="en-US" b="1" dirty="0">
                <a:solidFill>
                  <a:srgbClr val="336600"/>
                </a:solidFill>
                <a:latin typeface="Tahoma" pitchFamily="34" charset="0"/>
              </a:rPr>
              <a:t> 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00299" y="1746747"/>
            <a:ext cx="4419600" cy="3657600"/>
            <a:chOff x="340" y="1779"/>
            <a:chExt cx="2784" cy="2304"/>
          </a:xfrm>
        </p:grpSpPr>
        <p:sp>
          <p:nvSpPr>
            <p:cNvPr id="50182" name="Rectangle 42"/>
            <p:cNvSpPr>
              <a:spLocks noChangeArrowheads="1"/>
            </p:cNvSpPr>
            <p:nvPr/>
          </p:nvSpPr>
          <p:spPr bwMode="auto">
            <a:xfrm>
              <a:off x="2740" y="3778"/>
              <a:ext cx="384" cy="305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" name="Oval 43"/>
            <p:cNvSpPr>
              <a:spLocks noChangeArrowheads="1"/>
            </p:cNvSpPr>
            <p:nvPr/>
          </p:nvSpPr>
          <p:spPr bwMode="auto">
            <a:xfrm>
              <a:off x="1422" y="2115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Oval 44"/>
            <p:cNvSpPr>
              <a:spLocks noChangeArrowheads="1"/>
            </p:cNvSpPr>
            <p:nvPr/>
          </p:nvSpPr>
          <p:spPr bwMode="auto">
            <a:xfrm>
              <a:off x="1662" y="2162"/>
              <a:ext cx="336" cy="326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Oval 45"/>
            <p:cNvSpPr>
              <a:spLocks noChangeArrowheads="1"/>
            </p:cNvSpPr>
            <p:nvPr/>
          </p:nvSpPr>
          <p:spPr bwMode="auto">
            <a:xfrm>
              <a:off x="1769" y="2244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Oval 46"/>
            <p:cNvSpPr>
              <a:spLocks noChangeArrowheads="1"/>
            </p:cNvSpPr>
            <p:nvPr/>
          </p:nvSpPr>
          <p:spPr bwMode="auto">
            <a:xfrm>
              <a:off x="1891" y="2359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Oval 47"/>
            <p:cNvSpPr>
              <a:spLocks noChangeArrowheads="1"/>
            </p:cNvSpPr>
            <p:nvPr/>
          </p:nvSpPr>
          <p:spPr bwMode="auto">
            <a:xfrm>
              <a:off x="1983" y="2535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Oval 48"/>
            <p:cNvSpPr>
              <a:spLocks noChangeArrowheads="1"/>
            </p:cNvSpPr>
            <p:nvPr/>
          </p:nvSpPr>
          <p:spPr bwMode="auto">
            <a:xfrm>
              <a:off x="2020" y="2675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Oval 49"/>
            <p:cNvSpPr>
              <a:spLocks noChangeArrowheads="1"/>
            </p:cNvSpPr>
            <p:nvPr/>
          </p:nvSpPr>
          <p:spPr bwMode="auto">
            <a:xfrm>
              <a:off x="2020" y="2815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Oval 50"/>
            <p:cNvSpPr>
              <a:spLocks noChangeArrowheads="1"/>
            </p:cNvSpPr>
            <p:nvPr/>
          </p:nvSpPr>
          <p:spPr bwMode="auto">
            <a:xfrm>
              <a:off x="1998" y="3002"/>
              <a:ext cx="336" cy="326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Oval 51"/>
            <p:cNvSpPr>
              <a:spLocks noChangeArrowheads="1"/>
            </p:cNvSpPr>
            <p:nvPr/>
          </p:nvSpPr>
          <p:spPr bwMode="auto">
            <a:xfrm>
              <a:off x="1950" y="3142"/>
              <a:ext cx="336" cy="326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Oval 52"/>
            <p:cNvSpPr>
              <a:spLocks noChangeArrowheads="1"/>
            </p:cNvSpPr>
            <p:nvPr/>
          </p:nvSpPr>
          <p:spPr bwMode="auto">
            <a:xfrm>
              <a:off x="1854" y="3282"/>
              <a:ext cx="336" cy="326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Oval 53"/>
            <p:cNvSpPr>
              <a:spLocks noChangeArrowheads="1"/>
            </p:cNvSpPr>
            <p:nvPr/>
          </p:nvSpPr>
          <p:spPr bwMode="auto">
            <a:xfrm>
              <a:off x="1710" y="3375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Oval 54"/>
            <p:cNvSpPr>
              <a:spLocks noChangeArrowheads="1"/>
            </p:cNvSpPr>
            <p:nvPr/>
          </p:nvSpPr>
          <p:spPr bwMode="auto">
            <a:xfrm>
              <a:off x="1566" y="3422"/>
              <a:ext cx="336" cy="326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Oval 55"/>
            <p:cNvSpPr>
              <a:spLocks noChangeArrowheads="1"/>
            </p:cNvSpPr>
            <p:nvPr/>
          </p:nvSpPr>
          <p:spPr bwMode="auto">
            <a:xfrm>
              <a:off x="1422" y="3468"/>
              <a:ext cx="336" cy="32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Oval 56"/>
            <p:cNvSpPr>
              <a:spLocks noChangeArrowheads="1"/>
            </p:cNvSpPr>
            <p:nvPr/>
          </p:nvSpPr>
          <p:spPr bwMode="auto">
            <a:xfrm>
              <a:off x="1732" y="2547"/>
              <a:ext cx="192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Oval 57"/>
            <p:cNvSpPr>
              <a:spLocks noChangeArrowheads="1"/>
            </p:cNvSpPr>
            <p:nvPr/>
          </p:nvSpPr>
          <p:spPr bwMode="auto">
            <a:xfrm>
              <a:off x="1780" y="2643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Oval 58"/>
            <p:cNvSpPr>
              <a:spLocks noChangeArrowheads="1"/>
            </p:cNvSpPr>
            <p:nvPr/>
          </p:nvSpPr>
          <p:spPr bwMode="auto">
            <a:xfrm>
              <a:off x="1780" y="2739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Oval 59"/>
            <p:cNvSpPr>
              <a:spLocks noChangeArrowheads="1"/>
            </p:cNvSpPr>
            <p:nvPr/>
          </p:nvSpPr>
          <p:spPr bwMode="auto">
            <a:xfrm>
              <a:off x="1780" y="2835"/>
              <a:ext cx="240" cy="2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Oval 60"/>
            <p:cNvSpPr>
              <a:spLocks noChangeArrowheads="1"/>
            </p:cNvSpPr>
            <p:nvPr/>
          </p:nvSpPr>
          <p:spPr bwMode="auto">
            <a:xfrm>
              <a:off x="1732" y="3027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Oval 61"/>
            <p:cNvSpPr>
              <a:spLocks noChangeArrowheads="1"/>
            </p:cNvSpPr>
            <p:nvPr/>
          </p:nvSpPr>
          <p:spPr bwMode="auto">
            <a:xfrm>
              <a:off x="1636" y="3075"/>
              <a:ext cx="288" cy="2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Oval 62"/>
            <p:cNvSpPr>
              <a:spLocks noChangeArrowheads="1"/>
            </p:cNvSpPr>
            <p:nvPr/>
          </p:nvSpPr>
          <p:spPr bwMode="auto">
            <a:xfrm>
              <a:off x="1588" y="3171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Oval 63"/>
            <p:cNvSpPr>
              <a:spLocks noChangeArrowheads="1"/>
            </p:cNvSpPr>
            <p:nvPr/>
          </p:nvSpPr>
          <p:spPr bwMode="auto">
            <a:xfrm>
              <a:off x="1492" y="3219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Oval 64"/>
            <p:cNvSpPr>
              <a:spLocks noChangeArrowheads="1"/>
            </p:cNvSpPr>
            <p:nvPr/>
          </p:nvSpPr>
          <p:spPr bwMode="auto">
            <a:xfrm>
              <a:off x="1444" y="3219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Oval 65"/>
            <p:cNvSpPr>
              <a:spLocks noChangeArrowheads="1"/>
            </p:cNvSpPr>
            <p:nvPr/>
          </p:nvSpPr>
          <p:spPr bwMode="auto">
            <a:xfrm>
              <a:off x="1529" y="2984"/>
              <a:ext cx="230" cy="21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Oval 66"/>
            <p:cNvSpPr>
              <a:spLocks noChangeArrowheads="1"/>
            </p:cNvSpPr>
            <p:nvPr/>
          </p:nvSpPr>
          <p:spPr bwMode="auto">
            <a:xfrm>
              <a:off x="1529" y="2667"/>
              <a:ext cx="230" cy="21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Oval 67"/>
            <p:cNvSpPr>
              <a:spLocks noChangeArrowheads="1"/>
            </p:cNvSpPr>
            <p:nvPr/>
          </p:nvSpPr>
          <p:spPr bwMode="auto">
            <a:xfrm>
              <a:off x="1587" y="2720"/>
              <a:ext cx="230" cy="21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Oval 68"/>
            <p:cNvSpPr>
              <a:spLocks noChangeArrowheads="1"/>
            </p:cNvSpPr>
            <p:nvPr/>
          </p:nvSpPr>
          <p:spPr bwMode="auto">
            <a:xfrm>
              <a:off x="1635" y="2825"/>
              <a:ext cx="230" cy="212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Oval 69"/>
            <p:cNvSpPr>
              <a:spLocks noChangeArrowheads="1"/>
            </p:cNvSpPr>
            <p:nvPr/>
          </p:nvSpPr>
          <p:spPr bwMode="auto">
            <a:xfrm>
              <a:off x="1587" y="2931"/>
              <a:ext cx="230" cy="21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Oval 70"/>
            <p:cNvSpPr>
              <a:spLocks noChangeArrowheads="1"/>
            </p:cNvSpPr>
            <p:nvPr/>
          </p:nvSpPr>
          <p:spPr bwMode="auto">
            <a:xfrm>
              <a:off x="1481" y="2643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Oval 71"/>
            <p:cNvSpPr>
              <a:spLocks noChangeArrowheads="1"/>
            </p:cNvSpPr>
            <p:nvPr/>
          </p:nvSpPr>
          <p:spPr bwMode="auto">
            <a:xfrm>
              <a:off x="1433" y="2979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Oval 72"/>
            <p:cNvSpPr>
              <a:spLocks noChangeArrowheads="1"/>
            </p:cNvSpPr>
            <p:nvPr/>
          </p:nvSpPr>
          <p:spPr bwMode="auto">
            <a:xfrm>
              <a:off x="1433" y="2643"/>
              <a:ext cx="240" cy="2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Arc 73"/>
            <p:cNvSpPr>
              <a:spLocks/>
            </p:cNvSpPr>
            <p:nvPr/>
          </p:nvSpPr>
          <p:spPr bwMode="auto">
            <a:xfrm>
              <a:off x="1444" y="2739"/>
              <a:ext cx="213" cy="372"/>
            </a:xfrm>
            <a:custGeom>
              <a:avLst/>
              <a:gdLst>
                <a:gd name="T0" fmla="*/ 0 w 23927"/>
                <a:gd name="T1" fmla="*/ 0 h 43200"/>
                <a:gd name="T2" fmla="*/ 0 w 23927"/>
                <a:gd name="T3" fmla="*/ 3 h 43200"/>
                <a:gd name="T4" fmla="*/ 0 w 23927"/>
                <a:gd name="T5" fmla="*/ 2 h 43200"/>
                <a:gd name="T6" fmla="*/ 0 60000 65536"/>
                <a:gd name="T7" fmla="*/ 0 60000 65536"/>
                <a:gd name="T8" fmla="*/ 0 60000 65536"/>
                <a:gd name="T9" fmla="*/ 0 w 23927"/>
                <a:gd name="T10" fmla="*/ 0 h 43200"/>
                <a:gd name="T11" fmla="*/ 23927 w 2392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27" h="43200" fill="none" extrusionOk="0">
                  <a:moveTo>
                    <a:pt x="2326" y="0"/>
                  </a:moveTo>
                  <a:cubicBezTo>
                    <a:pt x="14256" y="0"/>
                    <a:pt x="23927" y="9670"/>
                    <a:pt x="23927" y="21600"/>
                  </a:cubicBezTo>
                  <a:cubicBezTo>
                    <a:pt x="23927" y="33529"/>
                    <a:pt x="14256" y="43200"/>
                    <a:pt x="2327" y="43200"/>
                  </a:cubicBezTo>
                  <a:cubicBezTo>
                    <a:pt x="1549" y="43200"/>
                    <a:pt x="772" y="43158"/>
                    <a:pt x="-1" y="43074"/>
                  </a:cubicBezTo>
                </a:path>
                <a:path w="23927" h="43200" stroke="0" extrusionOk="0">
                  <a:moveTo>
                    <a:pt x="2326" y="0"/>
                  </a:moveTo>
                  <a:cubicBezTo>
                    <a:pt x="14256" y="0"/>
                    <a:pt x="23927" y="9670"/>
                    <a:pt x="23927" y="21600"/>
                  </a:cubicBezTo>
                  <a:cubicBezTo>
                    <a:pt x="23927" y="33529"/>
                    <a:pt x="14256" y="43200"/>
                    <a:pt x="2327" y="43200"/>
                  </a:cubicBezTo>
                  <a:cubicBezTo>
                    <a:pt x="1549" y="43200"/>
                    <a:pt x="772" y="43158"/>
                    <a:pt x="-1" y="43074"/>
                  </a:cubicBezTo>
                  <a:lnTo>
                    <a:pt x="2327" y="216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0066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Line 74"/>
            <p:cNvSpPr>
              <a:spLocks noChangeShapeType="1"/>
            </p:cNvSpPr>
            <p:nvPr/>
          </p:nvSpPr>
          <p:spPr bwMode="auto">
            <a:xfrm>
              <a:off x="436" y="2187"/>
              <a:ext cx="0" cy="148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75"/>
            <p:cNvSpPr>
              <a:spLocks noChangeShapeType="1"/>
            </p:cNvSpPr>
            <p:nvPr/>
          </p:nvSpPr>
          <p:spPr bwMode="auto">
            <a:xfrm>
              <a:off x="676" y="2187"/>
              <a:ext cx="0" cy="148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76"/>
            <p:cNvSpPr>
              <a:spLocks noChangeShapeType="1"/>
            </p:cNvSpPr>
            <p:nvPr/>
          </p:nvSpPr>
          <p:spPr bwMode="auto">
            <a:xfrm>
              <a:off x="916" y="2187"/>
              <a:ext cx="0" cy="148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Line 77"/>
            <p:cNvSpPr>
              <a:spLocks noChangeShapeType="1"/>
            </p:cNvSpPr>
            <p:nvPr/>
          </p:nvSpPr>
          <p:spPr bwMode="auto">
            <a:xfrm>
              <a:off x="1156" y="2187"/>
              <a:ext cx="0" cy="148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Line 78"/>
            <p:cNvSpPr>
              <a:spLocks noChangeShapeType="1"/>
            </p:cNvSpPr>
            <p:nvPr/>
          </p:nvSpPr>
          <p:spPr bwMode="auto">
            <a:xfrm>
              <a:off x="1396" y="2187"/>
              <a:ext cx="0" cy="148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79"/>
            <p:cNvSpPr>
              <a:spLocks noChangeShapeType="1"/>
            </p:cNvSpPr>
            <p:nvPr/>
          </p:nvSpPr>
          <p:spPr bwMode="auto">
            <a:xfrm>
              <a:off x="340" y="2547"/>
              <a:ext cx="10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Line 80"/>
            <p:cNvSpPr>
              <a:spLocks noChangeShapeType="1"/>
            </p:cNvSpPr>
            <p:nvPr/>
          </p:nvSpPr>
          <p:spPr bwMode="auto">
            <a:xfrm>
              <a:off x="340" y="2739"/>
              <a:ext cx="10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Line 81"/>
            <p:cNvSpPr>
              <a:spLocks noChangeShapeType="1"/>
            </p:cNvSpPr>
            <p:nvPr/>
          </p:nvSpPr>
          <p:spPr bwMode="auto">
            <a:xfrm>
              <a:off x="340" y="2931"/>
              <a:ext cx="10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Line 82"/>
            <p:cNvSpPr>
              <a:spLocks noChangeShapeType="1"/>
            </p:cNvSpPr>
            <p:nvPr/>
          </p:nvSpPr>
          <p:spPr bwMode="auto">
            <a:xfrm>
              <a:off x="340" y="3123"/>
              <a:ext cx="10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3" name="Line 83"/>
            <p:cNvSpPr>
              <a:spLocks noChangeShapeType="1"/>
            </p:cNvSpPr>
            <p:nvPr/>
          </p:nvSpPr>
          <p:spPr bwMode="auto">
            <a:xfrm>
              <a:off x="340" y="3315"/>
              <a:ext cx="10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4" name="Rectangle 84"/>
            <p:cNvSpPr>
              <a:spLocks noChangeArrowheads="1"/>
            </p:cNvSpPr>
            <p:nvPr/>
          </p:nvSpPr>
          <p:spPr bwMode="auto">
            <a:xfrm>
              <a:off x="2740" y="2612"/>
              <a:ext cx="384" cy="574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Rectangle 85"/>
            <p:cNvSpPr>
              <a:spLocks noChangeArrowheads="1"/>
            </p:cNvSpPr>
            <p:nvPr/>
          </p:nvSpPr>
          <p:spPr bwMode="auto">
            <a:xfrm>
              <a:off x="2740" y="2343"/>
              <a:ext cx="384" cy="31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6" name="Rectangle 86"/>
            <p:cNvSpPr>
              <a:spLocks noChangeArrowheads="1"/>
            </p:cNvSpPr>
            <p:nvPr/>
          </p:nvSpPr>
          <p:spPr bwMode="auto">
            <a:xfrm>
              <a:off x="2740" y="2065"/>
              <a:ext cx="384" cy="304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7" name="Rectangle 87"/>
            <p:cNvSpPr>
              <a:spLocks noChangeArrowheads="1"/>
            </p:cNvSpPr>
            <p:nvPr/>
          </p:nvSpPr>
          <p:spPr bwMode="auto">
            <a:xfrm>
              <a:off x="2740" y="3473"/>
              <a:ext cx="384" cy="31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8" name="Rectangle 88"/>
            <p:cNvSpPr>
              <a:spLocks noChangeArrowheads="1"/>
            </p:cNvSpPr>
            <p:nvPr/>
          </p:nvSpPr>
          <p:spPr bwMode="auto">
            <a:xfrm>
              <a:off x="2740" y="3169"/>
              <a:ext cx="384" cy="304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9" name="Rectangle 89"/>
            <p:cNvSpPr>
              <a:spLocks noChangeArrowheads="1"/>
            </p:cNvSpPr>
            <p:nvPr/>
          </p:nvSpPr>
          <p:spPr bwMode="auto">
            <a:xfrm>
              <a:off x="2740" y="1779"/>
              <a:ext cx="384" cy="305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0" name="AutoShape 90"/>
            <p:cNvSpPr>
              <a:spLocks noChangeArrowheads="1"/>
            </p:cNvSpPr>
            <p:nvPr/>
          </p:nvSpPr>
          <p:spPr bwMode="auto">
            <a:xfrm rot="5400000">
              <a:off x="782" y="2221"/>
              <a:ext cx="1317" cy="1468"/>
            </a:xfrm>
            <a:custGeom>
              <a:avLst/>
              <a:gdLst>
                <a:gd name="T0" fmla="*/ 40 w 21600"/>
                <a:gd name="T1" fmla="*/ 0 h 21600"/>
                <a:gd name="T2" fmla="*/ 9 w 21600"/>
                <a:gd name="T3" fmla="*/ 48 h 21600"/>
                <a:gd name="T4" fmla="*/ 40 w 21600"/>
                <a:gd name="T5" fmla="*/ 22 h 21600"/>
                <a:gd name="T6" fmla="*/ 71 w 21600"/>
                <a:gd name="T7" fmla="*/ 4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 w 21600"/>
                <a:gd name="T13" fmla="*/ 0 h 21600"/>
                <a:gd name="T14" fmla="*/ 21272 w 21600"/>
                <a:gd name="T15" fmla="*/ 12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866" y="10568"/>
                  </a:moveTo>
                  <a:cubicBezTo>
                    <a:pt x="4991" y="7381"/>
                    <a:pt x="7610" y="4861"/>
                    <a:pt x="10800" y="4862"/>
                  </a:cubicBezTo>
                  <a:cubicBezTo>
                    <a:pt x="13989" y="4862"/>
                    <a:pt x="16608" y="7381"/>
                    <a:pt x="16733" y="10568"/>
                  </a:cubicBezTo>
                  <a:lnTo>
                    <a:pt x="21591" y="10378"/>
                  </a:lnTo>
                  <a:cubicBezTo>
                    <a:pt x="21365" y="4581"/>
                    <a:pt x="16600" y="-1"/>
                    <a:pt x="10799" y="0"/>
                  </a:cubicBezTo>
                  <a:cubicBezTo>
                    <a:pt x="4999" y="0"/>
                    <a:pt x="234" y="4581"/>
                    <a:pt x="8" y="10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1" name="Arc 91"/>
            <p:cNvSpPr>
              <a:spLocks/>
            </p:cNvSpPr>
            <p:nvPr/>
          </p:nvSpPr>
          <p:spPr bwMode="auto">
            <a:xfrm>
              <a:off x="1339" y="2309"/>
              <a:ext cx="792" cy="1296"/>
            </a:xfrm>
            <a:custGeom>
              <a:avLst/>
              <a:gdLst>
                <a:gd name="T0" fmla="*/ 2 w 29562"/>
                <a:gd name="T1" fmla="*/ 0 h 43200"/>
                <a:gd name="T2" fmla="*/ 0 w 29562"/>
                <a:gd name="T3" fmla="*/ 38 h 43200"/>
                <a:gd name="T4" fmla="*/ 6 w 29562"/>
                <a:gd name="T5" fmla="*/ 19 h 43200"/>
                <a:gd name="T6" fmla="*/ 0 60000 65536"/>
                <a:gd name="T7" fmla="*/ 0 60000 65536"/>
                <a:gd name="T8" fmla="*/ 0 60000 65536"/>
                <a:gd name="T9" fmla="*/ 0 w 29562"/>
                <a:gd name="T10" fmla="*/ 0 h 43200"/>
                <a:gd name="T11" fmla="*/ 29562 w 2956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562" h="43200" fill="none" extrusionOk="0">
                  <a:moveTo>
                    <a:pt x="3262" y="517"/>
                  </a:moveTo>
                  <a:cubicBezTo>
                    <a:pt x="4805" y="173"/>
                    <a:pt x="6381" y="-1"/>
                    <a:pt x="7962" y="0"/>
                  </a:cubicBezTo>
                  <a:cubicBezTo>
                    <a:pt x="19891" y="0"/>
                    <a:pt x="29562" y="9670"/>
                    <a:pt x="29562" y="21600"/>
                  </a:cubicBezTo>
                  <a:cubicBezTo>
                    <a:pt x="29562" y="33529"/>
                    <a:pt x="19891" y="43200"/>
                    <a:pt x="7962" y="43200"/>
                  </a:cubicBezTo>
                  <a:cubicBezTo>
                    <a:pt x="5235" y="43200"/>
                    <a:pt x="2534" y="42683"/>
                    <a:pt x="-1" y="41679"/>
                  </a:cubicBezTo>
                </a:path>
                <a:path w="29562" h="43200" stroke="0" extrusionOk="0">
                  <a:moveTo>
                    <a:pt x="3262" y="517"/>
                  </a:moveTo>
                  <a:cubicBezTo>
                    <a:pt x="4805" y="173"/>
                    <a:pt x="6381" y="-1"/>
                    <a:pt x="7962" y="0"/>
                  </a:cubicBezTo>
                  <a:cubicBezTo>
                    <a:pt x="19891" y="0"/>
                    <a:pt x="29562" y="9670"/>
                    <a:pt x="29562" y="21600"/>
                  </a:cubicBezTo>
                  <a:cubicBezTo>
                    <a:pt x="29562" y="33529"/>
                    <a:pt x="19891" y="43200"/>
                    <a:pt x="7962" y="43200"/>
                  </a:cubicBezTo>
                  <a:cubicBezTo>
                    <a:pt x="5235" y="43200"/>
                    <a:pt x="2534" y="42683"/>
                    <a:pt x="-1" y="41679"/>
                  </a:cubicBezTo>
                  <a:lnTo>
                    <a:pt x="7962" y="21600"/>
                  </a:lnTo>
                  <a:close/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2" name="Arc 92"/>
            <p:cNvSpPr>
              <a:spLocks/>
            </p:cNvSpPr>
            <p:nvPr/>
          </p:nvSpPr>
          <p:spPr bwMode="auto">
            <a:xfrm>
              <a:off x="1401" y="2576"/>
              <a:ext cx="444" cy="740"/>
            </a:xfrm>
            <a:custGeom>
              <a:avLst/>
              <a:gdLst>
                <a:gd name="T0" fmla="*/ 0 w 25736"/>
                <a:gd name="T1" fmla="*/ 0 h 43200"/>
                <a:gd name="T2" fmla="*/ 0 w 25736"/>
                <a:gd name="T3" fmla="*/ 13 h 43200"/>
                <a:gd name="T4" fmla="*/ 1 w 25736"/>
                <a:gd name="T5" fmla="*/ 6 h 43200"/>
                <a:gd name="T6" fmla="*/ 0 60000 65536"/>
                <a:gd name="T7" fmla="*/ 0 60000 65536"/>
                <a:gd name="T8" fmla="*/ 0 60000 65536"/>
                <a:gd name="T9" fmla="*/ 0 w 25736"/>
                <a:gd name="T10" fmla="*/ 0 h 43200"/>
                <a:gd name="T11" fmla="*/ 25736 w 2573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36" h="43200" fill="none" extrusionOk="0">
                  <a:moveTo>
                    <a:pt x="1640" y="144"/>
                  </a:moveTo>
                  <a:cubicBezTo>
                    <a:pt x="2469" y="48"/>
                    <a:pt x="3302" y="-1"/>
                    <a:pt x="4136" y="0"/>
                  </a:cubicBezTo>
                  <a:cubicBezTo>
                    <a:pt x="16065" y="0"/>
                    <a:pt x="25736" y="9670"/>
                    <a:pt x="25736" y="21600"/>
                  </a:cubicBezTo>
                  <a:cubicBezTo>
                    <a:pt x="25736" y="33529"/>
                    <a:pt x="16065" y="43200"/>
                    <a:pt x="4136" y="43200"/>
                  </a:cubicBezTo>
                  <a:cubicBezTo>
                    <a:pt x="2747" y="43200"/>
                    <a:pt x="1362" y="43066"/>
                    <a:pt x="-1" y="42800"/>
                  </a:cubicBezTo>
                </a:path>
                <a:path w="25736" h="43200" stroke="0" extrusionOk="0">
                  <a:moveTo>
                    <a:pt x="1640" y="144"/>
                  </a:moveTo>
                  <a:cubicBezTo>
                    <a:pt x="2469" y="48"/>
                    <a:pt x="3302" y="-1"/>
                    <a:pt x="4136" y="0"/>
                  </a:cubicBezTo>
                  <a:cubicBezTo>
                    <a:pt x="16065" y="0"/>
                    <a:pt x="25736" y="9670"/>
                    <a:pt x="25736" y="21600"/>
                  </a:cubicBezTo>
                  <a:cubicBezTo>
                    <a:pt x="25736" y="33529"/>
                    <a:pt x="16065" y="43200"/>
                    <a:pt x="4136" y="43200"/>
                  </a:cubicBezTo>
                  <a:cubicBezTo>
                    <a:pt x="2747" y="43200"/>
                    <a:pt x="1362" y="43066"/>
                    <a:pt x="-1" y="42800"/>
                  </a:cubicBezTo>
                  <a:lnTo>
                    <a:pt x="4136" y="21600"/>
                  </a:lnTo>
                  <a:close/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3" name="Arc 93"/>
            <p:cNvSpPr>
              <a:spLocks/>
            </p:cNvSpPr>
            <p:nvPr/>
          </p:nvSpPr>
          <p:spPr bwMode="auto">
            <a:xfrm>
              <a:off x="1399" y="2100"/>
              <a:ext cx="974" cy="1708"/>
            </a:xfrm>
            <a:custGeom>
              <a:avLst/>
              <a:gdLst>
                <a:gd name="T0" fmla="*/ 1 w 25750"/>
                <a:gd name="T1" fmla="*/ 0 h 43200"/>
                <a:gd name="T2" fmla="*/ 0 w 25750"/>
                <a:gd name="T3" fmla="*/ 67 h 43200"/>
                <a:gd name="T4" fmla="*/ 6 w 25750"/>
                <a:gd name="T5" fmla="*/ 34 h 43200"/>
                <a:gd name="T6" fmla="*/ 0 60000 65536"/>
                <a:gd name="T7" fmla="*/ 0 60000 65536"/>
                <a:gd name="T8" fmla="*/ 0 60000 65536"/>
                <a:gd name="T9" fmla="*/ 0 w 25750"/>
                <a:gd name="T10" fmla="*/ 0 h 43200"/>
                <a:gd name="T11" fmla="*/ 25750 w 257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50" h="43200" fill="none" extrusionOk="0">
                  <a:moveTo>
                    <a:pt x="469" y="315"/>
                  </a:moveTo>
                  <a:cubicBezTo>
                    <a:pt x="1685" y="105"/>
                    <a:pt x="2916" y="-1"/>
                    <a:pt x="4150" y="0"/>
                  </a:cubicBezTo>
                  <a:cubicBezTo>
                    <a:pt x="16079" y="0"/>
                    <a:pt x="25750" y="9670"/>
                    <a:pt x="25750" y="21600"/>
                  </a:cubicBezTo>
                  <a:cubicBezTo>
                    <a:pt x="25750" y="33529"/>
                    <a:pt x="16079" y="43200"/>
                    <a:pt x="4150" y="43200"/>
                  </a:cubicBezTo>
                  <a:cubicBezTo>
                    <a:pt x="2756" y="43200"/>
                    <a:pt x="1367" y="43065"/>
                    <a:pt x="0" y="42797"/>
                  </a:cubicBezTo>
                </a:path>
                <a:path w="25750" h="43200" stroke="0" extrusionOk="0">
                  <a:moveTo>
                    <a:pt x="469" y="315"/>
                  </a:moveTo>
                  <a:cubicBezTo>
                    <a:pt x="1685" y="105"/>
                    <a:pt x="2916" y="-1"/>
                    <a:pt x="4150" y="0"/>
                  </a:cubicBezTo>
                  <a:cubicBezTo>
                    <a:pt x="16079" y="0"/>
                    <a:pt x="25750" y="9670"/>
                    <a:pt x="25750" y="21600"/>
                  </a:cubicBezTo>
                  <a:cubicBezTo>
                    <a:pt x="25750" y="33529"/>
                    <a:pt x="16079" y="43200"/>
                    <a:pt x="4150" y="43200"/>
                  </a:cubicBezTo>
                  <a:cubicBezTo>
                    <a:pt x="2756" y="43200"/>
                    <a:pt x="1367" y="43065"/>
                    <a:pt x="0" y="42797"/>
                  </a:cubicBezTo>
                  <a:lnTo>
                    <a:pt x="4150" y="21600"/>
                  </a:lnTo>
                  <a:close/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4" name="AutoShape 94"/>
            <p:cNvSpPr>
              <a:spLocks noChangeArrowheads="1"/>
            </p:cNvSpPr>
            <p:nvPr/>
          </p:nvSpPr>
          <p:spPr bwMode="auto">
            <a:xfrm rot="5400000">
              <a:off x="998" y="2480"/>
              <a:ext cx="834" cy="923"/>
            </a:xfrm>
            <a:custGeom>
              <a:avLst/>
              <a:gdLst>
                <a:gd name="T0" fmla="*/ 16 w 21600"/>
                <a:gd name="T1" fmla="*/ 0 h 21600"/>
                <a:gd name="T2" fmla="*/ 5 w 21600"/>
                <a:gd name="T3" fmla="*/ 19 h 21600"/>
                <a:gd name="T4" fmla="*/ 16 w 21600"/>
                <a:gd name="T5" fmla="*/ 11 h 21600"/>
                <a:gd name="T6" fmla="*/ 27 w 21600"/>
                <a:gd name="T7" fmla="*/ 1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7 w 21600"/>
                <a:gd name="T13" fmla="*/ 0 h 21600"/>
                <a:gd name="T14" fmla="*/ 21393 w 21600"/>
                <a:gd name="T15" fmla="*/ 116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6293" y="10413"/>
                  </a:moveTo>
                  <a:cubicBezTo>
                    <a:pt x="6494" y="8073"/>
                    <a:pt x="8452" y="6276"/>
                    <a:pt x="10800" y="6277"/>
                  </a:cubicBezTo>
                  <a:cubicBezTo>
                    <a:pt x="13147" y="6277"/>
                    <a:pt x="15105" y="8073"/>
                    <a:pt x="15306" y="10413"/>
                  </a:cubicBezTo>
                  <a:lnTo>
                    <a:pt x="21560" y="9876"/>
                  </a:lnTo>
                  <a:cubicBezTo>
                    <a:pt x="21080" y="4290"/>
                    <a:pt x="16406" y="-1"/>
                    <a:pt x="10799" y="0"/>
                  </a:cubicBezTo>
                  <a:cubicBezTo>
                    <a:pt x="5193" y="0"/>
                    <a:pt x="519" y="4290"/>
                    <a:pt x="39" y="98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5" name="Arc 95"/>
            <p:cNvSpPr>
              <a:spLocks/>
            </p:cNvSpPr>
            <p:nvPr/>
          </p:nvSpPr>
          <p:spPr bwMode="auto">
            <a:xfrm>
              <a:off x="1443" y="2560"/>
              <a:ext cx="433" cy="768"/>
            </a:xfrm>
            <a:custGeom>
              <a:avLst/>
              <a:gdLst>
                <a:gd name="T0" fmla="*/ 0 w 25944"/>
                <a:gd name="T1" fmla="*/ 0 h 43200"/>
                <a:gd name="T2" fmla="*/ 0 w 25944"/>
                <a:gd name="T3" fmla="*/ 14 h 43200"/>
                <a:gd name="T4" fmla="*/ 1 w 25944"/>
                <a:gd name="T5" fmla="*/ 7 h 43200"/>
                <a:gd name="T6" fmla="*/ 0 60000 65536"/>
                <a:gd name="T7" fmla="*/ 0 60000 65536"/>
                <a:gd name="T8" fmla="*/ 0 60000 65536"/>
                <a:gd name="T9" fmla="*/ 0 w 25944"/>
                <a:gd name="T10" fmla="*/ 0 h 43200"/>
                <a:gd name="T11" fmla="*/ 25944 w 2594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44" h="43200" fill="none" extrusionOk="0">
                  <a:moveTo>
                    <a:pt x="0" y="441"/>
                  </a:moveTo>
                  <a:cubicBezTo>
                    <a:pt x="1429" y="147"/>
                    <a:pt x="2884" y="-1"/>
                    <a:pt x="4344" y="0"/>
                  </a:cubicBezTo>
                  <a:cubicBezTo>
                    <a:pt x="16273" y="0"/>
                    <a:pt x="25944" y="9670"/>
                    <a:pt x="25944" y="21600"/>
                  </a:cubicBezTo>
                  <a:cubicBezTo>
                    <a:pt x="25944" y="33529"/>
                    <a:pt x="16273" y="43200"/>
                    <a:pt x="4344" y="43200"/>
                  </a:cubicBezTo>
                  <a:cubicBezTo>
                    <a:pt x="2955" y="43200"/>
                    <a:pt x="1570" y="43066"/>
                    <a:pt x="207" y="42800"/>
                  </a:cubicBezTo>
                </a:path>
                <a:path w="25944" h="43200" stroke="0" extrusionOk="0">
                  <a:moveTo>
                    <a:pt x="0" y="441"/>
                  </a:moveTo>
                  <a:cubicBezTo>
                    <a:pt x="1429" y="147"/>
                    <a:pt x="2884" y="-1"/>
                    <a:pt x="4344" y="0"/>
                  </a:cubicBezTo>
                  <a:cubicBezTo>
                    <a:pt x="16273" y="0"/>
                    <a:pt x="25944" y="9670"/>
                    <a:pt x="25944" y="21600"/>
                  </a:cubicBezTo>
                  <a:cubicBezTo>
                    <a:pt x="25944" y="33529"/>
                    <a:pt x="16273" y="43200"/>
                    <a:pt x="4344" y="43200"/>
                  </a:cubicBezTo>
                  <a:cubicBezTo>
                    <a:pt x="2955" y="43200"/>
                    <a:pt x="1570" y="43066"/>
                    <a:pt x="207" y="42800"/>
                  </a:cubicBezTo>
                  <a:lnTo>
                    <a:pt x="4344" y="21600"/>
                  </a:lnTo>
                  <a:close/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6" name="Arc 96"/>
            <p:cNvSpPr>
              <a:spLocks/>
            </p:cNvSpPr>
            <p:nvPr/>
          </p:nvSpPr>
          <p:spPr bwMode="auto">
            <a:xfrm>
              <a:off x="1444" y="2761"/>
              <a:ext cx="192" cy="360"/>
            </a:xfrm>
            <a:custGeom>
              <a:avLst/>
              <a:gdLst>
                <a:gd name="T0" fmla="*/ 0 w 23927"/>
                <a:gd name="T1" fmla="*/ 0 h 43200"/>
                <a:gd name="T2" fmla="*/ 0 w 23927"/>
                <a:gd name="T3" fmla="*/ 3 h 43200"/>
                <a:gd name="T4" fmla="*/ 0 w 23927"/>
                <a:gd name="T5" fmla="*/ 1 h 43200"/>
                <a:gd name="T6" fmla="*/ 0 60000 65536"/>
                <a:gd name="T7" fmla="*/ 0 60000 65536"/>
                <a:gd name="T8" fmla="*/ 0 60000 65536"/>
                <a:gd name="T9" fmla="*/ 0 w 23927"/>
                <a:gd name="T10" fmla="*/ 0 h 43200"/>
                <a:gd name="T11" fmla="*/ 23927 w 2392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27" h="43200" fill="none" extrusionOk="0">
                  <a:moveTo>
                    <a:pt x="2326" y="0"/>
                  </a:moveTo>
                  <a:cubicBezTo>
                    <a:pt x="14256" y="0"/>
                    <a:pt x="23927" y="9670"/>
                    <a:pt x="23927" y="21600"/>
                  </a:cubicBezTo>
                  <a:cubicBezTo>
                    <a:pt x="23927" y="33529"/>
                    <a:pt x="14256" y="43200"/>
                    <a:pt x="2327" y="43200"/>
                  </a:cubicBezTo>
                  <a:cubicBezTo>
                    <a:pt x="1549" y="43200"/>
                    <a:pt x="772" y="43158"/>
                    <a:pt x="-1" y="43074"/>
                  </a:cubicBezTo>
                </a:path>
                <a:path w="23927" h="43200" stroke="0" extrusionOk="0">
                  <a:moveTo>
                    <a:pt x="2326" y="0"/>
                  </a:moveTo>
                  <a:cubicBezTo>
                    <a:pt x="14256" y="0"/>
                    <a:pt x="23927" y="9670"/>
                    <a:pt x="23927" y="21600"/>
                  </a:cubicBezTo>
                  <a:cubicBezTo>
                    <a:pt x="23927" y="33529"/>
                    <a:pt x="14256" y="43200"/>
                    <a:pt x="2327" y="43200"/>
                  </a:cubicBezTo>
                  <a:cubicBezTo>
                    <a:pt x="1549" y="43200"/>
                    <a:pt x="772" y="43158"/>
                    <a:pt x="-1" y="43074"/>
                  </a:cubicBezTo>
                  <a:lnTo>
                    <a:pt x="2327" y="21600"/>
                  </a:lnTo>
                  <a:close/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7" name="Line 97"/>
            <p:cNvSpPr>
              <a:spLocks noChangeShapeType="1"/>
            </p:cNvSpPr>
            <p:nvPr/>
          </p:nvSpPr>
          <p:spPr bwMode="auto">
            <a:xfrm>
              <a:off x="1443" y="2163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8" name="Line 98"/>
            <p:cNvSpPr>
              <a:spLocks noChangeShapeType="1"/>
            </p:cNvSpPr>
            <p:nvPr/>
          </p:nvSpPr>
          <p:spPr bwMode="auto">
            <a:xfrm>
              <a:off x="1443" y="2979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9" name="Line 99"/>
            <p:cNvSpPr>
              <a:spLocks noChangeShapeType="1"/>
            </p:cNvSpPr>
            <p:nvPr/>
          </p:nvSpPr>
          <p:spPr bwMode="auto">
            <a:xfrm flipV="1">
              <a:off x="1444" y="2211"/>
              <a:ext cx="1296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0" name="Line 100"/>
            <p:cNvSpPr>
              <a:spLocks noChangeShapeType="1"/>
            </p:cNvSpPr>
            <p:nvPr/>
          </p:nvSpPr>
          <p:spPr bwMode="auto">
            <a:xfrm>
              <a:off x="1444" y="2931"/>
              <a:ext cx="1344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Line 101"/>
            <p:cNvSpPr>
              <a:spLocks noChangeShapeType="1"/>
            </p:cNvSpPr>
            <p:nvPr/>
          </p:nvSpPr>
          <p:spPr bwMode="auto">
            <a:xfrm>
              <a:off x="1444" y="2931"/>
              <a:ext cx="1307" cy="97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2" name="Line 102"/>
            <p:cNvSpPr>
              <a:spLocks noChangeShapeType="1"/>
            </p:cNvSpPr>
            <p:nvPr/>
          </p:nvSpPr>
          <p:spPr bwMode="auto">
            <a:xfrm flipV="1">
              <a:off x="1444" y="1959"/>
              <a:ext cx="1296" cy="9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3" name="Line 103"/>
            <p:cNvSpPr>
              <a:spLocks noChangeShapeType="1"/>
            </p:cNvSpPr>
            <p:nvPr/>
          </p:nvSpPr>
          <p:spPr bwMode="auto">
            <a:xfrm>
              <a:off x="1444" y="2931"/>
              <a:ext cx="14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Line 104"/>
            <p:cNvSpPr>
              <a:spLocks noChangeShapeType="1"/>
            </p:cNvSpPr>
            <p:nvPr/>
          </p:nvSpPr>
          <p:spPr bwMode="auto">
            <a:xfrm flipV="1">
              <a:off x="1463" y="2547"/>
              <a:ext cx="1284" cy="3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Line 105"/>
            <p:cNvSpPr>
              <a:spLocks noChangeShapeType="1"/>
            </p:cNvSpPr>
            <p:nvPr/>
          </p:nvSpPr>
          <p:spPr bwMode="auto">
            <a:xfrm>
              <a:off x="1471" y="2928"/>
              <a:ext cx="1262" cy="39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" name="Rectangle 3"/>
          <p:cNvSpPr txBox="1">
            <a:spLocks noChangeArrowheads="1"/>
          </p:cNvSpPr>
          <p:nvPr/>
        </p:nvSpPr>
        <p:spPr>
          <a:xfrm>
            <a:off x="293687" y="404664"/>
            <a:ext cx="8569325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buNone/>
            </a:pPr>
            <a:r>
              <a:rPr lang="zh-CN" altLang="en-US" sz="2800" b="1" dirty="0" smtClean="0"/>
              <a:t>菲涅耳在惠更斯的子波假设基础上，提出了子波相干叠加的思想，建立了反映光的衍射规律的惠更斯－菲涅耳原理。</a:t>
            </a:r>
            <a:r>
              <a:rPr lang="zh-CN" altLang="en-US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205036" y="5550331"/>
            <a:ext cx="8657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惠更斯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菲涅尔原理内容：衍射时波场中各点的强度由各子波在该点的相干叠加决定。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/>
      <p:bldP spid="1055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LiTip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2" y="3776333"/>
            <a:ext cx="171926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7770"/>
            <a:ext cx="9143999" cy="1135623"/>
          </a:xfrm>
          <a:prstGeom prst="rect">
            <a:avLst/>
          </a:prstGeom>
          <a:solidFill>
            <a:srgbClr val="FF0000"/>
          </a:solidFill>
        </p:spPr>
        <p:txBody>
          <a:bodyPr wrap="square" lIns="180000" tIns="288000" bIns="28800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射线调制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望远镜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112" y="1412776"/>
            <a:ext cx="89289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dirty="0"/>
              <a:t>硬</a:t>
            </a:r>
            <a:r>
              <a:rPr lang="en-US" altLang="zh-CN" sz="2200" dirty="0"/>
              <a:t>X</a:t>
            </a:r>
            <a:r>
              <a:rPr lang="zh-CN" altLang="en-US" sz="2200" dirty="0"/>
              <a:t>射线调制望远镜（</a:t>
            </a:r>
            <a:r>
              <a:rPr lang="en-US" altLang="zh-CN" sz="2200" dirty="0"/>
              <a:t>Hard X-ray Modulation </a:t>
            </a:r>
            <a:r>
              <a:rPr lang="en-US" altLang="zh-CN" sz="2200" dirty="0" smtClean="0"/>
              <a:t>Telescope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HXMT</a:t>
            </a:r>
            <a:r>
              <a:rPr lang="zh-CN" altLang="en-US" sz="2200" dirty="0" smtClean="0"/>
              <a:t>）</a:t>
            </a:r>
            <a:r>
              <a:rPr lang="zh-CN" altLang="en-US" sz="2200" dirty="0"/>
              <a:t>是一台已知计划中世界最高灵敏度和最好空间分辨本领的空间硬</a:t>
            </a:r>
            <a:r>
              <a:rPr lang="en-US" altLang="zh-CN" sz="2200" dirty="0"/>
              <a:t>X</a:t>
            </a:r>
            <a:r>
              <a:rPr lang="zh-CN" altLang="en-US" sz="2200" dirty="0"/>
              <a:t>射线望远镜，它将实现空间硬</a:t>
            </a:r>
            <a:r>
              <a:rPr lang="en-US" altLang="zh-CN" sz="2200" dirty="0"/>
              <a:t>X</a:t>
            </a:r>
            <a:r>
              <a:rPr lang="zh-CN" altLang="en-US" sz="2200" dirty="0"/>
              <a:t>射线高分辨巡天，发现大批高能天体和天体高能辐射新现象，并对黑洞，中子星等重要天体进行高灵敏度定向观测，推进人类对极端条件下高能天体物理动力学、粒子加速和辐射过程的认识。是中国首台太空望远镜将发射升空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2017</a:t>
            </a:r>
            <a:r>
              <a:rPr lang="zh-CN" altLang="en-US" sz="2200" dirty="0" smtClean="0"/>
              <a:t>年</a:t>
            </a:r>
            <a:r>
              <a:rPr lang="zh-CN" altLang="en-US" sz="2200" dirty="0"/>
              <a:t>发射升空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2135321" y="3920339"/>
            <a:ext cx="67571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000" dirty="0"/>
              <a:t>李惕碚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1997</a:t>
            </a:r>
            <a:r>
              <a:rPr lang="zh-CN" altLang="zh-CN" sz="2000" dirty="0"/>
              <a:t>年当选为中国科学院数学物理学部院士</a:t>
            </a:r>
            <a:r>
              <a:rPr lang="zh-CN" altLang="zh-CN" sz="2000" dirty="0" smtClean="0"/>
              <a:t>，现任</a:t>
            </a:r>
            <a:r>
              <a:rPr lang="zh-CN" altLang="zh-CN" sz="2000" dirty="0"/>
              <a:t>清华大学</a:t>
            </a:r>
            <a:r>
              <a:rPr lang="zh-CN" altLang="zh-CN" sz="2000" dirty="0" smtClean="0"/>
              <a:t>教授。</a:t>
            </a:r>
            <a:r>
              <a:rPr lang="zh-CN" altLang="zh-CN" sz="2000" dirty="0"/>
              <a:t>开拓了我国宇宙线天体物理和高能天体物理的实验研究</a:t>
            </a:r>
            <a:r>
              <a:rPr lang="zh-CN" altLang="zh-CN" sz="2000" dirty="0" smtClean="0"/>
              <a:t>，在</a:t>
            </a:r>
            <a:r>
              <a:rPr lang="zh-CN" altLang="zh-CN" sz="2000" dirty="0"/>
              <a:t>世界上首次用准直调制望远镜实现了对硬Ｘ射线天体的高精度成像，提出和主持研制我国首颗天文卫星：空间硬</a:t>
            </a:r>
            <a:r>
              <a:rPr lang="en-US" altLang="zh-CN" sz="2000" dirty="0"/>
              <a:t>X</a:t>
            </a:r>
            <a:r>
              <a:rPr lang="zh-CN" altLang="zh-CN" sz="2000" dirty="0"/>
              <a:t>射线调制望远镜</a:t>
            </a:r>
            <a:r>
              <a:rPr lang="en-US" altLang="zh-CN" sz="2000" dirty="0"/>
              <a:t>HXMT</a:t>
            </a:r>
            <a:r>
              <a:rPr lang="zh-CN" altLang="zh-CN" sz="2000" dirty="0" smtClean="0"/>
              <a:t>。建立</a:t>
            </a:r>
            <a:r>
              <a:rPr lang="zh-CN" altLang="zh-CN" sz="2000" dirty="0"/>
              <a:t>了银河γ射线的统计模型，该模型及其结论的正确性被空间和地面观测证实。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86892" y="617457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首席科学家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2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247650" y="620688"/>
            <a:ext cx="8605838" cy="3859213"/>
            <a:chOff x="147" y="480"/>
            <a:chExt cx="5421" cy="2431"/>
          </a:xfrm>
        </p:grpSpPr>
        <p:sp>
          <p:nvSpPr>
            <p:cNvPr id="57347" name="Text Box 3"/>
            <p:cNvSpPr txBox="1">
              <a:spLocks noChangeArrowheads="1"/>
            </p:cNvSpPr>
            <p:nvPr/>
          </p:nvSpPr>
          <p:spPr bwMode="auto">
            <a:xfrm>
              <a:off x="192" y="480"/>
              <a:ext cx="532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0" lang="zh-CN" altLang="en-US" sz="2800" b="1" dirty="0">
                  <a:solidFill>
                    <a:srgbClr val="CC0000"/>
                  </a:solidFill>
                  <a:latin typeface="+mn-lt"/>
                </a:rPr>
                <a:t>例</a:t>
              </a:r>
              <a:r>
                <a:rPr kumimoji="0" lang="en-US" altLang="zh-CN" sz="2800" b="1" dirty="0">
                  <a:solidFill>
                    <a:srgbClr val="CC0000"/>
                  </a:solidFill>
                  <a:latin typeface="+mn-lt"/>
                </a:rPr>
                <a:t>1</a:t>
              </a:r>
              <a:r>
                <a:rPr kumimoji="0" lang="en-US" altLang="zh-CN" sz="2800" b="1" dirty="0">
                  <a:latin typeface="+mn-lt"/>
                </a:rPr>
                <a:t>  </a:t>
              </a:r>
              <a:r>
                <a:rPr kumimoji="0" lang="zh-CN" altLang="en-US" sz="2800" b="1" dirty="0">
                  <a:latin typeface="+mn-lt"/>
                </a:rPr>
                <a:t>设人眼在正常照度下的瞳孔直径约为</a:t>
              </a:r>
              <a:r>
                <a:rPr kumimoji="0" lang="en-US" altLang="zh-CN" sz="2800" dirty="0">
                  <a:latin typeface="+mn-lt"/>
                </a:rPr>
                <a:t>3mm</a:t>
              </a:r>
              <a:r>
                <a:rPr kumimoji="0" lang="zh-CN" altLang="en-US" sz="2800" b="1" dirty="0" smtClean="0">
                  <a:latin typeface="+mn-lt"/>
                </a:rPr>
                <a:t>，而</a:t>
              </a:r>
              <a:r>
                <a:rPr kumimoji="0" lang="zh-CN" altLang="en-US" sz="2800" b="1" dirty="0">
                  <a:latin typeface="+mn-lt"/>
                </a:rPr>
                <a:t>在可见光中，人眼最敏感的波长为</a:t>
              </a:r>
              <a:r>
                <a:rPr kumimoji="0" lang="en-US" altLang="zh-CN" sz="2800" dirty="0">
                  <a:latin typeface="+mn-lt"/>
                </a:rPr>
                <a:t>550nm</a:t>
              </a:r>
              <a:r>
                <a:rPr kumimoji="0" lang="zh-CN" altLang="en-US" sz="2800" b="1" dirty="0">
                  <a:latin typeface="+mn-lt"/>
                </a:rPr>
                <a:t>，</a:t>
              </a:r>
              <a:r>
                <a:rPr kumimoji="0" lang="zh-CN" altLang="en-US" sz="2800" b="1" dirty="0">
                  <a:solidFill>
                    <a:srgbClr val="CC0000"/>
                  </a:solidFill>
                  <a:latin typeface="+mn-lt"/>
                </a:rPr>
                <a:t>问</a:t>
              </a:r>
              <a:r>
                <a:rPr kumimoji="0" lang="zh-CN" altLang="en-US" sz="2800" b="1" dirty="0">
                  <a:latin typeface="+mn-lt"/>
                </a:rPr>
                <a:t>	</a:t>
              </a:r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147" y="1161"/>
              <a:ext cx="49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en-US" altLang="zh-CN" sz="2800" b="1">
                <a:solidFill>
                  <a:srgbClr val="CC0000"/>
                </a:solidFill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+mn-lt"/>
                </a:rPr>
                <a:t>（</a:t>
              </a:r>
              <a:r>
                <a:rPr kumimoji="0" lang="en-US" altLang="zh-CN" sz="2800" b="1">
                  <a:solidFill>
                    <a:srgbClr val="CC0000"/>
                  </a:solidFill>
                  <a:latin typeface="+mn-lt"/>
                </a:rPr>
                <a:t>1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n-lt"/>
                </a:rPr>
                <a:t>）</a:t>
              </a:r>
              <a:r>
                <a:rPr kumimoji="0" lang="zh-CN" altLang="en-US" sz="2800" b="1">
                  <a:latin typeface="+mn-lt"/>
                </a:rPr>
                <a:t>人眼的最小分辨角有多大？</a:t>
              </a:r>
            </a:p>
          </p:txBody>
        </p:sp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192" y="1372"/>
              <a:ext cx="5376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+mn-lt"/>
                </a:rPr>
                <a:t>      </a:t>
              </a:r>
            </a:p>
            <a:p>
              <a:pPr eaLnBrk="1" hangingPunct="1">
                <a:spcBef>
                  <a:spcPct val="50000"/>
                </a:spcBef>
              </a:pPr>
              <a:endParaRPr kumimoji="0" lang="en-US" altLang="zh-CN" sz="2800" b="1">
                <a:solidFill>
                  <a:srgbClr val="CC0000"/>
                </a:solidFill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+mn-lt"/>
                </a:rPr>
                <a:t>（</a:t>
              </a:r>
              <a:r>
                <a:rPr kumimoji="0" lang="en-US" altLang="zh-CN" sz="2800" b="1">
                  <a:solidFill>
                    <a:srgbClr val="CC0000"/>
                  </a:solidFill>
                  <a:latin typeface="+mn-lt"/>
                </a:rPr>
                <a:t>2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n-lt"/>
                </a:rPr>
                <a:t>）</a:t>
              </a:r>
              <a:r>
                <a:rPr kumimoji="0" lang="zh-CN" altLang="en-US" sz="2800" b="1">
                  <a:latin typeface="+mn-lt"/>
                </a:rPr>
                <a:t>若物体放在距人眼</a:t>
              </a:r>
              <a:r>
                <a:rPr kumimoji="0" lang="en-US" altLang="zh-CN" sz="2800">
                  <a:latin typeface="+mn-lt"/>
                </a:rPr>
                <a:t>25cm</a:t>
              </a:r>
              <a:r>
                <a:rPr kumimoji="0" lang="zh-CN" altLang="en-US" sz="2800" b="1">
                  <a:latin typeface="+mn-lt"/>
                </a:rPr>
                <a:t>（</a:t>
              </a:r>
              <a:r>
                <a:rPr kumimoji="0" lang="zh-CN" altLang="en-US" sz="2800" b="1">
                  <a:solidFill>
                    <a:srgbClr val="FF0000"/>
                  </a:solidFill>
                  <a:latin typeface="+mn-lt"/>
                </a:rPr>
                <a:t>明视距离</a:t>
              </a:r>
              <a:r>
                <a:rPr kumimoji="0" lang="zh-CN" altLang="en-US" sz="2800" b="1">
                  <a:latin typeface="+mn-lt"/>
                </a:rPr>
                <a:t>）处，则两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latin typeface="+mn-lt"/>
                </a:rPr>
                <a:t>物点间距为多大时才能被分辨？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3" name="Group 2"/>
          <p:cNvGrpSpPr>
            <a:grpSpLocks/>
          </p:cNvGrpSpPr>
          <p:nvPr/>
        </p:nvGrpSpPr>
        <p:grpSpPr bwMode="auto">
          <a:xfrm>
            <a:off x="395288" y="620713"/>
            <a:ext cx="8534400" cy="1935162"/>
            <a:chOff x="192" y="480"/>
            <a:chExt cx="5376" cy="1219"/>
          </a:xfrm>
        </p:grpSpPr>
        <p:sp>
          <p:nvSpPr>
            <p:cNvPr id="39946" name="Text Box 3"/>
            <p:cNvSpPr txBox="1">
              <a:spLocks noChangeArrowheads="1"/>
            </p:cNvSpPr>
            <p:nvPr/>
          </p:nvSpPr>
          <p:spPr bwMode="auto">
            <a:xfrm>
              <a:off x="192" y="480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latin typeface="+mj-lt"/>
                </a:rPr>
                <a:t>D = </a:t>
              </a:r>
              <a:r>
                <a:rPr kumimoji="0" lang="en-US" altLang="zh-CN" sz="2800">
                  <a:latin typeface="+mj-lt"/>
                </a:rPr>
                <a:t>3mm</a:t>
              </a:r>
              <a:r>
                <a:rPr kumimoji="0" lang="zh-CN" altLang="en-US" sz="2800" b="1">
                  <a:latin typeface="+mj-lt"/>
                </a:rPr>
                <a:t>，</a:t>
              </a:r>
              <a:r>
                <a:rPr kumimoji="0" lang="zh-CN" altLang="en-US" sz="2800" b="1">
                  <a:latin typeface="+mj-lt"/>
                  <a:sym typeface="Symbol" pitchFamily="18" charset="2"/>
                </a:rPr>
                <a:t> </a:t>
              </a:r>
              <a:r>
                <a:rPr kumimoji="0" lang="en-US" altLang="zh-CN" sz="2800" b="1">
                  <a:latin typeface="+mj-lt"/>
                  <a:sym typeface="Symbol" pitchFamily="18" charset="2"/>
                </a:rPr>
                <a:t>= </a:t>
              </a:r>
              <a:r>
                <a:rPr kumimoji="0" lang="en-US" altLang="zh-CN" sz="2800">
                  <a:latin typeface="+mj-lt"/>
                </a:rPr>
                <a:t>550nm</a:t>
              </a:r>
              <a:r>
                <a:rPr kumimoji="0" lang="zh-CN" altLang="en-US" sz="2800" b="1">
                  <a:latin typeface="+mj-lt"/>
                </a:rPr>
                <a:t>，	</a:t>
              </a:r>
            </a:p>
          </p:txBody>
        </p:sp>
        <p:sp>
          <p:nvSpPr>
            <p:cNvPr id="39947" name="Text Box 4"/>
            <p:cNvSpPr txBox="1">
              <a:spLocks noChangeArrowheads="1"/>
            </p:cNvSpPr>
            <p:nvPr/>
          </p:nvSpPr>
          <p:spPr bwMode="auto">
            <a:xfrm>
              <a:off x="550" y="1056"/>
              <a:ext cx="4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00"/>
                  </a:solidFill>
                  <a:latin typeface="+mj-lt"/>
                </a:rPr>
                <a:t>（</a:t>
              </a:r>
              <a:r>
                <a:rPr kumimoji="0" lang="en-US" altLang="zh-CN" sz="2800" b="1">
                  <a:solidFill>
                    <a:srgbClr val="CC0000"/>
                  </a:solidFill>
                  <a:latin typeface="+mj-lt"/>
                </a:rPr>
                <a:t>1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j-lt"/>
                </a:rPr>
                <a:t>）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j-lt"/>
                  <a:sym typeface="Symbol" pitchFamily="18" charset="2"/>
                </a:rPr>
                <a:t></a:t>
              </a:r>
              <a:r>
                <a:rPr kumimoji="0" lang="en-US" altLang="zh-CN" sz="2800" b="1" baseline="-25000">
                  <a:solidFill>
                    <a:srgbClr val="CC0000"/>
                  </a:solidFill>
                  <a:latin typeface="+mj-lt"/>
                  <a:sym typeface="Symbol" pitchFamily="18" charset="2"/>
                </a:rPr>
                <a:t>0</a:t>
              </a:r>
              <a:r>
                <a:rPr kumimoji="0" lang="en-US" altLang="zh-CN" sz="2800" b="1">
                  <a:solidFill>
                    <a:srgbClr val="CC0000"/>
                  </a:solidFill>
                  <a:latin typeface="+mj-lt"/>
                  <a:sym typeface="Symbol" pitchFamily="18" charset="2"/>
                </a:rPr>
                <a:t> = </a:t>
              </a:r>
              <a:r>
                <a:rPr kumimoji="0" lang="zh-CN" altLang="en-US" sz="2800" b="1">
                  <a:latin typeface="+mj-lt"/>
                </a:rPr>
                <a:t>？</a:t>
              </a:r>
            </a:p>
          </p:txBody>
        </p:sp>
        <p:sp>
          <p:nvSpPr>
            <p:cNvPr id="39948" name="Text Box 5"/>
            <p:cNvSpPr txBox="1">
              <a:spLocks noChangeArrowheads="1"/>
            </p:cNvSpPr>
            <p:nvPr/>
          </p:nvSpPr>
          <p:spPr bwMode="auto">
            <a:xfrm>
              <a:off x="192" y="1372"/>
              <a:ext cx="5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00"/>
                  </a:solidFill>
                  <a:latin typeface="+mj-lt"/>
                </a:rPr>
                <a:t>      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j-lt"/>
                </a:rPr>
                <a:t>（</a:t>
              </a:r>
              <a:r>
                <a:rPr kumimoji="0" lang="en-US" altLang="zh-CN" sz="2800" b="1">
                  <a:solidFill>
                    <a:srgbClr val="CC0000"/>
                  </a:solidFill>
                  <a:latin typeface="+mj-lt"/>
                </a:rPr>
                <a:t>2</a:t>
              </a:r>
              <a:r>
                <a:rPr kumimoji="0" lang="zh-CN" altLang="en-US" sz="2800" b="1">
                  <a:solidFill>
                    <a:srgbClr val="CC0000"/>
                  </a:solidFill>
                  <a:latin typeface="+mj-lt"/>
                </a:rPr>
                <a:t>）</a:t>
              </a:r>
              <a:r>
                <a:rPr kumimoji="0" lang="en-US" altLang="zh-CN" sz="2800">
                  <a:latin typeface="+mj-lt"/>
                </a:rPr>
                <a:t>25cm</a:t>
              </a:r>
              <a:r>
                <a:rPr kumimoji="0" lang="zh-CN" altLang="en-US" sz="2800" b="1">
                  <a:latin typeface="+mj-lt"/>
                </a:rPr>
                <a:t>处，分辨间距？</a:t>
              </a:r>
            </a:p>
          </p:txBody>
        </p:sp>
      </p:grp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468313" y="32845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  <a:latin typeface="+mj-lt"/>
              </a:rPr>
              <a:t>解（</a:t>
            </a:r>
            <a:r>
              <a:rPr kumimoji="0" lang="en-US" altLang="zh-CN" sz="2800" b="1">
                <a:solidFill>
                  <a:srgbClr val="CC0000"/>
                </a:solidFill>
                <a:latin typeface="+mj-lt"/>
              </a:rPr>
              <a:t>1</a:t>
            </a:r>
            <a:r>
              <a:rPr kumimoji="0" lang="zh-CN" altLang="en-US" sz="2800" b="1">
                <a:solidFill>
                  <a:srgbClr val="CC0000"/>
                </a:solidFill>
                <a:latin typeface="+mj-lt"/>
              </a:rPr>
              <a:t>）</a:t>
            </a:r>
          </a:p>
        </p:txBody>
      </p:sp>
      <p:graphicFrame>
        <p:nvGraphicFramePr>
          <p:cNvPr id="71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8591"/>
              </p:ext>
            </p:extLst>
          </p:nvPr>
        </p:nvGraphicFramePr>
        <p:xfrm>
          <a:off x="2124075" y="3068638"/>
          <a:ext cx="2057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" name="Equation" r:id="rId3" imgW="1180800" imgH="609480" progId="Equation.DSMT4">
                  <p:embed/>
                </p:oleObj>
              </mc:Choice>
              <mc:Fallback>
                <p:oleObj name="Equation" r:id="rId3" imgW="1180800" imgH="609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20574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FFCC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03817"/>
              </p:ext>
            </p:extLst>
          </p:nvPr>
        </p:nvGraphicFramePr>
        <p:xfrm>
          <a:off x="2195513" y="4149725"/>
          <a:ext cx="31432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" name="Equation" r:id="rId5" imgW="1155600" imgH="203040" progId="Equation.DSMT4">
                  <p:embed/>
                </p:oleObj>
              </mc:Choice>
              <mc:Fallback>
                <p:oleObj name="Equation" r:id="rId5" imgW="11556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49725"/>
                        <a:ext cx="31432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949325" y="52197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  <a:latin typeface="+mj-lt"/>
              </a:rPr>
              <a:t>（</a:t>
            </a:r>
            <a:r>
              <a:rPr kumimoji="0" lang="en-US" altLang="zh-CN" sz="2800" b="1">
                <a:solidFill>
                  <a:srgbClr val="CC0000"/>
                </a:solidFill>
                <a:latin typeface="+mj-lt"/>
              </a:rPr>
              <a:t>2</a:t>
            </a:r>
            <a:r>
              <a:rPr kumimoji="0" lang="zh-CN" altLang="en-US" sz="2800" b="1">
                <a:solidFill>
                  <a:srgbClr val="CC0000"/>
                </a:solidFill>
                <a:latin typeface="+mj-lt"/>
              </a:rPr>
              <a:t>）</a:t>
            </a:r>
          </a:p>
        </p:txBody>
      </p:sp>
      <p:graphicFrame>
        <p:nvGraphicFramePr>
          <p:cNvPr id="71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027664"/>
              </p:ext>
            </p:extLst>
          </p:nvPr>
        </p:nvGraphicFramePr>
        <p:xfrm>
          <a:off x="4284663" y="2997200"/>
          <a:ext cx="304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1" name="Equation" r:id="rId7" imgW="1244520" imgH="419040" progId="Equation.DSMT4">
                  <p:embed/>
                </p:oleObj>
              </mc:Choice>
              <mc:Fallback>
                <p:oleObj name="Equation" r:id="rId7" imgW="124452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97200"/>
                        <a:ext cx="30480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78597"/>
              </p:ext>
            </p:extLst>
          </p:nvPr>
        </p:nvGraphicFramePr>
        <p:xfrm>
          <a:off x="2197100" y="5138738"/>
          <a:ext cx="4584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2" name="Equation" r:id="rId9" imgW="1638000" imgH="241200" progId="Equation.DSMT4">
                  <p:embed/>
                </p:oleObj>
              </mc:Choice>
              <mc:Fallback>
                <p:oleObj name="Equation" r:id="rId9" imgW="16380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138738"/>
                        <a:ext cx="4584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46544"/>
              </p:ext>
            </p:extLst>
          </p:nvPr>
        </p:nvGraphicFramePr>
        <p:xfrm>
          <a:off x="1887538" y="5900738"/>
          <a:ext cx="53705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3" name="Equation" r:id="rId11" imgW="1955520" imgH="203040" progId="Equation.DSMT4">
                  <p:embed/>
                </p:oleObj>
              </mc:Choice>
              <mc:Fallback>
                <p:oleObj name="Equation" r:id="rId11" imgW="19555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5900738"/>
                        <a:ext cx="53705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组合 41"/>
          <p:cNvGrpSpPr>
            <a:grpSpLocks/>
          </p:cNvGrpSpPr>
          <p:nvPr/>
        </p:nvGrpSpPr>
        <p:grpSpPr bwMode="auto">
          <a:xfrm>
            <a:off x="2133600" y="1928813"/>
            <a:ext cx="5334000" cy="2178050"/>
            <a:chOff x="2133600" y="2643182"/>
            <a:chExt cx="5334000" cy="2178358"/>
          </a:xfrm>
        </p:grpSpPr>
        <p:sp>
          <p:nvSpPr>
            <p:cNvPr id="40968" name="Line 14"/>
            <p:cNvSpPr>
              <a:spLocks noChangeShapeType="1"/>
            </p:cNvSpPr>
            <p:nvPr/>
          </p:nvSpPr>
          <p:spPr bwMode="auto">
            <a:xfrm>
              <a:off x="5095875" y="2643182"/>
              <a:ext cx="0" cy="19510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69" name="组合 36"/>
            <p:cNvGrpSpPr>
              <a:grpSpLocks/>
            </p:cNvGrpSpPr>
            <p:nvPr/>
          </p:nvGrpSpPr>
          <p:grpSpPr bwMode="auto">
            <a:xfrm>
              <a:off x="2133600" y="2928934"/>
              <a:ext cx="5334000" cy="1892606"/>
              <a:chOff x="2133600" y="4649788"/>
              <a:chExt cx="5334000" cy="1892606"/>
            </a:xfrm>
          </p:grpSpPr>
          <p:sp>
            <p:nvSpPr>
              <p:cNvPr id="40970" name="Text Box 34"/>
              <p:cNvSpPr txBox="1">
                <a:spLocks noChangeArrowheads="1"/>
              </p:cNvSpPr>
              <p:nvPr/>
            </p:nvSpPr>
            <p:spPr bwMode="auto">
              <a:xfrm>
                <a:off x="6400800" y="4956175"/>
                <a:ext cx="1066800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sym typeface="Symbol" pitchFamily="18" charset="2"/>
                  </a:rPr>
                  <a:t>y</a:t>
                </a:r>
                <a:endParaRPr lang="en-US" altLang="zh-CN" sz="3200" b="1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0971" name="组合 35"/>
              <p:cNvGrpSpPr>
                <a:grpSpLocks/>
              </p:cNvGrpSpPr>
              <p:nvPr/>
            </p:nvGrpSpPr>
            <p:grpSpPr bwMode="auto">
              <a:xfrm>
                <a:off x="2133600" y="4649788"/>
                <a:ext cx="4591050" cy="1892606"/>
                <a:chOff x="2133600" y="4649788"/>
                <a:chExt cx="4591050" cy="1892606"/>
              </a:xfrm>
            </p:grpSpPr>
            <p:sp>
              <p:nvSpPr>
                <p:cNvPr id="40972" name="Oval 6"/>
                <p:cNvSpPr>
                  <a:spLocks noChangeArrowheads="1"/>
                </p:cNvSpPr>
                <p:nvPr/>
              </p:nvSpPr>
              <p:spPr bwMode="auto">
                <a:xfrm>
                  <a:off x="3571875" y="5116513"/>
                  <a:ext cx="114300" cy="71278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FF"/>
                  </a:solidFill>
                  <a:round/>
                  <a:headEnd type="none" w="med" len="sm"/>
                  <a:tailEnd type="none" w="med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629025" y="4649788"/>
                  <a:ext cx="0" cy="4556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619500" y="5818188"/>
                  <a:ext cx="0" cy="4556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5" name="Line 9"/>
                <p:cNvSpPr>
                  <a:spLocks noChangeShapeType="1"/>
                </p:cNvSpPr>
                <p:nvPr/>
              </p:nvSpPr>
              <p:spPr bwMode="auto">
                <a:xfrm>
                  <a:off x="5105400" y="5487988"/>
                  <a:ext cx="148590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med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6" name="Line 10"/>
                <p:cNvSpPr>
                  <a:spLocks noChangeShapeType="1"/>
                </p:cNvSpPr>
                <p:nvPr/>
              </p:nvSpPr>
              <p:spPr bwMode="auto">
                <a:xfrm>
                  <a:off x="5086350" y="5029200"/>
                  <a:ext cx="112395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7" name="Line 11"/>
                <p:cNvSpPr>
                  <a:spLocks noChangeShapeType="1"/>
                </p:cNvSpPr>
                <p:nvPr/>
              </p:nvSpPr>
              <p:spPr bwMode="auto">
                <a:xfrm>
                  <a:off x="5105400" y="5480050"/>
                  <a:ext cx="109537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8" name="Freeform 12"/>
                <p:cNvSpPr>
                  <a:spLocks/>
                </p:cNvSpPr>
                <p:nvPr/>
              </p:nvSpPr>
              <p:spPr bwMode="auto">
                <a:xfrm>
                  <a:off x="5124450" y="4806950"/>
                  <a:ext cx="285750" cy="187325"/>
                </a:xfrm>
                <a:custGeom>
                  <a:avLst/>
                  <a:gdLst>
                    <a:gd name="T0" fmla="*/ 0 w 450"/>
                    <a:gd name="T1" fmla="*/ 2147483647 h 270"/>
                    <a:gd name="T2" fmla="*/ 2147483647 w 450"/>
                    <a:gd name="T3" fmla="*/ 2147483647 h 270"/>
                    <a:gd name="T4" fmla="*/ 2147483647 w 450"/>
                    <a:gd name="T5" fmla="*/ 0 h 270"/>
                    <a:gd name="T6" fmla="*/ 0 60000 65536"/>
                    <a:gd name="T7" fmla="*/ 0 60000 65536"/>
                    <a:gd name="T8" fmla="*/ 0 60000 65536"/>
                    <a:gd name="T9" fmla="*/ 0 w 450"/>
                    <a:gd name="T10" fmla="*/ 0 h 270"/>
                    <a:gd name="T11" fmla="*/ 450 w 450"/>
                    <a:gd name="T12" fmla="*/ 270 h 2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0" h="270">
                      <a:moveTo>
                        <a:pt x="0" y="270"/>
                      </a:moveTo>
                      <a:cubicBezTo>
                        <a:pt x="37" y="210"/>
                        <a:pt x="75" y="150"/>
                        <a:pt x="150" y="105"/>
                      </a:cubicBezTo>
                      <a:cubicBezTo>
                        <a:pt x="225" y="60"/>
                        <a:pt x="337" y="30"/>
                        <a:pt x="450" y="0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rgbClr val="FFFFFF"/>
                  </a:solidFill>
                  <a:round/>
                  <a:headEnd type="none" w="med" len="sm"/>
                  <a:tailEnd type="none" w="med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9" name="Freeform 13"/>
                <p:cNvSpPr>
                  <a:spLocks/>
                </p:cNvSpPr>
                <p:nvPr/>
              </p:nvSpPr>
              <p:spPr bwMode="auto">
                <a:xfrm>
                  <a:off x="5124450" y="5508625"/>
                  <a:ext cx="285750" cy="220663"/>
                </a:xfrm>
                <a:custGeom>
                  <a:avLst/>
                  <a:gdLst>
                    <a:gd name="T0" fmla="*/ 0 w 435"/>
                    <a:gd name="T1" fmla="*/ 0 h 300"/>
                    <a:gd name="T2" fmla="*/ 2147483647 w 435"/>
                    <a:gd name="T3" fmla="*/ 2147483647 h 300"/>
                    <a:gd name="T4" fmla="*/ 2147483647 w 435"/>
                    <a:gd name="T5" fmla="*/ 2147483647 h 300"/>
                    <a:gd name="T6" fmla="*/ 2147483647 w 435"/>
                    <a:gd name="T7" fmla="*/ 2147483647 h 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5"/>
                    <a:gd name="T13" fmla="*/ 0 h 300"/>
                    <a:gd name="T14" fmla="*/ 435 w 435"/>
                    <a:gd name="T15" fmla="*/ 300 h 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5" h="300">
                      <a:moveTo>
                        <a:pt x="0" y="0"/>
                      </a:moveTo>
                      <a:cubicBezTo>
                        <a:pt x="1" y="40"/>
                        <a:pt x="3" y="80"/>
                        <a:pt x="45" y="120"/>
                      </a:cubicBezTo>
                      <a:cubicBezTo>
                        <a:pt x="87" y="160"/>
                        <a:pt x="190" y="210"/>
                        <a:pt x="255" y="240"/>
                      </a:cubicBezTo>
                      <a:cubicBezTo>
                        <a:pt x="320" y="270"/>
                        <a:pt x="377" y="285"/>
                        <a:pt x="435" y="300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rgbClr val="FFFFFF"/>
                  </a:solidFill>
                  <a:round/>
                  <a:headEnd type="none" w="med" len="sm"/>
                  <a:tailEnd type="none" w="med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400800" y="5487988"/>
                  <a:ext cx="323850" cy="3857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 type="none" w="med" len="sm"/>
                      <a:tailEnd type="none" w="med" len="sm"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b="1" i="1">
                      <a:solidFill>
                        <a:srgbClr val="0000FF"/>
                      </a:solidFill>
                    </a:rPr>
                    <a:t>I</a:t>
                  </a:r>
                </a:p>
              </p:txBody>
            </p:sp>
            <p:sp>
              <p:nvSpPr>
                <p:cNvPr id="40981" name="Line 16"/>
                <p:cNvSpPr>
                  <a:spLocks noChangeShapeType="1"/>
                </p:cNvSpPr>
                <p:nvPr/>
              </p:nvSpPr>
              <p:spPr bwMode="auto">
                <a:xfrm>
                  <a:off x="3305175" y="510540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2" name="Line 17"/>
                <p:cNvSpPr>
                  <a:spLocks noChangeShapeType="1"/>
                </p:cNvSpPr>
                <p:nvPr/>
              </p:nvSpPr>
              <p:spPr bwMode="auto">
                <a:xfrm>
                  <a:off x="3305175" y="5829300"/>
                  <a:ext cx="33337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3" name="Line 18"/>
                <p:cNvSpPr>
                  <a:spLocks noChangeShapeType="1"/>
                </p:cNvSpPr>
                <p:nvPr/>
              </p:nvSpPr>
              <p:spPr bwMode="auto">
                <a:xfrm>
                  <a:off x="3438525" y="4743450"/>
                  <a:ext cx="0" cy="3619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med" len="sm"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38525" y="5829300"/>
                  <a:ext cx="0" cy="3857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med" len="sm"/>
                  <a:tailEnd type="triangl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19425" y="4730750"/>
                  <a:ext cx="333375" cy="339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 type="none" w="med" len="sm"/>
                      <a:tailEnd type="none" w="med" len="sm"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b="1" i="1">
                      <a:solidFill>
                        <a:srgbClr val="0000FF"/>
                      </a:solidFill>
                    </a:rPr>
                    <a:t>d</a:t>
                  </a:r>
                  <a:endParaRPr lang="en-US" altLang="zh-CN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986" name="Freeform 21"/>
                <p:cNvSpPr>
                  <a:spLocks/>
                </p:cNvSpPr>
                <p:nvPr/>
              </p:nvSpPr>
              <p:spPr bwMode="auto">
                <a:xfrm>
                  <a:off x="4343400" y="5289550"/>
                  <a:ext cx="38100" cy="198438"/>
                </a:xfrm>
                <a:custGeom>
                  <a:avLst/>
                  <a:gdLst>
                    <a:gd name="T0" fmla="*/ 0 w 60"/>
                    <a:gd name="T1" fmla="*/ 0 h 255"/>
                    <a:gd name="T2" fmla="*/ 2147483647 w 60"/>
                    <a:gd name="T3" fmla="*/ 2147483647 h 255"/>
                    <a:gd name="T4" fmla="*/ 0 w 60"/>
                    <a:gd name="T5" fmla="*/ 2147483647 h 255"/>
                    <a:gd name="T6" fmla="*/ 0 60000 65536"/>
                    <a:gd name="T7" fmla="*/ 0 60000 65536"/>
                    <a:gd name="T8" fmla="*/ 0 60000 65536"/>
                    <a:gd name="T9" fmla="*/ 0 w 60"/>
                    <a:gd name="T10" fmla="*/ 0 h 255"/>
                    <a:gd name="T11" fmla="*/ 60 w 60"/>
                    <a:gd name="T12" fmla="*/ 255 h 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" h="255">
                      <a:moveTo>
                        <a:pt x="0" y="0"/>
                      </a:moveTo>
                      <a:cubicBezTo>
                        <a:pt x="30" y="39"/>
                        <a:pt x="60" y="78"/>
                        <a:pt x="60" y="120"/>
                      </a:cubicBezTo>
                      <a:cubicBezTo>
                        <a:pt x="60" y="162"/>
                        <a:pt x="10" y="233"/>
                        <a:pt x="0" y="255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19575" y="5303838"/>
                  <a:ext cx="449263" cy="3603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 type="none" w="med" len="sm"/>
                      <a:tailEnd type="none" w="med" len="sm"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endParaRPr lang="zh-CN" altLang="zh-CN" b="1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40988" name="Group 23"/>
                <p:cNvGrpSpPr>
                  <a:grpSpLocks/>
                </p:cNvGrpSpPr>
                <p:nvPr/>
              </p:nvGrpSpPr>
              <p:grpSpPr bwMode="auto">
                <a:xfrm>
                  <a:off x="2133600" y="5156200"/>
                  <a:ext cx="2962275" cy="681038"/>
                  <a:chOff x="1344" y="3248"/>
                  <a:chExt cx="1866" cy="429"/>
                </a:xfrm>
              </p:grpSpPr>
              <p:sp>
                <p:nvSpPr>
                  <p:cNvPr id="41000" name="Line 24"/>
                  <p:cNvSpPr>
                    <a:spLocks noChangeShapeType="1"/>
                  </p:cNvSpPr>
                  <p:nvPr/>
                </p:nvSpPr>
                <p:spPr bwMode="auto">
                  <a:xfrm rot="21395228" flipV="1">
                    <a:off x="1344" y="3248"/>
                    <a:ext cx="1866" cy="429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triangle" w="med" len="med"/>
                    <a:tailEnd type="none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01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3458"/>
                    <a:ext cx="1866" cy="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 type="triangle" w="med" len="med"/>
                    <a:tailEnd type="none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98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724400" y="5280025"/>
                  <a:ext cx="285750" cy="327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 type="none" w="med" len="sm"/>
                      <a:tailEnd type="none" w="med" len="sm"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b="1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sp>
              <p:nvSpPr>
                <p:cNvPr id="40990" name="Freeform 27"/>
                <p:cNvSpPr>
                  <a:spLocks/>
                </p:cNvSpPr>
                <p:nvPr/>
              </p:nvSpPr>
              <p:spPr bwMode="auto">
                <a:xfrm>
                  <a:off x="5124450" y="5986463"/>
                  <a:ext cx="361950" cy="276225"/>
                </a:xfrm>
                <a:custGeom>
                  <a:avLst/>
                  <a:gdLst>
                    <a:gd name="T0" fmla="*/ 0 w 435"/>
                    <a:gd name="T1" fmla="*/ 0 h 300"/>
                    <a:gd name="T2" fmla="*/ 2147483647 w 435"/>
                    <a:gd name="T3" fmla="*/ 2147483647 h 300"/>
                    <a:gd name="T4" fmla="*/ 2147483647 w 435"/>
                    <a:gd name="T5" fmla="*/ 2147483647 h 300"/>
                    <a:gd name="T6" fmla="*/ 2147483647 w 435"/>
                    <a:gd name="T7" fmla="*/ 2147483647 h 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5"/>
                    <a:gd name="T13" fmla="*/ 0 h 300"/>
                    <a:gd name="T14" fmla="*/ 435 w 435"/>
                    <a:gd name="T15" fmla="*/ 300 h 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5" h="300">
                      <a:moveTo>
                        <a:pt x="0" y="0"/>
                      </a:moveTo>
                      <a:cubicBezTo>
                        <a:pt x="1" y="40"/>
                        <a:pt x="3" y="80"/>
                        <a:pt x="45" y="120"/>
                      </a:cubicBezTo>
                      <a:cubicBezTo>
                        <a:pt x="87" y="160"/>
                        <a:pt x="190" y="210"/>
                        <a:pt x="255" y="240"/>
                      </a:cubicBezTo>
                      <a:cubicBezTo>
                        <a:pt x="320" y="270"/>
                        <a:pt x="377" y="285"/>
                        <a:pt x="435" y="300"/>
                      </a:cubicBezTo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rgbClr val="FFFFFF"/>
                  </a:solidFill>
                  <a:round/>
                  <a:headEnd type="none" w="med" len="sm"/>
                  <a:tailEnd type="none" w="med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343400" y="4649788"/>
                  <a:ext cx="9906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>
                      <a:solidFill>
                        <a:srgbClr val="0000FF"/>
                      </a:solidFill>
                      <a:sym typeface="Symbol" pitchFamily="18" charset="2"/>
                    </a:rPr>
                    <a:t></a:t>
                  </a:r>
                  <a:r>
                    <a:rPr lang="en-US" altLang="zh-CN" b="1" i="1" baseline="-25000">
                      <a:solidFill>
                        <a:srgbClr val="0000FF"/>
                      </a:solidFill>
                      <a:sym typeface="Symbol" pitchFamily="18" charset="2"/>
                    </a:rPr>
                    <a:t>1</a:t>
                  </a:r>
                  <a:endParaRPr lang="en-US" altLang="zh-CN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99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343400" y="5183188"/>
                  <a:ext cx="76200" cy="30480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099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419600" y="5030788"/>
                  <a:ext cx="76200" cy="30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0994" name="Freeform 31"/>
                <p:cNvSpPr>
                  <a:spLocks/>
                </p:cNvSpPr>
                <p:nvPr/>
              </p:nvSpPr>
              <p:spPr bwMode="auto">
                <a:xfrm>
                  <a:off x="2813050" y="5487988"/>
                  <a:ext cx="12700" cy="228600"/>
                </a:xfrm>
                <a:custGeom>
                  <a:avLst/>
                  <a:gdLst>
                    <a:gd name="T0" fmla="*/ 2147483647 w 8"/>
                    <a:gd name="T1" fmla="*/ 0 h 144"/>
                    <a:gd name="T2" fmla="*/ 0 w 8"/>
                    <a:gd name="T3" fmla="*/ 2147483647 h 144"/>
                    <a:gd name="T4" fmla="*/ 2147483647 w 8"/>
                    <a:gd name="T5" fmla="*/ 2147483647 h 144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144"/>
                    <a:gd name="T11" fmla="*/ 8 w 8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144">
                      <a:moveTo>
                        <a:pt x="8" y="0"/>
                      </a:moveTo>
                      <a:cubicBezTo>
                        <a:pt x="7" y="11"/>
                        <a:pt x="0" y="44"/>
                        <a:pt x="0" y="68"/>
                      </a:cubicBezTo>
                      <a:cubicBezTo>
                        <a:pt x="0" y="92"/>
                        <a:pt x="7" y="131"/>
                        <a:pt x="8" y="14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4099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62200" y="5335588"/>
                  <a:ext cx="762000" cy="519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FF"/>
                      </a:solidFill>
                      <a:sym typeface="Symbol" pitchFamily="18" charset="2"/>
                    </a:rPr>
                    <a:t></a:t>
                  </a:r>
                  <a:r>
                    <a:rPr lang="en-US" altLang="zh-CN" sz="2800" b="1" baseline="-25000">
                      <a:solidFill>
                        <a:srgbClr val="0000FF"/>
                      </a:solidFill>
                      <a:sym typeface="Symbol" pitchFamily="18" charset="2"/>
                    </a:rPr>
                    <a:t>R</a:t>
                  </a:r>
                  <a:endParaRPr lang="en-US" altLang="zh-CN" sz="2800" b="1" baseline="-25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996" name="Line 33"/>
                <p:cNvSpPr>
                  <a:spLocks noChangeShapeType="1"/>
                </p:cNvSpPr>
                <p:nvPr/>
              </p:nvSpPr>
              <p:spPr bwMode="auto">
                <a:xfrm>
                  <a:off x="6248400" y="5032375"/>
                  <a:ext cx="0" cy="457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40997" name="Freeform 35"/>
                <p:cNvSpPr>
                  <a:spLocks/>
                </p:cNvSpPr>
                <p:nvPr/>
              </p:nvSpPr>
              <p:spPr bwMode="auto">
                <a:xfrm>
                  <a:off x="5105400" y="4651375"/>
                  <a:ext cx="573088" cy="1371600"/>
                </a:xfrm>
                <a:custGeom>
                  <a:avLst/>
                  <a:gdLst>
                    <a:gd name="T0" fmla="*/ 0 w 361"/>
                    <a:gd name="T1" fmla="*/ 0 h 864"/>
                    <a:gd name="T2" fmla="*/ 2147483647 w 361"/>
                    <a:gd name="T3" fmla="*/ 2147483647 h 864"/>
                    <a:gd name="T4" fmla="*/ 2147483647 w 361"/>
                    <a:gd name="T5" fmla="*/ 2147483647 h 864"/>
                    <a:gd name="T6" fmla="*/ 2147483647 w 361"/>
                    <a:gd name="T7" fmla="*/ 2147483647 h 864"/>
                    <a:gd name="T8" fmla="*/ 2147483647 w 361"/>
                    <a:gd name="T9" fmla="*/ 2147483647 h 864"/>
                    <a:gd name="T10" fmla="*/ 2147483647 w 361"/>
                    <a:gd name="T11" fmla="*/ 2147483647 h 864"/>
                    <a:gd name="T12" fmla="*/ 2147483647 w 361"/>
                    <a:gd name="T13" fmla="*/ 2147483647 h 864"/>
                    <a:gd name="T14" fmla="*/ 2147483647 w 361"/>
                    <a:gd name="T15" fmla="*/ 2147483647 h 864"/>
                    <a:gd name="T16" fmla="*/ 2147483647 w 361"/>
                    <a:gd name="T17" fmla="*/ 2147483647 h 864"/>
                    <a:gd name="T18" fmla="*/ 0 w 361"/>
                    <a:gd name="T19" fmla="*/ 2147483647 h 86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61"/>
                    <a:gd name="T31" fmla="*/ 0 h 864"/>
                    <a:gd name="T32" fmla="*/ 361 w 361"/>
                    <a:gd name="T33" fmla="*/ 864 h 86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61" h="864">
                      <a:moveTo>
                        <a:pt x="0" y="0"/>
                      </a:moveTo>
                      <a:cubicBezTo>
                        <a:pt x="31" y="24"/>
                        <a:pt x="131" y="102"/>
                        <a:pt x="184" y="141"/>
                      </a:cubicBezTo>
                      <a:cubicBezTo>
                        <a:pt x="237" y="180"/>
                        <a:pt x="306" y="206"/>
                        <a:pt x="319" y="232"/>
                      </a:cubicBezTo>
                      <a:cubicBezTo>
                        <a:pt x="332" y="258"/>
                        <a:pt x="288" y="275"/>
                        <a:pt x="263" y="299"/>
                      </a:cubicBezTo>
                      <a:cubicBezTo>
                        <a:pt x="238" y="323"/>
                        <a:pt x="192" y="348"/>
                        <a:pt x="172" y="378"/>
                      </a:cubicBezTo>
                      <a:cubicBezTo>
                        <a:pt x="152" y="408"/>
                        <a:pt x="114" y="456"/>
                        <a:pt x="144" y="480"/>
                      </a:cubicBezTo>
                      <a:cubicBezTo>
                        <a:pt x="174" y="504"/>
                        <a:pt x="345" y="501"/>
                        <a:pt x="353" y="525"/>
                      </a:cubicBezTo>
                      <a:cubicBezTo>
                        <a:pt x="361" y="549"/>
                        <a:pt x="243" y="591"/>
                        <a:pt x="192" y="624"/>
                      </a:cubicBezTo>
                      <a:cubicBezTo>
                        <a:pt x="141" y="657"/>
                        <a:pt x="80" y="680"/>
                        <a:pt x="48" y="720"/>
                      </a:cubicBezTo>
                      <a:cubicBezTo>
                        <a:pt x="16" y="760"/>
                        <a:pt x="8" y="812"/>
                        <a:pt x="0" y="864"/>
                      </a:cubicBezTo>
                    </a:path>
                  </a:pathLst>
                </a:cu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40998" name="Line 36"/>
                <p:cNvSpPr>
                  <a:spLocks noChangeShapeType="1"/>
                </p:cNvSpPr>
                <p:nvPr/>
              </p:nvSpPr>
              <p:spPr bwMode="auto">
                <a:xfrm>
                  <a:off x="3640138" y="6099175"/>
                  <a:ext cx="1447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40999" name="Rectangle 37"/>
                <p:cNvSpPr>
                  <a:spLocks noChangeArrowheads="1"/>
                </p:cNvSpPr>
                <p:nvPr/>
              </p:nvSpPr>
              <p:spPr bwMode="auto">
                <a:xfrm>
                  <a:off x="3571868" y="6078548"/>
                  <a:ext cx="1727053" cy="4638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0000FF"/>
                      </a:solidFill>
                    </a:rPr>
                    <a:t>3.84</a:t>
                  </a:r>
                  <a:r>
                    <a:rPr lang="en-US" altLang="zh-CN" b="1">
                      <a:solidFill>
                        <a:srgbClr val="0000FF"/>
                      </a:solidFill>
                      <a:sym typeface="Symbol" pitchFamily="18" charset="2"/>
                    </a:rPr>
                    <a:t></a:t>
                  </a:r>
                  <a:r>
                    <a:rPr lang="en-US" altLang="zh-CN" b="1">
                      <a:solidFill>
                        <a:srgbClr val="0000FF"/>
                      </a:solidFill>
                    </a:rPr>
                    <a:t>10</a:t>
                  </a:r>
                  <a:r>
                    <a:rPr lang="en-US" altLang="zh-CN" b="1" baseline="30000">
                      <a:solidFill>
                        <a:srgbClr val="0000FF"/>
                      </a:solidFill>
                    </a:rPr>
                    <a:t>5</a:t>
                  </a:r>
                  <a:r>
                    <a:rPr lang="en-US" altLang="zh-CN" b="1">
                      <a:solidFill>
                        <a:srgbClr val="0000FF"/>
                      </a:solidFill>
                    </a:rPr>
                    <a:t>km</a:t>
                  </a:r>
                </a:p>
              </p:txBody>
            </p:sp>
          </p:grpSp>
        </p:grpSp>
      </p:grpSp>
      <p:sp>
        <p:nvSpPr>
          <p:cNvPr id="40965" name="TextBox 34"/>
          <p:cNvSpPr txBox="1">
            <a:spLocks noChangeArrowheads="1"/>
          </p:cNvSpPr>
          <p:nvPr/>
        </p:nvSpPr>
        <p:spPr bwMode="auto">
          <a:xfrm>
            <a:off x="142875" y="357188"/>
            <a:ext cx="8786813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/>
              <a:t>例：已知月球和地面的距离为</a:t>
            </a:r>
            <a:r>
              <a:rPr lang="en-US" altLang="zh-CN" b="1" dirty="0"/>
              <a:t>3.84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dirty="0"/>
              <a:t>10</a:t>
            </a:r>
            <a:r>
              <a:rPr lang="en-US" altLang="zh-CN" b="1" baseline="30000" dirty="0"/>
              <a:t>5</a:t>
            </a:r>
            <a:r>
              <a:rPr lang="en-US" altLang="zh-CN" b="1" dirty="0"/>
              <a:t>km,</a:t>
            </a:r>
            <a:r>
              <a:rPr lang="zh-CN" altLang="en-US" b="1" dirty="0"/>
              <a:t>设来自月球的光的波长为</a:t>
            </a:r>
            <a:r>
              <a:rPr lang="en-US" altLang="zh-CN" b="1" dirty="0" smtClean="0"/>
              <a:t>600nm</a:t>
            </a:r>
            <a:r>
              <a:rPr lang="zh-CN" altLang="en-US" b="1" dirty="0"/>
              <a:t>，若在地球上用物镜直径为</a:t>
            </a:r>
            <a:r>
              <a:rPr lang="en-US" altLang="zh-CN" b="1" dirty="0"/>
              <a:t>1m</a:t>
            </a:r>
            <a:r>
              <a:rPr lang="zh-CN" altLang="en-US" b="1" dirty="0"/>
              <a:t>的天文望远镜观察时，刚好将月球正面一座环形山的两点分辨开，则该两点的距离为多少？</a:t>
            </a:r>
            <a:endParaRPr lang="zh-CN" altLang="en-US" dirty="0"/>
          </a:p>
        </p:txBody>
      </p:sp>
      <p:sp>
        <p:nvSpPr>
          <p:cNvPr id="40966" name="Text Box 2"/>
          <p:cNvSpPr txBox="1">
            <a:spLocks noChangeArrowheads="1"/>
          </p:cNvSpPr>
          <p:nvPr/>
        </p:nvSpPr>
        <p:spPr bwMode="auto">
          <a:xfrm>
            <a:off x="285750" y="4500563"/>
            <a:ext cx="8572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距离</a:t>
            </a:r>
            <a:r>
              <a:rPr lang="en-US" altLang="zh-CN" b="1" dirty="0">
                <a:solidFill>
                  <a:srgbClr val="0000FF"/>
                </a:solidFill>
              </a:rPr>
              <a:t>3.84</a:t>
            </a:r>
            <a:r>
              <a:rPr lang="en-US" altLang="zh-CN" b="1" dirty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10</a:t>
            </a:r>
            <a:r>
              <a:rPr lang="en-US" altLang="zh-CN" b="1" baseline="30000" dirty="0">
                <a:solidFill>
                  <a:srgbClr val="0000FF"/>
                </a:solidFill>
              </a:rPr>
              <a:t>5</a:t>
            </a:r>
            <a:r>
              <a:rPr lang="en-US" altLang="zh-CN" b="1" dirty="0">
                <a:solidFill>
                  <a:srgbClr val="0000FF"/>
                </a:solidFill>
              </a:rPr>
              <a:t>km, </a:t>
            </a:r>
            <a:r>
              <a:rPr lang="zh-CN" altLang="en-US" b="1" dirty="0">
                <a:solidFill>
                  <a:srgbClr val="0000FF"/>
                </a:solidFill>
              </a:rPr>
              <a:t>波长</a:t>
            </a:r>
            <a:r>
              <a:rPr lang="en-US" altLang="zh-CN" b="1" dirty="0" smtClean="0">
                <a:solidFill>
                  <a:srgbClr val="0000FF"/>
                </a:solidFill>
              </a:rPr>
              <a:t>600nm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直径为</a:t>
            </a:r>
            <a:r>
              <a:rPr lang="en-US" altLang="zh-CN" b="1" dirty="0">
                <a:solidFill>
                  <a:srgbClr val="0000FF"/>
                </a:solidFill>
              </a:rPr>
              <a:t>1m</a:t>
            </a:r>
            <a:r>
              <a:rPr lang="zh-CN" altLang="en-US" b="1" dirty="0">
                <a:solidFill>
                  <a:srgbClr val="0000FF"/>
                </a:solidFill>
              </a:rPr>
              <a:t>，刚好分辨两点的距离？</a:t>
            </a:r>
          </a:p>
        </p:txBody>
      </p:sp>
      <p:sp>
        <p:nvSpPr>
          <p:cNvPr id="40967" name="Text Box 3"/>
          <p:cNvSpPr txBox="1">
            <a:spLocks noChangeArrowheads="1"/>
          </p:cNvSpPr>
          <p:nvPr/>
        </p:nvSpPr>
        <p:spPr bwMode="auto">
          <a:xfrm>
            <a:off x="428625" y="5214938"/>
            <a:ext cx="12192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1714500" y="6143625"/>
          <a:ext cx="4857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Equation" r:id="rId3" imgW="2209680" imgH="215640" progId="Equation.DSMT4">
                  <p:embed/>
                </p:oleObj>
              </mc:Choice>
              <mc:Fallback>
                <p:oleObj name="Equation" r:id="rId3" imgW="22096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43625"/>
                        <a:ext cx="4857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6"/>
          <p:cNvGraphicFramePr>
            <a:graphicFrameLocks noChangeAspect="1"/>
          </p:cNvGraphicFramePr>
          <p:nvPr/>
        </p:nvGraphicFramePr>
        <p:xfrm>
          <a:off x="1643063" y="5143500"/>
          <a:ext cx="56261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Equation" r:id="rId5" imgW="2666880" imgH="406080" progId="Equation.DSMT4">
                  <p:embed/>
                </p:oleObj>
              </mc:Choice>
              <mc:Fallback>
                <p:oleObj name="Equation" r:id="rId5" imgW="2666880" imgH="4060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143500"/>
                        <a:ext cx="56261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61659" y="332656"/>
            <a:ext cx="727463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方正书宋简体"/>
              </a:rPr>
              <a:t>       </a:t>
            </a:r>
            <a:r>
              <a:rPr lang="zh-CN" altLang="en-US" sz="3600" b="1" dirty="0">
                <a:solidFill>
                  <a:srgbClr val="FF0000"/>
                </a:solidFill>
                <a:latin typeface="方正书宋简体"/>
              </a:rPr>
              <a:t>第五</a:t>
            </a:r>
            <a:r>
              <a:rPr lang="zh-CN" altLang="en-US" sz="3600" b="1" dirty="0">
                <a:solidFill>
                  <a:srgbClr val="FF0000"/>
                </a:solidFill>
              </a:rPr>
              <a:t>节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3600" b="1" dirty="0" smtClean="0">
                <a:solidFill>
                  <a:srgbClr val="FF0000"/>
                </a:solidFill>
                <a:latin typeface="方正书宋简体"/>
              </a:rPr>
              <a:t>射线衍射</a:t>
            </a:r>
            <a:endParaRPr lang="zh-CN" altLang="en-US" sz="3200" b="1" dirty="0">
              <a:solidFill>
                <a:srgbClr val="FF0000"/>
              </a:solidFill>
              <a:latin typeface="方正书宋简体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7504" y="1124744"/>
            <a:ext cx="42672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方正书宋简体"/>
              </a:rPr>
              <a:t>一</a:t>
            </a:r>
            <a:r>
              <a:rPr lang="zh-CN" altLang="en-US" sz="3200" b="1" dirty="0" smtClean="0">
                <a:solidFill>
                  <a:srgbClr val="0000FF"/>
                </a:solidFill>
                <a:latin typeface="方正书宋简体"/>
              </a:rPr>
              <a:t>、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X</a:t>
            </a:r>
            <a:r>
              <a:rPr lang="zh-CN" altLang="en-US" sz="3200" b="1" dirty="0" smtClean="0">
                <a:solidFill>
                  <a:srgbClr val="0000FF"/>
                </a:solidFill>
                <a:latin typeface="方正书宋简体"/>
              </a:rPr>
              <a:t>射线</a:t>
            </a:r>
            <a:r>
              <a:rPr lang="zh-CN" altLang="en-US" sz="3200" b="1" dirty="0">
                <a:solidFill>
                  <a:srgbClr val="0000FF"/>
                </a:solidFill>
                <a:latin typeface="方正书宋简体"/>
              </a:rPr>
              <a:t>的产生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510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>
                <a:latin typeface="方正书宋简体"/>
              </a:rPr>
              <a:t> </a:t>
            </a:r>
            <a:endParaRPr lang="en-US" altLang="zh-CN" sz="3200" b="1"/>
          </a:p>
        </p:txBody>
      </p:sp>
      <p:grpSp>
        <p:nvGrpSpPr>
          <p:cNvPr id="41994" name="Group 87"/>
          <p:cNvGrpSpPr>
            <a:grpSpLocks/>
          </p:cNvGrpSpPr>
          <p:nvPr/>
        </p:nvGrpSpPr>
        <p:grpSpPr bwMode="auto">
          <a:xfrm>
            <a:off x="2987675" y="3571875"/>
            <a:ext cx="5943600" cy="2743200"/>
            <a:chOff x="144" y="1008"/>
            <a:chExt cx="3888" cy="1968"/>
          </a:xfrm>
        </p:grpSpPr>
        <p:sp>
          <p:nvSpPr>
            <p:cNvPr id="41998" name="Rectangle 88"/>
            <p:cNvSpPr>
              <a:spLocks noChangeArrowheads="1"/>
            </p:cNvSpPr>
            <p:nvPr/>
          </p:nvSpPr>
          <p:spPr bwMode="auto">
            <a:xfrm>
              <a:off x="144" y="1008"/>
              <a:ext cx="3888" cy="1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Oval 89"/>
            <p:cNvSpPr>
              <a:spLocks noChangeArrowheads="1"/>
            </p:cNvSpPr>
            <p:nvPr/>
          </p:nvSpPr>
          <p:spPr bwMode="auto">
            <a:xfrm>
              <a:off x="1536" y="1527"/>
              <a:ext cx="1248" cy="10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00" name="Group 90"/>
            <p:cNvGrpSpPr>
              <a:grpSpLocks/>
            </p:cNvGrpSpPr>
            <p:nvPr/>
          </p:nvGrpSpPr>
          <p:grpSpPr bwMode="auto">
            <a:xfrm>
              <a:off x="816" y="1860"/>
              <a:ext cx="960" cy="402"/>
              <a:chOff x="1056" y="1860"/>
              <a:chExt cx="960" cy="402"/>
            </a:xfrm>
          </p:grpSpPr>
          <p:grpSp>
            <p:nvGrpSpPr>
              <p:cNvPr id="42038" name="Group 91"/>
              <p:cNvGrpSpPr>
                <a:grpSpLocks/>
              </p:cNvGrpSpPr>
              <p:nvPr/>
            </p:nvGrpSpPr>
            <p:grpSpPr bwMode="auto">
              <a:xfrm>
                <a:off x="1056" y="1872"/>
                <a:ext cx="960" cy="384"/>
                <a:chOff x="528" y="2160"/>
                <a:chExt cx="960" cy="384"/>
              </a:xfrm>
            </p:grpSpPr>
            <p:sp>
              <p:nvSpPr>
                <p:cNvPr id="42041" name="AutoShape 92"/>
                <p:cNvSpPr>
                  <a:spLocks noChangeArrowheads="1"/>
                </p:cNvSpPr>
                <p:nvPr/>
              </p:nvSpPr>
              <p:spPr bwMode="auto">
                <a:xfrm>
                  <a:off x="528" y="2208"/>
                  <a:ext cx="816" cy="288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42" name="Rectangle 9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288" cy="3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39" name="Freeform 94"/>
              <p:cNvSpPr>
                <a:spLocks/>
              </p:cNvSpPr>
              <p:nvPr/>
            </p:nvSpPr>
            <p:spPr bwMode="auto">
              <a:xfrm>
                <a:off x="1680" y="1860"/>
                <a:ext cx="135" cy="64"/>
              </a:xfrm>
              <a:custGeom>
                <a:avLst/>
                <a:gdLst>
                  <a:gd name="T0" fmla="*/ 135 w 135"/>
                  <a:gd name="T1" fmla="*/ 0 h 64"/>
                  <a:gd name="T2" fmla="*/ 93 w 135"/>
                  <a:gd name="T3" fmla="*/ 54 h 64"/>
                  <a:gd name="T4" fmla="*/ 0 w 135"/>
                  <a:gd name="T5" fmla="*/ 60 h 64"/>
                  <a:gd name="T6" fmla="*/ 0 60000 65536"/>
                  <a:gd name="T7" fmla="*/ 0 60000 65536"/>
                  <a:gd name="T8" fmla="*/ 0 60000 65536"/>
                  <a:gd name="T9" fmla="*/ 0 w 135"/>
                  <a:gd name="T10" fmla="*/ 0 h 64"/>
                  <a:gd name="T11" fmla="*/ 135 w 135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" h="64">
                    <a:moveTo>
                      <a:pt x="135" y="0"/>
                    </a:moveTo>
                    <a:cubicBezTo>
                      <a:pt x="128" y="9"/>
                      <a:pt x="115" y="44"/>
                      <a:pt x="93" y="54"/>
                    </a:cubicBezTo>
                    <a:cubicBezTo>
                      <a:pt x="71" y="64"/>
                      <a:pt x="19" y="59"/>
                      <a:pt x="0" y="6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0" name="Freeform 95"/>
              <p:cNvSpPr>
                <a:spLocks/>
              </p:cNvSpPr>
              <p:nvPr/>
            </p:nvSpPr>
            <p:spPr bwMode="auto">
              <a:xfrm>
                <a:off x="1722" y="2205"/>
                <a:ext cx="102" cy="57"/>
              </a:xfrm>
              <a:custGeom>
                <a:avLst/>
                <a:gdLst>
                  <a:gd name="T0" fmla="*/ 102 w 102"/>
                  <a:gd name="T1" fmla="*/ 57 h 57"/>
                  <a:gd name="T2" fmla="*/ 81 w 102"/>
                  <a:gd name="T3" fmla="*/ 9 h 57"/>
                  <a:gd name="T4" fmla="*/ 0 w 102"/>
                  <a:gd name="T5" fmla="*/ 3 h 57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57"/>
                  <a:gd name="T11" fmla="*/ 102 w 102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57">
                    <a:moveTo>
                      <a:pt x="102" y="57"/>
                    </a:moveTo>
                    <a:cubicBezTo>
                      <a:pt x="98" y="49"/>
                      <a:pt x="98" y="18"/>
                      <a:pt x="81" y="9"/>
                    </a:cubicBezTo>
                    <a:cubicBezTo>
                      <a:pt x="64" y="0"/>
                      <a:pt x="17" y="4"/>
                      <a:pt x="0" y="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01" name="Group 96"/>
            <p:cNvGrpSpPr>
              <a:grpSpLocks/>
            </p:cNvGrpSpPr>
            <p:nvPr/>
          </p:nvGrpSpPr>
          <p:grpSpPr bwMode="auto">
            <a:xfrm>
              <a:off x="2592" y="1885"/>
              <a:ext cx="960" cy="336"/>
              <a:chOff x="2592" y="1990"/>
              <a:chExt cx="960" cy="336"/>
            </a:xfrm>
          </p:grpSpPr>
          <p:sp>
            <p:nvSpPr>
              <p:cNvPr id="42036" name="AutoShape 97"/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912" cy="288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7" name="Rectangle 98"/>
              <p:cNvSpPr>
                <a:spLocks noChangeArrowheads="1"/>
              </p:cNvSpPr>
              <p:nvPr/>
            </p:nvSpPr>
            <p:spPr bwMode="auto">
              <a:xfrm>
                <a:off x="2592" y="199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02" name="Freeform 99"/>
            <p:cNvSpPr>
              <a:spLocks/>
            </p:cNvSpPr>
            <p:nvPr/>
          </p:nvSpPr>
          <p:spPr bwMode="auto">
            <a:xfrm>
              <a:off x="2748" y="1878"/>
              <a:ext cx="150" cy="35"/>
            </a:xfrm>
            <a:custGeom>
              <a:avLst/>
              <a:gdLst>
                <a:gd name="T0" fmla="*/ 0 w 150"/>
                <a:gd name="T1" fmla="*/ 0 h 35"/>
                <a:gd name="T2" fmla="*/ 42 w 150"/>
                <a:gd name="T3" fmla="*/ 30 h 35"/>
                <a:gd name="T4" fmla="*/ 150 w 150"/>
                <a:gd name="T5" fmla="*/ 30 h 35"/>
                <a:gd name="T6" fmla="*/ 0 60000 65536"/>
                <a:gd name="T7" fmla="*/ 0 60000 65536"/>
                <a:gd name="T8" fmla="*/ 0 60000 65536"/>
                <a:gd name="T9" fmla="*/ 0 w 150"/>
                <a:gd name="T10" fmla="*/ 0 h 35"/>
                <a:gd name="T11" fmla="*/ 150 w 15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35">
                  <a:moveTo>
                    <a:pt x="0" y="0"/>
                  </a:moveTo>
                  <a:cubicBezTo>
                    <a:pt x="7" y="5"/>
                    <a:pt x="17" y="25"/>
                    <a:pt x="42" y="30"/>
                  </a:cubicBezTo>
                  <a:cubicBezTo>
                    <a:pt x="67" y="35"/>
                    <a:pt x="128" y="30"/>
                    <a:pt x="150" y="3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Freeform 100"/>
            <p:cNvSpPr>
              <a:spLocks/>
            </p:cNvSpPr>
            <p:nvPr/>
          </p:nvSpPr>
          <p:spPr bwMode="auto">
            <a:xfrm>
              <a:off x="2736" y="2190"/>
              <a:ext cx="144" cy="78"/>
            </a:xfrm>
            <a:custGeom>
              <a:avLst/>
              <a:gdLst>
                <a:gd name="T0" fmla="*/ 0 w 144"/>
                <a:gd name="T1" fmla="*/ 78 h 78"/>
                <a:gd name="T2" fmla="*/ 48 w 144"/>
                <a:gd name="T3" fmla="*/ 12 h 78"/>
                <a:gd name="T4" fmla="*/ 144 w 144"/>
                <a:gd name="T5" fmla="*/ 9 h 78"/>
                <a:gd name="T6" fmla="*/ 0 60000 65536"/>
                <a:gd name="T7" fmla="*/ 0 60000 65536"/>
                <a:gd name="T8" fmla="*/ 0 60000 65536"/>
                <a:gd name="T9" fmla="*/ 0 w 144"/>
                <a:gd name="T10" fmla="*/ 0 h 78"/>
                <a:gd name="T11" fmla="*/ 144 w 144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78">
                  <a:moveTo>
                    <a:pt x="0" y="78"/>
                  </a:moveTo>
                  <a:cubicBezTo>
                    <a:pt x="8" y="67"/>
                    <a:pt x="24" y="24"/>
                    <a:pt x="48" y="12"/>
                  </a:cubicBezTo>
                  <a:cubicBezTo>
                    <a:pt x="72" y="0"/>
                    <a:pt x="124" y="10"/>
                    <a:pt x="144" y="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4" name="Rectangle 101" descr="上对角虚线"/>
            <p:cNvSpPr>
              <a:spLocks noChangeArrowheads="1"/>
            </p:cNvSpPr>
            <p:nvPr/>
          </p:nvSpPr>
          <p:spPr bwMode="auto">
            <a:xfrm>
              <a:off x="672" y="1959"/>
              <a:ext cx="1152" cy="48"/>
            </a:xfrm>
            <a:prstGeom prst="rect">
              <a:avLst/>
            </a:prstGeom>
            <a:pattFill prst="dash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Rectangle 102" descr="上对角虚线"/>
            <p:cNvSpPr>
              <a:spLocks noChangeArrowheads="1"/>
            </p:cNvSpPr>
            <p:nvPr/>
          </p:nvSpPr>
          <p:spPr bwMode="auto">
            <a:xfrm>
              <a:off x="672" y="2103"/>
              <a:ext cx="1296" cy="48"/>
            </a:xfrm>
            <a:prstGeom prst="rect">
              <a:avLst/>
            </a:prstGeom>
            <a:pattFill prst="dash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103"/>
            <p:cNvSpPr>
              <a:spLocks noChangeShapeType="1"/>
            </p:cNvSpPr>
            <p:nvPr/>
          </p:nvSpPr>
          <p:spPr bwMode="auto">
            <a:xfrm>
              <a:off x="1824" y="1959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104"/>
            <p:cNvSpPr>
              <a:spLocks noChangeShapeType="1"/>
            </p:cNvSpPr>
            <p:nvPr/>
          </p:nvSpPr>
          <p:spPr bwMode="auto">
            <a:xfrm>
              <a:off x="3696" y="205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Line 105"/>
            <p:cNvSpPr>
              <a:spLocks noChangeShapeType="1"/>
            </p:cNvSpPr>
            <p:nvPr/>
          </p:nvSpPr>
          <p:spPr bwMode="auto">
            <a:xfrm>
              <a:off x="3744" y="210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106"/>
            <p:cNvSpPr>
              <a:spLocks noChangeShapeType="1"/>
            </p:cNvSpPr>
            <p:nvPr/>
          </p:nvSpPr>
          <p:spPr bwMode="auto">
            <a:xfrm>
              <a:off x="1920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Line 107"/>
            <p:cNvSpPr>
              <a:spLocks noChangeShapeType="1"/>
            </p:cNvSpPr>
            <p:nvPr/>
          </p:nvSpPr>
          <p:spPr bwMode="auto">
            <a:xfrm>
              <a:off x="2112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Line 108"/>
            <p:cNvSpPr>
              <a:spLocks noChangeShapeType="1"/>
            </p:cNvSpPr>
            <p:nvPr/>
          </p:nvSpPr>
          <p:spPr bwMode="auto">
            <a:xfrm>
              <a:off x="2016" y="26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Line 109"/>
            <p:cNvSpPr>
              <a:spLocks noChangeShapeType="1"/>
            </p:cNvSpPr>
            <p:nvPr/>
          </p:nvSpPr>
          <p:spPr bwMode="auto">
            <a:xfrm>
              <a:off x="2208" y="26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110"/>
            <p:cNvSpPr>
              <a:spLocks noChangeShapeType="1"/>
            </p:cNvSpPr>
            <p:nvPr/>
          </p:nvSpPr>
          <p:spPr bwMode="auto">
            <a:xfrm flipH="1" flipV="1">
              <a:off x="1776" y="1335"/>
              <a:ext cx="144" cy="72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111"/>
            <p:cNvSpPr>
              <a:spLocks noChangeShapeType="1"/>
            </p:cNvSpPr>
            <p:nvPr/>
          </p:nvSpPr>
          <p:spPr bwMode="auto">
            <a:xfrm flipV="1">
              <a:off x="1920" y="1287"/>
              <a:ext cx="96" cy="768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112"/>
            <p:cNvSpPr>
              <a:spLocks noChangeShapeType="1"/>
            </p:cNvSpPr>
            <p:nvPr/>
          </p:nvSpPr>
          <p:spPr bwMode="auto">
            <a:xfrm flipV="1">
              <a:off x="1920" y="1335"/>
              <a:ext cx="336" cy="72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Line 113"/>
            <p:cNvSpPr>
              <a:spLocks noChangeShapeType="1"/>
            </p:cNvSpPr>
            <p:nvPr/>
          </p:nvSpPr>
          <p:spPr bwMode="auto">
            <a:xfrm flipV="1">
              <a:off x="1920" y="1431"/>
              <a:ext cx="528" cy="62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Line 114"/>
            <p:cNvSpPr>
              <a:spLocks noChangeShapeType="1"/>
            </p:cNvSpPr>
            <p:nvPr/>
          </p:nvSpPr>
          <p:spPr bwMode="auto">
            <a:xfrm>
              <a:off x="336" y="1959"/>
              <a:ext cx="288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Line 115"/>
            <p:cNvSpPr>
              <a:spLocks noChangeShapeType="1"/>
            </p:cNvSpPr>
            <p:nvPr/>
          </p:nvSpPr>
          <p:spPr bwMode="auto">
            <a:xfrm>
              <a:off x="336" y="2151"/>
              <a:ext cx="288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986" name="Object 2"/>
            <p:cNvGraphicFramePr>
              <a:graphicFrameLocks noChangeAspect="1"/>
            </p:cNvGraphicFramePr>
            <p:nvPr/>
          </p:nvGraphicFramePr>
          <p:xfrm>
            <a:off x="3514" y="1527"/>
            <a:ext cx="30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8" name="Equation" r:id="rId3" imgW="253800" imgH="317160" progId="Equation.DSMT4">
                    <p:embed/>
                  </p:oleObj>
                </mc:Choice>
                <mc:Fallback>
                  <p:oleObj name="Equation" r:id="rId3" imgW="253800" imgH="317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1527"/>
                          <a:ext cx="30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7" name="Object 3"/>
            <p:cNvGraphicFramePr>
              <a:graphicFrameLocks noChangeAspect="1"/>
            </p:cNvGraphicFramePr>
            <p:nvPr/>
          </p:nvGraphicFramePr>
          <p:xfrm>
            <a:off x="1440" y="2400"/>
            <a:ext cx="34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9" name="Equation" r:id="rId5" imgW="279360" imgH="317160" progId="Equation.DSMT4">
                    <p:embed/>
                  </p:oleObj>
                </mc:Choice>
                <mc:Fallback>
                  <p:oleObj name="Equation" r:id="rId5" imgW="279360" imgH="3171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00"/>
                          <a:ext cx="34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9" name="Line 118"/>
            <p:cNvSpPr>
              <a:spLocks noChangeShapeType="1"/>
            </p:cNvSpPr>
            <p:nvPr/>
          </p:nvSpPr>
          <p:spPr bwMode="auto">
            <a:xfrm flipH="1">
              <a:off x="2016" y="2055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Text Box 119"/>
            <p:cNvSpPr txBox="1">
              <a:spLocks noChangeArrowheads="1"/>
            </p:cNvSpPr>
            <p:nvPr/>
          </p:nvSpPr>
          <p:spPr bwMode="auto">
            <a:xfrm>
              <a:off x="1536" y="1008"/>
              <a:ext cx="120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CC00CC"/>
                  </a:solidFill>
                </a:rPr>
                <a:t>X </a:t>
              </a:r>
              <a:r>
                <a:rPr kumimoji="0" lang="zh-CN" altLang="en-US" sz="2800" b="1">
                  <a:solidFill>
                    <a:srgbClr val="CC00CC"/>
                  </a:solidFill>
                </a:rPr>
                <a:t>射线</a:t>
              </a:r>
            </a:p>
          </p:txBody>
        </p:sp>
        <p:sp>
          <p:nvSpPr>
            <p:cNvPr id="42021" name="Text Box 120"/>
            <p:cNvSpPr txBox="1">
              <a:spLocks noChangeArrowheads="1"/>
            </p:cNvSpPr>
            <p:nvPr/>
          </p:nvSpPr>
          <p:spPr bwMode="auto">
            <a:xfrm>
              <a:off x="288" y="1521"/>
              <a:ext cx="124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CC00CC"/>
                  </a:solidFill>
                  <a:latin typeface="Arial" pitchFamily="34" charset="0"/>
                </a:rPr>
                <a:t>冷却水</a:t>
              </a:r>
            </a:p>
          </p:txBody>
        </p:sp>
        <p:sp>
          <p:nvSpPr>
            <p:cNvPr id="42022" name="Text Box 121"/>
            <p:cNvSpPr txBox="1">
              <a:spLocks noChangeArrowheads="1"/>
            </p:cNvSpPr>
            <p:nvPr/>
          </p:nvSpPr>
          <p:spPr bwMode="auto">
            <a:xfrm>
              <a:off x="2448" y="1744"/>
              <a:ext cx="384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5400" b="1">
                  <a:solidFill>
                    <a:srgbClr val="0000FF"/>
                  </a:solidFill>
                </a:rPr>
                <a:t>&lt;</a:t>
              </a:r>
              <a:endParaRPr kumimoji="0" lang="en-US" altLang="zh-CN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1809" y="2151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0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" y="2151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" name="Object 5"/>
            <p:cNvGraphicFramePr>
              <a:graphicFrameLocks noChangeAspect="1"/>
            </p:cNvGraphicFramePr>
            <p:nvPr/>
          </p:nvGraphicFramePr>
          <p:xfrm>
            <a:off x="2352" y="1623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1" name="Equation" r:id="rId9" imgW="164880" imgH="164880" progId="Equation.DSMT4">
                    <p:embed/>
                  </p:oleObj>
                </mc:Choice>
                <mc:Fallback>
                  <p:oleObj name="Equation" r:id="rId9" imgW="1648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23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23" name="Group 124"/>
            <p:cNvGrpSpPr>
              <a:grpSpLocks/>
            </p:cNvGrpSpPr>
            <p:nvPr/>
          </p:nvGrpSpPr>
          <p:grpSpPr bwMode="auto">
            <a:xfrm>
              <a:off x="2304" y="1959"/>
              <a:ext cx="192" cy="192"/>
              <a:chOff x="5088" y="2592"/>
              <a:chExt cx="192" cy="192"/>
            </a:xfrm>
          </p:grpSpPr>
          <p:sp>
            <p:nvSpPr>
              <p:cNvPr id="42034" name="Oval 125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5" name="Line 126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024" name="Group 127"/>
            <p:cNvGrpSpPr>
              <a:grpSpLocks/>
            </p:cNvGrpSpPr>
            <p:nvPr/>
          </p:nvGrpSpPr>
          <p:grpSpPr bwMode="auto">
            <a:xfrm>
              <a:off x="768" y="1959"/>
              <a:ext cx="3024" cy="825"/>
              <a:chOff x="1008" y="1959"/>
              <a:chExt cx="3024" cy="825"/>
            </a:xfrm>
          </p:grpSpPr>
          <p:grpSp>
            <p:nvGrpSpPr>
              <p:cNvPr id="42025" name="Group 128"/>
              <p:cNvGrpSpPr>
                <a:grpSpLocks/>
              </p:cNvGrpSpPr>
              <p:nvPr/>
            </p:nvGrpSpPr>
            <p:grpSpPr bwMode="auto">
              <a:xfrm>
                <a:off x="1008" y="1959"/>
                <a:ext cx="3024" cy="825"/>
                <a:chOff x="1008" y="1959"/>
                <a:chExt cx="3024" cy="825"/>
              </a:xfrm>
            </p:grpSpPr>
            <p:sp>
              <p:nvSpPr>
                <p:cNvPr id="42027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4032" y="2103"/>
                  <a:ext cx="0" cy="681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28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1008" y="2103"/>
                  <a:ext cx="0" cy="681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29" name="Line 131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0" name="Line 132"/>
                <p:cNvSpPr>
                  <a:spLocks noChangeShapeType="1"/>
                </p:cNvSpPr>
                <p:nvPr/>
              </p:nvSpPr>
              <p:spPr bwMode="auto">
                <a:xfrm>
                  <a:off x="2448" y="2784"/>
                  <a:ext cx="1584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1" name="Line 133"/>
                <p:cNvSpPr>
                  <a:spLocks noChangeShapeType="1"/>
                </p:cNvSpPr>
                <p:nvPr/>
              </p:nvSpPr>
              <p:spPr bwMode="auto">
                <a:xfrm>
                  <a:off x="1008" y="2103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2" name="Line 134"/>
                <p:cNvSpPr>
                  <a:spLocks noChangeShapeType="1"/>
                </p:cNvSpPr>
                <p:nvPr/>
              </p:nvSpPr>
              <p:spPr bwMode="auto">
                <a:xfrm>
                  <a:off x="2976" y="1959"/>
                  <a:ext cx="1056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3" name="Line 135"/>
                <p:cNvSpPr>
                  <a:spLocks noChangeShapeType="1"/>
                </p:cNvSpPr>
                <p:nvPr/>
              </p:nvSpPr>
              <p:spPr bwMode="auto">
                <a:xfrm>
                  <a:off x="2976" y="2151"/>
                  <a:ext cx="1056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26" name="Line 136"/>
              <p:cNvSpPr>
                <a:spLocks noChangeShapeType="1"/>
              </p:cNvSpPr>
              <p:nvPr/>
            </p:nvSpPr>
            <p:spPr bwMode="auto">
              <a:xfrm>
                <a:off x="4032" y="1959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0099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1990" name="Object 6"/>
            <p:cNvGraphicFramePr>
              <a:graphicFrameLocks noChangeAspect="1"/>
            </p:cNvGraphicFramePr>
            <p:nvPr/>
          </p:nvGraphicFramePr>
          <p:xfrm>
            <a:off x="2304" y="1017"/>
            <a:ext cx="168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2" name="Equation" r:id="rId11" imgW="901440" imgH="203040" progId="Equation.DSMT4">
                    <p:embed/>
                  </p:oleObj>
                </mc:Choice>
                <mc:Fallback>
                  <p:oleObj name="Equation" r:id="rId11" imgW="90144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17"/>
                          <a:ext cx="168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Rectangle 138"/>
          <p:cNvSpPr>
            <a:spLocks noChangeArrowheads="1"/>
          </p:cNvSpPr>
          <p:nvPr/>
        </p:nvSpPr>
        <p:spPr bwMode="auto">
          <a:xfrm>
            <a:off x="214311" y="1711701"/>
            <a:ext cx="8716964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0" lang="en-US" altLang="zh-CN" sz="2800" b="1" dirty="0"/>
              <a:t>1895</a:t>
            </a:r>
            <a:r>
              <a:rPr kumimoji="0" lang="zh-CN" altLang="en-US" sz="2800" b="1" dirty="0">
                <a:latin typeface="宋体" pitchFamily="2" charset="-122"/>
              </a:rPr>
              <a:t>年</a:t>
            </a:r>
            <a:r>
              <a:rPr kumimoji="0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伦琴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(1845-1923</a:t>
            </a:r>
            <a:r>
              <a:rPr kumimoji="0" lang="zh-CN" altLang="en-US" sz="2800" b="1" dirty="0">
                <a:solidFill>
                  <a:srgbClr val="000000"/>
                </a:solidFill>
              </a:rPr>
              <a:t>，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获</a:t>
            </a:r>
            <a:r>
              <a:rPr kumimoji="0"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1901</a:t>
            </a:r>
            <a:r>
              <a:rPr kumimoji="0"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年诺贝尔物理学奖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在研究放电时</a:t>
            </a:r>
            <a:r>
              <a:rPr kumimoji="0" lang="zh-CN" altLang="en-US" sz="2800" b="1" dirty="0" smtClean="0">
                <a:latin typeface="宋体" pitchFamily="2" charset="-122"/>
              </a:rPr>
              <a:t>发现</a:t>
            </a:r>
            <a:r>
              <a:rPr kumimoji="0" lang="zh-CN" altLang="en-US" sz="2800" b="1" dirty="0">
                <a:latin typeface="宋体" pitchFamily="2" charset="-122"/>
              </a:rPr>
              <a:t>，受高速电子撞击的金属会发射一</a:t>
            </a:r>
            <a:r>
              <a:rPr kumimoji="0" lang="zh-CN" altLang="en-US" sz="2800" b="1" dirty="0" smtClean="0">
                <a:latin typeface="宋体" pitchFamily="2" charset="-122"/>
              </a:rPr>
              <a:t>种性质不明的</a:t>
            </a:r>
            <a:r>
              <a:rPr kumimoji="0" lang="zh-CN" altLang="en-US" sz="2800" b="1" dirty="0">
                <a:latin typeface="宋体" pitchFamily="2" charset="-122"/>
              </a:rPr>
              <a:t>射线，称为</a:t>
            </a:r>
            <a:r>
              <a:rPr kumimoji="0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Ｘ</a:t>
            </a:r>
            <a:r>
              <a:rPr kumimoji="0" lang="zh-CN" altLang="en-US" sz="2800" b="1" dirty="0">
                <a:latin typeface="宋体" pitchFamily="2" charset="-122"/>
              </a:rPr>
              <a:t>射线。</a:t>
            </a:r>
          </a:p>
        </p:txBody>
      </p:sp>
      <p:sp>
        <p:nvSpPr>
          <p:cNvPr id="41996" name="Rectangle 141"/>
          <p:cNvSpPr>
            <a:spLocks noChangeArrowheads="1"/>
          </p:cNvSpPr>
          <p:nvPr/>
        </p:nvSpPr>
        <p:spPr bwMode="auto">
          <a:xfrm>
            <a:off x="357188" y="3786188"/>
            <a:ext cx="26654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K—</a:t>
            </a:r>
            <a:r>
              <a:rPr lang="zh-CN" altLang="en-US" b="1"/>
              <a:t>阴极，</a:t>
            </a:r>
            <a:endParaRPr lang="zh-CN" altLang="en-US"/>
          </a:p>
          <a:p>
            <a:pPr eaLnBrk="0" hangingPunct="0"/>
            <a:r>
              <a:rPr lang="en-US" altLang="zh-CN" b="1"/>
              <a:t>A---</a:t>
            </a:r>
            <a:r>
              <a:rPr lang="zh-CN" altLang="en-US" b="1"/>
              <a:t>阳极 </a:t>
            </a:r>
            <a:r>
              <a:rPr lang="en-US" altLang="zh-CN" b="1"/>
              <a:t>(</a:t>
            </a:r>
            <a:r>
              <a:rPr lang="zh-CN" altLang="en-US" b="1"/>
              <a:t>钼、钨、铜等金属</a:t>
            </a:r>
            <a:r>
              <a:rPr lang="en-US" altLang="zh-CN" b="1"/>
              <a:t>)</a:t>
            </a:r>
            <a:endParaRPr lang="en-US" altLang="zh-CN"/>
          </a:p>
          <a:p>
            <a:pPr eaLnBrk="0" hangingPunct="0"/>
            <a:r>
              <a:rPr lang="en-US" altLang="zh-CN" b="1"/>
              <a:t>A---K</a:t>
            </a:r>
            <a:r>
              <a:rPr lang="zh-CN" altLang="en-US" b="1"/>
              <a:t>间加几万伏高压，加速阴极发射的热电子。</a:t>
            </a:r>
          </a:p>
        </p:txBody>
      </p:sp>
      <p:sp>
        <p:nvSpPr>
          <p:cNvPr id="41997" name="Rectangle 143"/>
          <p:cNvSpPr>
            <a:spLocks noChangeArrowheads="1"/>
          </p:cNvSpPr>
          <p:nvPr/>
        </p:nvSpPr>
        <p:spPr bwMode="auto">
          <a:xfrm>
            <a:off x="6588125" y="314325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</a:rPr>
              <a:t>10</a:t>
            </a:r>
            <a:r>
              <a:rPr lang="en-US" altLang="zh-CN" b="1" baseline="30000">
                <a:solidFill>
                  <a:srgbClr val="FF00FF"/>
                </a:solidFill>
              </a:rPr>
              <a:t>-1 </a:t>
            </a:r>
            <a:r>
              <a:rPr lang="en-US" altLang="zh-CN" b="1">
                <a:solidFill>
                  <a:srgbClr val="FF00FF"/>
                </a:solidFill>
                <a:cs typeface="Times New Roman" pitchFamily="18" charset="0"/>
                <a:sym typeface="Symbol" pitchFamily="18" charset="2"/>
              </a:rPr>
              <a:t></a:t>
            </a:r>
            <a:r>
              <a:rPr lang="en-US" altLang="zh-CN" b="1">
                <a:solidFill>
                  <a:srgbClr val="FF00FF"/>
                </a:solidFill>
              </a:rPr>
              <a:t> 10</a:t>
            </a:r>
            <a:r>
              <a:rPr lang="en-US" altLang="zh-CN" b="1" baseline="30000">
                <a:solidFill>
                  <a:srgbClr val="FF00FF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FF00FF"/>
                </a:solidFill>
                <a:cs typeface="Times New Roman" pitchFamily="18" charset="0"/>
                <a:sym typeface="Symbol" pitchFamily="18" charset="2"/>
              </a:rPr>
              <a:t>Å</a:t>
            </a:r>
            <a:r>
              <a:rPr lang="en-US" altLang="zh-CN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172" y="3068182"/>
            <a:ext cx="87065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/>
              <a:t>伦琴发现</a:t>
            </a:r>
            <a:r>
              <a:rPr lang="en-US" altLang="zh-CN" dirty="0"/>
              <a:t>X</a:t>
            </a:r>
            <a:r>
              <a:rPr lang="zh-CN" altLang="en-US" dirty="0"/>
              <a:t>射线后</a:t>
            </a:r>
            <a:r>
              <a:rPr lang="zh-CN" altLang="en-US" dirty="0" smtClean="0"/>
              <a:t>很激动，一连几天在实验室里工作。他</a:t>
            </a:r>
            <a:r>
              <a:rPr lang="zh-CN" altLang="en-US" dirty="0"/>
              <a:t>偶然发现</a:t>
            </a:r>
            <a:r>
              <a:rPr lang="en-US" altLang="zh-CN" dirty="0"/>
              <a:t>X</a:t>
            </a:r>
            <a:r>
              <a:rPr lang="zh-CN" altLang="en-US" dirty="0"/>
              <a:t>射线可以穿透肌肉照出手骨轮廓</a:t>
            </a:r>
            <a:r>
              <a:rPr lang="zh-CN" altLang="en-US" dirty="0" smtClean="0"/>
              <a:t>，有</a:t>
            </a:r>
            <a:r>
              <a:rPr lang="zh-CN" altLang="en-US" dirty="0"/>
              <a:t>一次他夫人到实验室来看他时，他请她把手放在用黑纸包严的照相底片上，然后用</a:t>
            </a:r>
            <a:r>
              <a:rPr lang="en-US" altLang="zh-CN" dirty="0"/>
              <a:t>X</a:t>
            </a:r>
            <a:r>
              <a:rPr lang="zh-CN" altLang="en-US" dirty="0"/>
              <a:t>射线对准照射</a:t>
            </a:r>
            <a:r>
              <a:rPr lang="en-US" altLang="zh-CN" dirty="0"/>
              <a:t>15</a:t>
            </a:r>
            <a:r>
              <a:rPr lang="zh-CN" altLang="en-US" dirty="0"/>
              <a:t>分钟，显影后，底片上清晰地呈现出他夫人的手骨像，手指上的结婚戒指也很清楚。这是一张具有历史意义的照片，它表明了人类可借助</a:t>
            </a:r>
            <a:r>
              <a:rPr lang="en-US" altLang="zh-CN" dirty="0"/>
              <a:t>X</a:t>
            </a:r>
            <a:r>
              <a:rPr lang="zh-CN" altLang="en-US" dirty="0"/>
              <a:t>射线，隔着皮肉去透视骨骼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sz="1600" dirty="0" smtClean="0"/>
          </a:p>
          <a:p>
            <a:pPr algn="just"/>
            <a:r>
              <a:rPr lang="en-US" altLang="zh-CN" dirty="0"/>
              <a:t>X</a:t>
            </a:r>
            <a:r>
              <a:rPr lang="zh-CN" altLang="en-US" dirty="0"/>
              <a:t>射线的发现，又很快地导致了一项新发现</a:t>
            </a:r>
            <a:r>
              <a:rPr lang="en-US" altLang="zh-CN" dirty="0"/>
              <a:t>——</a:t>
            </a:r>
            <a:r>
              <a:rPr lang="zh-CN" altLang="en-US" dirty="0"/>
              <a:t>放射性的发现</a:t>
            </a:r>
            <a:r>
              <a:rPr lang="zh-CN" altLang="en-US" dirty="0" smtClean="0"/>
              <a:t>。自</a:t>
            </a:r>
            <a:r>
              <a:rPr lang="zh-CN" altLang="en-US" dirty="0"/>
              <a:t>伦琴发现</a:t>
            </a:r>
            <a:r>
              <a:rPr lang="en-US" altLang="zh-CN" dirty="0"/>
              <a:t>X</a:t>
            </a:r>
            <a:r>
              <a:rPr lang="zh-CN" altLang="en-US" dirty="0"/>
              <a:t>射线后，许多物理学家都在积极地研究和</a:t>
            </a:r>
            <a:r>
              <a:rPr lang="zh-CN" altLang="en-US" dirty="0" smtClean="0"/>
              <a:t>探索。</a:t>
            </a:r>
            <a:r>
              <a:rPr lang="zh-CN" altLang="en-US" dirty="0"/>
              <a:t>但对</a:t>
            </a:r>
            <a:r>
              <a:rPr lang="en-US" altLang="zh-CN" dirty="0"/>
              <a:t>X</a:t>
            </a:r>
            <a:r>
              <a:rPr lang="zh-CN" altLang="en-US" dirty="0"/>
              <a:t>射线究竟是一种电磁波还是微粒辐射，仍不清楚。</a:t>
            </a:r>
          </a:p>
        </p:txBody>
      </p:sp>
      <p:pic>
        <p:nvPicPr>
          <p:cNvPr id="56323" name="Picture 3" descr="C:\Users\Administrator\Desktop\201605090248483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3810000" cy="24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C:\Users\Administrator\Desktop\359b033b5bb5c9ea6edfeaa4d539b6003af3b34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2408"/>
            <a:ext cx="1950715" cy="25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4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88640"/>
            <a:ext cx="87358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1912</a:t>
            </a:r>
            <a:r>
              <a:rPr lang="zh-CN" altLang="en-US" dirty="0"/>
              <a:t>年德国物理学家劳厄</a:t>
            </a:r>
            <a:r>
              <a:rPr lang="en-US" altLang="zh-CN" dirty="0"/>
              <a:t>(</a:t>
            </a:r>
            <a:r>
              <a:rPr lang="en-US" altLang="zh-CN" dirty="0" err="1"/>
              <a:t>M.von</a:t>
            </a:r>
            <a:r>
              <a:rPr lang="en-US" altLang="zh-CN" dirty="0"/>
              <a:t> Laue)</a:t>
            </a:r>
            <a:r>
              <a:rPr lang="zh-CN" altLang="en-US" dirty="0"/>
              <a:t>提出一个重要的科学预见：晶体可以作为</a:t>
            </a:r>
            <a:r>
              <a:rPr lang="en-US" altLang="zh-CN" dirty="0"/>
              <a:t>X</a:t>
            </a:r>
            <a:r>
              <a:rPr lang="zh-CN" altLang="en-US" dirty="0"/>
              <a:t>射线的空间衍射光栅</a:t>
            </a:r>
            <a:r>
              <a:rPr lang="en-US" altLang="zh-CN" dirty="0"/>
              <a:t>,</a:t>
            </a:r>
            <a:r>
              <a:rPr lang="zh-CN" altLang="en-US" dirty="0"/>
              <a:t>即当一</a:t>
            </a:r>
            <a:r>
              <a:rPr lang="zh-CN" altLang="en-US" dirty="0" smtClean="0"/>
              <a:t>束</a:t>
            </a:r>
            <a:r>
              <a:rPr lang="en-US" altLang="zh-CN" dirty="0" smtClean="0"/>
              <a:t>X</a:t>
            </a:r>
            <a:r>
              <a:rPr lang="zh-CN" altLang="en-US" dirty="0"/>
              <a:t>射线通过晶体时将发生衍射。衍射波叠加的结果使射线的强度在某些方向上加强，在其他方向上减弱。分析在照相底片上得到的衍射花样，便可确定晶体结构。这一预见随即为实验所验证。</a:t>
            </a: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203993" y="2727311"/>
            <a:ext cx="865981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方正书宋简体"/>
              </a:rPr>
              <a:t>劳厄证实了</a:t>
            </a:r>
            <a:r>
              <a:rPr lang="en-US" altLang="zh-CN" sz="2800" b="1" dirty="0" smtClean="0">
                <a:solidFill>
                  <a:srgbClr val="0000FF"/>
                </a:solidFill>
                <a:latin typeface="方正书宋简体"/>
              </a:rPr>
              <a:t>X</a:t>
            </a:r>
            <a:r>
              <a:rPr lang="zh-CN" altLang="en-US" sz="2800" b="1" dirty="0" smtClean="0">
                <a:solidFill>
                  <a:srgbClr val="0000FF"/>
                </a:solidFill>
                <a:latin typeface="方正书宋简体"/>
              </a:rPr>
              <a:t>射线波动性，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获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1914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年诺贝尔物理学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奖。</a:t>
            </a:r>
            <a:endParaRPr lang="en-US" altLang="zh-CN" sz="2800" b="1" dirty="0">
              <a:solidFill>
                <a:srgbClr val="0000FF"/>
              </a:solidFill>
              <a:latin typeface="方正书宋简体"/>
            </a:endParaRP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130282" y="4307160"/>
            <a:ext cx="6097588" cy="2057400"/>
            <a:chOff x="144" y="3024"/>
            <a:chExt cx="3888" cy="1296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144" y="3024"/>
              <a:ext cx="3888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5"/>
            <p:cNvSpPr>
              <a:spLocks noChangeArrowheads="1"/>
            </p:cNvSpPr>
            <p:nvPr/>
          </p:nvSpPr>
          <p:spPr bwMode="auto">
            <a:xfrm>
              <a:off x="2352" y="3120"/>
              <a:ext cx="48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CC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6"/>
            <p:cNvSpPr>
              <a:spLocks noChangeArrowheads="1"/>
            </p:cNvSpPr>
            <p:nvPr/>
          </p:nvSpPr>
          <p:spPr bwMode="auto">
            <a:xfrm>
              <a:off x="2352" y="3600"/>
              <a:ext cx="48" cy="38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CCCCC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87"/>
            <p:cNvSpPr>
              <a:spLocks noChangeArrowheads="1"/>
            </p:cNvSpPr>
            <p:nvPr/>
          </p:nvSpPr>
          <p:spPr bwMode="auto">
            <a:xfrm>
              <a:off x="3552" y="3072"/>
              <a:ext cx="48" cy="100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1824" y="3552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2400" y="3277"/>
              <a:ext cx="1152" cy="527"/>
              <a:chOff x="2352" y="3277"/>
              <a:chExt cx="1303" cy="527"/>
            </a:xfrm>
          </p:grpSpPr>
          <p:sp>
            <p:nvSpPr>
              <p:cNvPr id="17" name="Line 90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12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91"/>
              <p:cNvSpPr>
                <a:spLocks/>
              </p:cNvSpPr>
              <p:nvPr/>
            </p:nvSpPr>
            <p:spPr bwMode="auto">
              <a:xfrm>
                <a:off x="2832" y="3277"/>
                <a:ext cx="803" cy="275"/>
              </a:xfrm>
              <a:custGeom>
                <a:avLst/>
                <a:gdLst>
                  <a:gd name="T0" fmla="*/ 0 w 803"/>
                  <a:gd name="T1" fmla="*/ 275 h 275"/>
                  <a:gd name="T2" fmla="*/ 505 w 803"/>
                  <a:gd name="T3" fmla="*/ 149 h 275"/>
                  <a:gd name="T4" fmla="*/ 803 w 803"/>
                  <a:gd name="T5" fmla="*/ 0 h 275"/>
                  <a:gd name="T6" fmla="*/ 0 60000 65536"/>
                  <a:gd name="T7" fmla="*/ 0 60000 65536"/>
                  <a:gd name="T8" fmla="*/ 0 60000 65536"/>
                  <a:gd name="T9" fmla="*/ 0 w 803"/>
                  <a:gd name="T10" fmla="*/ 0 h 275"/>
                  <a:gd name="T11" fmla="*/ 803 w 803"/>
                  <a:gd name="T12" fmla="*/ 275 h 2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3" h="275">
                    <a:moveTo>
                      <a:pt x="0" y="275"/>
                    </a:moveTo>
                    <a:lnTo>
                      <a:pt x="505" y="149"/>
                    </a:lnTo>
                    <a:lnTo>
                      <a:pt x="80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92"/>
              <p:cNvSpPr>
                <a:spLocks/>
              </p:cNvSpPr>
              <p:nvPr/>
            </p:nvSpPr>
            <p:spPr bwMode="auto">
              <a:xfrm>
                <a:off x="2784" y="3552"/>
                <a:ext cx="871" cy="252"/>
              </a:xfrm>
              <a:custGeom>
                <a:avLst/>
                <a:gdLst>
                  <a:gd name="T0" fmla="*/ 0 w 871"/>
                  <a:gd name="T1" fmla="*/ 0 h 252"/>
                  <a:gd name="T2" fmla="*/ 602 w 871"/>
                  <a:gd name="T3" fmla="*/ 122 h 252"/>
                  <a:gd name="T4" fmla="*/ 871 w 871"/>
                  <a:gd name="T5" fmla="*/ 252 h 252"/>
                  <a:gd name="T6" fmla="*/ 0 60000 65536"/>
                  <a:gd name="T7" fmla="*/ 0 60000 65536"/>
                  <a:gd name="T8" fmla="*/ 0 60000 65536"/>
                  <a:gd name="T9" fmla="*/ 0 w 871"/>
                  <a:gd name="T10" fmla="*/ 0 h 252"/>
                  <a:gd name="T11" fmla="*/ 871 w 871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1" h="252">
                    <a:moveTo>
                      <a:pt x="0" y="0"/>
                    </a:moveTo>
                    <a:lnTo>
                      <a:pt x="602" y="122"/>
                    </a:lnTo>
                    <a:lnTo>
                      <a:pt x="871" y="25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93"/>
            <p:cNvSpPr txBox="1">
              <a:spLocks noChangeArrowheads="1"/>
            </p:cNvSpPr>
            <p:nvPr/>
          </p:nvSpPr>
          <p:spPr bwMode="auto">
            <a:xfrm>
              <a:off x="1832" y="3120"/>
              <a:ext cx="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铅板</a:t>
              </a:r>
            </a:p>
          </p:txBody>
        </p:sp>
        <p:sp>
          <p:nvSpPr>
            <p:cNvPr id="13" name="Text Box 94"/>
            <p:cNvSpPr txBox="1">
              <a:spLocks noChangeArrowheads="1"/>
            </p:cNvSpPr>
            <p:nvPr/>
          </p:nvSpPr>
          <p:spPr bwMode="auto">
            <a:xfrm>
              <a:off x="2448" y="3744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/>
                <a:t>单晶片</a:t>
              </a:r>
            </a:p>
          </p:txBody>
        </p:sp>
        <p:sp>
          <p:nvSpPr>
            <p:cNvPr id="14" name="Text Box 95"/>
            <p:cNvSpPr txBox="1">
              <a:spLocks noChangeArrowheads="1"/>
            </p:cNvSpPr>
            <p:nvPr/>
          </p:nvSpPr>
          <p:spPr bwMode="auto">
            <a:xfrm>
              <a:off x="3600" y="3072"/>
              <a:ext cx="385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800" b="1"/>
                <a:t> </a:t>
              </a:r>
              <a:r>
                <a:rPr kumimoji="0" lang="zh-CN" altLang="en-US" sz="2800" b="1"/>
                <a:t>照像底片</a:t>
              </a:r>
            </a:p>
          </p:txBody>
        </p:sp>
        <p:sp>
          <p:nvSpPr>
            <p:cNvPr id="15" name="Rectangle 96"/>
            <p:cNvSpPr>
              <a:spLocks noChangeArrowheads="1"/>
            </p:cNvSpPr>
            <p:nvPr/>
          </p:nvSpPr>
          <p:spPr bwMode="auto">
            <a:xfrm>
              <a:off x="184" y="3371"/>
              <a:ext cx="152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2800" b="1" dirty="0" smtClean="0">
                  <a:solidFill>
                    <a:srgbClr val="CC0000"/>
                  </a:solidFill>
                  <a:latin typeface="宋体" pitchFamily="2" charset="-122"/>
                </a:rPr>
                <a:t>单晶</a:t>
              </a:r>
              <a:r>
                <a:rPr kumimoji="0" lang="zh-CN" altLang="en-US" sz="2800" b="1" dirty="0">
                  <a:solidFill>
                    <a:srgbClr val="CC0000"/>
                  </a:solidFill>
                  <a:latin typeface="宋体" pitchFamily="2" charset="-122"/>
                </a:rPr>
                <a:t>片的衍射</a:t>
              </a:r>
            </a:p>
            <a:p>
              <a:endParaRPr kumimoji="0" lang="en-US" altLang="zh-CN" sz="2800" b="1" dirty="0">
                <a:solidFill>
                  <a:srgbClr val="0000FF"/>
                </a:solidFill>
                <a:latin typeface="宋体" pitchFamily="2" charset="-122"/>
              </a:endParaRPr>
            </a:p>
          </p:txBody>
        </p:sp>
        <p:sp>
          <p:nvSpPr>
            <p:cNvPr id="16" name="Rectangle 97" descr="25%"/>
            <p:cNvSpPr>
              <a:spLocks noChangeArrowheads="1"/>
            </p:cNvSpPr>
            <p:nvPr/>
          </p:nvSpPr>
          <p:spPr bwMode="auto">
            <a:xfrm>
              <a:off x="2736" y="3312"/>
              <a:ext cx="144" cy="480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6365229" y="3391767"/>
            <a:ext cx="2347664" cy="3070624"/>
            <a:chOff x="4080" y="1491"/>
            <a:chExt cx="1584" cy="2013"/>
          </a:xfrm>
        </p:grpSpPr>
        <p:grpSp>
          <p:nvGrpSpPr>
            <p:cNvPr id="21" name="Group 99"/>
            <p:cNvGrpSpPr>
              <a:grpSpLocks/>
            </p:cNvGrpSpPr>
            <p:nvPr/>
          </p:nvGrpSpPr>
          <p:grpSpPr bwMode="auto">
            <a:xfrm>
              <a:off x="4080" y="1824"/>
              <a:ext cx="1584" cy="1680"/>
              <a:chOff x="4128" y="1344"/>
              <a:chExt cx="1584" cy="1680"/>
            </a:xfrm>
          </p:grpSpPr>
          <p:sp>
            <p:nvSpPr>
              <p:cNvPr id="23" name="Rectangle 100"/>
              <p:cNvSpPr>
                <a:spLocks noChangeArrowheads="1"/>
              </p:cNvSpPr>
              <p:nvPr/>
            </p:nvSpPr>
            <p:spPr bwMode="auto">
              <a:xfrm>
                <a:off x="4128" y="1344"/>
                <a:ext cx="1584" cy="1680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01"/>
              <p:cNvSpPr>
                <a:spLocks noChangeArrowheads="1"/>
              </p:cNvSpPr>
              <p:nvPr/>
            </p:nvSpPr>
            <p:spPr bwMode="auto">
              <a:xfrm>
                <a:off x="4656" y="1920"/>
                <a:ext cx="528" cy="528"/>
              </a:xfrm>
              <a:prstGeom prst="ellipse">
                <a:avLst/>
              </a:prstGeom>
              <a:solidFill>
                <a:srgbClr val="FFD48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102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432" cy="432"/>
              </a:xfrm>
              <a:prstGeom prst="ellipse">
                <a:avLst/>
              </a:prstGeom>
              <a:solidFill>
                <a:srgbClr val="634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03"/>
              <p:cNvSpPr>
                <a:spLocks noChangeArrowheads="1"/>
              </p:cNvSpPr>
              <p:nvPr/>
            </p:nvSpPr>
            <p:spPr bwMode="auto">
              <a:xfrm>
                <a:off x="4783" y="2047"/>
                <a:ext cx="274" cy="274"/>
              </a:xfrm>
              <a:prstGeom prst="ellipse">
                <a:avLst/>
              </a:prstGeom>
              <a:solidFill>
                <a:srgbClr val="FFD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104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05"/>
              <p:cNvSpPr>
                <a:spLocks noChangeArrowheads="1"/>
              </p:cNvSpPr>
              <p:nvPr/>
            </p:nvSpPr>
            <p:spPr bwMode="auto">
              <a:xfrm>
                <a:off x="4704" y="1776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106"/>
              <p:cNvSpPr>
                <a:spLocks noChangeArrowheads="1"/>
              </p:cNvSpPr>
              <p:nvPr/>
            </p:nvSpPr>
            <p:spPr bwMode="auto">
              <a:xfrm>
                <a:off x="4560" y="2400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07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08"/>
              <p:cNvSpPr>
                <a:spLocks noChangeArrowheads="1"/>
              </p:cNvSpPr>
              <p:nvPr/>
            </p:nvSpPr>
            <p:spPr bwMode="auto">
              <a:xfrm>
                <a:off x="5280" y="1968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09"/>
              <p:cNvSpPr>
                <a:spLocks noChangeArrowheads="1"/>
              </p:cNvSpPr>
              <p:nvPr/>
            </p:nvSpPr>
            <p:spPr bwMode="auto">
              <a:xfrm>
                <a:off x="5280" y="2304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10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111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112"/>
              <p:cNvSpPr>
                <a:spLocks noChangeArrowheads="1"/>
              </p:cNvSpPr>
              <p:nvPr/>
            </p:nvSpPr>
            <p:spPr bwMode="auto">
              <a:xfrm>
                <a:off x="4704" y="2688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13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14"/>
              <p:cNvSpPr>
                <a:spLocks noChangeArrowheads="1"/>
              </p:cNvSpPr>
              <p:nvPr/>
            </p:nvSpPr>
            <p:spPr bwMode="auto">
              <a:xfrm>
                <a:off x="4848" y="1632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15"/>
              <p:cNvSpPr>
                <a:spLocks noChangeArrowheads="1"/>
              </p:cNvSpPr>
              <p:nvPr/>
            </p:nvSpPr>
            <p:spPr bwMode="auto">
              <a:xfrm>
                <a:off x="5280" y="2592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116"/>
              <p:cNvSpPr>
                <a:spLocks noChangeArrowheads="1"/>
              </p:cNvSpPr>
              <p:nvPr/>
            </p:nvSpPr>
            <p:spPr bwMode="auto">
              <a:xfrm>
                <a:off x="5472" y="2160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17"/>
              <p:cNvSpPr>
                <a:spLocks noChangeArrowheads="1"/>
              </p:cNvSpPr>
              <p:nvPr/>
            </p:nvSpPr>
            <p:spPr bwMode="auto">
              <a:xfrm>
                <a:off x="5328" y="1680"/>
                <a:ext cx="48" cy="48"/>
              </a:xfrm>
              <a:prstGeom prst="ellipse">
                <a:avLst/>
              </a:prstGeom>
              <a:solidFill>
                <a:srgbClr val="FFD48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Text Box 118"/>
            <p:cNvSpPr txBox="1">
              <a:spLocks noChangeArrowheads="1"/>
            </p:cNvSpPr>
            <p:nvPr/>
          </p:nvSpPr>
          <p:spPr bwMode="auto">
            <a:xfrm>
              <a:off x="4080" y="1491"/>
              <a:ext cx="1584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0" lang="zh-CN" altLang="en-US" sz="2800" b="1" dirty="0">
                  <a:solidFill>
                    <a:srgbClr val="CC0000"/>
                  </a:solidFill>
                </a:rPr>
                <a:t>劳 厄 斑 点</a:t>
              </a:r>
            </a:p>
          </p:txBody>
        </p:sp>
      </p:grpSp>
      <p:sp>
        <p:nvSpPr>
          <p:cNvPr id="41" name="Rectangle 1032"/>
          <p:cNvSpPr>
            <a:spLocks noChangeArrowheads="1"/>
          </p:cNvSpPr>
          <p:nvPr/>
        </p:nvSpPr>
        <p:spPr bwMode="auto">
          <a:xfrm>
            <a:off x="1991886" y="3637123"/>
            <a:ext cx="252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b="1" dirty="0">
                <a:solidFill>
                  <a:srgbClr val="FF0000"/>
                </a:solidFill>
              </a:rPr>
              <a:t>劳厄实验</a:t>
            </a:r>
          </a:p>
        </p:txBody>
      </p:sp>
    </p:spTree>
    <p:extLst>
      <p:ext uri="{BB962C8B-B14F-4D97-AF65-F5344CB8AC3E}">
        <p14:creationId xmlns:p14="http://schemas.microsoft.com/office/powerpoint/2010/main" val="13278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Text Box 1027"/>
          <p:cNvSpPr txBox="1">
            <a:spLocks noChangeArrowheads="1"/>
          </p:cNvSpPr>
          <p:nvPr/>
        </p:nvSpPr>
        <p:spPr bwMode="auto">
          <a:xfrm>
            <a:off x="190501" y="854877"/>
            <a:ext cx="8814692" cy="127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dirty="0" smtClean="0">
                <a:latin typeface="+mn-lt"/>
              </a:rPr>
              <a:t>1913</a:t>
            </a:r>
            <a:r>
              <a:rPr kumimoji="0" lang="zh-CN" altLang="en-US" b="1" dirty="0" smtClean="0">
                <a:latin typeface="+mn-lt"/>
              </a:rPr>
              <a:t>年，英国</a:t>
            </a:r>
            <a:r>
              <a:rPr kumimoji="0" lang="zh-CN" altLang="en-US" b="1" dirty="0">
                <a:solidFill>
                  <a:srgbClr val="CC0000"/>
                </a:solidFill>
                <a:latin typeface="+mn-lt"/>
              </a:rPr>
              <a:t>布拉格</a:t>
            </a:r>
            <a:r>
              <a:rPr kumimoji="0" lang="zh-CN" altLang="en-US" b="1" dirty="0" smtClean="0">
                <a:solidFill>
                  <a:srgbClr val="CC0000"/>
                </a:solidFill>
                <a:latin typeface="+mn-lt"/>
              </a:rPr>
              <a:t>父子</a:t>
            </a:r>
            <a:r>
              <a:rPr lang="zh-CN" altLang="en-US" dirty="0"/>
              <a:t>在劳厄发现的基础上</a:t>
            </a:r>
            <a:r>
              <a:rPr lang="en-US" altLang="zh-CN" dirty="0"/>
              <a:t>,</a:t>
            </a:r>
            <a:r>
              <a:rPr lang="zh-CN" altLang="en-US" dirty="0"/>
              <a:t>不仅成功地测定了</a:t>
            </a:r>
            <a:r>
              <a:rPr lang="en-US" altLang="zh-CN" dirty="0" err="1"/>
              <a:t>NaCl</a:t>
            </a:r>
            <a:r>
              <a:rPr lang="zh-CN" altLang="en-US" dirty="0"/>
              <a:t>、</a:t>
            </a:r>
            <a:r>
              <a:rPr lang="en-US" altLang="zh-CN" dirty="0" err="1"/>
              <a:t>KCl</a:t>
            </a:r>
            <a:r>
              <a:rPr lang="zh-CN" altLang="en-US" dirty="0"/>
              <a:t>等的晶体结构</a:t>
            </a:r>
            <a:r>
              <a:rPr lang="en-US" altLang="zh-CN" dirty="0"/>
              <a:t>,</a:t>
            </a:r>
            <a:r>
              <a:rPr lang="zh-CN" altLang="en-US" dirty="0"/>
              <a:t>并提出了作为晶体衍射基础的著名公式──</a:t>
            </a:r>
            <a:r>
              <a:rPr lang="zh-CN" altLang="en-US" dirty="0" smtClean="0"/>
              <a:t>布拉格方程，</a:t>
            </a:r>
            <a:r>
              <a:rPr kumimoji="0" lang="en-US" altLang="zh-CN" dirty="0" smtClean="0">
                <a:latin typeface="+mn-lt"/>
              </a:rPr>
              <a:t>1915</a:t>
            </a:r>
            <a:r>
              <a:rPr kumimoji="0" lang="zh-CN" altLang="en-US" b="1" dirty="0">
                <a:latin typeface="+mn-lt"/>
              </a:rPr>
              <a:t>年荣获</a:t>
            </a:r>
            <a:r>
              <a:rPr kumimoji="0" lang="zh-CN" altLang="en-US" b="1" dirty="0">
                <a:solidFill>
                  <a:srgbClr val="FF0000"/>
                </a:solidFill>
                <a:latin typeface="+mn-lt"/>
              </a:rPr>
              <a:t>物理学</a:t>
            </a:r>
            <a:r>
              <a:rPr kumimoji="0" lang="zh-CN" altLang="en-US" b="1" dirty="0" smtClean="0">
                <a:solidFill>
                  <a:srgbClr val="FF0000"/>
                </a:solidFill>
                <a:latin typeface="+mn-lt"/>
              </a:rPr>
              <a:t>诺贝尔奖。</a:t>
            </a:r>
            <a:endParaRPr kumimoji="0" lang="zh-CN" altLang="en-US" b="1" dirty="0">
              <a:latin typeface="+mn-lt"/>
            </a:endParaRPr>
          </a:p>
        </p:txBody>
      </p:sp>
      <p:sp>
        <p:nvSpPr>
          <p:cNvPr id="6148" name="Text Box 1028"/>
          <p:cNvSpPr txBox="1">
            <a:spLocks noChangeArrowheads="1"/>
          </p:cNvSpPr>
          <p:nvPr/>
        </p:nvSpPr>
        <p:spPr bwMode="auto">
          <a:xfrm>
            <a:off x="69677" y="188640"/>
            <a:ext cx="58674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方正书宋简体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方正书宋简体"/>
              </a:rPr>
              <a:t>、</a:t>
            </a:r>
            <a:r>
              <a:rPr lang="en-US" altLang="zh-CN" sz="3200" b="1" i="1" dirty="0" smtClean="0">
                <a:solidFill>
                  <a:srgbClr val="0000FF"/>
                </a:solidFill>
              </a:rPr>
              <a:t>X</a:t>
            </a:r>
            <a:r>
              <a:rPr lang="en-US" altLang="zh-CN" sz="3200" b="1" i="1" dirty="0" smtClean="0">
                <a:solidFill>
                  <a:srgbClr val="0000FF"/>
                </a:solidFill>
                <a:latin typeface="方正书宋简体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方正书宋简体"/>
              </a:rPr>
              <a:t>射线在晶体上的衍射</a:t>
            </a:r>
            <a:endParaRPr lang="zh-CN" altLang="en-US" b="1" dirty="0">
              <a:solidFill>
                <a:schemeClr val="tx2"/>
              </a:solidFill>
              <a:latin typeface="方正书宋简体"/>
            </a:endParaRPr>
          </a:p>
        </p:txBody>
      </p:sp>
      <p:sp>
        <p:nvSpPr>
          <p:cNvPr id="43023" name="Rectangle 1114"/>
          <p:cNvSpPr>
            <a:spLocks noChangeArrowheads="1"/>
          </p:cNvSpPr>
          <p:nvPr/>
        </p:nvSpPr>
        <p:spPr bwMode="auto">
          <a:xfrm>
            <a:off x="5058921" y="6255017"/>
            <a:ext cx="3591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 smtClean="0"/>
              <a:t>d: </a:t>
            </a:r>
            <a:r>
              <a:rPr kumimoji="0" lang="zh-CN" altLang="en-US" b="1" dirty="0" smtClean="0"/>
              <a:t>晶面间距（</a:t>
            </a:r>
            <a:r>
              <a:rPr kumimoji="0" lang="zh-CN" altLang="en-US" b="1" dirty="0"/>
              <a:t>晶格常数）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60032" y="2420888"/>
            <a:ext cx="4485183" cy="3753179"/>
            <a:chOff x="2667000" y="2362200"/>
            <a:chExt cx="4953000" cy="4191000"/>
          </a:xfrm>
        </p:grpSpPr>
        <p:grpSp>
          <p:nvGrpSpPr>
            <p:cNvPr id="43019" name="Group 1029"/>
            <p:cNvGrpSpPr>
              <a:grpSpLocks/>
            </p:cNvGrpSpPr>
            <p:nvPr/>
          </p:nvGrpSpPr>
          <p:grpSpPr bwMode="auto">
            <a:xfrm>
              <a:off x="2667000" y="2362200"/>
              <a:ext cx="4267200" cy="4191000"/>
              <a:chOff x="240" y="1392"/>
              <a:chExt cx="2688" cy="2640"/>
            </a:xfrm>
          </p:grpSpPr>
          <p:grpSp>
            <p:nvGrpSpPr>
              <p:cNvPr id="43046" name="Group 1030"/>
              <p:cNvGrpSpPr>
                <a:grpSpLocks/>
              </p:cNvGrpSpPr>
              <p:nvPr/>
            </p:nvGrpSpPr>
            <p:grpSpPr bwMode="auto">
              <a:xfrm>
                <a:off x="240" y="1392"/>
                <a:ext cx="2688" cy="2640"/>
                <a:chOff x="240" y="1392"/>
                <a:chExt cx="2688" cy="2640"/>
              </a:xfrm>
            </p:grpSpPr>
            <p:grpSp>
              <p:nvGrpSpPr>
                <p:cNvPr id="43049" name="Group 1031"/>
                <p:cNvGrpSpPr>
                  <a:grpSpLocks/>
                </p:cNvGrpSpPr>
                <p:nvPr/>
              </p:nvGrpSpPr>
              <p:grpSpPr bwMode="auto">
                <a:xfrm>
                  <a:off x="240" y="1392"/>
                  <a:ext cx="2688" cy="2640"/>
                  <a:chOff x="240" y="1488"/>
                  <a:chExt cx="2688" cy="2640"/>
                </a:xfrm>
              </p:grpSpPr>
              <p:sp>
                <p:nvSpPr>
                  <p:cNvPr id="43102" name="Rectangle 1032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488"/>
                    <a:ext cx="2688" cy="26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3" name="Text Box 10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" y="1488"/>
                    <a:ext cx="2688" cy="33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50000">
                        <a:srgbClr val="FFFFFF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kumimoji="0" lang="zh-CN" altLang="en-US" sz="2800" b="1" dirty="0"/>
                      <a:t>布 拉 格 反 射</a:t>
                    </a:r>
                  </a:p>
                </p:txBody>
              </p:sp>
            </p:grpSp>
            <p:grpSp>
              <p:nvGrpSpPr>
                <p:cNvPr id="43050" name="Group 1034"/>
                <p:cNvGrpSpPr>
                  <a:grpSpLocks/>
                </p:cNvGrpSpPr>
                <p:nvPr/>
              </p:nvGrpSpPr>
              <p:grpSpPr bwMode="auto">
                <a:xfrm>
                  <a:off x="480" y="3456"/>
                  <a:ext cx="2213" cy="480"/>
                  <a:chOff x="480" y="3456"/>
                  <a:chExt cx="2213" cy="480"/>
                </a:xfrm>
              </p:grpSpPr>
              <p:sp>
                <p:nvSpPr>
                  <p:cNvPr id="43086" name="AutoShape 1035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3504"/>
                    <a:ext cx="2208" cy="432"/>
                  </a:xfrm>
                  <a:prstGeom prst="parallelogram">
                    <a:avLst>
                      <a:gd name="adj" fmla="val 127778"/>
                    </a:avLst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7" name="Oval 1036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384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8" name="Oval 1037"/>
                  <p:cNvSpPr>
                    <a:spLocks noChangeArrowheads="1"/>
                  </p:cNvSpPr>
                  <p:nvPr/>
                </p:nvSpPr>
                <p:spPr bwMode="auto">
                  <a:xfrm>
                    <a:off x="931" y="384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9" name="Oval 1038"/>
                  <p:cNvSpPr>
                    <a:spLocks noChangeArrowheads="1"/>
                  </p:cNvSpPr>
                  <p:nvPr/>
                </p:nvSpPr>
                <p:spPr bwMode="auto">
                  <a:xfrm>
                    <a:off x="1688" y="384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0" name="Oval 1039"/>
                  <p:cNvSpPr>
                    <a:spLocks noChangeArrowheads="1"/>
                  </p:cNvSpPr>
                  <p:nvPr/>
                </p:nvSpPr>
                <p:spPr bwMode="auto">
                  <a:xfrm>
                    <a:off x="2067" y="384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1" name="Oval 1040"/>
                  <p:cNvSpPr>
                    <a:spLocks noChangeArrowheads="1"/>
                  </p:cNvSpPr>
                  <p:nvPr/>
                </p:nvSpPr>
                <p:spPr bwMode="auto">
                  <a:xfrm>
                    <a:off x="552" y="384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2" name="Oval 1041"/>
                  <p:cNvSpPr>
                    <a:spLocks noChangeArrowheads="1"/>
                  </p:cNvSpPr>
                  <p:nvPr/>
                </p:nvSpPr>
                <p:spPr bwMode="auto">
                  <a:xfrm>
                    <a:off x="1573" y="3648"/>
                    <a:ext cx="109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3" name="Oval 1042"/>
                  <p:cNvSpPr>
                    <a:spLocks noChangeArrowheads="1"/>
                  </p:cNvSpPr>
                  <p:nvPr/>
                </p:nvSpPr>
                <p:spPr bwMode="auto">
                  <a:xfrm>
                    <a:off x="1195" y="364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4" name="Oval 1043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364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5" name="Oval 1044"/>
                  <p:cNvSpPr>
                    <a:spLocks noChangeArrowheads="1"/>
                  </p:cNvSpPr>
                  <p:nvPr/>
                </p:nvSpPr>
                <p:spPr bwMode="auto">
                  <a:xfrm>
                    <a:off x="2331" y="364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6" name="Oval 104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364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7" name="Oval 1046"/>
                  <p:cNvSpPr>
                    <a:spLocks noChangeArrowheads="1"/>
                  </p:cNvSpPr>
                  <p:nvPr/>
                </p:nvSpPr>
                <p:spPr bwMode="auto">
                  <a:xfrm>
                    <a:off x="1828" y="3456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8" name="Oval 1047"/>
                  <p:cNvSpPr>
                    <a:spLocks noChangeArrowheads="1"/>
                  </p:cNvSpPr>
                  <p:nvPr/>
                </p:nvSpPr>
                <p:spPr bwMode="auto">
                  <a:xfrm>
                    <a:off x="1449" y="3456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9" name="Oval 1048"/>
                  <p:cNvSpPr>
                    <a:spLocks noChangeArrowheads="1"/>
                  </p:cNvSpPr>
                  <p:nvPr/>
                </p:nvSpPr>
                <p:spPr bwMode="auto">
                  <a:xfrm>
                    <a:off x="2206" y="3456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0" name="Oval 1049"/>
                  <p:cNvSpPr>
                    <a:spLocks noChangeArrowheads="1"/>
                  </p:cNvSpPr>
                  <p:nvPr/>
                </p:nvSpPr>
                <p:spPr bwMode="auto">
                  <a:xfrm>
                    <a:off x="2585" y="3456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1" name="Oval 1050"/>
                  <p:cNvSpPr>
                    <a:spLocks noChangeArrowheads="1"/>
                  </p:cNvSpPr>
                  <p:nvPr/>
                </p:nvSpPr>
                <p:spPr bwMode="auto">
                  <a:xfrm>
                    <a:off x="1070" y="3456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51" name="Group 1051"/>
                <p:cNvGrpSpPr>
                  <a:grpSpLocks/>
                </p:cNvGrpSpPr>
                <p:nvPr/>
              </p:nvGrpSpPr>
              <p:grpSpPr bwMode="auto">
                <a:xfrm>
                  <a:off x="480" y="2928"/>
                  <a:ext cx="2213" cy="480"/>
                  <a:chOff x="480" y="2928"/>
                  <a:chExt cx="2213" cy="480"/>
                </a:xfrm>
              </p:grpSpPr>
              <p:sp>
                <p:nvSpPr>
                  <p:cNvPr id="43070" name="AutoShape 105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976"/>
                    <a:ext cx="2208" cy="432"/>
                  </a:xfrm>
                  <a:prstGeom prst="parallelogram">
                    <a:avLst>
                      <a:gd name="adj" fmla="val 127778"/>
                    </a:avLst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1" name="Oval 105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3312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2" name="Oval 1054"/>
                  <p:cNvSpPr>
                    <a:spLocks noChangeArrowheads="1"/>
                  </p:cNvSpPr>
                  <p:nvPr/>
                </p:nvSpPr>
                <p:spPr bwMode="auto">
                  <a:xfrm>
                    <a:off x="931" y="3312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3" name="Oval 1055"/>
                  <p:cNvSpPr>
                    <a:spLocks noChangeArrowheads="1"/>
                  </p:cNvSpPr>
                  <p:nvPr/>
                </p:nvSpPr>
                <p:spPr bwMode="auto">
                  <a:xfrm>
                    <a:off x="1688" y="3312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4" name="Oval 1056"/>
                  <p:cNvSpPr>
                    <a:spLocks noChangeArrowheads="1"/>
                  </p:cNvSpPr>
                  <p:nvPr/>
                </p:nvSpPr>
                <p:spPr bwMode="auto">
                  <a:xfrm>
                    <a:off x="2067" y="3312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5" name="Oval 1057"/>
                  <p:cNvSpPr>
                    <a:spLocks noChangeArrowheads="1"/>
                  </p:cNvSpPr>
                  <p:nvPr/>
                </p:nvSpPr>
                <p:spPr bwMode="auto">
                  <a:xfrm>
                    <a:off x="552" y="3312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6" name="Oval 1058"/>
                  <p:cNvSpPr>
                    <a:spLocks noChangeArrowheads="1"/>
                  </p:cNvSpPr>
                  <p:nvPr/>
                </p:nvSpPr>
                <p:spPr bwMode="auto">
                  <a:xfrm>
                    <a:off x="1573" y="3120"/>
                    <a:ext cx="109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7" name="Oval 1059"/>
                  <p:cNvSpPr>
                    <a:spLocks noChangeArrowheads="1"/>
                  </p:cNvSpPr>
                  <p:nvPr/>
                </p:nvSpPr>
                <p:spPr bwMode="auto">
                  <a:xfrm>
                    <a:off x="1195" y="312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8" name="Oval 1060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312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9" name="Oval 1061"/>
                  <p:cNvSpPr>
                    <a:spLocks noChangeArrowheads="1"/>
                  </p:cNvSpPr>
                  <p:nvPr/>
                </p:nvSpPr>
                <p:spPr bwMode="auto">
                  <a:xfrm>
                    <a:off x="2331" y="312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0" name="Oval 1062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3120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1" name="Oval 1063"/>
                  <p:cNvSpPr>
                    <a:spLocks noChangeArrowheads="1"/>
                  </p:cNvSpPr>
                  <p:nvPr/>
                </p:nvSpPr>
                <p:spPr bwMode="auto">
                  <a:xfrm>
                    <a:off x="1828" y="292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2" name="Oval 1064"/>
                  <p:cNvSpPr>
                    <a:spLocks noChangeArrowheads="1"/>
                  </p:cNvSpPr>
                  <p:nvPr/>
                </p:nvSpPr>
                <p:spPr bwMode="auto">
                  <a:xfrm>
                    <a:off x="1449" y="292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3" name="Oval 1065"/>
                  <p:cNvSpPr>
                    <a:spLocks noChangeArrowheads="1"/>
                  </p:cNvSpPr>
                  <p:nvPr/>
                </p:nvSpPr>
                <p:spPr bwMode="auto">
                  <a:xfrm>
                    <a:off x="2206" y="292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4" name="Oval 1066"/>
                  <p:cNvSpPr>
                    <a:spLocks noChangeArrowheads="1"/>
                  </p:cNvSpPr>
                  <p:nvPr/>
                </p:nvSpPr>
                <p:spPr bwMode="auto">
                  <a:xfrm>
                    <a:off x="2585" y="292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5" name="Oval 1067"/>
                  <p:cNvSpPr>
                    <a:spLocks noChangeArrowheads="1"/>
                  </p:cNvSpPr>
                  <p:nvPr/>
                </p:nvSpPr>
                <p:spPr bwMode="auto">
                  <a:xfrm>
                    <a:off x="1070" y="2928"/>
                    <a:ext cx="108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52" name="Group 1068"/>
                <p:cNvGrpSpPr>
                  <a:grpSpLocks/>
                </p:cNvGrpSpPr>
                <p:nvPr/>
              </p:nvGrpSpPr>
              <p:grpSpPr bwMode="auto">
                <a:xfrm>
                  <a:off x="480" y="2400"/>
                  <a:ext cx="2213" cy="480"/>
                  <a:chOff x="480" y="2400"/>
                  <a:chExt cx="2213" cy="480"/>
                </a:xfrm>
              </p:grpSpPr>
              <p:sp>
                <p:nvSpPr>
                  <p:cNvPr id="43053" name="AutoShape 106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448"/>
                    <a:ext cx="2208" cy="432"/>
                  </a:xfrm>
                  <a:prstGeom prst="parallelogram">
                    <a:avLst>
                      <a:gd name="adj" fmla="val 127778"/>
                    </a:avLst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054" name="Group 1070"/>
                  <p:cNvGrpSpPr>
                    <a:grpSpLocks/>
                  </p:cNvGrpSpPr>
                  <p:nvPr/>
                </p:nvGrpSpPr>
                <p:grpSpPr bwMode="auto">
                  <a:xfrm>
                    <a:off x="552" y="2400"/>
                    <a:ext cx="2141" cy="480"/>
                    <a:chOff x="552" y="2400"/>
                    <a:chExt cx="2141" cy="480"/>
                  </a:xfrm>
                </p:grpSpPr>
                <p:sp>
                  <p:nvSpPr>
                    <p:cNvPr id="43055" name="Oval 10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" y="2784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56" name="Oval 10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1" y="2784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57" name="Oval 10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8" y="2784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58" name="Oval 10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7" y="2784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59" name="Oval 10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" y="2784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0" name="Oval 10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3" y="2592"/>
                      <a:ext cx="109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1" name="Oval 10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5" y="2592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2" name="Oval 10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2" y="2592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3" name="Oval 10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1" y="2592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4" name="Oval 10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2592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5" name="Oval 10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8" y="2400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6" name="Oval 10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9" y="2400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7" name="Oval 10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6" y="2400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8" name="Oval 10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85" y="2400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9" name="Oval 10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0" y="2400"/>
                      <a:ext cx="108" cy="9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3047" name="Group 1086"/>
              <p:cNvGrpSpPr>
                <a:grpSpLocks/>
              </p:cNvGrpSpPr>
              <p:nvPr/>
            </p:nvGrpSpPr>
            <p:grpSpPr bwMode="auto">
              <a:xfrm>
                <a:off x="287" y="2880"/>
                <a:ext cx="241" cy="528"/>
                <a:chOff x="287" y="2880"/>
                <a:chExt cx="241" cy="528"/>
              </a:xfrm>
            </p:grpSpPr>
            <p:sp>
              <p:nvSpPr>
                <p:cNvPr id="43048" name="Line 1087"/>
                <p:cNvSpPr>
                  <a:spLocks noChangeShapeType="1"/>
                </p:cNvSpPr>
                <p:nvPr/>
              </p:nvSpPr>
              <p:spPr bwMode="auto">
                <a:xfrm flipV="1">
                  <a:off x="528" y="2880"/>
                  <a:ext cx="0" cy="528"/>
                </a:xfrm>
                <a:prstGeom prst="line">
                  <a:avLst/>
                </a:prstGeom>
                <a:noFill/>
                <a:ln w="12700">
                  <a:solidFill>
                    <a:srgbClr val="FF3399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3016" name="Object 8"/>
                <p:cNvGraphicFramePr>
                  <a:graphicFrameLocks noChangeAspect="1"/>
                </p:cNvGraphicFramePr>
                <p:nvPr/>
              </p:nvGraphicFramePr>
              <p:xfrm>
                <a:off x="287" y="2976"/>
                <a:ext cx="241" cy="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85" name="Equation" r:id="rId3" imgW="190440" imgH="253800" progId="Equation.DSMT4">
                        <p:embed/>
                      </p:oleObj>
                    </mc:Choice>
                    <mc:Fallback>
                      <p:oleObj name="Equation" r:id="rId3" imgW="190440" imgH="253800" progId="Equation.DSMT4">
                        <p:embed/>
                        <p:pic>
                          <p:nvPicPr>
                            <p:cNvPr id="0" name="Object 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" y="2976"/>
                              <a:ext cx="241" cy="3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" name="Group 1089"/>
            <p:cNvGrpSpPr>
              <a:grpSpLocks/>
            </p:cNvGrpSpPr>
            <p:nvPr/>
          </p:nvGrpSpPr>
          <p:grpSpPr bwMode="auto">
            <a:xfrm>
              <a:off x="2743200" y="3048001"/>
              <a:ext cx="2286001" cy="2438401"/>
              <a:chOff x="288" y="1824"/>
              <a:chExt cx="1440" cy="1536"/>
            </a:xfrm>
          </p:grpSpPr>
          <p:sp>
            <p:nvSpPr>
              <p:cNvPr id="43039" name="Text Box 1090"/>
              <p:cNvSpPr txBox="1">
                <a:spLocks noChangeArrowheads="1"/>
              </p:cNvSpPr>
              <p:nvPr/>
            </p:nvSpPr>
            <p:spPr bwMode="auto">
              <a:xfrm>
                <a:off x="288" y="1824"/>
                <a:ext cx="14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 dirty="0">
                    <a:solidFill>
                      <a:srgbClr val="008000"/>
                    </a:solidFill>
                  </a:rPr>
                  <a:t>入射波</a:t>
                </a:r>
              </a:p>
            </p:txBody>
          </p:sp>
          <p:grpSp>
            <p:nvGrpSpPr>
              <p:cNvPr id="43040" name="Group 1091"/>
              <p:cNvGrpSpPr>
                <a:grpSpLocks/>
              </p:cNvGrpSpPr>
              <p:nvPr/>
            </p:nvGrpSpPr>
            <p:grpSpPr bwMode="auto">
              <a:xfrm>
                <a:off x="288" y="2640"/>
                <a:ext cx="1056" cy="720"/>
                <a:chOff x="288" y="2688"/>
                <a:chExt cx="1056" cy="720"/>
              </a:xfrm>
            </p:grpSpPr>
            <p:sp>
              <p:nvSpPr>
                <p:cNvPr id="43044" name="Line 1092"/>
                <p:cNvSpPr>
                  <a:spLocks noChangeShapeType="1"/>
                </p:cNvSpPr>
                <p:nvPr/>
              </p:nvSpPr>
              <p:spPr bwMode="auto">
                <a:xfrm>
                  <a:off x="288" y="2688"/>
                  <a:ext cx="1056" cy="72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5" name="Line 1093"/>
                <p:cNvSpPr>
                  <a:spLocks noChangeShapeType="1"/>
                </p:cNvSpPr>
                <p:nvPr/>
              </p:nvSpPr>
              <p:spPr bwMode="auto">
                <a:xfrm>
                  <a:off x="618" y="2928"/>
                  <a:ext cx="246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41" name="Group 1094"/>
              <p:cNvGrpSpPr>
                <a:grpSpLocks/>
              </p:cNvGrpSpPr>
              <p:nvPr/>
            </p:nvGrpSpPr>
            <p:grpSpPr bwMode="auto">
              <a:xfrm>
                <a:off x="432" y="2208"/>
                <a:ext cx="912" cy="624"/>
                <a:chOff x="432" y="2256"/>
                <a:chExt cx="912" cy="624"/>
              </a:xfrm>
            </p:grpSpPr>
            <p:sp>
              <p:nvSpPr>
                <p:cNvPr id="43042" name="Line 1095"/>
                <p:cNvSpPr>
                  <a:spLocks noChangeShapeType="1"/>
                </p:cNvSpPr>
                <p:nvPr/>
              </p:nvSpPr>
              <p:spPr bwMode="auto">
                <a:xfrm>
                  <a:off x="432" y="2256"/>
                  <a:ext cx="912" cy="62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3" name="Line 1096"/>
                <p:cNvSpPr>
                  <a:spLocks noChangeShapeType="1"/>
                </p:cNvSpPr>
                <p:nvPr/>
              </p:nvSpPr>
              <p:spPr bwMode="auto">
                <a:xfrm>
                  <a:off x="603" y="2381"/>
                  <a:ext cx="184" cy="115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1097"/>
            <p:cNvGrpSpPr>
              <a:grpSpLocks/>
            </p:cNvGrpSpPr>
            <p:nvPr/>
          </p:nvGrpSpPr>
          <p:grpSpPr bwMode="auto">
            <a:xfrm>
              <a:off x="3505200" y="4114800"/>
              <a:ext cx="1905000" cy="1828800"/>
              <a:chOff x="768" y="2496"/>
              <a:chExt cx="1200" cy="1152"/>
            </a:xfrm>
          </p:grpSpPr>
          <p:graphicFrame>
            <p:nvGraphicFramePr>
              <p:cNvPr id="43012" name="Object 4"/>
              <p:cNvGraphicFramePr>
                <a:graphicFrameLocks noChangeAspect="1"/>
              </p:cNvGraphicFramePr>
              <p:nvPr/>
            </p:nvGraphicFramePr>
            <p:xfrm>
              <a:off x="1248" y="2496"/>
              <a:ext cx="3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86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0" name="Object 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496"/>
                            <a:ext cx="30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3035" name="Group 1099"/>
              <p:cNvGrpSpPr>
                <a:grpSpLocks/>
              </p:cNvGrpSpPr>
              <p:nvPr/>
            </p:nvGrpSpPr>
            <p:grpSpPr bwMode="auto">
              <a:xfrm>
                <a:off x="768" y="2832"/>
                <a:ext cx="1200" cy="816"/>
                <a:chOff x="768" y="2832"/>
                <a:chExt cx="1200" cy="816"/>
              </a:xfrm>
            </p:grpSpPr>
            <p:graphicFrame>
              <p:nvGraphicFramePr>
                <p:cNvPr id="43013" name="Object 5"/>
                <p:cNvGraphicFramePr>
                  <a:graphicFrameLocks noChangeAspect="1"/>
                </p:cNvGraphicFramePr>
                <p:nvPr/>
              </p:nvGraphicFramePr>
              <p:xfrm>
                <a:off x="1225" y="3376"/>
                <a:ext cx="294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87" name="Equation" r:id="rId7" imgW="152280" imgH="177480" progId="Equation.DSMT4">
                        <p:embed/>
                      </p:oleObj>
                    </mc:Choice>
                    <mc:Fallback>
                      <p:oleObj name="Equation" r:id="rId7" imgW="152280" imgH="17748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5" y="3376"/>
                              <a:ext cx="294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14" name="Object 6"/>
                <p:cNvGraphicFramePr>
                  <a:graphicFrameLocks noChangeAspect="1"/>
                </p:cNvGraphicFramePr>
                <p:nvPr/>
              </p:nvGraphicFramePr>
              <p:xfrm>
                <a:off x="768" y="3059"/>
                <a:ext cx="31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88" name="Equation" r:id="rId9" imgW="152280" imgH="164880" progId="Equation.DSMT4">
                        <p:embed/>
                      </p:oleObj>
                    </mc:Choice>
                    <mc:Fallback>
                      <p:oleObj name="Equation" r:id="rId9" imgW="152280" imgH="164880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8" y="3059"/>
                              <a:ext cx="317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036" name="Group 1102"/>
                <p:cNvGrpSpPr>
                  <a:grpSpLocks/>
                </p:cNvGrpSpPr>
                <p:nvPr/>
              </p:nvGrpSpPr>
              <p:grpSpPr bwMode="auto">
                <a:xfrm>
                  <a:off x="1104" y="2832"/>
                  <a:ext cx="571" cy="363"/>
                  <a:chOff x="1104" y="2928"/>
                  <a:chExt cx="480" cy="384"/>
                </a:xfrm>
              </p:grpSpPr>
              <p:sp>
                <p:nvSpPr>
                  <p:cNvPr id="43037" name="Line 110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928"/>
                    <a:ext cx="240" cy="384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prstDash val="sysDot"/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38" name="Line 1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4" y="2928"/>
                    <a:ext cx="236" cy="384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prstDash val="sysDot"/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43015" name="Object 7"/>
                <p:cNvGraphicFramePr>
                  <a:graphicFrameLocks noChangeAspect="1"/>
                </p:cNvGraphicFramePr>
                <p:nvPr/>
              </p:nvGraphicFramePr>
              <p:xfrm>
                <a:off x="1651" y="3059"/>
                <a:ext cx="31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389" name="Equation" r:id="rId11" imgW="152280" imgH="164880" progId="Equation.DSMT4">
                        <p:embed/>
                      </p:oleObj>
                    </mc:Choice>
                    <mc:Fallback>
                      <p:oleObj name="Equation" r:id="rId11" imgW="152280" imgH="16488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1" y="3059"/>
                              <a:ext cx="317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6" name="Group 1106"/>
            <p:cNvGrpSpPr>
              <a:grpSpLocks/>
            </p:cNvGrpSpPr>
            <p:nvPr/>
          </p:nvGrpSpPr>
          <p:grpSpPr bwMode="auto">
            <a:xfrm>
              <a:off x="4495800" y="3048000"/>
              <a:ext cx="3124200" cy="2438400"/>
              <a:chOff x="1344" y="1824"/>
              <a:chExt cx="1968" cy="1536"/>
            </a:xfrm>
          </p:grpSpPr>
          <p:sp>
            <p:nvSpPr>
              <p:cNvPr id="43028" name="Text Box 1107"/>
              <p:cNvSpPr txBox="1">
                <a:spLocks noChangeArrowheads="1"/>
              </p:cNvSpPr>
              <p:nvPr/>
            </p:nvSpPr>
            <p:spPr bwMode="auto">
              <a:xfrm>
                <a:off x="2016" y="1824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CC0000"/>
                    </a:solidFill>
                  </a:rPr>
                  <a:t>散射波</a:t>
                </a:r>
              </a:p>
            </p:txBody>
          </p:sp>
          <p:grpSp>
            <p:nvGrpSpPr>
              <p:cNvPr id="43029" name="Group 1108"/>
              <p:cNvGrpSpPr>
                <a:grpSpLocks/>
              </p:cNvGrpSpPr>
              <p:nvPr/>
            </p:nvGrpSpPr>
            <p:grpSpPr bwMode="auto">
              <a:xfrm>
                <a:off x="1344" y="2592"/>
                <a:ext cx="1296" cy="768"/>
                <a:chOff x="1344" y="2640"/>
                <a:chExt cx="1296" cy="768"/>
              </a:xfrm>
            </p:grpSpPr>
            <p:sp>
              <p:nvSpPr>
                <p:cNvPr id="43033" name="Line 1109"/>
                <p:cNvSpPr>
                  <a:spLocks noChangeShapeType="1"/>
                </p:cNvSpPr>
                <p:nvPr/>
              </p:nvSpPr>
              <p:spPr bwMode="auto">
                <a:xfrm flipV="1">
                  <a:off x="1344" y="2640"/>
                  <a:ext cx="1296" cy="76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4" name="Line 1110"/>
                <p:cNvSpPr>
                  <a:spLocks noChangeShapeType="1"/>
                </p:cNvSpPr>
                <p:nvPr/>
              </p:nvSpPr>
              <p:spPr bwMode="auto">
                <a:xfrm flipV="1">
                  <a:off x="2220" y="2736"/>
                  <a:ext cx="228" cy="15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30" name="Group 1111"/>
              <p:cNvGrpSpPr>
                <a:grpSpLocks/>
              </p:cNvGrpSpPr>
              <p:nvPr/>
            </p:nvGrpSpPr>
            <p:grpSpPr bwMode="auto">
              <a:xfrm>
                <a:off x="1344" y="2208"/>
                <a:ext cx="1008" cy="624"/>
                <a:chOff x="1344" y="2256"/>
                <a:chExt cx="1008" cy="624"/>
              </a:xfrm>
            </p:grpSpPr>
            <p:sp>
              <p:nvSpPr>
                <p:cNvPr id="43031" name="Line 1112"/>
                <p:cNvSpPr>
                  <a:spLocks noChangeShapeType="1"/>
                </p:cNvSpPr>
                <p:nvPr/>
              </p:nvSpPr>
              <p:spPr bwMode="auto">
                <a:xfrm flipV="1">
                  <a:off x="1344" y="2256"/>
                  <a:ext cx="1008" cy="62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2" name="Line 1113"/>
                <p:cNvSpPr>
                  <a:spLocks noChangeShapeType="1"/>
                </p:cNvSpPr>
                <p:nvPr/>
              </p:nvSpPr>
              <p:spPr bwMode="auto">
                <a:xfrm flipV="1">
                  <a:off x="2062" y="2304"/>
                  <a:ext cx="194" cy="13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1115"/>
            <p:cNvGrpSpPr>
              <a:grpSpLocks/>
            </p:cNvGrpSpPr>
            <p:nvPr/>
          </p:nvGrpSpPr>
          <p:grpSpPr bwMode="auto">
            <a:xfrm>
              <a:off x="3810000" y="4267200"/>
              <a:ext cx="1447800" cy="484188"/>
              <a:chOff x="912" y="2592"/>
              <a:chExt cx="912" cy="305"/>
            </a:xfrm>
          </p:grpSpPr>
          <p:sp>
            <p:nvSpPr>
              <p:cNvPr id="43026" name="Arc 1116"/>
              <p:cNvSpPr>
                <a:spLocks/>
              </p:cNvSpPr>
              <p:nvPr/>
            </p:nvSpPr>
            <p:spPr bwMode="auto">
              <a:xfrm>
                <a:off x="1488" y="2736"/>
                <a:ext cx="96" cy="161"/>
              </a:xfrm>
              <a:custGeom>
                <a:avLst/>
                <a:gdLst>
                  <a:gd name="T0" fmla="*/ 0 w 21600"/>
                  <a:gd name="T1" fmla="*/ 0 h 29670"/>
                  <a:gd name="T2" fmla="*/ 0 w 21600"/>
                  <a:gd name="T3" fmla="*/ 0 h 29670"/>
                  <a:gd name="T4" fmla="*/ 0 w 21600"/>
                  <a:gd name="T5" fmla="*/ 0 h 2967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670"/>
                  <a:gd name="T11" fmla="*/ 21600 w 21600"/>
                  <a:gd name="T12" fmla="*/ 29670 h 296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67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365"/>
                      <a:pt x="21069" y="27104"/>
                      <a:pt x="20035" y="29669"/>
                    </a:cubicBezTo>
                  </a:path>
                  <a:path w="21600" h="2967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365"/>
                      <a:pt x="21069" y="27104"/>
                      <a:pt x="20035" y="2966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10" name="Object 2"/>
              <p:cNvGraphicFramePr>
                <a:graphicFrameLocks noChangeAspect="1"/>
              </p:cNvGraphicFramePr>
              <p:nvPr/>
            </p:nvGraphicFramePr>
            <p:xfrm>
              <a:off x="1613" y="2592"/>
              <a:ext cx="21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90" name="Equation" r:id="rId13" imgW="177480" imgH="241200" progId="Equation.DSMT4">
                      <p:embed/>
                    </p:oleObj>
                  </mc:Choice>
                  <mc:Fallback>
                    <p:oleObj name="Equation" r:id="rId13" imgW="177480" imgH="241200" progId="Equation.DSMT4">
                      <p:embed/>
                      <p:pic>
                        <p:nvPicPr>
                          <p:cNvPr id="0" name="Object 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3" y="2592"/>
                            <a:ext cx="21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27" name="Arc 1118"/>
              <p:cNvSpPr>
                <a:spLocks/>
              </p:cNvSpPr>
              <p:nvPr/>
            </p:nvSpPr>
            <p:spPr bwMode="auto">
              <a:xfrm flipH="1">
                <a:off x="1104" y="2736"/>
                <a:ext cx="96" cy="144"/>
              </a:xfrm>
              <a:custGeom>
                <a:avLst/>
                <a:gdLst>
                  <a:gd name="T0" fmla="*/ 0 w 22612"/>
                  <a:gd name="T1" fmla="*/ 0 h 21600"/>
                  <a:gd name="T2" fmla="*/ 0 w 22612"/>
                  <a:gd name="T3" fmla="*/ 0 h 21600"/>
                  <a:gd name="T4" fmla="*/ 0 w 226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612"/>
                  <a:gd name="T10" fmla="*/ 0 h 21600"/>
                  <a:gd name="T11" fmla="*/ 22612 w 226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12" h="21600" fill="none" extrusionOk="0">
                    <a:moveTo>
                      <a:pt x="-1" y="23"/>
                    </a:moveTo>
                    <a:cubicBezTo>
                      <a:pt x="337" y="7"/>
                      <a:pt x="674" y="-1"/>
                      <a:pt x="1012" y="0"/>
                    </a:cubicBezTo>
                    <a:cubicBezTo>
                      <a:pt x="12941" y="0"/>
                      <a:pt x="22612" y="9670"/>
                      <a:pt x="22612" y="21600"/>
                    </a:cubicBezTo>
                  </a:path>
                  <a:path w="22612" h="21600" stroke="0" extrusionOk="0">
                    <a:moveTo>
                      <a:pt x="-1" y="23"/>
                    </a:moveTo>
                    <a:cubicBezTo>
                      <a:pt x="337" y="7"/>
                      <a:pt x="674" y="-1"/>
                      <a:pt x="1012" y="0"/>
                    </a:cubicBezTo>
                    <a:cubicBezTo>
                      <a:pt x="12941" y="0"/>
                      <a:pt x="22612" y="9670"/>
                      <a:pt x="22612" y="21600"/>
                    </a:cubicBezTo>
                    <a:lnTo>
                      <a:pt x="1012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11" name="Object 3"/>
              <p:cNvGraphicFramePr>
                <a:graphicFrameLocks noChangeAspect="1"/>
              </p:cNvGraphicFramePr>
              <p:nvPr/>
            </p:nvGraphicFramePr>
            <p:xfrm>
              <a:off x="912" y="2592"/>
              <a:ext cx="21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91" name="Equation" r:id="rId15" imgW="177480" imgH="241200" progId="Equation.DSMT4">
                      <p:embed/>
                    </p:oleObj>
                  </mc:Choice>
                  <mc:Fallback>
                    <p:oleObj name="Equation" r:id="rId15" imgW="177480" imgH="241200" progId="Equation.DSMT4">
                      <p:embed/>
                      <p:pic>
                        <p:nvPicPr>
                          <p:cNvPr id="0" name="Object 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592"/>
                            <a:ext cx="21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025" name="Rectangle 1120"/>
          <p:cNvSpPr>
            <a:spLocks noChangeArrowheads="1"/>
          </p:cNvSpPr>
          <p:nvPr/>
        </p:nvSpPr>
        <p:spPr bwMode="auto">
          <a:xfrm>
            <a:off x="4520342" y="3850323"/>
            <a:ext cx="1059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800" b="1" dirty="0"/>
              <a:t>掠射角 </a:t>
            </a:r>
            <a:r>
              <a:rPr kumimoji="0" lang="zh-CN" altLang="en-US" sz="1800" b="1" dirty="0">
                <a:sym typeface="Symbol" pitchFamily="18" charset="2"/>
              </a:rPr>
              <a:t></a:t>
            </a:r>
            <a:endParaRPr kumimoji="0" lang="zh-CN" altLang="en-US" sz="1800" b="1" dirty="0"/>
          </a:p>
        </p:txBody>
      </p:sp>
      <p:pic>
        <p:nvPicPr>
          <p:cNvPr id="43300" name="Picture 292" descr="C:\Users\Administrator\Desktop\BraggTwoPhoto01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4" y="2492855"/>
            <a:ext cx="3296681" cy="238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217" y="5943234"/>
            <a:ext cx="438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获诺贝尔奖时，小布拉格</a:t>
            </a:r>
            <a:r>
              <a:rPr lang="en-US" altLang="zh-CN" dirty="0" smtClean="0"/>
              <a:t>25</a:t>
            </a:r>
            <a:r>
              <a:rPr lang="zh-CN" altLang="en-US" dirty="0" smtClean="0"/>
              <a:t>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5003775"/>
            <a:ext cx="4025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</a:rPr>
              <a:t>Lawrence </a:t>
            </a:r>
            <a:r>
              <a:rPr lang="en-US" altLang="zh-CN" dirty="0">
                <a:solidFill>
                  <a:srgbClr val="000000"/>
                </a:solidFill>
              </a:rPr>
              <a:t>Bragg(1890~1971)</a:t>
            </a:r>
            <a:endParaRPr lang="zh-CN" altLang="zh-CN" dirty="0">
              <a:solidFill>
                <a:srgbClr val="000000"/>
              </a:solidFill>
            </a:endParaRPr>
          </a:p>
          <a:p>
            <a:r>
              <a:rPr lang="en-US" altLang="zh-CN" dirty="0"/>
              <a:t>H</a:t>
            </a:r>
            <a:r>
              <a:rPr lang="en-US" altLang="zh-CN" dirty="0" smtClean="0"/>
              <a:t>enry </a:t>
            </a:r>
            <a:r>
              <a:rPr lang="en-US" altLang="zh-CN" dirty="0"/>
              <a:t>Bragg(1862</a:t>
            </a:r>
            <a:r>
              <a:rPr lang="zh-CN" altLang="zh-CN" dirty="0"/>
              <a:t>～</a:t>
            </a:r>
            <a:r>
              <a:rPr lang="en-US" altLang="zh-CN" dirty="0"/>
              <a:t>1942) </a:t>
            </a:r>
            <a:r>
              <a:rPr lang="zh-CN" altLang="zh-CN" dirty="0" smtClean="0"/>
              <a:t>，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12900" y="1549400"/>
            <a:ext cx="3581400" cy="1803400"/>
            <a:chOff x="1016" y="976"/>
            <a:chExt cx="2256" cy="1136"/>
          </a:xfrm>
        </p:grpSpPr>
        <p:sp>
          <p:nvSpPr>
            <p:cNvPr id="44084" name="Line 3"/>
            <p:cNvSpPr>
              <a:spLocks noChangeShapeType="1"/>
            </p:cNvSpPr>
            <p:nvPr/>
          </p:nvSpPr>
          <p:spPr bwMode="auto">
            <a:xfrm>
              <a:off x="1218" y="984"/>
              <a:ext cx="0" cy="1114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Rectangle 4"/>
            <p:cNvSpPr>
              <a:spLocks noChangeArrowheads="1"/>
            </p:cNvSpPr>
            <p:nvPr/>
          </p:nvSpPr>
          <p:spPr bwMode="auto">
            <a:xfrm>
              <a:off x="1168" y="976"/>
              <a:ext cx="2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86" name="Rectangle 5"/>
            <p:cNvSpPr>
              <a:spLocks noChangeArrowheads="1"/>
            </p:cNvSpPr>
            <p:nvPr/>
          </p:nvSpPr>
          <p:spPr bwMode="auto">
            <a:xfrm>
              <a:off x="1176" y="1202"/>
              <a:ext cx="18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87" name="Rectangle 6"/>
            <p:cNvSpPr>
              <a:spLocks noChangeArrowheads="1"/>
            </p:cNvSpPr>
            <p:nvPr/>
          </p:nvSpPr>
          <p:spPr bwMode="auto">
            <a:xfrm>
              <a:off x="1176" y="1442"/>
              <a:ext cx="18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88" name="Rectangle 7"/>
            <p:cNvSpPr>
              <a:spLocks noChangeArrowheads="1"/>
            </p:cNvSpPr>
            <p:nvPr/>
          </p:nvSpPr>
          <p:spPr bwMode="auto">
            <a:xfrm>
              <a:off x="1176" y="1653"/>
              <a:ext cx="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89" name="Rectangle 8"/>
            <p:cNvSpPr>
              <a:spLocks noChangeArrowheads="1"/>
            </p:cNvSpPr>
            <p:nvPr/>
          </p:nvSpPr>
          <p:spPr bwMode="auto">
            <a:xfrm>
              <a:off x="1176" y="1893"/>
              <a:ext cx="21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0" name="Line 9"/>
            <p:cNvSpPr>
              <a:spLocks noChangeShapeType="1"/>
            </p:cNvSpPr>
            <p:nvPr/>
          </p:nvSpPr>
          <p:spPr bwMode="auto">
            <a:xfrm>
              <a:off x="1584" y="984"/>
              <a:ext cx="0" cy="1114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Rectangle 10"/>
            <p:cNvSpPr>
              <a:spLocks noChangeArrowheads="1"/>
            </p:cNvSpPr>
            <p:nvPr/>
          </p:nvSpPr>
          <p:spPr bwMode="auto">
            <a:xfrm>
              <a:off x="1528" y="976"/>
              <a:ext cx="2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2" name="Rectangle 11"/>
            <p:cNvSpPr>
              <a:spLocks noChangeArrowheads="1"/>
            </p:cNvSpPr>
            <p:nvPr/>
          </p:nvSpPr>
          <p:spPr bwMode="auto">
            <a:xfrm>
              <a:off x="1536" y="1202"/>
              <a:ext cx="18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3" name="Rectangle 12"/>
            <p:cNvSpPr>
              <a:spLocks noChangeArrowheads="1"/>
            </p:cNvSpPr>
            <p:nvPr/>
          </p:nvSpPr>
          <p:spPr bwMode="auto">
            <a:xfrm>
              <a:off x="1536" y="1442"/>
              <a:ext cx="18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4" name="Rectangle 13"/>
            <p:cNvSpPr>
              <a:spLocks noChangeArrowheads="1"/>
            </p:cNvSpPr>
            <p:nvPr/>
          </p:nvSpPr>
          <p:spPr bwMode="auto">
            <a:xfrm>
              <a:off x="1536" y="1653"/>
              <a:ext cx="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5" name="Rectangle 14"/>
            <p:cNvSpPr>
              <a:spLocks noChangeArrowheads="1"/>
            </p:cNvSpPr>
            <p:nvPr/>
          </p:nvSpPr>
          <p:spPr bwMode="auto">
            <a:xfrm>
              <a:off x="1536" y="1893"/>
              <a:ext cx="21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6" name="Line 15"/>
            <p:cNvSpPr>
              <a:spLocks noChangeShapeType="1"/>
            </p:cNvSpPr>
            <p:nvPr/>
          </p:nvSpPr>
          <p:spPr bwMode="auto">
            <a:xfrm>
              <a:off x="2320" y="984"/>
              <a:ext cx="0" cy="1114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7" name="Rectangle 16"/>
            <p:cNvSpPr>
              <a:spLocks noChangeArrowheads="1"/>
            </p:cNvSpPr>
            <p:nvPr/>
          </p:nvSpPr>
          <p:spPr bwMode="auto">
            <a:xfrm>
              <a:off x="2270" y="976"/>
              <a:ext cx="2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8" name="Rectangle 17"/>
            <p:cNvSpPr>
              <a:spLocks noChangeArrowheads="1"/>
            </p:cNvSpPr>
            <p:nvPr/>
          </p:nvSpPr>
          <p:spPr bwMode="auto">
            <a:xfrm>
              <a:off x="2272" y="1202"/>
              <a:ext cx="18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099" name="Rectangle 18"/>
            <p:cNvSpPr>
              <a:spLocks noChangeArrowheads="1"/>
            </p:cNvSpPr>
            <p:nvPr/>
          </p:nvSpPr>
          <p:spPr bwMode="auto">
            <a:xfrm>
              <a:off x="2272" y="143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100" name="Rectangle 19"/>
            <p:cNvSpPr>
              <a:spLocks noChangeArrowheads="1"/>
            </p:cNvSpPr>
            <p:nvPr/>
          </p:nvSpPr>
          <p:spPr bwMode="auto">
            <a:xfrm>
              <a:off x="2272" y="1653"/>
              <a:ext cx="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101" name="Rectangle 20"/>
            <p:cNvSpPr>
              <a:spLocks noChangeArrowheads="1"/>
            </p:cNvSpPr>
            <p:nvPr/>
          </p:nvSpPr>
          <p:spPr bwMode="auto">
            <a:xfrm>
              <a:off x="2272" y="1893"/>
              <a:ext cx="21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200" b="1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44102" name="Line 21"/>
            <p:cNvSpPr>
              <a:spLocks noChangeShapeType="1"/>
            </p:cNvSpPr>
            <p:nvPr/>
          </p:nvSpPr>
          <p:spPr bwMode="auto">
            <a:xfrm>
              <a:off x="2688" y="984"/>
              <a:ext cx="0" cy="1114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103" name="Group 22"/>
            <p:cNvGrpSpPr>
              <a:grpSpLocks/>
            </p:cNvGrpSpPr>
            <p:nvPr/>
          </p:nvGrpSpPr>
          <p:grpSpPr bwMode="auto">
            <a:xfrm>
              <a:off x="2632" y="976"/>
              <a:ext cx="224" cy="1136"/>
              <a:chOff x="0" y="0"/>
              <a:chExt cx="20000" cy="20000"/>
            </a:xfrm>
          </p:grpSpPr>
          <p:sp>
            <p:nvSpPr>
              <p:cNvPr id="44123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3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24" name="Rectangle 24"/>
              <p:cNvSpPr>
                <a:spLocks noChangeArrowheads="1"/>
              </p:cNvSpPr>
              <p:nvPr/>
            </p:nvSpPr>
            <p:spPr bwMode="auto">
              <a:xfrm>
                <a:off x="713" y="3974"/>
                <a:ext cx="16435" cy="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25" name="Rectangle 25"/>
              <p:cNvSpPr>
                <a:spLocks noChangeArrowheads="1"/>
              </p:cNvSpPr>
              <p:nvPr/>
            </p:nvSpPr>
            <p:spPr bwMode="auto">
              <a:xfrm>
                <a:off x="713" y="8195"/>
                <a:ext cx="16435" cy="3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26" name="Rectangle 26"/>
              <p:cNvSpPr>
                <a:spLocks noChangeArrowheads="1"/>
              </p:cNvSpPr>
              <p:nvPr/>
            </p:nvSpPr>
            <p:spPr bwMode="auto">
              <a:xfrm>
                <a:off x="713" y="11924"/>
                <a:ext cx="18574" cy="3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27" name="Rectangle 27"/>
              <p:cNvSpPr>
                <a:spLocks noChangeArrowheads="1"/>
              </p:cNvSpPr>
              <p:nvPr/>
            </p:nvSpPr>
            <p:spPr bwMode="auto">
              <a:xfrm>
                <a:off x="713" y="16144"/>
                <a:ext cx="19287" cy="3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</p:grpSp>
        <p:sp>
          <p:nvSpPr>
            <p:cNvPr id="44104" name="Line 28"/>
            <p:cNvSpPr>
              <a:spLocks noChangeShapeType="1"/>
            </p:cNvSpPr>
            <p:nvPr/>
          </p:nvSpPr>
          <p:spPr bwMode="auto">
            <a:xfrm>
              <a:off x="3048" y="984"/>
              <a:ext cx="0" cy="1114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105" name="Group 29"/>
            <p:cNvGrpSpPr>
              <a:grpSpLocks/>
            </p:cNvGrpSpPr>
            <p:nvPr/>
          </p:nvGrpSpPr>
          <p:grpSpPr bwMode="auto">
            <a:xfrm>
              <a:off x="2992" y="976"/>
              <a:ext cx="224" cy="1136"/>
              <a:chOff x="0" y="0"/>
              <a:chExt cx="20000" cy="20000"/>
            </a:xfrm>
          </p:grpSpPr>
          <p:sp>
            <p:nvSpPr>
              <p:cNvPr id="44118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3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19" name="Rectangle 31"/>
              <p:cNvSpPr>
                <a:spLocks noChangeArrowheads="1"/>
              </p:cNvSpPr>
              <p:nvPr/>
            </p:nvSpPr>
            <p:spPr bwMode="auto">
              <a:xfrm>
                <a:off x="713" y="3974"/>
                <a:ext cx="16435" cy="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20" name="Rectangle 32"/>
              <p:cNvSpPr>
                <a:spLocks noChangeArrowheads="1"/>
              </p:cNvSpPr>
              <p:nvPr/>
            </p:nvSpPr>
            <p:spPr bwMode="auto">
              <a:xfrm>
                <a:off x="713" y="8195"/>
                <a:ext cx="16435" cy="3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21" name="Rectangle 33"/>
              <p:cNvSpPr>
                <a:spLocks noChangeArrowheads="1"/>
              </p:cNvSpPr>
              <p:nvPr/>
            </p:nvSpPr>
            <p:spPr bwMode="auto">
              <a:xfrm>
                <a:off x="713" y="11924"/>
                <a:ext cx="18574" cy="3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22" name="Rectangle 34"/>
              <p:cNvSpPr>
                <a:spLocks noChangeArrowheads="1"/>
              </p:cNvSpPr>
              <p:nvPr/>
            </p:nvSpPr>
            <p:spPr bwMode="auto">
              <a:xfrm>
                <a:off x="713" y="16144"/>
                <a:ext cx="19287" cy="3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</p:grpSp>
        <p:sp>
          <p:nvSpPr>
            <p:cNvPr id="44106" name="Line 35"/>
            <p:cNvSpPr>
              <a:spLocks noChangeShapeType="1"/>
            </p:cNvSpPr>
            <p:nvPr/>
          </p:nvSpPr>
          <p:spPr bwMode="auto">
            <a:xfrm>
              <a:off x="1032" y="1318"/>
              <a:ext cx="2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7" name="Line 36"/>
            <p:cNvSpPr>
              <a:spLocks noChangeShapeType="1"/>
            </p:cNvSpPr>
            <p:nvPr/>
          </p:nvSpPr>
          <p:spPr bwMode="auto">
            <a:xfrm>
              <a:off x="1952" y="984"/>
              <a:ext cx="0" cy="1113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108" name="Group 37"/>
            <p:cNvGrpSpPr>
              <a:grpSpLocks/>
            </p:cNvGrpSpPr>
            <p:nvPr/>
          </p:nvGrpSpPr>
          <p:grpSpPr bwMode="auto">
            <a:xfrm>
              <a:off x="1896" y="976"/>
              <a:ext cx="224" cy="1135"/>
              <a:chOff x="0" y="0"/>
              <a:chExt cx="20000" cy="20000"/>
            </a:xfrm>
          </p:grpSpPr>
          <p:sp>
            <p:nvSpPr>
              <p:cNvPr id="44113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3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14" name="Rectangle 39"/>
              <p:cNvSpPr>
                <a:spLocks noChangeArrowheads="1"/>
              </p:cNvSpPr>
              <p:nvPr/>
            </p:nvSpPr>
            <p:spPr bwMode="auto">
              <a:xfrm>
                <a:off x="713" y="3974"/>
                <a:ext cx="16435" cy="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15" name="Rectangle 40"/>
              <p:cNvSpPr>
                <a:spLocks noChangeArrowheads="1"/>
              </p:cNvSpPr>
              <p:nvPr/>
            </p:nvSpPr>
            <p:spPr bwMode="auto">
              <a:xfrm>
                <a:off x="713" y="8195"/>
                <a:ext cx="16435" cy="3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16" name="Rectangle 41"/>
              <p:cNvSpPr>
                <a:spLocks noChangeArrowheads="1"/>
              </p:cNvSpPr>
              <p:nvPr/>
            </p:nvSpPr>
            <p:spPr bwMode="auto">
              <a:xfrm>
                <a:off x="713" y="11924"/>
                <a:ext cx="18574" cy="3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  <p:sp>
            <p:nvSpPr>
              <p:cNvPr id="44117" name="Rectangle 42"/>
              <p:cNvSpPr>
                <a:spLocks noChangeArrowheads="1"/>
              </p:cNvSpPr>
              <p:nvPr/>
            </p:nvSpPr>
            <p:spPr bwMode="auto">
              <a:xfrm>
                <a:off x="713" y="16145"/>
                <a:ext cx="19287" cy="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just" eaLnBrk="0" hangingPunct="0"/>
                <a:r>
                  <a:rPr lang="en-US" altLang="zh-CN" sz="2200" b="1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1000"/>
              </a:p>
            </p:txBody>
          </p:sp>
        </p:grpSp>
        <p:sp>
          <p:nvSpPr>
            <p:cNvPr id="44109" name="Line 43"/>
            <p:cNvSpPr>
              <a:spLocks noChangeShapeType="1"/>
            </p:cNvSpPr>
            <p:nvPr/>
          </p:nvSpPr>
          <p:spPr bwMode="auto">
            <a:xfrm>
              <a:off x="1016" y="1095"/>
              <a:ext cx="2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0" name="Line 44"/>
            <p:cNvSpPr>
              <a:spLocks noChangeShapeType="1"/>
            </p:cNvSpPr>
            <p:nvPr/>
          </p:nvSpPr>
          <p:spPr bwMode="auto">
            <a:xfrm>
              <a:off x="1024" y="1556"/>
              <a:ext cx="2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1" name="Line 45"/>
            <p:cNvSpPr>
              <a:spLocks noChangeShapeType="1"/>
            </p:cNvSpPr>
            <p:nvPr/>
          </p:nvSpPr>
          <p:spPr bwMode="auto">
            <a:xfrm>
              <a:off x="1016" y="1770"/>
              <a:ext cx="2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2" name="Line 46"/>
            <p:cNvSpPr>
              <a:spLocks noChangeShapeType="1"/>
            </p:cNvSpPr>
            <p:nvPr/>
          </p:nvSpPr>
          <p:spPr bwMode="auto">
            <a:xfrm>
              <a:off x="1032" y="2006"/>
              <a:ext cx="2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451100" y="1524000"/>
            <a:ext cx="3098800" cy="1752600"/>
            <a:chOff x="1544" y="960"/>
            <a:chExt cx="1952" cy="1104"/>
          </a:xfrm>
        </p:grpSpPr>
        <p:sp>
          <p:nvSpPr>
            <p:cNvPr id="44081" name="Line 48"/>
            <p:cNvSpPr>
              <a:spLocks noChangeShapeType="1"/>
            </p:cNvSpPr>
            <p:nvPr/>
          </p:nvSpPr>
          <p:spPr bwMode="auto">
            <a:xfrm flipV="1">
              <a:off x="1544" y="960"/>
              <a:ext cx="1728" cy="1075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49"/>
            <p:cNvSpPr>
              <a:spLocks noChangeShapeType="1"/>
            </p:cNvSpPr>
            <p:nvPr/>
          </p:nvSpPr>
          <p:spPr bwMode="auto">
            <a:xfrm flipV="1">
              <a:off x="1964" y="1104"/>
              <a:ext cx="1440" cy="91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Line 50"/>
            <p:cNvSpPr>
              <a:spLocks noChangeShapeType="1"/>
            </p:cNvSpPr>
            <p:nvPr/>
          </p:nvSpPr>
          <p:spPr bwMode="auto">
            <a:xfrm flipV="1">
              <a:off x="2274" y="1291"/>
              <a:ext cx="1222" cy="773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524000" y="1724025"/>
            <a:ext cx="228600" cy="368300"/>
            <a:chOff x="960" y="1086"/>
            <a:chExt cx="144" cy="232"/>
          </a:xfrm>
        </p:grpSpPr>
        <p:sp>
          <p:nvSpPr>
            <p:cNvPr id="44079" name="Line 52"/>
            <p:cNvSpPr>
              <a:spLocks noChangeShapeType="1"/>
            </p:cNvSpPr>
            <p:nvPr/>
          </p:nvSpPr>
          <p:spPr bwMode="auto">
            <a:xfrm>
              <a:off x="1104" y="1086"/>
              <a:ext cx="0" cy="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Rectangle 53"/>
            <p:cNvSpPr>
              <a:spLocks noChangeArrowheads="1"/>
            </p:cNvSpPr>
            <p:nvPr/>
          </p:nvSpPr>
          <p:spPr bwMode="auto">
            <a:xfrm>
              <a:off x="960" y="1128"/>
              <a:ext cx="13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000" b="1" i="1"/>
                <a:t>d</a:t>
              </a:r>
              <a:endParaRPr lang="en-US" altLang="zh-CN" sz="1000" i="1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43100" y="3279775"/>
            <a:ext cx="558800" cy="301625"/>
            <a:chOff x="1224" y="2066"/>
            <a:chExt cx="352" cy="190"/>
          </a:xfrm>
        </p:grpSpPr>
        <p:sp>
          <p:nvSpPr>
            <p:cNvPr id="44077" name="Line 55"/>
            <p:cNvSpPr>
              <a:spLocks noChangeShapeType="1"/>
            </p:cNvSpPr>
            <p:nvPr/>
          </p:nvSpPr>
          <p:spPr bwMode="auto">
            <a:xfrm>
              <a:off x="1224" y="2090"/>
              <a:ext cx="352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Rectangle 56"/>
            <p:cNvSpPr>
              <a:spLocks noChangeArrowheads="1"/>
            </p:cNvSpPr>
            <p:nvPr/>
          </p:nvSpPr>
          <p:spPr bwMode="auto">
            <a:xfrm>
              <a:off x="1344" y="2066"/>
              <a:ext cx="22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000" b="1" i="1">
                  <a:solidFill>
                    <a:srgbClr val="000000"/>
                  </a:solidFill>
                </a:rPr>
                <a:t>d</a:t>
              </a:r>
              <a:r>
                <a:rPr lang="en-US" altLang="zh-CN" sz="2000" b="1" i="1">
                  <a:solidFill>
                    <a:srgbClr val="000000"/>
                  </a:solidFill>
                  <a:sym typeface="Symbol" pitchFamily="18" charset="2"/>
                </a:rPr>
                <a:t></a:t>
              </a:r>
              <a:endParaRPr lang="en-US" altLang="zh-CN" sz="2000" i="1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116513" y="1447800"/>
            <a:ext cx="446087" cy="328613"/>
            <a:chOff x="3230" y="912"/>
            <a:chExt cx="282" cy="207"/>
          </a:xfrm>
        </p:grpSpPr>
        <p:sp>
          <p:nvSpPr>
            <p:cNvPr id="44075" name="Line 58"/>
            <p:cNvSpPr>
              <a:spLocks noChangeShapeType="1"/>
            </p:cNvSpPr>
            <p:nvPr/>
          </p:nvSpPr>
          <p:spPr bwMode="auto">
            <a:xfrm>
              <a:off x="3230" y="989"/>
              <a:ext cx="134" cy="13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Rectangle 59"/>
            <p:cNvSpPr>
              <a:spLocks noChangeArrowheads="1"/>
            </p:cNvSpPr>
            <p:nvPr/>
          </p:nvSpPr>
          <p:spPr bwMode="auto">
            <a:xfrm>
              <a:off x="3312" y="912"/>
              <a:ext cx="20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000" b="1" i="1">
                  <a:solidFill>
                    <a:srgbClr val="008000"/>
                  </a:solidFill>
                </a:rPr>
                <a:t>d</a:t>
              </a:r>
              <a:r>
                <a:rPr lang="en-US" altLang="zh-CN" sz="2000" b="1" i="1">
                  <a:solidFill>
                    <a:srgbClr val="008000"/>
                  </a:solidFill>
                  <a:sym typeface="Symbol" pitchFamily="18" charset="2"/>
                </a:rPr>
                <a:t></a:t>
              </a:r>
              <a:endParaRPr lang="en-US" altLang="zh-CN" sz="2000" i="1"/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1790700" y="1143000"/>
            <a:ext cx="1295400" cy="928688"/>
            <a:chOff x="1128" y="96"/>
            <a:chExt cx="816" cy="585"/>
          </a:xfrm>
        </p:grpSpPr>
        <p:sp>
          <p:nvSpPr>
            <p:cNvPr id="44073" name="Line 61"/>
            <p:cNvSpPr>
              <a:spLocks noChangeShapeType="1"/>
            </p:cNvSpPr>
            <p:nvPr/>
          </p:nvSpPr>
          <p:spPr bwMode="auto">
            <a:xfrm>
              <a:off x="1128" y="293"/>
              <a:ext cx="816" cy="3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Line 62"/>
            <p:cNvSpPr>
              <a:spLocks noChangeShapeType="1"/>
            </p:cNvSpPr>
            <p:nvPr/>
          </p:nvSpPr>
          <p:spPr bwMode="auto">
            <a:xfrm>
              <a:off x="1192" y="96"/>
              <a:ext cx="752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3073400" y="1143000"/>
            <a:ext cx="1295400" cy="939800"/>
            <a:chOff x="1936" y="96"/>
            <a:chExt cx="816" cy="592"/>
          </a:xfrm>
        </p:grpSpPr>
        <p:sp>
          <p:nvSpPr>
            <p:cNvPr id="44071" name="Line 64"/>
            <p:cNvSpPr>
              <a:spLocks noChangeShapeType="1"/>
            </p:cNvSpPr>
            <p:nvPr/>
          </p:nvSpPr>
          <p:spPr bwMode="auto">
            <a:xfrm flipH="1">
              <a:off x="1936" y="300"/>
              <a:ext cx="816" cy="3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65"/>
            <p:cNvSpPr>
              <a:spLocks noChangeShapeType="1"/>
            </p:cNvSpPr>
            <p:nvPr/>
          </p:nvSpPr>
          <p:spPr bwMode="auto">
            <a:xfrm flipH="1">
              <a:off x="1944" y="96"/>
              <a:ext cx="752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3365500" y="1466850"/>
            <a:ext cx="444500" cy="260350"/>
            <a:chOff x="2120" y="924"/>
            <a:chExt cx="280" cy="164"/>
          </a:xfrm>
        </p:grpSpPr>
        <p:sp>
          <p:nvSpPr>
            <p:cNvPr id="44069" name="Arc 67"/>
            <p:cNvSpPr>
              <a:spLocks/>
            </p:cNvSpPr>
            <p:nvPr/>
          </p:nvSpPr>
          <p:spPr bwMode="auto">
            <a:xfrm rot="473037">
              <a:off x="2120" y="981"/>
              <a:ext cx="74" cy="1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Rectangle 68"/>
            <p:cNvSpPr>
              <a:spLocks noChangeArrowheads="1"/>
            </p:cNvSpPr>
            <p:nvPr/>
          </p:nvSpPr>
          <p:spPr bwMode="auto">
            <a:xfrm>
              <a:off x="2184" y="924"/>
              <a:ext cx="2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000" b="1" i="1">
                  <a:solidFill>
                    <a:srgbClr val="008000"/>
                  </a:solidFill>
                  <a:sym typeface="Symbol" pitchFamily="18" charset="2"/>
                </a:rPr>
                <a:t></a:t>
              </a:r>
              <a:endParaRPr lang="en-US" altLang="zh-CN" sz="2000"/>
            </a:p>
          </p:txBody>
        </p:sp>
      </p:grpSp>
      <p:sp>
        <p:nvSpPr>
          <p:cNvPr id="4165" name="Rectangle 69"/>
          <p:cNvSpPr>
            <a:spLocks noChangeArrowheads="1"/>
          </p:cNvSpPr>
          <p:nvPr/>
        </p:nvSpPr>
        <p:spPr bwMode="auto">
          <a:xfrm>
            <a:off x="2133600" y="2179638"/>
            <a:ext cx="6921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 eaLnBrk="0" hangingPunct="0"/>
            <a:r>
              <a:rPr lang="en-US" altLang="zh-CN" sz="2000" b="1" i="1">
                <a:solidFill>
                  <a:srgbClr val="FF00FF"/>
                </a:solidFill>
              </a:rPr>
              <a:t>d</a:t>
            </a:r>
            <a:r>
              <a:rPr lang="en-US" altLang="zh-CN" sz="2000" b="1">
                <a:solidFill>
                  <a:srgbClr val="FF00FF"/>
                </a:solidFill>
              </a:rPr>
              <a:t>sin</a:t>
            </a:r>
            <a:r>
              <a:rPr lang="en-US" altLang="zh-CN" sz="2000" b="1" i="1">
                <a:solidFill>
                  <a:srgbClr val="FF00FF"/>
                </a:solidFill>
                <a:sym typeface="Symbol" pitchFamily="18" charset="2"/>
              </a:rPr>
              <a:t></a:t>
            </a:r>
            <a:r>
              <a:rPr lang="en-US" altLang="zh-CN" sz="2000" b="1">
                <a:solidFill>
                  <a:srgbClr val="FF00FF"/>
                </a:solidFill>
              </a:rPr>
              <a:t> </a:t>
            </a:r>
            <a:endParaRPr lang="en-US" altLang="zh-CN" sz="2000" b="1" i="1">
              <a:solidFill>
                <a:srgbClr val="FF00FF"/>
              </a:solidFill>
              <a:sym typeface="Symbol" pitchFamily="18" charset="2"/>
            </a:endParaRPr>
          </a:p>
        </p:txBody>
      </p:sp>
      <p:sp>
        <p:nvSpPr>
          <p:cNvPr id="4166" name="Rectangle 70"/>
          <p:cNvSpPr>
            <a:spLocks noChangeArrowheads="1"/>
          </p:cNvSpPr>
          <p:nvPr/>
        </p:nvSpPr>
        <p:spPr bwMode="auto">
          <a:xfrm>
            <a:off x="4343400" y="908050"/>
            <a:ext cx="3048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 eaLnBrk="0" hangingPunct="0"/>
            <a:r>
              <a:rPr lang="en-US" altLang="zh-CN" sz="2000" b="1">
                <a:solidFill>
                  <a:srgbClr val="0000FF"/>
                </a:solidFill>
              </a:rPr>
              <a:t>1</a:t>
            </a:r>
            <a:endParaRPr lang="en-US" altLang="zh-CN" sz="1600"/>
          </a:p>
        </p:txBody>
      </p:sp>
      <p:sp>
        <p:nvSpPr>
          <p:cNvPr id="4167" name="Rectangle 71"/>
          <p:cNvSpPr>
            <a:spLocks noChangeArrowheads="1"/>
          </p:cNvSpPr>
          <p:nvPr/>
        </p:nvSpPr>
        <p:spPr bwMode="auto">
          <a:xfrm>
            <a:off x="4470400" y="1219200"/>
            <a:ext cx="254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just" eaLnBrk="0" hangingPunct="0"/>
            <a:r>
              <a:rPr lang="en-US" altLang="zh-CN" sz="2000" b="1">
                <a:solidFill>
                  <a:srgbClr val="0000FF"/>
                </a:solidFill>
              </a:rPr>
              <a:t>2</a:t>
            </a:r>
            <a:endParaRPr lang="en-US" altLang="zh-CN" sz="1600"/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2868613" y="1685925"/>
            <a:ext cx="433387" cy="371475"/>
            <a:chOff x="1806" y="1073"/>
            <a:chExt cx="274" cy="234"/>
          </a:xfrm>
        </p:grpSpPr>
        <p:sp>
          <p:nvSpPr>
            <p:cNvPr id="44063" name="Line 73"/>
            <p:cNvSpPr>
              <a:spLocks noChangeShapeType="1"/>
            </p:cNvSpPr>
            <p:nvPr/>
          </p:nvSpPr>
          <p:spPr bwMode="auto">
            <a:xfrm flipH="1">
              <a:off x="1824" y="1073"/>
              <a:ext cx="112" cy="16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74"/>
            <p:cNvSpPr>
              <a:spLocks noChangeShapeType="1"/>
            </p:cNvSpPr>
            <p:nvPr/>
          </p:nvSpPr>
          <p:spPr bwMode="auto">
            <a:xfrm>
              <a:off x="1960" y="1073"/>
              <a:ext cx="112" cy="16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75"/>
            <p:cNvSpPr>
              <a:spLocks noChangeShapeType="1"/>
            </p:cNvSpPr>
            <p:nvPr/>
          </p:nvSpPr>
          <p:spPr bwMode="auto">
            <a:xfrm>
              <a:off x="1806" y="1258"/>
              <a:ext cx="120" cy="49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76"/>
            <p:cNvSpPr>
              <a:spLocks noChangeShapeType="1"/>
            </p:cNvSpPr>
            <p:nvPr/>
          </p:nvSpPr>
          <p:spPr bwMode="auto">
            <a:xfrm flipH="1">
              <a:off x="1960" y="1252"/>
              <a:ext cx="120" cy="5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Arc 77"/>
            <p:cNvSpPr>
              <a:spLocks/>
            </p:cNvSpPr>
            <p:nvPr/>
          </p:nvSpPr>
          <p:spPr bwMode="auto">
            <a:xfrm rot="1372667" flipV="1">
              <a:off x="1953" y="1170"/>
              <a:ext cx="71" cy="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Arc 78"/>
            <p:cNvSpPr>
              <a:spLocks/>
            </p:cNvSpPr>
            <p:nvPr/>
          </p:nvSpPr>
          <p:spPr bwMode="auto">
            <a:xfrm rot="2686142" flipV="1">
              <a:off x="1869" y="1165"/>
              <a:ext cx="71" cy="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1219200" y="1371600"/>
            <a:ext cx="762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sm"/>
                <a:tailEnd type="none" w="med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000" b="1"/>
              <a:t>晶面</a:t>
            </a:r>
          </a:p>
        </p:txBody>
      </p:sp>
      <p:sp>
        <p:nvSpPr>
          <p:cNvPr id="4176" name="Text Box 80"/>
          <p:cNvSpPr txBox="1">
            <a:spLocks noChangeArrowheads="1"/>
          </p:cNvSpPr>
          <p:nvPr/>
        </p:nvSpPr>
        <p:spPr bwMode="auto">
          <a:xfrm>
            <a:off x="2514600" y="1828800"/>
            <a:ext cx="419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sm"/>
                <a:tailEnd type="none" w="med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000" b="1" i="1"/>
              <a:t>A</a:t>
            </a:r>
            <a:endParaRPr lang="en-US" altLang="zh-CN" sz="1600" b="1" i="1"/>
          </a:p>
        </p:txBody>
      </p:sp>
      <p:sp>
        <p:nvSpPr>
          <p:cNvPr id="4177" name="Text Box 81"/>
          <p:cNvSpPr txBox="1">
            <a:spLocks noChangeArrowheads="1"/>
          </p:cNvSpPr>
          <p:nvPr/>
        </p:nvSpPr>
        <p:spPr bwMode="auto">
          <a:xfrm>
            <a:off x="2925763" y="2057400"/>
            <a:ext cx="419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sm"/>
                <a:tailEnd type="none" w="med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000" b="1" i="1"/>
              <a:t>C</a:t>
            </a:r>
          </a:p>
        </p:txBody>
      </p:sp>
      <p:sp>
        <p:nvSpPr>
          <p:cNvPr id="4178" name="Text Box 82"/>
          <p:cNvSpPr txBox="1">
            <a:spLocks noChangeArrowheads="1"/>
          </p:cNvSpPr>
          <p:nvPr/>
        </p:nvSpPr>
        <p:spPr bwMode="auto">
          <a:xfrm>
            <a:off x="3238500" y="1855788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med" len="sm"/>
                <a:tailEnd type="none" w="med" len="sm"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000" b="1" i="1"/>
              <a:t>B</a:t>
            </a:r>
            <a:endParaRPr lang="en-US" altLang="zh-CN" sz="1600" b="1" i="1"/>
          </a:p>
        </p:txBody>
      </p:sp>
      <p:sp>
        <p:nvSpPr>
          <p:cNvPr id="4179" name="Line 83"/>
          <p:cNvSpPr>
            <a:spLocks noChangeShapeType="1"/>
          </p:cNvSpPr>
          <p:nvPr/>
        </p:nvSpPr>
        <p:spPr bwMode="auto">
          <a:xfrm flipH="1">
            <a:off x="2792413" y="2044700"/>
            <a:ext cx="179387" cy="16827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0" name="Text Box 84"/>
          <p:cNvSpPr txBox="1">
            <a:spLocks noChangeArrowheads="1"/>
          </p:cNvSpPr>
          <p:nvPr/>
        </p:nvSpPr>
        <p:spPr bwMode="auto">
          <a:xfrm>
            <a:off x="2124075" y="333375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方正书宋简体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方正书宋简体"/>
              </a:rPr>
              <a:t>衍射中心</a:t>
            </a:r>
          </a:p>
        </p:txBody>
      </p:sp>
      <p:grpSp>
        <p:nvGrpSpPr>
          <p:cNvPr id="14" name="Group 85"/>
          <p:cNvGrpSpPr>
            <a:grpSpLocks/>
          </p:cNvGrpSpPr>
          <p:nvPr/>
        </p:nvGrpSpPr>
        <p:grpSpPr bwMode="auto">
          <a:xfrm>
            <a:off x="6011863" y="1196975"/>
            <a:ext cx="2209800" cy="579438"/>
            <a:chOff x="3792" y="883"/>
            <a:chExt cx="1392" cy="365"/>
          </a:xfrm>
        </p:grpSpPr>
        <p:graphicFrame>
          <p:nvGraphicFramePr>
            <p:cNvPr id="44035" name="Object 3"/>
            <p:cNvGraphicFramePr>
              <a:graphicFrameLocks noChangeAspect="1"/>
            </p:cNvGraphicFramePr>
            <p:nvPr/>
          </p:nvGraphicFramePr>
          <p:xfrm>
            <a:off x="3792" y="912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6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2" name="Text Box 87"/>
            <p:cNvSpPr txBox="1">
              <a:spLocks noChangeArrowheads="1"/>
            </p:cNvSpPr>
            <p:nvPr/>
          </p:nvSpPr>
          <p:spPr bwMode="auto">
            <a:xfrm>
              <a:off x="4032" y="883"/>
              <a:ext cx="11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00FF"/>
                  </a:solidFill>
                  <a:latin typeface="方正书宋简体"/>
                </a:rPr>
                <a:t>: </a:t>
              </a:r>
              <a:r>
                <a:rPr lang="zh-CN" altLang="en-US" sz="3200" b="1">
                  <a:solidFill>
                    <a:srgbClr val="0000FF"/>
                  </a:solidFill>
                  <a:latin typeface="方正书宋简体"/>
                </a:rPr>
                <a:t>掠射角</a:t>
              </a:r>
            </a:p>
          </p:txBody>
        </p:sp>
      </p:grpSp>
      <p:sp>
        <p:nvSpPr>
          <p:cNvPr id="4184" name="Text Box 88"/>
          <p:cNvSpPr txBox="1">
            <a:spLocks noChangeArrowheads="1"/>
          </p:cNvSpPr>
          <p:nvPr/>
        </p:nvSpPr>
        <p:spPr bwMode="auto">
          <a:xfrm>
            <a:off x="5943600" y="1981200"/>
            <a:ext cx="289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000000"/>
                </a:solidFill>
              </a:rPr>
              <a:t>d :</a:t>
            </a:r>
            <a:r>
              <a:rPr lang="en-US" altLang="zh-CN" sz="3200" b="1" i="1">
                <a:solidFill>
                  <a:srgbClr val="000000"/>
                </a:solidFill>
                <a:latin typeface="方正书宋简体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方正书宋简体"/>
              </a:rPr>
              <a:t>晶面间距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方正书宋简体"/>
              </a:rPr>
              <a:t>晶格常数</a:t>
            </a:r>
            <a:r>
              <a:rPr lang="en-US" altLang="zh-CN" sz="3200" b="1">
                <a:solidFill>
                  <a:srgbClr val="0000FF"/>
                </a:solidFill>
              </a:rPr>
              <a:t>)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185" name="Text Box 89"/>
          <p:cNvSpPr txBox="1">
            <a:spLocks noChangeArrowheads="1"/>
          </p:cNvSpPr>
          <p:nvPr/>
        </p:nvSpPr>
        <p:spPr bwMode="auto">
          <a:xfrm>
            <a:off x="609600" y="44958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方正书宋简体"/>
              </a:rPr>
              <a:t> </a:t>
            </a:r>
            <a:endParaRPr lang="en-US" altLang="zh-CN" b="1">
              <a:solidFill>
                <a:srgbClr val="0000FF"/>
              </a:solidFill>
              <a:latin typeface="方正书宋简体"/>
            </a:endParaRPr>
          </a:p>
        </p:txBody>
      </p:sp>
      <p:sp>
        <p:nvSpPr>
          <p:cNvPr id="4186" name="Text Box 90"/>
          <p:cNvSpPr txBox="1">
            <a:spLocks noChangeArrowheads="1"/>
          </p:cNvSpPr>
          <p:nvPr/>
        </p:nvSpPr>
        <p:spPr bwMode="auto">
          <a:xfrm>
            <a:off x="214313" y="3643313"/>
            <a:ext cx="878681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latin typeface="方正书宋简体"/>
              </a:rPr>
              <a:t>每个原子都是散射子波的子波源，点间散射光的干涉，面间散射光的干涉，</a:t>
            </a:r>
            <a:r>
              <a:rPr lang="zh-CN" altLang="en-US" sz="2800" b="1">
                <a:solidFill>
                  <a:srgbClr val="0000FF"/>
                </a:solidFill>
                <a:latin typeface="方正书宋简体"/>
              </a:rPr>
              <a:t>散射光干涉</a:t>
            </a:r>
            <a:r>
              <a:rPr lang="zh-CN" altLang="en-US" sz="2800" b="1">
                <a:solidFill>
                  <a:srgbClr val="FF0000"/>
                </a:solidFill>
                <a:latin typeface="方正书宋简体"/>
              </a:rPr>
              <a:t>加强</a:t>
            </a:r>
            <a:r>
              <a:rPr lang="zh-CN" altLang="en-US" sz="2800" b="1">
                <a:solidFill>
                  <a:srgbClr val="0000FF"/>
                </a:solidFill>
                <a:latin typeface="方正书宋简体"/>
              </a:rPr>
              <a:t>条件</a:t>
            </a:r>
            <a:endParaRPr lang="zh-CN" altLang="en-US" sz="2800" b="1">
              <a:latin typeface="方正书宋简体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14375" y="5000625"/>
          <a:ext cx="75009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" name="Equation" r:id="rId5" imgW="2882880" imgH="241200" progId="Equation.DSMT4">
                  <p:embed/>
                </p:oleObj>
              </mc:Choice>
              <mc:Fallback>
                <p:oleObj name="Equation" r:id="rId5" imgW="28828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000625"/>
                        <a:ext cx="75009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2438400" y="1447800"/>
            <a:ext cx="381000" cy="396875"/>
            <a:chOff x="1536" y="912"/>
            <a:chExt cx="240" cy="250"/>
          </a:xfrm>
        </p:grpSpPr>
        <p:sp>
          <p:nvSpPr>
            <p:cNvPr id="44060" name="Rectangle 111"/>
            <p:cNvSpPr>
              <a:spLocks noChangeArrowheads="1"/>
            </p:cNvSpPr>
            <p:nvPr/>
          </p:nvSpPr>
          <p:spPr bwMode="auto">
            <a:xfrm>
              <a:off x="1536" y="912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 i="1">
                  <a:solidFill>
                    <a:srgbClr val="0080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4061" name="Freeform 112"/>
            <p:cNvSpPr>
              <a:spLocks/>
            </p:cNvSpPr>
            <p:nvPr/>
          </p:nvSpPr>
          <p:spPr bwMode="auto">
            <a:xfrm>
              <a:off x="1728" y="1004"/>
              <a:ext cx="48" cy="96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96 h 96"/>
                <a:gd name="T4" fmla="*/ 0 60000 65536"/>
                <a:gd name="T5" fmla="*/ 0 60000 65536"/>
                <a:gd name="T6" fmla="*/ 0 w 48"/>
                <a:gd name="T7" fmla="*/ 0 h 96"/>
                <a:gd name="T8" fmla="*/ 48 w 48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96">
                  <a:moveTo>
                    <a:pt x="48" y="0"/>
                  </a:moveTo>
                  <a:cubicBezTo>
                    <a:pt x="28" y="36"/>
                    <a:pt x="8" y="72"/>
                    <a:pt x="0" y="96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3929063" y="5857875"/>
            <a:ext cx="4572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方正书宋简体"/>
              </a:rPr>
              <a:t> ——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书宋简体"/>
              </a:rPr>
              <a:t>布</a:t>
            </a:r>
            <a:r>
              <a:rPr lang="zh-CN" altLang="en-US" sz="3200" b="1" dirty="0">
                <a:solidFill>
                  <a:srgbClr val="FF0000"/>
                </a:solidFill>
                <a:latin typeface="方正书宋简体"/>
              </a:rPr>
              <a:t>拉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书宋简体"/>
              </a:rPr>
              <a:t>格</a:t>
            </a:r>
            <a:r>
              <a:rPr lang="zh-CN" altLang="en-US" sz="3200" b="1" dirty="0">
                <a:solidFill>
                  <a:srgbClr val="FF0000"/>
                </a:solidFill>
                <a:latin typeface="方正书宋简体"/>
              </a:rPr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5" grpId="0" autoUpdateAnimBg="0"/>
      <p:bldP spid="4166" grpId="0" autoUpdateAnimBg="0"/>
      <p:bldP spid="4167" grpId="0" autoUpdateAnimBg="0"/>
      <p:bldP spid="4175" grpId="0" autoUpdateAnimBg="0"/>
      <p:bldP spid="4176" grpId="0" autoUpdateAnimBg="0"/>
      <p:bldP spid="4177" grpId="0" autoUpdateAnimBg="0"/>
      <p:bldP spid="4178" grpId="0" autoUpdateAnimBg="0"/>
      <p:bldP spid="4179" grpId="0" animBg="1"/>
      <p:bldP spid="4180" grpId="0" autoUpdateAnimBg="0"/>
      <p:bldP spid="4184" grpId="0" autoUpdateAnimBg="0"/>
      <p:bldP spid="4185" grpId="0" autoUpdateAnimBg="0"/>
      <p:bldP spid="4186" grpId="0" autoUpdateAnimBg="0"/>
      <p:bldP spid="11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00063" y="500063"/>
            <a:ext cx="24384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+mn-lt"/>
              </a:rPr>
              <a:t>应用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5750" y="1357313"/>
            <a:ext cx="8593138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 b="1">
                <a:solidFill>
                  <a:srgbClr val="0000FF"/>
                </a:solidFill>
                <a:latin typeface="+mn-lt"/>
              </a:rPr>
              <a:t> </a:t>
            </a:r>
            <a:r>
              <a:rPr lang="zh-CN" altLang="en-US" sz="2800" b="1">
                <a:latin typeface="+mn-lt"/>
              </a:rPr>
              <a:t>已知 </a:t>
            </a:r>
            <a:r>
              <a:rPr lang="zh-CN" altLang="en-US" sz="2800" b="1">
                <a:latin typeface="+mn-lt"/>
                <a:sym typeface="Symbol" pitchFamily="18" charset="2"/>
              </a:rPr>
              <a:t></a:t>
            </a:r>
            <a:r>
              <a:rPr lang="zh-CN" altLang="en-US" sz="2800" b="1">
                <a:latin typeface="+mn-lt"/>
              </a:rPr>
              <a:t> 、</a:t>
            </a:r>
            <a:r>
              <a:rPr lang="zh-CN" altLang="en-US" sz="2800" b="1" i="1">
                <a:latin typeface="+mn-lt"/>
                <a:sym typeface="Symbol" pitchFamily="18" charset="2"/>
              </a:rPr>
              <a:t> </a:t>
            </a:r>
            <a:r>
              <a:rPr lang="zh-CN" altLang="en-US" sz="2800" b="1">
                <a:latin typeface="+mn-lt"/>
              </a:rPr>
              <a:t>可测 </a:t>
            </a:r>
            <a:r>
              <a:rPr lang="en-US" altLang="zh-CN" sz="2800" b="1" i="1">
                <a:latin typeface="+mn-lt"/>
              </a:rPr>
              <a:t>d </a:t>
            </a:r>
            <a:r>
              <a:rPr lang="en-US" altLang="zh-CN" sz="2800" b="1" i="1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+mn-lt"/>
              </a:rPr>
              <a:t>—</a:t>
            </a:r>
            <a:r>
              <a:rPr lang="en-US" altLang="zh-CN" sz="2800" b="1" i="1">
                <a:solidFill>
                  <a:srgbClr val="FF0000"/>
                </a:solidFill>
                <a:latin typeface="+mn-lt"/>
              </a:rPr>
              <a:t> X </a:t>
            </a: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射线晶体结构分析，</a:t>
            </a:r>
            <a:r>
              <a:rPr kumimoji="0" lang="zh-CN" altLang="en-US" sz="2800" b="1">
                <a:latin typeface="+mn-lt"/>
              </a:rPr>
              <a:t>进一步研究材料性能</a:t>
            </a:r>
            <a:r>
              <a:rPr kumimoji="0" lang="en-US" altLang="zh-CN" sz="2800" b="1">
                <a:latin typeface="+mn-lt"/>
              </a:rPr>
              <a:t>.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357188" y="2928938"/>
            <a:ext cx="828675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zh-CN" altLang="en-US" sz="2800" b="1" dirty="0">
                <a:latin typeface="+mn-lt"/>
              </a:rPr>
              <a:t>已知 </a:t>
            </a:r>
            <a:r>
              <a:rPr lang="zh-CN" altLang="en-US" sz="2800" b="1" dirty="0">
                <a:latin typeface="+mn-lt"/>
                <a:sym typeface="Symbol" pitchFamily="18" charset="2"/>
              </a:rPr>
              <a:t></a:t>
            </a:r>
            <a:r>
              <a:rPr lang="zh-CN" altLang="en-US" sz="2800" b="1" dirty="0">
                <a:latin typeface="+mn-lt"/>
              </a:rPr>
              <a:t>、</a:t>
            </a:r>
            <a:r>
              <a:rPr lang="en-US" altLang="zh-CN" sz="2800" b="1" i="1" dirty="0">
                <a:latin typeface="+mn-lt"/>
              </a:rPr>
              <a:t>d </a:t>
            </a:r>
            <a:r>
              <a:rPr lang="zh-CN" altLang="en-US" sz="2800" b="1" dirty="0">
                <a:latin typeface="+mn-lt"/>
              </a:rPr>
              <a:t>可测</a:t>
            </a:r>
            <a:r>
              <a:rPr lang="zh-CN" altLang="en-US" sz="2800" b="1" i="1" dirty="0">
                <a:latin typeface="+mn-lt"/>
                <a:sym typeface="Symbol" pitchFamily="18" charset="2"/>
              </a:rPr>
              <a:t></a:t>
            </a:r>
            <a:r>
              <a:rPr lang="zh-CN" altLang="en-US" sz="2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28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— 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</a:rPr>
              <a:t>X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射线光谱分析，</a:t>
            </a:r>
            <a:r>
              <a:rPr kumimoji="0" lang="zh-CN" altLang="en-US" sz="2800" b="1" dirty="0">
                <a:latin typeface="+mn-lt"/>
              </a:rPr>
              <a:t>进而研究原子结构；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6" grpId="0" autoUpdateAnimBg="0"/>
      <p:bldP spid="51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161793"/>
          <p:cNvSpPr txBox="1">
            <a:spLocks noChangeArrowheads="1"/>
          </p:cNvSpPr>
          <p:nvPr/>
        </p:nvSpPr>
        <p:spPr bwMode="auto">
          <a:xfrm>
            <a:off x="207981" y="260648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1C1C1C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三、衍射的分类</a:t>
            </a:r>
            <a:endParaRPr lang="zh-CN" altLang="en-US" dirty="0">
              <a:solidFill>
                <a:srgbClr val="CC0000"/>
              </a:solidFill>
              <a:latin typeface="宋体" pitchFamily="2" charset="-122"/>
            </a:endParaRPr>
          </a:p>
        </p:txBody>
      </p:sp>
      <p:grpSp>
        <p:nvGrpSpPr>
          <p:cNvPr id="2" name="组合 161794"/>
          <p:cNvGrpSpPr>
            <a:grpSpLocks/>
          </p:cNvGrpSpPr>
          <p:nvPr/>
        </p:nvGrpSpPr>
        <p:grpSpPr bwMode="auto">
          <a:xfrm>
            <a:off x="4648200" y="1143000"/>
            <a:ext cx="4724400" cy="2819400"/>
            <a:chOff x="2928" y="720"/>
            <a:chExt cx="2976" cy="1776"/>
          </a:xfrm>
        </p:grpSpPr>
        <p:sp>
          <p:nvSpPr>
            <p:cNvPr id="3144" name="矩形 161795"/>
            <p:cNvSpPr>
              <a:spLocks noChangeArrowheads="1"/>
            </p:cNvSpPr>
            <p:nvPr/>
          </p:nvSpPr>
          <p:spPr bwMode="auto">
            <a:xfrm>
              <a:off x="2928" y="720"/>
              <a:ext cx="2688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矩形 161796"/>
            <p:cNvSpPr>
              <a:spLocks noChangeArrowheads="1"/>
            </p:cNvSpPr>
            <p:nvPr/>
          </p:nvSpPr>
          <p:spPr bwMode="auto">
            <a:xfrm>
              <a:off x="2928" y="720"/>
              <a:ext cx="2688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</a:rPr>
                <a:t>夫 琅 禾 费  衍 射</a:t>
              </a:r>
            </a:p>
          </p:txBody>
        </p:sp>
        <p:grpSp>
          <p:nvGrpSpPr>
            <p:cNvPr id="3146" name="组合 161797"/>
            <p:cNvGrpSpPr>
              <a:grpSpLocks/>
            </p:cNvGrpSpPr>
            <p:nvPr/>
          </p:nvGrpSpPr>
          <p:grpSpPr bwMode="auto">
            <a:xfrm>
              <a:off x="4320" y="1200"/>
              <a:ext cx="48" cy="864"/>
              <a:chOff x="4272" y="1104"/>
              <a:chExt cx="48" cy="864"/>
            </a:xfrm>
          </p:grpSpPr>
          <p:sp>
            <p:nvSpPr>
              <p:cNvPr id="3172" name="矩形 161798" descr="栎木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矩形 161799" descr="栎木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48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47" name="组合 161800"/>
            <p:cNvGrpSpPr>
              <a:grpSpLocks/>
            </p:cNvGrpSpPr>
            <p:nvPr/>
          </p:nvGrpSpPr>
          <p:grpSpPr bwMode="auto">
            <a:xfrm>
              <a:off x="3312" y="1536"/>
              <a:ext cx="1008" cy="192"/>
              <a:chOff x="3600" y="1440"/>
              <a:chExt cx="672" cy="192"/>
            </a:xfrm>
          </p:grpSpPr>
          <p:sp>
            <p:nvSpPr>
              <p:cNvPr id="3159" name="直接连接符 161802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0" name="直接连接符 161803"/>
              <p:cNvSpPr>
                <a:spLocks noChangeShapeType="1"/>
              </p:cNvSpPr>
              <p:nvPr/>
            </p:nvSpPr>
            <p:spPr bwMode="auto">
              <a:xfrm>
                <a:off x="3840" y="153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1" name="直接连接符 161804"/>
              <p:cNvSpPr>
                <a:spLocks noChangeShapeType="1"/>
              </p:cNvSpPr>
              <p:nvPr/>
            </p:nvSpPr>
            <p:spPr bwMode="auto">
              <a:xfrm>
                <a:off x="3840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" name="直接连接符 161809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7" name="直接连接符 161810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8" name="直接连接符 161811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48" name="矩形 161815"/>
            <p:cNvSpPr>
              <a:spLocks noChangeArrowheads="1"/>
            </p:cNvSpPr>
            <p:nvPr/>
          </p:nvSpPr>
          <p:spPr bwMode="auto">
            <a:xfrm>
              <a:off x="2976" y="2169"/>
              <a:ext cx="29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</a:rPr>
                <a:t>光源、屏与缝相距无限远</a:t>
              </a:r>
            </a:p>
          </p:txBody>
        </p:sp>
        <p:sp>
          <p:nvSpPr>
            <p:cNvPr id="3149" name="文本框 161816"/>
            <p:cNvSpPr txBox="1">
              <a:spLocks noChangeArrowheads="1"/>
            </p:cNvSpPr>
            <p:nvPr/>
          </p:nvSpPr>
          <p:spPr bwMode="auto">
            <a:xfrm>
              <a:off x="4368" y="105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</a:rPr>
                <a:t>缝</a:t>
              </a:r>
              <a:endParaRPr lang="zh-CN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150" name="组合 161817"/>
            <p:cNvGrpSpPr>
              <a:grpSpLocks/>
            </p:cNvGrpSpPr>
            <p:nvPr/>
          </p:nvGrpSpPr>
          <p:grpSpPr bwMode="auto">
            <a:xfrm>
              <a:off x="4320" y="1236"/>
              <a:ext cx="960" cy="492"/>
              <a:chOff x="4320" y="1236"/>
              <a:chExt cx="816" cy="492"/>
            </a:xfrm>
          </p:grpSpPr>
          <p:sp>
            <p:nvSpPr>
              <p:cNvPr id="3151" name="直接连接符 161818"/>
              <p:cNvSpPr>
                <a:spLocks noChangeShapeType="1"/>
              </p:cNvSpPr>
              <p:nvPr/>
            </p:nvSpPr>
            <p:spPr bwMode="auto">
              <a:xfrm flipV="1">
                <a:off x="4368" y="1344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2" name="直接连接符 161819"/>
              <p:cNvSpPr>
                <a:spLocks noChangeShapeType="1"/>
              </p:cNvSpPr>
              <p:nvPr/>
            </p:nvSpPr>
            <p:spPr bwMode="auto">
              <a:xfrm flipV="1">
                <a:off x="4320" y="1440"/>
                <a:ext cx="457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3" name="直接连接符 161820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57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54" name="组合 161821"/>
              <p:cNvGrpSpPr>
                <a:grpSpLocks/>
              </p:cNvGrpSpPr>
              <p:nvPr/>
            </p:nvGrpSpPr>
            <p:grpSpPr bwMode="auto">
              <a:xfrm rot="-300000">
                <a:off x="4512" y="1236"/>
                <a:ext cx="624" cy="384"/>
                <a:chOff x="4272" y="1248"/>
                <a:chExt cx="480" cy="384"/>
              </a:xfrm>
            </p:grpSpPr>
            <p:sp>
              <p:nvSpPr>
                <p:cNvPr id="3155" name="直接连接符 161822"/>
                <p:cNvSpPr>
                  <a:spLocks noChangeShapeType="1"/>
                </p:cNvSpPr>
                <p:nvPr/>
              </p:nvSpPr>
              <p:spPr bwMode="auto">
                <a:xfrm flipV="1">
                  <a:off x="4320" y="1248"/>
                  <a:ext cx="432" cy="19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6" name="直接连接符 161823"/>
                <p:cNvSpPr>
                  <a:spLocks noChangeShapeType="1"/>
                </p:cNvSpPr>
                <p:nvPr/>
              </p:nvSpPr>
              <p:spPr bwMode="auto">
                <a:xfrm flipV="1">
                  <a:off x="4272" y="1344"/>
                  <a:ext cx="457" cy="19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57" name="直接连接符 161824"/>
                <p:cNvSpPr>
                  <a:spLocks noChangeShapeType="1"/>
                </p:cNvSpPr>
                <p:nvPr/>
              </p:nvSpPr>
              <p:spPr bwMode="auto">
                <a:xfrm flipV="1">
                  <a:off x="4272" y="1440"/>
                  <a:ext cx="457" cy="192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组合 161825"/>
          <p:cNvGrpSpPr>
            <a:grpSpLocks/>
          </p:cNvGrpSpPr>
          <p:nvPr/>
        </p:nvGrpSpPr>
        <p:grpSpPr bwMode="auto">
          <a:xfrm>
            <a:off x="304800" y="4137992"/>
            <a:ext cx="8610600" cy="2819400"/>
            <a:chOff x="192" y="2592"/>
            <a:chExt cx="5424" cy="1776"/>
          </a:xfrm>
        </p:grpSpPr>
        <p:sp>
          <p:nvSpPr>
            <p:cNvPr id="3108" name="矩形 161826"/>
            <p:cNvSpPr>
              <a:spLocks noChangeArrowheads="1"/>
            </p:cNvSpPr>
            <p:nvPr/>
          </p:nvSpPr>
          <p:spPr bwMode="auto">
            <a:xfrm>
              <a:off x="192" y="2592"/>
              <a:ext cx="5424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09" name="组合 161827"/>
            <p:cNvGrpSpPr>
              <a:grpSpLocks/>
            </p:cNvGrpSpPr>
            <p:nvPr/>
          </p:nvGrpSpPr>
          <p:grpSpPr bwMode="auto">
            <a:xfrm>
              <a:off x="2448" y="2928"/>
              <a:ext cx="73" cy="1056"/>
              <a:chOff x="2400" y="2928"/>
              <a:chExt cx="48" cy="1056"/>
            </a:xfrm>
          </p:grpSpPr>
          <p:sp>
            <p:nvSpPr>
              <p:cNvPr id="3142" name="矩形 161828" descr="栎木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38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3" name="矩形 161829" descr="栎木"/>
              <p:cNvSpPr>
                <a:spLocks noChangeArrowheads="1"/>
              </p:cNvSpPr>
              <p:nvPr/>
            </p:nvSpPr>
            <p:spPr bwMode="auto">
              <a:xfrm>
                <a:off x="2400" y="3696"/>
                <a:ext cx="48" cy="2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10" name="组合 161830"/>
            <p:cNvGrpSpPr>
              <a:grpSpLocks/>
            </p:cNvGrpSpPr>
            <p:nvPr/>
          </p:nvGrpSpPr>
          <p:grpSpPr bwMode="auto">
            <a:xfrm>
              <a:off x="1872" y="3312"/>
              <a:ext cx="624" cy="384"/>
              <a:chOff x="1824" y="3312"/>
              <a:chExt cx="624" cy="384"/>
            </a:xfrm>
          </p:grpSpPr>
          <p:sp>
            <p:nvSpPr>
              <p:cNvPr id="3137" name="直接连接符 161831"/>
              <p:cNvSpPr>
                <a:spLocks noChangeShapeType="1"/>
              </p:cNvSpPr>
              <p:nvPr/>
            </p:nvSpPr>
            <p:spPr bwMode="auto">
              <a:xfrm>
                <a:off x="1872" y="3312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8" name="直接连接符 161832"/>
              <p:cNvSpPr>
                <a:spLocks noChangeShapeType="1"/>
              </p:cNvSpPr>
              <p:nvPr/>
            </p:nvSpPr>
            <p:spPr bwMode="auto">
              <a:xfrm>
                <a:off x="1872" y="340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9" name="直接连接符 161833"/>
              <p:cNvSpPr>
                <a:spLocks noChangeShapeType="1"/>
              </p:cNvSpPr>
              <p:nvPr/>
            </p:nvSpPr>
            <p:spPr bwMode="auto">
              <a:xfrm>
                <a:off x="1824" y="35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0" name="直接连接符 161834"/>
              <p:cNvSpPr>
                <a:spLocks noChangeShapeType="1"/>
              </p:cNvSpPr>
              <p:nvPr/>
            </p:nvSpPr>
            <p:spPr bwMode="auto">
              <a:xfrm>
                <a:off x="1872" y="3600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1" name="直接连接符 161835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11" name="组合 161836"/>
            <p:cNvGrpSpPr>
              <a:grpSpLocks/>
            </p:cNvGrpSpPr>
            <p:nvPr/>
          </p:nvGrpSpPr>
          <p:grpSpPr bwMode="auto">
            <a:xfrm>
              <a:off x="2448" y="3120"/>
              <a:ext cx="1296" cy="576"/>
              <a:chOff x="2400" y="3120"/>
              <a:chExt cx="1296" cy="576"/>
            </a:xfrm>
          </p:grpSpPr>
          <p:sp>
            <p:nvSpPr>
              <p:cNvPr id="3132" name="直接连接符 161837"/>
              <p:cNvSpPr>
                <a:spLocks noChangeShapeType="1"/>
              </p:cNvSpPr>
              <p:nvPr/>
            </p:nvSpPr>
            <p:spPr bwMode="auto">
              <a:xfrm flipV="1">
                <a:off x="2400" y="3120"/>
                <a:ext cx="120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" name="直接连接符 161838"/>
              <p:cNvSpPr>
                <a:spLocks noChangeShapeType="1"/>
              </p:cNvSpPr>
              <p:nvPr/>
            </p:nvSpPr>
            <p:spPr bwMode="auto">
              <a:xfrm flipV="1">
                <a:off x="2400" y="3216"/>
                <a:ext cx="120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4" name="直接连接符 161839"/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120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5" name="直接连接符 161840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120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6" name="直接连接符 161841"/>
              <p:cNvSpPr>
                <a:spLocks noChangeShapeType="1"/>
              </p:cNvSpPr>
              <p:nvPr/>
            </p:nvSpPr>
            <p:spPr bwMode="auto">
              <a:xfrm flipV="1">
                <a:off x="2400" y="3504"/>
                <a:ext cx="1296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12" name="组合 161842"/>
            <p:cNvGrpSpPr>
              <a:grpSpLocks/>
            </p:cNvGrpSpPr>
            <p:nvPr/>
          </p:nvGrpSpPr>
          <p:grpSpPr bwMode="auto">
            <a:xfrm>
              <a:off x="1200" y="3312"/>
              <a:ext cx="720" cy="384"/>
              <a:chOff x="1152" y="3312"/>
              <a:chExt cx="720" cy="384"/>
            </a:xfrm>
          </p:grpSpPr>
          <p:sp>
            <p:nvSpPr>
              <p:cNvPr id="3127" name="直接连接符 161843"/>
              <p:cNvSpPr>
                <a:spLocks noChangeShapeType="1"/>
              </p:cNvSpPr>
              <p:nvPr/>
            </p:nvSpPr>
            <p:spPr bwMode="auto">
              <a:xfrm flipV="1">
                <a:off x="1152" y="3312"/>
                <a:ext cx="72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8" name="直接连接符 161844"/>
              <p:cNvSpPr>
                <a:spLocks noChangeShapeType="1"/>
              </p:cNvSpPr>
              <p:nvPr/>
            </p:nvSpPr>
            <p:spPr bwMode="auto">
              <a:xfrm>
                <a:off x="1152" y="350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9" name="直接连接符 161845"/>
              <p:cNvSpPr>
                <a:spLocks noChangeShapeType="1"/>
              </p:cNvSpPr>
              <p:nvPr/>
            </p:nvSpPr>
            <p:spPr bwMode="auto">
              <a:xfrm flipV="1">
                <a:off x="1152" y="3408"/>
                <a:ext cx="720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0" name="直接连接符 161846"/>
              <p:cNvSpPr>
                <a:spLocks noChangeShapeType="1"/>
              </p:cNvSpPr>
              <p:nvPr/>
            </p:nvSpPr>
            <p:spPr bwMode="auto">
              <a:xfrm>
                <a:off x="1152" y="3504"/>
                <a:ext cx="720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1" name="直接连接符 161847"/>
              <p:cNvSpPr>
                <a:spLocks noChangeShapeType="1"/>
              </p:cNvSpPr>
              <p:nvPr/>
            </p:nvSpPr>
            <p:spPr bwMode="auto">
              <a:xfrm>
                <a:off x="1152" y="3504"/>
                <a:ext cx="72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76" name="对象 161848"/>
            <p:cNvGraphicFramePr>
              <a:graphicFrameLocks/>
            </p:cNvGraphicFramePr>
            <p:nvPr/>
          </p:nvGraphicFramePr>
          <p:xfrm>
            <a:off x="1776" y="2880"/>
            <a:ext cx="31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9" r:id="rId4" imgW="177809" imgH="215843" progId="Equation.3">
                    <p:embed/>
                  </p:oleObj>
                </mc:Choice>
                <mc:Fallback>
                  <p:oleObj r:id="rId4" imgW="177809" imgH="215843" progId="Equation.3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880"/>
                          <a:ext cx="31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对象 161849"/>
            <p:cNvGraphicFramePr>
              <a:graphicFrameLocks/>
            </p:cNvGraphicFramePr>
            <p:nvPr/>
          </p:nvGraphicFramePr>
          <p:xfrm>
            <a:off x="3552" y="2646"/>
            <a:ext cx="33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0" r:id="rId6" imgW="190569" imgH="215936" progId="Equation.3">
                    <p:embed/>
                  </p:oleObj>
                </mc:Choice>
                <mc:Fallback>
                  <p:oleObj r:id="rId6" imgW="190569" imgH="215936" progId="Equation.3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46"/>
                          <a:ext cx="333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13" name="组合 161850"/>
            <p:cNvGrpSpPr>
              <a:grpSpLocks/>
            </p:cNvGrpSpPr>
            <p:nvPr/>
          </p:nvGrpSpPr>
          <p:grpSpPr bwMode="auto">
            <a:xfrm>
              <a:off x="3648" y="3120"/>
              <a:ext cx="1296" cy="384"/>
              <a:chOff x="3600" y="3120"/>
              <a:chExt cx="1296" cy="384"/>
            </a:xfrm>
          </p:grpSpPr>
          <p:sp>
            <p:nvSpPr>
              <p:cNvPr id="3122" name="直接连接符 161851"/>
              <p:cNvSpPr>
                <a:spLocks noChangeShapeType="1"/>
              </p:cNvSpPr>
              <p:nvPr/>
            </p:nvSpPr>
            <p:spPr bwMode="auto">
              <a:xfrm flipV="1">
                <a:off x="3600" y="3312"/>
                <a:ext cx="129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直接连接符 161852"/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12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" name="直接连接符 161853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1296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5" name="直接连接符 161854"/>
              <p:cNvSpPr>
                <a:spLocks noChangeShapeType="1"/>
              </p:cNvSpPr>
              <p:nvPr/>
            </p:nvSpPr>
            <p:spPr bwMode="auto">
              <a:xfrm>
                <a:off x="3600" y="3120"/>
                <a:ext cx="1296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6" name="直接连接符 161855"/>
              <p:cNvSpPr>
                <a:spLocks noChangeShapeType="1"/>
              </p:cNvSpPr>
              <p:nvPr/>
            </p:nvSpPr>
            <p:spPr bwMode="auto">
              <a:xfrm flipV="1">
                <a:off x="3600" y="3312"/>
                <a:ext cx="1296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32" name="矩形 161856"/>
            <p:cNvSpPr>
              <a:spLocks noChangeArrowheads="1"/>
            </p:cNvSpPr>
            <p:nvPr/>
          </p:nvSpPr>
          <p:spPr bwMode="auto">
            <a:xfrm>
              <a:off x="192" y="2592"/>
              <a:ext cx="768" cy="148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15" name="组合 161857"/>
            <p:cNvGrpSpPr>
              <a:grpSpLocks/>
            </p:cNvGrpSpPr>
            <p:nvPr/>
          </p:nvGrpSpPr>
          <p:grpSpPr bwMode="auto">
            <a:xfrm>
              <a:off x="288" y="2640"/>
              <a:ext cx="652" cy="1728"/>
              <a:chOff x="164" y="2496"/>
              <a:chExt cx="652" cy="1728"/>
            </a:xfrm>
          </p:grpSpPr>
          <p:sp>
            <p:nvSpPr>
              <p:cNvPr id="3120" name="文本框 161858"/>
              <p:cNvSpPr txBox="1">
                <a:spLocks noChangeArrowheads="1"/>
              </p:cNvSpPr>
              <p:nvPr/>
            </p:nvSpPr>
            <p:spPr bwMode="auto">
              <a:xfrm>
                <a:off x="164" y="2496"/>
                <a:ext cx="385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zh-CN">
                    <a:solidFill>
                      <a:schemeClr val="tx1"/>
                    </a:solidFill>
                    <a:latin typeface="Times New Roman" pitchFamily="18" charset="0"/>
                  </a:rPr>
                  <a:t>在实验中实现</a:t>
                </a: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1" name="文本框 161859"/>
              <p:cNvSpPr txBox="1">
                <a:spLocks noChangeArrowheads="1"/>
              </p:cNvSpPr>
              <p:nvPr/>
            </p:nvSpPr>
            <p:spPr bwMode="auto">
              <a:xfrm>
                <a:off x="431" y="2496"/>
                <a:ext cx="385" cy="1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rgbClr val="1C1C1C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Times New Roman" pitchFamily="18" charset="0"/>
                  </a:rPr>
                  <a:t>夫琅禾费衍射</a:t>
                </a:r>
              </a:p>
            </p:txBody>
          </p:sp>
        </p:grpSp>
        <p:graphicFrame>
          <p:nvGraphicFramePr>
            <p:cNvPr id="3078" name="对象 161860"/>
            <p:cNvGraphicFramePr>
              <a:graphicFrameLocks/>
            </p:cNvGraphicFramePr>
            <p:nvPr/>
          </p:nvGraphicFramePr>
          <p:xfrm>
            <a:off x="1104" y="3120"/>
            <a:ext cx="25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1" r:id="rId8" imgW="127042" imgH="177732" progId="Equation.3">
                    <p:embed/>
                  </p:oleObj>
                </mc:Choice>
                <mc:Fallback>
                  <p:oleObj r:id="rId8" imgW="127042" imgH="17773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20"/>
                          <a:ext cx="25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对象 161861"/>
            <p:cNvGraphicFramePr>
              <a:graphicFrameLocks/>
            </p:cNvGraphicFramePr>
            <p:nvPr/>
          </p:nvGraphicFramePr>
          <p:xfrm>
            <a:off x="2550" y="2688"/>
            <a:ext cx="3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2" r:id="rId10" imgW="165202" imgH="165202" progId="Equation.3">
                    <p:embed/>
                  </p:oleObj>
                </mc:Choice>
                <mc:Fallback>
                  <p:oleObj r:id="rId10" imgW="165202" imgH="1652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2688"/>
                          <a:ext cx="3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矩形 161862"/>
            <p:cNvSpPr>
              <a:spLocks noChangeArrowheads="1"/>
            </p:cNvSpPr>
            <p:nvPr/>
          </p:nvSpPr>
          <p:spPr bwMode="auto">
            <a:xfrm>
              <a:off x="4944" y="2880"/>
              <a:ext cx="48" cy="115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CCCC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0" name="对象 161863"/>
            <p:cNvGraphicFramePr>
              <a:graphicFrameLocks/>
            </p:cNvGraphicFramePr>
            <p:nvPr/>
          </p:nvGraphicFramePr>
          <p:xfrm>
            <a:off x="5040" y="2688"/>
            <a:ext cx="29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3" r:id="rId12" imgW="139835" imgH="165202" progId="Equation.3">
                    <p:embed/>
                  </p:oleObj>
                </mc:Choice>
                <mc:Fallback>
                  <p:oleObj r:id="rId12" imgW="139835" imgH="1652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688"/>
                          <a:ext cx="29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7" name="椭圆 161864"/>
            <p:cNvSpPr>
              <a:spLocks noChangeArrowheads="1"/>
            </p:cNvSpPr>
            <p:nvPr/>
          </p:nvSpPr>
          <p:spPr bwMode="auto">
            <a:xfrm>
              <a:off x="1824" y="3216"/>
              <a:ext cx="144" cy="576"/>
            </a:xfrm>
            <a:prstGeom prst="ellipse">
              <a:avLst/>
            </a:prstGeom>
            <a:solidFill>
              <a:srgbClr val="66FFFF">
                <a:alpha val="50195"/>
              </a:srgbClr>
            </a:solidFill>
            <a:ln w="28575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椭圆 161865"/>
            <p:cNvSpPr>
              <a:spLocks noChangeArrowheads="1"/>
            </p:cNvSpPr>
            <p:nvPr/>
          </p:nvSpPr>
          <p:spPr bwMode="auto">
            <a:xfrm>
              <a:off x="3552" y="2976"/>
              <a:ext cx="192" cy="1056"/>
            </a:xfrm>
            <a:prstGeom prst="ellipse">
              <a:avLst/>
            </a:prstGeom>
            <a:solidFill>
              <a:srgbClr val="66FFFF">
                <a:alpha val="50195"/>
              </a:srgbClr>
            </a:solidFill>
            <a:ln w="28575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直接连接符 161866"/>
            <p:cNvSpPr>
              <a:spLocks noChangeShapeType="1"/>
            </p:cNvSpPr>
            <p:nvPr/>
          </p:nvSpPr>
          <p:spPr bwMode="auto">
            <a:xfrm>
              <a:off x="1200" y="3504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61867"/>
          <p:cNvGrpSpPr>
            <a:grpSpLocks/>
          </p:cNvGrpSpPr>
          <p:nvPr/>
        </p:nvGrpSpPr>
        <p:grpSpPr bwMode="auto">
          <a:xfrm>
            <a:off x="228600" y="1143000"/>
            <a:ext cx="4648200" cy="2819400"/>
            <a:chOff x="144" y="720"/>
            <a:chExt cx="2928" cy="1776"/>
          </a:xfrm>
        </p:grpSpPr>
        <p:grpSp>
          <p:nvGrpSpPr>
            <p:cNvPr id="3085" name="组合 161868"/>
            <p:cNvGrpSpPr>
              <a:grpSpLocks/>
            </p:cNvGrpSpPr>
            <p:nvPr/>
          </p:nvGrpSpPr>
          <p:grpSpPr bwMode="auto">
            <a:xfrm>
              <a:off x="192" y="720"/>
              <a:ext cx="2688" cy="1776"/>
              <a:chOff x="144" y="720"/>
              <a:chExt cx="2688" cy="1776"/>
            </a:xfrm>
          </p:grpSpPr>
          <p:sp>
            <p:nvSpPr>
              <p:cNvPr id="3087" name="矩形 161869"/>
              <p:cNvSpPr>
                <a:spLocks noChangeArrowheads="1"/>
              </p:cNvSpPr>
              <p:nvPr/>
            </p:nvSpPr>
            <p:spPr bwMode="auto">
              <a:xfrm>
                <a:off x="144" y="720"/>
                <a:ext cx="2688" cy="17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66"/>
                </a:solidFill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6" name="矩形 161870"/>
              <p:cNvSpPr>
                <a:spLocks noChangeArrowheads="1"/>
              </p:cNvSpPr>
              <p:nvPr/>
            </p:nvSpPr>
            <p:spPr bwMode="auto">
              <a:xfrm>
                <a:off x="144" y="720"/>
                <a:ext cx="2688" cy="33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>
                    <a:solidFill>
                      <a:schemeClr val="tx1"/>
                    </a:solidFill>
                    <a:latin typeface="Times New Roman" pitchFamily="18" charset="0"/>
                  </a:rPr>
                  <a:t>菲 涅 尔 衍 射</a:t>
                </a:r>
              </a:p>
            </p:txBody>
          </p:sp>
          <p:grpSp>
            <p:nvGrpSpPr>
              <p:cNvPr id="3089" name="组合 161871"/>
              <p:cNvGrpSpPr>
                <a:grpSpLocks/>
              </p:cNvGrpSpPr>
              <p:nvPr/>
            </p:nvGrpSpPr>
            <p:grpSpPr bwMode="auto">
              <a:xfrm>
                <a:off x="421" y="1104"/>
                <a:ext cx="2140" cy="1056"/>
                <a:chOff x="421" y="1056"/>
                <a:chExt cx="2140" cy="1056"/>
              </a:xfrm>
            </p:grpSpPr>
            <p:grpSp>
              <p:nvGrpSpPr>
                <p:cNvPr id="3090" name="组合 161872"/>
                <p:cNvGrpSpPr>
                  <a:grpSpLocks/>
                </p:cNvGrpSpPr>
                <p:nvPr/>
              </p:nvGrpSpPr>
              <p:grpSpPr bwMode="auto">
                <a:xfrm>
                  <a:off x="1296" y="1200"/>
                  <a:ext cx="48" cy="864"/>
                  <a:chOff x="1296" y="1200"/>
                  <a:chExt cx="48" cy="864"/>
                </a:xfrm>
              </p:grpSpPr>
              <p:sp>
                <p:nvSpPr>
                  <p:cNvPr id="3106" name="矩形 161873" descr="栎木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200"/>
                    <a:ext cx="48" cy="336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7" name="矩形 161874" descr="栎木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728"/>
                    <a:ext cx="48" cy="336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1" name="组合 161875"/>
                <p:cNvGrpSpPr>
                  <a:grpSpLocks/>
                </p:cNvGrpSpPr>
                <p:nvPr/>
              </p:nvGrpSpPr>
              <p:grpSpPr bwMode="auto">
                <a:xfrm>
                  <a:off x="576" y="1536"/>
                  <a:ext cx="768" cy="192"/>
                  <a:chOff x="576" y="1536"/>
                  <a:chExt cx="768" cy="192"/>
                </a:xfrm>
              </p:grpSpPr>
              <p:sp>
                <p:nvSpPr>
                  <p:cNvPr id="3098" name="直接连接符 16187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632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9" name="直接连接符 16187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632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2" name="直接连接符 1618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536"/>
                    <a:ext cx="72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" name="直接连接符 16188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32"/>
                    <a:ext cx="72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4" name="直接连接符 1618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" y="1565"/>
                    <a:ext cx="384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5" name="直接连接符 16188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58"/>
                    <a:ext cx="336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2" name="组合 161884"/>
                <p:cNvGrpSpPr>
                  <a:grpSpLocks/>
                </p:cNvGrpSpPr>
                <p:nvPr/>
              </p:nvGrpSpPr>
              <p:grpSpPr bwMode="auto">
                <a:xfrm>
                  <a:off x="1296" y="1344"/>
                  <a:ext cx="864" cy="384"/>
                  <a:chOff x="1296" y="1344"/>
                  <a:chExt cx="864" cy="384"/>
                </a:xfrm>
              </p:grpSpPr>
              <p:sp>
                <p:nvSpPr>
                  <p:cNvPr id="3095" name="直接连接符 1618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1344"/>
                    <a:ext cx="816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6" name="直接连接符 1618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344"/>
                    <a:ext cx="864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7" name="直接连接符 1618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344"/>
                    <a:ext cx="864" cy="3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93" name="文本框 161888"/>
                <p:cNvSpPr txBox="1">
                  <a:spLocks noChangeArrowheads="1"/>
                </p:cNvSpPr>
                <p:nvPr/>
              </p:nvSpPr>
              <p:spPr bwMode="auto">
                <a:xfrm>
                  <a:off x="1344" y="1056"/>
                  <a:ext cx="34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 sz="2800" b="1">
                      <a:solidFill>
                        <a:srgbClr val="1C1C1C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zh-CN">
                      <a:solidFill>
                        <a:schemeClr val="tx1"/>
                      </a:solidFill>
                      <a:latin typeface="Times New Roman" pitchFamily="18" charset="0"/>
                    </a:rPr>
                    <a:t>缝</a:t>
                  </a:r>
                  <a:endParaRPr lang="zh-CN" altLang="en-US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graphicFrame>
              <p:nvGraphicFramePr>
                <p:cNvPr id="3074" name="对象 161889"/>
                <p:cNvGraphicFramePr>
                  <a:graphicFrameLocks/>
                </p:cNvGraphicFramePr>
                <p:nvPr/>
              </p:nvGraphicFramePr>
              <p:xfrm>
                <a:off x="2269" y="1056"/>
                <a:ext cx="292" cy="3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34" r:id="rId14" imgW="139835" imgH="165202" progId="Equation.3">
                        <p:embed/>
                      </p:oleObj>
                    </mc:Choice>
                    <mc:Fallback>
                      <p:oleObj r:id="rId14" imgW="139835" imgH="165202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9" y="1056"/>
                              <a:ext cx="292" cy="3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5" name="对象 161890"/>
                <p:cNvGraphicFramePr>
                  <a:graphicFrameLocks/>
                </p:cNvGraphicFramePr>
                <p:nvPr/>
              </p:nvGraphicFramePr>
              <p:xfrm>
                <a:off x="421" y="1232"/>
                <a:ext cx="251" cy="3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35" r:id="rId16" imgW="127042" imgH="177732" progId="Equation.3">
                        <p:embed/>
                      </p:oleObj>
                    </mc:Choice>
                    <mc:Fallback>
                      <p:oleObj r:id="rId16" imgW="127042" imgH="177732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" y="1232"/>
                              <a:ext cx="251" cy="3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94" name="矩形 161891"/>
                <p:cNvSpPr>
                  <a:spLocks noChangeArrowheads="1"/>
                </p:cNvSpPr>
                <p:nvPr/>
              </p:nvSpPr>
              <p:spPr bwMode="auto">
                <a:xfrm>
                  <a:off x="2160" y="1152"/>
                  <a:ext cx="48" cy="96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CCCCCC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86" name="文本框 161892"/>
            <p:cNvSpPr txBox="1">
              <a:spLocks noChangeArrowheads="1"/>
            </p:cNvSpPr>
            <p:nvPr/>
          </p:nvSpPr>
          <p:spPr bwMode="auto">
            <a:xfrm>
              <a:off x="144" y="2169"/>
              <a:ext cx="29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rgbClr val="1C1C1C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</a:rPr>
                <a:t>  光源、屏与缝相距有限远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7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14792"/>
              </p:ext>
            </p:extLst>
          </p:nvPr>
        </p:nvGraphicFramePr>
        <p:xfrm>
          <a:off x="1547664" y="908720"/>
          <a:ext cx="56165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r:id="rId3" imgW="4808220" imgH="3919728" progId="Origin50.Graph">
                  <p:embed/>
                </p:oleObj>
              </mc:Choice>
              <mc:Fallback>
                <p:oleObj r:id="rId3" imgW="4808220" imgH="3919728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908720"/>
                        <a:ext cx="5616575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4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d9（单缝衍射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48" y="2348880"/>
            <a:ext cx="56388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0"/>
          <p:cNvSpPr>
            <a:spLocks noChangeArrowheads="1"/>
          </p:cNvSpPr>
          <p:nvPr/>
        </p:nvSpPr>
        <p:spPr bwMode="auto">
          <a:xfrm>
            <a:off x="2483768" y="548680"/>
            <a:ext cx="3954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3600" b="1" dirty="0">
                <a:latin typeface="Arial" pitchFamily="34" charset="0"/>
              </a:rPr>
              <a:t>第二节  </a:t>
            </a:r>
            <a:r>
              <a:rPr kumimoji="0" lang="zh-CN" altLang="en-US" sz="3600" b="1" dirty="0" smtClean="0">
                <a:latin typeface="Arial" pitchFamily="34" charset="0"/>
              </a:rPr>
              <a:t>  单缝衍射</a:t>
            </a:r>
            <a:endParaRPr kumimoji="0" lang="zh-CN" altLang="en-US" sz="3600" b="1" dirty="0"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48478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以夫琅禾费衍射为例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51760"/>
              </p:ext>
            </p:extLst>
          </p:nvPr>
        </p:nvGraphicFramePr>
        <p:xfrm>
          <a:off x="3348038" y="5662711"/>
          <a:ext cx="20161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8" name="Equation" r:id="rId3" imgW="787320" imgH="177480" progId="Equation.DSMT4">
                  <p:embed/>
                </p:oleObj>
              </mc:Choice>
              <mc:Fallback>
                <p:oleObj name="Equation" r:id="rId3" imgW="787320" imgH="177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662711"/>
                        <a:ext cx="20161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26127"/>
              </p:ext>
            </p:extLst>
          </p:nvPr>
        </p:nvGraphicFramePr>
        <p:xfrm>
          <a:off x="5364163" y="5445224"/>
          <a:ext cx="33226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9" name="Equation" r:id="rId5" imgW="2641320" imgH="723600" progId="Equation.DSMT4">
                  <p:embed/>
                </p:oleObj>
              </mc:Choice>
              <mc:Fallback>
                <p:oleObj name="Equation" r:id="rId5" imgW="2641320" imgH="723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445224"/>
                        <a:ext cx="332263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5" name="组合 70"/>
          <p:cNvGrpSpPr>
            <a:grpSpLocks/>
          </p:cNvGrpSpPr>
          <p:nvPr/>
        </p:nvGrpSpPr>
        <p:grpSpPr bwMode="auto">
          <a:xfrm>
            <a:off x="578125" y="621271"/>
            <a:ext cx="8040413" cy="4463913"/>
            <a:chOff x="346075" y="762000"/>
            <a:chExt cx="8493125" cy="5087938"/>
          </a:xfrm>
        </p:grpSpPr>
        <p:grpSp>
          <p:nvGrpSpPr>
            <p:cNvPr id="2068" name="Group 2"/>
            <p:cNvGrpSpPr>
              <a:grpSpLocks/>
            </p:cNvGrpSpPr>
            <p:nvPr/>
          </p:nvGrpSpPr>
          <p:grpSpPr bwMode="auto">
            <a:xfrm>
              <a:off x="346075" y="762000"/>
              <a:ext cx="8493125" cy="5087938"/>
              <a:chOff x="218" y="480"/>
              <a:chExt cx="5350" cy="3205"/>
            </a:xfrm>
          </p:grpSpPr>
          <p:sp>
            <p:nvSpPr>
              <p:cNvPr id="2118" name="Rectangle 3"/>
              <p:cNvSpPr>
                <a:spLocks noChangeArrowheads="1"/>
              </p:cNvSpPr>
              <p:nvPr/>
            </p:nvSpPr>
            <p:spPr bwMode="auto">
              <a:xfrm>
                <a:off x="240" y="480"/>
                <a:ext cx="5328" cy="3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" name="Text Box 4"/>
              <p:cNvSpPr txBox="1">
                <a:spLocks noChangeArrowheads="1"/>
              </p:cNvSpPr>
              <p:nvPr/>
            </p:nvSpPr>
            <p:spPr bwMode="auto">
              <a:xfrm>
                <a:off x="218" y="480"/>
                <a:ext cx="451" cy="3205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solidFill>
                  <a:srgbClr val="006666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vert="eaVert" wrap="square">
                <a:spAutoFit/>
              </a:bodyPr>
              <a:lstStyle/>
              <a:p>
                <a:pPr algn="ctr">
                  <a:defRPr/>
                </a:pPr>
                <a:r>
                  <a:rPr kumimoji="0" lang="zh-CN" altLang="en-US" sz="3200" b="1" dirty="0">
                    <a:solidFill>
                      <a:srgbClr val="FF0000"/>
                    </a:solidFill>
                  </a:rPr>
                  <a:t>夫 琅 禾 费</a:t>
                </a:r>
                <a:r>
                  <a:rPr kumimoji="0" lang="zh-CN" altLang="en-US" sz="3200" b="1" dirty="0">
                    <a:solidFill>
                      <a:srgbClr val="000000"/>
                    </a:solidFill>
                  </a:rPr>
                  <a:t> </a:t>
                </a:r>
                <a:r>
                  <a:rPr kumimoji="0" lang="zh-CN" altLang="en-US" sz="3200" b="1" dirty="0">
                    <a:solidFill>
                      <a:srgbClr val="0000FF"/>
                    </a:solidFill>
                  </a:rPr>
                  <a:t>单 缝</a:t>
                </a:r>
                <a:r>
                  <a:rPr kumimoji="0" lang="zh-CN" altLang="en-US" sz="3200" b="1" dirty="0">
                    <a:solidFill>
                      <a:srgbClr val="000000"/>
                    </a:solidFill>
                  </a:rPr>
                  <a:t> 衍 射</a:t>
                </a:r>
                <a:endParaRPr kumimoji="0" lang="zh-CN" altLang="en-US" sz="3200" b="1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69" name="Group 5"/>
            <p:cNvGrpSpPr>
              <a:grpSpLocks/>
            </p:cNvGrpSpPr>
            <p:nvPr/>
          </p:nvGrpSpPr>
          <p:grpSpPr bwMode="auto">
            <a:xfrm>
              <a:off x="1676400" y="2514600"/>
              <a:ext cx="3886200" cy="1219200"/>
              <a:chOff x="768" y="2112"/>
              <a:chExt cx="2448" cy="768"/>
            </a:xfrm>
          </p:grpSpPr>
          <p:sp>
            <p:nvSpPr>
              <p:cNvPr id="2108" name="Line 6"/>
              <p:cNvSpPr>
                <a:spLocks noChangeShapeType="1"/>
              </p:cNvSpPr>
              <p:nvPr/>
            </p:nvSpPr>
            <p:spPr bwMode="auto">
              <a:xfrm flipV="1">
                <a:off x="1056" y="2112"/>
                <a:ext cx="211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7"/>
              <p:cNvSpPr>
                <a:spLocks noChangeShapeType="1"/>
              </p:cNvSpPr>
              <p:nvPr/>
            </p:nvSpPr>
            <p:spPr bwMode="auto">
              <a:xfrm flipV="1">
                <a:off x="1008" y="2304"/>
                <a:ext cx="220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8"/>
              <p:cNvSpPr>
                <a:spLocks noChangeShapeType="1"/>
              </p:cNvSpPr>
              <p:nvPr/>
            </p:nvSpPr>
            <p:spPr bwMode="auto">
              <a:xfrm>
                <a:off x="1008" y="2496"/>
                <a:ext cx="220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9"/>
              <p:cNvSpPr>
                <a:spLocks noChangeShapeType="1"/>
              </p:cNvSpPr>
              <p:nvPr/>
            </p:nvSpPr>
            <p:spPr bwMode="auto">
              <a:xfrm flipV="1">
                <a:off x="1008" y="2688"/>
                <a:ext cx="220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10"/>
              <p:cNvSpPr>
                <a:spLocks noChangeShapeType="1"/>
              </p:cNvSpPr>
              <p:nvPr/>
            </p:nvSpPr>
            <p:spPr bwMode="auto">
              <a:xfrm>
                <a:off x="1056" y="2880"/>
                <a:ext cx="216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Line 11"/>
              <p:cNvSpPr>
                <a:spLocks noChangeShapeType="1"/>
              </p:cNvSpPr>
              <p:nvPr/>
            </p:nvSpPr>
            <p:spPr bwMode="auto">
              <a:xfrm flipH="1">
                <a:off x="768" y="211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12"/>
              <p:cNvSpPr>
                <a:spLocks noChangeShapeType="1"/>
              </p:cNvSpPr>
              <p:nvPr/>
            </p:nvSpPr>
            <p:spPr bwMode="auto">
              <a:xfrm flipH="1">
                <a:off x="768" y="230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13"/>
              <p:cNvSpPr>
                <a:spLocks noChangeShapeType="1"/>
              </p:cNvSpPr>
              <p:nvPr/>
            </p:nvSpPr>
            <p:spPr bwMode="auto">
              <a:xfrm flipH="1">
                <a:off x="768" y="249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14"/>
              <p:cNvSpPr>
                <a:spLocks noChangeShapeType="1"/>
              </p:cNvSpPr>
              <p:nvPr/>
            </p:nvSpPr>
            <p:spPr bwMode="auto">
              <a:xfrm flipH="1">
                <a:off x="768" y="2688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15"/>
              <p:cNvSpPr>
                <a:spLocks noChangeShapeType="1"/>
              </p:cNvSpPr>
              <p:nvPr/>
            </p:nvSpPr>
            <p:spPr bwMode="auto">
              <a:xfrm flipH="1">
                <a:off x="768" y="288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0" name="Group 16"/>
            <p:cNvGrpSpPr>
              <a:grpSpLocks/>
            </p:cNvGrpSpPr>
            <p:nvPr/>
          </p:nvGrpSpPr>
          <p:grpSpPr bwMode="auto">
            <a:xfrm>
              <a:off x="5486400" y="2514600"/>
              <a:ext cx="2362200" cy="1219200"/>
              <a:chOff x="3168" y="2112"/>
              <a:chExt cx="1488" cy="768"/>
            </a:xfrm>
          </p:grpSpPr>
          <p:sp>
            <p:nvSpPr>
              <p:cNvPr id="2103" name="Line 17"/>
              <p:cNvSpPr>
                <a:spLocks noChangeShapeType="1"/>
              </p:cNvSpPr>
              <p:nvPr/>
            </p:nvSpPr>
            <p:spPr bwMode="auto">
              <a:xfrm flipV="1">
                <a:off x="3168" y="2496"/>
                <a:ext cx="1488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18"/>
              <p:cNvSpPr>
                <a:spLocks noChangeShapeType="1"/>
              </p:cNvSpPr>
              <p:nvPr/>
            </p:nvSpPr>
            <p:spPr bwMode="auto">
              <a:xfrm flipV="1">
                <a:off x="3168" y="2496"/>
                <a:ext cx="1488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19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1440" cy="19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20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1488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21"/>
              <p:cNvSpPr>
                <a:spLocks noChangeShapeType="1"/>
              </p:cNvSpPr>
              <p:nvPr/>
            </p:nvSpPr>
            <p:spPr bwMode="auto">
              <a:xfrm>
                <a:off x="3216" y="2496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1" name="Group 22"/>
            <p:cNvGrpSpPr>
              <a:grpSpLocks/>
            </p:cNvGrpSpPr>
            <p:nvPr/>
          </p:nvGrpSpPr>
          <p:grpSpPr bwMode="auto">
            <a:xfrm>
              <a:off x="3124200" y="1905000"/>
              <a:ext cx="4743450" cy="1855788"/>
              <a:chOff x="1668" y="1744"/>
              <a:chExt cx="2988" cy="1169"/>
            </a:xfrm>
          </p:grpSpPr>
          <p:sp>
            <p:nvSpPr>
              <p:cNvPr id="2093" name="Line 23"/>
              <p:cNvSpPr>
                <a:spLocks noChangeShapeType="1"/>
              </p:cNvSpPr>
              <p:nvPr/>
            </p:nvSpPr>
            <p:spPr bwMode="auto">
              <a:xfrm flipV="1">
                <a:off x="1668" y="1744"/>
                <a:ext cx="1420" cy="39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24"/>
              <p:cNvSpPr>
                <a:spLocks noChangeShapeType="1"/>
              </p:cNvSpPr>
              <p:nvPr/>
            </p:nvSpPr>
            <p:spPr bwMode="auto">
              <a:xfrm flipV="1">
                <a:off x="1668" y="1939"/>
                <a:ext cx="1420" cy="39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25"/>
              <p:cNvSpPr>
                <a:spLocks noChangeShapeType="1"/>
              </p:cNvSpPr>
              <p:nvPr/>
            </p:nvSpPr>
            <p:spPr bwMode="auto">
              <a:xfrm flipV="1">
                <a:off x="1668" y="2134"/>
                <a:ext cx="1420" cy="389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26"/>
              <p:cNvSpPr>
                <a:spLocks noChangeShapeType="1"/>
              </p:cNvSpPr>
              <p:nvPr/>
            </p:nvSpPr>
            <p:spPr bwMode="auto">
              <a:xfrm flipV="1">
                <a:off x="1668" y="2329"/>
                <a:ext cx="1420" cy="389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27"/>
              <p:cNvSpPr>
                <a:spLocks noChangeShapeType="1"/>
              </p:cNvSpPr>
              <p:nvPr/>
            </p:nvSpPr>
            <p:spPr bwMode="auto">
              <a:xfrm flipV="1">
                <a:off x="1668" y="2134"/>
                <a:ext cx="2953" cy="779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98" name="Group 28"/>
              <p:cNvGrpSpPr>
                <a:grpSpLocks/>
              </p:cNvGrpSpPr>
              <p:nvPr/>
            </p:nvGrpSpPr>
            <p:grpSpPr bwMode="auto">
              <a:xfrm>
                <a:off x="3088" y="1744"/>
                <a:ext cx="1568" cy="585"/>
                <a:chOff x="3088" y="1744"/>
                <a:chExt cx="1533" cy="585"/>
              </a:xfrm>
            </p:grpSpPr>
            <p:sp>
              <p:nvSpPr>
                <p:cNvPr id="209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088" y="2134"/>
                  <a:ext cx="1533" cy="195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0" name="Line 30"/>
                <p:cNvSpPr>
                  <a:spLocks noChangeShapeType="1"/>
                </p:cNvSpPr>
                <p:nvPr/>
              </p:nvSpPr>
              <p:spPr bwMode="auto">
                <a:xfrm>
                  <a:off x="3088" y="2134"/>
                  <a:ext cx="1533" cy="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1" name="Line 31"/>
                <p:cNvSpPr>
                  <a:spLocks noChangeShapeType="1"/>
                </p:cNvSpPr>
                <p:nvPr/>
              </p:nvSpPr>
              <p:spPr bwMode="auto">
                <a:xfrm>
                  <a:off x="3088" y="1939"/>
                  <a:ext cx="1533" cy="195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2" name="Line 32"/>
                <p:cNvSpPr>
                  <a:spLocks noChangeShapeType="1"/>
                </p:cNvSpPr>
                <p:nvPr/>
              </p:nvSpPr>
              <p:spPr bwMode="auto">
                <a:xfrm>
                  <a:off x="3088" y="1744"/>
                  <a:ext cx="1533" cy="39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2" name="Group 33"/>
            <p:cNvGrpSpPr>
              <a:grpSpLocks/>
            </p:cNvGrpSpPr>
            <p:nvPr/>
          </p:nvGrpSpPr>
          <p:grpSpPr bwMode="auto">
            <a:xfrm>
              <a:off x="3429000" y="1538288"/>
              <a:ext cx="1905000" cy="987425"/>
              <a:chOff x="2160" y="969"/>
              <a:chExt cx="1200" cy="622"/>
            </a:xfrm>
          </p:grpSpPr>
          <p:graphicFrame>
            <p:nvGraphicFramePr>
              <p:cNvPr id="2064" name="Object 16"/>
              <p:cNvGraphicFramePr>
                <a:graphicFrameLocks noChangeAspect="1"/>
              </p:cNvGraphicFramePr>
              <p:nvPr/>
            </p:nvGraphicFramePr>
            <p:xfrm>
              <a:off x="2627" y="1248"/>
              <a:ext cx="253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0" name="Equation" r:id="rId7" imgW="177480" imgH="241200" progId="Equation.DSMT4">
                      <p:embed/>
                    </p:oleObj>
                  </mc:Choice>
                  <mc:Fallback>
                    <p:oleObj name="Equation" r:id="rId7" imgW="177480" imgH="241200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7" y="1248"/>
                            <a:ext cx="253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1" name="Arc 35"/>
              <p:cNvSpPr>
                <a:spLocks/>
              </p:cNvSpPr>
              <p:nvPr/>
            </p:nvSpPr>
            <p:spPr bwMode="auto">
              <a:xfrm>
                <a:off x="2496" y="1440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Text Box 36"/>
              <p:cNvSpPr txBox="1">
                <a:spLocks noChangeArrowheads="1"/>
              </p:cNvSpPr>
              <p:nvPr/>
            </p:nvSpPr>
            <p:spPr bwMode="auto">
              <a:xfrm>
                <a:off x="2160" y="969"/>
                <a:ext cx="120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 dirty="0">
                    <a:solidFill>
                      <a:srgbClr val="FF0000"/>
                    </a:solidFill>
                  </a:rPr>
                  <a:t>衍射角</a:t>
                </a:r>
                <a:endParaRPr kumimoji="0" lang="zh-CN" altLang="en-US" sz="2800" b="1" dirty="0"/>
              </a:p>
            </p:txBody>
          </p:sp>
        </p:grpSp>
        <p:grpSp>
          <p:nvGrpSpPr>
            <p:cNvPr id="2073" name="Group 37"/>
            <p:cNvGrpSpPr>
              <a:grpSpLocks/>
            </p:cNvGrpSpPr>
            <p:nvPr/>
          </p:nvGrpSpPr>
          <p:grpSpPr bwMode="auto">
            <a:xfrm>
              <a:off x="1676400" y="5089525"/>
              <a:ext cx="6781800" cy="596900"/>
              <a:chOff x="1056" y="3206"/>
              <a:chExt cx="4272" cy="376"/>
            </a:xfrm>
          </p:grpSpPr>
          <p:sp>
            <p:nvSpPr>
              <p:cNvPr id="2090" name="Rectangle 38"/>
              <p:cNvSpPr>
                <a:spLocks noChangeArrowheads="1"/>
              </p:cNvSpPr>
              <p:nvPr/>
            </p:nvSpPr>
            <p:spPr bwMode="auto">
              <a:xfrm>
                <a:off x="1056" y="3206"/>
                <a:ext cx="4272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2800" b="1" dirty="0">
                    <a:solidFill>
                      <a:srgbClr val="000000"/>
                    </a:solidFill>
                    <a:latin typeface="宋体" pitchFamily="2" charset="-122"/>
                  </a:rPr>
                  <a:t>（衍射角  ：向上为正，向下为</a:t>
                </a:r>
                <a:r>
                  <a:rPr kumimoji="0" lang="zh-CN" altLang="en-US" sz="2800" b="1" dirty="0" smtClean="0">
                    <a:solidFill>
                      <a:srgbClr val="000000"/>
                    </a:solidFill>
                    <a:latin typeface="宋体" pitchFamily="2" charset="-122"/>
                  </a:rPr>
                  <a:t>负）</a:t>
                </a:r>
                <a:endParaRPr kumimoji="0" lang="zh-CN" altLang="en-US" sz="2800" b="1" dirty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graphicFrame>
            <p:nvGraphicFramePr>
              <p:cNvPr id="206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0645291"/>
                  </p:ext>
                </p:extLst>
              </p:nvPr>
            </p:nvGraphicFramePr>
            <p:xfrm>
              <a:off x="2102" y="3283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1" name="Equation" r:id="rId9" imgW="177480" imgH="241200" progId="Equation.DSMT4">
                      <p:embed/>
                    </p:oleObj>
                  </mc:Choice>
                  <mc:Fallback>
                    <p:oleObj name="Equation" r:id="rId9" imgW="177480" imgH="241200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2" y="3283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4" name="Group 40"/>
            <p:cNvGrpSpPr>
              <a:grpSpLocks/>
            </p:cNvGrpSpPr>
            <p:nvPr/>
          </p:nvGrpSpPr>
          <p:grpSpPr bwMode="auto">
            <a:xfrm>
              <a:off x="2438400" y="2505075"/>
              <a:ext cx="379413" cy="1228725"/>
              <a:chOff x="1536" y="1578"/>
              <a:chExt cx="239" cy="774"/>
            </a:xfrm>
          </p:grpSpPr>
          <p:sp>
            <p:nvSpPr>
              <p:cNvPr id="2089" name="Freeform 41"/>
              <p:cNvSpPr>
                <a:spLocks/>
              </p:cNvSpPr>
              <p:nvPr/>
            </p:nvSpPr>
            <p:spPr bwMode="auto">
              <a:xfrm>
                <a:off x="1537" y="1578"/>
                <a:ext cx="2" cy="774"/>
              </a:xfrm>
              <a:custGeom>
                <a:avLst/>
                <a:gdLst>
                  <a:gd name="T0" fmla="*/ 2 w 2"/>
                  <a:gd name="T1" fmla="*/ 0 h 774"/>
                  <a:gd name="T2" fmla="*/ 0 w 2"/>
                  <a:gd name="T3" fmla="*/ 774 h 774"/>
                  <a:gd name="T4" fmla="*/ 0 60000 65536"/>
                  <a:gd name="T5" fmla="*/ 0 60000 65536"/>
                  <a:gd name="T6" fmla="*/ 0 w 2"/>
                  <a:gd name="T7" fmla="*/ 0 h 774"/>
                  <a:gd name="T8" fmla="*/ 2 w 2"/>
                  <a:gd name="T9" fmla="*/ 774 h 7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774">
                    <a:moveTo>
                      <a:pt x="2" y="0"/>
                    </a:moveTo>
                    <a:lnTo>
                      <a:pt x="0" y="77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2" name="Object 14"/>
              <p:cNvGraphicFramePr>
                <a:graphicFrameLocks noChangeAspect="1"/>
              </p:cNvGraphicFramePr>
              <p:nvPr/>
            </p:nvGraphicFramePr>
            <p:xfrm>
              <a:off x="1536" y="1776"/>
              <a:ext cx="239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2" name="Equation" r:id="rId11" imgW="164880" imgH="253800" progId="Equation.DSMT4">
                      <p:embed/>
                    </p:oleObj>
                  </mc:Choice>
                  <mc:Fallback>
                    <p:oleObj name="Equation" r:id="rId11" imgW="164880" imgH="253800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776"/>
                            <a:ext cx="239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5" name="Group 45"/>
            <p:cNvGrpSpPr>
              <a:grpSpLocks/>
            </p:cNvGrpSpPr>
            <p:nvPr/>
          </p:nvGrpSpPr>
          <p:grpSpPr bwMode="auto">
            <a:xfrm>
              <a:off x="1295400" y="3124200"/>
              <a:ext cx="7239000" cy="457200"/>
              <a:chOff x="816" y="1968"/>
              <a:chExt cx="4560" cy="288"/>
            </a:xfrm>
          </p:grpSpPr>
          <p:sp>
            <p:nvSpPr>
              <p:cNvPr id="2088" name="Line 46"/>
              <p:cNvSpPr>
                <a:spLocks noChangeShapeType="1"/>
              </p:cNvSpPr>
              <p:nvPr/>
            </p:nvSpPr>
            <p:spPr bwMode="auto">
              <a:xfrm>
                <a:off x="816" y="1968"/>
                <a:ext cx="45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1" name="Object 13"/>
              <p:cNvGraphicFramePr>
                <a:graphicFrameLocks noChangeAspect="1"/>
              </p:cNvGraphicFramePr>
              <p:nvPr/>
            </p:nvGraphicFramePr>
            <p:xfrm>
              <a:off x="5031" y="1968"/>
              <a:ext cx="2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3" name="Equation" r:id="rId13" imgW="164880" imgH="190440" progId="Equation.DSMT4">
                      <p:embed/>
                    </p:oleObj>
                  </mc:Choice>
                  <mc:Fallback>
                    <p:oleObj name="Equation" r:id="rId13" imgW="164880" imgH="190440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1" y="1968"/>
                            <a:ext cx="24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6" name="Group 48"/>
            <p:cNvGrpSpPr>
              <a:grpSpLocks/>
            </p:cNvGrpSpPr>
            <p:nvPr/>
          </p:nvGrpSpPr>
          <p:grpSpPr bwMode="auto">
            <a:xfrm>
              <a:off x="2654300" y="914400"/>
              <a:ext cx="5270500" cy="3886200"/>
              <a:chOff x="1672" y="576"/>
              <a:chExt cx="3320" cy="2448"/>
            </a:xfrm>
          </p:grpSpPr>
          <p:sp>
            <p:nvSpPr>
              <p:cNvPr id="2083" name="Line 49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1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7" name="Object 9"/>
              <p:cNvGraphicFramePr>
                <a:graphicFrameLocks noChangeAspect="1"/>
              </p:cNvGraphicFramePr>
              <p:nvPr/>
            </p:nvGraphicFramePr>
            <p:xfrm>
              <a:off x="4063" y="768"/>
              <a:ext cx="3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4" name="Equation" r:id="rId15" imgW="215640" imgH="304560" progId="Equation.DSMT4">
                      <p:embed/>
                    </p:oleObj>
                  </mc:Choice>
                  <mc:Fallback>
                    <p:oleObj name="Equation" r:id="rId15" imgW="215640" imgH="304560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768"/>
                            <a:ext cx="30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10"/>
              <p:cNvGraphicFramePr>
                <a:graphicFrameLocks noChangeAspect="1"/>
              </p:cNvGraphicFramePr>
              <p:nvPr/>
            </p:nvGraphicFramePr>
            <p:xfrm>
              <a:off x="3232" y="672"/>
              <a:ext cx="32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5" name="Equation" r:id="rId17" imgW="139680" imgH="164880" progId="Equation.DSMT4">
                      <p:embed/>
                    </p:oleObj>
                  </mc:Choice>
                  <mc:Fallback>
                    <p:oleObj name="Equation" r:id="rId17" imgW="139680" imgH="164880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2" y="672"/>
                            <a:ext cx="32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4" name="Oval 52"/>
              <p:cNvSpPr>
                <a:spLocks noChangeArrowheads="1"/>
              </p:cNvSpPr>
              <p:nvPr/>
            </p:nvSpPr>
            <p:spPr bwMode="auto">
              <a:xfrm>
                <a:off x="3319" y="1022"/>
                <a:ext cx="170" cy="1947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Rectangle 53"/>
              <p:cNvSpPr>
                <a:spLocks noChangeArrowheads="1"/>
              </p:cNvSpPr>
              <p:nvPr/>
            </p:nvSpPr>
            <p:spPr bwMode="auto">
              <a:xfrm>
                <a:off x="4947" y="816"/>
                <a:ext cx="49" cy="2208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0"/>
                      <a:invGamma/>
                    </a:schemeClr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059" name="Object 11"/>
              <p:cNvGraphicFramePr>
                <a:graphicFrameLocks noChangeAspect="1"/>
              </p:cNvGraphicFramePr>
              <p:nvPr/>
            </p:nvGraphicFramePr>
            <p:xfrm>
              <a:off x="4623" y="576"/>
              <a:ext cx="328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6" name="Equation" r:id="rId19" imgW="139680" imgH="164880" progId="Equation.DSMT4">
                      <p:embed/>
                    </p:oleObj>
                  </mc:Choice>
                  <mc:Fallback>
                    <p:oleObj name="Equation" r:id="rId19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3" y="576"/>
                            <a:ext cx="328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6" name="Rectangle 55" descr="栎木"/>
              <p:cNvSpPr>
                <a:spLocks noChangeArrowheads="1"/>
              </p:cNvSpPr>
              <p:nvPr/>
            </p:nvSpPr>
            <p:spPr bwMode="auto">
              <a:xfrm>
                <a:off x="1956" y="1056"/>
                <a:ext cx="60" cy="528"/>
              </a:xfrm>
              <a:prstGeom prst="rect">
                <a:avLst/>
              </a:prstGeom>
              <a:blipFill dpi="0" rotWithShape="0">
                <a:blip r:embed="rId21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Rectangle 56" descr="栎木"/>
              <p:cNvSpPr>
                <a:spLocks noChangeArrowheads="1"/>
              </p:cNvSpPr>
              <p:nvPr/>
            </p:nvSpPr>
            <p:spPr bwMode="auto">
              <a:xfrm>
                <a:off x="1968" y="2352"/>
                <a:ext cx="48" cy="576"/>
              </a:xfrm>
              <a:prstGeom prst="rect">
                <a:avLst/>
              </a:prstGeom>
              <a:blipFill dpi="0" rotWithShape="0">
                <a:blip r:embed="rId21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0" name="Object 12"/>
              <p:cNvGraphicFramePr>
                <a:graphicFrameLocks noChangeAspect="1"/>
              </p:cNvGraphicFramePr>
              <p:nvPr/>
            </p:nvGraphicFramePr>
            <p:xfrm>
              <a:off x="1672" y="672"/>
              <a:ext cx="34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7" name="Equation" r:id="rId22" imgW="164880" imgH="164880" progId="Equation.DSMT4">
                      <p:embed/>
                    </p:oleObj>
                  </mc:Choice>
                  <mc:Fallback>
                    <p:oleObj name="Equation" r:id="rId22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2" y="672"/>
                            <a:ext cx="344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7" name="Group 58"/>
            <p:cNvGrpSpPr>
              <a:grpSpLocks/>
            </p:cNvGrpSpPr>
            <p:nvPr/>
          </p:nvGrpSpPr>
          <p:grpSpPr bwMode="auto">
            <a:xfrm>
              <a:off x="2514600" y="1898650"/>
              <a:ext cx="1371600" cy="2730500"/>
              <a:chOff x="1584" y="1196"/>
              <a:chExt cx="864" cy="1720"/>
            </a:xfrm>
          </p:grpSpPr>
          <p:sp>
            <p:nvSpPr>
              <p:cNvPr id="2081" name="Line 59"/>
              <p:cNvSpPr>
                <a:spLocks noChangeShapeType="1"/>
              </p:cNvSpPr>
              <p:nvPr/>
            </p:nvSpPr>
            <p:spPr bwMode="auto">
              <a:xfrm>
                <a:off x="1968" y="1584"/>
                <a:ext cx="48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Freeform 60"/>
              <p:cNvSpPr>
                <a:spLocks/>
              </p:cNvSpPr>
              <p:nvPr/>
            </p:nvSpPr>
            <p:spPr bwMode="auto">
              <a:xfrm>
                <a:off x="2016" y="2352"/>
                <a:ext cx="216" cy="564"/>
              </a:xfrm>
              <a:custGeom>
                <a:avLst/>
                <a:gdLst>
                  <a:gd name="T0" fmla="*/ 0 w 216"/>
                  <a:gd name="T1" fmla="*/ 0 h 564"/>
                  <a:gd name="T2" fmla="*/ 216 w 216"/>
                  <a:gd name="T3" fmla="*/ 564 h 564"/>
                  <a:gd name="T4" fmla="*/ 0 60000 65536"/>
                  <a:gd name="T5" fmla="*/ 0 60000 65536"/>
                  <a:gd name="T6" fmla="*/ 0 w 216"/>
                  <a:gd name="T7" fmla="*/ 0 h 564"/>
                  <a:gd name="T8" fmla="*/ 216 w 216"/>
                  <a:gd name="T9" fmla="*/ 564 h 5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564">
                    <a:moveTo>
                      <a:pt x="0" y="0"/>
                    </a:moveTo>
                    <a:lnTo>
                      <a:pt x="216" y="5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5" name="Object 7"/>
              <p:cNvGraphicFramePr>
                <a:graphicFrameLocks noChangeAspect="1"/>
              </p:cNvGraphicFramePr>
              <p:nvPr/>
            </p:nvGraphicFramePr>
            <p:xfrm>
              <a:off x="1591" y="1196"/>
              <a:ext cx="359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8" name="Equation" r:id="rId24" imgW="152280" imgH="164880" progId="Equation.DSMT4">
                      <p:embed/>
                    </p:oleObj>
                  </mc:Choice>
                  <mc:Fallback>
                    <p:oleObj name="Equation" r:id="rId24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1" y="1196"/>
                            <a:ext cx="359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8"/>
              <p:cNvGraphicFramePr>
                <a:graphicFrameLocks noChangeAspect="1"/>
              </p:cNvGraphicFramePr>
              <p:nvPr/>
            </p:nvGraphicFramePr>
            <p:xfrm>
              <a:off x="1584" y="2348"/>
              <a:ext cx="359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29" name="Equation" r:id="rId26" imgW="152280" imgH="164880" progId="Equation.DSMT4">
                      <p:embed/>
                    </p:oleObj>
                  </mc:Choice>
                  <mc:Fallback>
                    <p:oleObj name="Equation" r:id="rId26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2348"/>
                            <a:ext cx="359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8" name="Group 63"/>
            <p:cNvGrpSpPr>
              <a:grpSpLocks/>
            </p:cNvGrpSpPr>
            <p:nvPr/>
          </p:nvGrpSpPr>
          <p:grpSpPr bwMode="auto">
            <a:xfrm>
              <a:off x="2895600" y="4003675"/>
              <a:ext cx="2286000" cy="644525"/>
              <a:chOff x="1824" y="2522"/>
              <a:chExt cx="1440" cy="406"/>
            </a:xfrm>
          </p:grpSpPr>
          <p:graphicFrame>
            <p:nvGraphicFramePr>
              <p:cNvPr id="2054" name="Object 6"/>
              <p:cNvGraphicFramePr>
                <a:graphicFrameLocks noChangeAspect="1"/>
              </p:cNvGraphicFramePr>
              <p:nvPr/>
            </p:nvGraphicFramePr>
            <p:xfrm>
              <a:off x="2448" y="2617"/>
              <a:ext cx="81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30" name="Equation" r:id="rId28" imgW="660240" imgH="253800" progId="Equation.DSMT4">
                      <p:embed/>
                    </p:oleObj>
                  </mc:Choice>
                  <mc:Fallback>
                    <p:oleObj name="Equation" r:id="rId28" imgW="660240" imgH="253800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617"/>
                            <a:ext cx="816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" name="Line 65"/>
              <p:cNvSpPr>
                <a:spLocks noChangeShapeType="1"/>
              </p:cNvSpPr>
              <p:nvPr/>
            </p:nvSpPr>
            <p:spPr bwMode="auto">
              <a:xfrm flipV="1">
                <a:off x="1824" y="2688"/>
                <a:ext cx="336" cy="144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0" name="Line 66"/>
              <p:cNvSpPr>
                <a:spLocks noChangeShapeType="1"/>
              </p:cNvSpPr>
              <p:nvPr/>
            </p:nvSpPr>
            <p:spPr bwMode="auto">
              <a:xfrm flipH="1">
                <a:off x="2352" y="2522"/>
                <a:ext cx="288" cy="96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7943850" y="2209800"/>
            <a:ext cx="4572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1" name="Equation" r:id="rId30" imgW="152280" imgH="203040" progId="Equation.DSMT4">
                    <p:embed/>
                  </p:oleObj>
                </mc:Choice>
                <mc:Fallback>
                  <p:oleObj name="Equation" r:id="rId30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3850" y="2209800"/>
                          <a:ext cx="4572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657600" y="3352800"/>
            <a:ext cx="5222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2" name="Equation" r:id="rId32" imgW="152280" imgH="177480" progId="Equation.DSMT4">
                    <p:embed/>
                  </p:oleObj>
                </mc:Choice>
                <mc:Fallback>
                  <p:oleObj name="Equation" r:id="rId32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3352800"/>
                          <a:ext cx="52228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41" name="Text Box 69"/>
          <p:cNvSpPr txBox="1">
            <a:spLocks noChangeArrowheads="1"/>
          </p:cNvSpPr>
          <p:nvPr/>
        </p:nvSpPr>
        <p:spPr bwMode="auto">
          <a:xfrm>
            <a:off x="395288" y="5589686"/>
            <a:ext cx="2667000" cy="528638"/>
          </a:xfrm>
          <a:prstGeom prst="rect">
            <a:avLst/>
          </a:prstGeom>
          <a:gradFill rotWithShape="0">
            <a:gsLst>
              <a:gs pos="0">
                <a:srgbClr val="FFE7FF"/>
              </a:gs>
              <a:gs pos="50000">
                <a:srgbClr val="FFFFFF"/>
              </a:gs>
              <a:gs pos="100000">
                <a:srgbClr val="FFE7FF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 type="none" w="sm" len="lg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</a:rPr>
              <a:t>菲涅耳</a:t>
            </a:r>
            <a:r>
              <a:rPr kumimoji="0" lang="zh-CN" altLang="en-US" sz="2800" b="1">
                <a:solidFill>
                  <a:srgbClr val="0000FF"/>
                </a:solidFill>
                <a:latin typeface="Arial" pitchFamily="34" charset="0"/>
              </a:rPr>
              <a:t>波带法</a:t>
            </a: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1512916" y="1529315"/>
            <a:ext cx="1803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 dirty="0" smtClean="0"/>
              <a:t>入射角</a:t>
            </a:r>
            <a:endParaRPr kumimoji="0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11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Text Box 29"/>
          <p:cNvSpPr txBox="1">
            <a:spLocks noChangeArrowheads="1"/>
          </p:cNvSpPr>
          <p:nvPr/>
        </p:nvSpPr>
        <p:spPr bwMode="auto">
          <a:xfrm>
            <a:off x="152400" y="260350"/>
            <a:ext cx="899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CC0000"/>
                </a:solidFill>
              </a:rPr>
              <a:t>一、半波带法（</a:t>
            </a:r>
            <a:r>
              <a:rPr kumimoji="0" lang="zh-CN" altLang="en-US" sz="2800" b="1">
                <a:solidFill>
                  <a:srgbClr val="0000FF"/>
                </a:solidFill>
              </a:rPr>
              <a:t>单缝分成面积相等</a:t>
            </a:r>
            <a:r>
              <a:rPr kumimoji="0" lang="zh-CN" altLang="en-US" sz="2800" b="1">
                <a:solidFill>
                  <a:srgbClr val="FF0000"/>
                </a:solidFill>
              </a:rPr>
              <a:t>光程差</a:t>
            </a:r>
            <a:r>
              <a:rPr kumimoji="0" lang="zh-CN" altLang="en-US" sz="2800" b="1">
                <a:solidFill>
                  <a:srgbClr val="0000FF"/>
                </a:solidFill>
              </a:rPr>
              <a:t>为</a:t>
            </a:r>
            <a:r>
              <a:rPr kumimoji="0" lang="zh-CN" altLang="en-US" sz="2800" b="1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kumimoji="0" lang="en-US" altLang="zh-CN" sz="2800" b="1">
                <a:solidFill>
                  <a:srgbClr val="0000FF"/>
                </a:solidFill>
                <a:sym typeface="Symbol" pitchFamily="18" charset="2"/>
              </a:rPr>
              <a:t>/2</a:t>
            </a:r>
            <a:r>
              <a:rPr kumimoji="0" lang="en-US" altLang="zh-CN" sz="2800" b="1">
                <a:solidFill>
                  <a:srgbClr val="0000FF"/>
                </a:solidFill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</a:rPr>
              <a:t>半波带</a:t>
            </a:r>
            <a:r>
              <a:rPr kumimoji="0" lang="zh-CN" altLang="en-US" sz="2800" b="1">
                <a:solidFill>
                  <a:srgbClr val="0000FF"/>
                </a:solidFill>
              </a:rPr>
              <a:t>）</a:t>
            </a:r>
          </a:p>
        </p:txBody>
      </p:sp>
      <p:grpSp>
        <p:nvGrpSpPr>
          <p:cNvPr id="3106" name="组合 133"/>
          <p:cNvGrpSpPr>
            <a:grpSpLocks/>
          </p:cNvGrpSpPr>
          <p:nvPr/>
        </p:nvGrpSpPr>
        <p:grpSpPr bwMode="auto">
          <a:xfrm>
            <a:off x="755650" y="981075"/>
            <a:ext cx="7848600" cy="5429250"/>
            <a:chOff x="514350" y="609600"/>
            <a:chExt cx="8410575" cy="5945188"/>
          </a:xfrm>
        </p:grpSpPr>
        <p:grpSp>
          <p:nvGrpSpPr>
            <p:cNvPr id="3107" name="Group 2"/>
            <p:cNvGrpSpPr>
              <a:grpSpLocks/>
            </p:cNvGrpSpPr>
            <p:nvPr/>
          </p:nvGrpSpPr>
          <p:grpSpPr bwMode="auto">
            <a:xfrm>
              <a:off x="3810000" y="609600"/>
              <a:ext cx="5105400" cy="5943600"/>
              <a:chOff x="2400" y="384"/>
              <a:chExt cx="3216" cy="3744"/>
            </a:xfrm>
          </p:grpSpPr>
          <p:grpSp>
            <p:nvGrpSpPr>
              <p:cNvPr id="3190" name="Group 3"/>
              <p:cNvGrpSpPr>
                <a:grpSpLocks/>
              </p:cNvGrpSpPr>
              <p:nvPr/>
            </p:nvGrpSpPr>
            <p:grpSpPr bwMode="auto">
              <a:xfrm>
                <a:off x="2400" y="384"/>
                <a:ext cx="3216" cy="3744"/>
                <a:chOff x="2400" y="384"/>
                <a:chExt cx="3216" cy="3744"/>
              </a:xfrm>
            </p:grpSpPr>
            <p:grpSp>
              <p:nvGrpSpPr>
                <p:cNvPr id="3194" name="Group 4"/>
                <p:cNvGrpSpPr>
                  <a:grpSpLocks/>
                </p:cNvGrpSpPr>
                <p:nvPr/>
              </p:nvGrpSpPr>
              <p:grpSpPr bwMode="auto">
                <a:xfrm>
                  <a:off x="2400" y="384"/>
                  <a:ext cx="3216" cy="3744"/>
                  <a:chOff x="2400" y="384"/>
                  <a:chExt cx="3216" cy="3744"/>
                </a:xfrm>
              </p:grpSpPr>
              <p:grpSp>
                <p:nvGrpSpPr>
                  <p:cNvPr id="3197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2400" y="384"/>
                    <a:ext cx="3216" cy="3744"/>
                    <a:chOff x="2400" y="384"/>
                    <a:chExt cx="3216" cy="3744"/>
                  </a:xfrm>
                </p:grpSpPr>
                <p:sp>
                  <p:nvSpPr>
                    <p:cNvPr id="3198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84"/>
                      <a:ext cx="3216" cy="37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2"/>
                      </a:solidFill>
                      <a:miter lim="800000"/>
                      <a:headEnd/>
                      <a:tailEnd type="none" w="sm" len="lg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99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1440"/>
                      <a:ext cx="302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lgDashDot"/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0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63" y="433"/>
                      <a:ext cx="31" cy="1775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0"/>
                            <a:invGamma/>
                          </a:schemeClr>
                        </a:gs>
                      </a:gsLst>
                      <a:lin ang="0" scaled="1"/>
                    </a:gra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graphicFrame>
                  <p:nvGraphicFramePr>
                    <p:cNvPr id="3100" name="Object 2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344" y="1497"/>
                    <a:ext cx="176" cy="23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68" name="Equation" r:id="rId3" imgW="164880" imgH="190440" progId="Equation.DSMT4">
                            <p:embed/>
                          </p:oleObj>
                        </mc:Choice>
                        <mc:Fallback>
                          <p:oleObj name="Equation" r:id="rId3" imgW="164880" imgH="190440" progId="Equation.DSMT4">
                            <p:embed/>
                            <p:pic>
                              <p:nvPicPr>
                                <p:cNvPr id="0" name="Object 28"/>
                                <p:cNvPicPr preferRelativeResize="0"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344" y="1497"/>
                                  <a:ext cx="176" cy="23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101" name="Object 2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087" y="434"/>
                    <a:ext cx="232" cy="3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69" name="Equation" r:id="rId5" imgW="139680" imgH="164880" progId="Equation.DSMT4">
                            <p:embed/>
                          </p:oleObj>
                        </mc:Choice>
                        <mc:Fallback>
                          <p:oleObj name="Equation" r:id="rId5" imgW="139680" imgH="164880" progId="Equation.DSMT4">
                            <p:embed/>
                            <p:pic>
                              <p:nvPicPr>
                                <p:cNvPr id="0" name="Object 2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087" y="434"/>
                                  <a:ext cx="232" cy="31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10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5" y="674"/>
                      <a:ext cx="60" cy="382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tx1"/>
                        </a:gs>
                        <a:gs pos="50000">
                          <a:schemeClr val="tx1">
                            <a:gamma/>
                            <a:tint val="20000"/>
                            <a:invGamma/>
                          </a:schemeClr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graphicFrame>
                  <p:nvGraphicFramePr>
                    <p:cNvPr id="3102" name="Object 3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97" y="404"/>
                    <a:ext cx="243" cy="27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70" name="Equation" r:id="rId7" imgW="164880" imgH="164880" progId="Equation.DSMT4">
                            <p:embed/>
                          </p:oleObj>
                        </mc:Choice>
                        <mc:Fallback>
                          <p:oleObj name="Equation" r:id="rId7" imgW="164880" imgH="164880" progId="Equation.DSMT4">
                            <p:embed/>
                            <p:pic>
                              <p:nvPicPr>
                                <p:cNvPr id="0" name="Object 3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97" y="404"/>
                                  <a:ext cx="243" cy="27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202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95" y="1437"/>
                      <a:ext cx="521" cy="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03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5" y="1050"/>
                      <a:ext cx="27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 type="triangl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04" name="Line 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5" y="1437"/>
                      <a:ext cx="27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 type="triangl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05" name="Line 1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25" y="1824"/>
                      <a:ext cx="27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 type="triangl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103" name="Object 3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53" y="720"/>
                    <a:ext cx="315" cy="3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71" name="Equation" r:id="rId9" imgW="152280" imgH="164880" progId="Equation.DSMT4">
                            <p:embed/>
                          </p:oleObj>
                        </mc:Choice>
                        <mc:Fallback>
                          <p:oleObj name="Equation" r:id="rId9" imgW="152280" imgH="164880" progId="Equation.DSMT4">
                            <p:embed/>
                            <p:pic>
                              <p:nvPicPr>
                                <p:cNvPr id="0" name="Object 3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53" y="720"/>
                                  <a:ext cx="315" cy="3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104" name="Object 3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53" y="1776"/>
                    <a:ext cx="315" cy="3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72" name="Equation" r:id="rId11" imgW="152280" imgH="164880" progId="Equation.DSMT4">
                            <p:embed/>
                          </p:oleObj>
                        </mc:Choice>
                        <mc:Fallback>
                          <p:oleObj name="Equation" r:id="rId11" imgW="152280" imgH="164880" progId="Equation.DSMT4">
                            <p:embed/>
                            <p:pic>
                              <p:nvPicPr>
                                <p:cNvPr id="0" name="Object 3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53" y="1776"/>
                                  <a:ext cx="315" cy="3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11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1824"/>
                      <a:ext cx="51" cy="355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tx1"/>
                        </a:gs>
                        <a:gs pos="50000">
                          <a:schemeClr val="tx1">
                            <a:gamma/>
                            <a:tint val="20000"/>
                            <a:invGamma/>
                          </a:schemeClr>
                        </a:gs>
                        <a:gs pos="100000">
                          <a:schemeClr val="tx1"/>
                        </a:gs>
                      </a:gsLst>
                      <a:lin ang="0" scaled="1"/>
                    </a:gra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graphicFrame>
                <p:nvGraphicFramePr>
                  <p:cNvPr id="3099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5280" y="864"/>
                  <a:ext cx="288" cy="3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73" name="Equation" r:id="rId13" imgW="152280" imgH="203040" progId="Equation.DSMT4">
                          <p:embed/>
                        </p:oleObj>
                      </mc:Choice>
                      <mc:Fallback>
                        <p:oleObj name="Equation" r:id="rId13" imgW="152280" imgH="203040" progId="Equation.DSMT4">
                          <p:embed/>
                          <p:pic>
                            <p:nvPicPr>
                              <p:cNvPr id="0" name="Object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0" y="864"/>
                                <a:ext cx="288" cy="3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195" name="Group 21"/>
                <p:cNvGrpSpPr>
                  <a:grpSpLocks/>
                </p:cNvGrpSpPr>
                <p:nvPr/>
              </p:nvGrpSpPr>
              <p:grpSpPr bwMode="auto">
                <a:xfrm>
                  <a:off x="3456" y="528"/>
                  <a:ext cx="288" cy="336"/>
                  <a:chOff x="3456" y="528"/>
                  <a:chExt cx="288" cy="336"/>
                </a:xfrm>
              </p:grpSpPr>
              <p:sp>
                <p:nvSpPr>
                  <p:cNvPr id="3196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528"/>
                    <a:ext cx="288" cy="336"/>
                  </a:xfrm>
                  <a:prstGeom prst="wedgeRoundRectCallout">
                    <a:avLst>
                      <a:gd name="adj1" fmla="val -10069"/>
                      <a:gd name="adj2" fmla="val 100894"/>
                      <a:gd name="adj3" fmla="val 16667"/>
                    </a:avLst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solidFill>
                      <a:schemeClr val="tx2"/>
                    </a:solidFill>
                    <a:miter lim="800000"/>
                    <a:headEnd/>
                    <a:tailEnd type="none" w="sm" len="lg"/>
                  </a:ln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</a:pPr>
                    <a:endParaRPr kumimoji="0" lang="zh-CN" altLang="zh-CN" sz="2800" b="1">
                      <a:latin typeface="Arial" pitchFamily="34" charset="0"/>
                    </a:endParaRPr>
                  </a:p>
                </p:txBody>
              </p:sp>
              <p:graphicFrame>
                <p:nvGraphicFramePr>
                  <p:cNvPr id="3098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3504" y="576"/>
                  <a:ext cx="213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74" name="Equation" r:id="rId15" imgW="177480" imgH="241200" progId="Equation.DSMT4">
                          <p:embed/>
                        </p:oleObj>
                      </mc:Choice>
                      <mc:Fallback>
                        <p:oleObj name="Equation" r:id="rId15" imgW="177480" imgH="241200" progId="Equation.DSMT4">
                          <p:embed/>
                          <p:pic>
                            <p:nvPicPr>
                              <p:cNvPr id="0" name="Object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04" y="576"/>
                                <a:ext cx="213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3191" name="Group 24"/>
              <p:cNvGrpSpPr>
                <a:grpSpLocks/>
              </p:cNvGrpSpPr>
              <p:nvPr/>
            </p:nvGrpSpPr>
            <p:grpSpPr bwMode="auto">
              <a:xfrm>
                <a:off x="2705" y="1050"/>
                <a:ext cx="463" cy="774"/>
                <a:chOff x="2705" y="1050"/>
                <a:chExt cx="463" cy="774"/>
              </a:xfrm>
            </p:grpSpPr>
            <p:sp>
              <p:nvSpPr>
                <p:cNvPr id="319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705" y="1050"/>
                  <a:ext cx="45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3" name="Line 26"/>
                <p:cNvSpPr>
                  <a:spLocks noChangeShapeType="1"/>
                </p:cNvSpPr>
                <p:nvPr/>
              </p:nvSpPr>
              <p:spPr bwMode="auto">
                <a:xfrm>
                  <a:off x="2705" y="1824"/>
                  <a:ext cx="46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514350" y="2927350"/>
            <a:ext cx="2857500" cy="88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5" name="Equation" r:id="rId17" imgW="952200" imgH="304560" progId="Equation.DSMT4">
                    <p:embed/>
                  </p:oleObj>
                </mc:Choice>
                <mc:Fallback>
                  <p:oleObj name="Equation" r:id="rId17" imgW="952200" imgH="3045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" y="2927350"/>
                          <a:ext cx="2857500" cy="88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838200" y="5715000"/>
            <a:ext cx="2395538" cy="839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6" name="Equation" r:id="rId19" imgW="952200" imgH="304560" progId="Equation.DSMT4">
                    <p:embed/>
                  </p:oleObj>
                </mc:Choice>
                <mc:Fallback>
                  <p:oleObj name="Equation" r:id="rId19" imgW="95220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5715000"/>
                          <a:ext cx="2395538" cy="839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8" name="Group 31"/>
            <p:cNvGrpSpPr>
              <a:grpSpLocks/>
            </p:cNvGrpSpPr>
            <p:nvPr/>
          </p:nvGrpSpPr>
          <p:grpSpPr bwMode="auto">
            <a:xfrm>
              <a:off x="4567238" y="4495800"/>
              <a:ext cx="2062162" cy="2057400"/>
              <a:chOff x="2877" y="2832"/>
              <a:chExt cx="1299" cy="1296"/>
            </a:xfrm>
          </p:grpSpPr>
          <p:grpSp>
            <p:nvGrpSpPr>
              <p:cNvPr id="3176" name="Group 32"/>
              <p:cNvGrpSpPr>
                <a:grpSpLocks/>
              </p:cNvGrpSpPr>
              <p:nvPr/>
            </p:nvGrpSpPr>
            <p:grpSpPr bwMode="auto">
              <a:xfrm>
                <a:off x="2877" y="2832"/>
                <a:ext cx="826" cy="816"/>
                <a:chOff x="2877" y="2832"/>
                <a:chExt cx="826" cy="816"/>
              </a:xfrm>
            </p:grpSpPr>
            <p:graphicFrame>
              <p:nvGraphicFramePr>
                <p:cNvPr id="3095" name="Object 23"/>
                <p:cNvGraphicFramePr>
                  <a:graphicFrameLocks noChangeAspect="1"/>
                </p:cNvGraphicFramePr>
                <p:nvPr/>
              </p:nvGraphicFramePr>
              <p:xfrm>
                <a:off x="2900" y="2832"/>
                <a:ext cx="316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7" name="Equation" r:id="rId21" imgW="177480" imgH="215640" progId="Equation.DSMT4">
                        <p:embed/>
                      </p:oleObj>
                    </mc:Choice>
                    <mc:Fallback>
                      <p:oleObj name="Equation" r:id="rId21" imgW="177480" imgH="21564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0" y="2832"/>
                              <a:ext cx="316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96" name="Object 24"/>
                <p:cNvGraphicFramePr>
                  <a:graphicFrameLocks noChangeAspect="1"/>
                </p:cNvGraphicFramePr>
                <p:nvPr/>
              </p:nvGraphicFramePr>
              <p:xfrm>
                <a:off x="2877" y="3264"/>
                <a:ext cx="339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8" name="Equation" r:id="rId23" imgW="190440" imgH="215640" progId="Equation.DSMT4">
                        <p:embed/>
                      </p:oleObj>
                    </mc:Choice>
                    <mc:Fallback>
                      <p:oleObj name="Equation" r:id="rId23" imgW="190440" imgH="215640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7" y="3264"/>
                              <a:ext cx="339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97" name="Object 25"/>
                <p:cNvGraphicFramePr>
                  <a:graphicFrameLocks noChangeAspect="1"/>
                </p:cNvGraphicFramePr>
                <p:nvPr/>
              </p:nvGraphicFramePr>
              <p:xfrm>
                <a:off x="3456" y="3264"/>
                <a:ext cx="247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9" name="Equation" r:id="rId25" imgW="152280" imgH="177480" progId="Equation.DSMT4">
                        <p:embed/>
                      </p:oleObj>
                    </mc:Choice>
                    <mc:Fallback>
                      <p:oleObj name="Equation" r:id="rId25" imgW="152280" imgH="177480" progId="Equation.DSMT4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3264"/>
                              <a:ext cx="247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77" name="Group 36"/>
              <p:cNvGrpSpPr>
                <a:grpSpLocks/>
              </p:cNvGrpSpPr>
              <p:nvPr/>
            </p:nvGrpSpPr>
            <p:grpSpPr bwMode="auto">
              <a:xfrm>
                <a:off x="3164" y="2880"/>
                <a:ext cx="1012" cy="1248"/>
                <a:chOff x="3164" y="2880"/>
                <a:chExt cx="1012" cy="1248"/>
              </a:xfrm>
            </p:grpSpPr>
            <p:grpSp>
              <p:nvGrpSpPr>
                <p:cNvPr id="3178" name="Group 37"/>
                <p:cNvGrpSpPr>
                  <a:grpSpLocks/>
                </p:cNvGrpSpPr>
                <p:nvPr/>
              </p:nvGrpSpPr>
              <p:grpSpPr bwMode="auto">
                <a:xfrm>
                  <a:off x="3216" y="2880"/>
                  <a:ext cx="460" cy="1204"/>
                  <a:chOff x="3216" y="2880"/>
                  <a:chExt cx="460" cy="1204"/>
                </a:xfrm>
              </p:grpSpPr>
              <p:sp>
                <p:nvSpPr>
                  <p:cNvPr id="3182" name="Freeform 38" descr="浅色上对角线"/>
                  <p:cNvSpPr>
                    <a:spLocks/>
                  </p:cNvSpPr>
                  <p:nvPr/>
                </p:nvSpPr>
                <p:spPr bwMode="auto">
                  <a:xfrm>
                    <a:off x="3230" y="3388"/>
                    <a:ext cx="280" cy="686"/>
                  </a:xfrm>
                  <a:custGeom>
                    <a:avLst/>
                    <a:gdLst>
                      <a:gd name="T0" fmla="*/ 0 w 280"/>
                      <a:gd name="T1" fmla="*/ 0 h 686"/>
                      <a:gd name="T2" fmla="*/ 280 w 280"/>
                      <a:gd name="T3" fmla="*/ 668 h 686"/>
                      <a:gd name="T4" fmla="*/ 200 w 280"/>
                      <a:gd name="T5" fmla="*/ 686 h 686"/>
                      <a:gd name="T6" fmla="*/ 20 w 280"/>
                      <a:gd name="T7" fmla="*/ 244 h 686"/>
                      <a:gd name="T8" fmla="*/ 0 w 280"/>
                      <a:gd name="T9" fmla="*/ 0 h 6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0"/>
                      <a:gd name="T16" fmla="*/ 0 h 686"/>
                      <a:gd name="T17" fmla="*/ 280 w 280"/>
                      <a:gd name="T18" fmla="*/ 686 h 6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0" h="686">
                        <a:moveTo>
                          <a:pt x="0" y="0"/>
                        </a:moveTo>
                        <a:lnTo>
                          <a:pt x="280" y="668"/>
                        </a:lnTo>
                        <a:lnTo>
                          <a:pt x="200" y="686"/>
                        </a:lnTo>
                        <a:lnTo>
                          <a:pt x="20" y="2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ltUpDiag">
                    <a:fgClr>
                      <a:srgbClr val="009900"/>
                    </a:fgClr>
                    <a:bgClr>
                      <a:schemeClr val="bg1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none" w="sm" len="lg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3" name="Freeform 39" descr="浅色上对角线"/>
                  <p:cNvSpPr>
                    <a:spLocks/>
                  </p:cNvSpPr>
                  <p:nvPr/>
                </p:nvSpPr>
                <p:spPr bwMode="auto">
                  <a:xfrm>
                    <a:off x="3216" y="2888"/>
                    <a:ext cx="460" cy="1124"/>
                  </a:xfrm>
                  <a:custGeom>
                    <a:avLst/>
                    <a:gdLst>
                      <a:gd name="T0" fmla="*/ 12 w 460"/>
                      <a:gd name="T1" fmla="*/ 0 h 1124"/>
                      <a:gd name="T2" fmla="*/ 460 w 460"/>
                      <a:gd name="T3" fmla="*/ 1084 h 1124"/>
                      <a:gd name="T4" fmla="*/ 380 w 460"/>
                      <a:gd name="T5" fmla="*/ 1124 h 1124"/>
                      <a:gd name="T6" fmla="*/ 0 w 460"/>
                      <a:gd name="T7" fmla="*/ 259 h 1124"/>
                      <a:gd name="T8" fmla="*/ 12 w 460"/>
                      <a:gd name="T9" fmla="*/ 0 h 11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60"/>
                      <a:gd name="T16" fmla="*/ 0 h 1124"/>
                      <a:gd name="T17" fmla="*/ 460 w 460"/>
                      <a:gd name="T18" fmla="*/ 1124 h 11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60" h="1124">
                        <a:moveTo>
                          <a:pt x="12" y="0"/>
                        </a:moveTo>
                        <a:lnTo>
                          <a:pt x="460" y="1084"/>
                        </a:lnTo>
                        <a:lnTo>
                          <a:pt x="380" y="1124"/>
                        </a:lnTo>
                        <a:lnTo>
                          <a:pt x="0" y="25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pattFill prst="ltUpDiag">
                    <a:fgClr>
                      <a:srgbClr val="009900"/>
                    </a:fgClr>
                    <a:bgClr>
                      <a:schemeClr val="bg1"/>
                    </a:bgClr>
                  </a:pattFill>
                  <a:ln w="12700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4" name="Freeform 40" descr="浅色横线"/>
                  <p:cNvSpPr>
                    <a:spLocks/>
                  </p:cNvSpPr>
                  <p:nvPr/>
                </p:nvSpPr>
                <p:spPr bwMode="auto">
                  <a:xfrm>
                    <a:off x="3230" y="3152"/>
                    <a:ext cx="376" cy="892"/>
                  </a:xfrm>
                  <a:custGeom>
                    <a:avLst/>
                    <a:gdLst>
                      <a:gd name="T0" fmla="*/ 0 w 376"/>
                      <a:gd name="T1" fmla="*/ 0 h 892"/>
                      <a:gd name="T2" fmla="*/ 376 w 376"/>
                      <a:gd name="T3" fmla="*/ 864 h 892"/>
                      <a:gd name="T4" fmla="*/ 274 w 376"/>
                      <a:gd name="T5" fmla="*/ 892 h 892"/>
                      <a:gd name="T6" fmla="*/ 48 w 376"/>
                      <a:gd name="T7" fmla="*/ 344 h 892"/>
                      <a:gd name="T8" fmla="*/ 0 w 376"/>
                      <a:gd name="T9" fmla="*/ 240 h 892"/>
                      <a:gd name="T10" fmla="*/ 0 w 376"/>
                      <a:gd name="T11" fmla="*/ 0 h 89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76"/>
                      <a:gd name="T19" fmla="*/ 0 h 892"/>
                      <a:gd name="T20" fmla="*/ 376 w 376"/>
                      <a:gd name="T21" fmla="*/ 892 h 89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76" h="892">
                        <a:moveTo>
                          <a:pt x="0" y="0"/>
                        </a:moveTo>
                        <a:lnTo>
                          <a:pt x="376" y="864"/>
                        </a:lnTo>
                        <a:lnTo>
                          <a:pt x="274" y="892"/>
                        </a:lnTo>
                        <a:lnTo>
                          <a:pt x="48" y="344"/>
                        </a:lnTo>
                        <a:lnTo>
                          <a:pt x="0" y="2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ltHorz">
                    <a:fgClr>
                      <a:srgbClr val="008000"/>
                    </a:fgClr>
                    <a:bgClr>
                      <a:schemeClr val="bg1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none" w="sm" len="lg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8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216" y="2880"/>
                    <a:ext cx="460" cy="1204"/>
                    <a:chOff x="3236" y="2880"/>
                    <a:chExt cx="460" cy="1204"/>
                  </a:xfrm>
                </p:grpSpPr>
                <p:sp>
                  <p:nvSpPr>
                    <p:cNvPr id="3186" name="Freeform 42" descr="宽上对角线"/>
                    <p:cNvSpPr>
                      <a:spLocks/>
                    </p:cNvSpPr>
                    <p:nvPr/>
                  </p:nvSpPr>
                  <p:spPr bwMode="auto">
                    <a:xfrm>
                      <a:off x="3252" y="3624"/>
                      <a:ext cx="188" cy="460"/>
                    </a:xfrm>
                    <a:custGeom>
                      <a:avLst/>
                      <a:gdLst>
                        <a:gd name="T0" fmla="*/ 0 w 188"/>
                        <a:gd name="T1" fmla="*/ 0 h 460"/>
                        <a:gd name="T2" fmla="*/ 188 w 188"/>
                        <a:gd name="T3" fmla="*/ 460 h 460"/>
                        <a:gd name="T4" fmla="*/ 0 60000 65536"/>
                        <a:gd name="T5" fmla="*/ 0 60000 65536"/>
                        <a:gd name="T6" fmla="*/ 0 w 188"/>
                        <a:gd name="T7" fmla="*/ 0 h 460"/>
                        <a:gd name="T8" fmla="*/ 188 w 188"/>
                        <a:gd name="T9" fmla="*/ 460 h 46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8" h="460">
                          <a:moveTo>
                            <a:pt x="0" y="0"/>
                          </a:moveTo>
                          <a:lnTo>
                            <a:pt x="188" y="460"/>
                          </a:lnTo>
                        </a:path>
                      </a:pathLst>
                    </a:custGeom>
                    <a:pattFill prst="wdUpDiag">
                      <a:fgClr>
                        <a:srgbClr val="009900"/>
                      </a:fgClr>
                      <a:bgClr>
                        <a:schemeClr val="bg1"/>
                      </a:bgClr>
                    </a:patt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7" name="Freeform 43" descr="宽上对角线"/>
                    <p:cNvSpPr>
                      <a:spLocks/>
                    </p:cNvSpPr>
                    <p:nvPr/>
                  </p:nvSpPr>
                  <p:spPr bwMode="auto">
                    <a:xfrm>
                      <a:off x="3252" y="2880"/>
                      <a:ext cx="444" cy="1092"/>
                    </a:xfrm>
                    <a:custGeom>
                      <a:avLst/>
                      <a:gdLst>
                        <a:gd name="T0" fmla="*/ 0 w 444"/>
                        <a:gd name="T1" fmla="*/ 0 h 1092"/>
                        <a:gd name="T2" fmla="*/ 444 w 444"/>
                        <a:gd name="T3" fmla="*/ 1092 h 1092"/>
                        <a:gd name="T4" fmla="*/ 0 60000 65536"/>
                        <a:gd name="T5" fmla="*/ 0 60000 65536"/>
                        <a:gd name="T6" fmla="*/ 0 w 444"/>
                        <a:gd name="T7" fmla="*/ 0 h 1092"/>
                        <a:gd name="T8" fmla="*/ 444 w 444"/>
                        <a:gd name="T9" fmla="*/ 1092 h 109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4" h="1092">
                          <a:moveTo>
                            <a:pt x="0" y="0"/>
                          </a:moveTo>
                          <a:lnTo>
                            <a:pt x="444" y="1092"/>
                          </a:lnTo>
                        </a:path>
                      </a:pathLst>
                    </a:custGeom>
                    <a:pattFill prst="wdUpDiag">
                      <a:fgClr>
                        <a:srgbClr val="009900"/>
                      </a:fgClr>
                      <a:bgClr>
                        <a:schemeClr val="bg1"/>
                      </a:bgClr>
                    </a:patt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8" name="Freeform 44" descr="宽上对角线"/>
                    <p:cNvSpPr>
                      <a:spLocks/>
                    </p:cNvSpPr>
                    <p:nvPr/>
                  </p:nvSpPr>
                  <p:spPr bwMode="auto">
                    <a:xfrm>
                      <a:off x="3236" y="3122"/>
                      <a:ext cx="380" cy="890"/>
                    </a:xfrm>
                    <a:custGeom>
                      <a:avLst/>
                      <a:gdLst>
                        <a:gd name="T0" fmla="*/ 0 w 380"/>
                        <a:gd name="T1" fmla="*/ 0 h 890"/>
                        <a:gd name="T2" fmla="*/ 380 w 380"/>
                        <a:gd name="T3" fmla="*/ 890 h 890"/>
                        <a:gd name="T4" fmla="*/ 0 60000 65536"/>
                        <a:gd name="T5" fmla="*/ 0 60000 65536"/>
                        <a:gd name="T6" fmla="*/ 0 w 380"/>
                        <a:gd name="T7" fmla="*/ 0 h 890"/>
                        <a:gd name="T8" fmla="*/ 380 w 380"/>
                        <a:gd name="T9" fmla="*/ 890 h 89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80" h="890">
                          <a:moveTo>
                            <a:pt x="0" y="0"/>
                          </a:moveTo>
                          <a:lnTo>
                            <a:pt x="380" y="890"/>
                          </a:lnTo>
                        </a:path>
                      </a:pathLst>
                    </a:custGeom>
                    <a:pattFill prst="wdUpDiag">
                      <a:fgClr>
                        <a:srgbClr val="009900"/>
                      </a:fgClr>
                      <a:bgClr>
                        <a:schemeClr val="bg1"/>
                      </a:bgClr>
                    </a:patt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9" name="Freeform 45" descr="宽上对角线"/>
                    <p:cNvSpPr>
                      <a:spLocks/>
                    </p:cNvSpPr>
                    <p:nvPr/>
                  </p:nvSpPr>
                  <p:spPr bwMode="auto">
                    <a:xfrm>
                      <a:off x="3236" y="3374"/>
                      <a:ext cx="280" cy="676"/>
                    </a:xfrm>
                    <a:custGeom>
                      <a:avLst/>
                      <a:gdLst>
                        <a:gd name="T0" fmla="*/ 0 w 280"/>
                        <a:gd name="T1" fmla="*/ 0 h 676"/>
                        <a:gd name="T2" fmla="*/ 280 w 280"/>
                        <a:gd name="T3" fmla="*/ 676 h 676"/>
                        <a:gd name="T4" fmla="*/ 0 60000 65536"/>
                        <a:gd name="T5" fmla="*/ 0 60000 65536"/>
                        <a:gd name="T6" fmla="*/ 0 w 280"/>
                        <a:gd name="T7" fmla="*/ 0 h 676"/>
                        <a:gd name="T8" fmla="*/ 280 w 280"/>
                        <a:gd name="T9" fmla="*/ 676 h 67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80" h="676">
                          <a:moveTo>
                            <a:pt x="0" y="0"/>
                          </a:moveTo>
                          <a:lnTo>
                            <a:pt x="280" y="676"/>
                          </a:lnTo>
                        </a:path>
                      </a:pathLst>
                    </a:custGeom>
                    <a:pattFill prst="wdUpDiag">
                      <a:fgClr>
                        <a:srgbClr val="009900"/>
                      </a:fgClr>
                      <a:bgClr>
                        <a:schemeClr val="bg1"/>
                      </a:bgClr>
                    </a:patt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179" name="Group 46"/>
                <p:cNvGrpSpPr>
                  <a:grpSpLocks/>
                </p:cNvGrpSpPr>
                <p:nvPr/>
              </p:nvGrpSpPr>
              <p:grpSpPr bwMode="auto">
                <a:xfrm>
                  <a:off x="3164" y="3640"/>
                  <a:ext cx="1012" cy="488"/>
                  <a:chOff x="3164" y="3640"/>
                  <a:chExt cx="1012" cy="488"/>
                </a:xfrm>
              </p:grpSpPr>
              <p:sp>
                <p:nvSpPr>
                  <p:cNvPr id="3180" name="Freeform 47"/>
                  <p:cNvSpPr>
                    <a:spLocks/>
                  </p:cNvSpPr>
                  <p:nvPr/>
                </p:nvSpPr>
                <p:spPr bwMode="auto">
                  <a:xfrm>
                    <a:off x="3164" y="3792"/>
                    <a:ext cx="340" cy="132"/>
                  </a:xfrm>
                  <a:custGeom>
                    <a:avLst/>
                    <a:gdLst>
                      <a:gd name="T0" fmla="*/ 0 w 340"/>
                      <a:gd name="T1" fmla="*/ 132 h 132"/>
                      <a:gd name="T2" fmla="*/ 340 w 340"/>
                      <a:gd name="T3" fmla="*/ 0 h 132"/>
                      <a:gd name="T4" fmla="*/ 0 60000 65536"/>
                      <a:gd name="T5" fmla="*/ 0 60000 65536"/>
                      <a:gd name="T6" fmla="*/ 0 w 340"/>
                      <a:gd name="T7" fmla="*/ 0 h 132"/>
                      <a:gd name="T8" fmla="*/ 340 w 340"/>
                      <a:gd name="T9" fmla="*/ 132 h 13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40" h="132">
                        <a:moveTo>
                          <a:pt x="0" y="132"/>
                        </a:moveTo>
                        <a:lnTo>
                          <a:pt x="340" y="0"/>
                        </a:ln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1" name="Freeform 48"/>
                  <p:cNvSpPr>
                    <a:spLocks/>
                  </p:cNvSpPr>
                  <p:nvPr/>
                </p:nvSpPr>
                <p:spPr bwMode="auto">
                  <a:xfrm>
                    <a:off x="3596" y="3640"/>
                    <a:ext cx="308" cy="120"/>
                  </a:xfrm>
                  <a:custGeom>
                    <a:avLst/>
                    <a:gdLst>
                      <a:gd name="T0" fmla="*/ 308 w 308"/>
                      <a:gd name="T1" fmla="*/ 0 h 120"/>
                      <a:gd name="T2" fmla="*/ 0 w 308"/>
                      <a:gd name="T3" fmla="*/ 120 h 120"/>
                      <a:gd name="T4" fmla="*/ 0 60000 65536"/>
                      <a:gd name="T5" fmla="*/ 0 60000 65536"/>
                      <a:gd name="T6" fmla="*/ 0 w 308"/>
                      <a:gd name="T7" fmla="*/ 0 h 120"/>
                      <a:gd name="T8" fmla="*/ 308 w 308"/>
                      <a:gd name="T9" fmla="*/ 120 h 12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08" h="120">
                        <a:moveTo>
                          <a:pt x="308" y="0"/>
                        </a:moveTo>
                        <a:lnTo>
                          <a:pt x="0" y="120"/>
                        </a:ln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094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3643" y="3817"/>
                  <a:ext cx="533" cy="3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80" name="Equation" r:id="rId27" imgW="304560" imgH="177480" progId="Equation.DSMT4">
                          <p:embed/>
                        </p:oleObj>
                      </mc:Choice>
                      <mc:Fallback>
                        <p:oleObj name="Equation" r:id="rId27" imgW="304560" imgH="177480" progId="Equation.DSMT4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43" y="3817"/>
                                <a:ext cx="533" cy="31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3109" name="Group 50"/>
            <p:cNvGrpSpPr>
              <a:grpSpLocks/>
            </p:cNvGrpSpPr>
            <p:nvPr/>
          </p:nvGrpSpPr>
          <p:grpSpPr bwMode="auto">
            <a:xfrm>
              <a:off x="533400" y="3962400"/>
              <a:ext cx="2635250" cy="1600200"/>
              <a:chOff x="359" y="2400"/>
              <a:chExt cx="1660" cy="1008"/>
            </a:xfrm>
          </p:grpSpPr>
          <p:sp>
            <p:nvSpPr>
              <p:cNvPr id="3169" name="Rectangle 51" descr="浅色上对角线"/>
              <p:cNvSpPr>
                <a:spLocks noChangeArrowheads="1"/>
              </p:cNvSpPr>
              <p:nvPr/>
            </p:nvSpPr>
            <p:spPr bwMode="auto">
              <a:xfrm>
                <a:off x="694" y="2544"/>
                <a:ext cx="1007" cy="256"/>
              </a:xfrm>
              <a:prstGeom prst="rect">
                <a:avLst/>
              </a:prstGeom>
              <a:pattFill prst="ltUpDiag">
                <a:fgClr>
                  <a:srgbClr val="0099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0" name="Rectangle 52" descr="浅色下对角线"/>
              <p:cNvSpPr>
                <a:spLocks noChangeArrowheads="1"/>
              </p:cNvSpPr>
              <p:nvPr/>
            </p:nvSpPr>
            <p:spPr bwMode="auto">
              <a:xfrm>
                <a:off x="694" y="2800"/>
                <a:ext cx="1007" cy="256"/>
              </a:xfrm>
              <a:prstGeom prst="rect">
                <a:avLst/>
              </a:prstGeom>
              <a:pattFill prst="ltDnDiag">
                <a:fgClr>
                  <a:srgbClr val="0099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1" name="Rectangle 53" descr="浅色上对角线"/>
              <p:cNvSpPr>
                <a:spLocks noChangeArrowheads="1"/>
              </p:cNvSpPr>
              <p:nvPr/>
            </p:nvSpPr>
            <p:spPr bwMode="auto">
              <a:xfrm>
                <a:off x="694" y="3056"/>
                <a:ext cx="1007" cy="256"/>
              </a:xfrm>
              <a:prstGeom prst="rect">
                <a:avLst/>
              </a:prstGeom>
              <a:pattFill prst="ltUpDiag">
                <a:fgClr>
                  <a:srgbClr val="009900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72" name="Group 54"/>
              <p:cNvGrpSpPr>
                <a:grpSpLocks/>
              </p:cNvGrpSpPr>
              <p:nvPr/>
            </p:nvGrpSpPr>
            <p:grpSpPr bwMode="auto">
              <a:xfrm>
                <a:off x="359" y="2544"/>
                <a:ext cx="336" cy="768"/>
                <a:chOff x="359" y="2544"/>
                <a:chExt cx="336" cy="768"/>
              </a:xfrm>
            </p:grpSpPr>
            <p:sp>
              <p:nvSpPr>
                <p:cNvPr id="3173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59" y="2544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59" y="3312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" name="Line 57"/>
                <p:cNvSpPr>
                  <a:spLocks noChangeShapeType="1"/>
                </p:cNvSpPr>
                <p:nvPr/>
              </p:nvSpPr>
              <p:spPr bwMode="auto">
                <a:xfrm>
                  <a:off x="455" y="2544"/>
                  <a:ext cx="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93" name="Object 21"/>
                <p:cNvGraphicFramePr>
                  <a:graphicFrameLocks noChangeAspect="1"/>
                </p:cNvGraphicFramePr>
                <p:nvPr/>
              </p:nvGraphicFramePr>
              <p:xfrm>
                <a:off x="445" y="2736"/>
                <a:ext cx="202" cy="3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81" name="Equation" r:id="rId29" imgW="164880" imgH="253800" progId="Equation.DSMT4">
                        <p:embed/>
                      </p:oleObj>
                    </mc:Choice>
                    <mc:Fallback>
                      <p:oleObj name="Equation" r:id="rId29" imgW="164880" imgH="253800" progId="Equation.DSMT4">
                        <p:embed/>
                        <p:pic>
                          <p:nvPicPr>
                            <p:cNvPr id="0" name="Object 21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5" y="2736"/>
                              <a:ext cx="202" cy="3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091" name="Object 19"/>
              <p:cNvGraphicFramePr>
                <a:graphicFrameLocks noChangeAspect="1"/>
              </p:cNvGraphicFramePr>
              <p:nvPr/>
            </p:nvGraphicFramePr>
            <p:xfrm>
              <a:off x="1708" y="2400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2" name="Equation" r:id="rId31" imgW="152280" imgH="164880" progId="Equation.DSMT4">
                      <p:embed/>
                    </p:oleObj>
                  </mc:Choice>
                  <mc:Fallback>
                    <p:oleObj name="Equation" r:id="rId31" imgW="152280" imgH="1648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8" y="2400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2" name="Object 20"/>
              <p:cNvGraphicFramePr>
                <a:graphicFrameLocks noChangeAspect="1"/>
              </p:cNvGraphicFramePr>
              <p:nvPr/>
            </p:nvGraphicFramePr>
            <p:xfrm>
              <a:off x="1704" y="3120"/>
              <a:ext cx="26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3" name="Equation" r:id="rId33" imgW="152280" imgH="164880" progId="Equation.DSMT4">
                      <p:embed/>
                    </p:oleObj>
                  </mc:Choice>
                  <mc:Fallback>
                    <p:oleObj name="Equation" r:id="rId33" imgW="152280" imgH="16488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3120"/>
                            <a:ext cx="26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10" name="Group 61"/>
            <p:cNvGrpSpPr>
              <a:grpSpLocks/>
            </p:cNvGrpSpPr>
            <p:nvPr/>
          </p:nvGrpSpPr>
          <p:grpSpPr bwMode="auto">
            <a:xfrm>
              <a:off x="533400" y="990600"/>
              <a:ext cx="2635250" cy="2119313"/>
              <a:chOff x="288" y="1152"/>
              <a:chExt cx="1660" cy="1335"/>
            </a:xfrm>
          </p:grpSpPr>
          <p:sp>
            <p:nvSpPr>
              <p:cNvPr id="3160" name="Rectangle 62" descr="浅色上对角线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008" cy="384"/>
              </a:xfrm>
              <a:prstGeom prst="rect">
                <a:avLst/>
              </a:prstGeom>
              <a:pattFill prst="ltUpDiag">
                <a:fgClr>
                  <a:srgbClr val="CC00CC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1" name="Line 63"/>
              <p:cNvSpPr>
                <a:spLocks noChangeShapeType="1"/>
              </p:cNvSpPr>
              <p:nvPr/>
            </p:nvSpPr>
            <p:spPr bwMode="auto">
              <a:xfrm flipH="1">
                <a:off x="288" y="129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2" name="Line 64"/>
              <p:cNvSpPr>
                <a:spLocks noChangeShapeType="1"/>
              </p:cNvSpPr>
              <p:nvPr/>
            </p:nvSpPr>
            <p:spPr bwMode="auto">
              <a:xfrm flipH="1">
                <a:off x="288" y="206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3" name="Line 65"/>
              <p:cNvSpPr>
                <a:spLocks noChangeShapeType="1"/>
              </p:cNvSpPr>
              <p:nvPr/>
            </p:nvSpPr>
            <p:spPr bwMode="auto">
              <a:xfrm>
                <a:off x="384" y="1296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88" name="Object 16"/>
              <p:cNvGraphicFramePr>
                <a:graphicFrameLocks noChangeAspect="1"/>
              </p:cNvGraphicFramePr>
              <p:nvPr/>
            </p:nvGraphicFramePr>
            <p:xfrm>
              <a:off x="374" y="1488"/>
              <a:ext cx="202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4" name="Equation" r:id="rId35" imgW="164880" imgH="253800" progId="Equation.DSMT4">
                      <p:embed/>
                    </p:oleObj>
                  </mc:Choice>
                  <mc:Fallback>
                    <p:oleObj name="Equation" r:id="rId35" imgW="164880" imgH="253800" progId="Equation.DSMT4">
                      <p:embed/>
                      <p:pic>
                        <p:nvPicPr>
                          <p:cNvPr id="0" name="Object 1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" y="1488"/>
                            <a:ext cx="202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4" name="Line 67"/>
              <p:cNvSpPr>
                <a:spLocks noChangeShapeType="1"/>
              </p:cNvSpPr>
              <p:nvPr/>
            </p:nvSpPr>
            <p:spPr bwMode="auto">
              <a:xfrm>
                <a:off x="624" y="220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5" name="Text Box 68"/>
              <p:cNvSpPr txBox="1">
                <a:spLocks noChangeArrowheads="1"/>
              </p:cNvSpPr>
              <p:nvPr/>
            </p:nvSpPr>
            <p:spPr bwMode="auto">
              <a:xfrm>
                <a:off x="816" y="2160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800" b="1">
                    <a:solidFill>
                      <a:srgbClr val="000000"/>
                    </a:solidFill>
                  </a:rPr>
                  <a:t>缝长</a:t>
                </a:r>
              </a:p>
            </p:txBody>
          </p:sp>
          <p:graphicFrame>
            <p:nvGraphicFramePr>
              <p:cNvPr id="3089" name="Object 17"/>
              <p:cNvGraphicFramePr>
                <a:graphicFrameLocks noChangeAspect="1"/>
              </p:cNvGraphicFramePr>
              <p:nvPr/>
            </p:nvGraphicFramePr>
            <p:xfrm>
              <a:off x="1637" y="1152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5" name="Equation" r:id="rId36" imgW="152280" imgH="164880" progId="Equation.DSMT4">
                      <p:embed/>
                    </p:oleObj>
                  </mc:Choice>
                  <mc:Fallback>
                    <p:oleObj name="Equation" r:id="rId36" imgW="152280" imgH="16488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7" y="1152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0" name="Object 18"/>
              <p:cNvGraphicFramePr>
                <a:graphicFrameLocks noChangeAspect="1"/>
              </p:cNvGraphicFramePr>
              <p:nvPr/>
            </p:nvGraphicFramePr>
            <p:xfrm>
              <a:off x="1633" y="1872"/>
              <a:ext cx="26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6" name="Equation" r:id="rId38" imgW="152280" imgH="164880" progId="Equation.DSMT4">
                      <p:embed/>
                    </p:oleObj>
                  </mc:Choice>
                  <mc:Fallback>
                    <p:oleObj name="Equation" r:id="rId38" imgW="152280" imgH="1648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3" y="1872"/>
                            <a:ext cx="26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6" name="Rectangle 71" descr="浅色下对角线"/>
              <p:cNvSpPr>
                <a:spLocks noChangeArrowheads="1"/>
              </p:cNvSpPr>
              <p:nvPr/>
            </p:nvSpPr>
            <p:spPr bwMode="auto">
              <a:xfrm>
                <a:off x="624" y="1680"/>
                <a:ext cx="1008" cy="384"/>
              </a:xfrm>
              <a:prstGeom prst="rect">
                <a:avLst/>
              </a:prstGeom>
              <a:pattFill prst="ltDnDiag">
                <a:fgClr>
                  <a:srgbClr val="CC00CC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7" name="Line 72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68" name="Line 73"/>
              <p:cNvSpPr>
                <a:spLocks noChangeShapeType="1"/>
              </p:cNvSpPr>
              <p:nvPr/>
            </p:nvSpPr>
            <p:spPr bwMode="auto">
              <a:xfrm>
                <a:off x="1630" y="2064"/>
                <a:ext cx="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11" name="Group 74"/>
            <p:cNvGrpSpPr>
              <a:grpSpLocks/>
            </p:cNvGrpSpPr>
            <p:nvPr/>
          </p:nvGrpSpPr>
          <p:grpSpPr bwMode="auto">
            <a:xfrm>
              <a:off x="3810000" y="3581400"/>
              <a:ext cx="5113338" cy="2895600"/>
              <a:chOff x="2400" y="2256"/>
              <a:chExt cx="3221" cy="1824"/>
            </a:xfrm>
          </p:grpSpPr>
          <p:sp>
            <p:nvSpPr>
              <p:cNvPr id="3134" name="Line 75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3221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135" name="Group 76"/>
              <p:cNvGrpSpPr>
                <a:grpSpLocks/>
              </p:cNvGrpSpPr>
              <p:nvPr/>
            </p:nvGrpSpPr>
            <p:grpSpPr bwMode="auto">
              <a:xfrm rot="-83261">
                <a:off x="3167" y="2591"/>
                <a:ext cx="1105" cy="1055"/>
                <a:chOff x="3120" y="2688"/>
                <a:chExt cx="912" cy="1008"/>
              </a:xfrm>
            </p:grpSpPr>
            <p:sp>
              <p:nvSpPr>
                <p:cNvPr id="3156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120" y="2688"/>
                  <a:ext cx="864" cy="27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120" y="292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8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120" y="316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9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120" y="3408"/>
                  <a:ext cx="912" cy="28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6" name="Group 81"/>
              <p:cNvGrpSpPr>
                <a:grpSpLocks/>
              </p:cNvGrpSpPr>
              <p:nvPr/>
            </p:nvGrpSpPr>
            <p:grpSpPr bwMode="auto">
              <a:xfrm>
                <a:off x="4224" y="2592"/>
                <a:ext cx="1056" cy="720"/>
                <a:chOff x="4224" y="2592"/>
                <a:chExt cx="1056" cy="720"/>
              </a:xfrm>
            </p:grpSpPr>
            <p:sp>
              <p:nvSpPr>
                <p:cNvPr id="3152" name="Line 82"/>
                <p:cNvSpPr>
                  <a:spLocks noChangeShapeType="1"/>
                </p:cNvSpPr>
                <p:nvPr/>
              </p:nvSpPr>
              <p:spPr bwMode="auto">
                <a:xfrm>
                  <a:off x="4272" y="2832"/>
                  <a:ext cx="100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272" y="2832"/>
                  <a:ext cx="1008" cy="23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4" name="Line 84"/>
                <p:cNvSpPr>
                  <a:spLocks noChangeShapeType="1"/>
                </p:cNvSpPr>
                <p:nvPr/>
              </p:nvSpPr>
              <p:spPr bwMode="auto">
                <a:xfrm>
                  <a:off x="4224" y="2592"/>
                  <a:ext cx="1056" cy="24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272" y="2832"/>
                  <a:ext cx="1008" cy="48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37" name="Line 86"/>
              <p:cNvSpPr>
                <a:spLocks noChangeShapeType="1"/>
              </p:cNvSpPr>
              <p:nvPr/>
            </p:nvSpPr>
            <p:spPr bwMode="auto">
              <a:xfrm>
                <a:off x="2640" y="326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3" name="Rectangle 87"/>
              <p:cNvSpPr>
                <a:spLocks noChangeArrowheads="1"/>
              </p:cNvSpPr>
              <p:nvPr/>
            </p:nvSpPr>
            <p:spPr bwMode="auto">
              <a:xfrm>
                <a:off x="5263" y="2308"/>
                <a:ext cx="34" cy="1772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0"/>
                      <a:invGamma/>
                    </a:schemeClr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80" name="Object 8"/>
              <p:cNvGraphicFramePr>
                <a:graphicFrameLocks noChangeAspect="1"/>
              </p:cNvGraphicFramePr>
              <p:nvPr/>
            </p:nvGraphicFramePr>
            <p:xfrm>
              <a:off x="5344" y="3273"/>
              <a:ext cx="17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7" name="Equation" r:id="rId40" imgW="164880" imgH="190440" progId="Equation.DSMT4">
                      <p:embed/>
                    </p:oleObj>
                  </mc:Choice>
                  <mc:Fallback>
                    <p:oleObj name="Equation" r:id="rId40" imgW="164880" imgH="190440" progId="Equation.DSMT4">
                      <p:embed/>
                      <p:pic>
                        <p:nvPicPr>
                          <p:cNvPr id="0" name="Object 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4" y="3273"/>
                            <a:ext cx="176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85" name="Rectangle 89"/>
              <p:cNvSpPr>
                <a:spLocks noChangeArrowheads="1"/>
              </p:cNvSpPr>
              <p:nvPr/>
            </p:nvSpPr>
            <p:spPr bwMode="auto">
              <a:xfrm>
                <a:off x="3156" y="2502"/>
                <a:ext cx="60" cy="380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86" name="Rectangle 90"/>
              <p:cNvSpPr>
                <a:spLocks noChangeArrowheads="1"/>
              </p:cNvSpPr>
              <p:nvPr/>
            </p:nvSpPr>
            <p:spPr bwMode="auto">
              <a:xfrm>
                <a:off x="3164" y="3648"/>
                <a:ext cx="53" cy="355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chemeClr val="tx1">
                      <a:gamma/>
                      <a:tint val="20000"/>
                      <a:invGamma/>
                    </a:schemeClr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081" name="Object 9"/>
              <p:cNvGraphicFramePr>
                <a:graphicFrameLocks noChangeAspect="1"/>
              </p:cNvGraphicFramePr>
              <p:nvPr/>
            </p:nvGraphicFramePr>
            <p:xfrm>
              <a:off x="5280" y="2544"/>
              <a:ext cx="28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8" name="Equation" r:id="rId41" imgW="152280" imgH="203040" progId="Equation.DSMT4">
                      <p:embed/>
                    </p:oleObj>
                  </mc:Choice>
                  <mc:Fallback>
                    <p:oleObj name="Equation" r:id="rId41" imgW="152280" imgH="20304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544"/>
                            <a:ext cx="28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2" name="Object 10"/>
              <p:cNvGraphicFramePr>
                <a:graphicFrameLocks noChangeAspect="1"/>
              </p:cNvGraphicFramePr>
              <p:nvPr/>
            </p:nvGraphicFramePr>
            <p:xfrm>
              <a:off x="2857" y="2544"/>
              <a:ext cx="3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9" name="Equation" r:id="rId42" imgW="152280" imgH="164880" progId="Equation.DSMT4">
                      <p:embed/>
                    </p:oleObj>
                  </mc:Choice>
                  <mc:Fallback>
                    <p:oleObj name="Equation" r:id="rId42" imgW="15228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7" y="2544"/>
                            <a:ext cx="31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3" name="Object 11"/>
              <p:cNvGraphicFramePr>
                <a:graphicFrameLocks noChangeAspect="1"/>
              </p:cNvGraphicFramePr>
              <p:nvPr/>
            </p:nvGraphicFramePr>
            <p:xfrm>
              <a:off x="2832" y="3600"/>
              <a:ext cx="315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90" name="Equation" r:id="rId44" imgW="152280" imgH="164880" progId="Equation.DSMT4">
                      <p:embed/>
                    </p:oleObj>
                  </mc:Choice>
                  <mc:Fallback>
                    <p:oleObj name="Equation" r:id="rId44" imgW="152280" imgH="1648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00"/>
                            <a:ext cx="315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41" name="Line 94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084" name="Object 12"/>
              <p:cNvGraphicFramePr>
                <a:graphicFrameLocks noChangeAspect="1"/>
              </p:cNvGraphicFramePr>
              <p:nvPr/>
            </p:nvGraphicFramePr>
            <p:xfrm>
              <a:off x="3723" y="2640"/>
              <a:ext cx="2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91" name="Equation" r:id="rId46" imgW="177480" imgH="241200" progId="Equation.DSMT4">
                      <p:embed/>
                    </p:oleObj>
                  </mc:Choice>
                  <mc:Fallback>
                    <p:oleObj name="Equation" r:id="rId46" imgW="177480" imgH="2412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3" y="2640"/>
                            <a:ext cx="2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42" name="Group 96"/>
              <p:cNvGrpSpPr>
                <a:grpSpLocks/>
              </p:cNvGrpSpPr>
              <p:nvPr/>
            </p:nvGrpSpPr>
            <p:grpSpPr bwMode="auto">
              <a:xfrm>
                <a:off x="2544" y="2880"/>
                <a:ext cx="643" cy="768"/>
                <a:chOff x="2592" y="2880"/>
                <a:chExt cx="643" cy="768"/>
              </a:xfrm>
            </p:grpSpPr>
            <p:sp>
              <p:nvSpPr>
                <p:cNvPr id="314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762" y="316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5" name="Line 98"/>
                <p:cNvSpPr>
                  <a:spLocks noChangeShapeType="1"/>
                </p:cNvSpPr>
                <p:nvPr/>
              </p:nvSpPr>
              <p:spPr bwMode="auto">
                <a:xfrm>
                  <a:off x="2762" y="340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762" y="3648"/>
                  <a:ext cx="47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7" name="Line 100"/>
                <p:cNvSpPr>
                  <a:spLocks noChangeShapeType="1"/>
                </p:cNvSpPr>
                <p:nvPr/>
              </p:nvSpPr>
              <p:spPr bwMode="auto">
                <a:xfrm>
                  <a:off x="2772" y="2880"/>
                  <a:ext cx="463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2592" y="3168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9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592" y="3408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2592" y="3647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2592" y="2880"/>
                  <a:ext cx="27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085" name="Object 13"/>
              <p:cNvGraphicFramePr>
                <a:graphicFrameLocks noChangeAspect="1"/>
              </p:cNvGraphicFramePr>
              <p:nvPr/>
            </p:nvGraphicFramePr>
            <p:xfrm>
              <a:off x="2925" y="2315"/>
              <a:ext cx="24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92" name="Equation" r:id="rId47" imgW="164880" imgH="164880" progId="Equation.DSMT4">
                      <p:embed/>
                    </p:oleObj>
                  </mc:Choice>
                  <mc:Fallback>
                    <p:oleObj name="Equation" r:id="rId47" imgW="164880" imgH="16488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2315"/>
                            <a:ext cx="243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6" name="Object 14"/>
              <p:cNvGraphicFramePr>
                <a:graphicFrameLocks noChangeAspect="1"/>
              </p:cNvGraphicFramePr>
              <p:nvPr/>
            </p:nvGraphicFramePr>
            <p:xfrm>
              <a:off x="3792" y="2352"/>
              <a:ext cx="24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93" name="Equation" r:id="rId48" imgW="139680" imgH="164880" progId="Equation.DSMT4">
                      <p:embed/>
                    </p:oleObj>
                  </mc:Choice>
                  <mc:Fallback>
                    <p:oleObj name="Equation" r:id="rId48" imgW="139680" imgH="164880" progId="Equation.DSMT4">
                      <p:embed/>
                      <p:pic>
                        <p:nvPicPr>
                          <p:cNvPr id="0" name="Object 1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352"/>
                            <a:ext cx="24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7" name="Object 15"/>
              <p:cNvGraphicFramePr>
                <a:graphicFrameLocks noChangeAspect="1"/>
              </p:cNvGraphicFramePr>
              <p:nvPr/>
            </p:nvGraphicFramePr>
            <p:xfrm>
              <a:off x="4944" y="2328"/>
              <a:ext cx="23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94" name="Equation" r:id="rId50" imgW="139680" imgH="164880" progId="Equation.DSMT4">
                      <p:embed/>
                    </p:oleObj>
                  </mc:Choice>
                  <mc:Fallback>
                    <p:oleObj name="Equation" r:id="rId50" imgW="139680" imgH="16488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328"/>
                            <a:ext cx="23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43" name="Oval 108"/>
              <p:cNvSpPr>
                <a:spLocks noChangeArrowheads="1"/>
              </p:cNvSpPr>
              <p:nvPr/>
            </p:nvSpPr>
            <p:spPr bwMode="auto">
              <a:xfrm>
                <a:off x="4021" y="2352"/>
                <a:ext cx="251" cy="1658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2" name="Line 109"/>
            <p:cNvSpPr>
              <a:spLocks noChangeShapeType="1"/>
            </p:cNvSpPr>
            <p:nvPr/>
          </p:nvSpPr>
          <p:spPr bwMode="auto">
            <a:xfrm>
              <a:off x="5105400" y="1676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13" name="Group 110"/>
            <p:cNvGrpSpPr>
              <a:grpSpLocks/>
            </p:cNvGrpSpPr>
            <p:nvPr/>
          </p:nvGrpSpPr>
          <p:grpSpPr bwMode="auto">
            <a:xfrm>
              <a:off x="4572000" y="1600200"/>
              <a:ext cx="1660525" cy="1941513"/>
              <a:chOff x="2880" y="1008"/>
              <a:chExt cx="1046" cy="1223"/>
            </a:xfrm>
          </p:grpSpPr>
          <p:graphicFrame>
            <p:nvGraphicFramePr>
              <p:cNvPr id="3077" name="Object 5"/>
              <p:cNvGraphicFramePr>
                <a:graphicFrameLocks noChangeAspect="1"/>
              </p:cNvGraphicFramePr>
              <p:nvPr/>
            </p:nvGraphicFramePr>
            <p:xfrm>
              <a:off x="3401" y="1488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95" name="Equation" r:id="rId51" imgW="152280" imgH="177480" progId="Equation.DSMT4">
                      <p:embed/>
                    </p:oleObj>
                  </mc:Choice>
                  <mc:Fallback>
                    <p:oleObj name="Equation" r:id="rId51" imgW="152280" imgH="17748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1" y="1488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25" name="Group 112"/>
              <p:cNvGrpSpPr>
                <a:grpSpLocks/>
              </p:cNvGrpSpPr>
              <p:nvPr/>
            </p:nvGrpSpPr>
            <p:grpSpPr bwMode="auto">
              <a:xfrm>
                <a:off x="2880" y="1008"/>
                <a:ext cx="1046" cy="1223"/>
                <a:chOff x="2880" y="1008"/>
                <a:chExt cx="1046" cy="1223"/>
              </a:xfrm>
            </p:grpSpPr>
            <p:graphicFrame>
              <p:nvGraphicFramePr>
                <p:cNvPr id="3078" name="Object 6"/>
                <p:cNvGraphicFramePr>
                  <a:graphicFrameLocks noChangeAspect="1"/>
                </p:cNvGraphicFramePr>
                <p:nvPr/>
              </p:nvGraphicFramePr>
              <p:xfrm>
                <a:off x="2880" y="1104"/>
                <a:ext cx="384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96" name="Equation" r:id="rId53" imgW="177480" imgH="215640" progId="Equation.DSMT4">
                        <p:embed/>
                      </p:oleObj>
                    </mc:Choice>
                    <mc:Fallback>
                      <p:oleObj name="Equation" r:id="rId53" imgW="177480" imgH="215640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0" y="1104"/>
                              <a:ext cx="384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126" name="Group 114"/>
                <p:cNvGrpSpPr>
                  <a:grpSpLocks/>
                </p:cNvGrpSpPr>
                <p:nvPr/>
              </p:nvGrpSpPr>
              <p:grpSpPr bwMode="auto">
                <a:xfrm>
                  <a:off x="3158" y="1008"/>
                  <a:ext cx="768" cy="1223"/>
                  <a:chOff x="3158" y="1008"/>
                  <a:chExt cx="768" cy="1223"/>
                </a:xfrm>
              </p:grpSpPr>
              <p:graphicFrame>
                <p:nvGraphicFramePr>
                  <p:cNvPr id="3079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3494" y="1920"/>
                  <a:ext cx="432" cy="3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97" name="Equation" r:id="rId55" imgW="304560" imgH="177480" progId="Equation.DSMT4">
                          <p:embed/>
                        </p:oleObj>
                      </mc:Choice>
                      <mc:Fallback>
                        <p:oleObj name="Equation" r:id="rId55" imgW="304560" imgH="177480" progId="Equation.DSMT4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94" y="1920"/>
                                <a:ext cx="432" cy="31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127" name="Freeform 116" descr="浅色上对角线"/>
                  <p:cNvSpPr>
                    <a:spLocks/>
                  </p:cNvSpPr>
                  <p:nvPr/>
                </p:nvSpPr>
                <p:spPr bwMode="auto">
                  <a:xfrm>
                    <a:off x="3206" y="1008"/>
                    <a:ext cx="288" cy="1200"/>
                  </a:xfrm>
                  <a:custGeom>
                    <a:avLst/>
                    <a:gdLst>
                      <a:gd name="T0" fmla="*/ 0 w 288"/>
                      <a:gd name="T1" fmla="*/ 0 h 1200"/>
                      <a:gd name="T2" fmla="*/ 288 w 288"/>
                      <a:gd name="T3" fmla="*/ 1152 h 1200"/>
                      <a:gd name="T4" fmla="*/ 192 w 288"/>
                      <a:gd name="T5" fmla="*/ 1200 h 1200"/>
                      <a:gd name="T6" fmla="*/ 0 w 288"/>
                      <a:gd name="T7" fmla="*/ 432 h 1200"/>
                      <a:gd name="T8" fmla="*/ 0 w 288"/>
                      <a:gd name="T9" fmla="*/ 48 h 1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8"/>
                      <a:gd name="T16" fmla="*/ 0 h 1200"/>
                      <a:gd name="T17" fmla="*/ 288 w 288"/>
                      <a:gd name="T18" fmla="*/ 1200 h 1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8" h="1200">
                        <a:moveTo>
                          <a:pt x="0" y="0"/>
                        </a:moveTo>
                        <a:lnTo>
                          <a:pt x="288" y="1152"/>
                        </a:lnTo>
                        <a:lnTo>
                          <a:pt x="192" y="1200"/>
                        </a:lnTo>
                        <a:lnTo>
                          <a:pt x="0" y="432"/>
                        </a:lnTo>
                        <a:lnTo>
                          <a:pt x="0" y="48"/>
                        </a:lnTo>
                      </a:path>
                    </a:pathLst>
                  </a:custGeom>
                  <a:pattFill prst="ltUpDiag">
                    <a:fgClr>
                      <a:schemeClr val="tx1"/>
                    </a:fgClr>
                    <a:bgClr>
                      <a:srgbClr val="FFDD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triangle" w="sm" len="lg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8" name="Freeform 117" descr="浅色下对角线"/>
                  <p:cNvSpPr>
                    <a:spLocks/>
                  </p:cNvSpPr>
                  <p:nvPr/>
                </p:nvSpPr>
                <p:spPr bwMode="auto">
                  <a:xfrm>
                    <a:off x="3206" y="1440"/>
                    <a:ext cx="192" cy="768"/>
                  </a:xfrm>
                  <a:custGeom>
                    <a:avLst/>
                    <a:gdLst>
                      <a:gd name="T0" fmla="*/ 192 w 192"/>
                      <a:gd name="T1" fmla="*/ 768 h 768"/>
                      <a:gd name="T2" fmla="*/ 0 w 192"/>
                      <a:gd name="T3" fmla="*/ 0 h 768"/>
                      <a:gd name="T4" fmla="*/ 0 w 192"/>
                      <a:gd name="T5" fmla="*/ 384 h 768"/>
                      <a:gd name="T6" fmla="*/ 96 w 192"/>
                      <a:gd name="T7" fmla="*/ 768 h 768"/>
                      <a:gd name="T8" fmla="*/ 192 w 192"/>
                      <a:gd name="T9" fmla="*/ 768 h 7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2"/>
                      <a:gd name="T16" fmla="*/ 0 h 768"/>
                      <a:gd name="T17" fmla="*/ 192 w 192"/>
                      <a:gd name="T18" fmla="*/ 768 h 7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2" h="768">
                        <a:moveTo>
                          <a:pt x="192" y="768"/>
                        </a:moveTo>
                        <a:lnTo>
                          <a:pt x="0" y="0"/>
                        </a:lnTo>
                        <a:lnTo>
                          <a:pt x="0" y="384"/>
                        </a:lnTo>
                        <a:lnTo>
                          <a:pt x="96" y="768"/>
                        </a:lnTo>
                        <a:lnTo>
                          <a:pt x="192" y="768"/>
                        </a:lnTo>
                        <a:close/>
                      </a:path>
                    </a:pathLst>
                  </a:custGeom>
                  <a:pattFill prst="ltDnDiag">
                    <a:fgClr>
                      <a:schemeClr val="tx1"/>
                    </a:fgClr>
                    <a:bgClr>
                      <a:srgbClr val="FFDD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 type="none" w="sm" len="lg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9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1056"/>
                    <a:ext cx="288" cy="110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0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1440"/>
                    <a:ext cx="192" cy="76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1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1824"/>
                    <a:ext cx="96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2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58" y="2016"/>
                    <a:ext cx="240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3" name="Freeform 122"/>
                  <p:cNvSpPr>
                    <a:spLocks/>
                  </p:cNvSpPr>
                  <p:nvPr/>
                </p:nvSpPr>
                <p:spPr bwMode="auto">
                  <a:xfrm>
                    <a:off x="3446" y="1872"/>
                    <a:ext cx="288" cy="138"/>
                  </a:xfrm>
                  <a:custGeom>
                    <a:avLst/>
                    <a:gdLst>
                      <a:gd name="T0" fmla="*/ 288 w 288"/>
                      <a:gd name="T1" fmla="*/ 0 h 138"/>
                      <a:gd name="T2" fmla="*/ 0 w 288"/>
                      <a:gd name="T3" fmla="*/ 138 h 138"/>
                      <a:gd name="T4" fmla="*/ 0 60000 65536"/>
                      <a:gd name="T5" fmla="*/ 0 60000 65536"/>
                      <a:gd name="T6" fmla="*/ 0 w 288"/>
                      <a:gd name="T7" fmla="*/ 0 h 138"/>
                      <a:gd name="T8" fmla="*/ 288 w 288"/>
                      <a:gd name="T9" fmla="*/ 138 h 13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88" h="138">
                        <a:moveTo>
                          <a:pt x="288" y="0"/>
                        </a:moveTo>
                        <a:lnTo>
                          <a:pt x="0" y="138"/>
                        </a:ln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114" name="Group 123"/>
            <p:cNvGrpSpPr>
              <a:grpSpLocks/>
            </p:cNvGrpSpPr>
            <p:nvPr/>
          </p:nvGrpSpPr>
          <p:grpSpPr bwMode="auto">
            <a:xfrm>
              <a:off x="5029200" y="1227138"/>
              <a:ext cx="3352800" cy="1668462"/>
              <a:chOff x="3168" y="773"/>
              <a:chExt cx="2160" cy="1051"/>
            </a:xfrm>
          </p:grpSpPr>
          <p:sp>
            <p:nvSpPr>
              <p:cNvPr id="3119" name="Freeform 124"/>
              <p:cNvSpPr>
                <a:spLocks/>
              </p:cNvSpPr>
              <p:nvPr/>
            </p:nvSpPr>
            <p:spPr bwMode="auto">
              <a:xfrm>
                <a:off x="3168" y="816"/>
                <a:ext cx="1056" cy="240"/>
              </a:xfrm>
              <a:custGeom>
                <a:avLst/>
                <a:gdLst>
                  <a:gd name="T0" fmla="*/ 0 w 959"/>
                  <a:gd name="T1" fmla="*/ 74 h 432"/>
                  <a:gd name="T2" fmla="*/ 1281 w 959"/>
                  <a:gd name="T3" fmla="*/ 0 h 432"/>
                  <a:gd name="T4" fmla="*/ 0 60000 65536"/>
                  <a:gd name="T5" fmla="*/ 0 60000 65536"/>
                  <a:gd name="T6" fmla="*/ 0 w 959"/>
                  <a:gd name="T7" fmla="*/ 0 h 432"/>
                  <a:gd name="T8" fmla="*/ 959 w 959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9" h="432">
                    <a:moveTo>
                      <a:pt x="0" y="432"/>
                    </a:moveTo>
                    <a:lnTo>
                      <a:pt x="959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125"/>
              <p:cNvSpPr>
                <a:spLocks noChangeShapeType="1"/>
              </p:cNvSpPr>
              <p:nvPr/>
            </p:nvSpPr>
            <p:spPr bwMode="auto">
              <a:xfrm rot="21317352" flipV="1">
                <a:off x="4270" y="1151"/>
                <a:ext cx="1058" cy="38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126"/>
              <p:cNvSpPr>
                <a:spLocks noChangeShapeType="1"/>
              </p:cNvSpPr>
              <p:nvPr/>
            </p:nvSpPr>
            <p:spPr bwMode="auto">
              <a:xfrm rot="-282648">
                <a:off x="4271" y="773"/>
                <a:ext cx="1008" cy="37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Freeform 127"/>
              <p:cNvSpPr>
                <a:spLocks/>
              </p:cNvSpPr>
              <p:nvPr/>
            </p:nvSpPr>
            <p:spPr bwMode="auto">
              <a:xfrm>
                <a:off x="3216" y="1200"/>
                <a:ext cx="1056" cy="240"/>
              </a:xfrm>
              <a:custGeom>
                <a:avLst/>
                <a:gdLst>
                  <a:gd name="T0" fmla="*/ 0 w 959"/>
                  <a:gd name="T1" fmla="*/ 74 h 432"/>
                  <a:gd name="T2" fmla="*/ 1281 w 959"/>
                  <a:gd name="T3" fmla="*/ 0 h 432"/>
                  <a:gd name="T4" fmla="*/ 0 60000 65536"/>
                  <a:gd name="T5" fmla="*/ 0 60000 65536"/>
                  <a:gd name="T6" fmla="*/ 0 w 959"/>
                  <a:gd name="T7" fmla="*/ 0 h 432"/>
                  <a:gd name="T8" fmla="*/ 959 w 959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9" h="432">
                    <a:moveTo>
                      <a:pt x="0" y="432"/>
                    </a:moveTo>
                    <a:lnTo>
                      <a:pt x="959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Freeform 128"/>
              <p:cNvSpPr>
                <a:spLocks/>
              </p:cNvSpPr>
              <p:nvPr/>
            </p:nvSpPr>
            <p:spPr bwMode="auto">
              <a:xfrm>
                <a:off x="3216" y="1584"/>
                <a:ext cx="1056" cy="240"/>
              </a:xfrm>
              <a:custGeom>
                <a:avLst/>
                <a:gdLst>
                  <a:gd name="T0" fmla="*/ 0 w 959"/>
                  <a:gd name="T1" fmla="*/ 74 h 432"/>
                  <a:gd name="T2" fmla="*/ 1281 w 959"/>
                  <a:gd name="T3" fmla="*/ 0 h 432"/>
                  <a:gd name="T4" fmla="*/ 0 60000 65536"/>
                  <a:gd name="T5" fmla="*/ 0 60000 65536"/>
                  <a:gd name="T6" fmla="*/ 0 w 959"/>
                  <a:gd name="T7" fmla="*/ 0 h 432"/>
                  <a:gd name="T8" fmla="*/ 959 w 959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9" h="432">
                    <a:moveTo>
                      <a:pt x="0" y="432"/>
                    </a:moveTo>
                    <a:lnTo>
                      <a:pt x="959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129"/>
              <p:cNvSpPr>
                <a:spLocks noChangeShapeType="1"/>
              </p:cNvSpPr>
              <p:nvPr/>
            </p:nvSpPr>
            <p:spPr bwMode="auto">
              <a:xfrm rot="-282648">
                <a:off x="4286" y="1150"/>
                <a:ext cx="9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15" name="Group 130"/>
            <p:cNvGrpSpPr>
              <a:grpSpLocks/>
            </p:cNvGrpSpPr>
            <p:nvPr/>
          </p:nvGrpSpPr>
          <p:grpSpPr bwMode="auto">
            <a:xfrm>
              <a:off x="6096000" y="609600"/>
              <a:ext cx="703263" cy="2860675"/>
              <a:chOff x="3840" y="384"/>
              <a:chExt cx="443" cy="1802"/>
            </a:xfrm>
          </p:grpSpPr>
          <p:graphicFrame>
            <p:nvGraphicFramePr>
              <p:cNvPr id="3076" name="Object 4"/>
              <p:cNvGraphicFramePr>
                <a:graphicFrameLocks noChangeAspect="1"/>
              </p:cNvGraphicFramePr>
              <p:nvPr/>
            </p:nvGraphicFramePr>
            <p:xfrm>
              <a:off x="3840" y="384"/>
              <a:ext cx="24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98" name="Equation" r:id="rId57" imgW="139680" imgH="164880" progId="Equation.DSMT4">
                      <p:embed/>
                    </p:oleObj>
                  </mc:Choice>
                  <mc:Fallback>
                    <p:oleObj name="Equation" r:id="rId57" imgW="139680" imgH="164880" progId="Equation.DSMT4">
                      <p:embed/>
                      <p:pic>
                        <p:nvPicPr>
                          <p:cNvPr id="0" name="Object 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84"/>
                            <a:ext cx="24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8" name="Oval 132"/>
              <p:cNvSpPr>
                <a:spLocks noChangeArrowheads="1"/>
              </p:cNvSpPr>
              <p:nvPr/>
            </p:nvSpPr>
            <p:spPr bwMode="auto">
              <a:xfrm>
                <a:off x="4032" y="528"/>
                <a:ext cx="251" cy="1658"/>
              </a:xfrm>
              <a:prstGeom prst="ellipse">
                <a:avLst/>
              </a:prstGeom>
              <a:solidFill>
                <a:srgbClr val="00FFCC">
                  <a:alpha val="50195"/>
                </a:srgbClr>
              </a:solidFill>
              <a:ln w="19050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6" name="Rectangle 133"/>
            <p:cNvSpPr>
              <a:spLocks noChangeArrowheads="1"/>
            </p:cNvSpPr>
            <p:nvPr/>
          </p:nvSpPr>
          <p:spPr bwMode="auto">
            <a:xfrm>
              <a:off x="7848600" y="1066800"/>
              <a:ext cx="1076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b="1">
                  <a:solidFill>
                    <a:srgbClr val="0000FF"/>
                  </a:solidFill>
                </a:rPr>
                <a:t>暗  纹</a:t>
              </a:r>
            </a:p>
          </p:txBody>
        </p:sp>
        <p:sp>
          <p:nvSpPr>
            <p:cNvPr id="3117" name="Rectangle 134"/>
            <p:cNvSpPr>
              <a:spLocks noChangeArrowheads="1"/>
            </p:cNvSpPr>
            <p:nvPr/>
          </p:nvSpPr>
          <p:spPr bwMode="auto">
            <a:xfrm>
              <a:off x="7848600" y="4594225"/>
              <a:ext cx="1076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b="1">
                  <a:solidFill>
                    <a:srgbClr val="FF0000"/>
                  </a:solidFill>
                </a:rPr>
                <a:t>明  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3502</Words>
  <Application>Microsoft Office PowerPoint</Application>
  <PresentationFormat>全屏显示(4:3)</PresentationFormat>
  <Paragraphs>397</Paragraphs>
  <Slides>60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默认设计模板</vt:lpstr>
      <vt:lpstr>Equation</vt:lpstr>
      <vt:lpstr>Microsoft 公式 3.0</vt:lpstr>
      <vt:lpstr>公式</vt:lpstr>
      <vt:lpstr>Origin50.Graph</vt:lpstr>
      <vt:lpstr>光的衍射 </vt:lpstr>
      <vt:lpstr>PowerPoint 演示文稿</vt:lpstr>
      <vt:lpstr>PowerPoint 演示文稿</vt:lpstr>
      <vt:lpstr>二、惠更斯 —— 菲涅耳原理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光的衍射</dc:title>
  <dc:creator>zz</dc:creator>
  <cp:lastModifiedBy>shaox</cp:lastModifiedBy>
  <cp:revision>90</cp:revision>
  <cp:lastPrinted>2016-11-22T12:35:50Z</cp:lastPrinted>
  <dcterms:created xsi:type="dcterms:W3CDTF">2002-11-04T06:52:39Z</dcterms:created>
  <dcterms:modified xsi:type="dcterms:W3CDTF">2017-11-30T12:58:44Z</dcterms:modified>
</cp:coreProperties>
</file>