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2.xml" ContentType="application/vnd.ms-office.activeX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activeX/activeX3.xml" ContentType="application/vnd.ms-office.activeX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activeX/activeX4.xml" ContentType="application/vnd.ms-office.activeX+xml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ppt/embeddings/oleObject200.bin" ContentType="application/vnd.openxmlformats-officedocument.oleObject"/>
  <Override PartName="/ppt/embeddings/oleObject201.bin" ContentType="application/vnd.openxmlformats-officedocument.oleObject"/>
  <Override PartName="/ppt/embeddings/oleObject202.bin" ContentType="application/vnd.openxmlformats-officedocument.oleObject"/>
  <Override PartName="/ppt/embeddings/oleObject203.bin" ContentType="application/vnd.openxmlformats-officedocument.oleObject"/>
  <Override PartName="/ppt/embeddings/oleObject204.bin" ContentType="application/vnd.openxmlformats-officedocument.oleObject"/>
  <Override PartName="/ppt/embeddings/oleObject205.bin" ContentType="application/vnd.openxmlformats-officedocument.oleObject"/>
  <Override PartName="/ppt/embeddings/oleObject206.bin" ContentType="application/vnd.openxmlformats-officedocument.oleObject"/>
  <Override PartName="/ppt/embeddings/oleObject207.bin" ContentType="application/vnd.openxmlformats-officedocument.oleObject"/>
  <Override PartName="/ppt/embeddings/oleObject208.bin" ContentType="application/vnd.openxmlformats-officedocument.oleObject"/>
  <Override PartName="/ppt/embeddings/oleObject209.bin" ContentType="application/vnd.openxmlformats-officedocument.oleObject"/>
  <Override PartName="/ppt/embeddings/oleObject210.bin" ContentType="application/vnd.openxmlformats-officedocument.oleObject"/>
  <Override PartName="/ppt/embeddings/oleObject211.bin" ContentType="application/vnd.openxmlformats-officedocument.oleObject"/>
  <Override PartName="/ppt/embeddings/oleObject212.bin" ContentType="application/vnd.openxmlformats-officedocument.oleObject"/>
  <Override PartName="/ppt/embeddings/oleObject213.bin" ContentType="application/vnd.openxmlformats-officedocument.oleObject"/>
  <Override PartName="/ppt/embeddings/oleObject214.bin" ContentType="application/vnd.openxmlformats-officedocument.oleObject"/>
  <Override PartName="/ppt/embeddings/oleObject215.bin" ContentType="application/vnd.openxmlformats-officedocument.oleObject"/>
  <Override PartName="/ppt/embeddings/oleObject216.bin" ContentType="application/vnd.openxmlformats-officedocument.oleObject"/>
  <Override PartName="/ppt/embeddings/oleObject217.bin" ContentType="application/vnd.openxmlformats-officedocument.oleObject"/>
  <Override PartName="/ppt/embeddings/oleObject218.bin" ContentType="application/vnd.openxmlformats-officedocument.oleObject"/>
  <Override PartName="/ppt/embeddings/oleObject219.bin" ContentType="application/vnd.openxmlformats-officedocument.oleObject"/>
  <Override PartName="/ppt/embeddings/oleObject220.bin" ContentType="application/vnd.openxmlformats-officedocument.oleObject"/>
  <Override PartName="/ppt/embeddings/oleObject221.bin" ContentType="application/vnd.openxmlformats-officedocument.oleObject"/>
  <Override PartName="/ppt/embeddings/oleObject222.bin" ContentType="application/vnd.openxmlformats-officedocument.oleObject"/>
  <Override PartName="/ppt/embeddings/oleObject223.bin" ContentType="application/vnd.openxmlformats-officedocument.oleObject"/>
  <Override PartName="/ppt/embeddings/oleObject224.bin" ContentType="application/vnd.openxmlformats-officedocument.oleObject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embeddings/oleObject225.bin" ContentType="application/vnd.openxmlformats-officedocument.oleObject"/>
  <Override PartName="/ppt/embeddings/oleObject226.bin" ContentType="application/vnd.openxmlformats-officedocument.oleObject"/>
  <Override PartName="/ppt/embeddings/oleObject227.bin" ContentType="application/vnd.openxmlformats-officedocument.oleObject"/>
  <Override PartName="/ppt/embeddings/oleObject228.bin" ContentType="application/vnd.openxmlformats-officedocument.oleObject"/>
  <Override PartName="/ppt/embeddings/oleObject229.bin" ContentType="application/vnd.openxmlformats-officedocument.oleObject"/>
  <Override PartName="/ppt/embeddings/oleObject230.bin" ContentType="application/vnd.openxmlformats-officedocument.oleObject"/>
  <Override PartName="/ppt/embeddings/oleObject231.bin" ContentType="application/vnd.openxmlformats-officedocument.oleObject"/>
  <Override PartName="/ppt/embeddings/oleObject232.bin" ContentType="application/vnd.openxmlformats-officedocument.oleObject"/>
  <Override PartName="/ppt/embeddings/oleObject233.bin" ContentType="application/vnd.openxmlformats-officedocument.oleObject"/>
  <Override PartName="/ppt/embeddings/oleObject234.bin" ContentType="application/vnd.openxmlformats-officedocument.oleObject"/>
  <Override PartName="/ppt/embeddings/oleObject235.bin" ContentType="application/vnd.openxmlformats-officedocument.oleObject"/>
  <Override PartName="/ppt/embeddings/oleObject236.bin" ContentType="application/vnd.openxmlformats-officedocument.oleObject"/>
  <Override PartName="/ppt/embeddings/oleObject237.bin" ContentType="application/vnd.openxmlformats-officedocument.oleObject"/>
  <Override PartName="/ppt/embeddings/oleObject238.bin" ContentType="application/vnd.openxmlformats-officedocument.oleObject"/>
  <Override PartName="/ppt/embeddings/oleObject239.bin" ContentType="application/vnd.openxmlformats-officedocument.oleObject"/>
  <Override PartName="/ppt/embeddings/oleObject240.bin" ContentType="application/vnd.openxmlformats-officedocument.oleObject"/>
  <Override PartName="/ppt/embeddings/oleObject241.bin" ContentType="application/vnd.openxmlformats-officedocument.oleObject"/>
  <Override PartName="/ppt/embeddings/oleObject242.bin" ContentType="application/vnd.openxmlformats-officedocument.oleObject"/>
  <Override PartName="/ppt/embeddings/oleObject243.bin" ContentType="application/vnd.openxmlformats-officedocument.oleObject"/>
  <Override PartName="/ppt/embeddings/oleObject244.bin" ContentType="application/vnd.openxmlformats-officedocument.oleObject"/>
  <Override PartName="/ppt/embeddings/oleObject245.bin" ContentType="application/vnd.openxmlformats-officedocument.oleObject"/>
  <Override PartName="/ppt/embeddings/oleObject246.bin" ContentType="application/vnd.openxmlformats-officedocument.oleObject"/>
  <Override PartName="/ppt/embeddings/oleObject247.bin" ContentType="application/vnd.openxmlformats-officedocument.oleObject"/>
  <Override PartName="/ppt/embeddings/oleObject248.bin" ContentType="application/vnd.openxmlformats-officedocument.oleObject"/>
  <Override PartName="/ppt/embeddings/oleObject249.bin" ContentType="application/vnd.openxmlformats-officedocument.oleObject"/>
  <Override PartName="/ppt/embeddings/oleObject250.bin" ContentType="application/vnd.openxmlformats-officedocument.oleObject"/>
  <Override PartName="/ppt/embeddings/oleObject251.bin" ContentType="application/vnd.openxmlformats-officedocument.oleObject"/>
  <Override PartName="/ppt/embeddings/oleObject252.bin" ContentType="application/vnd.openxmlformats-officedocument.oleObject"/>
  <Override PartName="/ppt/embeddings/oleObject253.bin" ContentType="application/vnd.openxmlformats-officedocument.oleObject"/>
  <Override PartName="/ppt/embeddings/oleObject254.bin" ContentType="application/vnd.openxmlformats-officedocument.oleObject"/>
  <Override PartName="/ppt/embeddings/oleObject255.bin" ContentType="application/vnd.openxmlformats-officedocument.oleObject"/>
  <Override PartName="/ppt/embeddings/oleObject256.bin" ContentType="application/vnd.openxmlformats-officedocument.oleObject"/>
  <Override PartName="/ppt/embeddings/oleObject257.bin" ContentType="application/vnd.openxmlformats-officedocument.oleObject"/>
  <Override PartName="/ppt/embeddings/oleObject258.bin" ContentType="application/vnd.openxmlformats-officedocument.oleObject"/>
  <Override PartName="/ppt/embeddings/oleObject259.bin" ContentType="application/vnd.openxmlformats-officedocument.oleObject"/>
  <Override PartName="/ppt/embeddings/oleObject260.bin" ContentType="application/vnd.openxmlformats-officedocument.oleObject"/>
  <Override PartName="/ppt/embeddings/oleObject261.bin" ContentType="application/vnd.openxmlformats-officedocument.oleObject"/>
  <Override PartName="/ppt/embeddings/oleObject262.bin" ContentType="application/vnd.openxmlformats-officedocument.oleObject"/>
  <Override PartName="/ppt/embeddings/oleObject263.bin" ContentType="application/vnd.openxmlformats-officedocument.oleObject"/>
  <Override PartName="/ppt/embeddings/oleObject264.bin" ContentType="application/vnd.openxmlformats-officedocument.oleObject"/>
  <Override PartName="/ppt/embeddings/oleObject265.bin" ContentType="application/vnd.openxmlformats-officedocument.oleObject"/>
  <Override PartName="/ppt/embeddings/oleObject266.bin" ContentType="application/vnd.openxmlformats-officedocument.oleObject"/>
  <Override PartName="/ppt/embeddings/oleObject267.bin" ContentType="application/vnd.openxmlformats-officedocument.oleObject"/>
  <Override PartName="/ppt/embeddings/oleObject268.bin" ContentType="application/vnd.openxmlformats-officedocument.oleObject"/>
  <Override PartName="/ppt/embeddings/oleObject269.bin" ContentType="application/vnd.openxmlformats-officedocument.oleObject"/>
  <Override PartName="/ppt/embeddings/oleObject270.bin" ContentType="application/vnd.openxmlformats-officedocument.oleObject"/>
  <Override PartName="/ppt/activeX/activeX8.xml" ContentType="application/vnd.ms-office.activeX+xml"/>
  <Override PartName="/ppt/activeX/activeX9.xml" ContentType="application/vnd.ms-office.activeX+xml"/>
  <Override PartName="/ppt/embeddings/oleObject271.bin" ContentType="application/vnd.openxmlformats-officedocument.oleObject"/>
  <Override PartName="/ppt/embeddings/oleObject272.bin" ContentType="application/vnd.openxmlformats-officedocument.oleObject"/>
  <Override PartName="/ppt/embeddings/oleObject273.bin" ContentType="application/vnd.openxmlformats-officedocument.oleObject"/>
  <Override PartName="/ppt/embeddings/oleObject274.bin" ContentType="application/vnd.openxmlformats-officedocument.oleObject"/>
  <Override PartName="/ppt/embeddings/oleObject275.bin" ContentType="application/vnd.openxmlformats-officedocument.oleObject"/>
  <Override PartName="/ppt/embeddings/oleObject276.bin" ContentType="application/vnd.openxmlformats-officedocument.oleObject"/>
  <Override PartName="/ppt/embeddings/oleObject277.bin" ContentType="application/vnd.openxmlformats-officedocument.oleObject"/>
  <Override PartName="/ppt/embeddings/oleObject278.bin" ContentType="application/vnd.openxmlformats-officedocument.oleObject"/>
  <Override PartName="/ppt/embeddings/oleObject279.bin" ContentType="application/vnd.openxmlformats-officedocument.oleObject"/>
  <Override PartName="/ppt/embeddings/oleObject280.bin" ContentType="application/vnd.openxmlformats-officedocument.oleObject"/>
  <Override PartName="/ppt/embeddings/oleObject281.bin" ContentType="application/vnd.openxmlformats-officedocument.oleObject"/>
  <Override PartName="/ppt/embeddings/oleObject282.bin" ContentType="application/vnd.openxmlformats-officedocument.oleObject"/>
  <Override PartName="/ppt/embeddings/oleObject283.bin" ContentType="application/vnd.openxmlformats-officedocument.oleObject"/>
  <Override PartName="/ppt/embeddings/oleObject284.bin" ContentType="application/vnd.openxmlformats-officedocument.oleObject"/>
  <Override PartName="/ppt/embeddings/oleObject285.bin" ContentType="application/vnd.openxmlformats-officedocument.oleObject"/>
  <Override PartName="/ppt/embeddings/oleObject286.bin" ContentType="application/vnd.openxmlformats-officedocument.oleObject"/>
  <Override PartName="/ppt/embeddings/oleObject287.bin" ContentType="application/vnd.openxmlformats-officedocument.oleObject"/>
  <Override PartName="/ppt/embeddings/oleObject288.bin" ContentType="application/vnd.openxmlformats-officedocument.oleObject"/>
  <Override PartName="/ppt/embeddings/oleObject289.bin" ContentType="application/vnd.openxmlformats-officedocument.oleObject"/>
  <Override PartName="/ppt/embeddings/oleObject290.bin" ContentType="application/vnd.openxmlformats-officedocument.oleObject"/>
  <Override PartName="/ppt/embeddings/oleObject291.bin" ContentType="application/vnd.openxmlformats-officedocument.oleObject"/>
  <Override PartName="/ppt/embeddings/oleObject292.bin" ContentType="application/vnd.openxmlformats-officedocument.oleObject"/>
  <Override PartName="/ppt/embeddings/oleObject293.bin" ContentType="application/vnd.openxmlformats-officedocument.oleObject"/>
  <Override PartName="/ppt/embeddings/oleObject294.bin" ContentType="application/vnd.openxmlformats-officedocument.oleObject"/>
  <Override PartName="/ppt/embeddings/oleObject295.bin" ContentType="application/vnd.openxmlformats-officedocument.oleObject"/>
  <Override PartName="/ppt/embeddings/oleObject296.bin" ContentType="application/vnd.openxmlformats-officedocument.oleObject"/>
  <Override PartName="/ppt/embeddings/oleObject297.bin" ContentType="application/vnd.openxmlformats-officedocument.oleObject"/>
  <Override PartName="/ppt/embeddings/oleObject298.bin" ContentType="application/vnd.openxmlformats-officedocument.oleObject"/>
  <Override PartName="/ppt/activeX/activeX10.xml" ContentType="application/vnd.ms-office.activeX+xml"/>
  <Override PartName="/ppt/embeddings/oleObject299.bin" ContentType="application/vnd.openxmlformats-officedocument.oleObject"/>
  <Override PartName="/ppt/embeddings/oleObject300.bin" ContentType="application/vnd.openxmlformats-officedocument.oleObject"/>
  <Override PartName="/ppt/embeddings/oleObject301.bin" ContentType="application/vnd.openxmlformats-officedocument.oleObject"/>
  <Override PartName="/ppt/embeddings/oleObject302.bin" ContentType="application/vnd.openxmlformats-officedocument.oleObject"/>
  <Override PartName="/ppt/activeX/activeX11.xml" ContentType="application/vnd.ms-office.activeX+xml"/>
  <Override PartName="/ppt/activeX/activeX12.xml" ContentType="application/vnd.ms-office.activeX+xml"/>
  <Override PartName="/ppt/embeddings/oleObject303.bin" ContentType="application/vnd.openxmlformats-officedocument.oleObject"/>
  <Override PartName="/ppt/embeddings/oleObject304.bin" ContentType="application/vnd.openxmlformats-officedocument.oleObject"/>
  <Override PartName="/ppt/embeddings/oleObject305.bin" ContentType="application/vnd.openxmlformats-officedocument.oleObject"/>
  <Override PartName="/ppt/embeddings/oleObject306.bin" ContentType="application/vnd.openxmlformats-officedocument.oleObject"/>
  <Override PartName="/ppt/embeddings/oleObject307.bin" ContentType="application/vnd.openxmlformats-officedocument.oleObject"/>
  <Override PartName="/ppt/embeddings/oleObject308.bin" ContentType="application/vnd.openxmlformats-officedocument.oleObject"/>
  <Override PartName="/ppt/embeddings/oleObject309.bin" ContentType="application/vnd.openxmlformats-officedocument.oleObject"/>
  <Override PartName="/ppt/embeddings/oleObject310.bin" ContentType="application/vnd.openxmlformats-officedocument.oleObject"/>
  <Override PartName="/ppt/embeddings/oleObject311.bin" ContentType="application/vnd.openxmlformats-officedocument.oleObject"/>
  <Override PartName="/ppt/embeddings/oleObject312.bin" ContentType="application/vnd.openxmlformats-officedocument.oleObject"/>
  <Override PartName="/ppt/embeddings/oleObject313.bin" ContentType="application/vnd.openxmlformats-officedocument.oleObject"/>
  <Override PartName="/ppt/embeddings/oleObject314.bin" ContentType="application/vnd.openxmlformats-officedocument.oleObject"/>
  <Override PartName="/ppt/embeddings/oleObject315.bin" ContentType="application/vnd.openxmlformats-officedocument.oleObject"/>
  <Override PartName="/ppt/embeddings/oleObject316.bin" ContentType="application/vnd.openxmlformats-officedocument.oleObject"/>
  <Override PartName="/ppt/embeddings/oleObject317.bin" ContentType="application/vnd.openxmlformats-officedocument.oleObject"/>
  <Override PartName="/ppt/embeddings/oleObject318.bin" ContentType="application/vnd.openxmlformats-officedocument.oleObject"/>
  <Override PartName="/ppt/embeddings/oleObject319.bin" ContentType="application/vnd.openxmlformats-officedocument.oleObject"/>
  <Override PartName="/ppt/embeddings/oleObject320.bin" ContentType="application/vnd.openxmlformats-officedocument.oleObject"/>
  <Override PartName="/ppt/embeddings/oleObject321.bin" ContentType="application/vnd.openxmlformats-officedocument.oleObject"/>
  <Override PartName="/ppt/embeddings/oleObject322.bin" ContentType="application/vnd.openxmlformats-officedocument.oleObject"/>
  <Override PartName="/ppt/embeddings/oleObject323.bin" ContentType="application/vnd.openxmlformats-officedocument.oleObject"/>
  <Override PartName="/ppt/embeddings/oleObject324.bin" ContentType="application/vnd.openxmlformats-officedocument.oleObject"/>
  <Override PartName="/ppt/embeddings/oleObject325.bin" ContentType="application/vnd.openxmlformats-officedocument.oleObject"/>
  <Override PartName="/ppt/embeddings/oleObject326.bin" ContentType="application/vnd.openxmlformats-officedocument.oleObject"/>
  <Override PartName="/ppt/embeddings/oleObject327.bin" ContentType="application/vnd.openxmlformats-officedocument.oleObject"/>
  <Override PartName="/ppt/embeddings/oleObject328.bin" ContentType="application/vnd.openxmlformats-officedocument.oleObject"/>
  <Override PartName="/ppt/embeddings/oleObject329.bin" ContentType="application/vnd.openxmlformats-officedocument.oleObject"/>
  <Override PartName="/ppt/embeddings/oleObject330.bin" ContentType="application/vnd.openxmlformats-officedocument.oleObject"/>
  <Override PartName="/ppt/embeddings/oleObject331.bin" ContentType="application/vnd.openxmlformats-officedocument.oleObject"/>
  <Override PartName="/ppt/embeddings/oleObject332.bin" ContentType="application/vnd.openxmlformats-officedocument.oleObject"/>
  <Override PartName="/ppt/embeddings/oleObject333.bin" ContentType="application/vnd.openxmlformats-officedocument.oleObject"/>
  <Override PartName="/ppt/embeddings/oleObject334.bin" ContentType="application/vnd.openxmlformats-officedocument.oleObject"/>
  <Override PartName="/ppt/embeddings/oleObject335.bin" ContentType="application/vnd.openxmlformats-officedocument.oleObject"/>
  <Override PartName="/ppt/embeddings/oleObject336.bin" ContentType="application/vnd.openxmlformats-officedocument.oleObject"/>
  <Override PartName="/ppt/embeddings/oleObject337.bin" ContentType="application/vnd.openxmlformats-officedocument.oleObject"/>
  <Override PartName="/ppt/embeddings/oleObject338.bin" ContentType="application/vnd.openxmlformats-officedocument.oleObject"/>
  <Override PartName="/ppt/embeddings/oleObject339.bin" ContentType="application/vnd.openxmlformats-officedocument.oleObject"/>
  <Override PartName="/ppt/embeddings/oleObject340.bin" ContentType="application/vnd.openxmlformats-officedocument.oleObject"/>
  <Override PartName="/ppt/embeddings/oleObject341.bin" ContentType="application/vnd.openxmlformats-officedocument.oleObject"/>
  <Override PartName="/ppt/embeddings/oleObject342.bin" ContentType="application/vnd.openxmlformats-officedocument.oleObject"/>
  <Override PartName="/ppt/embeddings/oleObject343.bin" ContentType="application/vnd.openxmlformats-officedocument.oleObject"/>
  <Override PartName="/ppt/embeddings/oleObject344.bin" ContentType="application/vnd.openxmlformats-officedocument.oleObject"/>
  <Override PartName="/ppt/embeddings/oleObject345.bin" ContentType="application/vnd.openxmlformats-officedocument.oleObject"/>
  <Override PartName="/ppt/activeX/activeX13.xml" ContentType="application/vnd.ms-office.activeX+xml"/>
  <Override PartName="/ppt/embeddings/oleObject346.bin" ContentType="application/vnd.openxmlformats-officedocument.oleObject"/>
  <Override PartName="/ppt/embeddings/oleObject347.bin" ContentType="application/vnd.openxmlformats-officedocument.oleObject"/>
  <Override PartName="/ppt/embeddings/oleObject348.bin" ContentType="application/vnd.openxmlformats-officedocument.oleObject"/>
  <Override PartName="/ppt/embeddings/oleObject349.bin" ContentType="application/vnd.openxmlformats-officedocument.oleObject"/>
  <Override PartName="/ppt/embeddings/oleObject350.bin" ContentType="application/vnd.openxmlformats-officedocument.oleObject"/>
  <Override PartName="/ppt/activeX/activeX14.xml" ContentType="application/vnd.ms-office.activeX+xml"/>
  <Override PartName="/ppt/embeddings/oleObject351.bin" ContentType="application/vnd.openxmlformats-officedocument.oleObject"/>
  <Override PartName="/ppt/activeX/activeX15.xml" ContentType="application/vnd.ms-office.activeX+xml"/>
  <Override PartName="/ppt/embeddings/oleObject352.bin" ContentType="application/vnd.openxmlformats-officedocument.oleObject"/>
  <Override PartName="/ppt/embeddings/oleObject353.bin" ContentType="application/vnd.openxmlformats-officedocument.oleObject"/>
  <Override PartName="/ppt/embeddings/oleObject354.bin" ContentType="application/vnd.openxmlformats-officedocument.oleObject"/>
  <Override PartName="/ppt/embeddings/oleObject355.bin" ContentType="application/vnd.openxmlformats-officedocument.oleObject"/>
  <Override PartName="/ppt/embeddings/oleObject356.bin" ContentType="application/vnd.openxmlformats-officedocument.oleObject"/>
  <Override PartName="/ppt/embeddings/oleObject357.bin" ContentType="application/vnd.openxmlformats-officedocument.oleObject"/>
  <Override PartName="/ppt/embeddings/oleObject358.bin" ContentType="application/vnd.openxmlformats-officedocument.oleObject"/>
  <Override PartName="/ppt/embeddings/oleObject359.bin" ContentType="application/vnd.openxmlformats-officedocument.oleObject"/>
  <Override PartName="/ppt/embeddings/oleObject360.bin" ContentType="application/vnd.openxmlformats-officedocument.oleObject"/>
  <Override PartName="/ppt/embeddings/oleObject361.bin" ContentType="application/vnd.openxmlformats-officedocument.oleObject"/>
  <Override PartName="/ppt/embeddings/oleObject362.bin" ContentType="application/vnd.openxmlformats-officedocument.oleObject"/>
  <Override PartName="/ppt/embeddings/oleObject363.bin" ContentType="application/vnd.openxmlformats-officedocument.oleObject"/>
  <Override PartName="/ppt/embeddings/oleObject364.bin" ContentType="application/vnd.openxmlformats-officedocument.oleObject"/>
  <Override PartName="/ppt/embeddings/oleObject365.bin" ContentType="application/vnd.openxmlformats-officedocument.oleObject"/>
  <Override PartName="/ppt/embeddings/oleObject366.bin" ContentType="application/vnd.openxmlformats-officedocument.oleObject"/>
  <Override PartName="/ppt/embeddings/oleObject367.bin" ContentType="application/vnd.openxmlformats-officedocument.oleObject"/>
  <Override PartName="/ppt/embeddings/oleObject368.bin" ContentType="application/vnd.openxmlformats-officedocument.oleObject"/>
  <Override PartName="/ppt/embeddings/oleObject369.bin" ContentType="application/vnd.openxmlformats-officedocument.oleObject"/>
  <Override PartName="/ppt/embeddings/oleObject370.bin" ContentType="application/vnd.openxmlformats-officedocument.oleObject"/>
  <Override PartName="/ppt/embeddings/oleObject371.bin" ContentType="application/vnd.openxmlformats-officedocument.oleObject"/>
  <Override PartName="/ppt/embeddings/oleObject372.bin" ContentType="application/vnd.openxmlformats-officedocument.oleObject"/>
  <Override PartName="/ppt/embeddings/oleObject373.bin" ContentType="application/vnd.openxmlformats-officedocument.oleObject"/>
  <Override PartName="/ppt/embeddings/oleObject374.bin" ContentType="application/vnd.openxmlformats-officedocument.oleObject"/>
  <Override PartName="/ppt/embeddings/oleObject375.bin" ContentType="application/vnd.openxmlformats-officedocument.oleObject"/>
  <Override PartName="/ppt/embeddings/oleObject376.bin" ContentType="application/vnd.openxmlformats-officedocument.oleObject"/>
  <Override PartName="/ppt/embeddings/oleObject377.bin" ContentType="application/vnd.openxmlformats-officedocument.oleObject"/>
  <Override PartName="/ppt/embeddings/oleObject378.bin" ContentType="application/vnd.openxmlformats-officedocument.oleObject"/>
  <Override PartName="/ppt/embeddings/oleObject379.bin" ContentType="application/vnd.openxmlformats-officedocument.oleObject"/>
  <Override PartName="/ppt/embeddings/oleObject380.bin" ContentType="application/vnd.openxmlformats-officedocument.oleObject"/>
  <Override PartName="/ppt/embeddings/oleObject381.bin" ContentType="application/vnd.openxmlformats-officedocument.oleObject"/>
  <Override PartName="/ppt/embeddings/oleObject382.bin" ContentType="application/vnd.openxmlformats-officedocument.oleObject"/>
  <Override PartName="/ppt/embeddings/oleObject383.bin" ContentType="application/vnd.openxmlformats-officedocument.oleObject"/>
  <Override PartName="/ppt/embeddings/oleObject384.bin" ContentType="application/vnd.openxmlformats-officedocument.oleObject"/>
  <Override PartName="/ppt/embeddings/oleObject385.bin" ContentType="application/vnd.openxmlformats-officedocument.oleObject"/>
  <Override PartName="/ppt/embeddings/oleObject386.bin" ContentType="application/vnd.openxmlformats-officedocument.oleObject"/>
  <Override PartName="/ppt/embeddings/oleObject387.bin" ContentType="application/vnd.openxmlformats-officedocument.oleObject"/>
  <Override PartName="/ppt/embeddings/oleObject388.bin" ContentType="application/vnd.openxmlformats-officedocument.oleObject"/>
  <Override PartName="/ppt/embeddings/oleObject389.bin" ContentType="application/vnd.openxmlformats-officedocument.oleObject"/>
  <Override PartName="/ppt/embeddings/oleObject390.bin" ContentType="application/vnd.openxmlformats-officedocument.oleObject"/>
  <Override PartName="/ppt/embeddings/oleObject391.bin" ContentType="application/vnd.openxmlformats-officedocument.oleObject"/>
  <Override PartName="/ppt/embeddings/oleObject392.bin" ContentType="application/vnd.openxmlformats-officedocument.oleObject"/>
  <Override PartName="/ppt/embeddings/oleObject393.bin" ContentType="application/vnd.openxmlformats-officedocument.oleObject"/>
  <Override PartName="/ppt/embeddings/oleObject394.bin" ContentType="application/vnd.openxmlformats-officedocument.oleObject"/>
  <Override PartName="/ppt/embeddings/oleObject395.bin" ContentType="application/vnd.openxmlformats-officedocument.oleObject"/>
  <Override PartName="/ppt/embeddings/oleObject396.bin" ContentType="application/vnd.openxmlformats-officedocument.oleObject"/>
  <Override PartName="/ppt/embeddings/oleObject397.bin" ContentType="application/vnd.openxmlformats-officedocument.oleObject"/>
  <Override PartName="/ppt/embeddings/oleObject398.bin" ContentType="application/vnd.openxmlformats-officedocument.oleObject"/>
  <Override PartName="/ppt/embeddings/oleObject399.bin" ContentType="application/vnd.openxmlformats-officedocument.oleObject"/>
  <Override PartName="/ppt/embeddings/oleObject400.bin" ContentType="application/vnd.openxmlformats-officedocument.oleObject"/>
  <Override PartName="/ppt/embeddings/oleObject401.bin" ContentType="application/vnd.openxmlformats-officedocument.oleObject"/>
  <Override PartName="/ppt/embeddings/oleObject402.bin" ContentType="application/vnd.openxmlformats-officedocument.oleObject"/>
  <Override PartName="/ppt/embeddings/oleObject403.bin" ContentType="application/vnd.openxmlformats-officedocument.oleObject"/>
  <Override PartName="/ppt/embeddings/oleObject404.bin" ContentType="application/vnd.openxmlformats-officedocument.oleObject"/>
  <Override PartName="/ppt/embeddings/oleObject405.bin" ContentType="application/vnd.openxmlformats-officedocument.oleObject"/>
  <Override PartName="/ppt/embeddings/oleObject406.bin" ContentType="application/vnd.openxmlformats-officedocument.oleObject"/>
  <Override PartName="/ppt/embeddings/oleObject407.bin" ContentType="application/vnd.openxmlformats-officedocument.oleObject"/>
  <Override PartName="/ppt/embeddings/oleObject408.bin" ContentType="application/vnd.openxmlformats-officedocument.oleObject"/>
  <Override PartName="/ppt/embeddings/oleObject409.bin" ContentType="application/vnd.openxmlformats-officedocument.oleObject"/>
  <Override PartName="/ppt/embeddings/oleObject410.bin" ContentType="application/vnd.openxmlformats-officedocument.oleObject"/>
  <Override PartName="/ppt/embeddings/oleObject411.bin" ContentType="application/vnd.openxmlformats-officedocument.oleObject"/>
  <Override PartName="/ppt/embeddings/oleObject412.bin" ContentType="application/vnd.openxmlformats-officedocument.oleObject"/>
  <Override PartName="/ppt/embeddings/oleObject413.bin" ContentType="application/vnd.openxmlformats-officedocument.oleObject"/>
  <Override PartName="/ppt/embeddings/oleObject414.bin" ContentType="application/vnd.openxmlformats-officedocument.oleObject"/>
  <Override PartName="/ppt/embeddings/oleObject415.bin" ContentType="application/vnd.openxmlformats-officedocument.oleObject"/>
  <Override PartName="/ppt/embeddings/oleObject416.bin" ContentType="application/vnd.openxmlformats-officedocument.oleObject"/>
  <Override PartName="/ppt/embeddings/oleObject417.bin" ContentType="application/vnd.openxmlformats-officedocument.oleObject"/>
  <Override PartName="/ppt/embeddings/oleObject418.bin" ContentType="application/vnd.openxmlformats-officedocument.oleObject"/>
  <Override PartName="/ppt/embeddings/oleObject419.bin" ContentType="application/vnd.openxmlformats-officedocument.oleObject"/>
  <Override PartName="/ppt/embeddings/oleObject420.bin" ContentType="application/vnd.openxmlformats-officedocument.oleObject"/>
  <Override PartName="/ppt/embeddings/oleObject421.bin" ContentType="application/vnd.openxmlformats-officedocument.oleObject"/>
  <Override PartName="/ppt/embeddings/oleObject422.bin" ContentType="application/vnd.openxmlformats-officedocument.oleObject"/>
  <Override PartName="/ppt/embeddings/oleObject423.bin" ContentType="application/vnd.openxmlformats-officedocument.oleObject"/>
  <Override PartName="/ppt/embeddings/oleObject424.bin" ContentType="application/vnd.openxmlformats-officedocument.oleObject"/>
  <Override PartName="/ppt/embeddings/oleObject425.bin" ContentType="application/vnd.openxmlformats-officedocument.oleObject"/>
  <Override PartName="/ppt/embeddings/oleObject426.bin" ContentType="application/vnd.openxmlformats-officedocument.oleObject"/>
  <Override PartName="/ppt/embeddings/oleObject427.bin" ContentType="application/vnd.openxmlformats-officedocument.oleObject"/>
  <Override PartName="/ppt/embeddings/oleObject428.bin" ContentType="application/vnd.openxmlformats-officedocument.oleObject"/>
  <Override PartName="/ppt/embeddings/oleObject429.bin" ContentType="application/vnd.openxmlformats-officedocument.oleObject"/>
  <Override PartName="/ppt/embeddings/oleObject430.bin" ContentType="application/vnd.openxmlformats-officedocument.oleObject"/>
  <Override PartName="/ppt/embeddings/oleObject431.bin" ContentType="application/vnd.openxmlformats-officedocument.oleObject"/>
  <Override PartName="/ppt/embeddings/oleObject432.bin" ContentType="application/vnd.openxmlformats-officedocument.oleObject"/>
  <Override PartName="/ppt/embeddings/oleObject433.bin" ContentType="application/vnd.openxmlformats-officedocument.oleObject"/>
  <Override PartName="/ppt/embeddings/oleObject434.bin" ContentType="application/vnd.openxmlformats-officedocument.oleObject"/>
  <Override PartName="/ppt/embeddings/oleObject435.bin" ContentType="application/vnd.openxmlformats-officedocument.oleObject"/>
  <Override PartName="/ppt/embeddings/oleObject436.bin" ContentType="application/vnd.openxmlformats-officedocument.oleObject"/>
  <Override PartName="/ppt/embeddings/oleObject437.bin" ContentType="application/vnd.openxmlformats-officedocument.oleObject"/>
  <Override PartName="/ppt/embeddings/oleObject438.bin" ContentType="application/vnd.openxmlformats-officedocument.oleObject"/>
  <Override PartName="/ppt/embeddings/oleObject439.bin" ContentType="application/vnd.openxmlformats-officedocument.oleObject"/>
  <Override PartName="/ppt/embeddings/oleObject440.bin" ContentType="application/vnd.openxmlformats-officedocument.oleObject"/>
  <Override PartName="/ppt/embeddings/oleObject441.bin" ContentType="application/vnd.openxmlformats-officedocument.oleObject"/>
  <Override PartName="/ppt/embeddings/oleObject442.bin" ContentType="application/vnd.openxmlformats-officedocument.oleObject"/>
  <Override PartName="/ppt/embeddings/oleObject443.bin" ContentType="application/vnd.openxmlformats-officedocument.oleObject"/>
  <Override PartName="/ppt/embeddings/oleObject444.bin" ContentType="application/vnd.openxmlformats-officedocument.oleObject"/>
  <Override PartName="/ppt/embeddings/oleObject445.bin" ContentType="application/vnd.openxmlformats-officedocument.oleObject"/>
  <Override PartName="/ppt/embeddings/oleObject446.bin" ContentType="application/vnd.openxmlformats-officedocument.oleObject"/>
  <Override PartName="/ppt/embeddings/oleObject447.bin" ContentType="application/vnd.openxmlformats-officedocument.oleObject"/>
  <Override PartName="/ppt/embeddings/oleObject448.bin" ContentType="application/vnd.openxmlformats-officedocument.oleObject"/>
  <Override PartName="/ppt/embeddings/oleObject449.bin" ContentType="application/vnd.openxmlformats-officedocument.oleObject"/>
  <Override PartName="/ppt/embeddings/oleObject450.bin" ContentType="application/vnd.openxmlformats-officedocument.oleObject"/>
  <Override PartName="/ppt/embeddings/oleObject451.bin" ContentType="application/vnd.openxmlformats-officedocument.oleObject"/>
  <Override PartName="/ppt/embeddings/oleObject452.bin" ContentType="application/vnd.openxmlformats-officedocument.oleObject"/>
  <Override PartName="/ppt/embeddings/oleObject453.bin" ContentType="application/vnd.openxmlformats-officedocument.oleObject"/>
  <Override PartName="/ppt/embeddings/oleObject454.bin" ContentType="application/vnd.openxmlformats-officedocument.oleObject"/>
  <Override PartName="/ppt/embeddings/oleObject455.bin" ContentType="application/vnd.openxmlformats-officedocument.oleObject"/>
  <Override PartName="/ppt/embeddings/oleObject456.bin" ContentType="application/vnd.openxmlformats-officedocument.oleObject"/>
  <Override PartName="/ppt/embeddings/oleObject457.bin" ContentType="application/vnd.openxmlformats-officedocument.oleObject"/>
  <Override PartName="/ppt/embeddings/oleObject458.bin" ContentType="application/vnd.openxmlformats-officedocument.oleObject"/>
  <Override PartName="/ppt/embeddings/oleObject459.bin" ContentType="application/vnd.openxmlformats-officedocument.oleObject"/>
  <Override PartName="/ppt/embeddings/oleObject460.bin" ContentType="application/vnd.openxmlformats-officedocument.oleObject"/>
  <Override PartName="/ppt/embeddings/oleObject461.bin" ContentType="application/vnd.openxmlformats-officedocument.oleObject"/>
  <Override PartName="/ppt/embeddings/oleObject462.bin" ContentType="application/vnd.openxmlformats-officedocument.oleObject"/>
  <Override PartName="/ppt/embeddings/oleObject463.bin" ContentType="application/vnd.openxmlformats-officedocument.oleObject"/>
  <Override PartName="/ppt/embeddings/oleObject464.bin" ContentType="application/vnd.openxmlformats-officedocument.oleObject"/>
  <Override PartName="/ppt/embeddings/oleObject465.bin" ContentType="application/vnd.openxmlformats-officedocument.oleObject"/>
  <Override PartName="/ppt/embeddings/oleObject466.bin" ContentType="application/vnd.openxmlformats-officedocument.oleObject"/>
  <Override PartName="/ppt/embeddings/oleObject467.bin" ContentType="application/vnd.openxmlformats-officedocument.oleObject"/>
  <Override PartName="/ppt/embeddings/oleObject468.bin" ContentType="application/vnd.openxmlformats-officedocument.oleObject"/>
  <Override PartName="/ppt/embeddings/oleObject469.bin" ContentType="application/vnd.openxmlformats-officedocument.oleObject"/>
  <Override PartName="/ppt/embeddings/oleObject470.bin" ContentType="application/vnd.openxmlformats-officedocument.oleObject"/>
  <Override PartName="/ppt/embeddings/oleObject471.bin" ContentType="application/vnd.openxmlformats-officedocument.oleObject"/>
  <Override PartName="/ppt/embeddings/oleObject472.bin" ContentType="application/vnd.openxmlformats-officedocument.oleObject"/>
  <Override PartName="/ppt/embeddings/oleObject473.bin" ContentType="application/vnd.openxmlformats-officedocument.oleObject"/>
  <Override PartName="/ppt/embeddings/oleObject474.bin" ContentType="application/vnd.openxmlformats-officedocument.oleObject"/>
  <Override PartName="/ppt/embeddings/oleObject475.bin" ContentType="application/vnd.openxmlformats-officedocument.oleObject"/>
  <Override PartName="/ppt/embeddings/oleObject476.bin" ContentType="application/vnd.openxmlformats-officedocument.oleObject"/>
  <Override PartName="/ppt/embeddings/oleObject477.bin" ContentType="application/vnd.openxmlformats-officedocument.oleObject"/>
  <Override PartName="/ppt/embeddings/oleObject478.bin" ContentType="application/vnd.openxmlformats-officedocument.oleObject"/>
  <Override PartName="/ppt/embeddings/oleObject479.bin" ContentType="application/vnd.openxmlformats-officedocument.oleObject"/>
  <Override PartName="/ppt/embeddings/oleObject480.bin" ContentType="application/vnd.openxmlformats-officedocument.oleObject"/>
  <Override PartName="/ppt/embeddings/oleObject481.bin" ContentType="application/vnd.openxmlformats-officedocument.oleObject"/>
  <Override PartName="/ppt/embeddings/oleObject482.bin" ContentType="application/vnd.openxmlformats-officedocument.oleObject"/>
  <Override PartName="/ppt/embeddings/oleObject483.bin" ContentType="application/vnd.openxmlformats-officedocument.oleObject"/>
  <Override PartName="/ppt/embeddings/oleObject484.bin" ContentType="application/vnd.openxmlformats-officedocument.oleObject"/>
  <Override PartName="/ppt/embeddings/oleObject485.bin" ContentType="application/vnd.openxmlformats-officedocument.oleObject"/>
  <Override PartName="/ppt/embeddings/oleObject486.bin" ContentType="application/vnd.openxmlformats-officedocument.oleObject"/>
  <Override PartName="/ppt/embeddings/oleObject487.bin" ContentType="application/vnd.openxmlformats-officedocument.oleObject"/>
  <Override PartName="/ppt/embeddings/oleObject488.bin" ContentType="application/vnd.openxmlformats-officedocument.oleObject"/>
  <Override PartName="/ppt/embeddings/oleObject489.bin" ContentType="application/vnd.openxmlformats-officedocument.oleObject"/>
  <Override PartName="/ppt/embeddings/oleObject490.bin" ContentType="application/vnd.openxmlformats-officedocument.oleObject"/>
  <Override PartName="/ppt/embeddings/oleObject491.bin" ContentType="application/vnd.openxmlformats-officedocument.oleObject"/>
  <Override PartName="/ppt/embeddings/oleObject492.bin" ContentType="application/vnd.openxmlformats-officedocument.oleObject"/>
  <Override PartName="/ppt/embeddings/oleObject493.bin" ContentType="application/vnd.openxmlformats-officedocument.oleObject"/>
  <Override PartName="/ppt/embeddings/oleObject494.bin" ContentType="application/vnd.openxmlformats-officedocument.oleObject"/>
  <Override PartName="/ppt/embeddings/oleObject495.bin" ContentType="application/vnd.openxmlformats-officedocument.oleObject"/>
  <Override PartName="/ppt/embeddings/oleObject496.bin" ContentType="application/vnd.openxmlformats-officedocument.oleObject"/>
  <Override PartName="/ppt/embeddings/oleObject497.bin" ContentType="application/vnd.openxmlformats-officedocument.oleObject"/>
  <Override PartName="/ppt/embeddings/oleObject498.bin" ContentType="application/vnd.openxmlformats-officedocument.oleObject"/>
  <Override PartName="/ppt/embeddings/oleObject499.bin" ContentType="application/vnd.openxmlformats-officedocument.oleObject"/>
  <Override PartName="/ppt/embeddings/oleObject500.bin" ContentType="application/vnd.openxmlformats-officedocument.oleObject"/>
  <Override PartName="/ppt/embeddings/oleObject501.bin" ContentType="application/vnd.openxmlformats-officedocument.oleObject"/>
  <Override PartName="/ppt/embeddings/oleObject502.bin" ContentType="application/vnd.openxmlformats-officedocument.oleObject"/>
  <Override PartName="/ppt/embeddings/oleObject503.bin" ContentType="application/vnd.openxmlformats-officedocument.oleObject"/>
  <Override PartName="/ppt/embeddings/oleObject504.bin" ContentType="application/vnd.openxmlformats-officedocument.oleObject"/>
  <Override PartName="/ppt/embeddings/oleObject505.bin" ContentType="application/vnd.openxmlformats-officedocument.oleObject"/>
  <Override PartName="/ppt/embeddings/oleObject506.bin" ContentType="application/vnd.openxmlformats-officedocument.oleObject"/>
  <Override PartName="/ppt/embeddings/oleObject507.bin" ContentType="application/vnd.openxmlformats-officedocument.oleObject"/>
  <Override PartName="/ppt/embeddings/oleObject508.bin" ContentType="application/vnd.openxmlformats-officedocument.oleObject"/>
  <Override PartName="/ppt/embeddings/oleObject509.bin" ContentType="application/vnd.openxmlformats-officedocument.oleObject"/>
  <Override PartName="/ppt/embeddings/oleObject510.bin" ContentType="application/vnd.openxmlformats-officedocument.oleObject"/>
  <Override PartName="/ppt/embeddings/oleObject511.bin" ContentType="application/vnd.openxmlformats-officedocument.oleObject"/>
  <Override PartName="/ppt/embeddings/oleObject512.bin" ContentType="application/vnd.openxmlformats-officedocument.oleObject"/>
  <Override PartName="/ppt/embeddings/oleObject513.bin" ContentType="application/vnd.openxmlformats-officedocument.oleObject"/>
  <Override PartName="/ppt/embeddings/oleObject514.bin" ContentType="application/vnd.openxmlformats-officedocument.oleObject"/>
  <Override PartName="/ppt/embeddings/oleObject515.bin" ContentType="application/vnd.openxmlformats-officedocument.oleObject"/>
  <Override PartName="/ppt/embeddings/oleObject516.bin" ContentType="application/vnd.openxmlformats-officedocument.oleObject"/>
  <Override PartName="/ppt/embeddings/oleObject517.bin" ContentType="application/vnd.openxmlformats-officedocument.oleObject"/>
  <Override PartName="/ppt/embeddings/oleObject518.bin" ContentType="application/vnd.openxmlformats-officedocument.oleObject"/>
  <Override PartName="/ppt/embeddings/oleObject519.bin" ContentType="application/vnd.openxmlformats-officedocument.oleObject"/>
  <Override PartName="/ppt/embeddings/oleObject520.bin" ContentType="application/vnd.openxmlformats-officedocument.oleObject"/>
  <Override PartName="/ppt/embeddings/oleObject521.bin" ContentType="application/vnd.openxmlformats-officedocument.oleObject"/>
  <Override PartName="/ppt/embeddings/oleObject522.bin" ContentType="application/vnd.openxmlformats-officedocument.oleObject"/>
  <Override PartName="/ppt/embeddings/oleObject523.bin" ContentType="application/vnd.openxmlformats-officedocument.oleObject"/>
  <Override PartName="/ppt/embeddings/oleObject524.bin" ContentType="application/vnd.openxmlformats-officedocument.oleObject"/>
  <Override PartName="/ppt/embeddings/oleObject525.bin" ContentType="application/vnd.openxmlformats-officedocument.oleObject"/>
  <Override PartName="/ppt/embeddings/oleObject526.bin" ContentType="application/vnd.openxmlformats-officedocument.oleObject"/>
  <Override PartName="/ppt/embeddings/oleObject527.bin" ContentType="application/vnd.openxmlformats-officedocument.oleObject"/>
  <Override PartName="/ppt/embeddings/oleObject528.bin" ContentType="application/vnd.openxmlformats-officedocument.oleObject"/>
  <Override PartName="/ppt/embeddings/oleObject529.bin" ContentType="application/vnd.openxmlformats-officedocument.oleObject"/>
  <Override PartName="/ppt/embeddings/oleObject530.bin" ContentType="application/vnd.openxmlformats-officedocument.oleObject"/>
  <Override PartName="/ppt/embeddings/oleObject531.bin" ContentType="application/vnd.openxmlformats-officedocument.oleObject"/>
  <Override PartName="/ppt/embeddings/oleObject532.bin" ContentType="application/vnd.openxmlformats-officedocument.oleObject"/>
  <Override PartName="/ppt/embeddings/oleObject533.bin" ContentType="application/vnd.openxmlformats-officedocument.oleObject"/>
  <Override PartName="/ppt/embeddings/oleObject534.bin" ContentType="application/vnd.openxmlformats-officedocument.oleObject"/>
  <Override PartName="/ppt/embeddings/oleObject535.bin" ContentType="application/vnd.openxmlformats-officedocument.oleObject"/>
  <Override PartName="/ppt/embeddings/oleObject536.bin" ContentType="application/vnd.openxmlformats-officedocument.oleObject"/>
  <Override PartName="/ppt/embeddings/oleObject537.bin" ContentType="application/vnd.openxmlformats-officedocument.oleObject"/>
  <Override PartName="/ppt/embeddings/oleObject538.bin" ContentType="application/vnd.openxmlformats-officedocument.oleObject"/>
  <Override PartName="/ppt/embeddings/oleObject539.bin" ContentType="application/vnd.openxmlformats-officedocument.oleObject"/>
  <Override PartName="/ppt/embeddings/oleObject540.bin" ContentType="application/vnd.openxmlformats-officedocument.oleObject"/>
  <Override PartName="/ppt/embeddings/oleObject541.bin" ContentType="application/vnd.openxmlformats-officedocument.oleObject"/>
  <Override PartName="/ppt/embeddings/oleObject542.bin" ContentType="application/vnd.openxmlformats-officedocument.oleObject"/>
  <Override PartName="/ppt/embeddings/oleObject543.bin" ContentType="application/vnd.openxmlformats-officedocument.oleObject"/>
  <Override PartName="/ppt/embeddings/oleObject544.bin" ContentType="application/vnd.openxmlformats-officedocument.oleObject"/>
  <Override PartName="/ppt/embeddings/oleObject545.bin" ContentType="application/vnd.openxmlformats-officedocument.oleObject"/>
  <Override PartName="/ppt/embeddings/oleObject546.bin" ContentType="application/vnd.openxmlformats-officedocument.oleObject"/>
  <Override PartName="/ppt/embeddings/oleObject547.bin" ContentType="application/vnd.openxmlformats-officedocument.oleObject"/>
  <Override PartName="/ppt/embeddings/oleObject548.bin" ContentType="application/vnd.openxmlformats-officedocument.oleObject"/>
  <Override PartName="/ppt/embeddings/oleObject549.bin" ContentType="application/vnd.openxmlformats-officedocument.oleObject"/>
  <Override PartName="/ppt/embeddings/oleObject550.bin" ContentType="application/vnd.openxmlformats-officedocument.oleObject"/>
  <Override PartName="/ppt/embeddings/oleObject551.bin" ContentType="application/vnd.openxmlformats-officedocument.oleObject"/>
  <Override PartName="/ppt/embeddings/oleObject552.bin" ContentType="application/vnd.openxmlformats-officedocument.oleObject"/>
  <Override PartName="/ppt/embeddings/oleObject553.bin" ContentType="application/vnd.openxmlformats-officedocument.oleObject"/>
  <Override PartName="/ppt/embeddings/oleObject554.bin" ContentType="application/vnd.openxmlformats-officedocument.oleObject"/>
  <Override PartName="/ppt/embeddings/oleObject555.bin" ContentType="application/vnd.openxmlformats-officedocument.oleObject"/>
  <Override PartName="/ppt/embeddings/oleObject556.bin" ContentType="application/vnd.openxmlformats-officedocument.oleObject"/>
  <Override PartName="/ppt/embeddings/oleObject557.bin" ContentType="application/vnd.openxmlformats-officedocument.oleObject"/>
  <Override PartName="/ppt/embeddings/oleObject558.bin" ContentType="application/vnd.openxmlformats-officedocument.oleObject"/>
  <Override PartName="/ppt/embeddings/oleObject559.bin" ContentType="application/vnd.openxmlformats-officedocument.oleObject"/>
  <Override PartName="/ppt/embeddings/oleObject560.bin" ContentType="application/vnd.openxmlformats-officedocument.oleObject"/>
  <Override PartName="/ppt/embeddings/oleObject561.bin" ContentType="application/vnd.openxmlformats-officedocument.oleObject"/>
  <Override PartName="/ppt/embeddings/oleObject562.bin" ContentType="application/vnd.openxmlformats-officedocument.oleObject"/>
  <Override PartName="/ppt/embeddings/oleObject563.bin" ContentType="application/vnd.openxmlformats-officedocument.oleObject"/>
  <Override PartName="/ppt/embeddings/oleObject564.bin" ContentType="application/vnd.openxmlformats-officedocument.oleObject"/>
  <Override PartName="/ppt/embeddings/oleObject565.bin" ContentType="application/vnd.openxmlformats-officedocument.oleObject"/>
  <Override PartName="/ppt/embeddings/oleObject566.bin" ContentType="application/vnd.openxmlformats-officedocument.oleObject"/>
  <Override PartName="/ppt/embeddings/oleObject567.bin" ContentType="application/vnd.openxmlformats-officedocument.oleObject"/>
  <Override PartName="/ppt/embeddings/oleObject568.bin" ContentType="application/vnd.openxmlformats-officedocument.oleObject"/>
  <Override PartName="/ppt/embeddings/oleObject569.bin" ContentType="application/vnd.openxmlformats-officedocument.oleObject"/>
  <Override PartName="/ppt/embeddings/oleObject570.bin" ContentType="application/vnd.openxmlformats-officedocument.oleObject"/>
  <Override PartName="/ppt/embeddings/oleObject571.bin" ContentType="application/vnd.openxmlformats-officedocument.oleObject"/>
  <Override PartName="/ppt/embeddings/oleObject572.bin" ContentType="application/vnd.openxmlformats-officedocument.oleObject"/>
  <Override PartName="/ppt/embeddings/oleObject573.bin" ContentType="application/vnd.openxmlformats-officedocument.oleObject"/>
  <Override PartName="/ppt/embeddings/oleObject574.bin" ContentType="application/vnd.openxmlformats-officedocument.oleObject"/>
  <Override PartName="/ppt/embeddings/oleObject575.bin" ContentType="application/vnd.openxmlformats-officedocument.oleObject"/>
  <Override PartName="/ppt/embeddings/oleObject576.bin" ContentType="application/vnd.openxmlformats-officedocument.oleObject"/>
  <Override PartName="/ppt/embeddings/oleObject577.bin" ContentType="application/vnd.openxmlformats-officedocument.oleObject"/>
  <Override PartName="/ppt/embeddings/oleObject578.bin" ContentType="application/vnd.openxmlformats-officedocument.oleObject"/>
  <Override PartName="/ppt/embeddings/oleObject579.bin" ContentType="application/vnd.openxmlformats-officedocument.oleObject"/>
  <Override PartName="/ppt/embeddings/oleObject580.bin" ContentType="application/vnd.openxmlformats-officedocument.oleObject"/>
  <Override PartName="/ppt/embeddings/oleObject581.bin" ContentType="application/vnd.openxmlformats-officedocument.oleObject"/>
  <Override PartName="/ppt/embeddings/oleObject582.bin" ContentType="application/vnd.openxmlformats-officedocument.oleObject"/>
  <Override PartName="/ppt/embeddings/oleObject583.bin" ContentType="application/vnd.openxmlformats-officedocument.oleObject"/>
  <Override PartName="/ppt/embeddings/oleObject584.bin" ContentType="application/vnd.openxmlformats-officedocument.oleObject"/>
  <Override PartName="/ppt/embeddings/oleObject585.bin" ContentType="application/vnd.openxmlformats-officedocument.oleObject"/>
  <Override PartName="/ppt/embeddings/oleObject586.bin" ContentType="application/vnd.openxmlformats-officedocument.oleObject"/>
  <Override PartName="/ppt/embeddings/oleObject587.bin" ContentType="application/vnd.openxmlformats-officedocument.oleObject"/>
  <Override PartName="/ppt/embeddings/oleObject588.bin" ContentType="application/vnd.openxmlformats-officedocument.oleObject"/>
  <Override PartName="/ppt/embeddings/oleObject589.bin" ContentType="application/vnd.openxmlformats-officedocument.oleObject"/>
  <Override PartName="/ppt/embeddings/oleObject590.bin" ContentType="application/vnd.openxmlformats-officedocument.oleObject"/>
  <Override PartName="/ppt/embeddings/oleObject591.bin" ContentType="application/vnd.openxmlformats-officedocument.oleObject"/>
  <Override PartName="/ppt/embeddings/oleObject592.bin" ContentType="application/vnd.openxmlformats-officedocument.oleObject"/>
  <Override PartName="/ppt/embeddings/oleObject593.bin" ContentType="application/vnd.openxmlformats-officedocument.oleObject"/>
  <Override PartName="/ppt/embeddings/oleObject594.bin" ContentType="application/vnd.openxmlformats-officedocument.oleObject"/>
  <Override PartName="/ppt/embeddings/oleObject595.bin" ContentType="application/vnd.openxmlformats-officedocument.oleObject"/>
  <Override PartName="/ppt/embeddings/oleObject596.bin" ContentType="application/vnd.openxmlformats-officedocument.oleObject"/>
  <Override PartName="/ppt/embeddings/oleObject597.bin" ContentType="application/vnd.openxmlformats-officedocument.oleObject"/>
  <Override PartName="/ppt/embeddings/oleObject598.bin" ContentType="application/vnd.openxmlformats-officedocument.oleObject"/>
  <Override PartName="/ppt/embeddings/oleObject599.bin" ContentType="application/vnd.openxmlformats-officedocument.oleObject"/>
  <Override PartName="/ppt/embeddings/oleObject600.bin" ContentType="application/vnd.openxmlformats-officedocument.oleObject"/>
  <Override PartName="/ppt/embeddings/oleObject601.bin" ContentType="application/vnd.openxmlformats-officedocument.oleObject"/>
  <Override PartName="/ppt/embeddings/oleObject602.bin" ContentType="application/vnd.openxmlformats-officedocument.oleObject"/>
  <Override PartName="/ppt/embeddings/oleObject603.bin" ContentType="application/vnd.openxmlformats-officedocument.oleObject"/>
  <Override PartName="/ppt/embeddings/oleObject604.bin" ContentType="application/vnd.openxmlformats-officedocument.oleObject"/>
  <Override PartName="/ppt/embeddings/oleObject605.bin" ContentType="application/vnd.openxmlformats-officedocument.oleObject"/>
  <Override PartName="/ppt/embeddings/oleObject606.bin" ContentType="application/vnd.openxmlformats-officedocument.oleObject"/>
  <Override PartName="/ppt/embeddings/oleObject607.bin" ContentType="application/vnd.openxmlformats-officedocument.oleObject"/>
  <Override PartName="/ppt/embeddings/oleObject608.bin" ContentType="application/vnd.openxmlformats-officedocument.oleObject"/>
  <Override PartName="/ppt/embeddings/oleObject609.bin" ContentType="application/vnd.openxmlformats-officedocument.oleObject"/>
  <Override PartName="/ppt/embeddings/oleObject610.bin" ContentType="application/vnd.openxmlformats-officedocument.oleObject"/>
  <Override PartName="/ppt/embeddings/oleObject611.bin" ContentType="application/vnd.openxmlformats-officedocument.oleObject"/>
  <Override PartName="/ppt/embeddings/oleObject612.bin" ContentType="application/vnd.openxmlformats-officedocument.oleObject"/>
  <Override PartName="/ppt/embeddings/oleObject613.bin" ContentType="application/vnd.openxmlformats-officedocument.oleObject"/>
  <Override PartName="/ppt/embeddings/oleObject614.bin" ContentType="application/vnd.openxmlformats-officedocument.oleObject"/>
  <Override PartName="/ppt/embeddings/oleObject615.bin" ContentType="application/vnd.openxmlformats-officedocument.oleObject"/>
  <Override PartName="/ppt/embeddings/oleObject616.bin" ContentType="application/vnd.openxmlformats-officedocument.oleObject"/>
  <Override PartName="/ppt/embeddings/oleObject617.bin" ContentType="application/vnd.openxmlformats-officedocument.oleObject"/>
  <Override PartName="/ppt/embeddings/oleObject618.bin" ContentType="application/vnd.openxmlformats-officedocument.oleObject"/>
  <Override PartName="/ppt/embeddings/oleObject619.bin" ContentType="application/vnd.openxmlformats-officedocument.oleObject"/>
  <Override PartName="/ppt/embeddings/oleObject620.bin" ContentType="application/vnd.openxmlformats-officedocument.oleObject"/>
  <Override PartName="/ppt/embeddings/oleObject621.bin" ContentType="application/vnd.openxmlformats-officedocument.oleObject"/>
  <Override PartName="/ppt/embeddings/oleObject622.bin" ContentType="application/vnd.openxmlformats-officedocument.oleObject"/>
  <Override PartName="/ppt/embeddings/oleObject623.bin" ContentType="application/vnd.openxmlformats-officedocument.oleObject"/>
  <Override PartName="/ppt/embeddings/oleObject624.bin" ContentType="application/vnd.openxmlformats-officedocument.oleObject"/>
  <Override PartName="/ppt/embeddings/oleObject625.bin" ContentType="application/vnd.openxmlformats-officedocument.oleObject"/>
  <Override PartName="/ppt/embeddings/oleObject626.bin" ContentType="application/vnd.openxmlformats-officedocument.oleObject"/>
  <Override PartName="/ppt/embeddings/oleObject627.bin" ContentType="application/vnd.openxmlformats-officedocument.oleObject"/>
  <Override PartName="/ppt/embeddings/oleObject628.bin" ContentType="application/vnd.openxmlformats-officedocument.oleObject"/>
  <Override PartName="/ppt/embeddings/oleObject6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1"/>
  </p:handoutMasterIdLst>
  <p:sldIdLst>
    <p:sldId id="275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0" r:id="rId10"/>
    <p:sldId id="271" r:id="rId11"/>
    <p:sldId id="272" r:id="rId12"/>
    <p:sldId id="263" r:id="rId13"/>
    <p:sldId id="273" r:id="rId14"/>
    <p:sldId id="274" r:id="rId15"/>
    <p:sldId id="264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89" r:id="rId35"/>
    <p:sldId id="296" r:id="rId36"/>
    <p:sldId id="386" r:id="rId37"/>
    <p:sldId id="387" r:id="rId38"/>
    <p:sldId id="388" r:id="rId39"/>
    <p:sldId id="298" r:id="rId40"/>
    <p:sldId id="299" r:id="rId41"/>
    <p:sldId id="301" r:id="rId42"/>
    <p:sldId id="302" r:id="rId43"/>
    <p:sldId id="304" r:id="rId44"/>
    <p:sldId id="307" r:id="rId45"/>
    <p:sldId id="308" r:id="rId46"/>
    <p:sldId id="309" r:id="rId47"/>
    <p:sldId id="311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74" r:id="rId75"/>
    <p:sldId id="339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73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90" r:id="rId105"/>
    <p:sldId id="392" r:id="rId106"/>
    <p:sldId id="393" r:id="rId107"/>
    <p:sldId id="394" r:id="rId108"/>
    <p:sldId id="395" r:id="rId109"/>
    <p:sldId id="396" r:id="rId110"/>
    <p:sldId id="397" r:id="rId111"/>
    <p:sldId id="398" r:id="rId112"/>
    <p:sldId id="399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30" r:id="rId129"/>
    <p:sldId id="438" r:id="rId130"/>
    <p:sldId id="439" r:id="rId131"/>
    <p:sldId id="375" r:id="rId132"/>
    <p:sldId id="376" r:id="rId133"/>
    <p:sldId id="377" r:id="rId134"/>
    <p:sldId id="381" r:id="rId135"/>
    <p:sldId id="382" r:id="rId136"/>
    <p:sldId id="383" r:id="rId137"/>
    <p:sldId id="426" r:id="rId138"/>
    <p:sldId id="425" r:id="rId139"/>
    <p:sldId id="418" r:id="rId140"/>
    <p:sldId id="417" r:id="rId141"/>
    <p:sldId id="427" r:id="rId142"/>
    <p:sldId id="419" r:id="rId143"/>
    <p:sldId id="420" r:id="rId144"/>
    <p:sldId id="416" r:id="rId145"/>
    <p:sldId id="421" r:id="rId146"/>
    <p:sldId id="422" r:id="rId147"/>
    <p:sldId id="423" r:id="rId148"/>
    <p:sldId id="428" r:id="rId149"/>
    <p:sldId id="429" r:id="rId15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-11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4" Type="http://schemas.openxmlformats.org/officeDocument/2006/relationships/image" Target="../media/image418.wmf"/></Relationships>
</file>

<file path=ppt/drawings/_rels/vmlDrawing10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3" Type="http://schemas.openxmlformats.org/officeDocument/2006/relationships/image" Target="../media/image421.wmf"/><Relationship Id="rId7" Type="http://schemas.openxmlformats.org/officeDocument/2006/relationships/image" Target="../media/image425.wmf"/><Relationship Id="rId12" Type="http://schemas.openxmlformats.org/officeDocument/2006/relationships/image" Target="../media/image430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Relationship Id="rId6" Type="http://schemas.openxmlformats.org/officeDocument/2006/relationships/image" Target="../media/image424.wmf"/><Relationship Id="rId11" Type="http://schemas.openxmlformats.org/officeDocument/2006/relationships/image" Target="../media/image429.wmf"/><Relationship Id="rId5" Type="http://schemas.openxmlformats.org/officeDocument/2006/relationships/image" Target="../media/image423.wmf"/><Relationship Id="rId10" Type="http://schemas.openxmlformats.org/officeDocument/2006/relationships/image" Target="../media/image428.wmf"/><Relationship Id="rId4" Type="http://schemas.openxmlformats.org/officeDocument/2006/relationships/image" Target="../media/image422.wmf"/><Relationship Id="rId9" Type="http://schemas.openxmlformats.org/officeDocument/2006/relationships/image" Target="../media/image427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wmf"/><Relationship Id="rId7" Type="http://schemas.openxmlformats.org/officeDocument/2006/relationships/image" Target="../media/image427.wmf"/><Relationship Id="rId2" Type="http://schemas.openxmlformats.org/officeDocument/2006/relationships/image" Target="../media/image432.wmf"/><Relationship Id="rId1" Type="http://schemas.openxmlformats.org/officeDocument/2006/relationships/image" Target="../media/image431.wmf"/><Relationship Id="rId6" Type="http://schemas.openxmlformats.org/officeDocument/2006/relationships/image" Target="../media/image428.wmf"/><Relationship Id="rId5" Type="http://schemas.openxmlformats.org/officeDocument/2006/relationships/image" Target="../media/image435.wmf"/><Relationship Id="rId4" Type="http://schemas.openxmlformats.org/officeDocument/2006/relationships/image" Target="../media/image434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wmf"/><Relationship Id="rId2" Type="http://schemas.openxmlformats.org/officeDocument/2006/relationships/image" Target="../media/image436.wmf"/><Relationship Id="rId1" Type="http://schemas.openxmlformats.org/officeDocument/2006/relationships/image" Target="../media/image435.wmf"/><Relationship Id="rId6" Type="http://schemas.openxmlformats.org/officeDocument/2006/relationships/image" Target="../media/image438.wmf"/><Relationship Id="rId5" Type="http://schemas.openxmlformats.org/officeDocument/2006/relationships/image" Target="../media/image425.wmf"/><Relationship Id="rId4" Type="http://schemas.openxmlformats.org/officeDocument/2006/relationships/image" Target="../media/image426.wmf"/></Relationships>
</file>

<file path=ppt/drawings/_rels/vmlDrawing10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wmf"/><Relationship Id="rId1" Type="http://schemas.openxmlformats.org/officeDocument/2006/relationships/image" Target="../media/image440.wmf"/></Relationships>
</file>

<file path=ppt/drawings/_rels/vmlDrawing10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image" Target="../media/image454.wmf"/><Relationship Id="rId18" Type="http://schemas.openxmlformats.org/officeDocument/2006/relationships/image" Target="../media/image459.emf"/><Relationship Id="rId26" Type="http://schemas.openxmlformats.org/officeDocument/2006/relationships/image" Target="../media/image467.wmf"/><Relationship Id="rId3" Type="http://schemas.openxmlformats.org/officeDocument/2006/relationships/image" Target="../media/image444.wmf"/><Relationship Id="rId21" Type="http://schemas.openxmlformats.org/officeDocument/2006/relationships/image" Target="../media/image462.wmf"/><Relationship Id="rId7" Type="http://schemas.openxmlformats.org/officeDocument/2006/relationships/image" Target="../media/image448.wmf"/><Relationship Id="rId12" Type="http://schemas.openxmlformats.org/officeDocument/2006/relationships/image" Target="../media/image453.wmf"/><Relationship Id="rId17" Type="http://schemas.openxmlformats.org/officeDocument/2006/relationships/image" Target="../media/image458.wmf"/><Relationship Id="rId25" Type="http://schemas.openxmlformats.org/officeDocument/2006/relationships/image" Target="../media/image466.wmf"/><Relationship Id="rId2" Type="http://schemas.openxmlformats.org/officeDocument/2006/relationships/image" Target="../media/image443.wmf"/><Relationship Id="rId16" Type="http://schemas.openxmlformats.org/officeDocument/2006/relationships/image" Target="../media/image457.wmf"/><Relationship Id="rId20" Type="http://schemas.openxmlformats.org/officeDocument/2006/relationships/image" Target="../media/image461.wmf"/><Relationship Id="rId29" Type="http://schemas.openxmlformats.org/officeDocument/2006/relationships/image" Target="../media/image470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11" Type="http://schemas.openxmlformats.org/officeDocument/2006/relationships/image" Target="../media/image452.wmf"/><Relationship Id="rId24" Type="http://schemas.openxmlformats.org/officeDocument/2006/relationships/image" Target="../media/image465.wmf"/><Relationship Id="rId5" Type="http://schemas.openxmlformats.org/officeDocument/2006/relationships/image" Target="../media/image446.wmf"/><Relationship Id="rId15" Type="http://schemas.openxmlformats.org/officeDocument/2006/relationships/image" Target="../media/image456.emf"/><Relationship Id="rId23" Type="http://schemas.openxmlformats.org/officeDocument/2006/relationships/image" Target="../media/image464.wmf"/><Relationship Id="rId28" Type="http://schemas.openxmlformats.org/officeDocument/2006/relationships/image" Target="../media/image469.wmf"/><Relationship Id="rId10" Type="http://schemas.openxmlformats.org/officeDocument/2006/relationships/image" Target="../media/image451.wmf"/><Relationship Id="rId19" Type="http://schemas.openxmlformats.org/officeDocument/2006/relationships/image" Target="../media/image460.wmf"/><Relationship Id="rId31" Type="http://schemas.openxmlformats.org/officeDocument/2006/relationships/image" Target="../media/image75.wmf"/><Relationship Id="rId4" Type="http://schemas.openxmlformats.org/officeDocument/2006/relationships/image" Target="../media/image445.wmf"/><Relationship Id="rId9" Type="http://schemas.openxmlformats.org/officeDocument/2006/relationships/image" Target="../media/image450.wmf"/><Relationship Id="rId14" Type="http://schemas.openxmlformats.org/officeDocument/2006/relationships/image" Target="../media/image455.wmf"/><Relationship Id="rId22" Type="http://schemas.openxmlformats.org/officeDocument/2006/relationships/image" Target="../media/image463.wmf"/><Relationship Id="rId27" Type="http://schemas.openxmlformats.org/officeDocument/2006/relationships/image" Target="../media/image468.wmf"/><Relationship Id="rId30" Type="http://schemas.openxmlformats.org/officeDocument/2006/relationships/image" Target="../media/image471.w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2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wmf"/><Relationship Id="rId7" Type="http://schemas.openxmlformats.org/officeDocument/2006/relationships/image" Target="../media/image479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5" Type="http://schemas.openxmlformats.org/officeDocument/2006/relationships/image" Target="../media/image477.wmf"/><Relationship Id="rId4" Type="http://schemas.openxmlformats.org/officeDocument/2006/relationships/image" Target="../media/image476.w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0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wmf"/><Relationship Id="rId2" Type="http://schemas.openxmlformats.org/officeDocument/2006/relationships/image" Target="../media/image482.wmf"/><Relationship Id="rId1" Type="http://schemas.openxmlformats.org/officeDocument/2006/relationships/image" Target="../media/image48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3" Type="http://schemas.openxmlformats.org/officeDocument/2006/relationships/image" Target="../media/image486.wmf"/><Relationship Id="rId7" Type="http://schemas.openxmlformats.org/officeDocument/2006/relationships/image" Target="../media/image490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Relationship Id="rId9" Type="http://schemas.openxmlformats.org/officeDocument/2006/relationships/image" Target="../media/image492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4" Type="http://schemas.openxmlformats.org/officeDocument/2006/relationships/image" Target="../media/image496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wmf"/><Relationship Id="rId2" Type="http://schemas.openxmlformats.org/officeDocument/2006/relationships/image" Target="../media/image381.wmf"/><Relationship Id="rId1" Type="http://schemas.openxmlformats.org/officeDocument/2006/relationships/image" Target="../media/image497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/Relationships>
</file>

<file path=ppt/drawings/_rels/vmlDrawing1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image" Target="../media/image502.wmf"/><Relationship Id="rId1" Type="http://schemas.openxmlformats.org/officeDocument/2006/relationships/image" Target="../media/image432.wmf"/><Relationship Id="rId4" Type="http://schemas.openxmlformats.org/officeDocument/2006/relationships/image" Target="../media/image504.w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w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/Relationships>
</file>

<file path=ppt/drawings/_rels/vmlDrawing1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wmf"/><Relationship Id="rId7" Type="http://schemas.openxmlformats.org/officeDocument/2006/relationships/image" Target="../media/image514.wmf"/><Relationship Id="rId2" Type="http://schemas.openxmlformats.org/officeDocument/2006/relationships/image" Target="../media/image509.wmf"/><Relationship Id="rId1" Type="http://schemas.openxmlformats.org/officeDocument/2006/relationships/image" Target="../media/image508.wmf"/><Relationship Id="rId6" Type="http://schemas.openxmlformats.org/officeDocument/2006/relationships/image" Target="../media/image513.wmf"/><Relationship Id="rId5" Type="http://schemas.openxmlformats.org/officeDocument/2006/relationships/image" Target="../media/image512.wmf"/><Relationship Id="rId4" Type="http://schemas.openxmlformats.org/officeDocument/2006/relationships/image" Target="../media/image511.wmf"/></Relationships>
</file>

<file path=ppt/drawings/_rels/vmlDrawing1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wmf"/><Relationship Id="rId2" Type="http://schemas.openxmlformats.org/officeDocument/2006/relationships/image" Target="../media/image516.wmf"/><Relationship Id="rId1" Type="http://schemas.openxmlformats.org/officeDocument/2006/relationships/image" Target="../media/image515.wmf"/><Relationship Id="rId4" Type="http://schemas.openxmlformats.org/officeDocument/2006/relationships/image" Target="../media/image518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2.wmf"/><Relationship Id="rId2" Type="http://schemas.openxmlformats.org/officeDocument/2006/relationships/image" Target="../media/image521.wmf"/><Relationship Id="rId1" Type="http://schemas.openxmlformats.org/officeDocument/2006/relationships/image" Target="../media/image520.wmf"/><Relationship Id="rId4" Type="http://schemas.openxmlformats.org/officeDocument/2006/relationships/image" Target="../media/image523.wmf"/></Relationships>
</file>

<file path=ppt/drawings/_rels/vmlDrawing1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5" Type="http://schemas.openxmlformats.org/officeDocument/2006/relationships/image" Target="../media/image529.wmf"/><Relationship Id="rId4" Type="http://schemas.openxmlformats.org/officeDocument/2006/relationships/image" Target="../media/image528.wmf"/></Relationships>
</file>

<file path=ppt/drawings/_rels/vmlDrawing1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1.png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3.wmf"/></Relationships>
</file>

<file path=ppt/drawings/_rels/vmlDrawing1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6.wmf"/><Relationship Id="rId1" Type="http://schemas.openxmlformats.org/officeDocument/2006/relationships/image" Target="../media/image535.wmf"/></Relationships>
</file>

<file path=ppt/drawings/_rels/vmlDrawing1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wmf"/><Relationship Id="rId7" Type="http://schemas.openxmlformats.org/officeDocument/2006/relationships/image" Target="../media/image544.w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Relationship Id="rId6" Type="http://schemas.openxmlformats.org/officeDocument/2006/relationships/image" Target="../media/image543.wmf"/><Relationship Id="rId5" Type="http://schemas.openxmlformats.org/officeDocument/2006/relationships/image" Target="../media/image542.wmf"/><Relationship Id="rId4" Type="http://schemas.openxmlformats.org/officeDocument/2006/relationships/image" Target="../media/image541.wmf"/></Relationships>
</file>

<file path=ppt/drawings/_rels/vmlDrawing1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wmf"/><Relationship Id="rId2" Type="http://schemas.openxmlformats.org/officeDocument/2006/relationships/image" Target="../media/image546.wmf"/><Relationship Id="rId1" Type="http://schemas.openxmlformats.org/officeDocument/2006/relationships/image" Target="../media/image545.wmf"/><Relationship Id="rId4" Type="http://schemas.openxmlformats.org/officeDocument/2006/relationships/image" Target="../media/image548.wmf"/></Relationships>
</file>

<file path=ppt/drawings/_rels/vmlDrawing1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wmf"/><Relationship Id="rId7" Type="http://schemas.openxmlformats.org/officeDocument/2006/relationships/image" Target="../media/image556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Relationship Id="rId6" Type="http://schemas.openxmlformats.org/officeDocument/2006/relationships/image" Target="../media/image555.wmf"/><Relationship Id="rId5" Type="http://schemas.openxmlformats.org/officeDocument/2006/relationships/image" Target="../media/image554.wmf"/><Relationship Id="rId4" Type="http://schemas.openxmlformats.org/officeDocument/2006/relationships/image" Target="../media/image553.wmf"/></Relationships>
</file>

<file path=ppt/drawings/_rels/vmlDrawing1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8.wmf"/><Relationship Id="rId1" Type="http://schemas.openxmlformats.org/officeDocument/2006/relationships/image" Target="../media/image557.wmf"/></Relationships>
</file>

<file path=ppt/drawings/_rels/vmlDrawing1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wmf"/><Relationship Id="rId2" Type="http://schemas.openxmlformats.org/officeDocument/2006/relationships/image" Target="../media/image560.wmf"/><Relationship Id="rId1" Type="http://schemas.openxmlformats.org/officeDocument/2006/relationships/image" Target="../media/image559.wmf"/><Relationship Id="rId4" Type="http://schemas.openxmlformats.org/officeDocument/2006/relationships/image" Target="../media/image562.w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3.w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6.w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4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1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wmf"/><Relationship Id="rId2" Type="http://schemas.openxmlformats.org/officeDocument/2006/relationships/image" Target="../media/image569.wmf"/><Relationship Id="rId1" Type="http://schemas.openxmlformats.org/officeDocument/2006/relationships/image" Target="../media/image568.wmf"/><Relationship Id="rId4" Type="http://schemas.openxmlformats.org/officeDocument/2006/relationships/image" Target="../media/image5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47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0.wmf"/><Relationship Id="rId7" Type="http://schemas.openxmlformats.org/officeDocument/2006/relationships/image" Target="../media/image65.wmf"/><Relationship Id="rId2" Type="http://schemas.openxmlformats.org/officeDocument/2006/relationships/image" Target="../media/image51.wmf"/><Relationship Id="rId1" Type="http://schemas.openxmlformats.org/officeDocument/2006/relationships/image" Target="../media/image62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81.wmf"/><Relationship Id="rId7" Type="http://schemas.openxmlformats.org/officeDocument/2006/relationships/image" Target="../media/image7.wmf"/><Relationship Id="rId12" Type="http://schemas.openxmlformats.org/officeDocument/2006/relationships/image" Target="../media/image72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58.wmf"/><Relationship Id="rId11" Type="http://schemas.openxmlformats.org/officeDocument/2006/relationships/image" Target="../media/image78.wmf"/><Relationship Id="rId5" Type="http://schemas.openxmlformats.org/officeDocument/2006/relationships/image" Target="../media/image83.wmf"/><Relationship Id="rId10" Type="http://schemas.openxmlformats.org/officeDocument/2006/relationships/image" Target="../media/image77.wmf"/><Relationship Id="rId4" Type="http://schemas.openxmlformats.org/officeDocument/2006/relationships/image" Target="../media/image82.wmf"/><Relationship Id="rId9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75.wmf"/><Relationship Id="rId1" Type="http://schemas.openxmlformats.org/officeDocument/2006/relationships/image" Target="../media/image7.wmf"/><Relationship Id="rId6" Type="http://schemas.openxmlformats.org/officeDocument/2006/relationships/image" Target="../media/image83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.wmf"/><Relationship Id="rId1" Type="http://schemas.openxmlformats.org/officeDocument/2006/relationships/image" Target="../media/image92.wmf"/><Relationship Id="rId5" Type="http://schemas.openxmlformats.org/officeDocument/2006/relationships/image" Target="../media/image94.wmf"/><Relationship Id="rId4" Type="http://schemas.openxmlformats.org/officeDocument/2006/relationships/image" Target="../media/image9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NULL"/><Relationship Id="rId4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10.wmf"/><Relationship Id="rId7" Type="http://schemas.openxmlformats.org/officeDocument/2006/relationships/image" Target="../media/image105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3.wmf"/><Relationship Id="rId7" Type="http://schemas.openxmlformats.org/officeDocument/2006/relationships/image" Target="../media/image11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16.wmf"/><Relationship Id="rId11" Type="http://schemas.openxmlformats.org/officeDocument/2006/relationships/image" Target="../media/image127.wmf"/><Relationship Id="rId5" Type="http://schemas.openxmlformats.org/officeDocument/2006/relationships/image" Target="../media/image115.wmf"/><Relationship Id="rId10" Type="http://schemas.openxmlformats.org/officeDocument/2006/relationships/image" Target="../media/image126.wmf"/><Relationship Id="rId4" Type="http://schemas.openxmlformats.org/officeDocument/2006/relationships/image" Target="../media/image114.wmf"/><Relationship Id="rId9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44.wmf"/><Relationship Id="rId4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7.wmf"/><Relationship Id="rId7" Type="http://schemas.openxmlformats.org/officeDocument/2006/relationships/image" Target="../media/image183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7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png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2" Type="http://schemas.openxmlformats.org/officeDocument/2006/relationships/image" Target="../media/image149.wmf"/><Relationship Id="rId1" Type="http://schemas.openxmlformats.org/officeDocument/2006/relationships/image" Target="../media/image189.wmf"/><Relationship Id="rId6" Type="http://schemas.openxmlformats.org/officeDocument/2006/relationships/image" Target="../media/image191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9" Type="http://schemas.openxmlformats.org/officeDocument/2006/relationships/image" Target="../media/image19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97.wmf"/><Relationship Id="rId7" Type="http://schemas.openxmlformats.org/officeDocument/2006/relationships/image" Target="../media/image150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190.wmf"/><Relationship Id="rId11" Type="http://schemas.openxmlformats.org/officeDocument/2006/relationships/image" Target="../media/image200.wmf"/><Relationship Id="rId5" Type="http://schemas.openxmlformats.org/officeDocument/2006/relationships/image" Target="../media/image149.wmf"/><Relationship Id="rId10" Type="http://schemas.openxmlformats.org/officeDocument/2006/relationships/image" Target="../media/image199.wmf"/><Relationship Id="rId4" Type="http://schemas.openxmlformats.org/officeDocument/2006/relationships/image" Target="../media/image189.wmf"/><Relationship Id="rId9" Type="http://schemas.openxmlformats.org/officeDocument/2006/relationships/image" Target="../media/image198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203.wmf"/><Relationship Id="rId7" Type="http://schemas.openxmlformats.org/officeDocument/2006/relationships/image" Target="../media/image19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9.wmf"/><Relationship Id="rId7" Type="http://schemas.openxmlformats.org/officeDocument/2006/relationships/image" Target="../media/image211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0.wmf"/><Relationship Id="rId11" Type="http://schemas.openxmlformats.org/officeDocument/2006/relationships/image" Target="../media/image200.wmf"/><Relationship Id="rId5" Type="http://schemas.openxmlformats.org/officeDocument/2006/relationships/image" Target="../media/image205.wmf"/><Relationship Id="rId10" Type="http://schemas.openxmlformats.org/officeDocument/2006/relationships/image" Target="../media/image197.wmf"/><Relationship Id="rId4" Type="http://schemas.openxmlformats.org/officeDocument/2006/relationships/image" Target="../media/image206.wmf"/><Relationship Id="rId9" Type="http://schemas.openxmlformats.org/officeDocument/2006/relationships/image" Target="../media/image21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png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png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50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49.wmf"/><Relationship Id="rId2" Type="http://schemas.openxmlformats.org/officeDocument/2006/relationships/image" Target="../media/image240.wmf"/><Relationship Id="rId1" Type="http://schemas.openxmlformats.org/officeDocument/2006/relationships/image" Target="../media/image239.emf"/><Relationship Id="rId6" Type="http://schemas.openxmlformats.org/officeDocument/2006/relationships/image" Target="../media/image244.wmf"/><Relationship Id="rId11" Type="http://schemas.openxmlformats.org/officeDocument/2006/relationships/image" Target="../media/image248.wmf"/><Relationship Id="rId5" Type="http://schemas.openxmlformats.org/officeDocument/2006/relationships/image" Target="../media/image243.wmf"/><Relationship Id="rId10" Type="http://schemas.openxmlformats.org/officeDocument/2006/relationships/image" Target="../media/image247.wmf"/><Relationship Id="rId4" Type="http://schemas.openxmlformats.org/officeDocument/2006/relationships/image" Target="../media/image242.wmf"/><Relationship Id="rId9" Type="http://schemas.openxmlformats.org/officeDocument/2006/relationships/image" Target="../media/image24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png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png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png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62.wmf"/><Relationship Id="rId7" Type="http://schemas.openxmlformats.org/officeDocument/2006/relationships/image" Target="../media/image277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1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5" Type="http://schemas.openxmlformats.org/officeDocument/2006/relationships/image" Target="../media/image301.emf"/><Relationship Id="rId4" Type="http://schemas.openxmlformats.org/officeDocument/2006/relationships/image" Target="../media/image300.e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wmf"/><Relationship Id="rId1" Type="http://schemas.openxmlformats.org/officeDocument/2006/relationships/image" Target="../media/image302.png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wmf"/><Relationship Id="rId1" Type="http://schemas.openxmlformats.org/officeDocument/2006/relationships/image" Target="../media/image309.png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44.wmf"/><Relationship Id="rId7" Type="http://schemas.openxmlformats.org/officeDocument/2006/relationships/image" Target="../media/image317.wmf"/><Relationship Id="rId2" Type="http://schemas.openxmlformats.org/officeDocument/2006/relationships/image" Target="../media/image313.wmf"/><Relationship Id="rId1" Type="http://schemas.openxmlformats.org/officeDocument/2006/relationships/image" Target="../media/image312.png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7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wmf"/><Relationship Id="rId1" Type="http://schemas.openxmlformats.org/officeDocument/2006/relationships/image" Target="../media/image319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4" Type="http://schemas.openxmlformats.org/officeDocument/2006/relationships/image" Target="../media/image328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2" Type="http://schemas.openxmlformats.org/officeDocument/2006/relationships/image" Target="../media/image330.wmf"/><Relationship Id="rId1" Type="http://schemas.openxmlformats.org/officeDocument/2006/relationships/image" Target="../media/image329.e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4" Type="http://schemas.openxmlformats.org/officeDocument/2006/relationships/image" Target="../media/image347.w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wmf"/><Relationship Id="rId1" Type="http://schemas.openxmlformats.org/officeDocument/2006/relationships/image" Target="../media/image348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0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10" Type="http://schemas.openxmlformats.org/officeDocument/2006/relationships/image" Target="../media/image365.wmf"/><Relationship Id="rId4" Type="http://schemas.openxmlformats.org/officeDocument/2006/relationships/image" Target="../media/image359.wmf"/><Relationship Id="rId9" Type="http://schemas.openxmlformats.org/officeDocument/2006/relationships/image" Target="../media/image364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3" Type="http://schemas.openxmlformats.org/officeDocument/2006/relationships/image" Target="../media/image368.wmf"/><Relationship Id="rId7" Type="http://schemas.openxmlformats.org/officeDocument/2006/relationships/image" Target="../media/image372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5" Type="http://schemas.openxmlformats.org/officeDocument/2006/relationships/image" Target="../media/image370.emf"/><Relationship Id="rId10" Type="http://schemas.openxmlformats.org/officeDocument/2006/relationships/image" Target="../media/image375.wmf"/><Relationship Id="rId4" Type="http://schemas.openxmlformats.org/officeDocument/2006/relationships/image" Target="../media/image369.emf"/><Relationship Id="rId9" Type="http://schemas.openxmlformats.org/officeDocument/2006/relationships/image" Target="../media/image374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wmf"/><Relationship Id="rId1" Type="http://schemas.openxmlformats.org/officeDocument/2006/relationships/image" Target="../media/image379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5" Type="http://schemas.openxmlformats.org/officeDocument/2006/relationships/image" Target="../media/image391.wmf"/><Relationship Id="rId4" Type="http://schemas.openxmlformats.org/officeDocument/2006/relationships/image" Target="../media/image387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7" Type="http://schemas.openxmlformats.org/officeDocument/2006/relationships/image" Target="../media/image394.wmf"/><Relationship Id="rId2" Type="http://schemas.openxmlformats.org/officeDocument/2006/relationships/image" Target="../media/image381.wmf"/><Relationship Id="rId1" Type="http://schemas.openxmlformats.org/officeDocument/2006/relationships/image" Target="../media/image392.wmf"/><Relationship Id="rId6" Type="http://schemas.openxmlformats.org/officeDocument/2006/relationships/image" Target="../media/image393.wmf"/><Relationship Id="rId5" Type="http://schemas.openxmlformats.org/officeDocument/2006/relationships/image" Target="../media/image363.wmf"/><Relationship Id="rId4" Type="http://schemas.openxmlformats.org/officeDocument/2006/relationships/image" Target="../media/image364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3" Type="http://schemas.openxmlformats.org/officeDocument/2006/relationships/image" Target="../media/image397.wmf"/><Relationship Id="rId7" Type="http://schemas.openxmlformats.org/officeDocument/2006/relationships/image" Target="../media/image400.e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53.wmf"/></Relationships>
</file>

<file path=ppt/drawings/_rels/vmlDrawing9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3" Type="http://schemas.openxmlformats.org/officeDocument/2006/relationships/image" Target="../media/image405.wmf"/><Relationship Id="rId7" Type="http://schemas.openxmlformats.org/officeDocument/2006/relationships/image" Target="../media/image409.e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4" Type="http://schemas.openxmlformats.org/officeDocument/2006/relationships/image" Target="../media/image406.e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7" Type="http://schemas.openxmlformats.org/officeDocument/2006/relationships/image" Target="../media/image416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6" Type="http://schemas.openxmlformats.org/officeDocument/2006/relationships/image" Target="../media/image415.wmf"/><Relationship Id="rId5" Type="http://schemas.openxmlformats.org/officeDocument/2006/relationships/image" Target="../media/image414.wmf"/><Relationship Id="rId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4D5863-DC17-455F-8CE9-F26AF277A9D4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FAFC6A-A0B3-4DCD-9846-D160FE0B1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40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D6BB-25EB-45CB-9ABE-5E19A072C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1F06-BE97-4AD2-91F9-3E1D13A35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35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4922E-A4A4-4EDB-93DA-F1F448D76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32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28AA1-1618-45F1-8B2D-E7EDC115E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9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9ACA7-3A46-47A6-9402-7EBD0CECD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15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CAF5B-A808-4C8F-AC23-D8F0E2EE4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5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A95F4-9B2A-408E-8B41-3B8568978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4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675B-ECC6-4942-96E7-4A724DCA14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424F1-FD39-4F57-B3F4-EEE6F699E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1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A956-6EB7-4F71-8655-DB55141C1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0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54714-21E8-4F37-8139-2C58C7E8E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37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A26B-639E-4180-920C-E1375A819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5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5F6AA8D-9964-4800-B7AE-7901AF5B4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6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83.bin"/><Relationship Id="rId4" Type="http://schemas.openxmlformats.org/officeDocument/2006/relationships/image" Target="../media/image342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45.wmf"/><Relationship Id="rId5" Type="http://schemas.openxmlformats.org/officeDocument/2006/relationships/oleObject" Target="../embeddings/oleObject385.bin"/><Relationship Id="rId10" Type="http://schemas.openxmlformats.org/officeDocument/2006/relationships/image" Target="../media/image347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87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89.bin"/><Relationship Id="rId4" Type="http://schemas.openxmlformats.org/officeDocument/2006/relationships/image" Target="../media/image348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350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354.wmf"/><Relationship Id="rId3" Type="http://schemas.openxmlformats.org/officeDocument/2006/relationships/oleObject" Target="../embeddings/oleObject391.bin"/><Relationship Id="rId7" Type="http://schemas.openxmlformats.org/officeDocument/2006/relationships/image" Target="../media/image352.wmf"/><Relationship Id="rId12" Type="http://schemas.openxmlformats.org/officeDocument/2006/relationships/oleObject" Target="../embeddings/oleObject3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53.wmf"/><Relationship Id="rId5" Type="http://schemas.openxmlformats.org/officeDocument/2006/relationships/oleObject" Target="../embeddings/oleObject392.bin"/><Relationship Id="rId15" Type="http://schemas.openxmlformats.org/officeDocument/2006/relationships/image" Target="../media/image355.wmf"/><Relationship Id="rId10" Type="http://schemas.openxmlformats.org/officeDocument/2006/relationships/oleObject" Target="../embeddings/oleObject396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95.bin"/><Relationship Id="rId14" Type="http://schemas.openxmlformats.org/officeDocument/2006/relationships/oleObject" Target="../embeddings/oleObject398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99.bin"/><Relationship Id="rId21" Type="http://schemas.openxmlformats.org/officeDocument/2006/relationships/oleObject" Target="../embeddings/oleObject408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407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61.wmf"/><Relationship Id="rId22" Type="http://schemas.openxmlformats.org/officeDocument/2006/relationships/image" Target="../media/image365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373.emf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18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370.emf"/><Relationship Id="rId17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2.wmf"/><Relationship Id="rId20" Type="http://schemas.openxmlformats.org/officeDocument/2006/relationships/image" Target="../media/image374.e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10" Type="http://schemas.openxmlformats.org/officeDocument/2006/relationships/image" Target="../media/image369.emf"/><Relationship Id="rId19" Type="http://schemas.openxmlformats.org/officeDocument/2006/relationships/oleObject" Target="../embeddings/oleObject417.bin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371.wmf"/><Relationship Id="rId22" Type="http://schemas.openxmlformats.org/officeDocument/2006/relationships/image" Target="../media/image375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420.bin"/><Relationship Id="rId4" Type="http://schemas.openxmlformats.org/officeDocument/2006/relationships/image" Target="../media/image37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423.bin"/><Relationship Id="rId4" Type="http://schemas.openxmlformats.org/officeDocument/2006/relationships/image" Target="../media/image379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oleObject" Target="../embeddings/oleObject429.bin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3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w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384.wmf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386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3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35.bin"/><Relationship Id="rId5" Type="http://schemas.openxmlformats.org/officeDocument/2006/relationships/oleObject" Target="../embeddings/oleObject432.bin"/><Relationship Id="rId10" Type="http://schemas.openxmlformats.org/officeDocument/2006/relationships/image" Target="../media/image387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34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image" Target="../media/image363.wmf"/><Relationship Id="rId3" Type="http://schemas.openxmlformats.org/officeDocument/2006/relationships/oleObject" Target="../embeddings/oleObject436.bin"/><Relationship Id="rId7" Type="http://schemas.openxmlformats.org/officeDocument/2006/relationships/oleObject" Target="../embeddings/oleObject438.bin"/><Relationship Id="rId12" Type="http://schemas.openxmlformats.org/officeDocument/2006/relationships/oleObject" Target="../embeddings/oleObject441.bin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3.bin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81.wmf"/><Relationship Id="rId11" Type="http://schemas.openxmlformats.org/officeDocument/2006/relationships/image" Target="../media/image364.wmf"/><Relationship Id="rId5" Type="http://schemas.openxmlformats.org/officeDocument/2006/relationships/oleObject" Target="../embeddings/oleObject437.bin"/><Relationship Id="rId15" Type="http://schemas.openxmlformats.org/officeDocument/2006/relationships/image" Target="../media/image393.wmf"/><Relationship Id="rId10" Type="http://schemas.openxmlformats.org/officeDocument/2006/relationships/oleObject" Target="../embeddings/oleObject440.bin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39.bin"/><Relationship Id="rId14" Type="http://schemas.openxmlformats.org/officeDocument/2006/relationships/oleObject" Target="../embeddings/oleObject442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6.bin"/><Relationship Id="rId13" Type="http://schemas.openxmlformats.org/officeDocument/2006/relationships/image" Target="../media/image398.wmf"/><Relationship Id="rId18" Type="http://schemas.openxmlformats.org/officeDocument/2006/relationships/oleObject" Target="../embeddings/oleObject452.bin"/><Relationship Id="rId3" Type="http://schemas.openxmlformats.org/officeDocument/2006/relationships/oleObject" Target="../embeddings/oleObject444.bin"/><Relationship Id="rId21" Type="http://schemas.openxmlformats.org/officeDocument/2006/relationships/oleObject" Target="../embeddings/oleObject454.bin"/><Relationship Id="rId7" Type="http://schemas.openxmlformats.org/officeDocument/2006/relationships/image" Target="../media/image396.wmf"/><Relationship Id="rId12" Type="http://schemas.openxmlformats.org/officeDocument/2006/relationships/oleObject" Target="../embeddings/oleObject448.bin"/><Relationship Id="rId17" Type="http://schemas.openxmlformats.org/officeDocument/2006/relationships/oleObject" Target="../embeddings/oleObject4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0.bin"/><Relationship Id="rId20" Type="http://schemas.openxmlformats.org/officeDocument/2006/relationships/oleObject" Target="../embeddings/oleObject453.bin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445.bin"/><Relationship Id="rId11" Type="http://schemas.openxmlformats.org/officeDocument/2006/relationships/image" Target="../media/image353.wmf"/><Relationship Id="rId5" Type="http://schemas.openxmlformats.org/officeDocument/2006/relationships/image" Target="../media/image402.jpeg"/><Relationship Id="rId15" Type="http://schemas.openxmlformats.org/officeDocument/2006/relationships/image" Target="../media/image399.wmf"/><Relationship Id="rId10" Type="http://schemas.openxmlformats.org/officeDocument/2006/relationships/oleObject" Target="../embeddings/oleObject447.bin"/><Relationship Id="rId19" Type="http://schemas.openxmlformats.org/officeDocument/2006/relationships/image" Target="../media/image400.emf"/><Relationship Id="rId4" Type="http://schemas.openxmlformats.org/officeDocument/2006/relationships/image" Target="../media/image395.wmf"/><Relationship Id="rId9" Type="http://schemas.openxmlformats.org/officeDocument/2006/relationships/image" Target="../media/image397.wmf"/><Relationship Id="rId14" Type="http://schemas.openxmlformats.org/officeDocument/2006/relationships/oleObject" Target="../embeddings/oleObject449.bin"/><Relationship Id="rId22" Type="http://schemas.openxmlformats.org/officeDocument/2006/relationships/image" Target="../media/image401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460.bin"/><Relationship Id="rId18" Type="http://schemas.openxmlformats.org/officeDocument/2006/relationships/image" Target="../media/image410.emf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07.wmf"/><Relationship Id="rId17" Type="http://schemas.openxmlformats.org/officeDocument/2006/relationships/oleObject" Target="../embeddings/oleObject4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9.emf"/><Relationship Id="rId1" Type="http://schemas.openxmlformats.org/officeDocument/2006/relationships/vmlDrawing" Target="../drawings/vmlDrawing98.vml"/><Relationship Id="rId6" Type="http://schemas.openxmlformats.org/officeDocument/2006/relationships/image" Target="../media/image404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10" Type="http://schemas.openxmlformats.org/officeDocument/2006/relationships/image" Target="../media/image406.emf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08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oleObject" Target="../embeddings/oleObject468.bin"/><Relationship Id="rId3" Type="http://schemas.openxmlformats.org/officeDocument/2006/relationships/oleObject" Target="../embeddings/oleObject463.bin"/><Relationship Id="rId7" Type="http://schemas.openxmlformats.org/officeDocument/2006/relationships/oleObject" Target="../embeddings/oleObject465.bin"/><Relationship Id="rId12" Type="http://schemas.openxmlformats.org/officeDocument/2006/relationships/image" Target="../media/image4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6.wmf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12.wmf"/><Relationship Id="rId11" Type="http://schemas.openxmlformats.org/officeDocument/2006/relationships/oleObject" Target="../embeddings/oleObject467.bin"/><Relationship Id="rId5" Type="http://schemas.openxmlformats.org/officeDocument/2006/relationships/oleObject" Target="../embeddings/oleObject464.bin"/><Relationship Id="rId15" Type="http://schemas.openxmlformats.org/officeDocument/2006/relationships/oleObject" Target="../embeddings/oleObject469.bin"/><Relationship Id="rId10" Type="http://schemas.openxmlformats.org/officeDocument/2006/relationships/image" Target="../media/image75.wmf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466.bin"/><Relationship Id="rId14" Type="http://schemas.openxmlformats.org/officeDocument/2006/relationships/image" Target="../media/image415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3" Type="http://schemas.openxmlformats.org/officeDocument/2006/relationships/oleObject" Target="../embeddings/oleObject470.bin"/><Relationship Id="rId7" Type="http://schemas.openxmlformats.org/officeDocument/2006/relationships/oleObject" Target="../embeddings/oleObject4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416.wmf"/><Relationship Id="rId5" Type="http://schemas.openxmlformats.org/officeDocument/2006/relationships/oleObject" Target="../embeddings/oleObject471.bin"/><Relationship Id="rId10" Type="http://schemas.openxmlformats.org/officeDocument/2006/relationships/image" Target="../media/image418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73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426.wmf"/><Relationship Id="rId26" Type="http://schemas.openxmlformats.org/officeDocument/2006/relationships/oleObject" Target="../embeddings/oleObject486.bin"/><Relationship Id="rId3" Type="http://schemas.openxmlformats.org/officeDocument/2006/relationships/oleObject" Target="../embeddings/oleObject474.bin"/><Relationship Id="rId21" Type="http://schemas.openxmlformats.org/officeDocument/2006/relationships/image" Target="../media/image427.wmf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23.wmf"/><Relationship Id="rId17" Type="http://schemas.openxmlformats.org/officeDocument/2006/relationships/oleObject" Target="../embeddings/oleObject481.bin"/><Relationship Id="rId25" Type="http://schemas.openxmlformats.org/officeDocument/2006/relationships/image" Target="../media/image4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5.wmf"/><Relationship Id="rId20" Type="http://schemas.openxmlformats.org/officeDocument/2006/relationships/oleObject" Target="../embeddings/oleObject483.bin"/><Relationship Id="rId29" Type="http://schemas.openxmlformats.org/officeDocument/2006/relationships/image" Target="../media/image430.wmf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420.wmf"/><Relationship Id="rId11" Type="http://schemas.openxmlformats.org/officeDocument/2006/relationships/oleObject" Target="../embeddings/oleObject478.bin"/><Relationship Id="rId24" Type="http://schemas.openxmlformats.org/officeDocument/2006/relationships/oleObject" Target="../embeddings/oleObject485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23" Type="http://schemas.openxmlformats.org/officeDocument/2006/relationships/image" Target="../media/image428.wmf"/><Relationship Id="rId28" Type="http://schemas.openxmlformats.org/officeDocument/2006/relationships/oleObject" Target="../embeddings/oleObject488.bin"/><Relationship Id="rId10" Type="http://schemas.openxmlformats.org/officeDocument/2006/relationships/image" Target="../media/image422.wmf"/><Relationship Id="rId19" Type="http://schemas.openxmlformats.org/officeDocument/2006/relationships/oleObject" Target="../embeddings/oleObject482.bin"/><Relationship Id="rId4" Type="http://schemas.openxmlformats.org/officeDocument/2006/relationships/image" Target="../media/image419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24.wmf"/><Relationship Id="rId22" Type="http://schemas.openxmlformats.org/officeDocument/2006/relationships/oleObject" Target="../embeddings/oleObject484.bin"/><Relationship Id="rId27" Type="http://schemas.openxmlformats.org/officeDocument/2006/relationships/oleObject" Target="../embeddings/oleObject487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oleObject" Target="../embeddings/oleObject494.bin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12" Type="http://schemas.openxmlformats.org/officeDocument/2006/relationships/image" Target="../media/image4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7.wmf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432.wmf"/><Relationship Id="rId11" Type="http://schemas.openxmlformats.org/officeDocument/2006/relationships/oleObject" Target="../embeddings/oleObject493.bin"/><Relationship Id="rId5" Type="http://schemas.openxmlformats.org/officeDocument/2006/relationships/oleObject" Target="../embeddings/oleObject490.bin"/><Relationship Id="rId15" Type="http://schemas.openxmlformats.org/officeDocument/2006/relationships/oleObject" Target="../embeddings/oleObject495.bin"/><Relationship Id="rId10" Type="http://schemas.openxmlformats.org/officeDocument/2006/relationships/image" Target="../media/image434.wmf"/><Relationship Id="rId4" Type="http://schemas.openxmlformats.org/officeDocument/2006/relationships/image" Target="../media/image431.wmf"/><Relationship Id="rId9" Type="http://schemas.openxmlformats.org/officeDocument/2006/relationships/oleObject" Target="../embeddings/oleObject492.bin"/><Relationship Id="rId14" Type="http://schemas.openxmlformats.org/officeDocument/2006/relationships/image" Target="../media/image4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0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425.wmf"/><Relationship Id="rId3" Type="http://schemas.openxmlformats.org/officeDocument/2006/relationships/oleObject" Target="../embeddings/oleObject496.bin"/><Relationship Id="rId7" Type="http://schemas.openxmlformats.org/officeDocument/2006/relationships/image" Target="../media/image439.png"/><Relationship Id="rId12" Type="http://schemas.openxmlformats.org/officeDocument/2006/relationships/oleObject" Target="../embeddings/oleObject5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436.wmf"/><Relationship Id="rId11" Type="http://schemas.openxmlformats.org/officeDocument/2006/relationships/image" Target="../media/image426.wmf"/><Relationship Id="rId5" Type="http://schemas.openxmlformats.org/officeDocument/2006/relationships/oleObject" Target="../embeddings/oleObject497.bin"/><Relationship Id="rId15" Type="http://schemas.openxmlformats.org/officeDocument/2006/relationships/image" Target="../media/image438.wmf"/><Relationship Id="rId10" Type="http://schemas.openxmlformats.org/officeDocument/2006/relationships/oleObject" Target="../embeddings/oleObject499.bin"/><Relationship Id="rId4" Type="http://schemas.openxmlformats.org/officeDocument/2006/relationships/image" Target="../media/image435.wmf"/><Relationship Id="rId9" Type="http://schemas.openxmlformats.org/officeDocument/2006/relationships/image" Target="../media/image437.wmf"/><Relationship Id="rId14" Type="http://schemas.openxmlformats.org/officeDocument/2006/relationships/oleObject" Target="../embeddings/oleObject501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441.wmf"/><Relationship Id="rId5" Type="http://schemas.openxmlformats.org/officeDocument/2006/relationships/oleObject" Target="../embeddings/oleObject503.bin"/><Relationship Id="rId4" Type="http://schemas.openxmlformats.org/officeDocument/2006/relationships/image" Target="../media/image440.wmf"/></Relationships>
</file>

<file path=ppt/slides/_rels/slide1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9.bin"/><Relationship Id="rId18" Type="http://schemas.openxmlformats.org/officeDocument/2006/relationships/image" Target="../media/image449.wmf"/><Relationship Id="rId26" Type="http://schemas.openxmlformats.org/officeDocument/2006/relationships/image" Target="../media/image453.wmf"/><Relationship Id="rId39" Type="http://schemas.openxmlformats.org/officeDocument/2006/relationships/oleObject" Target="../embeddings/oleObject522.bin"/><Relationship Id="rId21" Type="http://schemas.openxmlformats.org/officeDocument/2006/relationships/oleObject" Target="../embeddings/oleObject513.bin"/><Relationship Id="rId34" Type="http://schemas.openxmlformats.org/officeDocument/2006/relationships/image" Target="../media/image457.wmf"/><Relationship Id="rId42" Type="http://schemas.openxmlformats.org/officeDocument/2006/relationships/image" Target="../media/image461.wmf"/><Relationship Id="rId47" Type="http://schemas.openxmlformats.org/officeDocument/2006/relationships/oleObject" Target="../embeddings/oleObject526.bin"/><Relationship Id="rId50" Type="http://schemas.openxmlformats.org/officeDocument/2006/relationships/image" Target="../media/image465.wmf"/><Relationship Id="rId55" Type="http://schemas.openxmlformats.org/officeDocument/2006/relationships/oleObject" Target="../embeddings/oleObject530.bin"/><Relationship Id="rId63" Type="http://schemas.openxmlformats.org/officeDocument/2006/relationships/oleObject" Target="../embeddings/oleObject534.bin"/><Relationship Id="rId7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8.wmf"/><Relationship Id="rId20" Type="http://schemas.openxmlformats.org/officeDocument/2006/relationships/image" Target="../media/image450.wmf"/><Relationship Id="rId29" Type="http://schemas.openxmlformats.org/officeDocument/2006/relationships/oleObject" Target="../embeddings/oleObject517.bin"/><Relationship Id="rId41" Type="http://schemas.openxmlformats.org/officeDocument/2006/relationships/oleObject" Target="../embeddings/oleObject523.bin"/><Relationship Id="rId54" Type="http://schemas.openxmlformats.org/officeDocument/2006/relationships/image" Target="../media/image467.wmf"/><Relationship Id="rId62" Type="http://schemas.openxmlformats.org/officeDocument/2006/relationships/image" Target="../media/image471.wmf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508.bin"/><Relationship Id="rId24" Type="http://schemas.openxmlformats.org/officeDocument/2006/relationships/image" Target="../media/image452.wmf"/><Relationship Id="rId32" Type="http://schemas.openxmlformats.org/officeDocument/2006/relationships/image" Target="../media/image456.emf"/><Relationship Id="rId37" Type="http://schemas.openxmlformats.org/officeDocument/2006/relationships/oleObject" Target="../embeddings/oleObject521.bin"/><Relationship Id="rId40" Type="http://schemas.openxmlformats.org/officeDocument/2006/relationships/image" Target="../media/image460.wmf"/><Relationship Id="rId45" Type="http://schemas.openxmlformats.org/officeDocument/2006/relationships/oleObject" Target="../embeddings/oleObject525.bin"/><Relationship Id="rId53" Type="http://schemas.openxmlformats.org/officeDocument/2006/relationships/oleObject" Target="../embeddings/oleObject529.bin"/><Relationship Id="rId58" Type="http://schemas.openxmlformats.org/officeDocument/2006/relationships/image" Target="../media/image469.wmf"/><Relationship Id="rId5" Type="http://schemas.openxmlformats.org/officeDocument/2006/relationships/oleObject" Target="../embeddings/oleObject505.bin"/><Relationship Id="rId15" Type="http://schemas.openxmlformats.org/officeDocument/2006/relationships/oleObject" Target="../embeddings/oleObject510.bin"/><Relationship Id="rId23" Type="http://schemas.openxmlformats.org/officeDocument/2006/relationships/oleObject" Target="../embeddings/oleObject514.bin"/><Relationship Id="rId28" Type="http://schemas.openxmlformats.org/officeDocument/2006/relationships/image" Target="../media/image454.wmf"/><Relationship Id="rId36" Type="http://schemas.openxmlformats.org/officeDocument/2006/relationships/image" Target="../media/image458.wmf"/><Relationship Id="rId49" Type="http://schemas.openxmlformats.org/officeDocument/2006/relationships/oleObject" Target="../embeddings/oleObject527.bin"/><Relationship Id="rId57" Type="http://schemas.openxmlformats.org/officeDocument/2006/relationships/oleObject" Target="../embeddings/oleObject531.bin"/><Relationship Id="rId61" Type="http://schemas.openxmlformats.org/officeDocument/2006/relationships/oleObject" Target="../embeddings/oleObject533.bin"/><Relationship Id="rId10" Type="http://schemas.openxmlformats.org/officeDocument/2006/relationships/image" Target="../media/image445.wmf"/><Relationship Id="rId19" Type="http://schemas.openxmlformats.org/officeDocument/2006/relationships/oleObject" Target="../embeddings/oleObject512.bin"/><Relationship Id="rId31" Type="http://schemas.openxmlformats.org/officeDocument/2006/relationships/oleObject" Target="../embeddings/oleObject518.bin"/><Relationship Id="rId44" Type="http://schemas.openxmlformats.org/officeDocument/2006/relationships/image" Target="../media/image462.wmf"/><Relationship Id="rId52" Type="http://schemas.openxmlformats.org/officeDocument/2006/relationships/image" Target="../media/image466.wmf"/><Relationship Id="rId60" Type="http://schemas.openxmlformats.org/officeDocument/2006/relationships/image" Target="../media/image470.wmf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507.bin"/><Relationship Id="rId14" Type="http://schemas.openxmlformats.org/officeDocument/2006/relationships/image" Target="../media/image447.wmf"/><Relationship Id="rId22" Type="http://schemas.openxmlformats.org/officeDocument/2006/relationships/image" Target="../media/image451.wmf"/><Relationship Id="rId27" Type="http://schemas.openxmlformats.org/officeDocument/2006/relationships/oleObject" Target="../embeddings/oleObject516.bin"/><Relationship Id="rId30" Type="http://schemas.openxmlformats.org/officeDocument/2006/relationships/image" Target="../media/image455.wmf"/><Relationship Id="rId35" Type="http://schemas.openxmlformats.org/officeDocument/2006/relationships/oleObject" Target="../embeddings/oleObject520.bin"/><Relationship Id="rId43" Type="http://schemas.openxmlformats.org/officeDocument/2006/relationships/oleObject" Target="../embeddings/oleObject524.bin"/><Relationship Id="rId48" Type="http://schemas.openxmlformats.org/officeDocument/2006/relationships/image" Target="../media/image464.wmf"/><Relationship Id="rId56" Type="http://schemas.openxmlformats.org/officeDocument/2006/relationships/image" Target="../media/image468.wmf"/><Relationship Id="rId64" Type="http://schemas.openxmlformats.org/officeDocument/2006/relationships/image" Target="../media/image75.wmf"/><Relationship Id="rId8" Type="http://schemas.openxmlformats.org/officeDocument/2006/relationships/image" Target="../media/image444.wmf"/><Relationship Id="rId51" Type="http://schemas.openxmlformats.org/officeDocument/2006/relationships/oleObject" Target="../embeddings/oleObject528.bin"/><Relationship Id="rId3" Type="http://schemas.openxmlformats.org/officeDocument/2006/relationships/oleObject" Target="../embeddings/oleObject504.bin"/><Relationship Id="rId12" Type="http://schemas.openxmlformats.org/officeDocument/2006/relationships/image" Target="../media/image446.wmf"/><Relationship Id="rId17" Type="http://schemas.openxmlformats.org/officeDocument/2006/relationships/oleObject" Target="../embeddings/oleObject511.bin"/><Relationship Id="rId25" Type="http://schemas.openxmlformats.org/officeDocument/2006/relationships/oleObject" Target="../embeddings/oleObject515.bin"/><Relationship Id="rId33" Type="http://schemas.openxmlformats.org/officeDocument/2006/relationships/oleObject" Target="../embeddings/oleObject519.bin"/><Relationship Id="rId38" Type="http://schemas.openxmlformats.org/officeDocument/2006/relationships/image" Target="../media/image459.emf"/><Relationship Id="rId46" Type="http://schemas.openxmlformats.org/officeDocument/2006/relationships/image" Target="../media/image463.wmf"/><Relationship Id="rId59" Type="http://schemas.openxmlformats.org/officeDocument/2006/relationships/oleObject" Target="../embeddings/oleObject532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472.w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13" Type="http://schemas.openxmlformats.org/officeDocument/2006/relationships/oleObject" Target="../embeddings/oleObject541.bin"/><Relationship Id="rId3" Type="http://schemas.openxmlformats.org/officeDocument/2006/relationships/oleObject" Target="../embeddings/oleObject536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4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9.wmf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540.bin"/><Relationship Id="rId5" Type="http://schemas.openxmlformats.org/officeDocument/2006/relationships/oleObject" Target="../embeddings/oleObject537.bin"/><Relationship Id="rId15" Type="http://schemas.openxmlformats.org/officeDocument/2006/relationships/oleObject" Target="../embeddings/oleObject542.bin"/><Relationship Id="rId10" Type="http://schemas.openxmlformats.org/officeDocument/2006/relationships/image" Target="../media/image476.wmf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539.bin"/><Relationship Id="rId14" Type="http://schemas.openxmlformats.org/officeDocument/2006/relationships/image" Target="../media/image478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480.w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wmf"/><Relationship Id="rId3" Type="http://schemas.openxmlformats.org/officeDocument/2006/relationships/oleObject" Target="../embeddings/oleObject544.bin"/><Relationship Id="rId7" Type="http://schemas.openxmlformats.org/officeDocument/2006/relationships/oleObject" Target="../embeddings/oleObject5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482.wmf"/><Relationship Id="rId5" Type="http://schemas.openxmlformats.org/officeDocument/2006/relationships/oleObject" Target="../embeddings/oleObject545.bin"/><Relationship Id="rId4" Type="http://schemas.openxmlformats.org/officeDocument/2006/relationships/image" Target="../media/image481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oleObject" Target="../embeddings/oleObject552.bin"/><Relationship Id="rId18" Type="http://schemas.openxmlformats.org/officeDocument/2006/relationships/image" Target="../media/image491.wmf"/><Relationship Id="rId3" Type="http://schemas.openxmlformats.org/officeDocument/2006/relationships/oleObject" Target="../embeddings/oleObject547.bin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488.wmf"/><Relationship Id="rId17" Type="http://schemas.openxmlformats.org/officeDocument/2006/relationships/oleObject" Target="../embeddings/oleObject5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0.wmf"/><Relationship Id="rId20" Type="http://schemas.openxmlformats.org/officeDocument/2006/relationships/image" Target="../media/image492.wmf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551.bin"/><Relationship Id="rId5" Type="http://schemas.openxmlformats.org/officeDocument/2006/relationships/oleObject" Target="../embeddings/oleObject548.bin"/><Relationship Id="rId15" Type="http://schemas.openxmlformats.org/officeDocument/2006/relationships/oleObject" Target="../embeddings/oleObject553.bin"/><Relationship Id="rId10" Type="http://schemas.openxmlformats.org/officeDocument/2006/relationships/image" Target="../media/image487.wmf"/><Relationship Id="rId19" Type="http://schemas.openxmlformats.org/officeDocument/2006/relationships/oleObject" Target="../embeddings/oleObject555.bin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550.bin"/><Relationship Id="rId14" Type="http://schemas.openxmlformats.org/officeDocument/2006/relationships/image" Target="../media/image489.w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494.wmf"/><Relationship Id="rId5" Type="http://schemas.openxmlformats.org/officeDocument/2006/relationships/oleObject" Target="../embeddings/oleObject557.bin"/><Relationship Id="rId10" Type="http://schemas.openxmlformats.org/officeDocument/2006/relationships/image" Target="../media/image496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59.bin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565.bin"/><Relationship Id="rId3" Type="http://schemas.openxmlformats.org/officeDocument/2006/relationships/oleObject" Target="../embeddings/oleObject560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5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564.bin"/><Relationship Id="rId5" Type="http://schemas.openxmlformats.org/officeDocument/2006/relationships/oleObject" Target="../embeddings/oleObject561.bin"/><Relationship Id="rId10" Type="http://schemas.openxmlformats.org/officeDocument/2006/relationships/image" Target="../media/image499.wmf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63.bin"/><Relationship Id="rId14" Type="http://schemas.openxmlformats.org/officeDocument/2006/relationships/image" Target="../media/image50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3" Type="http://schemas.openxmlformats.org/officeDocument/2006/relationships/oleObject" Target="../embeddings/oleObject566.bin"/><Relationship Id="rId7" Type="http://schemas.openxmlformats.org/officeDocument/2006/relationships/oleObject" Target="../embeddings/oleObject5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502.wmf"/><Relationship Id="rId5" Type="http://schemas.openxmlformats.org/officeDocument/2006/relationships/oleObject" Target="../embeddings/oleObject567.bin"/><Relationship Id="rId10" Type="http://schemas.openxmlformats.org/officeDocument/2006/relationships/image" Target="../media/image504.wmf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569.bin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3" Type="http://schemas.openxmlformats.org/officeDocument/2006/relationships/oleObject" Target="../embeddings/oleObject570.bin"/><Relationship Id="rId7" Type="http://schemas.openxmlformats.org/officeDocument/2006/relationships/oleObject" Target="../embeddings/oleObject5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506.wmf"/><Relationship Id="rId5" Type="http://schemas.openxmlformats.org/officeDocument/2006/relationships/oleObject" Target="../embeddings/oleObject571.bin"/><Relationship Id="rId4" Type="http://schemas.openxmlformats.org/officeDocument/2006/relationships/image" Target="../media/image505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wmf"/><Relationship Id="rId13" Type="http://schemas.openxmlformats.org/officeDocument/2006/relationships/oleObject" Target="../embeddings/oleObject578.bin"/><Relationship Id="rId3" Type="http://schemas.openxmlformats.org/officeDocument/2006/relationships/oleObject" Target="../embeddings/oleObject573.bin"/><Relationship Id="rId7" Type="http://schemas.openxmlformats.org/officeDocument/2006/relationships/oleObject" Target="../embeddings/oleObject575.bin"/><Relationship Id="rId12" Type="http://schemas.openxmlformats.org/officeDocument/2006/relationships/image" Target="../media/image5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4.wmf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509.wmf"/><Relationship Id="rId11" Type="http://schemas.openxmlformats.org/officeDocument/2006/relationships/oleObject" Target="../embeddings/oleObject577.bin"/><Relationship Id="rId5" Type="http://schemas.openxmlformats.org/officeDocument/2006/relationships/oleObject" Target="../embeddings/oleObject574.bin"/><Relationship Id="rId15" Type="http://schemas.openxmlformats.org/officeDocument/2006/relationships/oleObject" Target="../embeddings/oleObject579.bin"/><Relationship Id="rId10" Type="http://schemas.openxmlformats.org/officeDocument/2006/relationships/image" Target="../media/image511.wmf"/><Relationship Id="rId4" Type="http://schemas.openxmlformats.org/officeDocument/2006/relationships/image" Target="../media/image508.wmf"/><Relationship Id="rId9" Type="http://schemas.openxmlformats.org/officeDocument/2006/relationships/oleObject" Target="../embeddings/oleObject576.bin"/><Relationship Id="rId14" Type="http://schemas.openxmlformats.org/officeDocument/2006/relationships/image" Target="../media/image513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2.bin"/><Relationship Id="rId3" Type="http://schemas.openxmlformats.org/officeDocument/2006/relationships/oleObject" Target="../embeddings/oleObject580.bin"/><Relationship Id="rId7" Type="http://schemas.openxmlformats.org/officeDocument/2006/relationships/image" Target="../media/image5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6.vml"/><Relationship Id="rId6" Type="http://schemas.openxmlformats.org/officeDocument/2006/relationships/oleObject" Target="../embeddings/oleObject581.bin"/><Relationship Id="rId11" Type="http://schemas.openxmlformats.org/officeDocument/2006/relationships/image" Target="../media/image518.wmf"/><Relationship Id="rId5" Type="http://schemas.openxmlformats.org/officeDocument/2006/relationships/image" Target="../media/image519.jpeg"/><Relationship Id="rId10" Type="http://schemas.openxmlformats.org/officeDocument/2006/relationships/oleObject" Target="../embeddings/oleObject583.bin"/><Relationship Id="rId4" Type="http://schemas.openxmlformats.org/officeDocument/2006/relationships/image" Target="../media/image515.wmf"/><Relationship Id="rId9" Type="http://schemas.openxmlformats.org/officeDocument/2006/relationships/image" Target="../media/image517.w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3" Type="http://schemas.openxmlformats.org/officeDocument/2006/relationships/oleObject" Target="../embeddings/oleObject584.bin"/><Relationship Id="rId7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521.wmf"/><Relationship Id="rId11" Type="http://schemas.openxmlformats.org/officeDocument/2006/relationships/image" Target="../media/image524.jpeg"/><Relationship Id="rId5" Type="http://schemas.openxmlformats.org/officeDocument/2006/relationships/oleObject" Target="../embeddings/oleObject585.bin"/><Relationship Id="rId10" Type="http://schemas.openxmlformats.org/officeDocument/2006/relationships/image" Target="../media/image523.wmf"/><Relationship Id="rId4" Type="http://schemas.openxmlformats.org/officeDocument/2006/relationships/image" Target="../media/image520.wmf"/><Relationship Id="rId9" Type="http://schemas.openxmlformats.org/officeDocument/2006/relationships/oleObject" Target="../embeddings/oleObject587.bin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3" Type="http://schemas.openxmlformats.org/officeDocument/2006/relationships/oleObject" Target="../embeddings/oleObject588.bin"/><Relationship Id="rId7" Type="http://schemas.openxmlformats.org/officeDocument/2006/relationships/oleObject" Target="../embeddings/oleObject590.bin"/><Relationship Id="rId12" Type="http://schemas.openxmlformats.org/officeDocument/2006/relationships/image" Target="../media/image5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8.vml"/><Relationship Id="rId6" Type="http://schemas.openxmlformats.org/officeDocument/2006/relationships/image" Target="../media/image526.wmf"/><Relationship Id="rId11" Type="http://schemas.openxmlformats.org/officeDocument/2006/relationships/oleObject" Target="../embeddings/oleObject592.bin"/><Relationship Id="rId5" Type="http://schemas.openxmlformats.org/officeDocument/2006/relationships/oleObject" Target="../embeddings/oleObject589.bin"/><Relationship Id="rId10" Type="http://schemas.openxmlformats.org/officeDocument/2006/relationships/image" Target="../media/image528.wmf"/><Relationship Id="rId4" Type="http://schemas.openxmlformats.org/officeDocument/2006/relationships/image" Target="../media/image525.wmf"/><Relationship Id="rId9" Type="http://schemas.openxmlformats.org/officeDocument/2006/relationships/oleObject" Target="../embeddings/oleObject591.bin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wmf"/><Relationship Id="rId3" Type="http://schemas.openxmlformats.org/officeDocument/2006/relationships/oleObject" Target="../embeddings/oleObject593.bin"/><Relationship Id="rId7" Type="http://schemas.openxmlformats.org/officeDocument/2006/relationships/oleObject" Target="../embeddings/oleObject5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9.vml"/><Relationship Id="rId6" Type="http://schemas.openxmlformats.org/officeDocument/2006/relationships/image" Target="../media/image531.wmf"/><Relationship Id="rId5" Type="http://schemas.openxmlformats.org/officeDocument/2006/relationships/oleObject" Target="../embeddings/oleObject594.bin"/><Relationship Id="rId4" Type="http://schemas.openxmlformats.org/officeDocument/2006/relationships/image" Target="../media/image530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0.vml"/><Relationship Id="rId5" Type="http://schemas.openxmlformats.org/officeDocument/2006/relationships/image" Target="../media/image533.wmf"/><Relationship Id="rId4" Type="http://schemas.openxmlformats.org/officeDocument/2006/relationships/oleObject" Target="../embeddings/oleObject596.bin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7.bin"/><Relationship Id="rId7" Type="http://schemas.openxmlformats.org/officeDocument/2006/relationships/image" Target="../media/image5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536.wmf"/><Relationship Id="rId5" Type="http://schemas.openxmlformats.org/officeDocument/2006/relationships/oleObject" Target="../embeddings/oleObject598.bin"/><Relationship Id="rId4" Type="http://schemas.openxmlformats.org/officeDocument/2006/relationships/image" Target="../media/image5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3.wmf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1.bin"/><Relationship Id="rId13" Type="http://schemas.openxmlformats.org/officeDocument/2006/relationships/image" Target="../media/image542.wmf"/><Relationship Id="rId3" Type="http://schemas.openxmlformats.org/officeDocument/2006/relationships/image" Target="../media/image537.png"/><Relationship Id="rId7" Type="http://schemas.openxmlformats.org/officeDocument/2006/relationships/image" Target="../media/image539.wmf"/><Relationship Id="rId12" Type="http://schemas.openxmlformats.org/officeDocument/2006/relationships/oleObject" Target="../embeddings/oleObject603.bin"/><Relationship Id="rId17" Type="http://schemas.openxmlformats.org/officeDocument/2006/relationships/image" Target="../media/image5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5.bin"/><Relationship Id="rId1" Type="http://schemas.openxmlformats.org/officeDocument/2006/relationships/vmlDrawing" Target="../drawings/vmlDrawing122.vml"/><Relationship Id="rId6" Type="http://schemas.openxmlformats.org/officeDocument/2006/relationships/oleObject" Target="../embeddings/oleObject600.bin"/><Relationship Id="rId11" Type="http://schemas.openxmlformats.org/officeDocument/2006/relationships/image" Target="../media/image541.wmf"/><Relationship Id="rId5" Type="http://schemas.openxmlformats.org/officeDocument/2006/relationships/image" Target="../media/image538.wmf"/><Relationship Id="rId15" Type="http://schemas.openxmlformats.org/officeDocument/2006/relationships/image" Target="../media/image543.wmf"/><Relationship Id="rId10" Type="http://schemas.openxmlformats.org/officeDocument/2006/relationships/oleObject" Target="../embeddings/oleObject602.bin"/><Relationship Id="rId4" Type="http://schemas.openxmlformats.org/officeDocument/2006/relationships/oleObject" Target="../embeddings/oleObject599.bin"/><Relationship Id="rId9" Type="http://schemas.openxmlformats.org/officeDocument/2006/relationships/image" Target="../media/image540.wmf"/><Relationship Id="rId14" Type="http://schemas.openxmlformats.org/officeDocument/2006/relationships/oleObject" Target="../embeddings/oleObject604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8.bin"/><Relationship Id="rId3" Type="http://schemas.openxmlformats.org/officeDocument/2006/relationships/image" Target="../media/image549.png"/><Relationship Id="rId7" Type="http://schemas.openxmlformats.org/officeDocument/2006/relationships/image" Target="../media/image5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3.vml"/><Relationship Id="rId6" Type="http://schemas.openxmlformats.org/officeDocument/2006/relationships/oleObject" Target="../embeddings/oleObject607.bin"/><Relationship Id="rId11" Type="http://schemas.openxmlformats.org/officeDocument/2006/relationships/image" Target="../media/image548.wmf"/><Relationship Id="rId5" Type="http://schemas.openxmlformats.org/officeDocument/2006/relationships/image" Target="../media/image545.wmf"/><Relationship Id="rId10" Type="http://schemas.openxmlformats.org/officeDocument/2006/relationships/oleObject" Target="../embeddings/oleObject609.bin"/><Relationship Id="rId4" Type="http://schemas.openxmlformats.org/officeDocument/2006/relationships/oleObject" Target="../embeddings/oleObject606.bin"/><Relationship Id="rId9" Type="http://schemas.openxmlformats.org/officeDocument/2006/relationships/image" Target="../media/image547.w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13" Type="http://schemas.openxmlformats.org/officeDocument/2006/relationships/oleObject" Target="../embeddings/oleObject615.bin"/><Relationship Id="rId3" Type="http://schemas.openxmlformats.org/officeDocument/2006/relationships/oleObject" Target="../embeddings/oleObject610.bin"/><Relationship Id="rId7" Type="http://schemas.openxmlformats.org/officeDocument/2006/relationships/oleObject" Target="../embeddings/oleObject612.bin"/><Relationship Id="rId12" Type="http://schemas.openxmlformats.org/officeDocument/2006/relationships/image" Target="../media/image5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6.wmf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551.wmf"/><Relationship Id="rId11" Type="http://schemas.openxmlformats.org/officeDocument/2006/relationships/oleObject" Target="../embeddings/oleObject614.bin"/><Relationship Id="rId5" Type="http://schemas.openxmlformats.org/officeDocument/2006/relationships/oleObject" Target="../embeddings/oleObject611.bin"/><Relationship Id="rId15" Type="http://schemas.openxmlformats.org/officeDocument/2006/relationships/oleObject" Target="../embeddings/oleObject616.bin"/><Relationship Id="rId10" Type="http://schemas.openxmlformats.org/officeDocument/2006/relationships/image" Target="../media/image553.wmf"/><Relationship Id="rId4" Type="http://schemas.openxmlformats.org/officeDocument/2006/relationships/image" Target="../media/image550.wmf"/><Relationship Id="rId9" Type="http://schemas.openxmlformats.org/officeDocument/2006/relationships/oleObject" Target="../embeddings/oleObject613.bin"/><Relationship Id="rId14" Type="http://schemas.openxmlformats.org/officeDocument/2006/relationships/image" Target="../media/image555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558.wmf"/><Relationship Id="rId5" Type="http://schemas.openxmlformats.org/officeDocument/2006/relationships/oleObject" Target="../embeddings/oleObject618.bin"/><Relationship Id="rId4" Type="http://schemas.openxmlformats.org/officeDocument/2006/relationships/image" Target="../media/image557.w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wmf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560.wmf"/><Relationship Id="rId5" Type="http://schemas.openxmlformats.org/officeDocument/2006/relationships/oleObject" Target="../embeddings/oleObject620.bin"/><Relationship Id="rId10" Type="http://schemas.openxmlformats.org/officeDocument/2006/relationships/image" Target="../media/image562.wmf"/><Relationship Id="rId4" Type="http://schemas.openxmlformats.org/officeDocument/2006/relationships/image" Target="../media/image559.wmf"/><Relationship Id="rId9" Type="http://schemas.openxmlformats.org/officeDocument/2006/relationships/oleObject" Target="../embeddings/oleObject622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7.vml"/><Relationship Id="rId5" Type="http://schemas.openxmlformats.org/officeDocument/2006/relationships/image" Target="../media/image563.wmf"/><Relationship Id="rId4" Type="http://schemas.openxmlformats.org/officeDocument/2006/relationships/oleObject" Target="../embeddings/oleObject623.bin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5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8.vml"/><Relationship Id="rId4" Type="http://schemas.openxmlformats.org/officeDocument/2006/relationships/image" Target="../media/image566.w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9.vml"/><Relationship Id="rId4" Type="http://schemas.openxmlformats.org/officeDocument/2006/relationships/image" Target="../media/image567.w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3" Type="http://schemas.openxmlformats.org/officeDocument/2006/relationships/oleObject" Target="../embeddings/oleObject626.bin"/><Relationship Id="rId7" Type="http://schemas.openxmlformats.org/officeDocument/2006/relationships/oleObject" Target="../embeddings/oleObject6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0.vml"/><Relationship Id="rId6" Type="http://schemas.openxmlformats.org/officeDocument/2006/relationships/image" Target="../media/image569.wmf"/><Relationship Id="rId5" Type="http://schemas.openxmlformats.org/officeDocument/2006/relationships/oleObject" Target="../embeddings/oleObject627.bin"/><Relationship Id="rId10" Type="http://schemas.openxmlformats.org/officeDocument/2006/relationships/image" Target="../media/image570.wmf"/><Relationship Id="rId4" Type="http://schemas.openxmlformats.org/officeDocument/2006/relationships/image" Target="../media/image568.wmf"/><Relationship Id="rId9" Type="http://schemas.openxmlformats.org/officeDocument/2006/relationships/oleObject" Target="../embeddings/oleObject6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wmf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1.wmf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3.bin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Relationship Id="rId22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5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58.wmf"/><Relationship Id="rId22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86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8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93.e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2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07.jpeg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0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1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16.wmf"/><Relationship Id="rId22" Type="http://schemas.openxmlformats.org/officeDocument/2006/relationships/image" Target="../media/image12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3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7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42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5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20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3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0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74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7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7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24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image" Target="../media/image182.wmf"/><Relationship Id="rId10" Type="http://schemas.openxmlformats.org/officeDocument/2006/relationships/image" Target="../media/image178.wmf"/><Relationship Id="rId19" Type="http://schemas.openxmlformats.org/officeDocument/2006/relationships/image" Target="../media/image184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8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9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90.wmf"/><Relationship Id="rId22" Type="http://schemas.openxmlformats.org/officeDocument/2006/relationships/image" Target="../media/image199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0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10.wmf"/><Relationship Id="rId22" Type="http://schemas.openxmlformats.org/officeDocument/2006/relationships/image" Target="../media/image19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1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2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3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3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90.bin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297.bin"/><Relationship Id="rId3" Type="http://schemas.openxmlformats.org/officeDocument/2006/relationships/oleObject" Target="../embeddings/oleObject285.bin"/><Relationship Id="rId21" Type="http://schemas.openxmlformats.org/officeDocument/2006/relationships/image" Target="../media/image246.wmf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92.bin"/><Relationship Id="rId25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wmf"/><Relationship Id="rId20" Type="http://schemas.openxmlformats.org/officeDocument/2006/relationships/oleObject" Target="../embeddings/oleObject294.bin"/><Relationship Id="rId29" Type="http://schemas.openxmlformats.org/officeDocument/2006/relationships/image" Target="../media/image250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89.bin"/><Relationship Id="rId24" Type="http://schemas.openxmlformats.org/officeDocument/2006/relationships/oleObject" Target="../embeddings/oleObject296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image" Target="../media/image247.wmf"/><Relationship Id="rId28" Type="http://schemas.openxmlformats.org/officeDocument/2006/relationships/oleObject" Target="../embeddings/oleObject298.bin"/><Relationship Id="rId10" Type="http://schemas.openxmlformats.org/officeDocument/2006/relationships/image" Target="../media/image242.wmf"/><Relationship Id="rId19" Type="http://schemas.openxmlformats.org/officeDocument/2006/relationships/image" Target="../media/image8.wmf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44.wmf"/><Relationship Id="rId22" Type="http://schemas.openxmlformats.org/officeDocument/2006/relationships/oleObject" Target="../embeddings/oleObject295.bin"/><Relationship Id="rId27" Type="http://schemas.openxmlformats.org/officeDocument/2006/relationships/image" Target="../media/image24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3.wmf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00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25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5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25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262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307.bin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60.wmf"/><Relationship Id="rId14" Type="http://schemas.openxmlformats.org/officeDocument/2006/relationships/image" Target="../media/image26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69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324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276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28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28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28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285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287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291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294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00.e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04.png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46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305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07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11.png"/><Relationship Id="rId5" Type="http://schemas.openxmlformats.org/officeDocument/2006/relationships/image" Target="../media/image310.wmf"/><Relationship Id="rId4" Type="http://schemas.openxmlformats.org/officeDocument/2006/relationships/oleObject" Target="../embeddings/oleObject351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5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20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318.wmf"/><Relationship Id="rId2" Type="http://schemas.openxmlformats.org/officeDocument/2006/relationships/control" Target="../activeX/activeX15.xml"/><Relationship Id="rId16" Type="http://schemas.openxmlformats.org/officeDocument/2006/relationships/oleObject" Target="../embeddings/oleObject358.bin"/><Relationship Id="rId20" Type="http://schemas.openxmlformats.org/officeDocument/2006/relationships/oleObject" Target="../embeddings/oleObject360.bin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15.wmf"/><Relationship Id="rId5" Type="http://schemas.openxmlformats.org/officeDocument/2006/relationships/image" Target="../media/image313.wmf"/><Relationship Id="rId15" Type="http://schemas.openxmlformats.org/officeDocument/2006/relationships/image" Target="../media/image317.wmf"/><Relationship Id="rId10" Type="http://schemas.openxmlformats.org/officeDocument/2006/relationships/oleObject" Target="../embeddings/oleObject355.bin"/><Relationship Id="rId19" Type="http://schemas.openxmlformats.org/officeDocument/2006/relationships/image" Target="../media/image319.wmf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57.bin"/><Relationship Id="rId22" Type="http://schemas.openxmlformats.org/officeDocument/2006/relationships/image" Target="../media/image32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19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23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66.bin"/><Relationship Id="rId10" Type="http://schemas.openxmlformats.org/officeDocument/2006/relationships/image" Target="../media/image328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68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5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332.wmf"/><Relationship Id="rId4" Type="http://schemas.openxmlformats.org/officeDocument/2006/relationships/image" Target="../media/image329.e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3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381.bin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339.wmf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692275" y="476250"/>
            <a:ext cx="5616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第十章  机械波</a:t>
            </a:r>
            <a:r>
              <a:rPr lang="zh-CN" altLang="en-US" sz="4400" b="1" dirty="0" smtClean="0"/>
              <a:t> </a:t>
            </a:r>
            <a:endParaRPr lang="zh-CN" altLang="en-US" sz="4400" b="1" dirty="0"/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3455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/>
              <a:t>主要内容：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684213" y="3357563"/>
            <a:ext cx="612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2.  </a:t>
            </a:r>
            <a:r>
              <a:rPr lang="zh-CN" altLang="en-US" sz="3200" b="1">
                <a:solidFill>
                  <a:srgbClr val="000000"/>
                </a:solidFill>
              </a:rPr>
              <a:t>波的</a:t>
            </a:r>
            <a:r>
              <a:rPr lang="zh-CN" altLang="en-US" sz="3200" b="1"/>
              <a:t>能量</a:t>
            </a:r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684213" y="4977170"/>
            <a:ext cx="45529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buAutoNum type="arabicPeriod" startAt="4"/>
            </a:pPr>
            <a:r>
              <a:rPr lang="zh-CN" altLang="en-US" sz="3200" b="1" dirty="0" smtClean="0"/>
              <a:t>多普勒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效应</a:t>
            </a:r>
            <a:endParaRPr lang="en-US" altLang="zh-CN" sz="3200" b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AutoNum type="arabicPeriod" startAt="4"/>
            </a:pPr>
            <a:endParaRPr lang="en-US" altLang="zh-CN" sz="1200" b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AutoNum type="arabicPeriod" startAt="4"/>
            </a:pPr>
            <a:r>
              <a:rPr lang="zh-CN" altLang="en-US" sz="3200" b="1" dirty="0" smtClean="0">
                <a:solidFill>
                  <a:srgbClr val="000000"/>
                </a:solidFill>
              </a:rPr>
              <a:t>电磁波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514350" indent="-514350" eaLnBrk="1" hangingPunct="1">
              <a:buAutoNum type="arabicPeriod" startAt="4"/>
            </a:pPr>
            <a:endParaRPr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539750" y="2492375"/>
            <a:ext cx="813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 1.  </a:t>
            </a:r>
            <a:r>
              <a:rPr lang="zh-CN" altLang="en-US" sz="3200" b="1">
                <a:latin typeface="宋体" pitchFamily="2" charset="-122"/>
              </a:rPr>
              <a:t>简谐波的</a:t>
            </a:r>
            <a:r>
              <a:rPr lang="zh-CN" altLang="en-US" sz="3200" b="1"/>
              <a:t>描述 </a:t>
            </a:r>
            <a:r>
              <a:rPr lang="en-US" altLang="zh-CN" sz="3200" b="1"/>
              <a:t>—— </a:t>
            </a:r>
            <a:r>
              <a:rPr lang="zh-CN" altLang="en-US" sz="3200" b="1">
                <a:latin typeface="宋体" pitchFamily="2" charset="-122"/>
              </a:rPr>
              <a:t>波函数</a:t>
            </a:r>
          </a:p>
        </p:txBody>
      </p:sp>
      <p:sp>
        <p:nvSpPr>
          <p:cNvPr id="93191" name="Rectangle 10"/>
          <p:cNvSpPr>
            <a:spLocks noChangeArrowheads="1"/>
          </p:cNvSpPr>
          <p:nvPr/>
        </p:nvSpPr>
        <p:spPr bwMode="auto">
          <a:xfrm>
            <a:off x="684213" y="4221163"/>
            <a:ext cx="6913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00"/>
                </a:solidFill>
              </a:rPr>
              <a:t>3.  </a:t>
            </a:r>
            <a:r>
              <a:rPr lang="zh-CN" altLang="en-US" sz="3200" b="1" dirty="0">
                <a:solidFill>
                  <a:srgbClr val="000000"/>
                </a:solidFill>
              </a:rPr>
              <a:t>波的</a:t>
            </a:r>
            <a:r>
              <a:rPr lang="zh-CN" altLang="en-US" sz="3200" b="1" dirty="0"/>
              <a:t>干涉</a:t>
            </a:r>
            <a:r>
              <a:rPr lang="zh-CN" altLang="en-US" sz="3200" b="1" dirty="0">
                <a:solidFill>
                  <a:srgbClr val="000000"/>
                </a:solidFill>
              </a:rPr>
              <a:t>加强、减弱条件，</a:t>
            </a:r>
            <a:r>
              <a:rPr lang="zh-CN" altLang="en-US" sz="3200" b="1" dirty="0"/>
              <a:t>驻波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05400" y="1295400"/>
          <a:ext cx="2971800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BMP 图像" r:id="rId3" imgW="1571844" imgH="1552792" progId="Paint.Picture">
                  <p:embed/>
                </p:oleObj>
              </mc:Choice>
              <mc:Fallback>
                <p:oleObj name="BMP 图像" r:id="rId3" imgW="1571844" imgH="155279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295400"/>
                        <a:ext cx="2971800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00113" y="1484313"/>
          <a:ext cx="15652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156527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258888" y="3933825"/>
          <a:ext cx="29495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294957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71550" y="2924175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压应力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419475" y="2924175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压应变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755650" y="544512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压应力增加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2987675" y="5445125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体积弹性模量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 flipV="1">
            <a:off x="6011863" y="29972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flipH="1">
            <a:off x="6877050" y="22764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323850" y="333375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</a:t>
            </a:r>
            <a:r>
              <a:rPr lang="zh-CN" altLang="en-US" sz="3200" b="1"/>
              <a:t>、体积弹性模量</a:t>
            </a:r>
          </a:p>
        </p:txBody>
      </p:sp>
      <p:graphicFrame>
        <p:nvGraphicFramePr>
          <p:cNvPr id="6149" name="Object 16"/>
          <p:cNvGraphicFramePr>
            <a:graphicFrameLocks noChangeAspect="1"/>
          </p:cNvGraphicFramePr>
          <p:nvPr/>
        </p:nvGraphicFramePr>
        <p:xfrm>
          <a:off x="3492500" y="1484313"/>
          <a:ext cx="9826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9" imgW="279360" imgH="393480" progId="Equation.DSMT4">
                  <p:embed/>
                </p:oleObj>
              </mc:Choice>
              <mc:Fallback>
                <p:oleObj name="Equation" r:id="rId9" imgW="27936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84313"/>
                        <a:ext cx="9826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17"/>
          <p:cNvSpPr>
            <a:spLocks noChangeShapeType="1"/>
          </p:cNvSpPr>
          <p:nvPr/>
        </p:nvSpPr>
        <p:spPr bwMode="auto">
          <a:xfrm>
            <a:off x="2916238" y="4941888"/>
            <a:ext cx="2873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362200"/>
            <a:ext cx="7556500" cy="2714625"/>
            <a:chOff x="386" y="2409"/>
            <a:chExt cx="4760" cy="1710"/>
          </a:xfrm>
        </p:grpSpPr>
        <p:sp>
          <p:nvSpPr>
            <p:cNvPr id="110596" name="Text Box 6"/>
            <p:cNvSpPr txBox="1">
              <a:spLocks noChangeArrowheads="1"/>
            </p:cNvSpPr>
            <p:nvPr/>
          </p:nvSpPr>
          <p:spPr bwMode="auto">
            <a:xfrm>
              <a:off x="398" y="3792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Arial" pitchFamily="34" charset="0"/>
                </a:rPr>
                <a:t>5</a:t>
              </a:r>
              <a:r>
                <a:rPr kumimoji="0" lang="zh-CN" altLang="en-US" sz="2800" b="1">
                  <a:solidFill>
                    <a:srgbClr val="CC0000"/>
                  </a:solidFill>
                  <a:latin typeface="Arial" pitchFamily="34" charset="0"/>
                </a:rPr>
                <a:t>）</a:t>
              </a:r>
              <a:r>
                <a:rPr kumimoji="0" lang="zh-CN" altLang="en-US" sz="2800" b="1">
                  <a:latin typeface="Arial" pitchFamily="34" charset="0"/>
                </a:rPr>
                <a:t>卫星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跟踪系统</a:t>
              </a:r>
              <a:r>
                <a:rPr kumimoji="0" lang="zh-CN" altLang="en-US" sz="2800" b="1">
                  <a:latin typeface="Arial" pitchFamily="34" charset="0"/>
                </a:rPr>
                <a:t>等。</a:t>
              </a:r>
            </a:p>
          </p:txBody>
        </p:sp>
        <p:sp>
          <p:nvSpPr>
            <p:cNvPr id="110597" name="Rectangle 7"/>
            <p:cNvSpPr>
              <a:spLocks noChangeArrowheads="1"/>
            </p:cNvSpPr>
            <p:nvPr/>
          </p:nvSpPr>
          <p:spPr bwMode="auto">
            <a:xfrm>
              <a:off x="386" y="2409"/>
              <a:ext cx="2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Arial" pitchFamily="34" charset="0"/>
                </a:rPr>
                <a:t>1</a:t>
              </a:r>
              <a:r>
                <a:rPr kumimoji="0" lang="zh-CN" altLang="en-US" sz="2800" b="1">
                  <a:solidFill>
                    <a:srgbClr val="CC0000"/>
                  </a:solidFill>
                  <a:latin typeface="Arial" pitchFamily="34" charset="0"/>
                </a:rPr>
                <a:t>）</a:t>
              </a:r>
              <a:r>
                <a:rPr kumimoji="0" lang="zh-CN" altLang="en-US" sz="2800" b="1">
                  <a:latin typeface="Arial" pitchFamily="34" charset="0"/>
                </a:rPr>
                <a:t>交通上</a:t>
              </a:r>
              <a:r>
                <a:rPr kumimoji="0" lang="zh-CN" altLang="en-US" sz="2800" b="1">
                  <a:solidFill>
                    <a:srgbClr val="FF0000"/>
                  </a:solidFill>
                  <a:latin typeface="Arial" pitchFamily="34" charset="0"/>
                </a:rPr>
                <a:t>测量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车速</a:t>
              </a:r>
              <a:r>
                <a:rPr kumimoji="0" lang="zh-CN" altLang="en-US" sz="2800" b="1">
                  <a:latin typeface="Arial" pitchFamily="34" charset="0"/>
                </a:rPr>
                <a:t>；</a:t>
              </a:r>
            </a:p>
          </p:txBody>
        </p:sp>
        <p:sp>
          <p:nvSpPr>
            <p:cNvPr id="110598" name="Rectangle 8"/>
            <p:cNvSpPr>
              <a:spLocks noChangeArrowheads="1"/>
            </p:cNvSpPr>
            <p:nvPr/>
          </p:nvSpPr>
          <p:spPr bwMode="auto">
            <a:xfrm>
              <a:off x="400" y="2745"/>
              <a:ext cx="31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800" b="1">
                  <a:solidFill>
                    <a:srgbClr val="CC0000"/>
                  </a:solidFill>
                  <a:latin typeface="Arial" pitchFamily="34" charset="0"/>
                </a:rPr>
                <a:t>2</a:t>
              </a:r>
              <a:r>
                <a:rPr kumimoji="0" lang="zh-CN" altLang="en-US" sz="2800" b="1">
                  <a:solidFill>
                    <a:srgbClr val="CC0000"/>
                  </a:solidFill>
                  <a:latin typeface="Arial" pitchFamily="34" charset="0"/>
                </a:rPr>
                <a:t>）</a:t>
              </a:r>
              <a:r>
                <a:rPr kumimoji="0" lang="zh-CN" altLang="en-US" sz="2800" b="1">
                  <a:latin typeface="Arial" pitchFamily="34" charset="0"/>
                </a:rPr>
                <a:t>医学上用于</a:t>
              </a:r>
              <a:r>
                <a:rPr kumimoji="0" lang="zh-CN" altLang="en-US" sz="2800" b="1">
                  <a:solidFill>
                    <a:srgbClr val="FF0000"/>
                  </a:solidFill>
                  <a:latin typeface="Arial" pitchFamily="34" charset="0"/>
                </a:rPr>
                <a:t>测量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血流速度</a:t>
              </a:r>
              <a:r>
                <a:rPr kumimoji="0" lang="zh-CN" altLang="en-US" sz="2800" b="1">
                  <a:latin typeface="Arial" pitchFamily="34" charset="0"/>
                </a:rPr>
                <a:t>；</a:t>
              </a:r>
            </a:p>
          </p:txBody>
        </p:sp>
        <p:sp>
          <p:nvSpPr>
            <p:cNvPr id="110599" name="Rectangle 9"/>
            <p:cNvSpPr>
              <a:spLocks noChangeArrowheads="1"/>
            </p:cNvSpPr>
            <p:nvPr/>
          </p:nvSpPr>
          <p:spPr bwMode="auto">
            <a:xfrm>
              <a:off x="405" y="3081"/>
              <a:ext cx="47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800" b="1">
                  <a:solidFill>
                    <a:srgbClr val="CC0000"/>
                  </a:solidFill>
                  <a:latin typeface="Arial" pitchFamily="34" charset="0"/>
                </a:rPr>
                <a:t>3</a:t>
              </a:r>
              <a:r>
                <a:rPr kumimoji="0" lang="zh-CN" altLang="en-US" sz="2800" b="1">
                  <a:solidFill>
                    <a:srgbClr val="CC0000"/>
                  </a:solidFill>
                  <a:latin typeface="Arial" pitchFamily="34" charset="0"/>
                </a:rPr>
                <a:t>）</a:t>
              </a:r>
              <a:r>
                <a:rPr kumimoji="0" lang="zh-CN" altLang="en-US" sz="2800" b="1">
                  <a:latin typeface="Arial" pitchFamily="34" charset="0"/>
                </a:rPr>
                <a:t>天文学家利用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电磁波</a:t>
              </a:r>
              <a:r>
                <a:rPr kumimoji="0" lang="zh-CN" altLang="en-US" sz="2800" b="1">
                  <a:solidFill>
                    <a:srgbClr val="FF0000"/>
                  </a:solidFill>
                  <a:latin typeface="Arial" pitchFamily="34" charset="0"/>
                </a:rPr>
                <a:t>红移</a:t>
              </a:r>
              <a:r>
                <a:rPr kumimoji="0" lang="zh-CN" altLang="en-US" sz="2800" b="1">
                  <a:solidFill>
                    <a:srgbClr val="CC0066"/>
                  </a:solidFill>
                  <a:latin typeface="Arial" pitchFamily="34" charset="0"/>
                </a:rPr>
                <a:t>说明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大爆炸理论</a:t>
              </a:r>
              <a:r>
                <a:rPr kumimoji="0" lang="zh-CN" altLang="en-US" sz="2800" b="1">
                  <a:latin typeface="Arial" pitchFamily="34" charset="0"/>
                </a:rPr>
                <a:t>；</a:t>
              </a:r>
            </a:p>
          </p:txBody>
        </p:sp>
        <p:sp>
          <p:nvSpPr>
            <p:cNvPr id="110600" name="Rectangle 10"/>
            <p:cNvSpPr>
              <a:spLocks noChangeArrowheads="1"/>
            </p:cNvSpPr>
            <p:nvPr/>
          </p:nvSpPr>
          <p:spPr bwMode="auto">
            <a:xfrm>
              <a:off x="404" y="3417"/>
              <a:ext cx="40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Arial" pitchFamily="34" charset="0"/>
                </a:rPr>
                <a:t>4</a:t>
              </a:r>
              <a:r>
                <a:rPr kumimoji="0" lang="zh-CN" altLang="en-US" sz="2800" b="1">
                  <a:solidFill>
                    <a:srgbClr val="CC0000"/>
                  </a:solidFill>
                  <a:latin typeface="Arial" pitchFamily="34" charset="0"/>
                </a:rPr>
                <a:t>）</a:t>
              </a:r>
              <a:r>
                <a:rPr kumimoji="0" lang="zh-CN" altLang="en-US" sz="2800" b="1">
                  <a:latin typeface="Arial" pitchFamily="34" charset="0"/>
                </a:rPr>
                <a:t>用于贵重物品、机密室的</a:t>
              </a:r>
              <a:r>
                <a:rPr kumimoji="0" lang="zh-CN" altLang="en-US" sz="2800" b="1">
                  <a:solidFill>
                    <a:srgbClr val="0000FF"/>
                  </a:solidFill>
                  <a:latin typeface="Arial" pitchFamily="34" charset="0"/>
                </a:rPr>
                <a:t>防盗系统</a:t>
              </a:r>
              <a:r>
                <a:rPr kumimoji="0" lang="zh-CN" altLang="en-US" sz="2800" b="1">
                  <a:latin typeface="Arial" pitchFamily="34" charset="0"/>
                </a:rPr>
                <a:t>；</a:t>
              </a:r>
            </a:p>
          </p:txBody>
        </p: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33400" y="685800"/>
            <a:ext cx="5029200" cy="5921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3200" b="1" dirty="0">
                <a:solidFill>
                  <a:schemeClr val="tx2"/>
                </a:solidFill>
                <a:latin typeface="Arial" charset="0"/>
              </a:rPr>
              <a:t>四、多普勒效应的应用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2" name="Group 9"/>
          <p:cNvGrpSpPr>
            <a:grpSpLocks/>
          </p:cNvGrpSpPr>
          <p:nvPr/>
        </p:nvGrpSpPr>
        <p:grpSpPr bwMode="auto">
          <a:xfrm>
            <a:off x="304800" y="804863"/>
            <a:ext cx="8686800" cy="3386137"/>
            <a:chOff x="192" y="354"/>
            <a:chExt cx="5472" cy="2133"/>
          </a:xfrm>
        </p:grpSpPr>
        <p:sp>
          <p:nvSpPr>
            <p:cNvPr id="89093" name="Text Box 10"/>
            <p:cNvSpPr txBox="1">
              <a:spLocks noChangeArrowheads="1"/>
            </p:cNvSpPr>
            <p:nvPr/>
          </p:nvSpPr>
          <p:spPr bwMode="auto">
            <a:xfrm>
              <a:off x="240" y="354"/>
              <a:ext cx="542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        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例</a:t>
              </a:r>
              <a:r>
                <a:rPr kumimoji="0" lang="en-US" altLang="zh-CN" sz="2800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   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A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、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B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为两个汽笛，其频率皆为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500Hz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A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静止，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B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以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60m/s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的速率向右运动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.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在两个汽笛之间有一观察者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O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，以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30m/s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的速度也向右运动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.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已知空气中的声速为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330m/s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，求：</a:t>
              </a:r>
            </a:p>
          </p:txBody>
        </p:sp>
        <p:grpSp>
          <p:nvGrpSpPr>
            <p:cNvPr id="89094" name="Group 11"/>
            <p:cNvGrpSpPr>
              <a:grpSpLocks/>
            </p:cNvGrpSpPr>
            <p:nvPr/>
          </p:nvGrpSpPr>
          <p:grpSpPr bwMode="auto">
            <a:xfrm>
              <a:off x="3239" y="1536"/>
              <a:ext cx="2185" cy="864"/>
              <a:chOff x="3239" y="1392"/>
              <a:chExt cx="2185" cy="864"/>
            </a:xfrm>
          </p:grpSpPr>
          <p:sp>
            <p:nvSpPr>
              <p:cNvPr id="89098" name="Rectangle 12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2160" cy="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9099" name="Group 13"/>
              <p:cNvGrpSpPr>
                <a:grpSpLocks/>
              </p:cNvGrpSpPr>
              <p:nvPr/>
            </p:nvGrpSpPr>
            <p:grpSpPr bwMode="auto">
              <a:xfrm>
                <a:off x="3239" y="1435"/>
                <a:ext cx="2110" cy="821"/>
                <a:chOff x="3239" y="1435"/>
                <a:chExt cx="2110" cy="821"/>
              </a:xfrm>
            </p:grpSpPr>
            <p:sp>
              <p:nvSpPr>
                <p:cNvPr id="89100" name="Line 14"/>
                <p:cNvSpPr>
                  <a:spLocks noChangeShapeType="1"/>
                </p:cNvSpPr>
                <p:nvPr/>
              </p:nvSpPr>
              <p:spPr bwMode="auto">
                <a:xfrm>
                  <a:off x="3374" y="1929"/>
                  <a:ext cx="18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01" name="Oval 15"/>
                <p:cNvSpPr>
                  <a:spLocks noChangeArrowheads="1"/>
                </p:cNvSpPr>
                <p:nvPr/>
              </p:nvSpPr>
              <p:spPr bwMode="auto">
                <a:xfrm>
                  <a:off x="3332" y="1887"/>
                  <a:ext cx="83" cy="83"/>
                </a:xfrm>
                <a:prstGeom prst="ellipse">
                  <a:avLst/>
                </a:prstGeom>
                <a:solidFill>
                  <a:srgbClr val="CC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102" name="Oval 16"/>
                <p:cNvSpPr>
                  <a:spLocks noChangeArrowheads="1"/>
                </p:cNvSpPr>
                <p:nvPr/>
              </p:nvSpPr>
              <p:spPr bwMode="auto">
                <a:xfrm>
                  <a:off x="3950" y="1887"/>
                  <a:ext cx="82" cy="83"/>
                </a:xfrm>
                <a:prstGeom prst="ellipse">
                  <a:avLst/>
                </a:prstGeom>
                <a:solidFill>
                  <a:srgbClr val="CC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103" name="Oval 17"/>
                <p:cNvSpPr>
                  <a:spLocks noChangeArrowheads="1"/>
                </p:cNvSpPr>
                <p:nvPr/>
              </p:nvSpPr>
              <p:spPr bwMode="auto">
                <a:xfrm>
                  <a:off x="5143" y="1887"/>
                  <a:ext cx="83" cy="83"/>
                </a:xfrm>
                <a:prstGeom prst="ellipse">
                  <a:avLst/>
                </a:prstGeom>
                <a:solidFill>
                  <a:srgbClr val="CC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10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239" y="1929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800">
                      <a:solidFill>
                        <a:srgbClr val="1C1C1C"/>
                      </a:solidFill>
                    </a:rPr>
                    <a:t>A</a:t>
                  </a:r>
                </a:p>
              </p:txBody>
            </p:sp>
            <p:sp>
              <p:nvSpPr>
                <p:cNvPr id="8910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8" y="1929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800">
                      <a:solidFill>
                        <a:srgbClr val="1C1C1C"/>
                      </a:solidFill>
                    </a:rPr>
                    <a:t>O</a:t>
                  </a:r>
                </a:p>
              </p:txBody>
            </p:sp>
            <p:sp>
              <p:nvSpPr>
                <p:cNvPr id="8910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057" y="1929"/>
                  <a:ext cx="2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2800">
                      <a:solidFill>
                        <a:srgbClr val="1C1C1C"/>
                      </a:solidFill>
                    </a:rPr>
                    <a:t>B</a:t>
                  </a:r>
                </a:p>
              </p:txBody>
            </p:sp>
            <p:sp>
              <p:nvSpPr>
                <p:cNvPr id="89107" name="Line 21"/>
                <p:cNvSpPr>
                  <a:spLocks noChangeShapeType="1"/>
                </p:cNvSpPr>
                <p:nvPr/>
              </p:nvSpPr>
              <p:spPr bwMode="auto">
                <a:xfrm>
                  <a:off x="3950" y="1641"/>
                  <a:ext cx="247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08" name="Line 22"/>
                <p:cNvSpPr>
                  <a:spLocks noChangeShapeType="1"/>
                </p:cNvSpPr>
                <p:nvPr/>
              </p:nvSpPr>
              <p:spPr bwMode="auto">
                <a:xfrm>
                  <a:off x="5102" y="1641"/>
                  <a:ext cx="247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9090" name="Object 23"/>
                <p:cNvGraphicFramePr>
                  <a:graphicFrameLocks noChangeAspect="1"/>
                </p:cNvGraphicFramePr>
                <p:nvPr/>
              </p:nvGraphicFramePr>
              <p:xfrm>
                <a:off x="3703" y="1476"/>
                <a:ext cx="293" cy="3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67" name="公式" r:id="rId3" imgW="203040" imgH="228600" progId="Equation.3">
                        <p:embed/>
                      </p:oleObj>
                    </mc:Choice>
                    <mc:Fallback>
                      <p:oleObj name="公式" r:id="rId3" imgW="203040" imgH="22860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3" y="1476"/>
                              <a:ext cx="293" cy="3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091" name="Object 24"/>
                <p:cNvGraphicFramePr>
                  <a:graphicFrameLocks noChangeAspect="1"/>
                </p:cNvGraphicFramePr>
                <p:nvPr/>
              </p:nvGraphicFramePr>
              <p:xfrm>
                <a:off x="4791" y="1435"/>
                <a:ext cx="330" cy="3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9168" name="公式" r:id="rId5" imgW="228600" imgH="228600" progId="Equation.3">
                        <p:embed/>
                      </p:oleObj>
                    </mc:Choice>
                    <mc:Fallback>
                      <p:oleObj name="公式" r:id="rId5" imgW="228600" imgH="2286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1" y="1435"/>
                              <a:ext cx="330" cy="3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89095" name="Text Box 25"/>
            <p:cNvSpPr txBox="1">
              <a:spLocks noChangeArrowheads="1"/>
            </p:cNvSpPr>
            <p:nvPr/>
          </p:nvSpPr>
          <p:spPr bwMode="auto">
            <a:xfrm>
              <a:off x="198" y="1497"/>
              <a:ext cx="3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1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观察者听到来自</a:t>
              </a:r>
              <a:r>
                <a:rPr kumimoji="0" lang="en-US" altLang="zh-CN" sz="2800">
                  <a:solidFill>
                    <a:srgbClr val="0000FF"/>
                  </a:solidFill>
                </a:rPr>
                <a:t>A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的频率</a:t>
              </a:r>
            </a:p>
          </p:txBody>
        </p:sp>
        <p:sp>
          <p:nvSpPr>
            <p:cNvPr id="89096" name="Text Box 26"/>
            <p:cNvSpPr txBox="1">
              <a:spLocks noChangeArrowheads="1"/>
            </p:cNvSpPr>
            <p:nvPr/>
          </p:nvSpPr>
          <p:spPr bwMode="auto">
            <a:xfrm>
              <a:off x="192" y="1833"/>
              <a:ext cx="34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2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观察者听到来自</a:t>
              </a:r>
              <a:r>
                <a:rPr kumimoji="0" lang="en-US" altLang="zh-CN" sz="2800">
                  <a:solidFill>
                    <a:srgbClr val="0000FF"/>
                  </a:solidFill>
                </a:rPr>
                <a:t>B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的频率</a:t>
              </a:r>
            </a:p>
          </p:txBody>
        </p:sp>
        <p:sp>
          <p:nvSpPr>
            <p:cNvPr id="89097" name="Text Box 27"/>
            <p:cNvSpPr txBox="1">
              <a:spLocks noChangeArrowheads="1"/>
            </p:cNvSpPr>
            <p:nvPr/>
          </p:nvSpPr>
          <p:spPr bwMode="auto">
            <a:xfrm>
              <a:off x="192" y="2160"/>
              <a:ext cx="3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</a:rPr>
                <a:t>3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观察者听到的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拍频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038600" y="3657600"/>
          <a:ext cx="22098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2" name="公式" r:id="rId3" imgW="990360" imgH="558720" progId="Equation.3">
                  <p:embed/>
                </p:oleObj>
              </mc:Choice>
              <mc:Fallback>
                <p:oleObj name="公式" r:id="rId3" imgW="990360" imgH="558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22098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3"/>
          <p:cNvSpPr txBox="1">
            <a:spLocks noChangeArrowheads="1"/>
          </p:cNvSpPr>
          <p:nvPr/>
        </p:nvSpPr>
        <p:spPr bwMode="auto">
          <a:xfrm>
            <a:off x="457200" y="289560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438400" y="5257800"/>
          <a:ext cx="5103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3" name="公式" r:id="rId5" imgW="3835080" imgH="723600" progId="Equation.3">
                  <p:embed/>
                </p:oleObj>
              </mc:Choice>
              <mc:Fallback>
                <p:oleObj name="公式" r:id="rId5" imgW="383508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51038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2895600"/>
            <a:ext cx="7010400" cy="657225"/>
            <a:chOff x="720" y="2736"/>
            <a:chExt cx="4416" cy="414"/>
          </a:xfrm>
        </p:grpSpPr>
        <p:sp>
          <p:nvSpPr>
            <p:cNvPr id="90135" name="Text Box 6"/>
            <p:cNvSpPr txBox="1">
              <a:spLocks noChangeArrowheads="1"/>
            </p:cNvSpPr>
            <p:nvPr/>
          </p:nvSpPr>
          <p:spPr bwMode="auto">
            <a:xfrm>
              <a:off x="720" y="273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CC0000"/>
                  </a:solidFill>
                </a:rPr>
                <a:t>解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 </a:t>
              </a:r>
            </a:p>
          </p:txBody>
        </p:sp>
        <p:graphicFrame>
          <p:nvGraphicFramePr>
            <p:cNvPr id="90116" name="Object 7"/>
            <p:cNvGraphicFramePr>
              <a:graphicFrameLocks noChangeAspect="1"/>
            </p:cNvGraphicFramePr>
            <p:nvPr/>
          </p:nvGraphicFramePr>
          <p:xfrm>
            <a:off x="1152" y="2736"/>
            <a:ext cx="398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4" name="公式" r:id="rId7" imgW="2057400" imgH="228600" progId="Equation.3">
                    <p:embed/>
                  </p:oleObj>
                </mc:Choice>
                <mc:Fallback>
                  <p:oleObj name="公式" r:id="rId7" imgW="2057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36"/>
                          <a:ext cx="3984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7" name="Object 8"/>
            <p:cNvGraphicFramePr>
              <a:graphicFrameLocks noChangeAspect="1"/>
            </p:cNvGraphicFramePr>
            <p:nvPr/>
          </p:nvGraphicFramePr>
          <p:xfrm>
            <a:off x="2824" y="2834"/>
            <a:ext cx="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5" name="公式" r:id="rId9" imgW="177480" imgH="368280" progId="Equation.3">
                    <p:embed/>
                  </p:oleObj>
                </mc:Choice>
                <mc:Fallback>
                  <p:oleObj name="公式" r:id="rId9" imgW="177480" imgH="368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834"/>
                          <a:ext cx="1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0" name="Line 29"/>
          <p:cNvSpPr>
            <a:spLocks noChangeShapeType="1"/>
          </p:cNvSpPr>
          <p:nvPr/>
        </p:nvSpPr>
        <p:spPr bwMode="auto">
          <a:xfrm>
            <a:off x="2286000" y="1828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Oval 30"/>
          <p:cNvSpPr>
            <a:spLocks noChangeArrowheads="1"/>
          </p:cNvSpPr>
          <p:nvPr/>
        </p:nvSpPr>
        <p:spPr bwMode="auto">
          <a:xfrm>
            <a:off x="22098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2" name="Oval 31"/>
          <p:cNvSpPr>
            <a:spLocks noChangeArrowheads="1"/>
          </p:cNvSpPr>
          <p:nvPr/>
        </p:nvSpPr>
        <p:spPr bwMode="auto">
          <a:xfrm>
            <a:off x="3657600" y="1676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3" name="Oval 32"/>
          <p:cNvSpPr>
            <a:spLocks noChangeArrowheads="1"/>
          </p:cNvSpPr>
          <p:nvPr/>
        </p:nvSpPr>
        <p:spPr bwMode="auto">
          <a:xfrm>
            <a:off x="6553200" y="1676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4" name="Rectangle 33"/>
          <p:cNvSpPr>
            <a:spLocks noChangeArrowheads="1"/>
          </p:cNvSpPr>
          <p:nvPr/>
        </p:nvSpPr>
        <p:spPr bwMode="auto">
          <a:xfrm>
            <a:off x="3352800" y="7620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v</a:t>
            </a:r>
            <a:r>
              <a:rPr kumimoji="0" lang="en-US" altLang="zh-CN" sz="3200" b="1" baseline="-25000">
                <a:solidFill>
                  <a:srgbClr val="CC0000"/>
                </a:solidFill>
                <a:sym typeface="Symbol" pitchFamily="18" charset="2"/>
              </a:rPr>
              <a:t>0</a:t>
            </a:r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 </a:t>
            </a:r>
          </a:p>
        </p:txBody>
      </p:sp>
      <p:sp>
        <p:nvSpPr>
          <p:cNvPr id="90125" name="Rectangle 34"/>
          <p:cNvSpPr>
            <a:spLocks noChangeArrowheads="1"/>
          </p:cNvSpPr>
          <p:nvPr/>
        </p:nvSpPr>
        <p:spPr bwMode="auto">
          <a:xfrm>
            <a:off x="2133600" y="20574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accent1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90126" name="Rectangle 35"/>
          <p:cNvSpPr>
            <a:spLocks noChangeArrowheads="1"/>
          </p:cNvSpPr>
          <p:nvPr/>
        </p:nvSpPr>
        <p:spPr bwMode="auto">
          <a:xfrm>
            <a:off x="3581400" y="20574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ym typeface="Symbol" pitchFamily="18" charset="2"/>
              </a:rPr>
              <a:t>O</a:t>
            </a:r>
          </a:p>
        </p:txBody>
      </p:sp>
      <p:sp>
        <p:nvSpPr>
          <p:cNvPr id="90127" name="Rectangle 36"/>
          <p:cNvSpPr>
            <a:spLocks noChangeArrowheads="1"/>
          </p:cNvSpPr>
          <p:nvPr/>
        </p:nvSpPr>
        <p:spPr bwMode="auto">
          <a:xfrm>
            <a:off x="6553200" y="2133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90128" name="Rectangle 37"/>
          <p:cNvSpPr>
            <a:spLocks noChangeArrowheads="1"/>
          </p:cNvSpPr>
          <p:nvPr/>
        </p:nvSpPr>
        <p:spPr bwMode="auto">
          <a:xfrm>
            <a:off x="6324600" y="7620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v</a:t>
            </a:r>
            <a:r>
              <a:rPr kumimoji="0" lang="en-US" altLang="zh-CN" sz="3200" b="1" baseline="-25000">
                <a:solidFill>
                  <a:srgbClr val="CC0000"/>
                </a:solidFill>
                <a:sym typeface="Symbol" pitchFamily="18" charset="2"/>
              </a:rPr>
              <a:t>sB</a:t>
            </a:r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 </a:t>
            </a:r>
          </a:p>
        </p:txBody>
      </p:sp>
      <p:sp>
        <p:nvSpPr>
          <p:cNvPr id="90129" name="Rectangle 38"/>
          <p:cNvSpPr>
            <a:spLocks noChangeArrowheads="1"/>
          </p:cNvSpPr>
          <p:nvPr/>
        </p:nvSpPr>
        <p:spPr bwMode="auto">
          <a:xfrm>
            <a:off x="1066800" y="38862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kumimoji="0" lang="zh-CN" altLang="zh-CN" sz="3200" b="1">
              <a:solidFill>
                <a:srgbClr val="CC0000"/>
              </a:solidFill>
              <a:sym typeface="Symbol" pitchFamily="18" charset="2"/>
            </a:endParaRPr>
          </a:p>
        </p:txBody>
      </p:sp>
      <p:sp>
        <p:nvSpPr>
          <p:cNvPr id="90130" name="Rectangle 39"/>
          <p:cNvSpPr>
            <a:spLocks noChangeArrowheads="1"/>
          </p:cNvSpPr>
          <p:nvPr/>
        </p:nvSpPr>
        <p:spPr bwMode="auto">
          <a:xfrm>
            <a:off x="1447800" y="3962400"/>
            <a:ext cx="2224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FF0000"/>
                </a:solidFill>
                <a:latin typeface="Arial" pitchFamily="34" charset="0"/>
              </a:rPr>
              <a:t>多普勒公式</a:t>
            </a:r>
          </a:p>
        </p:txBody>
      </p:sp>
      <p:sp>
        <p:nvSpPr>
          <p:cNvPr id="90131" name="Rectangle 40"/>
          <p:cNvSpPr>
            <a:spLocks noChangeArrowheads="1"/>
          </p:cNvSpPr>
          <p:nvPr/>
        </p:nvSpPr>
        <p:spPr bwMode="auto">
          <a:xfrm>
            <a:off x="1066800" y="15240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汽笛</a:t>
            </a:r>
          </a:p>
        </p:txBody>
      </p:sp>
      <p:sp>
        <p:nvSpPr>
          <p:cNvPr id="90132" name="Rectangle 41"/>
          <p:cNvSpPr>
            <a:spLocks noChangeArrowheads="1"/>
          </p:cNvSpPr>
          <p:nvPr/>
        </p:nvSpPr>
        <p:spPr bwMode="auto">
          <a:xfrm>
            <a:off x="7086600" y="1600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汽笛</a:t>
            </a:r>
          </a:p>
        </p:txBody>
      </p:sp>
      <p:sp>
        <p:nvSpPr>
          <p:cNvPr id="90133" name="Rectangle 42"/>
          <p:cNvSpPr>
            <a:spLocks noChangeArrowheads="1"/>
          </p:cNvSpPr>
          <p:nvPr/>
        </p:nvSpPr>
        <p:spPr bwMode="auto">
          <a:xfrm>
            <a:off x="4114800" y="19050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观察者</a:t>
            </a:r>
          </a:p>
        </p:txBody>
      </p:sp>
      <p:sp>
        <p:nvSpPr>
          <p:cNvPr id="90134" name="Rectangle 43"/>
          <p:cNvSpPr>
            <a:spLocks noChangeArrowheads="1"/>
          </p:cNvSpPr>
          <p:nvPr/>
        </p:nvSpPr>
        <p:spPr bwMode="auto">
          <a:xfrm>
            <a:off x="685800" y="5486400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1C1C1C"/>
                </a:solidFill>
              </a:rPr>
              <a:t>A</a:t>
            </a:r>
            <a:r>
              <a:rPr kumimoji="0" lang="zh-CN" altLang="en-US" sz="2800" b="1">
                <a:solidFill>
                  <a:srgbClr val="1C1C1C"/>
                </a:solidFill>
              </a:rPr>
              <a:t>的频率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00200" y="1676400"/>
          <a:ext cx="6019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1" name="公式" r:id="rId3" imgW="4089240" imgH="723600" progId="Equation.3">
                  <p:embed/>
                </p:oleObj>
              </mc:Choice>
              <mc:Fallback>
                <p:oleObj name="公式" r:id="rId3" imgW="408924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6019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3352800"/>
            <a:ext cx="5503863" cy="1373188"/>
            <a:chOff x="709" y="3129"/>
            <a:chExt cx="3467" cy="865"/>
          </a:xfrm>
        </p:grpSpPr>
        <p:sp>
          <p:nvSpPr>
            <p:cNvPr id="91142" name="Text Box 4"/>
            <p:cNvSpPr txBox="1">
              <a:spLocks noChangeArrowheads="1"/>
            </p:cNvSpPr>
            <p:nvPr/>
          </p:nvSpPr>
          <p:spPr bwMode="auto">
            <a:xfrm>
              <a:off x="709" y="3129"/>
              <a:ext cx="27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3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观察者听到的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拍频</a:t>
              </a:r>
            </a:p>
          </p:txBody>
        </p:sp>
        <p:graphicFrame>
          <p:nvGraphicFramePr>
            <p:cNvPr id="91139" name="Object 5"/>
            <p:cNvGraphicFramePr>
              <a:graphicFrameLocks noChangeAspect="1"/>
            </p:cNvGraphicFramePr>
            <p:nvPr/>
          </p:nvGraphicFramePr>
          <p:xfrm>
            <a:off x="1632" y="3504"/>
            <a:ext cx="2544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2" name="公式" r:id="rId5" imgW="1244520" imgH="253800" progId="Equation.3">
                    <p:embed/>
                  </p:oleObj>
                </mc:Choice>
                <mc:Fallback>
                  <p:oleObj name="公式" r:id="rId5" imgW="124452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504"/>
                          <a:ext cx="2544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41" name="Rectangle 27"/>
          <p:cNvSpPr>
            <a:spLocks noChangeArrowheads="1"/>
          </p:cNvSpPr>
          <p:nvPr/>
        </p:nvSpPr>
        <p:spPr bwMode="auto">
          <a:xfrm>
            <a:off x="457200" y="838200"/>
            <a:ext cx="2830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来自</a:t>
            </a:r>
            <a:r>
              <a:rPr kumimoji="0" lang="en-US" altLang="zh-CN" sz="2800">
                <a:solidFill>
                  <a:srgbClr val="1C1C1C"/>
                </a:solidFill>
              </a:rPr>
              <a:t>B </a:t>
            </a:r>
            <a:r>
              <a:rPr kumimoji="0" lang="zh-CN" altLang="en-US" sz="2800" b="1">
                <a:solidFill>
                  <a:srgbClr val="1C1C1C"/>
                </a:solidFill>
              </a:rPr>
              <a:t>的频率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860925" y="3667125"/>
          <a:ext cx="3743325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剪辑" r:id="rId3" imgW="4006850" imgH="2857500" progId="MS_ClipArt_Gallery.2">
                  <p:embed/>
                </p:oleObj>
              </mc:Choice>
              <mc:Fallback>
                <p:oleObj name="剪辑" r:id="rId3" imgW="4006850" imgH="2857500" progId="MS_ClipArt_Gallery.2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667125"/>
                        <a:ext cx="3743325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66800" y="1828800"/>
            <a:ext cx="6915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电磁振荡</a:t>
            </a:r>
            <a:r>
              <a:rPr kumimoji="0" lang="zh-CN" altLang="en-US" sz="6600" b="1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</a:t>
            </a:r>
            <a:r>
              <a:rPr kumimoji="0" lang="zh-CN" altLang="en-US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电磁波</a:t>
            </a:r>
          </a:p>
        </p:txBody>
      </p:sp>
    </p:spTree>
    <p:extLst>
      <p:ext uri="{BB962C8B-B14F-4D97-AF65-F5344CB8AC3E}">
        <p14:creationId xmlns:p14="http://schemas.microsoft.com/office/powerpoint/2010/main" val="23397134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7813" y="1910804"/>
            <a:ext cx="6248400" cy="425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2800">
              <a:solidFill>
                <a:srgbClr val="1C1C1C"/>
              </a:solidFill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916238" y="2631529"/>
            <a:ext cx="3124200" cy="2286000"/>
            <a:chOff x="240" y="1632"/>
            <a:chExt cx="1968" cy="1440"/>
          </a:xfrm>
        </p:grpSpPr>
        <p:sp>
          <p:nvSpPr>
            <p:cNvPr id="4105" name="Line 5"/>
            <p:cNvSpPr>
              <a:spLocks noChangeShapeType="1"/>
            </p:cNvSpPr>
            <p:nvPr/>
          </p:nvSpPr>
          <p:spPr bwMode="auto">
            <a:xfrm>
              <a:off x="1107" y="2069"/>
              <a:ext cx="43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>
              <a:off x="1107" y="2314"/>
              <a:ext cx="43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1975" y="2041"/>
              <a:ext cx="233" cy="273"/>
              <a:chOff x="2832" y="1824"/>
              <a:chExt cx="336" cy="480"/>
            </a:xfrm>
          </p:grpSpPr>
          <p:grpSp>
            <p:nvGrpSpPr>
              <p:cNvPr id="4126" name="Group 8"/>
              <p:cNvGrpSpPr>
                <a:grpSpLocks/>
              </p:cNvGrpSpPr>
              <p:nvPr/>
            </p:nvGrpSpPr>
            <p:grpSpPr bwMode="auto">
              <a:xfrm>
                <a:off x="2832" y="1824"/>
                <a:ext cx="336" cy="96"/>
                <a:chOff x="2832" y="1824"/>
                <a:chExt cx="336" cy="96"/>
              </a:xfrm>
            </p:grpSpPr>
            <p:sp>
              <p:nvSpPr>
                <p:cNvPr id="4133" name="Line 9"/>
                <p:cNvSpPr>
                  <a:spLocks noChangeShapeType="1"/>
                </p:cNvSpPr>
                <p:nvPr/>
              </p:nvSpPr>
              <p:spPr bwMode="auto">
                <a:xfrm>
                  <a:off x="2832" y="18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4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192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27" name="Group 11"/>
              <p:cNvGrpSpPr>
                <a:grpSpLocks/>
              </p:cNvGrpSpPr>
              <p:nvPr/>
            </p:nvGrpSpPr>
            <p:grpSpPr bwMode="auto">
              <a:xfrm>
                <a:off x="2832" y="2016"/>
                <a:ext cx="336" cy="96"/>
                <a:chOff x="2832" y="1824"/>
                <a:chExt cx="336" cy="96"/>
              </a:xfrm>
            </p:grpSpPr>
            <p:sp>
              <p:nvSpPr>
                <p:cNvPr id="4131" name="Line 12"/>
                <p:cNvSpPr>
                  <a:spLocks noChangeShapeType="1"/>
                </p:cNvSpPr>
                <p:nvPr/>
              </p:nvSpPr>
              <p:spPr bwMode="auto">
                <a:xfrm>
                  <a:off x="2832" y="18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2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192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28" name="Group 14"/>
              <p:cNvGrpSpPr>
                <a:grpSpLocks/>
              </p:cNvGrpSpPr>
              <p:nvPr/>
            </p:nvGrpSpPr>
            <p:grpSpPr bwMode="auto">
              <a:xfrm>
                <a:off x="2832" y="2208"/>
                <a:ext cx="336" cy="96"/>
                <a:chOff x="2832" y="1824"/>
                <a:chExt cx="336" cy="96"/>
              </a:xfrm>
            </p:grpSpPr>
            <p:sp>
              <p:nvSpPr>
                <p:cNvPr id="4129" name="Line 15"/>
                <p:cNvSpPr>
                  <a:spLocks noChangeShapeType="1"/>
                </p:cNvSpPr>
                <p:nvPr/>
              </p:nvSpPr>
              <p:spPr bwMode="auto">
                <a:xfrm>
                  <a:off x="2832" y="18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0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192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>
              <a:off x="574" y="2751"/>
              <a:ext cx="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Freeform 18"/>
            <p:cNvSpPr>
              <a:spLocks/>
            </p:cNvSpPr>
            <p:nvPr/>
          </p:nvSpPr>
          <p:spPr bwMode="auto">
            <a:xfrm>
              <a:off x="440" y="1905"/>
              <a:ext cx="300" cy="518"/>
            </a:xfrm>
            <a:custGeom>
              <a:avLst/>
              <a:gdLst>
                <a:gd name="T0" fmla="*/ 18 w 832"/>
                <a:gd name="T1" fmla="*/ 0 h 2064"/>
                <a:gd name="T2" fmla="*/ 0 w 832"/>
                <a:gd name="T3" fmla="*/ 3 h 2064"/>
                <a:gd name="T4" fmla="*/ 18 w 832"/>
                <a:gd name="T5" fmla="*/ 5 h 2064"/>
                <a:gd name="T6" fmla="*/ 39 w 832"/>
                <a:gd name="T7" fmla="*/ 5 h 2064"/>
                <a:gd name="T8" fmla="*/ 18 w 832"/>
                <a:gd name="T9" fmla="*/ 4 h 2064"/>
                <a:gd name="T10" fmla="*/ 0 w 832"/>
                <a:gd name="T11" fmla="*/ 7 h 2064"/>
                <a:gd name="T12" fmla="*/ 18 w 832"/>
                <a:gd name="T13" fmla="*/ 10 h 2064"/>
                <a:gd name="T14" fmla="*/ 39 w 832"/>
                <a:gd name="T15" fmla="*/ 9 h 2064"/>
                <a:gd name="T16" fmla="*/ 18 w 832"/>
                <a:gd name="T17" fmla="*/ 8 h 2064"/>
                <a:gd name="T18" fmla="*/ 0 w 832"/>
                <a:gd name="T19" fmla="*/ 11 h 2064"/>
                <a:gd name="T20" fmla="*/ 18 w 832"/>
                <a:gd name="T21" fmla="*/ 15 h 2064"/>
                <a:gd name="T22" fmla="*/ 39 w 832"/>
                <a:gd name="T23" fmla="*/ 14 h 2064"/>
                <a:gd name="T24" fmla="*/ 16 w 832"/>
                <a:gd name="T25" fmla="*/ 13 h 2064"/>
                <a:gd name="T26" fmla="*/ 0 w 832"/>
                <a:gd name="T27" fmla="*/ 16 h 2064"/>
                <a:gd name="T28" fmla="*/ 18 w 832"/>
                <a:gd name="T29" fmla="*/ 20 h 2064"/>
                <a:gd name="T30" fmla="*/ 39 w 832"/>
                <a:gd name="T31" fmla="*/ 18 h 2064"/>
                <a:gd name="T32" fmla="*/ 18 w 832"/>
                <a:gd name="T33" fmla="*/ 18 h 2064"/>
                <a:gd name="T34" fmla="*/ 0 w 832"/>
                <a:gd name="T35" fmla="*/ 21 h 2064"/>
                <a:gd name="T36" fmla="*/ 18 w 832"/>
                <a:gd name="T37" fmla="*/ 24 h 2064"/>
                <a:gd name="T38" fmla="*/ 39 w 832"/>
                <a:gd name="T39" fmla="*/ 23 h 2064"/>
                <a:gd name="T40" fmla="*/ 18 w 832"/>
                <a:gd name="T41" fmla="*/ 22 h 2064"/>
                <a:gd name="T42" fmla="*/ 0 w 832"/>
                <a:gd name="T43" fmla="*/ 26 h 2064"/>
                <a:gd name="T44" fmla="*/ 18 w 832"/>
                <a:gd name="T45" fmla="*/ 28 h 2064"/>
                <a:gd name="T46" fmla="*/ 39 w 832"/>
                <a:gd name="T47" fmla="*/ 27 h 2064"/>
                <a:gd name="T48" fmla="*/ 18 w 832"/>
                <a:gd name="T49" fmla="*/ 27 h 2064"/>
                <a:gd name="T50" fmla="*/ 0 w 832"/>
                <a:gd name="T51" fmla="*/ 30 h 2064"/>
                <a:gd name="T52" fmla="*/ 18 w 832"/>
                <a:gd name="T53" fmla="*/ 33 h 20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2"/>
                <a:gd name="T82" fmla="*/ 0 h 2064"/>
                <a:gd name="T83" fmla="*/ 832 w 832"/>
                <a:gd name="T84" fmla="*/ 2064 h 206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2" h="2064">
                  <a:moveTo>
                    <a:pt x="392" y="0"/>
                  </a:moveTo>
                  <a:cubicBezTo>
                    <a:pt x="200" y="68"/>
                    <a:pt x="8" y="136"/>
                    <a:pt x="8" y="192"/>
                  </a:cubicBezTo>
                  <a:cubicBezTo>
                    <a:pt x="8" y="248"/>
                    <a:pt x="256" y="320"/>
                    <a:pt x="392" y="336"/>
                  </a:cubicBezTo>
                  <a:cubicBezTo>
                    <a:pt x="528" y="352"/>
                    <a:pt x="824" y="304"/>
                    <a:pt x="824" y="288"/>
                  </a:cubicBezTo>
                  <a:cubicBezTo>
                    <a:pt x="824" y="272"/>
                    <a:pt x="528" y="216"/>
                    <a:pt x="392" y="240"/>
                  </a:cubicBezTo>
                  <a:cubicBezTo>
                    <a:pt x="256" y="264"/>
                    <a:pt x="8" y="368"/>
                    <a:pt x="8" y="432"/>
                  </a:cubicBezTo>
                  <a:cubicBezTo>
                    <a:pt x="8" y="496"/>
                    <a:pt x="256" y="600"/>
                    <a:pt x="392" y="624"/>
                  </a:cubicBezTo>
                  <a:cubicBezTo>
                    <a:pt x="528" y="648"/>
                    <a:pt x="824" y="592"/>
                    <a:pt x="824" y="576"/>
                  </a:cubicBezTo>
                  <a:cubicBezTo>
                    <a:pt x="824" y="560"/>
                    <a:pt x="528" y="504"/>
                    <a:pt x="392" y="528"/>
                  </a:cubicBezTo>
                  <a:cubicBezTo>
                    <a:pt x="256" y="552"/>
                    <a:pt x="8" y="648"/>
                    <a:pt x="8" y="720"/>
                  </a:cubicBezTo>
                  <a:cubicBezTo>
                    <a:pt x="8" y="792"/>
                    <a:pt x="256" y="936"/>
                    <a:pt x="392" y="960"/>
                  </a:cubicBezTo>
                  <a:cubicBezTo>
                    <a:pt x="528" y="984"/>
                    <a:pt x="832" y="888"/>
                    <a:pt x="824" y="864"/>
                  </a:cubicBezTo>
                  <a:cubicBezTo>
                    <a:pt x="816" y="840"/>
                    <a:pt x="480" y="792"/>
                    <a:pt x="344" y="816"/>
                  </a:cubicBezTo>
                  <a:cubicBezTo>
                    <a:pt x="208" y="840"/>
                    <a:pt x="0" y="936"/>
                    <a:pt x="8" y="1008"/>
                  </a:cubicBezTo>
                  <a:cubicBezTo>
                    <a:pt x="16" y="1080"/>
                    <a:pt x="256" y="1224"/>
                    <a:pt x="392" y="1248"/>
                  </a:cubicBezTo>
                  <a:cubicBezTo>
                    <a:pt x="528" y="1272"/>
                    <a:pt x="824" y="1176"/>
                    <a:pt x="824" y="1152"/>
                  </a:cubicBezTo>
                  <a:cubicBezTo>
                    <a:pt x="824" y="1128"/>
                    <a:pt x="528" y="1072"/>
                    <a:pt x="392" y="1104"/>
                  </a:cubicBezTo>
                  <a:cubicBezTo>
                    <a:pt x="256" y="1136"/>
                    <a:pt x="8" y="1272"/>
                    <a:pt x="8" y="1344"/>
                  </a:cubicBezTo>
                  <a:cubicBezTo>
                    <a:pt x="8" y="1416"/>
                    <a:pt x="256" y="1520"/>
                    <a:pt x="392" y="1536"/>
                  </a:cubicBezTo>
                  <a:cubicBezTo>
                    <a:pt x="528" y="1552"/>
                    <a:pt x="824" y="1464"/>
                    <a:pt x="824" y="1440"/>
                  </a:cubicBezTo>
                  <a:cubicBezTo>
                    <a:pt x="824" y="1416"/>
                    <a:pt x="528" y="1360"/>
                    <a:pt x="392" y="1392"/>
                  </a:cubicBezTo>
                  <a:cubicBezTo>
                    <a:pt x="256" y="1424"/>
                    <a:pt x="8" y="1568"/>
                    <a:pt x="8" y="1632"/>
                  </a:cubicBezTo>
                  <a:cubicBezTo>
                    <a:pt x="8" y="1696"/>
                    <a:pt x="256" y="1760"/>
                    <a:pt x="392" y="1776"/>
                  </a:cubicBezTo>
                  <a:cubicBezTo>
                    <a:pt x="528" y="1792"/>
                    <a:pt x="824" y="1744"/>
                    <a:pt x="824" y="1728"/>
                  </a:cubicBezTo>
                  <a:cubicBezTo>
                    <a:pt x="824" y="1712"/>
                    <a:pt x="528" y="1648"/>
                    <a:pt x="392" y="1680"/>
                  </a:cubicBezTo>
                  <a:cubicBezTo>
                    <a:pt x="256" y="1712"/>
                    <a:pt x="8" y="1856"/>
                    <a:pt x="8" y="1920"/>
                  </a:cubicBezTo>
                  <a:cubicBezTo>
                    <a:pt x="8" y="1984"/>
                    <a:pt x="328" y="2040"/>
                    <a:pt x="392" y="2064"/>
                  </a:cubicBezTo>
                </a:path>
              </a:pathLst>
            </a:custGeom>
            <a:noFill/>
            <a:ln w="28575" cmpd="sng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>
              <a:off x="574" y="2423"/>
              <a:ext cx="0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0"/>
            <p:cNvSpPr>
              <a:spLocks noChangeShapeType="1"/>
            </p:cNvSpPr>
            <p:nvPr/>
          </p:nvSpPr>
          <p:spPr bwMode="auto">
            <a:xfrm>
              <a:off x="1307" y="2314"/>
              <a:ext cx="0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2075" y="2314"/>
              <a:ext cx="0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>
              <a:off x="574" y="1632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23"/>
            <p:cNvSpPr>
              <a:spLocks noChangeShapeType="1"/>
            </p:cNvSpPr>
            <p:nvPr/>
          </p:nvSpPr>
          <p:spPr bwMode="auto">
            <a:xfrm>
              <a:off x="1307" y="1632"/>
              <a:ext cx="0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24"/>
            <p:cNvSpPr>
              <a:spLocks noChangeShapeType="1"/>
            </p:cNvSpPr>
            <p:nvPr/>
          </p:nvSpPr>
          <p:spPr bwMode="auto">
            <a:xfrm>
              <a:off x="2075" y="1632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25"/>
            <p:cNvSpPr>
              <a:spLocks noChangeShapeType="1"/>
            </p:cNvSpPr>
            <p:nvPr/>
          </p:nvSpPr>
          <p:spPr bwMode="auto">
            <a:xfrm>
              <a:off x="1441" y="2751"/>
              <a:ext cx="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Line 26"/>
            <p:cNvSpPr>
              <a:spLocks noChangeShapeType="1"/>
            </p:cNvSpPr>
            <p:nvPr/>
          </p:nvSpPr>
          <p:spPr bwMode="auto">
            <a:xfrm>
              <a:off x="574" y="1632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7"/>
            <p:cNvSpPr>
              <a:spLocks noChangeArrowheads="1"/>
            </p:cNvSpPr>
            <p:nvPr/>
          </p:nvSpPr>
          <p:spPr bwMode="auto">
            <a:xfrm>
              <a:off x="1174" y="2751"/>
              <a:ext cx="33" cy="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119" name="Oval 28"/>
            <p:cNvSpPr>
              <a:spLocks noChangeArrowheads="1"/>
            </p:cNvSpPr>
            <p:nvPr/>
          </p:nvSpPr>
          <p:spPr bwMode="auto">
            <a:xfrm>
              <a:off x="1441" y="2751"/>
              <a:ext cx="33" cy="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120" name="Oval 29"/>
            <p:cNvSpPr>
              <a:spLocks noChangeArrowheads="1"/>
            </p:cNvSpPr>
            <p:nvPr/>
          </p:nvSpPr>
          <p:spPr bwMode="auto">
            <a:xfrm>
              <a:off x="1274" y="2614"/>
              <a:ext cx="33" cy="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121" name="Line 30"/>
            <p:cNvSpPr>
              <a:spLocks noChangeShapeType="1"/>
            </p:cNvSpPr>
            <p:nvPr/>
          </p:nvSpPr>
          <p:spPr bwMode="auto">
            <a:xfrm flipH="1">
              <a:off x="1207" y="2614"/>
              <a:ext cx="100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Text Box 31"/>
            <p:cNvSpPr txBox="1">
              <a:spLocks noChangeArrowheads="1"/>
            </p:cNvSpPr>
            <p:nvPr/>
          </p:nvSpPr>
          <p:spPr bwMode="auto">
            <a:xfrm>
              <a:off x="240" y="209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b="1" i="1"/>
                <a:t>L</a:t>
              </a:r>
            </a:p>
          </p:txBody>
        </p:sp>
        <p:sp>
          <p:nvSpPr>
            <p:cNvPr id="4123" name="Text Box 32"/>
            <p:cNvSpPr txBox="1">
              <a:spLocks noChangeArrowheads="1"/>
            </p:cNvSpPr>
            <p:nvPr/>
          </p:nvSpPr>
          <p:spPr bwMode="auto">
            <a:xfrm>
              <a:off x="907" y="209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b="1" i="1"/>
                <a:t>C</a:t>
              </a:r>
            </a:p>
          </p:txBody>
        </p:sp>
        <p:sp>
          <p:nvSpPr>
            <p:cNvPr id="4124" name="Text Box 33"/>
            <p:cNvSpPr txBox="1">
              <a:spLocks noChangeArrowheads="1"/>
            </p:cNvSpPr>
            <p:nvPr/>
          </p:nvSpPr>
          <p:spPr bwMode="auto">
            <a:xfrm>
              <a:off x="1681" y="2024"/>
              <a:ext cx="4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b="1">
                  <a:latin typeface="CommercialScript BT" pitchFamily="66" charset="0"/>
                </a:rPr>
                <a:t>E</a:t>
              </a:r>
            </a:p>
          </p:txBody>
        </p:sp>
        <p:sp>
          <p:nvSpPr>
            <p:cNvPr id="4125" name="Text Box 34"/>
            <p:cNvSpPr txBox="1">
              <a:spLocks noChangeArrowheads="1"/>
            </p:cNvSpPr>
            <p:nvPr/>
          </p:nvSpPr>
          <p:spPr bwMode="auto">
            <a:xfrm>
              <a:off x="1200" y="278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b="1"/>
                <a:t>K</a:t>
              </a:r>
            </a:p>
          </p:txBody>
        </p:sp>
      </p:grpSp>
      <p:sp>
        <p:nvSpPr>
          <p:cNvPr id="4101" name="Text Box 35"/>
          <p:cNvSpPr txBox="1">
            <a:spLocks noChangeArrowheads="1"/>
          </p:cNvSpPr>
          <p:nvPr/>
        </p:nvSpPr>
        <p:spPr bwMode="auto">
          <a:xfrm>
            <a:off x="3203575" y="5150892"/>
            <a:ext cx="2954338" cy="528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i="1"/>
              <a:t>LC </a:t>
            </a:r>
            <a:r>
              <a:rPr kumimoji="0" lang="zh-CN" altLang="zh-CN" sz="2800" b="1"/>
              <a:t>电磁振荡电路</a:t>
            </a:r>
            <a:endParaRPr kumimoji="0" lang="zh-CN" altLang="en-US" sz="2800" b="1"/>
          </a:p>
        </p:txBody>
      </p:sp>
      <p:sp>
        <p:nvSpPr>
          <p:cNvPr id="4102" name="Rectangle 36"/>
          <p:cNvSpPr>
            <a:spLocks noChangeArrowheads="1"/>
          </p:cNvSpPr>
          <p:nvPr/>
        </p:nvSpPr>
        <p:spPr bwMode="auto">
          <a:xfrm>
            <a:off x="1835150" y="2918867"/>
            <a:ext cx="8985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后</a:t>
            </a:r>
            <a:r>
              <a:rPr kumimoji="0" lang="zh-CN" altLang="en-US" sz="2800" b="1">
                <a:solidFill>
                  <a:srgbClr val="0000FF"/>
                </a:solidFill>
              </a:rPr>
              <a:t>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放电</a:t>
            </a:r>
          </a:p>
        </p:txBody>
      </p:sp>
      <p:sp>
        <p:nvSpPr>
          <p:cNvPr id="4103" name="Rectangle 37"/>
          <p:cNvSpPr>
            <a:spLocks noChangeArrowheads="1"/>
          </p:cNvSpPr>
          <p:nvPr/>
        </p:nvSpPr>
        <p:spPr bwMode="auto">
          <a:xfrm>
            <a:off x="6227763" y="2847429"/>
            <a:ext cx="106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先</a:t>
            </a:r>
            <a:r>
              <a:rPr kumimoji="0" lang="zh-CN" altLang="en-US" sz="2800" b="1">
                <a:solidFill>
                  <a:srgbClr val="0000FF"/>
                </a:solidFill>
              </a:rPr>
              <a:t>对    </a:t>
            </a:r>
            <a:r>
              <a:rPr kumimoji="0" lang="en-US" altLang="zh-CN" sz="2800" b="1">
                <a:solidFill>
                  <a:srgbClr val="0000FF"/>
                </a:solidFill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充电</a:t>
            </a:r>
          </a:p>
        </p:txBody>
      </p:sp>
      <p:sp>
        <p:nvSpPr>
          <p:cNvPr id="4104" name="Rectangle 40"/>
          <p:cNvSpPr>
            <a:spLocks noChangeArrowheads="1"/>
          </p:cNvSpPr>
          <p:nvPr/>
        </p:nvSpPr>
        <p:spPr bwMode="auto">
          <a:xfrm>
            <a:off x="248123" y="1235006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 dirty="0" smtClean="0">
                <a:solidFill>
                  <a:srgbClr val="CC0000"/>
                </a:solidFill>
              </a:rPr>
              <a:t>1</a:t>
            </a:r>
            <a:r>
              <a:rPr kumimoji="0" lang="zh-CN" altLang="en-US" b="1" dirty="0" smtClean="0">
                <a:solidFill>
                  <a:srgbClr val="CC0000"/>
                </a:solidFill>
              </a:rPr>
              <a:t>、振荡</a:t>
            </a:r>
            <a:r>
              <a:rPr kumimoji="0" lang="zh-CN" altLang="en-US" b="1" dirty="0">
                <a:solidFill>
                  <a:srgbClr val="CC0000"/>
                </a:solidFill>
              </a:rPr>
              <a:t>电路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8283" y="385227"/>
            <a:ext cx="425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</a:t>
            </a:r>
            <a:r>
              <a:rPr lang="en-US" altLang="zh-CN" sz="3600" dirty="0" smtClean="0"/>
              <a:t>LC</a:t>
            </a:r>
            <a:r>
              <a:rPr lang="zh-CN" altLang="en-US" sz="3600" dirty="0" smtClean="0"/>
              <a:t>振荡电路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2859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3700" y="1016000"/>
            <a:ext cx="8521700" cy="543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33450" y="1498600"/>
            <a:ext cx="2266950" cy="2347913"/>
            <a:chOff x="2412" y="1056"/>
            <a:chExt cx="1428" cy="1479"/>
          </a:xfrm>
        </p:grpSpPr>
        <p:grpSp>
          <p:nvGrpSpPr>
            <p:cNvPr id="5196" name="Group 4"/>
            <p:cNvGrpSpPr>
              <a:grpSpLocks/>
            </p:cNvGrpSpPr>
            <p:nvPr/>
          </p:nvGrpSpPr>
          <p:grpSpPr bwMode="auto">
            <a:xfrm>
              <a:off x="2412" y="1056"/>
              <a:ext cx="1428" cy="1152"/>
              <a:chOff x="2256" y="1056"/>
              <a:chExt cx="1428" cy="1152"/>
            </a:xfrm>
          </p:grpSpPr>
          <p:sp>
            <p:nvSpPr>
              <p:cNvPr id="5198" name="Line 5"/>
              <p:cNvSpPr>
                <a:spLocks noChangeShapeType="1"/>
              </p:cNvSpPr>
              <p:nvPr/>
            </p:nvSpPr>
            <p:spPr bwMode="auto">
              <a:xfrm>
                <a:off x="3208" y="1553"/>
                <a:ext cx="47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Line 6"/>
              <p:cNvSpPr>
                <a:spLocks noChangeShapeType="1"/>
              </p:cNvSpPr>
              <p:nvPr/>
            </p:nvSpPr>
            <p:spPr bwMode="auto">
              <a:xfrm>
                <a:off x="3208" y="1833"/>
                <a:ext cx="47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0" name="Line 7"/>
              <p:cNvSpPr>
                <a:spLocks noChangeShapeType="1"/>
              </p:cNvSpPr>
              <p:nvPr/>
            </p:nvSpPr>
            <p:spPr bwMode="auto">
              <a:xfrm>
                <a:off x="2622" y="220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1" name="Freeform 8"/>
              <p:cNvSpPr>
                <a:spLocks/>
              </p:cNvSpPr>
              <p:nvPr/>
            </p:nvSpPr>
            <p:spPr bwMode="auto">
              <a:xfrm>
                <a:off x="2476" y="1367"/>
                <a:ext cx="329" cy="591"/>
              </a:xfrm>
              <a:custGeom>
                <a:avLst/>
                <a:gdLst>
                  <a:gd name="T0" fmla="*/ 24 w 832"/>
                  <a:gd name="T1" fmla="*/ 0 h 2064"/>
                  <a:gd name="T2" fmla="*/ 0 w 832"/>
                  <a:gd name="T3" fmla="*/ 5 h 2064"/>
                  <a:gd name="T4" fmla="*/ 24 w 832"/>
                  <a:gd name="T5" fmla="*/ 8 h 2064"/>
                  <a:gd name="T6" fmla="*/ 51 w 832"/>
                  <a:gd name="T7" fmla="*/ 7 h 2064"/>
                  <a:gd name="T8" fmla="*/ 24 w 832"/>
                  <a:gd name="T9" fmla="*/ 6 h 2064"/>
                  <a:gd name="T10" fmla="*/ 0 w 832"/>
                  <a:gd name="T11" fmla="*/ 10 h 2064"/>
                  <a:gd name="T12" fmla="*/ 24 w 832"/>
                  <a:gd name="T13" fmla="*/ 15 h 2064"/>
                  <a:gd name="T14" fmla="*/ 51 w 832"/>
                  <a:gd name="T15" fmla="*/ 13 h 2064"/>
                  <a:gd name="T16" fmla="*/ 24 w 832"/>
                  <a:gd name="T17" fmla="*/ 12 h 2064"/>
                  <a:gd name="T18" fmla="*/ 0 w 832"/>
                  <a:gd name="T19" fmla="*/ 17 h 2064"/>
                  <a:gd name="T20" fmla="*/ 24 w 832"/>
                  <a:gd name="T21" fmla="*/ 23 h 2064"/>
                  <a:gd name="T22" fmla="*/ 51 w 832"/>
                  <a:gd name="T23" fmla="*/ 20 h 2064"/>
                  <a:gd name="T24" fmla="*/ 21 w 832"/>
                  <a:gd name="T25" fmla="*/ 19 h 2064"/>
                  <a:gd name="T26" fmla="*/ 0 w 832"/>
                  <a:gd name="T27" fmla="*/ 24 h 2064"/>
                  <a:gd name="T28" fmla="*/ 24 w 832"/>
                  <a:gd name="T29" fmla="*/ 29 h 2064"/>
                  <a:gd name="T30" fmla="*/ 51 w 832"/>
                  <a:gd name="T31" fmla="*/ 27 h 2064"/>
                  <a:gd name="T32" fmla="*/ 24 w 832"/>
                  <a:gd name="T33" fmla="*/ 26 h 2064"/>
                  <a:gd name="T34" fmla="*/ 0 w 832"/>
                  <a:gd name="T35" fmla="*/ 31 h 2064"/>
                  <a:gd name="T36" fmla="*/ 24 w 832"/>
                  <a:gd name="T37" fmla="*/ 36 h 2064"/>
                  <a:gd name="T38" fmla="*/ 51 w 832"/>
                  <a:gd name="T39" fmla="*/ 34 h 2064"/>
                  <a:gd name="T40" fmla="*/ 24 w 832"/>
                  <a:gd name="T41" fmla="*/ 33 h 2064"/>
                  <a:gd name="T42" fmla="*/ 0 w 832"/>
                  <a:gd name="T43" fmla="*/ 38 h 2064"/>
                  <a:gd name="T44" fmla="*/ 24 w 832"/>
                  <a:gd name="T45" fmla="*/ 42 h 2064"/>
                  <a:gd name="T46" fmla="*/ 51 w 832"/>
                  <a:gd name="T47" fmla="*/ 41 h 2064"/>
                  <a:gd name="T48" fmla="*/ 24 w 832"/>
                  <a:gd name="T49" fmla="*/ 40 h 2064"/>
                  <a:gd name="T50" fmla="*/ 0 w 832"/>
                  <a:gd name="T51" fmla="*/ 45 h 2064"/>
                  <a:gd name="T52" fmla="*/ 24 w 832"/>
                  <a:gd name="T53" fmla="*/ 48 h 20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32"/>
                  <a:gd name="T82" fmla="*/ 0 h 2064"/>
                  <a:gd name="T83" fmla="*/ 832 w 832"/>
                  <a:gd name="T84" fmla="*/ 2064 h 206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32" h="2064">
                    <a:moveTo>
                      <a:pt x="392" y="0"/>
                    </a:moveTo>
                    <a:cubicBezTo>
                      <a:pt x="200" y="68"/>
                      <a:pt x="8" y="136"/>
                      <a:pt x="8" y="192"/>
                    </a:cubicBezTo>
                    <a:cubicBezTo>
                      <a:pt x="8" y="248"/>
                      <a:pt x="256" y="320"/>
                      <a:pt x="392" y="336"/>
                    </a:cubicBezTo>
                    <a:cubicBezTo>
                      <a:pt x="528" y="352"/>
                      <a:pt x="824" y="304"/>
                      <a:pt x="824" y="288"/>
                    </a:cubicBezTo>
                    <a:cubicBezTo>
                      <a:pt x="824" y="272"/>
                      <a:pt x="528" y="216"/>
                      <a:pt x="392" y="240"/>
                    </a:cubicBezTo>
                    <a:cubicBezTo>
                      <a:pt x="256" y="264"/>
                      <a:pt x="8" y="368"/>
                      <a:pt x="8" y="432"/>
                    </a:cubicBezTo>
                    <a:cubicBezTo>
                      <a:pt x="8" y="496"/>
                      <a:pt x="256" y="600"/>
                      <a:pt x="392" y="624"/>
                    </a:cubicBezTo>
                    <a:cubicBezTo>
                      <a:pt x="528" y="648"/>
                      <a:pt x="824" y="592"/>
                      <a:pt x="824" y="576"/>
                    </a:cubicBezTo>
                    <a:cubicBezTo>
                      <a:pt x="824" y="560"/>
                      <a:pt x="528" y="504"/>
                      <a:pt x="392" y="528"/>
                    </a:cubicBezTo>
                    <a:cubicBezTo>
                      <a:pt x="256" y="552"/>
                      <a:pt x="8" y="648"/>
                      <a:pt x="8" y="720"/>
                    </a:cubicBezTo>
                    <a:cubicBezTo>
                      <a:pt x="8" y="792"/>
                      <a:pt x="256" y="936"/>
                      <a:pt x="392" y="960"/>
                    </a:cubicBezTo>
                    <a:cubicBezTo>
                      <a:pt x="528" y="984"/>
                      <a:pt x="832" y="888"/>
                      <a:pt x="824" y="864"/>
                    </a:cubicBezTo>
                    <a:cubicBezTo>
                      <a:pt x="816" y="840"/>
                      <a:pt x="480" y="792"/>
                      <a:pt x="344" y="816"/>
                    </a:cubicBezTo>
                    <a:cubicBezTo>
                      <a:pt x="208" y="840"/>
                      <a:pt x="0" y="936"/>
                      <a:pt x="8" y="1008"/>
                    </a:cubicBezTo>
                    <a:cubicBezTo>
                      <a:pt x="16" y="1080"/>
                      <a:pt x="256" y="1224"/>
                      <a:pt x="392" y="1248"/>
                    </a:cubicBezTo>
                    <a:cubicBezTo>
                      <a:pt x="528" y="1272"/>
                      <a:pt x="824" y="1176"/>
                      <a:pt x="824" y="1152"/>
                    </a:cubicBezTo>
                    <a:cubicBezTo>
                      <a:pt x="824" y="1128"/>
                      <a:pt x="528" y="1072"/>
                      <a:pt x="392" y="1104"/>
                    </a:cubicBezTo>
                    <a:cubicBezTo>
                      <a:pt x="256" y="1136"/>
                      <a:pt x="8" y="1272"/>
                      <a:pt x="8" y="1344"/>
                    </a:cubicBezTo>
                    <a:cubicBezTo>
                      <a:pt x="8" y="1416"/>
                      <a:pt x="256" y="1520"/>
                      <a:pt x="392" y="1536"/>
                    </a:cubicBezTo>
                    <a:cubicBezTo>
                      <a:pt x="528" y="1552"/>
                      <a:pt x="824" y="1464"/>
                      <a:pt x="824" y="1440"/>
                    </a:cubicBezTo>
                    <a:cubicBezTo>
                      <a:pt x="824" y="1416"/>
                      <a:pt x="528" y="1360"/>
                      <a:pt x="392" y="1392"/>
                    </a:cubicBezTo>
                    <a:cubicBezTo>
                      <a:pt x="256" y="1424"/>
                      <a:pt x="8" y="1568"/>
                      <a:pt x="8" y="1632"/>
                    </a:cubicBezTo>
                    <a:cubicBezTo>
                      <a:pt x="8" y="1696"/>
                      <a:pt x="256" y="1760"/>
                      <a:pt x="392" y="1776"/>
                    </a:cubicBezTo>
                    <a:cubicBezTo>
                      <a:pt x="528" y="1792"/>
                      <a:pt x="824" y="1744"/>
                      <a:pt x="824" y="1728"/>
                    </a:cubicBezTo>
                    <a:cubicBezTo>
                      <a:pt x="824" y="1712"/>
                      <a:pt x="528" y="1648"/>
                      <a:pt x="392" y="1680"/>
                    </a:cubicBezTo>
                    <a:cubicBezTo>
                      <a:pt x="256" y="1712"/>
                      <a:pt x="8" y="1856"/>
                      <a:pt x="8" y="1920"/>
                    </a:cubicBezTo>
                    <a:cubicBezTo>
                      <a:pt x="8" y="1984"/>
                      <a:pt x="328" y="2040"/>
                      <a:pt x="392" y="2064"/>
                    </a:cubicBezTo>
                  </a:path>
                </a:pathLst>
              </a:custGeom>
              <a:noFill/>
              <a:ln w="28575" cmpd="sng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2" name="Line 9"/>
              <p:cNvSpPr>
                <a:spLocks noChangeShapeType="1"/>
              </p:cNvSpPr>
              <p:nvPr/>
            </p:nvSpPr>
            <p:spPr bwMode="auto">
              <a:xfrm>
                <a:off x="3428" y="1833"/>
                <a:ext cx="0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3" name="Line 10"/>
              <p:cNvSpPr>
                <a:spLocks noChangeShapeType="1"/>
              </p:cNvSpPr>
              <p:nvPr/>
            </p:nvSpPr>
            <p:spPr bwMode="auto">
              <a:xfrm>
                <a:off x="2622" y="1056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4" name="Line 11"/>
              <p:cNvSpPr>
                <a:spLocks noChangeShapeType="1"/>
              </p:cNvSpPr>
              <p:nvPr/>
            </p:nvSpPr>
            <p:spPr bwMode="auto">
              <a:xfrm>
                <a:off x="3428" y="1056"/>
                <a:ext cx="0" cy="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5" name="Line 12"/>
              <p:cNvSpPr>
                <a:spLocks noChangeShapeType="1"/>
              </p:cNvSpPr>
              <p:nvPr/>
            </p:nvSpPr>
            <p:spPr bwMode="auto">
              <a:xfrm>
                <a:off x="2622" y="1056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6" name="Text Box 13"/>
              <p:cNvSpPr txBox="1">
                <a:spLocks noChangeArrowheads="1"/>
              </p:cNvSpPr>
              <p:nvPr/>
            </p:nvSpPr>
            <p:spPr bwMode="auto">
              <a:xfrm>
                <a:off x="2256" y="158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 i="1"/>
                  <a:t>L</a:t>
                </a:r>
              </a:p>
            </p:txBody>
          </p:sp>
          <p:sp>
            <p:nvSpPr>
              <p:cNvPr id="5207" name="Line 14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8" name="Line 15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9" name="Line 16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0" name="Line 1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1" name="Line 18"/>
              <p:cNvSpPr>
                <a:spLocks noChangeShapeType="1"/>
              </p:cNvSpPr>
              <p:nvPr/>
            </p:nvSpPr>
            <p:spPr bwMode="auto">
              <a:xfrm>
                <a:off x="3552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2" name="Line 19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13" name="Group 20"/>
              <p:cNvGrpSpPr>
                <a:grpSpLocks/>
              </p:cNvGrpSpPr>
              <p:nvPr/>
            </p:nvGrpSpPr>
            <p:grpSpPr bwMode="auto">
              <a:xfrm>
                <a:off x="3216" y="1248"/>
                <a:ext cx="436" cy="288"/>
                <a:chOff x="1248" y="2928"/>
                <a:chExt cx="436" cy="288"/>
              </a:xfrm>
            </p:grpSpPr>
            <p:graphicFrame>
              <p:nvGraphicFramePr>
                <p:cNvPr id="5219" name="Object 21"/>
                <p:cNvGraphicFramePr>
                  <a:graphicFrameLocks noChangeAspect="1"/>
                </p:cNvGraphicFramePr>
                <p:nvPr/>
              </p:nvGraphicFramePr>
              <p:xfrm>
                <a:off x="1440" y="2928"/>
                <a:ext cx="2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618" name="公式" r:id="rId3" imgW="279400" imgH="330200" progId="Equation.3">
                        <p:embed/>
                      </p:oleObj>
                    </mc:Choice>
                    <mc:Fallback>
                      <p:oleObj name="公式" r:id="rId3" imgW="279400" imgH="330200" progId="Equation.3">
                        <p:embed/>
                        <p:pic>
                          <p:nvPicPr>
                            <p:cNvPr id="5219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2928"/>
                              <a:ext cx="244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2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48" y="292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</a:rPr>
                    <a:t>+</a:t>
                  </a:r>
                  <a:endParaRPr kumimoji="0" lang="en-US" altLang="zh-CN" sz="2400" b="1"/>
                </a:p>
              </p:txBody>
            </p:sp>
          </p:grpSp>
          <p:grpSp>
            <p:nvGrpSpPr>
              <p:cNvPr id="5214" name="Group 23"/>
              <p:cNvGrpSpPr>
                <a:grpSpLocks/>
              </p:cNvGrpSpPr>
              <p:nvPr/>
            </p:nvGrpSpPr>
            <p:grpSpPr bwMode="auto">
              <a:xfrm>
                <a:off x="3264" y="1824"/>
                <a:ext cx="388" cy="288"/>
                <a:chOff x="1728" y="2928"/>
                <a:chExt cx="388" cy="288"/>
              </a:xfrm>
            </p:grpSpPr>
            <p:graphicFrame>
              <p:nvGraphicFramePr>
                <p:cNvPr id="5217" name="Object 24"/>
                <p:cNvGraphicFramePr>
                  <a:graphicFrameLocks noChangeAspect="1"/>
                </p:cNvGraphicFramePr>
                <p:nvPr/>
              </p:nvGraphicFramePr>
              <p:xfrm>
                <a:off x="1872" y="2928"/>
                <a:ext cx="2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619" name="公式" r:id="rId5" imgW="279400" imgH="330200" progId="Equation.3">
                        <p:embed/>
                      </p:oleObj>
                    </mc:Choice>
                    <mc:Fallback>
                      <p:oleObj name="公式" r:id="rId5" imgW="279400" imgH="330200" progId="Equation.3">
                        <p:embed/>
                        <p:pic>
                          <p:nvPicPr>
                            <p:cNvPr id="5217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2928"/>
                              <a:ext cx="244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218" name="Line 25"/>
                <p:cNvSpPr>
                  <a:spLocks noChangeShapeType="1"/>
                </p:cNvSpPr>
                <p:nvPr/>
              </p:nvSpPr>
              <p:spPr bwMode="auto">
                <a:xfrm>
                  <a:off x="1728" y="307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15" name="Text Box 26"/>
              <p:cNvSpPr txBox="1">
                <a:spLocks noChangeArrowheads="1"/>
              </p:cNvSpPr>
              <p:nvPr/>
            </p:nvSpPr>
            <p:spPr bwMode="auto">
              <a:xfrm>
                <a:off x="3024" y="134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 i="1"/>
                  <a:t>C</a:t>
                </a:r>
              </a:p>
            </p:txBody>
          </p:sp>
          <p:graphicFrame>
            <p:nvGraphicFramePr>
              <p:cNvPr id="5216" name="Object 27"/>
              <p:cNvGraphicFramePr>
                <a:graphicFrameLocks noChangeAspect="1"/>
              </p:cNvGraphicFramePr>
              <p:nvPr/>
            </p:nvGraphicFramePr>
            <p:xfrm>
              <a:off x="2976" y="1536"/>
              <a:ext cx="240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20" name="Equation" r:id="rId6" imgW="152334" imgH="190417" progId="Equation.3">
                      <p:embed/>
                    </p:oleObj>
                  </mc:Choice>
                  <mc:Fallback>
                    <p:oleObj name="Equation" r:id="rId6" imgW="152334" imgH="190417" progId="Equation.3">
                      <p:embed/>
                      <p:pic>
                        <p:nvPicPr>
                          <p:cNvPr id="5216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536"/>
                            <a:ext cx="240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97" name="Text Box 28"/>
            <p:cNvSpPr txBox="1">
              <a:spLocks noChangeArrowheads="1"/>
            </p:cNvSpPr>
            <p:nvPr/>
          </p:nvSpPr>
          <p:spPr bwMode="auto">
            <a:xfrm>
              <a:off x="3024" y="220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1C1C1C"/>
                  </a:solidFill>
                </a:rPr>
                <a:t>A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353050" y="1485900"/>
            <a:ext cx="2266950" cy="2347913"/>
            <a:chOff x="3996" y="1056"/>
            <a:chExt cx="1428" cy="1479"/>
          </a:xfrm>
        </p:grpSpPr>
        <p:grpSp>
          <p:nvGrpSpPr>
            <p:cNvPr id="5171" name="Group 30"/>
            <p:cNvGrpSpPr>
              <a:grpSpLocks/>
            </p:cNvGrpSpPr>
            <p:nvPr/>
          </p:nvGrpSpPr>
          <p:grpSpPr bwMode="auto">
            <a:xfrm>
              <a:off x="3996" y="1056"/>
              <a:ext cx="1428" cy="1152"/>
              <a:chOff x="3840" y="1008"/>
              <a:chExt cx="1428" cy="1152"/>
            </a:xfrm>
          </p:grpSpPr>
          <p:sp>
            <p:nvSpPr>
              <p:cNvPr id="5173" name="Line 31"/>
              <p:cNvSpPr>
                <a:spLocks noChangeShapeType="1"/>
              </p:cNvSpPr>
              <p:nvPr/>
            </p:nvSpPr>
            <p:spPr bwMode="auto">
              <a:xfrm>
                <a:off x="4792" y="1505"/>
                <a:ext cx="47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Line 32"/>
              <p:cNvSpPr>
                <a:spLocks noChangeShapeType="1"/>
              </p:cNvSpPr>
              <p:nvPr/>
            </p:nvSpPr>
            <p:spPr bwMode="auto">
              <a:xfrm>
                <a:off x="4792" y="1785"/>
                <a:ext cx="47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Line 33"/>
              <p:cNvSpPr>
                <a:spLocks noChangeShapeType="1"/>
              </p:cNvSpPr>
              <p:nvPr/>
            </p:nvSpPr>
            <p:spPr bwMode="auto">
              <a:xfrm>
                <a:off x="4212" y="216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6" name="Freeform 34"/>
              <p:cNvSpPr>
                <a:spLocks/>
              </p:cNvSpPr>
              <p:nvPr/>
            </p:nvSpPr>
            <p:spPr bwMode="auto">
              <a:xfrm>
                <a:off x="4060" y="1319"/>
                <a:ext cx="329" cy="591"/>
              </a:xfrm>
              <a:custGeom>
                <a:avLst/>
                <a:gdLst>
                  <a:gd name="T0" fmla="*/ 24 w 832"/>
                  <a:gd name="T1" fmla="*/ 0 h 2064"/>
                  <a:gd name="T2" fmla="*/ 0 w 832"/>
                  <a:gd name="T3" fmla="*/ 5 h 2064"/>
                  <a:gd name="T4" fmla="*/ 24 w 832"/>
                  <a:gd name="T5" fmla="*/ 8 h 2064"/>
                  <a:gd name="T6" fmla="*/ 51 w 832"/>
                  <a:gd name="T7" fmla="*/ 7 h 2064"/>
                  <a:gd name="T8" fmla="*/ 24 w 832"/>
                  <a:gd name="T9" fmla="*/ 6 h 2064"/>
                  <a:gd name="T10" fmla="*/ 0 w 832"/>
                  <a:gd name="T11" fmla="*/ 10 h 2064"/>
                  <a:gd name="T12" fmla="*/ 24 w 832"/>
                  <a:gd name="T13" fmla="*/ 15 h 2064"/>
                  <a:gd name="T14" fmla="*/ 51 w 832"/>
                  <a:gd name="T15" fmla="*/ 13 h 2064"/>
                  <a:gd name="T16" fmla="*/ 24 w 832"/>
                  <a:gd name="T17" fmla="*/ 12 h 2064"/>
                  <a:gd name="T18" fmla="*/ 0 w 832"/>
                  <a:gd name="T19" fmla="*/ 17 h 2064"/>
                  <a:gd name="T20" fmla="*/ 24 w 832"/>
                  <a:gd name="T21" fmla="*/ 23 h 2064"/>
                  <a:gd name="T22" fmla="*/ 51 w 832"/>
                  <a:gd name="T23" fmla="*/ 20 h 2064"/>
                  <a:gd name="T24" fmla="*/ 21 w 832"/>
                  <a:gd name="T25" fmla="*/ 19 h 2064"/>
                  <a:gd name="T26" fmla="*/ 0 w 832"/>
                  <a:gd name="T27" fmla="*/ 24 h 2064"/>
                  <a:gd name="T28" fmla="*/ 24 w 832"/>
                  <a:gd name="T29" fmla="*/ 29 h 2064"/>
                  <a:gd name="T30" fmla="*/ 51 w 832"/>
                  <a:gd name="T31" fmla="*/ 27 h 2064"/>
                  <a:gd name="T32" fmla="*/ 24 w 832"/>
                  <a:gd name="T33" fmla="*/ 26 h 2064"/>
                  <a:gd name="T34" fmla="*/ 0 w 832"/>
                  <a:gd name="T35" fmla="*/ 31 h 2064"/>
                  <a:gd name="T36" fmla="*/ 24 w 832"/>
                  <a:gd name="T37" fmla="*/ 36 h 2064"/>
                  <a:gd name="T38" fmla="*/ 51 w 832"/>
                  <a:gd name="T39" fmla="*/ 34 h 2064"/>
                  <a:gd name="T40" fmla="*/ 24 w 832"/>
                  <a:gd name="T41" fmla="*/ 33 h 2064"/>
                  <a:gd name="T42" fmla="*/ 0 w 832"/>
                  <a:gd name="T43" fmla="*/ 38 h 2064"/>
                  <a:gd name="T44" fmla="*/ 24 w 832"/>
                  <a:gd name="T45" fmla="*/ 42 h 2064"/>
                  <a:gd name="T46" fmla="*/ 51 w 832"/>
                  <a:gd name="T47" fmla="*/ 41 h 2064"/>
                  <a:gd name="T48" fmla="*/ 24 w 832"/>
                  <a:gd name="T49" fmla="*/ 40 h 2064"/>
                  <a:gd name="T50" fmla="*/ 0 w 832"/>
                  <a:gd name="T51" fmla="*/ 45 h 2064"/>
                  <a:gd name="T52" fmla="*/ 24 w 832"/>
                  <a:gd name="T53" fmla="*/ 48 h 20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32"/>
                  <a:gd name="T82" fmla="*/ 0 h 2064"/>
                  <a:gd name="T83" fmla="*/ 832 w 832"/>
                  <a:gd name="T84" fmla="*/ 2064 h 206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32" h="2064">
                    <a:moveTo>
                      <a:pt x="392" y="0"/>
                    </a:moveTo>
                    <a:cubicBezTo>
                      <a:pt x="200" y="68"/>
                      <a:pt x="8" y="136"/>
                      <a:pt x="8" y="192"/>
                    </a:cubicBezTo>
                    <a:cubicBezTo>
                      <a:pt x="8" y="248"/>
                      <a:pt x="256" y="320"/>
                      <a:pt x="392" y="336"/>
                    </a:cubicBezTo>
                    <a:cubicBezTo>
                      <a:pt x="528" y="352"/>
                      <a:pt x="824" y="304"/>
                      <a:pt x="824" y="288"/>
                    </a:cubicBezTo>
                    <a:cubicBezTo>
                      <a:pt x="824" y="272"/>
                      <a:pt x="528" y="216"/>
                      <a:pt x="392" y="240"/>
                    </a:cubicBezTo>
                    <a:cubicBezTo>
                      <a:pt x="256" y="264"/>
                      <a:pt x="8" y="368"/>
                      <a:pt x="8" y="432"/>
                    </a:cubicBezTo>
                    <a:cubicBezTo>
                      <a:pt x="8" y="496"/>
                      <a:pt x="256" y="600"/>
                      <a:pt x="392" y="624"/>
                    </a:cubicBezTo>
                    <a:cubicBezTo>
                      <a:pt x="528" y="648"/>
                      <a:pt x="824" y="592"/>
                      <a:pt x="824" y="576"/>
                    </a:cubicBezTo>
                    <a:cubicBezTo>
                      <a:pt x="824" y="560"/>
                      <a:pt x="528" y="504"/>
                      <a:pt x="392" y="528"/>
                    </a:cubicBezTo>
                    <a:cubicBezTo>
                      <a:pt x="256" y="552"/>
                      <a:pt x="8" y="648"/>
                      <a:pt x="8" y="720"/>
                    </a:cubicBezTo>
                    <a:cubicBezTo>
                      <a:pt x="8" y="792"/>
                      <a:pt x="256" y="936"/>
                      <a:pt x="392" y="960"/>
                    </a:cubicBezTo>
                    <a:cubicBezTo>
                      <a:pt x="528" y="984"/>
                      <a:pt x="832" y="888"/>
                      <a:pt x="824" y="864"/>
                    </a:cubicBezTo>
                    <a:cubicBezTo>
                      <a:pt x="816" y="840"/>
                      <a:pt x="480" y="792"/>
                      <a:pt x="344" y="816"/>
                    </a:cubicBezTo>
                    <a:cubicBezTo>
                      <a:pt x="208" y="840"/>
                      <a:pt x="0" y="936"/>
                      <a:pt x="8" y="1008"/>
                    </a:cubicBezTo>
                    <a:cubicBezTo>
                      <a:pt x="16" y="1080"/>
                      <a:pt x="256" y="1224"/>
                      <a:pt x="392" y="1248"/>
                    </a:cubicBezTo>
                    <a:cubicBezTo>
                      <a:pt x="528" y="1272"/>
                      <a:pt x="824" y="1176"/>
                      <a:pt x="824" y="1152"/>
                    </a:cubicBezTo>
                    <a:cubicBezTo>
                      <a:pt x="824" y="1128"/>
                      <a:pt x="528" y="1072"/>
                      <a:pt x="392" y="1104"/>
                    </a:cubicBezTo>
                    <a:cubicBezTo>
                      <a:pt x="256" y="1136"/>
                      <a:pt x="8" y="1272"/>
                      <a:pt x="8" y="1344"/>
                    </a:cubicBezTo>
                    <a:cubicBezTo>
                      <a:pt x="8" y="1416"/>
                      <a:pt x="256" y="1520"/>
                      <a:pt x="392" y="1536"/>
                    </a:cubicBezTo>
                    <a:cubicBezTo>
                      <a:pt x="528" y="1552"/>
                      <a:pt x="824" y="1464"/>
                      <a:pt x="824" y="1440"/>
                    </a:cubicBezTo>
                    <a:cubicBezTo>
                      <a:pt x="824" y="1416"/>
                      <a:pt x="528" y="1360"/>
                      <a:pt x="392" y="1392"/>
                    </a:cubicBezTo>
                    <a:cubicBezTo>
                      <a:pt x="256" y="1424"/>
                      <a:pt x="8" y="1568"/>
                      <a:pt x="8" y="1632"/>
                    </a:cubicBezTo>
                    <a:cubicBezTo>
                      <a:pt x="8" y="1696"/>
                      <a:pt x="256" y="1760"/>
                      <a:pt x="392" y="1776"/>
                    </a:cubicBezTo>
                    <a:cubicBezTo>
                      <a:pt x="528" y="1792"/>
                      <a:pt x="824" y="1744"/>
                      <a:pt x="824" y="1728"/>
                    </a:cubicBezTo>
                    <a:cubicBezTo>
                      <a:pt x="824" y="1712"/>
                      <a:pt x="528" y="1648"/>
                      <a:pt x="392" y="1680"/>
                    </a:cubicBezTo>
                    <a:cubicBezTo>
                      <a:pt x="256" y="1712"/>
                      <a:pt x="8" y="1856"/>
                      <a:pt x="8" y="1920"/>
                    </a:cubicBezTo>
                    <a:cubicBezTo>
                      <a:pt x="8" y="1984"/>
                      <a:pt x="328" y="2040"/>
                      <a:pt x="392" y="2064"/>
                    </a:cubicBezTo>
                  </a:path>
                </a:pathLst>
              </a:custGeom>
              <a:noFill/>
              <a:ln w="28575" cmpd="sng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Line 35"/>
              <p:cNvSpPr>
                <a:spLocks noChangeShapeType="1"/>
              </p:cNvSpPr>
              <p:nvPr/>
            </p:nvSpPr>
            <p:spPr bwMode="auto">
              <a:xfrm>
                <a:off x="5012" y="1785"/>
                <a:ext cx="0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Line 36"/>
              <p:cNvSpPr>
                <a:spLocks noChangeShapeType="1"/>
              </p:cNvSpPr>
              <p:nvPr/>
            </p:nvSpPr>
            <p:spPr bwMode="auto">
              <a:xfrm>
                <a:off x="4206" y="1008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Line 37"/>
              <p:cNvSpPr>
                <a:spLocks noChangeShapeType="1"/>
              </p:cNvSpPr>
              <p:nvPr/>
            </p:nvSpPr>
            <p:spPr bwMode="auto">
              <a:xfrm>
                <a:off x="5012" y="1008"/>
                <a:ext cx="0" cy="4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0" name="Line 38"/>
              <p:cNvSpPr>
                <a:spLocks noChangeShapeType="1"/>
              </p:cNvSpPr>
              <p:nvPr/>
            </p:nvSpPr>
            <p:spPr bwMode="auto">
              <a:xfrm>
                <a:off x="4193" y="100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Text Box 39"/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 i="1"/>
                  <a:t>L</a:t>
                </a:r>
              </a:p>
            </p:txBody>
          </p:sp>
          <p:sp>
            <p:nvSpPr>
              <p:cNvPr id="5182" name="Line 40"/>
              <p:cNvSpPr>
                <a:spLocks noChangeShapeType="1"/>
              </p:cNvSpPr>
              <p:nvPr/>
            </p:nvSpPr>
            <p:spPr bwMode="auto">
              <a:xfrm>
                <a:off x="4224" y="192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Line 41"/>
              <p:cNvSpPr>
                <a:spLocks noChangeShapeType="1"/>
              </p:cNvSpPr>
              <p:nvPr/>
            </p:nvSpPr>
            <p:spPr bwMode="auto">
              <a:xfrm>
                <a:off x="4848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4" name="Line 42"/>
              <p:cNvSpPr>
                <a:spLocks noChangeShapeType="1"/>
              </p:cNvSpPr>
              <p:nvPr/>
            </p:nvSpPr>
            <p:spPr bwMode="auto">
              <a:xfrm>
                <a:off x="4944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Line 43"/>
              <p:cNvSpPr>
                <a:spLocks noChangeShapeType="1"/>
              </p:cNvSpPr>
              <p:nvPr/>
            </p:nvSpPr>
            <p:spPr bwMode="auto">
              <a:xfrm>
                <a:off x="50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Line 44"/>
              <p:cNvSpPr>
                <a:spLocks noChangeShapeType="1"/>
              </p:cNvSpPr>
              <p:nvPr/>
            </p:nvSpPr>
            <p:spPr bwMode="auto">
              <a:xfrm>
                <a:off x="5136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45"/>
              <p:cNvSpPr>
                <a:spLocks noChangeShapeType="1"/>
              </p:cNvSpPr>
              <p:nvPr/>
            </p:nvSpPr>
            <p:spPr bwMode="auto">
              <a:xfrm>
                <a:off x="5232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88" name="Group 46"/>
              <p:cNvGrpSpPr>
                <a:grpSpLocks/>
              </p:cNvGrpSpPr>
              <p:nvPr/>
            </p:nvGrpSpPr>
            <p:grpSpPr bwMode="auto">
              <a:xfrm>
                <a:off x="4800" y="1776"/>
                <a:ext cx="436" cy="288"/>
                <a:chOff x="1248" y="2928"/>
                <a:chExt cx="436" cy="288"/>
              </a:xfrm>
            </p:grpSpPr>
            <p:graphicFrame>
              <p:nvGraphicFramePr>
                <p:cNvPr id="5194" name="Object 47"/>
                <p:cNvGraphicFramePr>
                  <a:graphicFrameLocks noChangeAspect="1"/>
                </p:cNvGraphicFramePr>
                <p:nvPr/>
              </p:nvGraphicFramePr>
              <p:xfrm>
                <a:off x="1440" y="2928"/>
                <a:ext cx="2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621" name="公式" r:id="rId8" imgW="279400" imgH="330200" progId="Equation.3">
                        <p:embed/>
                      </p:oleObj>
                    </mc:Choice>
                    <mc:Fallback>
                      <p:oleObj name="公式" r:id="rId8" imgW="279400" imgH="330200" progId="Equation.3">
                        <p:embed/>
                        <p:pic>
                          <p:nvPicPr>
                            <p:cNvPr id="5194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0" y="2928"/>
                              <a:ext cx="244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9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248" y="292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</a:rPr>
                    <a:t>+</a:t>
                  </a:r>
                  <a:endParaRPr kumimoji="0" lang="en-US" altLang="zh-CN" sz="2400" b="1"/>
                </a:p>
              </p:txBody>
            </p:sp>
          </p:grpSp>
          <p:grpSp>
            <p:nvGrpSpPr>
              <p:cNvPr id="5189" name="Group 49"/>
              <p:cNvGrpSpPr>
                <a:grpSpLocks/>
              </p:cNvGrpSpPr>
              <p:nvPr/>
            </p:nvGrpSpPr>
            <p:grpSpPr bwMode="auto">
              <a:xfrm>
                <a:off x="4848" y="1200"/>
                <a:ext cx="388" cy="288"/>
                <a:chOff x="1728" y="2928"/>
                <a:chExt cx="388" cy="288"/>
              </a:xfrm>
            </p:grpSpPr>
            <p:graphicFrame>
              <p:nvGraphicFramePr>
                <p:cNvPr id="5192" name="Object 50"/>
                <p:cNvGraphicFramePr>
                  <a:graphicFrameLocks noChangeAspect="1"/>
                </p:cNvGraphicFramePr>
                <p:nvPr/>
              </p:nvGraphicFramePr>
              <p:xfrm>
                <a:off x="1872" y="2928"/>
                <a:ext cx="2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622" name="公式" r:id="rId9" imgW="279400" imgH="330200" progId="Equation.3">
                        <p:embed/>
                      </p:oleObj>
                    </mc:Choice>
                    <mc:Fallback>
                      <p:oleObj name="公式" r:id="rId9" imgW="279400" imgH="330200" progId="Equation.3">
                        <p:embed/>
                        <p:pic>
                          <p:nvPicPr>
                            <p:cNvPr id="5192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2928"/>
                              <a:ext cx="244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93" name="Line 51"/>
                <p:cNvSpPr>
                  <a:spLocks noChangeShapeType="1"/>
                </p:cNvSpPr>
                <p:nvPr/>
              </p:nvSpPr>
              <p:spPr bwMode="auto">
                <a:xfrm>
                  <a:off x="1728" y="307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90" name="Rectangle 52"/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 i="1"/>
                  <a:t>C</a:t>
                </a:r>
              </a:p>
            </p:txBody>
          </p:sp>
          <p:graphicFrame>
            <p:nvGraphicFramePr>
              <p:cNvPr id="5191" name="Object 53"/>
              <p:cNvGraphicFramePr>
                <a:graphicFrameLocks noChangeAspect="1"/>
              </p:cNvGraphicFramePr>
              <p:nvPr/>
            </p:nvGraphicFramePr>
            <p:xfrm>
              <a:off x="4608" y="1536"/>
              <a:ext cx="1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23" name="Equation" r:id="rId10" imgW="215619" imgH="266353" progId="Equation.3">
                      <p:embed/>
                    </p:oleObj>
                  </mc:Choice>
                  <mc:Fallback>
                    <p:oleObj name="Equation" r:id="rId10" imgW="215619" imgH="266353" progId="Equation.3">
                      <p:embed/>
                      <p:pic>
                        <p:nvPicPr>
                          <p:cNvPr id="5191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36"/>
                            <a:ext cx="19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72" name="Text Box 54"/>
            <p:cNvSpPr txBox="1">
              <a:spLocks noChangeArrowheads="1"/>
            </p:cNvSpPr>
            <p:nvPr/>
          </p:nvSpPr>
          <p:spPr bwMode="auto">
            <a:xfrm>
              <a:off x="4618" y="220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1C1C1C"/>
                  </a:solidFill>
                </a:rPr>
                <a:t>C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958850" y="3924300"/>
            <a:ext cx="2266950" cy="2362200"/>
            <a:chOff x="2412" y="2592"/>
            <a:chExt cx="1428" cy="1488"/>
          </a:xfrm>
        </p:grpSpPr>
        <p:grpSp>
          <p:nvGrpSpPr>
            <p:cNvPr id="5153" name="Group 56"/>
            <p:cNvGrpSpPr>
              <a:grpSpLocks/>
            </p:cNvGrpSpPr>
            <p:nvPr/>
          </p:nvGrpSpPr>
          <p:grpSpPr bwMode="auto">
            <a:xfrm>
              <a:off x="2412" y="2592"/>
              <a:ext cx="1428" cy="1152"/>
              <a:chOff x="2256" y="2688"/>
              <a:chExt cx="1428" cy="1152"/>
            </a:xfrm>
          </p:grpSpPr>
          <p:grpSp>
            <p:nvGrpSpPr>
              <p:cNvPr id="5155" name="Group 57"/>
              <p:cNvGrpSpPr>
                <a:grpSpLocks/>
              </p:cNvGrpSpPr>
              <p:nvPr/>
            </p:nvGrpSpPr>
            <p:grpSpPr bwMode="auto">
              <a:xfrm>
                <a:off x="2256" y="2688"/>
                <a:ext cx="1428" cy="1152"/>
                <a:chOff x="2256" y="2688"/>
                <a:chExt cx="1428" cy="1152"/>
              </a:xfrm>
            </p:grpSpPr>
            <p:sp>
              <p:nvSpPr>
                <p:cNvPr id="5160" name="Line 58"/>
                <p:cNvSpPr>
                  <a:spLocks noChangeShapeType="1"/>
                </p:cNvSpPr>
                <p:nvPr/>
              </p:nvSpPr>
              <p:spPr bwMode="auto">
                <a:xfrm>
                  <a:off x="3208" y="3185"/>
                  <a:ext cx="476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" name="Line 59"/>
                <p:cNvSpPr>
                  <a:spLocks noChangeShapeType="1"/>
                </p:cNvSpPr>
                <p:nvPr/>
              </p:nvSpPr>
              <p:spPr bwMode="auto">
                <a:xfrm>
                  <a:off x="3208" y="3465"/>
                  <a:ext cx="476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60"/>
                <p:cNvSpPr>
                  <a:spLocks noChangeShapeType="1"/>
                </p:cNvSpPr>
                <p:nvPr/>
              </p:nvSpPr>
              <p:spPr bwMode="auto">
                <a:xfrm>
                  <a:off x="2620" y="3840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3" name="Freeform 61"/>
                <p:cNvSpPr>
                  <a:spLocks/>
                </p:cNvSpPr>
                <p:nvPr/>
              </p:nvSpPr>
              <p:spPr bwMode="auto">
                <a:xfrm>
                  <a:off x="2476" y="2999"/>
                  <a:ext cx="329" cy="591"/>
                </a:xfrm>
                <a:custGeom>
                  <a:avLst/>
                  <a:gdLst>
                    <a:gd name="T0" fmla="*/ 24 w 832"/>
                    <a:gd name="T1" fmla="*/ 0 h 2064"/>
                    <a:gd name="T2" fmla="*/ 0 w 832"/>
                    <a:gd name="T3" fmla="*/ 5 h 2064"/>
                    <a:gd name="T4" fmla="*/ 24 w 832"/>
                    <a:gd name="T5" fmla="*/ 8 h 2064"/>
                    <a:gd name="T6" fmla="*/ 51 w 832"/>
                    <a:gd name="T7" fmla="*/ 7 h 2064"/>
                    <a:gd name="T8" fmla="*/ 24 w 832"/>
                    <a:gd name="T9" fmla="*/ 6 h 2064"/>
                    <a:gd name="T10" fmla="*/ 0 w 832"/>
                    <a:gd name="T11" fmla="*/ 10 h 2064"/>
                    <a:gd name="T12" fmla="*/ 24 w 832"/>
                    <a:gd name="T13" fmla="*/ 15 h 2064"/>
                    <a:gd name="T14" fmla="*/ 51 w 832"/>
                    <a:gd name="T15" fmla="*/ 13 h 2064"/>
                    <a:gd name="T16" fmla="*/ 24 w 832"/>
                    <a:gd name="T17" fmla="*/ 12 h 2064"/>
                    <a:gd name="T18" fmla="*/ 0 w 832"/>
                    <a:gd name="T19" fmla="*/ 17 h 2064"/>
                    <a:gd name="T20" fmla="*/ 24 w 832"/>
                    <a:gd name="T21" fmla="*/ 23 h 2064"/>
                    <a:gd name="T22" fmla="*/ 51 w 832"/>
                    <a:gd name="T23" fmla="*/ 20 h 2064"/>
                    <a:gd name="T24" fmla="*/ 21 w 832"/>
                    <a:gd name="T25" fmla="*/ 19 h 2064"/>
                    <a:gd name="T26" fmla="*/ 0 w 832"/>
                    <a:gd name="T27" fmla="*/ 24 h 2064"/>
                    <a:gd name="T28" fmla="*/ 24 w 832"/>
                    <a:gd name="T29" fmla="*/ 29 h 2064"/>
                    <a:gd name="T30" fmla="*/ 51 w 832"/>
                    <a:gd name="T31" fmla="*/ 27 h 2064"/>
                    <a:gd name="T32" fmla="*/ 24 w 832"/>
                    <a:gd name="T33" fmla="*/ 26 h 2064"/>
                    <a:gd name="T34" fmla="*/ 0 w 832"/>
                    <a:gd name="T35" fmla="*/ 31 h 2064"/>
                    <a:gd name="T36" fmla="*/ 24 w 832"/>
                    <a:gd name="T37" fmla="*/ 36 h 2064"/>
                    <a:gd name="T38" fmla="*/ 51 w 832"/>
                    <a:gd name="T39" fmla="*/ 34 h 2064"/>
                    <a:gd name="T40" fmla="*/ 24 w 832"/>
                    <a:gd name="T41" fmla="*/ 33 h 2064"/>
                    <a:gd name="T42" fmla="*/ 0 w 832"/>
                    <a:gd name="T43" fmla="*/ 38 h 2064"/>
                    <a:gd name="T44" fmla="*/ 24 w 832"/>
                    <a:gd name="T45" fmla="*/ 42 h 2064"/>
                    <a:gd name="T46" fmla="*/ 51 w 832"/>
                    <a:gd name="T47" fmla="*/ 41 h 2064"/>
                    <a:gd name="T48" fmla="*/ 24 w 832"/>
                    <a:gd name="T49" fmla="*/ 40 h 2064"/>
                    <a:gd name="T50" fmla="*/ 0 w 832"/>
                    <a:gd name="T51" fmla="*/ 45 h 2064"/>
                    <a:gd name="T52" fmla="*/ 24 w 832"/>
                    <a:gd name="T53" fmla="*/ 48 h 20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832"/>
                    <a:gd name="T82" fmla="*/ 0 h 2064"/>
                    <a:gd name="T83" fmla="*/ 832 w 832"/>
                    <a:gd name="T84" fmla="*/ 2064 h 2064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832" h="2064">
                      <a:moveTo>
                        <a:pt x="392" y="0"/>
                      </a:moveTo>
                      <a:cubicBezTo>
                        <a:pt x="200" y="68"/>
                        <a:pt x="8" y="136"/>
                        <a:pt x="8" y="192"/>
                      </a:cubicBezTo>
                      <a:cubicBezTo>
                        <a:pt x="8" y="248"/>
                        <a:pt x="256" y="320"/>
                        <a:pt x="392" y="336"/>
                      </a:cubicBezTo>
                      <a:cubicBezTo>
                        <a:pt x="528" y="352"/>
                        <a:pt x="824" y="304"/>
                        <a:pt x="824" y="288"/>
                      </a:cubicBezTo>
                      <a:cubicBezTo>
                        <a:pt x="824" y="272"/>
                        <a:pt x="528" y="216"/>
                        <a:pt x="392" y="240"/>
                      </a:cubicBezTo>
                      <a:cubicBezTo>
                        <a:pt x="256" y="264"/>
                        <a:pt x="8" y="368"/>
                        <a:pt x="8" y="432"/>
                      </a:cubicBezTo>
                      <a:cubicBezTo>
                        <a:pt x="8" y="496"/>
                        <a:pt x="256" y="600"/>
                        <a:pt x="392" y="624"/>
                      </a:cubicBezTo>
                      <a:cubicBezTo>
                        <a:pt x="528" y="648"/>
                        <a:pt x="824" y="592"/>
                        <a:pt x="824" y="576"/>
                      </a:cubicBezTo>
                      <a:cubicBezTo>
                        <a:pt x="824" y="560"/>
                        <a:pt x="528" y="504"/>
                        <a:pt x="392" y="528"/>
                      </a:cubicBezTo>
                      <a:cubicBezTo>
                        <a:pt x="256" y="552"/>
                        <a:pt x="8" y="648"/>
                        <a:pt x="8" y="720"/>
                      </a:cubicBezTo>
                      <a:cubicBezTo>
                        <a:pt x="8" y="792"/>
                        <a:pt x="256" y="936"/>
                        <a:pt x="392" y="960"/>
                      </a:cubicBezTo>
                      <a:cubicBezTo>
                        <a:pt x="528" y="984"/>
                        <a:pt x="832" y="888"/>
                        <a:pt x="824" y="864"/>
                      </a:cubicBezTo>
                      <a:cubicBezTo>
                        <a:pt x="816" y="840"/>
                        <a:pt x="480" y="792"/>
                        <a:pt x="344" y="816"/>
                      </a:cubicBezTo>
                      <a:cubicBezTo>
                        <a:pt x="208" y="840"/>
                        <a:pt x="0" y="936"/>
                        <a:pt x="8" y="1008"/>
                      </a:cubicBezTo>
                      <a:cubicBezTo>
                        <a:pt x="16" y="1080"/>
                        <a:pt x="256" y="1224"/>
                        <a:pt x="392" y="1248"/>
                      </a:cubicBezTo>
                      <a:cubicBezTo>
                        <a:pt x="528" y="1272"/>
                        <a:pt x="824" y="1176"/>
                        <a:pt x="824" y="1152"/>
                      </a:cubicBezTo>
                      <a:cubicBezTo>
                        <a:pt x="824" y="1128"/>
                        <a:pt x="528" y="1072"/>
                        <a:pt x="392" y="1104"/>
                      </a:cubicBezTo>
                      <a:cubicBezTo>
                        <a:pt x="256" y="1136"/>
                        <a:pt x="8" y="1272"/>
                        <a:pt x="8" y="1344"/>
                      </a:cubicBezTo>
                      <a:cubicBezTo>
                        <a:pt x="8" y="1416"/>
                        <a:pt x="256" y="1520"/>
                        <a:pt x="392" y="1536"/>
                      </a:cubicBezTo>
                      <a:cubicBezTo>
                        <a:pt x="528" y="1552"/>
                        <a:pt x="824" y="1464"/>
                        <a:pt x="824" y="1440"/>
                      </a:cubicBezTo>
                      <a:cubicBezTo>
                        <a:pt x="824" y="1416"/>
                        <a:pt x="528" y="1360"/>
                        <a:pt x="392" y="1392"/>
                      </a:cubicBezTo>
                      <a:cubicBezTo>
                        <a:pt x="256" y="1424"/>
                        <a:pt x="8" y="1568"/>
                        <a:pt x="8" y="1632"/>
                      </a:cubicBezTo>
                      <a:cubicBezTo>
                        <a:pt x="8" y="1696"/>
                        <a:pt x="256" y="1760"/>
                        <a:pt x="392" y="1776"/>
                      </a:cubicBezTo>
                      <a:cubicBezTo>
                        <a:pt x="528" y="1792"/>
                        <a:pt x="824" y="1744"/>
                        <a:pt x="824" y="1728"/>
                      </a:cubicBezTo>
                      <a:cubicBezTo>
                        <a:pt x="824" y="1712"/>
                        <a:pt x="528" y="1648"/>
                        <a:pt x="392" y="1680"/>
                      </a:cubicBezTo>
                      <a:cubicBezTo>
                        <a:pt x="256" y="1712"/>
                        <a:pt x="8" y="1856"/>
                        <a:pt x="8" y="1920"/>
                      </a:cubicBezTo>
                      <a:cubicBezTo>
                        <a:pt x="8" y="1984"/>
                        <a:pt x="328" y="2040"/>
                        <a:pt x="392" y="2064"/>
                      </a:cubicBezTo>
                    </a:path>
                  </a:pathLst>
                </a:custGeom>
                <a:noFill/>
                <a:ln w="28575" cmpd="sng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4" name="Line 62"/>
                <p:cNvSpPr>
                  <a:spLocks noChangeShapeType="1"/>
                </p:cNvSpPr>
                <p:nvPr/>
              </p:nvSpPr>
              <p:spPr bwMode="auto">
                <a:xfrm>
                  <a:off x="3428" y="3465"/>
                  <a:ext cx="0" cy="3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5" name="Line 63"/>
                <p:cNvSpPr>
                  <a:spLocks noChangeShapeType="1"/>
                </p:cNvSpPr>
                <p:nvPr/>
              </p:nvSpPr>
              <p:spPr bwMode="auto">
                <a:xfrm>
                  <a:off x="2622" y="2688"/>
                  <a:ext cx="0" cy="3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6" name="Line 64"/>
                <p:cNvSpPr>
                  <a:spLocks noChangeShapeType="1"/>
                </p:cNvSpPr>
                <p:nvPr/>
              </p:nvSpPr>
              <p:spPr bwMode="auto">
                <a:xfrm>
                  <a:off x="3428" y="2688"/>
                  <a:ext cx="0" cy="4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7" name="Line 65"/>
                <p:cNvSpPr>
                  <a:spLocks noChangeShapeType="1"/>
                </p:cNvSpPr>
                <p:nvPr/>
              </p:nvSpPr>
              <p:spPr bwMode="auto">
                <a:xfrm>
                  <a:off x="2620" y="2688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256" y="321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 i="1"/>
                    <a:t>L</a:t>
                  </a:r>
                </a:p>
              </p:txBody>
            </p:sp>
            <p:sp>
              <p:nvSpPr>
                <p:cNvPr id="516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988" y="3216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 i="1"/>
                    <a:t>C</a:t>
                  </a:r>
                </a:p>
              </p:txBody>
            </p:sp>
            <p:sp>
              <p:nvSpPr>
                <p:cNvPr id="5170" name="Line 68"/>
                <p:cNvSpPr>
                  <a:spLocks noChangeShapeType="1"/>
                </p:cNvSpPr>
                <p:nvPr/>
              </p:nvSpPr>
              <p:spPr bwMode="auto">
                <a:xfrm>
                  <a:off x="2640" y="360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6" name="Line 69"/>
              <p:cNvSpPr>
                <a:spLocks noChangeShapeType="1"/>
              </p:cNvSpPr>
              <p:nvPr/>
            </p:nvSpPr>
            <p:spPr bwMode="auto">
              <a:xfrm flipV="1">
                <a:off x="2640" y="2880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70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71"/>
              <p:cNvSpPr>
                <a:spLocks noChangeShapeType="1"/>
              </p:cNvSpPr>
              <p:nvPr/>
            </p:nvSpPr>
            <p:spPr bwMode="auto">
              <a:xfrm flipV="1">
                <a:off x="2544" y="2880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59" name="Object 72"/>
              <p:cNvGraphicFramePr>
                <a:graphicFrameLocks noChangeAspect="1"/>
              </p:cNvGraphicFramePr>
              <p:nvPr/>
            </p:nvGraphicFramePr>
            <p:xfrm>
              <a:off x="2304" y="2784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24" name="Equation" r:id="rId12" imgW="215619" imgH="266353" progId="Equation.3">
                      <p:embed/>
                    </p:oleObj>
                  </mc:Choice>
                  <mc:Fallback>
                    <p:oleObj name="Equation" r:id="rId12" imgW="215619" imgH="266353" progId="Equation.3">
                      <p:embed/>
                      <p:pic>
                        <p:nvPicPr>
                          <p:cNvPr id="5159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784"/>
                            <a:ext cx="21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54" name="Text Box 73"/>
            <p:cNvSpPr txBox="1">
              <a:spLocks noChangeArrowheads="1"/>
            </p:cNvSpPr>
            <p:nvPr/>
          </p:nvSpPr>
          <p:spPr bwMode="auto">
            <a:xfrm>
              <a:off x="3024" y="37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1C1C1C"/>
                  </a:solidFill>
                </a:rPr>
                <a:t>B</a:t>
              </a: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429250" y="3975100"/>
            <a:ext cx="2266950" cy="2347913"/>
            <a:chOff x="4044" y="2592"/>
            <a:chExt cx="1428" cy="1479"/>
          </a:xfrm>
        </p:grpSpPr>
        <p:grpSp>
          <p:nvGrpSpPr>
            <p:cNvPr id="5135" name="Group 75"/>
            <p:cNvGrpSpPr>
              <a:grpSpLocks/>
            </p:cNvGrpSpPr>
            <p:nvPr/>
          </p:nvGrpSpPr>
          <p:grpSpPr bwMode="auto">
            <a:xfrm>
              <a:off x="4044" y="2592"/>
              <a:ext cx="1428" cy="1152"/>
              <a:chOff x="3888" y="2688"/>
              <a:chExt cx="1428" cy="1152"/>
            </a:xfrm>
          </p:grpSpPr>
          <p:grpSp>
            <p:nvGrpSpPr>
              <p:cNvPr id="5137" name="Group 76"/>
              <p:cNvGrpSpPr>
                <a:grpSpLocks/>
              </p:cNvGrpSpPr>
              <p:nvPr/>
            </p:nvGrpSpPr>
            <p:grpSpPr bwMode="auto">
              <a:xfrm>
                <a:off x="3888" y="2688"/>
                <a:ext cx="1428" cy="1152"/>
                <a:chOff x="3888" y="2688"/>
                <a:chExt cx="1428" cy="1152"/>
              </a:xfrm>
            </p:grpSpPr>
            <p:sp>
              <p:nvSpPr>
                <p:cNvPr id="5142" name="Line 77"/>
                <p:cNvSpPr>
                  <a:spLocks noChangeShapeType="1"/>
                </p:cNvSpPr>
                <p:nvPr/>
              </p:nvSpPr>
              <p:spPr bwMode="auto">
                <a:xfrm>
                  <a:off x="4840" y="3185"/>
                  <a:ext cx="476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3" name="Line 78"/>
                <p:cNvSpPr>
                  <a:spLocks noChangeShapeType="1"/>
                </p:cNvSpPr>
                <p:nvPr/>
              </p:nvSpPr>
              <p:spPr bwMode="auto">
                <a:xfrm>
                  <a:off x="4840" y="3465"/>
                  <a:ext cx="476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4" name="Line 79"/>
                <p:cNvSpPr>
                  <a:spLocks noChangeShapeType="1"/>
                </p:cNvSpPr>
                <p:nvPr/>
              </p:nvSpPr>
              <p:spPr bwMode="auto">
                <a:xfrm>
                  <a:off x="4261" y="3840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5" name="Freeform 80"/>
                <p:cNvSpPr>
                  <a:spLocks/>
                </p:cNvSpPr>
                <p:nvPr/>
              </p:nvSpPr>
              <p:spPr bwMode="auto">
                <a:xfrm>
                  <a:off x="4108" y="2999"/>
                  <a:ext cx="329" cy="591"/>
                </a:xfrm>
                <a:custGeom>
                  <a:avLst/>
                  <a:gdLst>
                    <a:gd name="T0" fmla="*/ 24 w 832"/>
                    <a:gd name="T1" fmla="*/ 0 h 2064"/>
                    <a:gd name="T2" fmla="*/ 0 w 832"/>
                    <a:gd name="T3" fmla="*/ 5 h 2064"/>
                    <a:gd name="T4" fmla="*/ 24 w 832"/>
                    <a:gd name="T5" fmla="*/ 8 h 2064"/>
                    <a:gd name="T6" fmla="*/ 51 w 832"/>
                    <a:gd name="T7" fmla="*/ 7 h 2064"/>
                    <a:gd name="T8" fmla="*/ 24 w 832"/>
                    <a:gd name="T9" fmla="*/ 6 h 2064"/>
                    <a:gd name="T10" fmla="*/ 0 w 832"/>
                    <a:gd name="T11" fmla="*/ 10 h 2064"/>
                    <a:gd name="T12" fmla="*/ 24 w 832"/>
                    <a:gd name="T13" fmla="*/ 15 h 2064"/>
                    <a:gd name="T14" fmla="*/ 51 w 832"/>
                    <a:gd name="T15" fmla="*/ 13 h 2064"/>
                    <a:gd name="T16" fmla="*/ 24 w 832"/>
                    <a:gd name="T17" fmla="*/ 12 h 2064"/>
                    <a:gd name="T18" fmla="*/ 0 w 832"/>
                    <a:gd name="T19" fmla="*/ 17 h 2064"/>
                    <a:gd name="T20" fmla="*/ 24 w 832"/>
                    <a:gd name="T21" fmla="*/ 23 h 2064"/>
                    <a:gd name="T22" fmla="*/ 51 w 832"/>
                    <a:gd name="T23" fmla="*/ 20 h 2064"/>
                    <a:gd name="T24" fmla="*/ 21 w 832"/>
                    <a:gd name="T25" fmla="*/ 19 h 2064"/>
                    <a:gd name="T26" fmla="*/ 0 w 832"/>
                    <a:gd name="T27" fmla="*/ 24 h 2064"/>
                    <a:gd name="T28" fmla="*/ 24 w 832"/>
                    <a:gd name="T29" fmla="*/ 29 h 2064"/>
                    <a:gd name="T30" fmla="*/ 51 w 832"/>
                    <a:gd name="T31" fmla="*/ 27 h 2064"/>
                    <a:gd name="T32" fmla="*/ 24 w 832"/>
                    <a:gd name="T33" fmla="*/ 26 h 2064"/>
                    <a:gd name="T34" fmla="*/ 0 w 832"/>
                    <a:gd name="T35" fmla="*/ 31 h 2064"/>
                    <a:gd name="T36" fmla="*/ 24 w 832"/>
                    <a:gd name="T37" fmla="*/ 36 h 2064"/>
                    <a:gd name="T38" fmla="*/ 51 w 832"/>
                    <a:gd name="T39" fmla="*/ 34 h 2064"/>
                    <a:gd name="T40" fmla="*/ 24 w 832"/>
                    <a:gd name="T41" fmla="*/ 33 h 2064"/>
                    <a:gd name="T42" fmla="*/ 0 w 832"/>
                    <a:gd name="T43" fmla="*/ 38 h 2064"/>
                    <a:gd name="T44" fmla="*/ 24 w 832"/>
                    <a:gd name="T45" fmla="*/ 42 h 2064"/>
                    <a:gd name="T46" fmla="*/ 51 w 832"/>
                    <a:gd name="T47" fmla="*/ 41 h 2064"/>
                    <a:gd name="T48" fmla="*/ 24 w 832"/>
                    <a:gd name="T49" fmla="*/ 40 h 2064"/>
                    <a:gd name="T50" fmla="*/ 0 w 832"/>
                    <a:gd name="T51" fmla="*/ 45 h 2064"/>
                    <a:gd name="T52" fmla="*/ 24 w 832"/>
                    <a:gd name="T53" fmla="*/ 48 h 2064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832"/>
                    <a:gd name="T82" fmla="*/ 0 h 2064"/>
                    <a:gd name="T83" fmla="*/ 832 w 832"/>
                    <a:gd name="T84" fmla="*/ 2064 h 2064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832" h="2064">
                      <a:moveTo>
                        <a:pt x="392" y="0"/>
                      </a:moveTo>
                      <a:cubicBezTo>
                        <a:pt x="200" y="68"/>
                        <a:pt x="8" y="136"/>
                        <a:pt x="8" y="192"/>
                      </a:cubicBezTo>
                      <a:cubicBezTo>
                        <a:pt x="8" y="248"/>
                        <a:pt x="256" y="320"/>
                        <a:pt x="392" y="336"/>
                      </a:cubicBezTo>
                      <a:cubicBezTo>
                        <a:pt x="528" y="352"/>
                        <a:pt x="824" y="304"/>
                        <a:pt x="824" y="288"/>
                      </a:cubicBezTo>
                      <a:cubicBezTo>
                        <a:pt x="824" y="272"/>
                        <a:pt x="528" y="216"/>
                        <a:pt x="392" y="240"/>
                      </a:cubicBezTo>
                      <a:cubicBezTo>
                        <a:pt x="256" y="264"/>
                        <a:pt x="8" y="368"/>
                        <a:pt x="8" y="432"/>
                      </a:cubicBezTo>
                      <a:cubicBezTo>
                        <a:pt x="8" y="496"/>
                        <a:pt x="256" y="600"/>
                        <a:pt x="392" y="624"/>
                      </a:cubicBezTo>
                      <a:cubicBezTo>
                        <a:pt x="528" y="648"/>
                        <a:pt x="824" y="592"/>
                        <a:pt x="824" y="576"/>
                      </a:cubicBezTo>
                      <a:cubicBezTo>
                        <a:pt x="824" y="560"/>
                        <a:pt x="528" y="504"/>
                        <a:pt x="392" y="528"/>
                      </a:cubicBezTo>
                      <a:cubicBezTo>
                        <a:pt x="256" y="552"/>
                        <a:pt x="8" y="648"/>
                        <a:pt x="8" y="720"/>
                      </a:cubicBezTo>
                      <a:cubicBezTo>
                        <a:pt x="8" y="792"/>
                        <a:pt x="256" y="936"/>
                        <a:pt x="392" y="960"/>
                      </a:cubicBezTo>
                      <a:cubicBezTo>
                        <a:pt x="528" y="984"/>
                        <a:pt x="832" y="888"/>
                        <a:pt x="824" y="864"/>
                      </a:cubicBezTo>
                      <a:cubicBezTo>
                        <a:pt x="816" y="840"/>
                        <a:pt x="480" y="792"/>
                        <a:pt x="344" y="816"/>
                      </a:cubicBezTo>
                      <a:cubicBezTo>
                        <a:pt x="208" y="840"/>
                        <a:pt x="0" y="936"/>
                        <a:pt x="8" y="1008"/>
                      </a:cubicBezTo>
                      <a:cubicBezTo>
                        <a:pt x="16" y="1080"/>
                        <a:pt x="256" y="1224"/>
                        <a:pt x="392" y="1248"/>
                      </a:cubicBezTo>
                      <a:cubicBezTo>
                        <a:pt x="528" y="1272"/>
                        <a:pt x="824" y="1176"/>
                        <a:pt x="824" y="1152"/>
                      </a:cubicBezTo>
                      <a:cubicBezTo>
                        <a:pt x="824" y="1128"/>
                        <a:pt x="528" y="1072"/>
                        <a:pt x="392" y="1104"/>
                      </a:cubicBezTo>
                      <a:cubicBezTo>
                        <a:pt x="256" y="1136"/>
                        <a:pt x="8" y="1272"/>
                        <a:pt x="8" y="1344"/>
                      </a:cubicBezTo>
                      <a:cubicBezTo>
                        <a:pt x="8" y="1416"/>
                        <a:pt x="256" y="1520"/>
                        <a:pt x="392" y="1536"/>
                      </a:cubicBezTo>
                      <a:cubicBezTo>
                        <a:pt x="528" y="1552"/>
                        <a:pt x="824" y="1464"/>
                        <a:pt x="824" y="1440"/>
                      </a:cubicBezTo>
                      <a:cubicBezTo>
                        <a:pt x="824" y="1416"/>
                        <a:pt x="528" y="1360"/>
                        <a:pt x="392" y="1392"/>
                      </a:cubicBezTo>
                      <a:cubicBezTo>
                        <a:pt x="256" y="1424"/>
                        <a:pt x="8" y="1568"/>
                        <a:pt x="8" y="1632"/>
                      </a:cubicBezTo>
                      <a:cubicBezTo>
                        <a:pt x="8" y="1696"/>
                        <a:pt x="256" y="1760"/>
                        <a:pt x="392" y="1776"/>
                      </a:cubicBezTo>
                      <a:cubicBezTo>
                        <a:pt x="528" y="1792"/>
                        <a:pt x="824" y="1744"/>
                        <a:pt x="824" y="1728"/>
                      </a:cubicBezTo>
                      <a:cubicBezTo>
                        <a:pt x="824" y="1712"/>
                        <a:pt x="528" y="1648"/>
                        <a:pt x="392" y="1680"/>
                      </a:cubicBezTo>
                      <a:cubicBezTo>
                        <a:pt x="256" y="1712"/>
                        <a:pt x="8" y="1856"/>
                        <a:pt x="8" y="1920"/>
                      </a:cubicBezTo>
                      <a:cubicBezTo>
                        <a:pt x="8" y="1984"/>
                        <a:pt x="328" y="2040"/>
                        <a:pt x="392" y="2064"/>
                      </a:cubicBezTo>
                    </a:path>
                  </a:pathLst>
                </a:custGeom>
                <a:noFill/>
                <a:ln w="28575" cmpd="sng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6" name="Line 81"/>
                <p:cNvSpPr>
                  <a:spLocks noChangeShapeType="1"/>
                </p:cNvSpPr>
                <p:nvPr/>
              </p:nvSpPr>
              <p:spPr bwMode="auto">
                <a:xfrm>
                  <a:off x="5060" y="3465"/>
                  <a:ext cx="0" cy="3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7" name="Line 82"/>
                <p:cNvSpPr>
                  <a:spLocks noChangeShapeType="1"/>
                </p:cNvSpPr>
                <p:nvPr/>
              </p:nvSpPr>
              <p:spPr bwMode="auto">
                <a:xfrm>
                  <a:off x="4254" y="2688"/>
                  <a:ext cx="0" cy="3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8" name="Line 83"/>
                <p:cNvSpPr>
                  <a:spLocks noChangeShapeType="1"/>
                </p:cNvSpPr>
                <p:nvPr/>
              </p:nvSpPr>
              <p:spPr bwMode="auto">
                <a:xfrm>
                  <a:off x="5060" y="2688"/>
                  <a:ext cx="0" cy="4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9" name="Line 84"/>
                <p:cNvSpPr>
                  <a:spLocks noChangeShapeType="1"/>
                </p:cNvSpPr>
                <p:nvPr/>
              </p:nvSpPr>
              <p:spPr bwMode="auto">
                <a:xfrm>
                  <a:off x="4250" y="2688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888" y="321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 i="1"/>
                    <a:t>L</a:t>
                  </a:r>
                </a:p>
              </p:txBody>
            </p:sp>
            <p:sp>
              <p:nvSpPr>
                <p:cNvPr id="515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620" y="3216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2400" b="1" i="1"/>
                    <a:t>C</a:t>
                  </a:r>
                </a:p>
              </p:txBody>
            </p:sp>
            <p:sp>
              <p:nvSpPr>
                <p:cNvPr id="5152" name="Line 8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38" name="Line 88"/>
              <p:cNvSpPr>
                <a:spLocks noChangeShapeType="1"/>
              </p:cNvSpPr>
              <p:nvPr/>
            </p:nvSpPr>
            <p:spPr bwMode="auto">
              <a:xfrm flipV="1">
                <a:off x="4272" y="2928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9" name="Line 89"/>
              <p:cNvSpPr>
                <a:spLocks noChangeShapeType="1"/>
              </p:cNvSpPr>
              <p:nvPr/>
            </p:nvSpPr>
            <p:spPr bwMode="auto">
              <a:xfrm flipV="1">
                <a:off x="4368" y="2928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Line 90"/>
              <p:cNvSpPr>
                <a:spLocks noChangeShapeType="1"/>
              </p:cNvSpPr>
              <p:nvPr/>
            </p:nvSpPr>
            <p:spPr bwMode="auto">
              <a:xfrm flipV="1">
                <a:off x="4176" y="2928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1" name="Object 91"/>
              <p:cNvGraphicFramePr>
                <a:graphicFrameLocks noChangeAspect="1"/>
              </p:cNvGraphicFramePr>
              <p:nvPr/>
            </p:nvGraphicFramePr>
            <p:xfrm>
              <a:off x="4368" y="3552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25" name="Equation" r:id="rId14" imgW="215619" imgH="266353" progId="Equation.3">
                      <p:embed/>
                    </p:oleObj>
                  </mc:Choice>
                  <mc:Fallback>
                    <p:oleObj name="Equation" r:id="rId14" imgW="215619" imgH="266353" progId="Equation.3">
                      <p:embed/>
                      <p:pic>
                        <p:nvPicPr>
                          <p:cNvPr id="5141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552"/>
                            <a:ext cx="21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6" name="Text Box 92"/>
            <p:cNvSpPr txBox="1">
              <a:spLocks noChangeArrowheads="1"/>
            </p:cNvSpPr>
            <p:nvPr/>
          </p:nvSpPr>
          <p:spPr bwMode="auto">
            <a:xfrm>
              <a:off x="4714" y="374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1C1C1C"/>
                  </a:solidFill>
                </a:rPr>
                <a:t>D</a:t>
              </a:r>
            </a:p>
          </p:txBody>
        </p:sp>
      </p:grp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838200" y="3048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放电后的</a:t>
            </a:r>
            <a:r>
              <a:rPr kumimoji="0" lang="zh-CN" altLang="en-US" sz="2800" b="1">
                <a:solidFill>
                  <a:srgbClr val="FF0000"/>
                </a:solidFill>
              </a:rPr>
              <a:t>电磁振荡</a:t>
            </a:r>
            <a:r>
              <a:rPr kumimoji="0" lang="zh-CN" altLang="en-US" sz="2800" b="1">
                <a:solidFill>
                  <a:srgbClr val="0000FF"/>
                </a:solidFill>
              </a:rPr>
              <a:t>过程</a:t>
            </a:r>
          </a:p>
        </p:txBody>
      </p:sp>
      <p:sp>
        <p:nvSpPr>
          <p:cNvPr id="5128" name="Rectangle 94"/>
          <p:cNvSpPr>
            <a:spLocks noChangeArrowheads="1"/>
          </p:cNvSpPr>
          <p:nvPr/>
        </p:nvSpPr>
        <p:spPr bwMode="auto">
          <a:xfrm>
            <a:off x="3352800" y="4419600"/>
            <a:ext cx="898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放电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5129" name="Rectangle 95"/>
          <p:cNvSpPr>
            <a:spLocks noChangeArrowheads="1"/>
          </p:cNvSpPr>
          <p:nvPr/>
        </p:nvSpPr>
        <p:spPr bwMode="auto">
          <a:xfrm>
            <a:off x="3429000" y="22098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放电前</a:t>
            </a:r>
          </a:p>
        </p:txBody>
      </p:sp>
      <p:sp>
        <p:nvSpPr>
          <p:cNvPr id="5130" name="Rectangle 96"/>
          <p:cNvSpPr>
            <a:spLocks noChangeArrowheads="1"/>
          </p:cNvSpPr>
          <p:nvPr/>
        </p:nvSpPr>
        <p:spPr bwMode="auto">
          <a:xfrm>
            <a:off x="7696200" y="2057400"/>
            <a:ext cx="99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反向充电</a:t>
            </a:r>
          </a:p>
        </p:txBody>
      </p:sp>
      <p:sp>
        <p:nvSpPr>
          <p:cNvPr id="5131" name="Line 97"/>
          <p:cNvSpPr>
            <a:spLocks noChangeShapeType="1"/>
          </p:cNvSpPr>
          <p:nvPr/>
        </p:nvSpPr>
        <p:spPr bwMode="auto">
          <a:xfrm flipH="1">
            <a:off x="17526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Rectangle 98"/>
          <p:cNvSpPr>
            <a:spLocks noChangeArrowheads="1"/>
          </p:cNvSpPr>
          <p:nvPr/>
        </p:nvSpPr>
        <p:spPr bwMode="auto">
          <a:xfrm>
            <a:off x="2438400" y="1012825"/>
            <a:ext cx="62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5133" name="Rectangle 99"/>
          <p:cNvSpPr>
            <a:spLocks noChangeArrowheads="1"/>
          </p:cNvSpPr>
          <p:nvPr/>
        </p:nvSpPr>
        <p:spPr bwMode="auto">
          <a:xfrm>
            <a:off x="6804025" y="981075"/>
            <a:ext cx="62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5134" name="Line 101"/>
          <p:cNvSpPr>
            <a:spLocks noChangeShapeType="1"/>
          </p:cNvSpPr>
          <p:nvPr/>
        </p:nvSpPr>
        <p:spPr bwMode="auto">
          <a:xfrm flipH="1">
            <a:off x="6084888" y="1268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5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457200" y="457200"/>
            <a:ext cx="7283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b="1" dirty="0" smtClean="0">
                <a:solidFill>
                  <a:srgbClr val="CC0000"/>
                </a:solidFill>
              </a:rPr>
              <a:t>2</a:t>
            </a:r>
            <a:r>
              <a:rPr kumimoji="0" lang="zh-CN" altLang="en-US" b="1" dirty="0" smtClean="0">
                <a:solidFill>
                  <a:srgbClr val="CC0000"/>
                </a:solidFill>
              </a:rPr>
              <a:t>、无</a:t>
            </a:r>
            <a:r>
              <a:rPr kumimoji="0" lang="zh-CN" altLang="en-US" b="1" dirty="0">
                <a:solidFill>
                  <a:srgbClr val="CC0000"/>
                </a:solidFill>
              </a:rPr>
              <a:t>阻尼电磁振荡的振荡方程</a:t>
            </a:r>
            <a:endParaRPr kumimoji="0" lang="zh-CN" altLang="en-US" b="1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2000" y="1268413"/>
          <a:ext cx="35194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6" name="Equation" r:id="rId3" imgW="2070100" imgH="609600" progId="Equation.3">
                  <p:embed/>
                </p:oleObj>
              </mc:Choice>
              <mc:Fallback>
                <p:oleObj name="Equation" r:id="rId3" imgW="2070100" imgH="60960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5194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4859338" y="2636838"/>
          <a:ext cx="1676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5" imgW="952087" imgH="317362" progId="Equation.3">
                  <p:embed/>
                </p:oleObj>
              </mc:Choice>
              <mc:Fallback>
                <p:oleObj name="Equation" r:id="rId5" imgW="952087" imgH="317362" progId="Equation.3">
                  <p:embed/>
                  <p:pic>
                    <p:nvPicPr>
                      <p:cNvPr id="5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1676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859338" y="3429000"/>
          <a:ext cx="2362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" name="Equation" r:id="rId7" imgW="1396394" imgH="723586" progId="Equation.3">
                  <p:embed/>
                </p:oleObj>
              </mc:Choice>
              <mc:Fallback>
                <p:oleObj name="Equation" r:id="rId7" imgW="1396394" imgH="723586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29000"/>
                        <a:ext cx="2362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835150" y="4941888"/>
          <a:ext cx="1920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9" name="公式" r:id="rId9" imgW="1091726" imgH="330057" progId="Equation.3">
                  <p:embed/>
                </p:oleObj>
              </mc:Choice>
              <mc:Fallback>
                <p:oleObj name="公式" r:id="rId9" imgW="1091726" imgH="330057" progId="Equation.3">
                  <p:embed/>
                  <p:pic>
                    <p:nvPicPr>
                      <p:cNvPr id="5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19208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859338" y="4724400"/>
          <a:ext cx="20129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0" name="Equation" r:id="rId11" imgW="1282700" imgH="723900" progId="Equation.3">
                  <p:embed/>
                </p:oleObj>
              </mc:Choice>
              <mc:Fallback>
                <p:oleObj name="Equation" r:id="rId11" imgW="1282700" imgH="723900" progId="Equation.3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201295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403350" y="5876925"/>
          <a:ext cx="4046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1" name="公式" r:id="rId13" imgW="1866900" imgH="330200" progId="Equation.3">
                  <p:embed/>
                </p:oleObj>
              </mc:Choice>
              <mc:Fallback>
                <p:oleObj name="公式" r:id="rId13" imgW="1866900" imgH="330200" progId="Equation.3">
                  <p:embed/>
                  <p:pic>
                    <p:nvPicPr>
                      <p:cNvPr id="5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40465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6443663" y="5876925"/>
          <a:ext cx="2311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2" name="Equation" r:id="rId15" imgW="812447" imgH="241195" progId="Equation.3">
                  <p:embed/>
                </p:oleObj>
              </mc:Choice>
              <mc:Fallback>
                <p:oleObj name="Equation" r:id="rId15" imgW="812447" imgH="241195" progId="Equation.3">
                  <p:embed/>
                  <p:pic>
                    <p:nvPicPr>
                      <p:cNvPr id="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876925"/>
                        <a:ext cx="2311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14"/>
          <p:cNvGrpSpPr>
            <a:grpSpLocks/>
          </p:cNvGrpSpPr>
          <p:nvPr/>
        </p:nvGrpSpPr>
        <p:grpSpPr bwMode="auto">
          <a:xfrm>
            <a:off x="457200" y="1447800"/>
            <a:ext cx="3657600" cy="2895600"/>
            <a:chOff x="288" y="912"/>
            <a:chExt cx="2304" cy="1824"/>
          </a:xfrm>
        </p:grpSpPr>
        <p:sp>
          <p:nvSpPr>
            <p:cNvPr id="6155" name="Rectangle 15"/>
            <p:cNvSpPr>
              <a:spLocks noChangeArrowheads="1"/>
            </p:cNvSpPr>
            <p:nvPr/>
          </p:nvSpPr>
          <p:spPr bwMode="auto">
            <a:xfrm>
              <a:off x="288" y="912"/>
              <a:ext cx="2304" cy="1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6156" name="Group 16"/>
            <p:cNvGrpSpPr>
              <a:grpSpLocks/>
            </p:cNvGrpSpPr>
            <p:nvPr/>
          </p:nvGrpSpPr>
          <p:grpSpPr bwMode="auto">
            <a:xfrm>
              <a:off x="336" y="1056"/>
              <a:ext cx="2064" cy="1392"/>
              <a:chOff x="336" y="1056"/>
              <a:chExt cx="2064" cy="1392"/>
            </a:xfrm>
          </p:grpSpPr>
          <p:sp>
            <p:nvSpPr>
              <p:cNvPr id="6158" name="Line 17"/>
              <p:cNvSpPr>
                <a:spLocks noChangeShapeType="1"/>
              </p:cNvSpPr>
              <p:nvPr/>
            </p:nvSpPr>
            <p:spPr bwMode="auto">
              <a:xfrm>
                <a:off x="1299" y="1493"/>
                <a:ext cx="43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Line 18"/>
              <p:cNvSpPr>
                <a:spLocks noChangeShapeType="1"/>
              </p:cNvSpPr>
              <p:nvPr/>
            </p:nvSpPr>
            <p:spPr bwMode="auto">
              <a:xfrm>
                <a:off x="1299" y="1738"/>
                <a:ext cx="43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60" name="Group 19"/>
              <p:cNvGrpSpPr>
                <a:grpSpLocks/>
              </p:cNvGrpSpPr>
              <p:nvPr/>
            </p:nvGrpSpPr>
            <p:grpSpPr bwMode="auto">
              <a:xfrm>
                <a:off x="2167" y="1465"/>
                <a:ext cx="233" cy="273"/>
                <a:chOff x="2832" y="1824"/>
                <a:chExt cx="336" cy="480"/>
              </a:xfrm>
            </p:grpSpPr>
            <p:grpSp>
              <p:nvGrpSpPr>
                <p:cNvPr id="6181" name="Group 20"/>
                <p:cNvGrpSpPr>
                  <a:grpSpLocks/>
                </p:cNvGrpSpPr>
                <p:nvPr/>
              </p:nvGrpSpPr>
              <p:grpSpPr bwMode="auto">
                <a:xfrm>
                  <a:off x="2832" y="1824"/>
                  <a:ext cx="336" cy="96"/>
                  <a:chOff x="2832" y="1824"/>
                  <a:chExt cx="336" cy="96"/>
                </a:xfrm>
              </p:grpSpPr>
              <p:sp>
                <p:nvSpPr>
                  <p:cNvPr id="618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920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82" name="Group 23"/>
                <p:cNvGrpSpPr>
                  <a:grpSpLocks/>
                </p:cNvGrpSpPr>
                <p:nvPr/>
              </p:nvGrpSpPr>
              <p:grpSpPr bwMode="auto">
                <a:xfrm>
                  <a:off x="2832" y="2016"/>
                  <a:ext cx="336" cy="96"/>
                  <a:chOff x="2832" y="1824"/>
                  <a:chExt cx="336" cy="96"/>
                </a:xfrm>
              </p:grpSpPr>
              <p:sp>
                <p:nvSpPr>
                  <p:cNvPr id="618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920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83" name="Group 26"/>
                <p:cNvGrpSpPr>
                  <a:grpSpLocks/>
                </p:cNvGrpSpPr>
                <p:nvPr/>
              </p:nvGrpSpPr>
              <p:grpSpPr bwMode="auto">
                <a:xfrm>
                  <a:off x="2832" y="2208"/>
                  <a:ext cx="336" cy="96"/>
                  <a:chOff x="2832" y="1824"/>
                  <a:chExt cx="336" cy="96"/>
                </a:xfrm>
              </p:grpSpPr>
              <p:sp>
                <p:nvSpPr>
                  <p:cNvPr id="618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920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61" name="Line 29"/>
              <p:cNvSpPr>
                <a:spLocks noChangeShapeType="1"/>
              </p:cNvSpPr>
              <p:nvPr/>
            </p:nvSpPr>
            <p:spPr bwMode="auto">
              <a:xfrm>
                <a:off x="766" y="2175"/>
                <a:ext cx="6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Freeform 30"/>
              <p:cNvSpPr>
                <a:spLocks/>
              </p:cNvSpPr>
              <p:nvPr/>
            </p:nvSpPr>
            <p:spPr bwMode="auto">
              <a:xfrm>
                <a:off x="632" y="1329"/>
                <a:ext cx="300" cy="518"/>
              </a:xfrm>
              <a:custGeom>
                <a:avLst/>
                <a:gdLst>
                  <a:gd name="T0" fmla="*/ 18 w 832"/>
                  <a:gd name="T1" fmla="*/ 0 h 2064"/>
                  <a:gd name="T2" fmla="*/ 0 w 832"/>
                  <a:gd name="T3" fmla="*/ 3 h 2064"/>
                  <a:gd name="T4" fmla="*/ 18 w 832"/>
                  <a:gd name="T5" fmla="*/ 5 h 2064"/>
                  <a:gd name="T6" fmla="*/ 39 w 832"/>
                  <a:gd name="T7" fmla="*/ 5 h 2064"/>
                  <a:gd name="T8" fmla="*/ 18 w 832"/>
                  <a:gd name="T9" fmla="*/ 4 h 2064"/>
                  <a:gd name="T10" fmla="*/ 0 w 832"/>
                  <a:gd name="T11" fmla="*/ 7 h 2064"/>
                  <a:gd name="T12" fmla="*/ 18 w 832"/>
                  <a:gd name="T13" fmla="*/ 10 h 2064"/>
                  <a:gd name="T14" fmla="*/ 39 w 832"/>
                  <a:gd name="T15" fmla="*/ 9 h 2064"/>
                  <a:gd name="T16" fmla="*/ 18 w 832"/>
                  <a:gd name="T17" fmla="*/ 8 h 2064"/>
                  <a:gd name="T18" fmla="*/ 0 w 832"/>
                  <a:gd name="T19" fmla="*/ 11 h 2064"/>
                  <a:gd name="T20" fmla="*/ 18 w 832"/>
                  <a:gd name="T21" fmla="*/ 15 h 2064"/>
                  <a:gd name="T22" fmla="*/ 39 w 832"/>
                  <a:gd name="T23" fmla="*/ 14 h 2064"/>
                  <a:gd name="T24" fmla="*/ 16 w 832"/>
                  <a:gd name="T25" fmla="*/ 13 h 2064"/>
                  <a:gd name="T26" fmla="*/ 0 w 832"/>
                  <a:gd name="T27" fmla="*/ 16 h 2064"/>
                  <a:gd name="T28" fmla="*/ 18 w 832"/>
                  <a:gd name="T29" fmla="*/ 20 h 2064"/>
                  <a:gd name="T30" fmla="*/ 39 w 832"/>
                  <a:gd name="T31" fmla="*/ 18 h 2064"/>
                  <a:gd name="T32" fmla="*/ 18 w 832"/>
                  <a:gd name="T33" fmla="*/ 18 h 2064"/>
                  <a:gd name="T34" fmla="*/ 0 w 832"/>
                  <a:gd name="T35" fmla="*/ 21 h 2064"/>
                  <a:gd name="T36" fmla="*/ 18 w 832"/>
                  <a:gd name="T37" fmla="*/ 24 h 2064"/>
                  <a:gd name="T38" fmla="*/ 39 w 832"/>
                  <a:gd name="T39" fmla="*/ 23 h 2064"/>
                  <a:gd name="T40" fmla="*/ 18 w 832"/>
                  <a:gd name="T41" fmla="*/ 22 h 2064"/>
                  <a:gd name="T42" fmla="*/ 0 w 832"/>
                  <a:gd name="T43" fmla="*/ 26 h 2064"/>
                  <a:gd name="T44" fmla="*/ 18 w 832"/>
                  <a:gd name="T45" fmla="*/ 28 h 2064"/>
                  <a:gd name="T46" fmla="*/ 39 w 832"/>
                  <a:gd name="T47" fmla="*/ 27 h 2064"/>
                  <a:gd name="T48" fmla="*/ 18 w 832"/>
                  <a:gd name="T49" fmla="*/ 27 h 2064"/>
                  <a:gd name="T50" fmla="*/ 0 w 832"/>
                  <a:gd name="T51" fmla="*/ 30 h 2064"/>
                  <a:gd name="T52" fmla="*/ 18 w 832"/>
                  <a:gd name="T53" fmla="*/ 33 h 206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832"/>
                  <a:gd name="T82" fmla="*/ 0 h 2064"/>
                  <a:gd name="T83" fmla="*/ 832 w 832"/>
                  <a:gd name="T84" fmla="*/ 2064 h 206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832" h="2064">
                    <a:moveTo>
                      <a:pt x="392" y="0"/>
                    </a:moveTo>
                    <a:cubicBezTo>
                      <a:pt x="200" y="68"/>
                      <a:pt x="8" y="136"/>
                      <a:pt x="8" y="192"/>
                    </a:cubicBezTo>
                    <a:cubicBezTo>
                      <a:pt x="8" y="248"/>
                      <a:pt x="256" y="320"/>
                      <a:pt x="392" y="336"/>
                    </a:cubicBezTo>
                    <a:cubicBezTo>
                      <a:pt x="528" y="352"/>
                      <a:pt x="824" y="304"/>
                      <a:pt x="824" y="288"/>
                    </a:cubicBezTo>
                    <a:cubicBezTo>
                      <a:pt x="824" y="272"/>
                      <a:pt x="528" y="216"/>
                      <a:pt x="392" y="240"/>
                    </a:cubicBezTo>
                    <a:cubicBezTo>
                      <a:pt x="256" y="264"/>
                      <a:pt x="8" y="368"/>
                      <a:pt x="8" y="432"/>
                    </a:cubicBezTo>
                    <a:cubicBezTo>
                      <a:pt x="8" y="496"/>
                      <a:pt x="256" y="600"/>
                      <a:pt x="392" y="624"/>
                    </a:cubicBezTo>
                    <a:cubicBezTo>
                      <a:pt x="528" y="648"/>
                      <a:pt x="824" y="592"/>
                      <a:pt x="824" y="576"/>
                    </a:cubicBezTo>
                    <a:cubicBezTo>
                      <a:pt x="824" y="560"/>
                      <a:pt x="528" y="504"/>
                      <a:pt x="392" y="528"/>
                    </a:cubicBezTo>
                    <a:cubicBezTo>
                      <a:pt x="256" y="552"/>
                      <a:pt x="8" y="648"/>
                      <a:pt x="8" y="720"/>
                    </a:cubicBezTo>
                    <a:cubicBezTo>
                      <a:pt x="8" y="792"/>
                      <a:pt x="256" y="936"/>
                      <a:pt x="392" y="960"/>
                    </a:cubicBezTo>
                    <a:cubicBezTo>
                      <a:pt x="528" y="984"/>
                      <a:pt x="832" y="888"/>
                      <a:pt x="824" y="864"/>
                    </a:cubicBezTo>
                    <a:cubicBezTo>
                      <a:pt x="816" y="840"/>
                      <a:pt x="480" y="792"/>
                      <a:pt x="344" y="816"/>
                    </a:cubicBezTo>
                    <a:cubicBezTo>
                      <a:pt x="208" y="840"/>
                      <a:pt x="0" y="936"/>
                      <a:pt x="8" y="1008"/>
                    </a:cubicBezTo>
                    <a:cubicBezTo>
                      <a:pt x="16" y="1080"/>
                      <a:pt x="256" y="1224"/>
                      <a:pt x="392" y="1248"/>
                    </a:cubicBezTo>
                    <a:cubicBezTo>
                      <a:pt x="528" y="1272"/>
                      <a:pt x="824" y="1176"/>
                      <a:pt x="824" y="1152"/>
                    </a:cubicBezTo>
                    <a:cubicBezTo>
                      <a:pt x="824" y="1128"/>
                      <a:pt x="528" y="1072"/>
                      <a:pt x="392" y="1104"/>
                    </a:cubicBezTo>
                    <a:cubicBezTo>
                      <a:pt x="256" y="1136"/>
                      <a:pt x="8" y="1272"/>
                      <a:pt x="8" y="1344"/>
                    </a:cubicBezTo>
                    <a:cubicBezTo>
                      <a:pt x="8" y="1416"/>
                      <a:pt x="256" y="1520"/>
                      <a:pt x="392" y="1536"/>
                    </a:cubicBezTo>
                    <a:cubicBezTo>
                      <a:pt x="528" y="1552"/>
                      <a:pt x="824" y="1464"/>
                      <a:pt x="824" y="1440"/>
                    </a:cubicBezTo>
                    <a:cubicBezTo>
                      <a:pt x="824" y="1416"/>
                      <a:pt x="528" y="1360"/>
                      <a:pt x="392" y="1392"/>
                    </a:cubicBezTo>
                    <a:cubicBezTo>
                      <a:pt x="256" y="1424"/>
                      <a:pt x="8" y="1568"/>
                      <a:pt x="8" y="1632"/>
                    </a:cubicBezTo>
                    <a:cubicBezTo>
                      <a:pt x="8" y="1696"/>
                      <a:pt x="256" y="1760"/>
                      <a:pt x="392" y="1776"/>
                    </a:cubicBezTo>
                    <a:cubicBezTo>
                      <a:pt x="528" y="1792"/>
                      <a:pt x="824" y="1744"/>
                      <a:pt x="824" y="1728"/>
                    </a:cubicBezTo>
                    <a:cubicBezTo>
                      <a:pt x="824" y="1712"/>
                      <a:pt x="528" y="1648"/>
                      <a:pt x="392" y="1680"/>
                    </a:cubicBezTo>
                    <a:cubicBezTo>
                      <a:pt x="256" y="1712"/>
                      <a:pt x="8" y="1856"/>
                      <a:pt x="8" y="1920"/>
                    </a:cubicBezTo>
                    <a:cubicBezTo>
                      <a:pt x="8" y="1984"/>
                      <a:pt x="328" y="2040"/>
                      <a:pt x="392" y="2064"/>
                    </a:cubicBezTo>
                  </a:path>
                </a:pathLst>
              </a:custGeom>
              <a:noFill/>
              <a:ln w="28575" cmpd="sng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Line 31"/>
              <p:cNvSpPr>
                <a:spLocks noChangeShapeType="1"/>
              </p:cNvSpPr>
              <p:nvPr/>
            </p:nvSpPr>
            <p:spPr bwMode="auto">
              <a:xfrm>
                <a:off x="766" y="1847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Line 32"/>
              <p:cNvSpPr>
                <a:spLocks noChangeShapeType="1"/>
              </p:cNvSpPr>
              <p:nvPr/>
            </p:nvSpPr>
            <p:spPr bwMode="auto">
              <a:xfrm>
                <a:off x="1499" y="173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Line 33"/>
              <p:cNvSpPr>
                <a:spLocks noChangeShapeType="1"/>
              </p:cNvSpPr>
              <p:nvPr/>
            </p:nvSpPr>
            <p:spPr bwMode="auto">
              <a:xfrm>
                <a:off x="2267" y="1738"/>
                <a:ext cx="0" cy="4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34"/>
              <p:cNvSpPr>
                <a:spLocks noChangeShapeType="1"/>
              </p:cNvSpPr>
              <p:nvPr/>
            </p:nvSpPr>
            <p:spPr bwMode="auto">
              <a:xfrm>
                <a:off x="766" y="1056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7" name="Line 35"/>
              <p:cNvSpPr>
                <a:spLocks noChangeShapeType="1"/>
              </p:cNvSpPr>
              <p:nvPr/>
            </p:nvSpPr>
            <p:spPr bwMode="auto">
              <a:xfrm>
                <a:off x="1499" y="1056"/>
                <a:ext cx="0" cy="4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Line 36"/>
              <p:cNvSpPr>
                <a:spLocks noChangeShapeType="1"/>
              </p:cNvSpPr>
              <p:nvPr/>
            </p:nvSpPr>
            <p:spPr bwMode="auto">
              <a:xfrm>
                <a:off x="2267" y="1056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9" name="Line 37"/>
              <p:cNvSpPr>
                <a:spLocks noChangeShapeType="1"/>
              </p:cNvSpPr>
              <p:nvPr/>
            </p:nvSpPr>
            <p:spPr bwMode="auto">
              <a:xfrm>
                <a:off x="1633" y="2175"/>
                <a:ext cx="6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Line 38"/>
              <p:cNvSpPr>
                <a:spLocks noChangeShapeType="1"/>
              </p:cNvSpPr>
              <p:nvPr/>
            </p:nvSpPr>
            <p:spPr bwMode="auto">
              <a:xfrm>
                <a:off x="766" y="1056"/>
                <a:ext cx="15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Oval 39"/>
              <p:cNvSpPr>
                <a:spLocks noChangeArrowheads="1"/>
              </p:cNvSpPr>
              <p:nvPr/>
            </p:nvSpPr>
            <p:spPr bwMode="auto">
              <a:xfrm>
                <a:off x="1366" y="2175"/>
                <a:ext cx="33" cy="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2" name="Oval 40"/>
              <p:cNvSpPr>
                <a:spLocks noChangeArrowheads="1"/>
              </p:cNvSpPr>
              <p:nvPr/>
            </p:nvSpPr>
            <p:spPr bwMode="auto">
              <a:xfrm>
                <a:off x="1633" y="2175"/>
                <a:ext cx="33" cy="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3" name="Oval 41"/>
              <p:cNvSpPr>
                <a:spLocks noChangeArrowheads="1"/>
              </p:cNvSpPr>
              <p:nvPr/>
            </p:nvSpPr>
            <p:spPr bwMode="auto">
              <a:xfrm>
                <a:off x="1466" y="2038"/>
                <a:ext cx="33" cy="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4" name="Line 42"/>
              <p:cNvSpPr>
                <a:spLocks noChangeShapeType="1"/>
              </p:cNvSpPr>
              <p:nvPr/>
            </p:nvSpPr>
            <p:spPr bwMode="auto">
              <a:xfrm flipH="1">
                <a:off x="1399" y="2038"/>
                <a:ext cx="100" cy="1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Text Box 43"/>
              <p:cNvSpPr txBox="1">
                <a:spLocks noChangeArrowheads="1"/>
              </p:cNvSpPr>
              <p:nvPr/>
            </p:nvSpPr>
            <p:spPr bwMode="auto">
              <a:xfrm>
                <a:off x="1392" y="216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/>
                  <a:t>K</a:t>
                </a:r>
              </a:p>
            </p:txBody>
          </p:sp>
          <p:sp>
            <p:nvSpPr>
              <p:cNvPr id="6176" name="Text Box 44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/>
                  <a:t>A</a:t>
                </a:r>
              </a:p>
            </p:txBody>
          </p:sp>
          <p:sp>
            <p:nvSpPr>
              <p:cNvPr id="6177" name="Text Box 4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/>
                  <a:t>B</a:t>
                </a:r>
              </a:p>
            </p:txBody>
          </p:sp>
          <p:graphicFrame>
            <p:nvGraphicFramePr>
              <p:cNvPr id="6178" name="Object 46"/>
              <p:cNvGraphicFramePr>
                <a:graphicFrameLocks noChangeAspect="1"/>
              </p:cNvGraphicFramePr>
              <p:nvPr/>
            </p:nvGraphicFramePr>
            <p:xfrm>
              <a:off x="336" y="1488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73" name="Equation" r:id="rId17" imgW="190500" imgH="228600" progId="Equation.3">
                      <p:embed/>
                    </p:oleObj>
                  </mc:Choice>
                  <mc:Fallback>
                    <p:oleObj name="Equation" r:id="rId17" imgW="190500" imgH="228600" progId="Equation.3">
                      <p:embed/>
                      <p:pic>
                        <p:nvPicPr>
                          <p:cNvPr id="6178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488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9" name="Object 47"/>
              <p:cNvGraphicFramePr>
                <a:graphicFrameLocks noChangeAspect="1"/>
              </p:cNvGraphicFramePr>
              <p:nvPr/>
            </p:nvGraphicFramePr>
            <p:xfrm>
              <a:off x="1056" y="1488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74" name="Equation" r:id="rId19" imgW="215713" imgH="241091" progId="Equation.3">
                      <p:embed/>
                    </p:oleObj>
                  </mc:Choice>
                  <mc:Fallback>
                    <p:oleObj name="Equation" r:id="rId19" imgW="215713" imgH="241091" progId="Equation.3">
                      <p:embed/>
                      <p:pic>
                        <p:nvPicPr>
                          <p:cNvPr id="6179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488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0" name="Object 48"/>
              <p:cNvGraphicFramePr>
                <a:graphicFrameLocks noChangeAspect="1"/>
              </p:cNvGraphicFramePr>
              <p:nvPr/>
            </p:nvGraphicFramePr>
            <p:xfrm>
              <a:off x="1914" y="1482"/>
              <a:ext cx="23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75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618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4" y="1482"/>
                            <a:ext cx="23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57" name="Text Box 49"/>
            <p:cNvSpPr txBox="1">
              <a:spLocks noChangeArrowheads="1"/>
            </p:cNvSpPr>
            <p:nvPr/>
          </p:nvSpPr>
          <p:spPr bwMode="auto">
            <a:xfrm>
              <a:off x="713" y="2403"/>
              <a:ext cx="1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i="1"/>
                <a:t>LC </a:t>
              </a:r>
              <a:r>
                <a:rPr kumimoji="0" lang="zh-CN" altLang="zh-CN" sz="2400" b="1"/>
                <a:t>电磁振荡电路</a:t>
              </a:r>
              <a:endParaRPr kumimoji="0"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267876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873125" y="1219200"/>
            <a:ext cx="7231063" cy="4208463"/>
            <a:chOff x="550" y="768"/>
            <a:chExt cx="4555" cy="2651"/>
          </a:xfrm>
        </p:grpSpPr>
        <p:sp>
          <p:nvSpPr>
            <p:cNvPr id="7199" name="Rectangle 3"/>
            <p:cNvSpPr>
              <a:spLocks noChangeArrowheads="1"/>
            </p:cNvSpPr>
            <p:nvPr/>
          </p:nvSpPr>
          <p:spPr bwMode="auto">
            <a:xfrm>
              <a:off x="550" y="768"/>
              <a:ext cx="4555" cy="26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0" name="Line 4"/>
            <p:cNvSpPr>
              <a:spLocks noChangeShapeType="1"/>
            </p:cNvSpPr>
            <p:nvPr/>
          </p:nvSpPr>
          <p:spPr bwMode="auto">
            <a:xfrm>
              <a:off x="823" y="2053"/>
              <a:ext cx="4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01" name="Object 5"/>
            <p:cNvGraphicFramePr>
              <a:graphicFrameLocks noChangeAspect="1"/>
            </p:cNvGraphicFramePr>
            <p:nvPr/>
          </p:nvGraphicFramePr>
          <p:xfrm>
            <a:off x="1095" y="805"/>
            <a:ext cx="47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90" name="Equation" r:id="rId3" imgW="215713" imgH="190335" progId="Equation.3">
                    <p:embed/>
                  </p:oleObj>
                </mc:Choice>
                <mc:Fallback>
                  <p:oleObj name="Equation" r:id="rId3" imgW="215713" imgH="190335" progId="Equation.3">
                    <p:embed/>
                    <p:pic>
                      <p:nvPicPr>
                        <p:cNvPr id="72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805"/>
                          <a:ext cx="47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6"/>
            <p:cNvGraphicFramePr>
              <a:graphicFrameLocks noChangeAspect="1"/>
            </p:cNvGraphicFramePr>
            <p:nvPr/>
          </p:nvGraphicFramePr>
          <p:xfrm>
            <a:off x="3197" y="2101"/>
            <a:ext cx="3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91" name="Equation" r:id="rId5" imgW="241195" imgH="203112" progId="Equation.3">
                    <p:embed/>
                  </p:oleObj>
                </mc:Choice>
                <mc:Fallback>
                  <p:oleObj name="Equation" r:id="rId5" imgW="241195" imgH="203112" progId="Equation.3">
                    <p:embed/>
                    <p:pic>
                      <p:nvPicPr>
                        <p:cNvPr id="72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101"/>
                          <a:ext cx="39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Rectangle 7"/>
            <p:cNvSpPr>
              <a:spLocks noChangeArrowheads="1"/>
            </p:cNvSpPr>
            <p:nvPr/>
          </p:nvSpPr>
          <p:spPr bwMode="auto">
            <a:xfrm>
              <a:off x="2192" y="189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1C1C1C"/>
                  </a:solidFill>
                </a:rPr>
                <a:t>﹡</a:t>
              </a:r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 flipV="1">
              <a:off x="1338" y="1002"/>
              <a:ext cx="0" cy="1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Text Box 9"/>
            <p:cNvSpPr txBox="1">
              <a:spLocks noChangeArrowheads="1"/>
            </p:cNvSpPr>
            <p:nvPr/>
          </p:nvSpPr>
          <p:spPr bwMode="auto">
            <a:xfrm>
              <a:off x="863" y="3076"/>
              <a:ext cx="3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>
                  <a:solidFill>
                    <a:srgbClr val="1C1C1C"/>
                  </a:solidFill>
                </a:rPr>
                <a:t>无阻尼自由振荡中的电荷和电流随时间的变化</a:t>
              </a:r>
            </a:p>
          </p:txBody>
        </p:sp>
      </p:grp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2117725" y="3265488"/>
            <a:ext cx="793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4321175" y="5148263"/>
            <a:ext cx="42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kumimoji="0" lang="en-US" altLang="zh-CN" sz="2800">
              <a:solidFill>
                <a:srgbClr val="1C1C1C"/>
              </a:solidFill>
            </a:endParaRPr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6386513" y="3335338"/>
          <a:ext cx="1447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2" name="公式" r:id="rId7" imgW="850531" imgH="304668" progId="Equation.3">
                  <p:embed/>
                </p:oleObj>
              </mc:Choice>
              <mc:Fallback>
                <p:oleObj name="公式" r:id="rId7" imgW="850531" imgH="304668" progId="Equation.3">
                  <p:embed/>
                  <p:pic>
                    <p:nvPicPr>
                      <p:cNvPr id="71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3335338"/>
                        <a:ext cx="1447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636713" y="32131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rgbClr val="1C1C1C"/>
                </a:solidFill>
              </a:rPr>
              <a:t>O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755650" y="5734050"/>
          <a:ext cx="316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3" name="公式" r:id="rId9" imgW="1851591" imgH="312471" progId="Equation.3">
                  <p:embed/>
                </p:oleObj>
              </mc:Choice>
              <mc:Fallback>
                <p:oleObj name="公式" r:id="rId9" imgW="1851591" imgH="312471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4050"/>
                        <a:ext cx="3160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932363" y="5516563"/>
          <a:ext cx="33528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4" name="Equation" r:id="rId11" imgW="1303043" imgH="381021" progId="Equation.3">
                  <p:embed/>
                </p:oleObj>
              </mc:Choice>
              <mc:Fallback>
                <p:oleObj name="Equation" r:id="rId11" imgW="1303043" imgH="381021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16563"/>
                        <a:ext cx="33528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6"/>
          <p:cNvGraphicFramePr>
            <a:graphicFrameLocks noChangeAspect="1"/>
          </p:cNvGraphicFramePr>
          <p:nvPr/>
        </p:nvGraphicFramePr>
        <p:xfrm>
          <a:off x="3487738" y="3335338"/>
          <a:ext cx="460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5" name="Equation" r:id="rId13" imgW="177646" imgH="190335" progId="Equation.3">
                  <p:embed/>
                </p:oleObj>
              </mc:Choice>
              <mc:Fallback>
                <p:oleObj name="Equation" r:id="rId13" imgW="177646" imgH="190335" progId="Equation.3">
                  <p:embed/>
                  <p:pic>
                    <p:nvPicPr>
                      <p:cNvPr id="71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335338"/>
                        <a:ext cx="460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5108575" y="29956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1C1C1C"/>
                </a:solidFill>
              </a:rPr>
              <a:t>﹡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0350" y="1374775"/>
            <a:ext cx="1811338" cy="1152525"/>
            <a:chOff x="2564" y="899"/>
            <a:chExt cx="1141" cy="726"/>
          </a:xfrm>
        </p:grpSpPr>
        <p:graphicFrame>
          <p:nvGraphicFramePr>
            <p:cNvPr id="7194" name="Object 19"/>
            <p:cNvGraphicFramePr>
              <a:graphicFrameLocks noChangeAspect="1"/>
            </p:cNvGraphicFramePr>
            <p:nvPr/>
          </p:nvGraphicFramePr>
          <p:xfrm>
            <a:off x="3001" y="899"/>
            <a:ext cx="251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96" name="Equation" r:id="rId15" imgW="152334" imgH="393529" progId="Equation.3">
                    <p:embed/>
                  </p:oleObj>
                </mc:Choice>
                <mc:Fallback>
                  <p:oleObj name="Equation" r:id="rId15" imgW="152334" imgH="393529" progId="Equation.3">
                    <p:embed/>
                    <p:pic>
                      <p:nvPicPr>
                        <p:cNvPr id="719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" y="899"/>
                          <a:ext cx="251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20"/>
            <p:cNvSpPr>
              <a:spLocks noChangeShapeType="1"/>
            </p:cNvSpPr>
            <p:nvPr/>
          </p:nvSpPr>
          <p:spPr bwMode="auto">
            <a:xfrm>
              <a:off x="3377" y="1097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1"/>
            <p:cNvSpPr>
              <a:spLocks noChangeShapeType="1"/>
            </p:cNvSpPr>
            <p:nvPr/>
          </p:nvSpPr>
          <p:spPr bwMode="auto">
            <a:xfrm>
              <a:off x="2879" y="1116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2"/>
            <p:cNvSpPr>
              <a:spLocks noChangeShapeType="1"/>
            </p:cNvSpPr>
            <p:nvPr/>
          </p:nvSpPr>
          <p:spPr bwMode="auto">
            <a:xfrm>
              <a:off x="2564" y="1336"/>
              <a:ext cx="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3"/>
            <p:cNvSpPr>
              <a:spLocks noChangeShapeType="1"/>
            </p:cNvSpPr>
            <p:nvPr/>
          </p:nvSpPr>
          <p:spPr bwMode="auto">
            <a:xfrm flipH="1">
              <a:off x="3362" y="1340"/>
              <a:ext cx="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298575" y="2251075"/>
            <a:ext cx="6483350" cy="1935163"/>
            <a:chOff x="818" y="1451"/>
            <a:chExt cx="4084" cy="1219"/>
          </a:xfrm>
        </p:grpSpPr>
        <p:cxnSp>
          <p:nvCxnSpPr>
            <p:cNvPr id="7189" name="AutoShape 25"/>
            <p:cNvCxnSpPr>
              <a:cxnSpLocks noChangeShapeType="1"/>
            </p:cNvCxnSpPr>
            <p:nvPr/>
          </p:nvCxnSpPr>
          <p:spPr bwMode="auto">
            <a:xfrm>
              <a:off x="919" y="1451"/>
              <a:ext cx="0" cy="6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190" name="Group 26"/>
            <p:cNvGrpSpPr>
              <a:grpSpLocks/>
            </p:cNvGrpSpPr>
            <p:nvPr/>
          </p:nvGrpSpPr>
          <p:grpSpPr bwMode="auto">
            <a:xfrm>
              <a:off x="818" y="1486"/>
              <a:ext cx="4084" cy="1184"/>
              <a:chOff x="818" y="1486"/>
              <a:chExt cx="4084" cy="1184"/>
            </a:xfrm>
          </p:grpSpPr>
          <p:sp>
            <p:nvSpPr>
              <p:cNvPr id="7191" name="Freeform 27"/>
              <p:cNvSpPr>
                <a:spLocks/>
              </p:cNvSpPr>
              <p:nvPr/>
            </p:nvSpPr>
            <p:spPr bwMode="auto">
              <a:xfrm>
                <a:off x="1341" y="1487"/>
                <a:ext cx="3561" cy="1183"/>
              </a:xfrm>
              <a:custGeom>
                <a:avLst/>
                <a:gdLst>
                  <a:gd name="T0" fmla="*/ 43 w 3290"/>
                  <a:gd name="T1" fmla="*/ 2 h 1724"/>
                  <a:gd name="T2" fmla="*/ 127 w 3290"/>
                  <a:gd name="T3" fmla="*/ 15 h 1724"/>
                  <a:gd name="T4" fmla="*/ 211 w 3290"/>
                  <a:gd name="T5" fmla="*/ 42 h 1724"/>
                  <a:gd name="T6" fmla="*/ 294 w 3290"/>
                  <a:gd name="T7" fmla="*/ 80 h 1724"/>
                  <a:gd name="T8" fmla="*/ 380 w 3290"/>
                  <a:gd name="T9" fmla="*/ 128 h 1724"/>
                  <a:gd name="T10" fmla="*/ 463 w 3290"/>
                  <a:gd name="T11" fmla="*/ 184 h 1724"/>
                  <a:gd name="T12" fmla="*/ 547 w 3290"/>
                  <a:gd name="T13" fmla="*/ 244 h 1724"/>
                  <a:gd name="T14" fmla="*/ 632 w 3290"/>
                  <a:gd name="T15" fmla="*/ 305 h 1724"/>
                  <a:gd name="T16" fmla="*/ 717 w 3290"/>
                  <a:gd name="T17" fmla="*/ 366 h 1724"/>
                  <a:gd name="T18" fmla="*/ 800 w 3290"/>
                  <a:gd name="T19" fmla="*/ 422 h 1724"/>
                  <a:gd name="T20" fmla="*/ 883 w 3290"/>
                  <a:gd name="T21" fmla="*/ 471 h 1724"/>
                  <a:gd name="T22" fmla="*/ 970 w 3290"/>
                  <a:gd name="T23" fmla="*/ 511 h 1724"/>
                  <a:gd name="T24" fmla="*/ 1053 w 3290"/>
                  <a:gd name="T25" fmla="*/ 539 h 1724"/>
                  <a:gd name="T26" fmla="*/ 1138 w 3290"/>
                  <a:gd name="T27" fmla="*/ 554 h 1724"/>
                  <a:gd name="T28" fmla="*/ 1221 w 3290"/>
                  <a:gd name="T29" fmla="*/ 557 h 1724"/>
                  <a:gd name="T30" fmla="*/ 1306 w 3290"/>
                  <a:gd name="T31" fmla="*/ 545 h 1724"/>
                  <a:gd name="T32" fmla="*/ 1390 w 3290"/>
                  <a:gd name="T33" fmla="*/ 520 h 1724"/>
                  <a:gd name="T34" fmla="*/ 1475 w 3290"/>
                  <a:gd name="T35" fmla="*/ 483 h 1724"/>
                  <a:gd name="T36" fmla="*/ 1560 w 3290"/>
                  <a:gd name="T37" fmla="*/ 436 h 1724"/>
                  <a:gd name="T38" fmla="*/ 1644 w 3290"/>
                  <a:gd name="T39" fmla="*/ 382 h 1724"/>
                  <a:gd name="T40" fmla="*/ 1726 w 3290"/>
                  <a:gd name="T41" fmla="*/ 323 h 1724"/>
                  <a:gd name="T42" fmla="*/ 1811 w 3290"/>
                  <a:gd name="T43" fmla="*/ 260 h 1724"/>
                  <a:gd name="T44" fmla="*/ 1896 w 3290"/>
                  <a:gd name="T45" fmla="*/ 200 h 1724"/>
                  <a:gd name="T46" fmla="*/ 1981 w 3290"/>
                  <a:gd name="T47" fmla="*/ 143 h 1724"/>
                  <a:gd name="T48" fmla="*/ 2064 w 3290"/>
                  <a:gd name="T49" fmla="*/ 93 h 1724"/>
                  <a:gd name="T50" fmla="*/ 2149 w 3290"/>
                  <a:gd name="T51" fmla="*/ 51 h 1724"/>
                  <a:gd name="T52" fmla="*/ 2234 w 3290"/>
                  <a:gd name="T53" fmla="*/ 21 h 1724"/>
                  <a:gd name="T54" fmla="*/ 2318 w 3290"/>
                  <a:gd name="T55" fmla="*/ 4 h 1724"/>
                  <a:gd name="T56" fmla="*/ 2402 w 3290"/>
                  <a:gd name="T57" fmla="*/ 1 h 1724"/>
                  <a:gd name="T58" fmla="*/ 2487 w 3290"/>
                  <a:gd name="T59" fmla="*/ 10 h 1724"/>
                  <a:gd name="T60" fmla="*/ 2571 w 3290"/>
                  <a:gd name="T61" fmla="*/ 34 h 1724"/>
                  <a:gd name="T62" fmla="*/ 2654 w 3290"/>
                  <a:gd name="T63" fmla="*/ 69 h 1724"/>
                  <a:gd name="T64" fmla="*/ 2738 w 3290"/>
                  <a:gd name="T65" fmla="*/ 114 h 1724"/>
                  <a:gd name="T66" fmla="*/ 2824 w 3290"/>
                  <a:gd name="T67" fmla="*/ 167 h 1724"/>
                  <a:gd name="T68" fmla="*/ 2907 w 3290"/>
                  <a:gd name="T69" fmla="*/ 226 h 1724"/>
                  <a:gd name="T70" fmla="*/ 2991 w 3290"/>
                  <a:gd name="T71" fmla="*/ 289 h 1724"/>
                  <a:gd name="T72" fmla="*/ 3075 w 3290"/>
                  <a:gd name="T73" fmla="*/ 349 h 1724"/>
                  <a:gd name="T74" fmla="*/ 3161 w 3290"/>
                  <a:gd name="T75" fmla="*/ 408 h 1724"/>
                  <a:gd name="T76" fmla="*/ 3245 w 3290"/>
                  <a:gd name="T77" fmla="*/ 458 h 1724"/>
                  <a:gd name="T78" fmla="*/ 3328 w 3290"/>
                  <a:gd name="T79" fmla="*/ 501 h 1724"/>
                  <a:gd name="T80" fmla="*/ 3414 w 3290"/>
                  <a:gd name="T81" fmla="*/ 533 h 1724"/>
                  <a:gd name="T82" fmla="*/ 3497 w 3290"/>
                  <a:gd name="T83" fmla="*/ 552 h 1724"/>
                  <a:gd name="T84" fmla="*/ 3582 w 3290"/>
                  <a:gd name="T85" fmla="*/ 557 h 1724"/>
                  <a:gd name="T86" fmla="*/ 3665 w 3290"/>
                  <a:gd name="T87" fmla="*/ 550 h 1724"/>
                  <a:gd name="T88" fmla="*/ 3751 w 3290"/>
                  <a:gd name="T89" fmla="*/ 528 h 1724"/>
                  <a:gd name="T90" fmla="*/ 3835 w 3290"/>
                  <a:gd name="T91" fmla="*/ 494 h 1724"/>
                  <a:gd name="T92" fmla="*/ 3919 w 3290"/>
                  <a:gd name="T93" fmla="*/ 449 h 1724"/>
                  <a:gd name="T94" fmla="*/ 4002 w 3290"/>
                  <a:gd name="T95" fmla="*/ 397 h 1724"/>
                  <a:gd name="T96" fmla="*/ 4088 w 3290"/>
                  <a:gd name="T97" fmla="*/ 338 h 1724"/>
                  <a:gd name="T98" fmla="*/ 4171 w 3290"/>
                  <a:gd name="T99" fmla="*/ 278 h 172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90"/>
                  <a:gd name="T151" fmla="*/ 0 h 1724"/>
                  <a:gd name="T152" fmla="*/ 3290 w 3290"/>
                  <a:gd name="T153" fmla="*/ 1724 h 172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90" h="1724">
                    <a:moveTo>
                      <a:pt x="0" y="0"/>
                    </a:moveTo>
                    <a:lnTo>
                      <a:pt x="34" y="6"/>
                    </a:lnTo>
                    <a:lnTo>
                      <a:pt x="66" y="21"/>
                    </a:lnTo>
                    <a:lnTo>
                      <a:pt x="100" y="47"/>
                    </a:lnTo>
                    <a:lnTo>
                      <a:pt x="133" y="84"/>
                    </a:lnTo>
                    <a:lnTo>
                      <a:pt x="166" y="130"/>
                    </a:lnTo>
                    <a:lnTo>
                      <a:pt x="199" y="185"/>
                    </a:lnTo>
                    <a:lnTo>
                      <a:pt x="232" y="248"/>
                    </a:lnTo>
                    <a:lnTo>
                      <a:pt x="265" y="319"/>
                    </a:lnTo>
                    <a:lnTo>
                      <a:pt x="299" y="397"/>
                    </a:lnTo>
                    <a:lnTo>
                      <a:pt x="332" y="480"/>
                    </a:lnTo>
                    <a:lnTo>
                      <a:pt x="365" y="568"/>
                    </a:lnTo>
                    <a:lnTo>
                      <a:pt x="399" y="660"/>
                    </a:lnTo>
                    <a:lnTo>
                      <a:pt x="431" y="754"/>
                    </a:lnTo>
                    <a:lnTo>
                      <a:pt x="465" y="849"/>
                    </a:lnTo>
                    <a:lnTo>
                      <a:pt x="499" y="946"/>
                    </a:lnTo>
                    <a:lnTo>
                      <a:pt x="531" y="1039"/>
                    </a:lnTo>
                    <a:lnTo>
                      <a:pt x="565" y="1133"/>
                    </a:lnTo>
                    <a:lnTo>
                      <a:pt x="597" y="1222"/>
                    </a:lnTo>
                    <a:lnTo>
                      <a:pt x="631" y="1306"/>
                    </a:lnTo>
                    <a:lnTo>
                      <a:pt x="665" y="1386"/>
                    </a:lnTo>
                    <a:lnTo>
                      <a:pt x="697" y="1459"/>
                    </a:lnTo>
                    <a:lnTo>
                      <a:pt x="731" y="1525"/>
                    </a:lnTo>
                    <a:lnTo>
                      <a:pt x="765" y="1581"/>
                    </a:lnTo>
                    <a:lnTo>
                      <a:pt x="797" y="1629"/>
                    </a:lnTo>
                    <a:lnTo>
                      <a:pt x="831" y="1669"/>
                    </a:lnTo>
                    <a:lnTo>
                      <a:pt x="865" y="1698"/>
                    </a:lnTo>
                    <a:lnTo>
                      <a:pt x="897" y="1717"/>
                    </a:lnTo>
                    <a:lnTo>
                      <a:pt x="931" y="1724"/>
                    </a:lnTo>
                    <a:lnTo>
                      <a:pt x="963" y="1723"/>
                    </a:lnTo>
                    <a:lnTo>
                      <a:pt x="997" y="1709"/>
                    </a:lnTo>
                    <a:lnTo>
                      <a:pt x="1030" y="1686"/>
                    </a:lnTo>
                    <a:lnTo>
                      <a:pt x="1063" y="1652"/>
                    </a:lnTo>
                    <a:lnTo>
                      <a:pt x="1096" y="1609"/>
                    </a:lnTo>
                    <a:lnTo>
                      <a:pt x="1130" y="1557"/>
                    </a:lnTo>
                    <a:lnTo>
                      <a:pt x="1163" y="1495"/>
                    </a:lnTo>
                    <a:lnTo>
                      <a:pt x="1196" y="1426"/>
                    </a:lnTo>
                    <a:lnTo>
                      <a:pt x="1230" y="1351"/>
                    </a:lnTo>
                    <a:lnTo>
                      <a:pt x="1262" y="1268"/>
                    </a:lnTo>
                    <a:lnTo>
                      <a:pt x="1296" y="1182"/>
                    </a:lnTo>
                    <a:lnTo>
                      <a:pt x="1328" y="1091"/>
                    </a:lnTo>
                    <a:lnTo>
                      <a:pt x="1362" y="998"/>
                    </a:lnTo>
                    <a:lnTo>
                      <a:pt x="1396" y="903"/>
                    </a:lnTo>
                    <a:lnTo>
                      <a:pt x="1428" y="806"/>
                    </a:lnTo>
                    <a:lnTo>
                      <a:pt x="1462" y="711"/>
                    </a:lnTo>
                    <a:lnTo>
                      <a:pt x="1496" y="618"/>
                    </a:lnTo>
                    <a:lnTo>
                      <a:pt x="1528" y="528"/>
                    </a:lnTo>
                    <a:lnTo>
                      <a:pt x="1562" y="442"/>
                    </a:lnTo>
                    <a:lnTo>
                      <a:pt x="1596" y="360"/>
                    </a:lnTo>
                    <a:lnTo>
                      <a:pt x="1628" y="287"/>
                    </a:lnTo>
                    <a:lnTo>
                      <a:pt x="1662" y="219"/>
                    </a:lnTo>
                    <a:lnTo>
                      <a:pt x="1694" y="159"/>
                    </a:lnTo>
                    <a:lnTo>
                      <a:pt x="1728" y="109"/>
                    </a:lnTo>
                    <a:lnTo>
                      <a:pt x="1762" y="66"/>
                    </a:lnTo>
                    <a:lnTo>
                      <a:pt x="1794" y="35"/>
                    </a:lnTo>
                    <a:lnTo>
                      <a:pt x="1828" y="13"/>
                    </a:lnTo>
                    <a:lnTo>
                      <a:pt x="1861" y="1"/>
                    </a:lnTo>
                    <a:lnTo>
                      <a:pt x="1894" y="1"/>
                    </a:lnTo>
                    <a:lnTo>
                      <a:pt x="1927" y="12"/>
                    </a:lnTo>
                    <a:lnTo>
                      <a:pt x="1961" y="32"/>
                    </a:lnTo>
                    <a:lnTo>
                      <a:pt x="1993" y="62"/>
                    </a:lnTo>
                    <a:lnTo>
                      <a:pt x="2027" y="104"/>
                    </a:lnTo>
                    <a:lnTo>
                      <a:pt x="2060" y="153"/>
                    </a:lnTo>
                    <a:lnTo>
                      <a:pt x="2093" y="213"/>
                    </a:lnTo>
                    <a:lnTo>
                      <a:pt x="2127" y="279"/>
                    </a:lnTo>
                    <a:lnTo>
                      <a:pt x="2159" y="353"/>
                    </a:lnTo>
                    <a:lnTo>
                      <a:pt x="2193" y="434"/>
                    </a:lnTo>
                    <a:lnTo>
                      <a:pt x="2227" y="519"/>
                    </a:lnTo>
                    <a:lnTo>
                      <a:pt x="2259" y="609"/>
                    </a:lnTo>
                    <a:lnTo>
                      <a:pt x="2293" y="701"/>
                    </a:lnTo>
                    <a:lnTo>
                      <a:pt x="2327" y="797"/>
                    </a:lnTo>
                    <a:lnTo>
                      <a:pt x="2359" y="893"/>
                    </a:lnTo>
                    <a:lnTo>
                      <a:pt x="2393" y="989"/>
                    </a:lnTo>
                    <a:lnTo>
                      <a:pt x="2425" y="1082"/>
                    </a:lnTo>
                    <a:lnTo>
                      <a:pt x="2459" y="1173"/>
                    </a:lnTo>
                    <a:lnTo>
                      <a:pt x="2493" y="1260"/>
                    </a:lnTo>
                    <a:lnTo>
                      <a:pt x="2525" y="1343"/>
                    </a:lnTo>
                    <a:lnTo>
                      <a:pt x="2559" y="1419"/>
                    </a:lnTo>
                    <a:lnTo>
                      <a:pt x="2593" y="1489"/>
                    </a:lnTo>
                    <a:lnTo>
                      <a:pt x="2625" y="1551"/>
                    </a:lnTo>
                    <a:lnTo>
                      <a:pt x="2659" y="1604"/>
                    </a:lnTo>
                    <a:lnTo>
                      <a:pt x="2692" y="1649"/>
                    </a:lnTo>
                    <a:lnTo>
                      <a:pt x="2725" y="1683"/>
                    </a:lnTo>
                    <a:lnTo>
                      <a:pt x="2758" y="1707"/>
                    </a:lnTo>
                    <a:lnTo>
                      <a:pt x="2791" y="1721"/>
                    </a:lnTo>
                    <a:lnTo>
                      <a:pt x="2824" y="1724"/>
                    </a:lnTo>
                    <a:lnTo>
                      <a:pt x="2858" y="1718"/>
                    </a:lnTo>
                    <a:lnTo>
                      <a:pt x="2890" y="1700"/>
                    </a:lnTo>
                    <a:lnTo>
                      <a:pt x="2924" y="1672"/>
                    </a:lnTo>
                    <a:lnTo>
                      <a:pt x="2958" y="1634"/>
                    </a:lnTo>
                    <a:lnTo>
                      <a:pt x="2990" y="1586"/>
                    </a:lnTo>
                    <a:lnTo>
                      <a:pt x="3024" y="1529"/>
                    </a:lnTo>
                    <a:lnTo>
                      <a:pt x="3058" y="1465"/>
                    </a:lnTo>
                    <a:lnTo>
                      <a:pt x="3090" y="1392"/>
                    </a:lnTo>
                    <a:lnTo>
                      <a:pt x="3124" y="1314"/>
                    </a:lnTo>
                    <a:lnTo>
                      <a:pt x="3156" y="1230"/>
                    </a:lnTo>
                    <a:lnTo>
                      <a:pt x="3190" y="1141"/>
                    </a:lnTo>
                    <a:lnTo>
                      <a:pt x="3224" y="1048"/>
                    </a:lnTo>
                    <a:lnTo>
                      <a:pt x="3256" y="955"/>
                    </a:lnTo>
                    <a:lnTo>
                      <a:pt x="3290" y="86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Line 28"/>
              <p:cNvSpPr>
                <a:spLocks noChangeShapeType="1"/>
              </p:cNvSpPr>
              <p:nvPr/>
            </p:nvSpPr>
            <p:spPr bwMode="auto">
              <a:xfrm>
                <a:off x="848" y="1486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193" name="Object 29"/>
              <p:cNvGraphicFramePr>
                <a:graphicFrameLocks noChangeAspect="1"/>
              </p:cNvGraphicFramePr>
              <p:nvPr/>
            </p:nvGraphicFramePr>
            <p:xfrm>
              <a:off x="818" y="1648"/>
              <a:ext cx="27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97" name="Equation" r:id="rId17" imgW="175293" imgH="213432" progId="Equation.3">
                      <p:embed/>
                    </p:oleObj>
                  </mc:Choice>
                  <mc:Fallback>
                    <p:oleObj name="Equation" r:id="rId17" imgW="175293" imgH="213432" progId="Equation.3">
                      <p:embed/>
                      <p:pic>
                        <p:nvPicPr>
                          <p:cNvPr id="7193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" y="1648"/>
                            <a:ext cx="27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730375" y="2525713"/>
            <a:ext cx="6088063" cy="1417637"/>
            <a:chOff x="1090" y="1624"/>
            <a:chExt cx="3835" cy="893"/>
          </a:xfrm>
        </p:grpSpPr>
        <p:sp>
          <p:nvSpPr>
            <p:cNvPr id="7183" name="Line 31"/>
            <p:cNvSpPr>
              <a:spLocks noChangeShapeType="1"/>
            </p:cNvSpPr>
            <p:nvPr/>
          </p:nvSpPr>
          <p:spPr bwMode="auto">
            <a:xfrm>
              <a:off x="1115" y="162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184" name="Group 32"/>
            <p:cNvGrpSpPr>
              <a:grpSpLocks/>
            </p:cNvGrpSpPr>
            <p:nvPr/>
          </p:nvGrpSpPr>
          <p:grpSpPr bwMode="auto">
            <a:xfrm>
              <a:off x="1090" y="1624"/>
              <a:ext cx="3835" cy="893"/>
              <a:chOff x="1090" y="1624"/>
              <a:chExt cx="3835" cy="893"/>
            </a:xfrm>
          </p:grpSpPr>
          <p:sp>
            <p:nvSpPr>
              <p:cNvPr id="7185" name="Line 33"/>
              <p:cNvSpPr>
                <a:spLocks noChangeShapeType="1"/>
              </p:cNvSpPr>
              <p:nvPr/>
            </p:nvSpPr>
            <p:spPr bwMode="auto">
              <a:xfrm>
                <a:off x="1325" y="1633"/>
                <a:ext cx="16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Freeform 34"/>
              <p:cNvSpPr>
                <a:spLocks/>
              </p:cNvSpPr>
              <p:nvPr/>
            </p:nvSpPr>
            <p:spPr bwMode="auto">
              <a:xfrm>
                <a:off x="1340" y="1631"/>
                <a:ext cx="3585" cy="886"/>
              </a:xfrm>
              <a:custGeom>
                <a:avLst/>
                <a:gdLst>
                  <a:gd name="T0" fmla="*/ 44 w 3294"/>
                  <a:gd name="T1" fmla="*/ 219 h 1330"/>
                  <a:gd name="T2" fmla="*/ 130 w 3294"/>
                  <a:gd name="T3" fmla="*/ 261 h 1330"/>
                  <a:gd name="T4" fmla="*/ 214 w 3294"/>
                  <a:gd name="T5" fmla="*/ 300 h 1330"/>
                  <a:gd name="T6" fmla="*/ 298 w 3294"/>
                  <a:gd name="T7" fmla="*/ 334 h 1330"/>
                  <a:gd name="T8" fmla="*/ 387 w 3294"/>
                  <a:gd name="T9" fmla="*/ 362 h 1330"/>
                  <a:gd name="T10" fmla="*/ 471 w 3294"/>
                  <a:gd name="T11" fmla="*/ 381 h 1330"/>
                  <a:gd name="T12" fmla="*/ 557 w 3294"/>
                  <a:gd name="T13" fmla="*/ 392 h 1330"/>
                  <a:gd name="T14" fmla="*/ 644 w 3294"/>
                  <a:gd name="T15" fmla="*/ 392 h 1330"/>
                  <a:gd name="T16" fmla="*/ 729 w 3294"/>
                  <a:gd name="T17" fmla="*/ 383 h 1330"/>
                  <a:gd name="T18" fmla="*/ 815 w 3294"/>
                  <a:gd name="T19" fmla="*/ 365 h 1330"/>
                  <a:gd name="T20" fmla="*/ 900 w 3294"/>
                  <a:gd name="T21" fmla="*/ 338 h 1330"/>
                  <a:gd name="T22" fmla="*/ 988 w 3294"/>
                  <a:gd name="T23" fmla="*/ 305 h 1330"/>
                  <a:gd name="T24" fmla="*/ 1073 w 3294"/>
                  <a:gd name="T25" fmla="*/ 266 h 1330"/>
                  <a:gd name="T26" fmla="*/ 1157 w 3294"/>
                  <a:gd name="T27" fmla="*/ 224 h 1330"/>
                  <a:gd name="T28" fmla="*/ 1243 w 3294"/>
                  <a:gd name="T29" fmla="*/ 181 h 1330"/>
                  <a:gd name="T30" fmla="*/ 1330 w 3294"/>
                  <a:gd name="T31" fmla="*/ 138 h 1330"/>
                  <a:gd name="T32" fmla="*/ 1416 w 3294"/>
                  <a:gd name="T33" fmla="*/ 98 h 1330"/>
                  <a:gd name="T34" fmla="*/ 1501 w 3294"/>
                  <a:gd name="T35" fmla="*/ 63 h 1330"/>
                  <a:gd name="T36" fmla="*/ 1588 w 3294"/>
                  <a:gd name="T37" fmla="*/ 35 h 1330"/>
                  <a:gd name="T38" fmla="*/ 1674 w 3294"/>
                  <a:gd name="T39" fmla="*/ 14 h 1330"/>
                  <a:gd name="T40" fmla="*/ 1758 w 3294"/>
                  <a:gd name="T41" fmla="*/ 2 h 1330"/>
                  <a:gd name="T42" fmla="*/ 1843 w 3294"/>
                  <a:gd name="T43" fmla="*/ 1 h 1330"/>
                  <a:gd name="T44" fmla="*/ 1931 w 3294"/>
                  <a:gd name="T45" fmla="*/ 8 h 1330"/>
                  <a:gd name="T46" fmla="*/ 2016 w 3294"/>
                  <a:gd name="T47" fmla="*/ 25 h 1330"/>
                  <a:gd name="T48" fmla="*/ 2102 w 3294"/>
                  <a:gd name="T49" fmla="*/ 51 h 1330"/>
                  <a:gd name="T50" fmla="*/ 2186 w 3294"/>
                  <a:gd name="T51" fmla="*/ 83 h 1330"/>
                  <a:gd name="T52" fmla="*/ 2275 w 3294"/>
                  <a:gd name="T53" fmla="*/ 121 h 1330"/>
                  <a:gd name="T54" fmla="*/ 2360 w 3294"/>
                  <a:gd name="T55" fmla="*/ 163 h 1330"/>
                  <a:gd name="T56" fmla="*/ 2443 w 3294"/>
                  <a:gd name="T57" fmla="*/ 207 h 1330"/>
                  <a:gd name="T58" fmla="*/ 2533 w 3294"/>
                  <a:gd name="T59" fmla="*/ 249 h 1330"/>
                  <a:gd name="T60" fmla="*/ 2616 w 3294"/>
                  <a:gd name="T61" fmla="*/ 290 h 1330"/>
                  <a:gd name="T62" fmla="*/ 2702 w 3294"/>
                  <a:gd name="T63" fmla="*/ 326 h 1330"/>
                  <a:gd name="T64" fmla="*/ 2787 w 3294"/>
                  <a:gd name="T65" fmla="*/ 356 h 1330"/>
                  <a:gd name="T66" fmla="*/ 2874 w 3294"/>
                  <a:gd name="T67" fmla="*/ 377 h 1330"/>
                  <a:gd name="T68" fmla="*/ 2960 w 3294"/>
                  <a:gd name="T69" fmla="*/ 390 h 1330"/>
                  <a:gd name="T70" fmla="*/ 3045 w 3294"/>
                  <a:gd name="T71" fmla="*/ 393 h 1330"/>
                  <a:gd name="T72" fmla="*/ 3129 w 3294"/>
                  <a:gd name="T73" fmla="*/ 386 h 1330"/>
                  <a:gd name="T74" fmla="*/ 3218 w 3294"/>
                  <a:gd name="T75" fmla="*/ 370 h 1330"/>
                  <a:gd name="T76" fmla="*/ 3302 w 3294"/>
                  <a:gd name="T77" fmla="*/ 346 h 1330"/>
                  <a:gd name="T78" fmla="*/ 3388 w 3294"/>
                  <a:gd name="T79" fmla="*/ 314 h 1330"/>
                  <a:gd name="T80" fmla="*/ 3475 w 3294"/>
                  <a:gd name="T81" fmla="*/ 278 h 1330"/>
                  <a:gd name="T82" fmla="*/ 3561 w 3294"/>
                  <a:gd name="T83" fmla="*/ 236 h 1330"/>
                  <a:gd name="T84" fmla="*/ 3646 w 3294"/>
                  <a:gd name="T85" fmla="*/ 193 h 1330"/>
                  <a:gd name="T86" fmla="*/ 3731 w 3294"/>
                  <a:gd name="T87" fmla="*/ 149 h 1330"/>
                  <a:gd name="T88" fmla="*/ 3819 w 3294"/>
                  <a:gd name="T89" fmla="*/ 109 h 1330"/>
                  <a:gd name="T90" fmla="*/ 3904 w 3294"/>
                  <a:gd name="T91" fmla="*/ 72 h 1330"/>
                  <a:gd name="T92" fmla="*/ 3988 w 3294"/>
                  <a:gd name="T93" fmla="*/ 41 h 1330"/>
                  <a:gd name="T94" fmla="*/ 4074 w 3294"/>
                  <a:gd name="T95" fmla="*/ 19 h 1330"/>
                  <a:gd name="T96" fmla="*/ 4160 w 3294"/>
                  <a:gd name="T97" fmla="*/ 5 h 1330"/>
                  <a:gd name="T98" fmla="*/ 4247 w 3294"/>
                  <a:gd name="T99" fmla="*/ 0 h 133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94"/>
                  <a:gd name="T151" fmla="*/ 0 h 1330"/>
                  <a:gd name="T152" fmla="*/ 3294 w 3294"/>
                  <a:gd name="T153" fmla="*/ 1330 h 133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94" h="1330">
                    <a:moveTo>
                      <a:pt x="0" y="665"/>
                    </a:moveTo>
                    <a:lnTo>
                      <a:pt x="34" y="739"/>
                    </a:lnTo>
                    <a:lnTo>
                      <a:pt x="66" y="811"/>
                    </a:lnTo>
                    <a:lnTo>
                      <a:pt x="100" y="882"/>
                    </a:lnTo>
                    <a:lnTo>
                      <a:pt x="134" y="951"/>
                    </a:lnTo>
                    <a:lnTo>
                      <a:pt x="166" y="1016"/>
                    </a:lnTo>
                    <a:lnTo>
                      <a:pt x="200" y="1076"/>
                    </a:lnTo>
                    <a:lnTo>
                      <a:pt x="232" y="1131"/>
                    </a:lnTo>
                    <a:lnTo>
                      <a:pt x="266" y="1181"/>
                    </a:lnTo>
                    <a:lnTo>
                      <a:pt x="300" y="1225"/>
                    </a:lnTo>
                    <a:lnTo>
                      <a:pt x="332" y="1261"/>
                    </a:lnTo>
                    <a:lnTo>
                      <a:pt x="366" y="1290"/>
                    </a:lnTo>
                    <a:lnTo>
                      <a:pt x="400" y="1311"/>
                    </a:lnTo>
                    <a:lnTo>
                      <a:pt x="432" y="1325"/>
                    </a:lnTo>
                    <a:lnTo>
                      <a:pt x="466" y="1330"/>
                    </a:lnTo>
                    <a:lnTo>
                      <a:pt x="500" y="1327"/>
                    </a:lnTo>
                    <a:lnTo>
                      <a:pt x="532" y="1316"/>
                    </a:lnTo>
                    <a:lnTo>
                      <a:pt x="566" y="1296"/>
                    </a:lnTo>
                    <a:lnTo>
                      <a:pt x="598" y="1270"/>
                    </a:lnTo>
                    <a:lnTo>
                      <a:pt x="632" y="1234"/>
                    </a:lnTo>
                    <a:lnTo>
                      <a:pt x="666" y="1194"/>
                    </a:lnTo>
                    <a:lnTo>
                      <a:pt x="698" y="1145"/>
                    </a:lnTo>
                    <a:lnTo>
                      <a:pt x="732" y="1091"/>
                    </a:lnTo>
                    <a:lnTo>
                      <a:pt x="766" y="1033"/>
                    </a:lnTo>
                    <a:lnTo>
                      <a:pt x="798" y="970"/>
                    </a:lnTo>
                    <a:lnTo>
                      <a:pt x="832" y="902"/>
                    </a:lnTo>
                    <a:lnTo>
                      <a:pt x="866" y="831"/>
                    </a:lnTo>
                    <a:lnTo>
                      <a:pt x="898" y="759"/>
                    </a:lnTo>
                    <a:lnTo>
                      <a:pt x="932" y="685"/>
                    </a:lnTo>
                    <a:lnTo>
                      <a:pt x="964" y="611"/>
                    </a:lnTo>
                    <a:lnTo>
                      <a:pt x="998" y="539"/>
                    </a:lnTo>
                    <a:lnTo>
                      <a:pt x="1032" y="466"/>
                    </a:lnTo>
                    <a:lnTo>
                      <a:pt x="1064" y="397"/>
                    </a:lnTo>
                    <a:lnTo>
                      <a:pt x="1098" y="331"/>
                    </a:lnTo>
                    <a:lnTo>
                      <a:pt x="1132" y="269"/>
                    </a:lnTo>
                    <a:lnTo>
                      <a:pt x="1164" y="212"/>
                    </a:lnTo>
                    <a:lnTo>
                      <a:pt x="1198" y="161"/>
                    </a:lnTo>
                    <a:lnTo>
                      <a:pt x="1232" y="117"/>
                    </a:lnTo>
                    <a:lnTo>
                      <a:pt x="1264" y="78"/>
                    </a:lnTo>
                    <a:lnTo>
                      <a:pt x="1298" y="48"/>
                    </a:lnTo>
                    <a:lnTo>
                      <a:pt x="1330" y="23"/>
                    </a:lnTo>
                    <a:lnTo>
                      <a:pt x="1364" y="7"/>
                    </a:lnTo>
                    <a:lnTo>
                      <a:pt x="1398" y="0"/>
                    </a:lnTo>
                    <a:lnTo>
                      <a:pt x="1430" y="1"/>
                    </a:lnTo>
                    <a:lnTo>
                      <a:pt x="1464" y="11"/>
                    </a:lnTo>
                    <a:lnTo>
                      <a:pt x="1498" y="27"/>
                    </a:lnTo>
                    <a:lnTo>
                      <a:pt x="1530" y="52"/>
                    </a:lnTo>
                    <a:lnTo>
                      <a:pt x="1564" y="84"/>
                    </a:lnTo>
                    <a:lnTo>
                      <a:pt x="1598" y="124"/>
                    </a:lnTo>
                    <a:lnTo>
                      <a:pt x="1630" y="171"/>
                    </a:lnTo>
                    <a:lnTo>
                      <a:pt x="1664" y="223"/>
                    </a:lnTo>
                    <a:lnTo>
                      <a:pt x="1696" y="280"/>
                    </a:lnTo>
                    <a:lnTo>
                      <a:pt x="1730" y="343"/>
                    </a:lnTo>
                    <a:lnTo>
                      <a:pt x="1764" y="409"/>
                    </a:lnTo>
                    <a:lnTo>
                      <a:pt x="1796" y="479"/>
                    </a:lnTo>
                    <a:lnTo>
                      <a:pt x="1830" y="551"/>
                    </a:lnTo>
                    <a:lnTo>
                      <a:pt x="1864" y="625"/>
                    </a:lnTo>
                    <a:lnTo>
                      <a:pt x="1896" y="699"/>
                    </a:lnTo>
                    <a:lnTo>
                      <a:pt x="1930" y="771"/>
                    </a:lnTo>
                    <a:lnTo>
                      <a:pt x="1964" y="843"/>
                    </a:lnTo>
                    <a:lnTo>
                      <a:pt x="1996" y="914"/>
                    </a:lnTo>
                    <a:lnTo>
                      <a:pt x="2030" y="980"/>
                    </a:lnTo>
                    <a:lnTo>
                      <a:pt x="2062" y="1044"/>
                    </a:lnTo>
                    <a:lnTo>
                      <a:pt x="2096" y="1102"/>
                    </a:lnTo>
                    <a:lnTo>
                      <a:pt x="2130" y="1154"/>
                    </a:lnTo>
                    <a:lnTo>
                      <a:pt x="2162" y="1202"/>
                    </a:lnTo>
                    <a:lnTo>
                      <a:pt x="2196" y="1242"/>
                    </a:lnTo>
                    <a:lnTo>
                      <a:pt x="2230" y="1274"/>
                    </a:lnTo>
                    <a:lnTo>
                      <a:pt x="2262" y="1301"/>
                    </a:lnTo>
                    <a:lnTo>
                      <a:pt x="2296" y="1318"/>
                    </a:lnTo>
                    <a:lnTo>
                      <a:pt x="2330" y="1328"/>
                    </a:lnTo>
                    <a:lnTo>
                      <a:pt x="2362" y="1330"/>
                    </a:lnTo>
                    <a:lnTo>
                      <a:pt x="2396" y="1322"/>
                    </a:lnTo>
                    <a:lnTo>
                      <a:pt x="2428" y="1308"/>
                    </a:lnTo>
                    <a:lnTo>
                      <a:pt x="2462" y="1285"/>
                    </a:lnTo>
                    <a:lnTo>
                      <a:pt x="2496" y="1254"/>
                    </a:lnTo>
                    <a:lnTo>
                      <a:pt x="2528" y="1217"/>
                    </a:lnTo>
                    <a:lnTo>
                      <a:pt x="2562" y="1173"/>
                    </a:lnTo>
                    <a:lnTo>
                      <a:pt x="2596" y="1122"/>
                    </a:lnTo>
                    <a:lnTo>
                      <a:pt x="2628" y="1065"/>
                    </a:lnTo>
                    <a:lnTo>
                      <a:pt x="2662" y="1005"/>
                    </a:lnTo>
                    <a:lnTo>
                      <a:pt x="2696" y="939"/>
                    </a:lnTo>
                    <a:lnTo>
                      <a:pt x="2728" y="870"/>
                    </a:lnTo>
                    <a:lnTo>
                      <a:pt x="2762" y="799"/>
                    </a:lnTo>
                    <a:lnTo>
                      <a:pt x="2794" y="725"/>
                    </a:lnTo>
                    <a:lnTo>
                      <a:pt x="2828" y="652"/>
                    </a:lnTo>
                    <a:lnTo>
                      <a:pt x="2862" y="579"/>
                    </a:lnTo>
                    <a:lnTo>
                      <a:pt x="2894" y="506"/>
                    </a:lnTo>
                    <a:lnTo>
                      <a:pt x="2928" y="435"/>
                    </a:lnTo>
                    <a:lnTo>
                      <a:pt x="2962" y="368"/>
                    </a:lnTo>
                    <a:lnTo>
                      <a:pt x="2994" y="303"/>
                    </a:lnTo>
                    <a:lnTo>
                      <a:pt x="3028" y="243"/>
                    </a:lnTo>
                    <a:lnTo>
                      <a:pt x="3061" y="189"/>
                    </a:lnTo>
                    <a:lnTo>
                      <a:pt x="3094" y="140"/>
                    </a:lnTo>
                    <a:lnTo>
                      <a:pt x="3128" y="98"/>
                    </a:lnTo>
                    <a:lnTo>
                      <a:pt x="3160" y="63"/>
                    </a:lnTo>
                    <a:lnTo>
                      <a:pt x="3194" y="35"/>
                    </a:lnTo>
                    <a:lnTo>
                      <a:pt x="3227" y="15"/>
                    </a:lnTo>
                    <a:lnTo>
                      <a:pt x="3260" y="3"/>
                    </a:lnTo>
                    <a:lnTo>
                      <a:pt x="3294" y="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187" name="AutoShape 35"/>
              <p:cNvCxnSpPr>
                <a:cxnSpLocks noChangeShapeType="1"/>
              </p:cNvCxnSpPr>
              <p:nvPr/>
            </p:nvCxnSpPr>
            <p:spPr bwMode="auto">
              <a:xfrm>
                <a:off x="1213" y="1624"/>
                <a:ext cx="0" cy="4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7188" name="Object 36"/>
              <p:cNvGraphicFramePr>
                <a:graphicFrameLocks noChangeAspect="1"/>
              </p:cNvGraphicFramePr>
              <p:nvPr/>
            </p:nvGraphicFramePr>
            <p:xfrm>
              <a:off x="1090" y="1681"/>
              <a:ext cx="277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698" name="Equation" r:id="rId19" imgW="152410" imgH="213432" progId="Equation.3">
                      <p:embed/>
                    </p:oleObj>
                  </mc:Choice>
                  <mc:Fallback>
                    <p:oleObj name="Equation" r:id="rId19" imgW="152410" imgH="213432" progId="Equation.3">
                      <p:embed/>
                      <p:pic>
                        <p:nvPicPr>
                          <p:cNvPr id="7188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0" y="1681"/>
                            <a:ext cx="277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611188" y="188913"/>
          <a:ext cx="7940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9" name="Equation" r:id="rId21" imgW="2832100" imgH="393700" progId="Equation.3">
                  <p:embed/>
                </p:oleObj>
              </mc:Choice>
              <mc:Fallback>
                <p:oleObj name="Equation" r:id="rId21" imgW="2832100" imgH="393700" progId="Equation.3">
                  <p:embed/>
                  <p:pic>
                    <p:nvPicPr>
                      <p:cNvPr id="61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7940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4286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b="1" dirty="0" smtClean="0">
                <a:solidFill>
                  <a:srgbClr val="CC0000"/>
                </a:solidFill>
              </a:rPr>
              <a:t>3</a:t>
            </a:r>
            <a:r>
              <a:rPr kumimoji="0" lang="zh-CN" altLang="en-US" b="1" dirty="0" smtClean="0">
                <a:solidFill>
                  <a:srgbClr val="CC0000"/>
                </a:solidFill>
              </a:rPr>
              <a:t>、无</a:t>
            </a:r>
            <a:r>
              <a:rPr kumimoji="0" lang="zh-CN" altLang="en-US" b="1" dirty="0">
                <a:solidFill>
                  <a:srgbClr val="CC0000"/>
                </a:solidFill>
              </a:rPr>
              <a:t>阻尼电磁振荡的能量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059113" y="1196975"/>
          <a:ext cx="4248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6975"/>
                        <a:ext cx="42481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042988" y="2565400"/>
          <a:ext cx="74152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1" name="Equation" r:id="rId5" imgW="3073400" imgH="419100" progId="Equation.3">
                  <p:embed/>
                </p:oleObj>
              </mc:Choice>
              <mc:Fallback>
                <p:oleObj name="Equation" r:id="rId5" imgW="3073400" imgH="41910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741521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132138" y="3789363"/>
          <a:ext cx="36464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2" name="Equation" r:id="rId7" imgW="1651000" imgH="419100" progId="Equation.3">
                  <p:embed/>
                </p:oleObj>
              </mc:Choice>
              <mc:Fallback>
                <p:oleObj name="Equation" r:id="rId7" imgW="1651000" imgH="41910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36464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04800" y="5084763"/>
            <a:ext cx="8474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1C1C1C"/>
                </a:solidFill>
              </a:rPr>
              <a:t>在无阻尼自由电磁振荡过程中，</a:t>
            </a:r>
            <a:r>
              <a:rPr kumimoji="0" lang="zh-CN" altLang="en-US" sz="2800" b="1">
                <a:solidFill>
                  <a:srgbClr val="FF0000"/>
                </a:solidFill>
              </a:rPr>
              <a:t>电场能量</a:t>
            </a:r>
            <a:r>
              <a:rPr kumimoji="0" lang="zh-CN" altLang="en-US" sz="2800" b="1"/>
              <a:t>和</a:t>
            </a:r>
            <a:r>
              <a:rPr kumimoji="0" lang="zh-CN" altLang="en-US" sz="2800" b="1">
                <a:solidFill>
                  <a:srgbClr val="FF0000"/>
                </a:solidFill>
              </a:rPr>
              <a:t>磁场能量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不断的相互转化，其</a:t>
            </a:r>
            <a:r>
              <a:rPr kumimoji="0" lang="zh-CN" altLang="en-US" sz="2800" b="1">
                <a:solidFill>
                  <a:srgbClr val="FF0000"/>
                </a:solidFill>
              </a:rPr>
              <a:t>总和</a:t>
            </a:r>
            <a:r>
              <a:rPr kumimoji="0" lang="zh-CN" altLang="en-US" sz="2800" b="1">
                <a:solidFill>
                  <a:srgbClr val="0000FF"/>
                </a:solidFill>
              </a:rPr>
              <a:t>保持不变</a:t>
            </a:r>
            <a:r>
              <a:rPr kumimoji="0" lang="zh-CN" altLang="en-US" sz="2800" b="1">
                <a:solidFill>
                  <a:srgbClr val="1C1C1C"/>
                </a:solidFill>
              </a:rPr>
              <a:t>。</a:t>
            </a:r>
            <a:endParaRPr kumimoji="0" lang="en-US" altLang="zh-CN" sz="2800" b="1">
              <a:solidFill>
                <a:srgbClr val="1C1C1C"/>
              </a:solidFill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539750" y="13414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电场</a:t>
            </a:r>
            <a:r>
              <a:rPr kumimoji="0" lang="zh-CN" altLang="en-US" sz="2800" b="1">
                <a:solidFill>
                  <a:srgbClr val="3333FF"/>
                </a:solidFill>
              </a:rPr>
              <a:t>能量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539750" y="20605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磁场</a:t>
            </a:r>
            <a:r>
              <a:rPr kumimoji="0" lang="zh-CN" altLang="en-US" sz="2800" b="1">
                <a:solidFill>
                  <a:srgbClr val="3333FF"/>
                </a:solidFill>
              </a:rPr>
              <a:t>能量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196850" y="398303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电磁场</a:t>
            </a:r>
            <a:r>
              <a:rPr kumimoji="0" lang="zh-CN" altLang="en-US" sz="2800" b="1">
                <a:solidFill>
                  <a:srgbClr val="3333FF"/>
                </a:solidFill>
              </a:rPr>
              <a:t>总能量</a:t>
            </a:r>
          </a:p>
        </p:txBody>
      </p:sp>
    </p:spTree>
    <p:extLst>
      <p:ext uri="{BB962C8B-B14F-4D97-AF65-F5344CB8AC3E}">
        <p14:creationId xmlns:p14="http://schemas.microsoft.com/office/powerpoint/2010/main" val="195593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684213" y="1484313"/>
          <a:ext cx="135096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135096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AutoShape 4"/>
          <p:cNvSpPr>
            <a:spLocks noChangeArrowheads="1"/>
          </p:cNvSpPr>
          <p:nvPr/>
        </p:nvSpPr>
        <p:spPr bwMode="auto">
          <a:xfrm>
            <a:off x="611188" y="2924175"/>
            <a:ext cx="1371600" cy="457200"/>
          </a:xfrm>
          <a:prstGeom prst="wedgeRoundRectCallout">
            <a:avLst>
              <a:gd name="adj1" fmla="val -28472"/>
              <a:gd name="adj2" fmla="val -179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切应力</a:t>
            </a:r>
          </a:p>
        </p:txBody>
      </p:sp>
      <p:sp>
        <p:nvSpPr>
          <p:cNvPr id="7181" name="AutoShape 6"/>
          <p:cNvSpPr>
            <a:spLocks noChangeArrowheads="1"/>
          </p:cNvSpPr>
          <p:nvPr/>
        </p:nvSpPr>
        <p:spPr bwMode="auto">
          <a:xfrm>
            <a:off x="2843213" y="2924175"/>
            <a:ext cx="1371600" cy="457200"/>
          </a:xfrm>
          <a:prstGeom prst="wedgeRoundRectCallout">
            <a:avLst>
              <a:gd name="adj1" fmla="val -28472"/>
              <a:gd name="adj2" fmla="val -179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切应变</a:t>
            </a:r>
          </a:p>
        </p:txBody>
      </p:sp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971550" y="4005263"/>
          <a:ext cx="337502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5" imgW="990360" imgH="393480" progId="Equation.DSMT4">
                  <p:embed/>
                </p:oleObj>
              </mc:Choice>
              <mc:Fallback>
                <p:oleObj name="Equation" r:id="rId5" imgW="9903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337502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0"/>
          <p:cNvSpPr>
            <a:spLocks noChangeArrowheads="1"/>
          </p:cNvSpPr>
          <p:nvPr/>
        </p:nvSpPr>
        <p:spPr bwMode="auto">
          <a:xfrm>
            <a:off x="1187450" y="5373688"/>
            <a:ext cx="264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切变弹性模量</a:t>
            </a:r>
          </a:p>
        </p:txBody>
      </p:sp>
      <p:sp>
        <p:nvSpPr>
          <p:cNvPr id="7183" name="Line 11"/>
          <p:cNvSpPr>
            <a:spLocks noChangeShapeType="1"/>
          </p:cNvSpPr>
          <p:nvPr/>
        </p:nvSpPr>
        <p:spPr bwMode="auto">
          <a:xfrm>
            <a:off x="2124075" y="5013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2" name="Object 12"/>
          <p:cNvGraphicFramePr>
            <a:graphicFrameLocks noChangeAspect="1"/>
          </p:cNvGraphicFramePr>
          <p:nvPr/>
        </p:nvGraphicFramePr>
        <p:xfrm>
          <a:off x="2843213" y="1412875"/>
          <a:ext cx="22574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2875"/>
                        <a:ext cx="22574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5580063" y="2420938"/>
            <a:ext cx="2376487" cy="16557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7524750" y="2852738"/>
            <a:ext cx="287338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78120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7956550" y="2420938"/>
            <a:ext cx="287338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5580063" y="2852738"/>
            <a:ext cx="2873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6011863" y="2420938"/>
            <a:ext cx="28892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011863" y="36449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5580063" y="36449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 flipH="1">
            <a:off x="586740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>
            <a:off x="7524750" y="28527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>
            <a:off x="7956550" y="24209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>
            <a:off x="7092950" y="263683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 flipH="1">
            <a:off x="5219700" y="38608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7" name="Line 30"/>
          <p:cNvSpPr>
            <a:spLocks noChangeShapeType="1"/>
          </p:cNvSpPr>
          <p:nvPr/>
        </p:nvSpPr>
        <p:spPr bwMode="auto">
          <a:xfrm>
            <a:off x="5580063" y="38608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3" name="Object 31"/>
          <p:cNvGraphicFramePr>
            <a:graphicFrameLocks noChangeAspect="1"/>
          </p:cNvGraphicFramePr>
          <p:nvPr/>
        </p:nvGraphicFramePr>
        <p:xfrm>
          <a:off x="7885113" y="1916113"/>
          <a:ext cx="4841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9" imgW="228600" imgH="177480" progId="Equation.DSMT4">
                  <p:embed/>
                </p:oleObj>
              </mc:Choice>
              <mc:Fallback>
                <p:oleObj name="Equation" r:id="rId9" imgW="22860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916113"/>
                        <a:ext cx="4841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2"/>
          <p:cNvGraphicFramePr>
            <a:graphicFrameLocks noChangeAspect="1"/>
          </p:cNvGraphicFramePr>
          <p:nvPr/>
        </p:nvGraphicFramePr>
        <p:xfrm>
          <a:off x="5940425" y="1916113"/>
          <a:ext cx="4841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11" imgW="228600" imgH="177480" progId="Equation.DSMT4">
                  <p:embed/>
                </p:oleObj>
              </mc:Choice>
              <mc:Fallback>
                <p:oleObj name="Equation" r:id="rId11" imgW="22860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4841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33"/>
          <p:cNvGraphicFramePr>
            <a:graphicFrameLocks noChangeAspect="1"/>
          </p:cNvGraphicFramePr>
          <p:nvPr/>
        </p:nvGraphicFramePr>
        <p:xfrm>
          <a:off x="8532813" y="24209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24209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34"/>
          <p:cNvGraphicFramePr>
            <a:graphicFrameLocks noChangeAspect="1"/>
          </p:cNvGraphicFramePr>
          <p:nvPr/>
        </p:nvGraphicFramePr>
        <p:xfrm>
          <a:off x="4787900" y="36957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957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Line 35"/>
          <p:cNvSpPr>
            <a:spLocks noChangeShapeType="1"/>
          </p:cNvSpPr>
          <p:nvPr/>
        </p:nvSpPr>
        <p:spPr bwMode="auto">
          <a:xfrm>
            <a:off x="6011863" y="24209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7" name="Object 36"/>
          <p:cNvGraphicFramePr>
            <a:graphicFrameLocks noChangeAspect="1"/>
          </p:cNvGraphicFramePr>
          <p:nvPr/>
        </p:nvGraphicFramePr>
        <p:xfrm>
          <a:off x="6659563" y="3644900"/>
          <a:ext cx="311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644900"/>
                        <a:ext cx="3111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37"/>
          <p:cNvGraphicFramePr>
            <a:graphicFrameLocks noChangeAspect="1"/>
          </p:cNvGraphicFramePr>
          <p:nvPr/>
        </p:nvGraphicFramePr>
        <p:xfrm>
          <a:off x="7092950" y="31416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18" imgW="164880" imgH="164880" progId="Equation.DSMT4">
                  <p:embed/>
                </p:oleObj>
              </mc:Choice>
              <mc:Fallback>
                <p:oleObj name="Equation" r:id="rId18" imgW="16488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416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38"/>
          <p:cNvGraphicFramePr>
            <a:graphicFrameLocks noChangeAspect="1"/>
          </p:cNvGraphicFramePr>
          <p:nvPr/>
        </p:nvGraphicFramePr>
        <p:xfrm>
          <a:off x="7956550" y="2708275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20" imgW="139680" imgH="164880" progId="Equation.DSMT4">
                  <p:embed/>
                </p:oleObj>
              </mc:Choice>
              <mc:Fallback>
                <p:oleObj name="Equation" r:id="rId20" imgW="139680" imgH="1648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708275"/>
                        <a:ext cx="24288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Arc 39"/>
          <p:cNvSpPr>
            <a:spLocks/>
          </p:cNvSpPr>
          <p:nvPr/>
        </p:nvSpPr>
        <p:spPr bwMode="auto">
          <a:xfrm>
            <a:off x="7956550" y="3068638"/>
            <a:ext cx="144463" cy="730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368633853 h 21600"/>
              <a:gd name="T4" fmla="*/ 0 w 21600"/>
              <a:gd name="T5" fmla="*/ 36863385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Rectangle 40"/>
          <p:cNvSpPr>
            <a:spLocks noChangeArrowheads="1"/>
          </p:cNvSpPr>
          <p:nvPr/>
        </p:nvSpPr>
        <p:spPr bwMode="auto">
          <a:xfrm>
            <a:off x="468313" y="47625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3</a:t>
            </a:r>
            <a:r>
              <a:rPr lang="zh-CN" altLang="en-US" sz="3200" b="1"/>
              <a:t>、切变弹性模量</a:t>
            </a:r>
          </a:p>
        </p:txBody>
      </p:sp>
      <p:sp>
        <p:nvSpPr>
          <p:cNvPr id="7201" name="Rectangle 41"/>
          <p:cNvSpPr>
            <a:spLocks noChangeArrowheads="1"/>
          </p:cNvSpPr>
          <p:nvPr/>
        </p:nvSpPr>
        <p:spPr bwMode="auto">
          <a:xfrm>
            <a:off x="468313" y="5949950"/>
            <a:ext cx="777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各种材料的弹性模量可以查表得到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8600" y="404813"/>
            <a:ext cx="8534400" cy="1212850"/>
            <a:chOff x="192" y="297"/>
            <a:chExt cx="5376" cy="764"/>
          </a:xfrm>
        </p:grpSpPr>
        <p:sp>
          <p:nvSpPr>
            <p:cNvPr id="9224" name="Text Box 3"/>
            <p:cNvSpPr txBox="1">
              <a:spLocks noChangeArrowheads="1"/>
            </p:cNvSpPr>
            <p:nvPr/>
          </p:nvSpPr>
          <p:spPr bwMode="auto">
            <a:xfrm>
              <a:off x="192" y="297"/>
              <a:ext cx="5376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例</a:t>
              </a:r>
              <a:r>
                <a:rPr kumimoji="0" lang="en-US" altLang="zh-CN" sz="2800" b="1">
                  <a:solidFill>
                    <a:srgbClr val="CC0000"/>
                  </a:solidFill>
                </a:rPr>
                <a:t>.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在 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LC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电路中，已知 </a:t>
              </a:r>
              <a:r>
                <a:rPr kumimoji="0" lang="zh-CN" altLang="en-US" sz="2800" i="1">
                  <a:solidFill>
                    <a:srgbClr val="1C1C1C"/>
                  </a:solidFill>
                </a:rPr>
                <a:t> 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                                  ，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初始时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两极板间的电势差                ，且电流为零</a:t>
              </a:r>
              <a:r>
                <a:rPr kumimoji="0" lang="en-US" altLang="zh-CN" sz="2800" b="1">
                  <a:solidFill>
                    <a:srgbClr val="1C1C1C"/>
                  </a:solidFill>
                </a:rPr>
                <a:t>.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求：</a:t>
              </a:r>
            </a:p>
          </p:txBody>
        </p:sp>
        <p:graphicFrame>
          <p:nvGraphicFramePr>
            <p:cNvPr id="9225" name="Object 4"/>
            <p:cNvGraphicFramePr>
              <a:graphicFrameLocks noChangeAspect="1"/>
            </p:cNvGraphicFramePr>
            <p:nvPr/>
          </p:nvGraphicFramePr>
          <p:xfrm>
            <a:off x="2565" y="377"/>
            <a:ext cx="20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2" name="Equation" r:id="rId3" imgW="1435100" imgH="203200" progId="Equation.3">
                    <p:embed/>
                  </p:oleObj>
                </mc:Choice>
                <mc:Fallback>
                  <p:oleObj name="Equation" r:id="rId3" imgW="1435100" imgH="203200" progId="Equation.3">
                    <p:embed/>
                    <p:pic>
                      <p:nvPicPr>
                        <p:cNvPr id="92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377"/>
                          <a:ext cx="20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5"/>
            <p:cNvGraphicFramePr>
              <a:graphicFrameLocks noChangeAspect="1"/>
            </p:cNvGraphicFramePr>
            <p:nvPr/>
          </p:nvGraphicFramePr>
          <p:xfrm>
            <a:off x="2332" y="729"/>
            <a:ext cx="77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3" name="Equation" r:id="rId5" imgW="533169" imgH="228501" progId="Equation.3">
                    <p:embed/>
                  </p:oleObj>
                </mc:Choice>
                <mc:Fallback>
                  <p:oleObj name="Equation" r:id="rId5" imgW="533169" imgH="228501" progId="Equation.3">
                    <p:embed/>
                    <p:pic>
                      <p:nvPicPr>
                        <p:cNvPr id="92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729"/>
                          <a:ext cx="77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23850" y="1844675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振荡频率；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23850" y="256540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最大电流；</a:t>
            </a:r>
          </a:p>
        </p:txBody>
      </p:sp>
      <p:sp>
        <p:nvSpPr>
          <p:cNvPr id="9221" name="Text Box 21"/>
          <p:cNvSpPr txBox="1">
            <a:spLocks noChangeArrowheads="1"/>
          </p:cNvSpPr>
          <p:nvPr/>
        </p:nvSpPr>
        <p:spPr bwMode="auto">
          <a:xfrm>
            <a:off x="325438" y="3284538"/>
            <a:ext cx="8818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电容器两极板间的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随时间变化的关系；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23850" y="4076700"/>
            <a:ext cx="782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4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自感线圈中的</a:t>
            </a:r>
            <a:r>
              <a:rPr kumimoji="0" lang="zh-CN" altLang="en-US" sz="2800" b="1">
                <a:solidFill>
                  <a:srgbClr val="0000FF"/>
                </a:solidFill>
              </a:rPr>
              <a:t>磁场能量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随时间变化的关系；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50825" y="4868863"/>
            <a:ext cx="8550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1C1C1C"/>
                </a:solidFill>
              </a:rPr>
              <a:t> </a:t>
            </a: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5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证明在任意时刻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与</a:t>
            </a:r>
            <a:r>
              <a:rPr kumimoji="0" lang="zh-CN" altLang="en-US" sz="2800" b="1">
                <a:solidFill>
                  <a:srgbClr val="0000FF"/>
                </a:solidFill>
              </a:rPr>
              <a:t>磁场能量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之和总是等于初始时的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en-US" altLang="zh-CN" sz="2800" b="1">
                <a:solidFill>
                  <a:srgbClr val="1C1C1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62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14" grpId="0" autoUpdateAnimBg="0"/>
      <p:bldP spid="8215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4173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解：（</a:t>
            </a:r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振荡频率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9600" y="3443288"/>
            <a:ext cx="287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最大电流；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258888" y="1989138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6" name="Equation" r:id="rId3" imgW="825500" imgH="419100" progId="Equation.3">
                  <p:embed/>
                </p:oleObj>
              </mc:Choice>
              <mc:Fallback>
                <p:oleObj name="Equation" r:id="rId3" imgW="825500" imgH="41910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356100" y="2133600"/>
          <a:ext cx="3048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7"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30480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6200" y="3429000"/>
            <a:ext cx="2146300" cy="558800"/>
            <a:chOff x="2678" y="2304"/>
            <a:chExt cx="1352" cy="352"/>
          </a:xfrm>
        </p:grpSpPr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2678" y="2314"/>
              <a:ext cx="1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当              时</a:t>
              </a:r>
            </a:p>
          </p:txBody>
        </p:sp>
        <p:graphicFrame>
          <p:nvGraphicFramePr>
            <p:cNvPr id="10257" name="Object 12"/>
            <p:cNvGraphicFramePr>
              <a:graphicFrameLocks noChangeAspect="1"/>
            </p:cNvGraphicFramePr>
            <p:nvPr/>
          </p:nvGraphicFramePr>
          <p:xfrm>
            <a:off x="3068" y="2304"/>
            <a:ext cx="6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8" name="Equation" r:id="rId7" imgW="317087" imgH="177569" progId="Equation.3">
                    <p:embed/>
                  </p:oleObj>
                </mc:Choice>
                <mc:Fallback>
                  <p:oleObj name="Equation" r:id="rId7" imgW="317087" imgH="177569" progId="Equation.3">
                    <p:embed/>
                    <p:pic>
                      <p:nvPicPr>
                        <p:cNvPr id="102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2304"/>
                          <a:ext cx="6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90600" y="4114800"/>
            <a:ext cx="3810000" cy="1287463"/>
            <a:chOff x="624" y="2789"/>
            <a:chExt cx="2400" cy="811"/>
          </a:xfrm>
        </p:grpSpPr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624" y="2789"/>
            <a:ext cx="2208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9" name="Equation" r:id="rId9" imgW="1244600" imgH="457200" progId="Equation.3">
                    <p:embed/>
                  </p:oleObj>
                </mc:Choice>
                <mc:Fallback>
                  <p:oleObj name="Equation" r:id="rId9" imgW="1244600" imgH="457200" progId="Equation.3">
                    <p:embed/>
                    <p:pic>
                      <p:nvPicPr>
                        <p:cNvPr id="102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9"/>
                          <a:ext cx="2208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2880" y="2880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4953000" y="4572000"/>
            <a:ext cx="838200" cy="304800"/>
          </a:xfrm>
          <a:prstGeom prst="rightArrow">
            <a:avLst>
              <a:gd name="adj1" fmla="val 35417"/>
              <a:gd name="adj2" fmla="val 99306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81688" y="4098925"/>
            <a:ext cx="2119312" cy="1235075"/>
            <a:chOff x="3552" y="2774"/>
            <a:chExt cx="1335" cy="778"/>
          </a:xfrm>
        </p:grpSpPr>
        <p:graphicFrame>
          <p:nvGraphicFramePr>
            <p:cNvPr id="10252" name="Object 18"/>
            <p:cNvGraphicFramePr>
              <a:graphicFrameLocks noChangeAspect="1"/>
            </p:cNvGraphicFramePr>
            <p:nvPr/>
          </p:nvGraphicFramePr>
          <p:xfrm>
            <a:off x="3744" y="2774"/>
            <a:ext cx="1143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0" name="Equation" r:id="rId11" imgW="634725" imgH="431613" progId="Equation.3">
                    <p:embed/>
                  </p:oleObj>
                </mc:Choice>
                <mc:Fallback>
                  <p:oleObj name="Equation" r:id="rId11" imgW="634725" imgH="431613" progId="Equation.3">
                    <p:embed/>
                    <p:pic>
                      <p:nvPicPr>
                        <p:cNvPr id="1025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74"/>
                          <a:ext cx="1143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AutoShape 19"/>
            <p:cNvSpPr>
              <a:spLocks/>
            </p:cNvSpPr>
            <p:nvPr/>
          </p:nvSpPr>
          <p:spPr bwMode="auto">
            <a:xfrm>
              <a:off x="3552" y="2880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219200" y="5368925"/>
          <a:ext cx="62833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1" name="Equation" r:id="rId13" imgW="2425700" imgH="444500" progId="Equation.3">
                  <p:embed/>
                </p:oleObj>
              </mc:Choice>
              <mc:Fallback>
                <p:oleObj name="Equation" r:id="rId13" imgW="2425700" imgH="444500" progId="Equation.3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68925"/>
                        <a:ext cx="628332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1"/>
          <p:cNvGraphicFramePr>
            <a:graphicFrameLocks noChangeAspect="1"/>
          </p:cNvGraphicFramePr>
          <p:nvPr/>
        </p:nvGraphicFramePr>
        <p:xfrm>
          <a:off x="1331913" y="476250"/>
          <a:ext cx="6170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公式" r:id="rId15" imgW="2286000" imgH="266400" progId="Equation.3">
                  <p:embed/>
                </p:oleObj>
              </mc:Choice>
              <mc:Fallback>
                <p:oleObj name="公式" r:id="rId15" imgW="2286000" imgH="266400" progId="Equation.3">
                  <p:embed/>
                  <p:pic>
                    <p:nvPicPr>
                      <p:cNvPr id="1025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61706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390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30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/>
          <p:cNvSpPr txBox="1">
            <a:spLocks noChangeArrowheads="1"/>
          </p:cNvSpPr>
          <p:nvPr/>
        </p:nvSpPr>
        <p:spPr bwMode="auto">
          <a:xfrm>
            <a:off x="325438" y="981075"/>
            <a:ext cx="8818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电容器两极板间的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随时间变化的关系；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95288" y="2997200"/>
            <a:ext cx="782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4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自感线圈中的</a:t>
            </a:r>
            <a:r>
              <a:rPr kumimoji="0" lang="zh-CN" altLang="en-US" sz="2800" b="1">
                <a:solidFill>
                  <a:srgbClr val="0000FF"/>
                </a:solidFill>
              </a:rPr>
              <a:t>磁场能量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随时间变化的关系；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2725" y="4692650"/>
            <a:ext cx="8550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1C1C1C"/>
                </a:solidFill>
              </a:rPr>
              <a:t>    </a:t>
            </a:r>
            <a:r>
              <a:rPr kumimoji="0" lang="zh-CN" altLang="en-US" sz="2800" b="1">
                <a:solidFill>
                  <a:srgbClr val="CC0000"/>
                </a:solidFill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</a:rPr>
              <a:t>5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</a:rPr>
              <a:t>证明在任意时刻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与</a:t>
            </a:r>
            <a:r>
              <a:rPr kumimoji="0" lang="zh-CN" altLang="en-US" sz="2800" b="1">
                <a:solidFill>
                  <a:srgbClr val="0000FF"/>
                </a:solidFill>
              </a:rPr>
              <a:t>磁场能量</a:t>
            </a:r>
            <a:r>
              <a:rPr kumimoji="0" lang="zh-CN" altLang="en-US" sz="2800" b="1">
                <a:solidFill>
                  <a:srgbClr val="1C1C1C"/>
                </a:solidFill>
              </a:rPr>
              <a:t>之和总是等于初始时的</a:t>
            </a:r>
            <a:r>
              <a:rPr kumimoji="0" lang="zh-CN" altLang="en-US" sz="2800" b="1">
                <a:solidFill>
                  <a:srgbClr val="0000FF"/>
                </a:solidFill>
              </a:rPr>
              <a:t>电场能量</a:t>
            </a:r>
            <a:r>
              <a:rPr kumimoji="0" lang="en-US" altLang="zh-CN" sz="2800" b="1">
                <a:solidFill>
                  <a:srgbClr val="1C1C1C"/>
                </a:solidFill>
              </a:rPr>
              <a:t>.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27088" y="1700213"/>
          <a:ext cx="76152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Equation" r:id="rId3" imgW="5245100" imgH="723900" progId="Equation.3">
                  <p:embed/>
                </p:oleObj>
              </mc:Choice>
              <mc:Fallback>
                <p:oleObj name="Equation" r:id="rId3" imgW="5245100" imgH="72390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6152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755650" y="3644900"/>
          <a:ext cx="76501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Equation" r:id="rId5" imgW="5092700" imgH="723900" progId="Equation.3">
                  <p:embed/>
                </p:oleObj>
              </mc:Choice>
              <mc:Fallback>
                <p:oleObj name="Equation" r:id="rId5" imgW="5092700" imgH="72390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76501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393825" y="5514975"/>
          <a:ext cx="62912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Equation" r:id="rId7" imgW="4572000" imgH="723600" progId="Equation.3">
                  <p:embed/>
                </p:oleObj>
              </mc:Choice>
              <mc:Fallback>
                <p:oleObj name="Equation" r:id="rId7" imgW="4572000" imgH="723600" progId="Equation.3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514975"/>
                        <a:ext cx="62912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2"/>
          <p:cNvGraphicFramePr>
            <a:graphicFrameLocks noChangeAspect="1"/>
          </p:cNvGraphicFramePr>
          <p:nvPr/>
        </p:nvGraphicFramePr>
        <p:xfrm>
          <a:off x="323850" y="260350"/>
          <a:ext cx="61706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公式" r:id="rId9" imgW="2286000" imgH="266400" progId="Equation.3">
                  <p:embed/>
                </p:oleObj>
              </mc:Choice>
              <mc:Fallback>
                <p:oleObj name="公式" r:id="rId9" imgW="2286000" imgH="266400" progId="Equation.3">
                  <p:embed/>
                  <p:pic>
                    <p:nvPicPr>
                      <p:cNvPr id="112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61706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877050" y="188913"/>
          <a:ext cx="1366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公式" r:id="rId11" imgW="723586" imgH="444307" progId="Equation.3">
                  <p:embed/>
                </p:oleObj>
              </mc:Choice>
              <mc:Fallback>
                <p:oleObj name="公式" r:id="rId11" imgW="723586" imgH="444307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88913"/>
                        <a:ext cx="13668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546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224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5"/>
          <p:cNvSpPr txBox="1">
            <a:spLocks noChangeArrowheads="1"/>
          </p:cNvSpPr>
          <p:nvPr/>
        </p:nvSpPr>
        <p:spPr bwMode="auto">
          <a:xfrm>
            <a:off x="114300" y="212725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 dirty="0" smtClean="0">
                <a:solidFill>
                  <a:srgbClr val="CC0000"/>
                </a:solidFill>
              </a:rPr>
              <a:t>二、</a:t>
            </a:r>
            <a:r>
              <a:rPr kumimoji="0" lang="zh-CN" altLang="en-US" sz="3600" b="1" dirty="0">
                <a:solidFill>
                  <a:srgbClr val="CC0000"/>
                </a:solidFill>
              </a:rPr>
              <a:t>电磁波的产生与传播</a:t>
            </a:r>
            <a:endParaRPr kumimoji="0" lang="zh-CN" altLang="en-US" sz="3600" b="1" dirty="0"/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228600" y="1125538"/>
            <a:ext cx="845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 dirty="0" smtClean="0"/>
              <a:t>1</a:t>
            </a:r>
            <a:r>
              <a:rPr kumimoji="0" lang="zh-CN" altLang="en-US" sz="2800" b="1" dirty="0" smtClean="0"/>
              <a:t>、变化</a:t>
            </a:r>
            <a:r>
              <a:rPr kumimoji="0" lang="zh-CN" altLang="en-US" sz="2800" b="1" dirty="0"/>
              <a:t>的电磁场在空间以一定的速度传播就形成</a:t>
            </a:r>
            <a:r>
              <a:rPr kumimoji="0" lang="zh-CN" altLang="en-US" sz="2800" b="1" dirty="0">
                <a:solidFill>
                  <a:srgbClr val="0000FF"/>
                </a:solidFill>
              </a:rPr>
              <a:t>电磁波</a:t>
            </a:r>
            <a:endParaRPr kumimoji="0" lang="en-US" altLang="zh-CN" sz="2800" b="1" dirty="0"/>
          </a:p>
        </p:txBody>
      </p:sp>
      <p:graphicFrame>
        <p:nvGraphicFramePr>
          <p:cNvPr id="3099" name="Object 2"/>
          <p:cNvGraphicFramePr>
            <a:graphicFrameLocks noChangeAspect="1"/>
          </p:cNvGraphicFramePr>
          <p:nvPr/>
        </p:nvGraphicFramePr>
        <p:xfrm>
          <a:off x="2128838" y="1844675"/>
          <a:ext cx="22526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3" imgW="812447" imgH="241195" progId="Equation.3">
                  <p:embed/>
                </p:oleObj>
              </mc:Choice>
              <mc:Fallback>
                <p:oleObj name="Equation" r:id="rId3" imgW="812447" imgH="241195" progId="Equation.3">
                  <p:embed/>
                  <p:pic>
                    <p:nvPicPr>
                      <p:cNvPr id="30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1844675"/>
                        <a:ext cx="2252662" cy="666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3"/>
          <p:cNvGraphicFramePr>
            <a:graphicFrameLocks noChangeAspect="1"/>
          </p:cNvGraphicFramePr>
          <p:nvPr/>
        </p:nvGraphicFramePr>
        <p:xfrm>
          <a:off x="4800600" y="1647825"/>
          <a:ext cx="2209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5" imgW="825500" imgH="419100" progId="Equation.3">
                  <p:embed/>
                </p:oleObj>
              </mc:Choice>
              <mc:Fallback>
                <p:oleObj name="Equation" r:id="rId5" imgW="825500" imgH="419100" progId="Equation.3">
                  <p:embed/>
                  <p:pic>
                    <p:nvPicPr>
                      <p:cNvPr id="31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47825"/>
                        <a:ext cx="2209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609600" y="2997200"/>
            <a:ext cx="8645525" cy="3276600"/>
            <a:chOff x="609600" y="3429000"/>
            <a:chExt cx="8645769" cy="3276600"/>
          </a:xfrm>
        </p:grpSpPr>
        <p:grpSp>
          <p:nvGrpSpPr>
            <p:cNvPr id="13319" name="Group 2"/>
            <p:cNvGrpSpPr>
              <a:grpSpLocks/>
            </p:cNvGrpSpPr>
            <p:nvPr/>
          </p:nvGrpSpPr>
          <p:grpSpPr bwMode="auto">
            <a:xfrm>
              <a:off x="609600" y="3429000"/>
              <a:ext cx="7696200" cy="3276600"/>
              <a:chOff x="432" y="2256"/>
              <a:chExt cx="4848" cy="1728"/>
            </a:xfrm>
          </p:grpSpPr>
          <p:sp>
            <p:nvSpPr>
              <p:cNvPr id="13344" name="Rectangle 3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4848" cy="17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zh-CN" b="1">
                  <a:solidFill>
                    <a:srgbClr val="CC0000"/>
                  </a:solidFill>
                  <a:sym typeface="Symbol" panose="05050102010706020507" pitchFamily="18" charset="2"/>
                </a:endParaRPr>
              </a:p>
            </p:txBody>
          </p:sp>
          <p:grpSp>
            <p:nvGrpSpPr>
              <p:cNvPr id="13345" name="Group 4"/>
              <p:cNvGrpSpPr>
                <a:grpSpLocks/>
              </p:cNvGrpSpPr>
              <p:nvPr/>
            </p:nvGrpSpPr>
            <p:grpSpPr bwMode="auto">
              <a:xfrm>
                <a:off x="624" y="2448"/>
                <a:ext cx="1636" cy="1200"/>
                <a:chOff x="624" y="2448"/>
                <a:chExt cx="1636" cy="1200"/>
              </a:xfrm>
            </p:grpSpPr>
            <p:sp>
              <p:nvSpPr>
                <p:cNvPr id="1334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680" y="2688"/>
                  <a:ext cx="288" cy="96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Line 6"/>
                <p:cNvSpPr>
                  <a:spLocks noChangeShapeType="1"/>
                </p:cNvSpPr>
                <p:nvPr/>
              </p:nvSpPr>
              <p:spPr bwMode="auto">
                <a:xfrm>
                  <a:off x="1680" y="3264"/>
                  <a:ext cx="288" cy="144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8" name="Line 7"/>
                <p:cNvSpPr>
                  <a:spLocks noChangeShapeType="1"/>
                </p:cNvSpPr>
                <p:nvPr/>
              </p:nvSpPr>
              <p:spPr bwMode="auto">
                <a:xfrm>
                  <a:off x="1056" y="3600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312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0" name="Line 9"/>
                <p:cNvSpPr>
                  <a:spLocks noChangeShapeType="1"/>
                </p:cNvSpPr>
                <p:nvPr/>
              </p:nvSpPr>
              <p:spPr bwMode="auto">
                <a:xfrm>
                  <a:off x="1038" y="2448"/>
                  <a:ext cx="0" cy="3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1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244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2" name="Line 11"/>
                <p:cNvSpPr>
                  <a:spLocks noChangeShapeType="1"/>
                </p:cNvSpPr>
                <p:nvPr/>
              </p:nvSpPr>
              <p:spPr bwMode="auto">
                <a:xfrm>
                  <a:off x="1008" y="2448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3" name="Line 12"/>
                <p:cNvSpPr>
                  <a:spLocks noChangeShapeType="1"/>
                </p:cNvSpPr>
                <p:nvPr/>
              </p:nvSpPr>
              <p:spPr bwMode="auto">
                <a:xfrm>
                  <a:off x="1056" y="336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54" name="Group 13"/>
                <p:cNvGrpSpPr>
                  <a:grpSpLocks/>
                </p:cNvGrpSpPr>
                <p:nvPr/>
              </p:nvGrpSpPr>
              <p:grpSpPr bwMode="auto">
                <a:xfrm>
                  <a:off x="1824" y="2448"/>
                  <a:ext cx="436" cy="288"/>
                  <a:chOff x="1824" y="2448"/>
                  <a:chExt cx="436" cy="288"/>
                </a:xfrm>
              </p:grpSpPr>
              <p:graphicFrame>
                <p:nvGraphicFramePr>
                  <p:cNvPr id="13364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2016" y="2448"/>
                  <a:ext cx="244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88" name="公式" r:id="rId7" imgW="279400" imgH="330200" progId="Equation.3">
                          <p:embed/>
                        </p:oleObj>
                      </mc:Choice>
                      <mc:Fallback>
                        <p:oleObj name="公式" r:id="rId7" imgW="279400" imgH="330200" progId="Equation.3">
                          <p:embed/>
                          <p:pic>
                            <p:nvPicPr>
                              <p:cNvPr id="13364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16" y="2448"/>
                                <a:ext cx="244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6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448"/>
                    <a:ext cx="225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CN" sz="2400" b="1">
                        <a:solidFill>
                          <a:srgbClr val="FF0000"/>
                        </a:solidFill>
                      </a:rPr>
                      <a:t>+</a:t>
                    </a:r>
                    <a:endParaRPr kumimoji="0" lang="en-US" altLang="zh-CN" sz="2400" b="1"/>
                  </a:p>
                </p:txBody>
              </p:sp>
            </p:grpSp>
            <p:grpSp>
              <p:nvGrpSpPr>
                <p:cNvPr id="13355" name="Group 16"/>
                <p:cNvGrpSpPr>
                  <a:grpSpLocks/>
                </p:cNvGrpSpPr>
                <p:nvPr/>
              </p:nvGrpSpPr>
              <p:grpSpPr bwMode="auto">
                <a:xfrm>
                  <a:off x="1872" y="3360"/>
                  <a:ext cx="388" cy="288"/>
                  <a:chOff x="1872" y="3360"/>
                  <a:chExt cx="388" cy="288"/>
                </a:xfrm>
              </p:grpSpPr>
              <p:graphicFrame>
                <p:nvGraphicFramePr>
                  <p:cNvPr id="1336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2016" y="3360"/>
                  <a:ext cx="244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89" name="公式" r:id="rId9" imgW="279400" imgH="330200" progId="Equation.3">
                          <p:embed/>
                        </p:oleObj>
                      </mc:Choice>
                      <mc:Fallback>
                        <p:oleObj name="公式" r:id="rId9" imgW="279400" imgH="330200" progId="Equation.3">
                          <p:embed/>
                          <p:pic>
                            <p:nvPicPr>
                              <p:cNvPr id="13362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16" y="3360"/>
                                <a:ext cx="244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6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3504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56" name="Group 19"/>
                <p:cNvGrpSpPr>
                  <a:grpSpLocks/>
                </p:cNvGrpSpPr>
                <p:nvPr/>
              </p:nvGrpSpPr>
              <p:grpSpPr bwMode="auto">
                <a:xfrm>
                  <a:off x="912" y="2736"/>
                  <a:ext cx="144" cy="624"/>
                  <a:chOff x="912" y="2736"/>
                  <a:chExt cx="144" cy="624"/>
                </a:xfrm>
              </p:grpSpPr>
              <p:sp>
                <p:nvSpPr>
                  <p:cNvPr id="13359" name="Arc 20"/>
                  <p:cNvSpPr>
                    <a:spLocks/>
                  </p:cNvSpPr>
                  <p:nvPr/>
                </p:nvSpPr>
                <p:spPr bwMode="auto">
                  <a:xfrm rot="16271883" flipH="1">
                    <a:off x="875" y="2773"/>
                    <a:ext cx="217" cy="144"/>
                  </a:xfrm>
                  <a:custGeom>
                    <a:avLst/>
                    <a:gdLst>
                      <a:gd name="T0" fmla="*/ 0 w 43157"/>
                      <a:gd name="T1" fmla="*/ 0 h 21600"/>
                      <a:gd name="T2" fmla="*/ 0 w 43157"/>
                      <a:gd name="T3" fmla="*/ 0 h 21600"/>
                      <a:gd name="T4" fmla="*/ 0 w 4315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57"/>
                      <a:gd name="T10" fmla="*/ 0 h 21600"/>
                      <a:gd name="T11" fmla="*/ 43157 w 4315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57" h="21600" fill="none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</a:path>
                      <a:path w="43157" h="21600" stroke="0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  <a:lnTo>
                          <a:pt x="21557" y="21600"/>
                        </a:lnTo>
                        <a:lnTo>
                          <a:pt x="-1" y="2024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0" name="Arc 21"/>
                  <p:cNvSpPr>
                    <a:spLocks/>
                  </p:cNvSpPr>
                  <p:nvPr/>
                </p:nvSpPr>
                <p:spPr bwMode="auto">
                  <a:xfrm rot="16271883" flipH="1">
                    <a:off x="875" y="2976"/>
                    <a:ext cx="218" cy="144"/>
                  </a:xfrm>
                  <a:custGeom>
                    <a:avLst/>
                    <a:gdLst>
                      <a:gd name="T0" fmla="*/ 0 w 43157"/>
                      <a:gd name="T1" fmla="*/ 0 h 21600"/>
                      <a:gd name="T2" fmla="*/ 0 w 43157"/>
                      <a:gd name="T3" fmla="*/ 0 h 21600"/>
                      <a:gd name="T4" fmla="*/ 0 w 4315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57"/>
                      <a:gd name="T10" fmla="*/ 0 h 21600"/>
                      <a:gd name="T11" fmla="*/ 43157 w 4315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57" h="21600" fill="none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</a:path>
                      <a:path w="43157" h="21600" stroke="0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  <a:lnTo>
                          <a:pt x="21557" y="21600"/>
                        </a:lnTo>
                        <a:lnTo>
                          <a:pt x="-1" y="2024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1" name="Arc 22"/>
                  <p:cNvSpPr>
                    <a:spLocks/>
                  </p:cNvSpPr>
                  <p:nvPr/>
                </p:nvSpPr>
                <p:spPr bwMode="auto">
                  <a:xfrm rot="16271883" flipH="1">
                    <a:off x="875" y="3180"/>
                    <a:ext cx="217" cy="144"/>
                  </a:xfrm>
                  <a:custGeom>
                    <a:avLst/>
                    <a:gdLst>
                      <a:gd name="T0" fmla="*/ 0 w 43157"/>
                      <a:gd name="T1" fmla="*/ 0 h 21600"/>
                      <a:gd name="T2" fmla="*/ 0 w 43157"/>
                      <a:gd name="T3" fmla="*/ 0 h 21600"/>
                      <a:gd name="T4" fmla="*/ 0 w 4315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57"/>
                      <a:gd name="T10" fmla="*/ 0 h 21600"/>
                      <a:gd name="T11" fmla="*/ 43157 w 4315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57" h="21600" fill="none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</a:path>
                      <a:path w="43157" h="21600" stroke="0" extrusionOk="0">
                        <a:moveTo>
                          <a:pt x="-1" y="20240"/>
                        </a:moveTo>
                        <a:cubicBezTo>
                          <a:pt x="717" y="8861"/>
                          <a:pt x="10155" y="-1"/>
                          <a:pt x="21557" y="0"/>
                        </a:cubicBezTo>
                        <a:cubicBezTo>
                          <a:pt x="33486" y="0"/>
                          <a:pt x="43157" y="9670"/>
                          <a:pt x="43157" y="21600"/>
                        </a:cubicBezTo>
                        <a:lnTo>
                          <a:pt x="21557" y="21600"/>
                        </a:lnTo>
                        <a:lnTo>
                          <a:pt x="-1" y="2024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3357" name="Object 6"/>
                <p:cNvGraphicFramePr>
                  <a:graphicFrameLocks noChangeAspect="1"/>
                </p:cNvGraphicFramePr>
                <p:nvPr/>
              </p:nvGraphicFramePr>
              <p:xfrm>
                <a:off x="1680" y="2880"/>
                <a:ext cx="240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790" name="Equation" r:id="rId10" imgW="215713" imgH="241091" progId="Equation.3">
                        <p:embed/>
                      </p:oleObj>
                    </mc:Choice>
                    <mc:Fallback>
                      <p:oleObj name="Equation" r:id="rId10" imgW="215713" imgH="241091" progId="Equation.3">
                        <p:embed/>
                        <p:pic>
                          <p:nvPicPr>
                            <p:cNvPr id="13357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880"/>
                              <a:ext cx="240" cy="2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8" name="Object 7"/>
                <p:cNvGraphicFramePr>
                  <a:graphicFrameLocks noChangeAspect="1"/>
                </p:cNvGraphicFramePr>
                <p:nvPr/>
              </p:nvGraphicFramePr>
              <p:xfrm>
                <a:off x="624" y="2928"/>
                <a:ext cx="220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791" name="Equation" r:id="rId12" imgW="190500" imgH="228600" progId="Equation.3">
                        <p:embed/>
                      </p:oleObj>
                    </mc:Choice>
                    <mc:Fallback>
                      <p:oleObj name="Equation" r:id="rId12" imgW="190500" imgH="228600" progId="Equation.3">
                        <p:embed/>
                        <p:pic>
                          <p:nvPicPr>
                            <p:cNvPr id="13358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2928"/>
                              <a:ext cx="220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320" name="Group 29"/>
            <p:cNvGrpSpPr>
              <a:grpSpLocks/>
            </p:cNvGrpSpPr>
            <p:nvPr/>
          </p:nvGrpSpPr>
          <p:grpSpPr bwMode="auto">
            <a:xfrm>
              <a:off x="5105400" y="3733800"/>
              <a:ext cx="585788" cy="2546350"/>
              <a:chOff x="3024" y="2256"/>
              <a:chExt cx="369" cy="1604"/>
            </a:xfrm>
          </p:grpSpPr>
          <p:sp>
            <p:nvSpPr>
              <p:cNvPr id="13336" name="Line 30"/>
              <p:cNvSpPr>
                <a:spLocks noChangeShapeType="1"/>
              </p:cNvSpPr>
              <p:nvPr/>
            </p:nvSpPr>
            <p:spPr bwMode="auto">
              <a:xfrm>
                <a:off x="3150" y="2352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31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38" name="Group 32"/>
              <p:cNvGrpSpPr>
                <a:grpSpLocks/>
              </p:cNvGrpSpPr>
              <p:nvPr/>
            </p:nvGrpSpPr>
            <p:grpSpPr bwMode="auto">
              <a:xfrm>
                <a:off x="3024" y="2640"/>
                <a:ext cx="144" cy="816"/>
                <a:chOff x="4608" y="2208"/>
                <a:chExt cx="218" cy="1178"/>
              </a:xfrm>
            </p:grpSpPr>
            <p:sp>
              <p:nvSpPr>
                <p:cNvPr id="13341" name="Arc 33"/>
                <p:cNvSpPr>
                  <a:spLocks/>
                </p:cNvSpPr>
                <p:nvPr/>
              </p:nvSpPr>
              <p:spPr bwMode="auto">
                <a:xfrm rot="16271883" flipH="1">
                  <a:off x="4512" y="2304"/>
                  <a:ext cx="410" cy="218"/>
                </a:xfrm>
                <a:custGeom>
                  <a:avLst/>
                  <a:gdLst>
                    <a:gd name="T0" fmla="*/ 0 w 43157"/>
                    <a:gd name="T1" fmla="*/ 0 h 21600"/>
                    <a:gd name="T2" fmla="*/ 0 w 43157"/>
                    <a:gd name="T3" fmla="*/ 0 h 21600"/>
                    <a:gd name="T4" fmla="*/ 0 w 43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7"/>
                    <a:gd name="T10" fmla="*/ 0 h 21600"/>
                    <a:gd name="T11" fmla="*/ 43157 w 43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7" h="21600" fill="none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</a:path>
                    <a:path w="43157" h="21600" stroke="0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  <a:lnTo>
                        <a:pt x="21557" y="21600"/>
                      </a:lnTo>
                      <a:lnTo>
                        <a:pt x="-1" y="2024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2" name="Arc 34"/>
                <p:cNvSpPr>
                  <a:spLocks/>
                </p:cNvSpPr>
                <p:nvPr/>
              </p:nvSpPr>
              <p:spPr bwMode="auto">
                <a:xfrm rot="16271883" flipH="1">
                  <a:off x="4512" y="2688"/>
                  <a:ext cx="410" cy="218"/>
                </a:xfrm>
                <a:custGeom>
                  <a:avLst/>
                  <a:gdLst>
                    <a:gd name="T0" fmla="*/ 0 w 43157"/>
                    <a:gd name="T1" fmla="*/ 0 h 21600"/>
                    <a:gd name="T2" fmla="*/ 0 w 43157"/>
                    <a:gd name="T3" fmla="*/ 0 h 21600"/>
                    <a:gd name="T4" fmla="*/ 0 w 43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7"/>
                    <a:gd name="T10" fmla="*/ 0 h 21600"/>
                    <a:gd name="T11" fmla="*/ 43157 w 43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7" h="21600" fill="none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</a:path>
                    <a:path w="43157" h="21600" stroke="0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  <a:lnTo>
                        <a:pt x="21557" y="21600"/>
                      </a:lnTo>
                      <a:lnTo>
                        <a:pt x="-1" y="2024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3" name="Arc 35"/>
                <p:cNvSpPr>
                  <a:spLocks/>
                </p:cNvSpPr>
                <p:nvPr/>
              </p:nvSpPr>
              <p:spPr bwMode="auto">
                <a:xfrm rot="16271883" flipH="1">
                  <a:off x="4512" y="3072"/>
                  <a:ext cx="410" cy="218"/>
                </a:xfrm>
                <a:custGeom>
                  <a:avLst/>
                  <a:gdLst>
                    <a:gd name="T0" fmla="*/ 0 w 43157"/>
                    <a:gd name="T1" fmla="*/ 0 h 21600"/>
                    <a:gd name="T2" fmla="*/ 0 w 43157"/>
                    <a:gd name="T3" fmla="*/ 0 h 21600"/>
                    <a:gd name="T4" fmla="*/ 0 w 43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7"/>
                    <a:gd name="T10" fmla="*/ 0 h 21600"/>
                    <a:gd name="T11" fmla="*/ 43157 w 43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7" h="21600" fill="none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</a:path>
                    <a:path w="43157" h="21600" stroke="0" extrusionOk="0">
                      <a:moveTo>
                        <a:pt x="-1" y="20240"/>
                      </a:moveTo>
                      <a:cubicBezTo>
                        <a:pt x="717" y="8861"/>
                        <a:pt x="10155" y="-1"/>
                        <a:pt x="21557" y="0"/>
                      </a:cubicBezTo>
                      <a:cubicBezTo>
                        <a:pt x="33486" y="0"/>
                        <a:pt x="43157" y="9670"/>
                        <a:pt x="43157" y="21600"/>
                      </a:cubicBezTo>
                      <a:lnTo>
                        <a:pt x="21557" y="21600"/>
                      </a:lnTo>
                      <a:lnTo>
                        <a:pt x="-1" y="2024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39" name="Text Box 3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0000FF"/>
                    </a:solidFill>
                  </a:rPr>
                  <a:t>-</a:t>
                </a:r>
              </a:p>
            </p:txBody>
          </p:sp>
          <p:sp>
            <p:nvSpPr>
              <p:cNvPr id="13340" name="Text Box 37"/>
              <p:cNvSpPr txBox="1">
                <a:spLocks noChangeArrowheads="1"/>
              </p:cNvSpPr>
              <p:nvPr/>
            </p:nvSpPr>
            <p:spPr bwMode="auto">
              <a:xfrm>
                <a:off x="3168" y="225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>
                    <a:solidFill>
                      <a:srgbClr val="FF0000"/>
                    </a:solidFill>
                  </a:rPr>
                  <a:t>+</a:t>
                </a:r>
                <a:endParaRPr kumimoji="0" lang="en-US" altLang="zh-CN" sz="2400" b="1"/>
              </a:p>
            </p:txBody>
          </p:sp>
        </p:grpSp>
        <p:grpSp>
          <p:nvGrpSpPr>
            <p:cNvPr id="13321" name="Group 38"/>
            <p:cNvGrpSpPr>
              <a:grpSpLocks/>
            </p:cNvGrpSpPr>
            <p:nvPr/>
          </p:nvGrpSpPr>
          <p:grpSpPr bwMode="auto">
            <a:xfrm>
              <a:off x="5943600" y="3886200"/>
              <a:ext cx="2628900" cy="2597150"/>
              <a:chOff x="3624" y="2352"/>
              <a:chExt cx="1656" cy="1636"/>
            </a:xfrm>
          </p:grpSpPr>
          <p:sp>
            <p:nvSpPr>
              <p:cNvPr id="13330" name="Oval 39"/>
              <p:cNvSpPr>
                <a:spLocks noChangeArrowheads="1"/>
              </p:cNvSpPr>
              <p:nvPr/>
            </p:nvSpPr>
            <p:spPr bwMode="auto">
              <a:xfrm>
                <a:off x="4272" y="2400"/>
                <a:ext cx="192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331" name="Line 40"/>
              <p:cNvSpPr>
                <a:spLocks noChangeShapeType="1"/>
              </p:cNvSpPr>
              <p:nvPr/>
            </p:nvSpPr>
            <p:spPr bwMode="auto">
              <a:xfrm>
                <a:off x="4368" y="25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Text Box 41"/>
              <p:cNvSpPr txBox="1">
                <a:spLocks noChangeArrowheads="1"/>
              </p:cNvSpPr>
              <p:nvPr/>
            </p:nvSpPr>
            <p:spPr bwMode="auto">
              <a:xfrm>
                <a:off x="3624" y="3655"/>
                <a:ext cx="1656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0" lang="zh-CN" altLang="zh-CN" sz="2800" b="1">
                    <a:solidFill>
                      <a:srgbClr val="0000FF"/>
                    </a:solidFill>
                  </a:rPr>
                  <a:t>振荡</a:t>
                </a:r>
                <a:r>
                  <a:rPr kumimoji="0" lang="zh-CN" altLang="zh-CN" sz="2800" b="1">
                    <a:solidFill>
                      <a:srgbClr val="FF0000"/>
                    </a:solidFill>
                  </a:rPr>
                  <a:t>电偶极子</a:t>
                </a:r>
                <a:endParaRPr kumimoji="0" lang="zh-CN" alt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3333" name="Text Box 42"/>
              <p:cNvSpPr txBox="1">
                <a:spLocks noChangeArrowheads="1"/>
              </p:cNvSpPr>
              <p:nvPr/>
            </p:nvSpPr>
            <p:spPr bwMode="auto">
              <a:xfrm>
                <a:off x="4272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>
                    <a:solidFill>
                      <a:srgbClr val="CC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3334" name="Oval 43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192" cy="192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335" name="Rectangle 44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0000FF"/>
                    </a:solidFill>
                  </a:rPr>
                  <a:t>-</a:t>
                </a:r>
              </a:p>
            </p:txBody>
          </p:sp>
        </p:grpSp>
        <p:sp>
          <p:nvSpPr>
            <p:cNvPr id="13322" name="Rectangle 45"/>
            <p:cNvSpPr>
              <a:spLocks noChangeArrowheads="1"/>
            </p:cNvSpPr>
            <p:nvPr/>
          </p:nvSpPr>
          <p:spPr bwMode="auto">
            <a:xfrm>
              <a:off x="3886200" y="4616450"/>
              <a:ext cx="11430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1">
                  <a:solidFill>
                    <a:srgbClr val="0000FF"/>
                  </a:solidFill>
                </a:rPr>
                <a:t>L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，</a:t>
              </a:r>
              <a:r>
                <a:rPr kumimoji="0" lang="en-US" altLang="zh-CN" sz="2800" b="1">
                  <a:solidFill>
                    <a:srgbClr val="0000FF"/>
                  </a:solidFill>
                </a:rPr>
                <a:t>C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变小</a:t>
              </a:r>
            </a:p>
          </p:txBody>
        </p:sp>
        <p:sp>
          <p:nvSpPr>
            <p:cNvPr id="13323" name="Rectangle 46"/>
            <p:cNvSpPr>
              <a:spLocks noChangeArrowheads="1"/>
            </p:cNvSpPr>
            <p:nvPr/>
          </p:nvSpPr>
          <p:spPr bwMode="auto">
            <a:xfrm>
              <a:off x="3962400" y="3962400"/>
              <a:ext cx="838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4000" b="1">
                  <a:solidFill>
                    <a:srgbClr val="CC0000"/>
                  </a:solidFill>
                  <a:sym typeface="Symbol" panose="05050102010706020507" pitchFamily="18" charset="2"/>
                </a:rPr>
                <a:t></a:t>
              </a:r>
            </a:p>
          </p:txBody>
        </p:sp>
        <p:graphicFrame>
          <p:nvGraphicFramePr>
            <p:cNvPr id="13324" name="Object 4"/>
            <p:cNvGraphicFramePr>
              <a:graphicFrameLocks noChangeAspect="1"/>
            </p:cNvGraphicFramePr>
            <p:nvPr/>
          </p:nvGraphicFramePr>
          <p:xfrm>
            <a:off x="838200" y="6019800"/>
            <a:ext cx="121920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2" name="Equation" r:id="rId14" imgW="634725" imgH="228501" progId="Equation.DSMT4">
                    <p:embed/>
                  </p:oleObj>
                </mc:Choice>
                <mc:Fallback>
                  <p:oleObj name="Equation" r:id="rId14" imgW="634725" imgH="228501" progId="Equation.DSMT4">
                    <p:embed/>
                    <p:pic>
                      <p:nvPicPr>
                        <p:cNvPr id="133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6019800"/>
                          <a:ext cx="1219200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5"/>
            <p:cNvGraphicFramePr>
              <a:graphicFrameLocks noChangeAspect="1"/>
            </p:cNvGraphicFramePr>
            <p:nvPr/>
          </p:nvGraphicFramePr>
          <p:xfrm>
            <a:off x="3276600" y="5791200"/>
            <a:ext cx="1143000" cy="823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3" name="Equation" r:id="rId16" imgW="545863" imgH="393529" progId="Equation.DSMT4">
                    <p:embed/>
                  </p:oleObj>
                </mc:Choice>
                <mc:Fallback>
                  <p:oleObj name="Equation" r:id="rId16" imgW="545863" imgH="393529" progId="Equation.DSMT4">
                    <p:embed/>
                    <p:pic>
                      <p:nvPicPr>
                        <p:cNvPr id="133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5791200"/>
                          <a:ext cx="1143000" cy="823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Rectangle 49"/>
            <p:cNvSpPr>
              <a:spLocks noChangeArrowheads="1"/>
            </p:cNvSpPr>
            <p:nvPr/>
          </p:nvSpPr>
          <p:spPr bwMode="auto">
            <a:xfrm>
              <a:off x="5867400" y="3962400"/>
              <a:ext cx="838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4000" b="1">
                  <a:solidFill>
                    <a:srgbClr val="CC0000"/>
                  </a:solidFill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13327" name="Rectangle 50"/>
            <p:cNvSpPr>
              <a:spLocks noChangeArrowheads="1"/>
            </p:cNvSpPr>
            <p:nvPr/>
          </p:nvSpPr>
          <p:spPr bwMode="auto">
            <a:xfrm>
              <a:off x="5715000" y="4572000"/>
              <a:ext cx="914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极端情况</a:t>
              </a:r>
            </a:p>
          </p:txBody>
        </p:sp>
        <p:sp>
          <p:nvSpPr>
            <p:cNvPr id="13328" name="Rectangle 51"/>
            <p:cNvSpPr>
              <a:spLocks noChangeArrowheads="1"/>
            </p:cNvSpPr>
            <p:nvPr/>
          </p:nvSpPr>
          <p:spPr bwMode="auto">
            <a:xfrm>
              <a:off x="7578969" y="4309919"/>
              <a:ext cx="1676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发射电磁波</a:t>
              </a:r>
            </a:p>
          </p:txBody>
        </p:sp>
        <p:sp>
          <p:nvSpPr>
            <p:cNvPr id="13329" name="AutoShape 53"/>
            <p:cNvSpPr>
              <a:spLocks noChangeArrowheads="1"/>
            </p:cNvSpPr>
            <p:nvPr/>
          </p:nvSpPr>
          <p:spPr bwMode="auto">
            <a:xfrm rot="-5400000">
              <a:off x="7973218" y="4294982"/>
              <a:ext cx="246063" cy="1104900"/>
            </a:xfrm>
            <a:prstGeom prst="downArrow">
              <a:avLst>
                <a:gd name="adj1" fmla="val 31213"/>
                <a:gd name="adj2" fmla="val 133462"/>
              </a:avLst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04807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8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800" y="2724150"/>
            <a:ext cx="2895600" cy="365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895350"/>
            <a:ext cx="3276600" cy="955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/>
              <a:t>不同时刻振荡</a:t>
            </a:r>
            <a:r>
              <a:rPr kumimoji="0" lang="zh-CN" altLang="en-US" sz="2800" b="1">
                <a:solidFill>
                  <a:srgbClr val="FF0000"/>
                </a:solidFill>
              </a:rPr>
              <a:t>电偶极子</a:t>
            </a:r>
            <a:r>
              <a:rPr kumimoji="0" lang="zh-CN" altLang="en-US" sz="2800" b="1"/>
              <a:t>附近的</a:t>
            </a:r>
            <a:r>
              <a:rPr kumimoji="0" lang="zh-CN" altLang="en-US" sz="2800" b="1">
                <a:solidFill>
                  <a:srgbClr val="0000FF"/>
                </a:solidFill>
              </a:rPr>
              <a:t>电场线</a:t>
            </a:r>
          </a:p>
        </p:txBody>
      </p:sp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457200" y="2038350"/>
          <a:ext cx="2514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公式" r:id="rId3" imgW="1346200" imgH="330200" progId="Equation.3">
                  <p:embed/>
                </p:oleObj>
              </mc:Choice>
              <mc:Fallback>
                <p:oleObj name="公式" r:id="rId3" imgW="1346200" imgH="330200" progId="Equation.3">
                  <p:embed/>
                  <p:pic>
                    <p:nvPicPr>
                      <p:cNvPr id="41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38350"/>
                        <a:ext cx="2514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105150"/>
            <a:ext cx="1371600" cy="2971800"/>
            <a:chOff x="336" y="2304"/>
            <a:chExt cx="864" cy="1872"/>
          </a:xfrm>
        </p:grpSpPr>
        <p:sp>
          <p:nvSpPr>
            <p:cNvPr id="14430" name="Arc 6"/>
            <p:cNvSpPr>
              <a:spLocks/>
            </p:cNvSpPr>
            <p:nvPr/>
          </p:nvSpPr>
          <p:spPr bwMode="auto">
            <a:xfrm>
              <a:off x="720" y="2832"/>
              <a:ext cx="480" cy="864"/>
            </a:xfrm>
            <a:custGeom>
              <a:avLst/>
              <a:gdLst>
                <a:gd name="T0" fmla="*/ 0 w 38533"/>
                <a:gd name="T1" fmla="*/ 0 h 43200"/>
                <a:gd name="T2" fmla="*/ 0 w 38533"/>
                <a:gd name="T3" fmla="*/ 0 h 43200"/>
                <a:gd name="T4" fmla="*/ 0 w 38533"/>
                <a:gd name="T5" fmla="*/ 0 h 43200"/>
                <a:gd name="T6" fmla="*/ 0 60000 65536"/>
                <a:gd name="T7" fmla="*/ 0 60000 65536"/>
                <a:gd name="T8" fmla="*/ 0 60000 65536"/>
                <a:gd name="T9" fmla="*/ 0 w 38533"/>
                <a:gd name="T10" fmla="*/ 0 h 43200"/>
                <a:gd name="T11" fmla="*/ 38533 w 3853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33" h="43200" fill="none" extrusionOk="0">
                  <a:moveTo>
                    <a:pt x="0" y="8189"/>
                  </a:moveTo>
                  <a:cubicBezTo>
                    <a:pt x="4097" y="3016"/>
                    <a:pt x="10334" y="-1"/>
                    <a:pt x="16933" y="0"/>
                  </a:cubicBezTo>
                  <a:cubicBezTo>
                    <a:pt x="28862" y="0"/>
                    <a:pt x="38533" y="9670"/>
                    <a:pt x="38533" y="21600"/>
                  </a:cubicBezTo>
                  <a:cubicBezTo>
                    <a:pt x="38533" y="33529"/>
                    <a:pt x="28862" y="43200"/>
                    <a:pt x="16933" y="43200"/>
                  </a:cubicBezTo>
                  <a:cubicBezTo>
                    <a:pt x="11398" y="43200"/>
                    <a:pt x="6075" y="41075"/>
                    <a:pt x="2062" y="37265"/>
                  </a:cubicBezTo>
                </a:path>
                <a:path w="38533" h="43200" stroke="0" extrusionOk="0">
                  <a:moveTo>
                    <a:pt x="0" y="8189"/>
                  </a:moveTo>
                  <a:cubicBezTo>
                    <a:pt x="4097" y="3016"/>
                    <a:pt x="10334" y="-1"/>
                    <a:pt x="16933" y="0"/>
                  </a:cubicBezTo>
                  <a:cubicBezTo>
                    <a:pt x="28862" y="0"/>
                    <a:pt x="38533" y="9670"/>
                    <a:pt x="38533" y="21600"/>
                  </a:cubicBezTo>
                  <a:cubicBezTo>
                    <a:pt x="38533" y="33529"/>
                    <a:pt x="28862" y="43200"/>
                    <a:pt x="16933" y="43200"/>
                  </a:cubicBezTo>
                  <a:cubicBezTo>
                    <a:pt x="11398" y="43200"/>
                    <a:pt x="6075" y="41075"/>
                    <a:pt x="2062" y="37265"/>
                  </a:cubicBezTo>
                  <a:lnTo>
                    <a:pt x="16933" y="21600"/>
                  </a:lnTo>
                  <a:lnTo>
                    <a:pt x="0" y="8189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Line 7"/>
            <p:cNvSpPr>
              <a:spLocks noChangeShapeType="1"/>
            </p:cNvSpPr>
            <p:nvPr/>
          </p:nvSpPr>
          <p:spPr bwMode="auto">
            <a:xfrm flipV="1">
              <a:off x="624" y="230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2" name="Group 8"/>
            <p:cNvGrpSpPr>
              <a:grpSpLocks/>
            </p:cNvGrpSpPr>
            <p:nvPr/>
          </p:nvGrpSpPr>
          <p:grpSpPr bwMode="auto">
            <a:xfrm>
              <a:off x="528" y="2736"/>
              <a:ext cx="280" cy="404"/>
              <a:chOff x="4224" y="528"/>
              <a:chExt cx="280" cy="404"/>
            </a:xfrm>
          </p:grpSpPr>
          <p:sp>
            <p:nvSpPr>
              <p:cNvPr id="14439" name="Oval 9"/>
              <p:cNvSpPr>
                <a:spLocks noChangeArrowheads="1"/>
              </p:cNvSpPr>
              <p:nvPr/>
            </p:nvSpPr>
            <p:spPr bwMode="auto">
              <a:xfrm>
                <a:off x="4224" y="624"/>
                <a:ext cx="240" cy="240"/>
              </a:xfrm>
              <a:prstGeom prst="ellipse">
                <a:avLst/>
              </a:prstGeom>
              <a:solidFill>
                <a:srgbClr val="FFDD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40" name="Text Box 10"/>
              <p:cNvSpPr txBox="1">
                <a:spLocks noChangeArrowheads="1"/>
              </p:cNvSpPr>
              <p:nvPr/>
            </p:nvSpPr>
            <p:spPr bwMode="auto">
              <a:xfrm>
                <a:off x="4224" y="528"/>
                <a:ext cx="2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14433" name="Line 11"/>
            <p:cNvSpPr>
              <a:spLocks noChangeShapeType="1"/>
            </p:cNvSpPr>
            <p:nvPr/>
          </p:nvSpPr>
          <p:spPr bwMode="auto">
            <a:xfrm flipV="1">
              <a:off x="624" y="360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4" name="Group 12"/>
            <p:cNvGrpSpPr>
              <a:grpSpLocks/>
            </p:cNvGrpSpPr>
            <p:nvPr/>
          </p:nvGrpSpPr>
          <p:grpSpPr bwMode="auto">
            <a:xfrm>
              <a:off x="528" y="3456"/>
              <a:ext cx="240" cy="240"/>
              <a:chOff x="4224" y="1536"/>
              <a:chExt cx="240" cy="240"/>
            </a:xfrm>
          </p:grpSpPr>
          <p:sp>
            <p:nvSpPr>
              <p:cNvPr id="14437" name="Oval 13"/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240" cy="240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38" name="Line 14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5" name="Line 15"/>
            <p:cNvSpPr>
              <a:spLocks noChangeShapeType="1"/>
            </p:cNvSpPr>
            <p:nvPr/>
          </p:nvSpPr>
          <p:spPr bwMode="auto">
            <a:xfrm>
              <a:off x="336" y="2784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6" name="Line 16"/>
            <p:cNvSpPr>
              <a:spLocks noChangeShapeType="1"/>
            </p:cNvSpPr>
            <p:nvPr/>
          </p:nvSpPr>
          <p:spPr bwMode="auto">
            <a:xfrm>
              <a:off x="336" y="3456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85800" y="3105150"/>
            <a:ext cx="1450975" cy="3124200"/>
            <a:chOff x="1632" y="2112"/>
            <a:chExt cx="914" cy="1968"/>
          </a:xfrm>
        </p:grpSpPr>
        <p:sp>
          <p:nvSpPr>
            <p:cNvPr id="14418" name="Arc 18"/>
            <p:cNvSpPr>
              <a:spLocks/>
            </p:cNvSpPr>
            <p:nvPr/>
          </p:nvSpPr>
          <p:spPr bwMode="auto">
            <a:xfrm>
              <a:off x="2112" y="2736"/>
              <a:ext cx="434" cy="76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77" y="17579"/>
                  </a:moveTo>
                  <a:cubicBezTo>
                    <a:pt x="2309" y="7381"/>
                    <a:pt x="1122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287"/>
                    <a:pt x="119" y="18977"/>
                    <a:pt x="357" y="17687"/>
                  </a:cubicBezTo>
                </a:path>
                <a:path w="43200" h="43200" stroke="0" extrusionOk="0">
                  <a:moveTo>
                    <a:pt x="377" y="17579"/>
                  </a:moveTo>
                  <a:cubicBezTo>
                    <a:pt x="2309" y="7381"/>
                    <a:pt x="1122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287"/>
                    <a:pt x="119" y="18977"/>
                    <a:pt x="357" y="17687"/>
                  </a:cubicBezTo>
                  <a:lnTo>
                    <a:pt x="21600" y="21600"/>
                  </a:lnTo>
                  <a:lnTo>
                    <a:pt x="377" y="17579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Line 20"/>
            <p:cNvSpPr>
              <a:spLocks noChangeShapeType="1"/>
            </p:cNvSpPr>
            <p:nvPr/>
          </p:nvSpPr>
          <p:spPr bwMode="auto">
            <a:xfrm flipV="1">
              <a:off x="1920" y="211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1" name="Group 21"/>
            <p:cNvGrpSpPr>
              <a:grpSpLocks/>
            </p:cNvGrpSpPr>
            <p:nvPr/>
          </p:nvGrpSpPr>
          <p:grpSpPr bwMode="auto">
            <a:xfrm>
              <a:off x="1824" y="2784"/>
              <a:ext cx="280" cy="404"/>
              <a:chOff x="4224" y="528"/>
              <a:chExt cx="280" cy="404"/>
            </a:xfrm>
          </p:grpSpPr>
          <p:sp>
            <p:nvSpPr>
              <p:cNvPr id="14428" name="Oval 22"/>
              <p:cNvSpPr>
                <a:spLocks noChangeArrowheads="1"/>
              </p:cNvSpPr>
              <p:nvPr/>
            </p:nvSpPr>
            <p:spPr bwMode="auto">
              <a:xfrm>
                <a:off x="4224" y="624"/>
                <a:ext cx="240" cy="240"/>
              </a:xfrm>
              <a:prstGeom prst="ellipse">
                <a:avLst/>
              </a:prstGeom>
              <a:solidFill>
                <a:srgbClr val="FFDD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29" name="Text Box 23"/>
              <p:cNvSpPr txBox="1">
                <a:spLocks noChangeArrowheads="1"/>
              </p:cNvSpPr>
              <p:nvPr/>
            </p:nvSpPr>
            <p:spPr bwMode="auto">
              <a:xfrm>
                <a:off x="4224" y="528"/>
                <a:ext cx="2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14422" name="Line 24"/>
            <p:cNvSpPr>
              <a:spLocks noChangeShapeType="1"/>
            </p:cNvSpPr>
            <p:nvPr/>
          </p:nvSpPr>
          <p:spPr bwMode="auto">
            <a:xfrm flipV="1">
              <a:off x="1920" y="326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3" name="Group 25"/>
            <p:cNvGrpSpPr>
              <a:grpSpLocks/>
            </p:cNvGrpSpPr>
            <p:nvPr/>
          </p:nvGrpSpPr>
          <p:grpSpPr bwMode="auto">
            <a:xfrm>
              <a:off x="1824" y="3120"/>
              <a:ext cx="240" cy="240"/>
              <a:chOff x="4224" y="1536"/>
              <a:chExt cx="240" cy="240"/>
            </a:xfrm>
          </p:grpSpPr>
          <p:sp>
            <p:nvSpPr>
              <p:cNvPr id="14426" name="Oval 26"/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240" cy="240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27" name="Line 27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4" name="Line 28"/>
            <p:cNvSpPr>
              <a:spLocks noChangeShapeType="1"/>
            </p:cNvSpPr>
            <p:nvPr/>
          </p:nvSpPr>
          <p:spPr bwMode="auto">
            <a:xfrm>
              <a:off x="1632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5" name="Line 29"/>
            <p:cNvSpPr>
              <a:spLocks noChangeShapeType="1"/>
            </p:cNvSpPr>
            <p:nvPr/>
          </p:nvSpPr>
          <p:spPr bwMode="auto">
            <a:xfrm>
              <a:off x="1632" y="3120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85800" y="3028950"/>
            <a:ext cx="1222375" cy="3200400"/>
            <a:chOff x="1056" y="2208"/>
            <a:chExt cx="770" cy="2016"/>
          </a:xfrm>
        </p:grpSpPr>
        <p:grpSp>
          <p:nvGrpSpPr>
            <p:cNvPr id="14406" name="Group 31"/>
            <p:cNvGrpSpPr>
              <a:grpSpLocks/>
            </p:cNvGrpSpPr>
            <p:nvPr/>
          </p:nvGrpSpPr>
          <p:grpSpPr bwMode="auto">
            <a:xfrm>
              <a:off x="1248" y="2208"/>
              <a:ext cx="578" cy="2016"/>
              <a:chOff x="4224" y="192"/>
              <a:chExt cx="578" cy="2016"/>
            </a:xfrm>
          </p:grpSpPr>
          <p:sp>
            <p:nvSpPr>
              <p:cNvPr id="14409" name="Line 32"/>
              <p:cNvSpPr>
                <a:spLocks noChangeShapeType="1"/>
              </p:cNvSpPr>
              <p:nvPr/>
            </p:nvSpPr>
            <p:spPr bwMode="auto">
              <a:xfrm flipV="1">
                <a:off x="4320" y="19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410" name="Group 33"/>
              <p:cNvGrpSpPr>
                <a:grpSpLocks/>
              </p:cNvGrpSpPr>
              <p:nvPr/>
            </p:nvGrpSpPr>
            <p:grpSpPr bwMode="auto">
              <a:xfrm>
                <a:off x="4224" y="432"/>
                <a:ext cx="280" cy="404"/>
                <a:chOff x="4224" y="528"/>
                <a:chExt cx="280" cy="404"/>
              </a:xfrm>
            </p:grpSpPr>
            <p:sp>
              <p:nvSpPr>
                <p:cNvPr id="14416" name="Oval 34"/>
                <p:cNvSpPr>
                  <a:spLocks noChangeArrowheads="1"/>
                </p:cNvSpPr>
                <p:nvPr/>
              </p:nvSpPr>
              <p:spPr bwMode="auto">
                <a:xfrm>
                  <a:off x="4224" y="624"/>
                  <a:ext cx="240" cy="240"/>
                </a:xfrm>
                <a:prstGeom prst="ellipse">
                  <a:avLst/>
                </a:prstGeom>
                <a:solidFill>
                  <a:srgbClr val="FFDDFF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44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24" y="528"/>
                  <a:ext cx="2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CN" sz="3600" b="1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4411" name="Line 36"/>
              <p:cNvSpPr>
                <a:spLocks noChangeShapeType="1"/>
              </p:cNvSpPr>
              <p:nvPr/>
            </p:nvSpPr>
            <p:spPr bwMode="auto">
              <a:xfrm flipV="1">
                <a:off x="4320" y="177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2" name="Arc 37"/>
              <p:cNvSpPr>
                <a:spLocks/>
              </p:cNvSpPr>
              <p:nvPr/>
            </p:nvSpPr>
            <p:spPr bwMode="auto">
              <a:xfrm>
                <a:off x="4457" y="722"/>
                <a:ext cx="345" cy="1009"/>
              </a:xfrm>
              <a:custGeom>
                <a:avLst/>
                <a:gdLst>
                  <a:gd name="T0" fmla="*/ 0 w 22154"/>
                  <a:gd name="T1" fmla="*/ 0 h 43200"/>
                  <a:gd name="T2" fmla="*/ 0 w 22154"/>
                  <a:gd name="T3" fmla="*/ 0 h 43200"/>
                  <a:gd name="T4" fmla="*/ 0 w 2215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154"/>
                  <a:gd name="T10" fmla="*/ 0 h 43200"/>
                  <a:gd name="T11" fmla="*/ 22154 w 2215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54" h="43200" fill="none" extrusionOk="0">
                    <a:moveTo>
                      <a:pt x="576" y="0"/>
                    </a:moveTo>
                    <a:cubicBezTo>
                      <a:pt x="12497" y="12"/>
                      <a:pt x="22154" y="9679"/>
                      <a:pt x="22154" y="21600"/>
                    </a:cubicBezTo>
                    <a:cubicBezTo>
                      <a:pt x="22154" y="33529"/>
                      <a:pt x="12483" y="43200"/>
                      <a:pt x="554" y="43200"/>
                    </a:cubicBezTo>
                    <a:cubicBezTo>
                      <a:pt x="369" y="43200"/>
                      <a:pt x="184" y="43197"/>
                      <a:pt x="0" y="43192"/>
                    </a:cubicBezTo>
                  </a:path>
                  <a:path w="22154" h="43200" stroke="0" extrusionOk="0">
                    <a:moveTo>
                      <a:pt x="576" y="0"/>
                    </a:moveTo>
                    <a:cubicBezTo>
                      <a:pt x="12497" y="12"/>
                      <a:pt x="22154" y="9679"/>
                      <a:pt x="22154" y="21600"/>
                    </a:cubicBezTo>
                    <a:cubicBezTo>
                      <a:pt x="22154" y="33529"/>
                      <a:pt x="12483" y="43200"/>
                      <a:pt x="554" y="43200"/>
                    </a:cubicBezTo>
                    <a:cubicBezTo>
                      <a:pt x="369" y="43200"/>
                      <a:pt x="184" y="43197"/>
                      <a:pt x="0" y="43192"/>
                    </a:cubicBezTo>
                    <a:lnTo>
                      <a:pt x="554" y="21600"/>
                    </a:lnTo>
                    <a:lnTo>
                      <a:pt x="576" y="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413" name="Group 38"/>
              <p:cNvGrpSpPr>
                <a:grpSpLocks/>
              </p:cNvGrpSpPr>
              <p:nvPr/>
            </p:nvGrpSpPr>
            <p:grpSpPr bwMode="auto">
              <a:xfrm>
                <a:off x="4224" y="1632"/>
                <a:ext cx="240" cy="240"/>
                <a:chOff x="4224" y="1536"/>
                <a:chExt cx="240" cy="240"/>
              </a:xfrm>
            </p:grpSpPr>
            <p:sp>
              <p:nvSpPr>
                <p:cNvPr id="14414" name="Oval 39"/>
                <p:cNvSpPr>
                  <a:spLocks noChangeArrowheads="1"/>
                </p:cNvSpPr>
                <p:nvPr/>
              </p:nvSpPr>
              <p:spPr bwMode="auto">
                <a:xfrm>
                  <a:off x="4224" y="1536"/>
                  <a:ext cx="240" cy="240"/>
                </a:xfrm>
                <a:prstGeom prst="ellipse">
                  <a:avLst/>
                </a:prstGeom>
                <a:solidFill>
                  <a:srgbClr val="CCECFF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4415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168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407" name="Line 41"/>
            <p:cNvSpPr>
              <a:spLocks noChangeShapeType="1"/>
            </p:cNvSpPr>
            <p:nvPr/>
          </p:nvSpPr>
          <p:spPr bwMode="auto">
            <a:xfrm>
              <a:off x="1056" y="249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8" name="Line 42"/>
            <p:cNvSpPr>
              <a:spLocks noChangeShapeType="1"/>
            </p:cNvSpPr>
            <p:nvPr/>
          </p:nvSpPr>
          <p:spPr bwMode="auto">
            <a:xfrm>
              <a:off x="1056" y="364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685800" y="3028950"/>
            <a:ext cx="2362200" cy="3124200"/>
            <a:chOff x="2880" y="2064"/>
            <a:chExt cx="1488" cy="1968"/>
          </a:xfrm>
        </p:grpSpPr>
        <p:sp>
          <p:nvSpPr>
            <p:cNvPr id="14392" name="Arc 44"/>
            <p:cNvSpPr>
              <a:spLocks/>
            </p:cNvSpPr>
            <p:nvPr/>
          </p:nvSpPr>
          <p:spPr bwMode="auto">
            <a:xfrm>
              <a:off x="3312" y="2640"/>
              <a:ext cx="336" cy="912"/>
            </a:xfrm>
            <a:custGeom>
              <a:avLst/>
              <a:gdLst>
                <a:gd name="T0" fmla="*/ 0 w 34161"/>
                <a:gd name="T1" fmla="*/ 0 h 43200"/>
                <a:gd name="T2" fmla="*/ 0 w 34161"/>
                <a:gd name="T3" fmla="*/ 0 h 43200"/>
                <a:gd name="T4" fmla="*/ 0 w 34161"/>
                <a:gd name="T5" fmla="*/ 0 h 43200"/>
                <a:gd name="T6" fmla="*/ 0 60000 65536"/>
                <a:gd name="T7" fmla="*/ 0 60000 65536"/>
                <a:gd name="T8" fmla="*/ 0 60000 65536"/>
                <a:gd name="T9" fmla="*/ 0 w 34161"/>
                <a:gd name="T10" fmla="*/ 0 h 43200"/>
                <a:gd name="T11" fmla="*/ 34161 w 3416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61" h="43200" fill="none" extrusionOk="0">
                  <a:moveTo>
                    <a:pt x="149" y="3921"/>
                  </a:moveTo>
                  <a:cubicBezTo>
                    <a:pt x="3785" y="1369"/>
                    <a:pt x="8119" y="-1"/>
                    <a:pt x="12561" y="0"/>
                  </a:cubicBezTo>
                  <a:cubicBezTo>
                    <a:pt x="24490" y="0"/>
                    <a:pt x="34161" y="9670"/>
                    <a:pt x="34161" y="21600"/>
                  </a:cubicBezTo>
                  <a:cubicBezTo>
                    <a:pt x="34161" y="33529"/>
                    <a:pt x="24490" y="43200"/>
                    <a:pt x="12561" y="43200"/>
                  </a:cubicBezTo>
                  <a:cubicBezTo>
                    <a:pt x="8056" y="43200"/>
                    <a:pt x="3664" y="41791"/>
                    <a:pt x="-1" y="39172"/>
                  </a:cubicBezTo>
                </a:path>
                <a:path w="34161" h="43200" stroke="0" extrusionOk="0">
                  <a:moveTo>
                    <a:pt x="149" y="3921"/>
                  </a:moveTo>
                  <a:cubicBezTo>
                    <a:pt x="3785" y="1369"/>
                    <a:pt x="8119" y="-1"/>
                    <a:pt x="12561" y="0"/>
                  </a:cubicBezTo>
                  <a:cubicBezTo>
                    <a:pt x="24490" y="0"/>
                    <a:pt x="34161" y="9670"/>
                    <a:pt x="34161" y="21600"/>
                  </a:cubicBezTo>
                  <a:cubicBezTo>
                    <a:pt x="34161" y="33529"/>
                    <a:pt x="24490" y="43200"/>
                    <a:pt x="12561" y="43200"/>
                  </a:cubicBezTo>
                  <a:cubicBezTo>
                    <a:pt x="8056" y="43200"/>
                    <a:pt x="3664" y="41791"/>
                    <a:pt x="-1" y="39172"/>
                  </a:cubicBezTo>
                  <a:lnTo>
                    <a:pt x="12561" y="21600"/>
                  </a:lnTo>
                  <a:lnTo>
                    <a:pt x="149" y="3921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Line 45"/>
            <p:cNvSpPr>
              <a:spLocks noChangeShapeType="1"/>
            </p:cNvSpPr>
            <p:nvPr/>
          </p:nvSpPr>
          <p:spPr bwMode="auto">
            <a:xfrm flipV="1">
              <a:off x="3840" y="3024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46"/>
            <p:cNvSpPr>
              <a:spLocks noChangeShapeType="1"/>
            </p:cNvSpPr>
            <p:nvPr/>
          </p:nvSpPr>
          <p:spPr bwMode="auto">
            <a:xfrm>
              <a:off x="4368" y="3024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47"/>
            <p:cNvSpPr>
              <a:spLocks noChangeShapeType="1"/>
            </p:cNvSpPr>
            <p:nvPr/>
          </p:nvSpPr>
          <p:spPr bwMode="auto">
            <a:xfrm flipV="1">
              <a:off x="3168" y="206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96" name="Group 48"/>
            <p:cNvGrpSpPr>
              <a:grpSpLocks/>
            </p:cNvGrpSpPr>
            <p:nvPr/>
          </p:nvGrpSpPr>
          <p:grpSpPr bwMode="auto">
            <a:xfrm>
              <a:off x="3072" y="2496"/>
              <a:ext cx="280" cy="404"/>
              <a:chOff x="4224" y="528"/>
              <a:chExt cx="280" cy="404"/>
            </a:xfrm>
          </p:grpSpPr>
          <p:sp>
            <p:nvSpPr>
              <p:cNvPr id="14404" name="Oval 49"/>
              <p:cNvSpPr>
                <a:spLocks noChangeArrowheads="1"/>
              </p:cNvSpPr>
              <p:nvPr/>
            </p:nvSpPr>
            <p:spPr bwMode="auto">
              <a:xfrm>
                <a:off x="4224" y="624"/>
                <a:ext cx="240" cy="240"/>
              </a:xfrm>
              <a:prstGeom prst="ellipse">
                <a:avLst/>
              </a:prstGeom>
              <a:solidFill>
                <a:srgbClr val="FFDD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05" name="Text Box 50"/>
              <p:cNvSpPr txBox="1">
                <a:spLocks noChangeArrowheads="1"/>
              </p:cNvSpPr>
              <p:nvPr/>
            </p:nvSpPr>
            <p:spPr bwMode="auto">
              <a:xfrm>
                <a:off x="4224" y="528"/>
                <a:ext cx="2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14397" name="Line 51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98" name="Group 52"/>
            <p:cNvGrpSpPr>
              <a:grpSpLocks/>
            </p:cNvGrpSpPr>
            <p:nvPr/>
          </p:nvGrpSpPr>
          <p:grpSpPr bwMode="auto">
            <a:xfrm>
              <a:off x="3072" y="3312"/>
              <a:ext cx="240" cy="240"/>
              <a:chOff x="4224" y="1536"/>
              <a:chExt cx="240" cy="240"/>
            </a:xfrm>
          </p:grpSpPr>
          <p:sp>
            <p:nvSpPr>
              <p:cNvPr id="14402" name="Oval 53"/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240" cy="240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403" name="Line 54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9" name="Line 55"/>
            <p:cNvSpPr>
              <a:spLocks noChangeShapeType="1"/>
            </p:cNvSpPr>
            <p:nvPr/>
          </p:nvSpPr>
          <p:spPr bwMode="auto">
            <a:xfrm>
              <a:off x="2880" y="259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56"/>
            <p:cNvSpPr>
              <a:spLocks noChangeShapeType="1"/>
            </p:cNvSpPr>
            <p:nvPr/>
          </p:nvSpPr>
          <p:spPr bwMode="auto">
            <a:xfrm>
              <a:off x="2880" y="3360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1" name="Freeform 57"/>
            <p:cNvSpPr>
              <a:spLocks/>
            </p:cNvSpPr>
            <p:nvPr/>
          </p:nvSpPr>
          <p:spPr bwMode="auto">
            <a:xfrm>
              <a:off x="3600" y="2350"/>
              <a:ext cx="768" cy="1494"/>
            </a:xfrm>
            <a:custGeom>
              <a:avLst/>
              <a:gdLst>
                <a:gd name="T0" fmla="*/ 199 w 768"/>
                <a:gd name="T1" fmla="*/ 523 h 1494"/>
                <a:gd name="T2" fmla="*/ 129 w 768"/>
                <a:gd name="T3" fmla="*/ 365 h 1494"/>
                <a:gd name="T4" fmla="*/ 12 w 768"/>
                <a:gd name="T5" fmla="*/ 133 h 1494"/>
                <a:gd name="T6" fmla="*/ 53 w 768"/>
                <a:gd name="T7" fmla="*/ 14 h 1494"/>
                <a:gd name="T8" fmla="*/ 240 w 768"/>
                <a:gd name="T9" fmla="*/ 50 h 1494"/>
                <a:gd name="T10" fmla="*/ 478 w 768"/>
                <a:gd name="T11" fmla="*/ 191 h 1494"/>
                <a:gd name="T12" fmla="*/ 624 w 768"/>
                <a:gd name="T13" fmla="*/ 330 h 1494"/>
                <a:gd name="T14" fmla="*/ 730 w 768"/>
                <a:gd name="T15" fmla="*/ 530 h 1494"/>
                <a:gd name="T16" fmla="*/ 764 w 768"/>
                <a:gd name="T17" fmla="*/ 734 h 1494"/>
                <a:gd name="T18" fmla="*/ 750 w 768"/>
                <a:gd name="T19" fmla="*/ 940 h 1494"/>
                <a:gd name="T20" fmla="*/ 662 w 768"/>
                <a:gd name="T21" fmla="*/ 1153 h 1494"/>
                <a:gd name="T22" fmla="*/ 497 w 768"/>
                <a:gd name="T23" fmla="*/ 1330 h 1494"/>
                <a:gd name="T24" fmla="*/ 272 w 768"/>
                <a:gd name="T25" fmla="*/ 1458 h 1494"/>
                <a:gd name="T26" fmla="*/ 58 w 768"/>
                <a:gd name="T27" fmla="*/ 1479 h 1494"/>
                <a:gd name="T28" fmla="*/ 29 w 768"/>
                <a:gd name="T29" fmla="*/ 1366 h 1494"/>
                <a:gd name="T30" fmla="*/ 131 w 768"/>
                <a:gd name="T31" fmla="*/ 1202 h 1494"/>
                <a:gd name="T32" fmla="*/ 235 w 768"/>
                <a:gd name="T33" fmla="*/ 981 h 1494"/>
                <a:gd name="T34" fmla="*/ 250 w 768"/>
                <a:gd name="T35" fmla="*/ 749 h 1494"/>
                <a:gd name="T36" fmla="*/ 199 w 768"/>
                <a:gd name="T37" fmla="*/ 523 h 149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8"/>
                <a:gd name="T58" fmla="*/ 0 h 1494"/>
                <a:gd name="T59" fmla="*/ 768 w 768"/>
                <a:gd name="T60" fmla="*/ 1494 h 149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8" h="1494">
                  <a:moveTo>
                    <a:pt x="199" y="523"/>
                  </a:moveTo>
                  <a:cubicBezTo>
                    <a:pt x="177" y="439"/>
                    <a:pt x="160" y="431"/>
                    <a:pt x="129" y="365"/>
                  </a:cubicBezTo>
                  <a:cubicBezTo>
                    <a:pt x="97" y="300"/>
                    <a:pt x="24" y="191"/>
                    <a:pt x="12" y="133"/>
                  </a:cubicBezTo>
                  <a:cubicBezTo>
                    <a:pt x="0" y="74"/>
                    <a:pt x="15" y="28"/>
                    <a:pt x="53" y="14"/>
                  </a:cubicBezTo>
                  <a:cubicBezTo>
                    <a:pt x="91" y="0"/>
                    <a:pt x="169" y="20"/>
                    <a:pt x="240" y="50"/>
                  </a:cubicBezTo>
                  <a:cubicBezTo>
                    <a:pt x="311" y="80"/>
                    <a:pt x="414" y="144"/>
                    <a:pt x="478" y="191"/>
                  </a:cubicBezTo>
                  <a:cubicBezTo>
                    <a:pt x="542" y="238"/>
                    <a:pt x="582" y="274"/>
                    <a:pt x="624" y="330"/>
                  </a:cubicBezTo>
                  <a:cubicBezTo>
                    <a:pt x="666" y="386"/>
                    <a:pt x="707" y="463"/>
                    <a:pt x="730" y="530"/>
                  </a:cubicBezTo>
                  <a:cubicBezTo>
                    <a:pt x="753" y="597"/>
                    <a:pt x="761" y="665"/>
                    <a:pt x="764" y="734"/>
                  </a:cubicBezTo>
                  <a:cubicBezTo>
                    <a:pt x="768" y="802"/>
                    <a:pt x="767" y="870"/>
                    <a:pt x="750" y="940"/>
                  </a:cubicBezTo>
                  <a:cubicBezTo>
                    <a:pt x="733" y="1009"/>
                    <a:pt x="705" y="1088"/>
                    <a:pt x="662" y="1153"/>
                  </a:cubicBezTo>
                  <a:cubicBezTo>
                    <a:pt x="620" y="1218"/>
                    <a:pt x="562" y="1279"/>
                    <a:pt x="497" y="1330"/>
                  </a:cubicBezTo>
                  <a:cubicBezTo>
                    <a:pt x="432" y="1381"/>
                    <a:pt x="345" y="1433"/>
                    <a:pt x="272" y="1458"/>
                  </a:cubicBezTo>
                  <a:cubicBezTo>
                    <a:pt x="199" y="1483"/>
                    <a:pt x="98" y="1494"/>
                    <a:pt x="58" y="1479"/>
                  </a:cubicBezTo>
                  <a:cubicBezTo>
                    <a:pt x="18" y="1464"/>
                    <a:pt x="17" y="1412"/>
                    <a:pt x="29" y="1366"/>
                  </a:cubicBezTo>
                  <a:cubicBezTo>
                    <a:pt x="41" y="1320"/>
                    <a:pt x="97" y="1266"/>
                    <a:pt x="131" y="1202"/>
                  </a:cubicBezTo>
                  <a:cubicBezTo>
                    <a:pt x="165" y="1138"/>
                    <a:pt x="216" y="1057"/>
                    <a:pt x="235" y="981"/>
                  </a:cubicBezTo>
                  <a:cubicBezTo>
                    <a:pt x="255" y="905"/>
                    <a:pt x="256" y="825"/>
                    <a:pt x="250" y="749"/>
                  </a:cubicBezTo>
                  <a:cubicBezTo>
                    <a:pt x="244" y="672"/>
                    <a:pt x="210" y="570"/>
                    <a:pt x="199" y="523"/>
                  </a:cubicBezTo>
                  <a:close/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85800" y="3181350"/>
            <a:ext cx="838200" cy="3048000"/>
            <a:chOff x="3312" y="240"/>
            <a:chExt cx="528" cy="1920"/>
          </a:xfrm>
        </p:grpSpPr>
        <p:sp>
          <p:nvSpPr>
            <p:cNvPr id="14385" name="Oval 59"/>
            <p:cNvSpPr>
              <a:spLocks noChangeArrowheads="1"/>
            </p:cNvSpPr>
            <p:nvPr/>
          </p:nvSpPr>
          <p:spPr bwMode="auto">
            <a:xfrm>
              <a:off x="3504" y="1056"/>
              <a:ext cx="240" cy="240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6" name="Line 60"/>
            <p:cNvSpPr>
              <a:spLocks noChangeShapeType="1"/>
            </p:cNvSpPr>
            <p:nvPr/>
          </p:nvSpPr>
          <p:spPr bwMode="auto">
            <a:xfrm flipV="1">
              <a:off x="3600" y="24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61"/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62"/>
            <p:cNvSpPr>
              <a:spLocks noChangeShapeType="1"/>
            </p:cNvSpPr>
            <p:nvPr/>
          </p:nvSpPr>
          <p:spPr bwMode="auto">
            <a:xfrm>
              <a:off x="3312" y="96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63"/>
            <p:cNvSpPr>
              <a:spLocks noChangeShapeType="1"/>
            </p:cNvSpPr>
            <p:nvPr/>
          </p:nvSpPr>
          <p:spPr bwMode="auto">
            <a:xfrm>
              <a:off x="3312" y="124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Text Box 64"/>
            <p:cNvSpPr txBox="1">
              <a:spLocks noChangeArrowheads="1"/>
            </p:cNvSpPr>
            <p:nvPr/>
          </p:nvSpPr>
          <p:spPr bwMode="auto">
            <a:xfrm>
              <a:off x="3456" y="960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400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4391" name="Line 65"/>
            <p:cNvSpPr>
              <a:spLocks noChangeShapeType="1"/>
            </p:cNvSpPr>
            <p:nvPr/>
          </p:nvSpPr>
          <p:spPr bwMode="auto">
            <a:xfrm>
              <a:off x="3552" y="124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685800" y="3105150"/>
            <a:ext cx="1066800" cy="2971800"/>
            <a:chOff x="816" y="2256"/>
            <a:chExt cx="672" cy="1872"/>
          </a:xfrm>
        </p:grpSpPr>
        <p:sp>
          <p:nvSpPr>
            <p:cNvPr id="14374" name="Arc 67"/>
            <p:cNvSpPr>
              <a:spLocks/>
            </p:cNvSpPr>
            <p:nvPr/>
          </p:nvSpPr>
          <p:spPr bwMode="auto">
            <a:xfrm>
              <a:off x="1248" y="2928"/>
              <a:ext cx="240" cy="672"/>
            </a:xfrm>
            <a:custGeom>
              <a:avLst/>
              <a:gdLst>
                <a:gd name="T0" fmla="*/ 0 w 28026"/>
                <a:gd name="T1" fmla="*/ 0 h 43200"/>
                <a:gd name="T2" fmla="*/ 0 w 28026"/>
                <a:gd name="T3" fmla="*/ 0 h 43200"/>
                <a:gd name="T4" fmla="*/ 0 w 28026"/>
                <a:gd name="T5" fmla="*/ 0 h 43200"/>
                <a:gd name="T6" fmla="*/ 0 60000 65536"/>
                <a:gd name="T7" fmla="*/ 0 60000 65536"/>
                <a:gd name="T8" fmla="*/ 0 60000 65536"/>
                <a:gd name="T9" fmla="*/ 0 w 28026"/>
                <a:gd name="T10" fmla="*/ 0 h 43200"/>
                <a:gd name="T11" fmla="*/ 28026 w 280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26" h="43200" fill="none" extrusionOk="0">
                  <a:moveTo>
                    <a:pt x="371" y="865"/>
                  </a:moveTo>
                  <a:cubicBezTo>
                    <a:pt x="2338" y="291"/>
                    <a:pt x="4377" y="-1"/>
                    <a:pt x="6426" y="0"/>
                  </a:cubicBezTo>
                  <a:cubicBezTo>
                    <a:pt x="18355" y="0"/>
                    <a:pt x="28026" y="9670"/>
                    <a:pt x="28026" y="21600"/>
                  </a:cubicBezTo>
                  <a:cubicBezTo>
                    <a:pt x="28026" y="33529"/>
                    <a:pt x="18355" y="43200"/>
                    <a:pt x="6426" y="43200"/>
                  </a:cubicBezTo>
                  <a:cubicBezTo>
                    <a:pt x="4246" y="43200"/>
                    <a:pt x="2080" y="42870"/>
                    <a:pt x="0" y="42221"/>
                  </a:cubicBezTo>
                </a:path>
                <a:path w="28026" h="43200" stroke="0" extrusionOk="0">
                  <a:moveTo>
                    <a:pt x="371" y="865"/>
                  </a:moveTo>
                  <a:cubicBezTo>
                    <a:pt x="2338" y="291"/>
                    <a:pt x="4377" y="-1"/>
                    <a:pt x="6426" y="0"/>
                  </a:cubicBezTo>
                  <a:cubicBezTo>
                    <a:pt x="18355" y="0"/>
                    <a:pt x="28026" y="9670"/>
                    <a:pt x="28026" y="21600"/>
                  </a:cubicBezTo>
                  <a:cubicBezTo>
                    <a:pt x="28026" y="33529"/>
                    <a:pt x="18355" y="43200"/>
                    <a:pt x="6426" y="43200"/>
                  </a:cubicBezTo>
                  <a:cubicBezTo>
                    <a:pt x="4246" y="43200"/>
                    <a:pt x="2080" y="42870"/>
                    <a:pt x="0" y="42221"/>
                  </a:cubicBezTo>
                  <a:lnTo>
                    <a:pt x="6426" y="21600"/>
                  </a:lnTo>
                  <a:lnTo>
                    <a:pt x="371" y="865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68"/>
            <p:cNvSpPr>
              <a:spLocks noChangeShapeType="1"/>
            </p:cNvSpPr>
            <p:nvPr/>
          </p:nvSpPr>
          <p:spPr bwMode="auto">
            <a:xfrm flipV="1">
              <a:off x="1104" y="225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76" name="Group 69"/>
            <p:cNvGrpSpPr>
              <a:grpSpLocks/>
            </p:cNvGrpSpPr>
            <p:nvPr/>
          </p:nvGrpSpPr>
          <p:grpSpPr bwMode="auto">
            <a:xfrm>
              <a:off x="1008" y="2688"/>
              <a:ext cx="280" cy="404"/>
              <a:chOff x="4224" y="528"/>
              <a:chExt cx="280" cy="404"/>
            </a:xfrm>
          </p:grpSpPr>
          <p:sp>
            <p:nvSpPr>
              <p:cNvPr id="14383" name="Oval 70"/>
              <p:cNvSpPr>
                <a:spLocks noChangeArrowheads="1"/>
              </p:cNvSpPr>
              <p:nvPr/>
            </p:nvSpPr>
            <p:spPr bwMode="auto">
              <a:xfrm>
                <a:off x="4224" y="624"/>
                <a:ext cx="240" cy="240"/>
              </a:xfrm>
              <a:prstGeom prst="ellipse">
                <a:avLst/>
              </a:prstGeom>
              <a:solidFill>
                <a:srgbClr val="FFDD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384" name="Text Box 71"/>
              <p:cNvSpPr txBox="1">
                <a:spLocks noChangeArrowheads="1"/>
              </p:cNvSpPr>
              <p:nvPr/>
            </p:nvSpPr>
            <p:spPr bwMode="auto">
              <a:xfrm>
                <a:off x="4224" y="528"/>
                <a:ext cx="2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36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14377" name="Line 72"/>
            <p:cNvSpPr>
              <a:spLocks noChangeShapeType="1"/>
            </p:cNvSpPr>
            <p:nvPr/>
          </p:nvSpPr>
          <p:spPr bwMode="auto">
            <a:xfrm flipV="1">
              <a:off x="1104" y="355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78" name="Group 73"/>
            <p:cNvGrpSpPr>
              <a:grpSpLocks/>
            </p:cNvGrpSpPr>
            <p:nvPr/>
          </p:nvGrpSpPr>
          <p:grpSpPr bwMode="auto">
            <a:xfrm>
              <a:off x="1008" y="3408"/>
              <a:ext cx="240" cy="240"/>
              <a:chOff x="4224" y="1536"/>
              <a:chExt cx="240" cy="240"/>
            </a:xfrm>
          </p:grpSpPr>
          <p:sp>
            <p:nvSpPr>
              <p:cNvPr id="14381" name="Oval 74"/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240" cy="240"/>
              </a:xfrm>
              <a:prstGeom prst="ellipse">
                <a:avLst/>
              </a:prstGeom>
              <a:solidFill>
                <a:srgbClr val="CCEC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382" name="Line 75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9" name="Line 76"/>
            <p:cNvSpPr>
              <a:spLocks noChangeShapeType="1"/>
            </p:cNvSpPr>
            <p:nvPr/>
          </p:nvSpPr>
          <p:spPr bwMode="auto">
            <a:xfrm>
              <a:off x="816" y="273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77"/>
            <p:cNvSpPr>
              <a:spLocks noChangeShapeType="1"/>
            </p:cNvSpPr>
            <p:nvPr/>
          </p:nvSpPr>
          <p:spPr bwMode="auto">
            <a:xfrm>
              <a:off x="816" y="340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3429000" y="895350"/>
            <a:ext cx="5486400" cy="5486400"/>
            <a:chOff x="2160" y="528"/>
            <a:chExt cx="3456" cy="3456"/>
          </a:xfrm>
        </p:grpSpPr>
        <p:sp>
          <p:nvSpPr>
            <p:cNvPr id="14353" name="Rectangle 79"/>
            <p:cNvSpPr>
              <a:spLocks noChangeArrowheads="1"/>
            </p:cNvSpPr>
            <p:nvPr/>
          </p:nvSpPr>
          <p:spPr bwMode="auto">
            <a:xfrm>
              <a:off x="2160" y="528"/>
              <a:ext cx="3456" cy="3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4354" name="Group 80"/>
            <p:cNvGrpSpPr>
              <a:grpSpLocks/>
            </p:cNvGrpSpPr>
            <p:nvPr/>
          </p:nvGrpSpPr>
          <p:grpSpPr bwMode="auto">
            <a:xfrm>
              <a:off x="2208" y="1152"/>
              <a:ext cx="3360" cy="2802"/>
              <a:chOff x="2208" y="1152"/>
              <a:chExt cx="3360" cy="2802"/>
            </a:xfrm>
          </p:grpSpPr>
          <p:pic>
            <p:nvPicPr>
              <p:cNvPr id="14355" name="Picture 81" descr="wltxw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1152"/>
                <a:ext cx="3360" cy="2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6" name="Line 82"/>
              <p:cNvSpPr>
                <a:spLocks noChangeShapeType="1"/>
              </p:cNvSpPr>
              <p:nvPr/>
            </p:nvSpPr>
            <p:spPr bwMode="auto">
              <a:xfrm flipV="1">
                <a:off x="3792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4357" name="Object 4"/>
              <p:cNvGraphicFramePr>
                <a:graphicFrameLocks noChangeAspect="1"/>
              </p:cNvGraphicFramePr>
              <p:nvPr/>
            </p:nvGraphicFramePr>
            <p:xfrm>
              <a:off x="2208" y="3216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7" name="Equation" r:id="rId6" imgW="215619" imgH="266353" progId="Equation.3">
                      <p:embed/>
                    </p:oleObj>
                  </mc:Choice>
                  <mc:Fallback>
                    <p:oleObj name="Equation" r:id="rId6" imgW="215619" imgH="266353" progId="Equation.3">
                      <p:embed/>
                      <p:pic>
                        <p:nvPicPr>
                          <p:cNvPr id="1435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3216"/>
                            <a:ext cx="214" cy="26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8" name="Line 84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192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4359" name="Object 5"/>
              <p:cNvGraphicFramePr>
                <a:graphicFrameLocks noChangeAspect="1"/>
              </p:cNvGraphicFramePr>
              <p:nvPr/>
            </p:nvGraphicFramePr>
            <p:xfrm>
              <a:off x="5289" y="2832"/>
              <a:ext cx="1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8" name="Equation" r:id="rId8" imgW="215619" imgH="266353" progId="Equation.3">
                      <p:embed/>
                    </p:oleObj>
                  </mc:Choice>
                  <mc:Fallback>
                    <p:oleObj name="Equation" r:id="rId8" imgW="215619" imgH="266353" progId="Equation.3">
                      <p:embed/>
                      <p:pic>
                        <p:nvPicPr>
                          <p:cNvPr id="1435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9" y="2832"/>
                            <a:ext cx="194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00CC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Line 86"/>
              <p:cNvSpPr>
                <a:spLocks noChangeShapeType="1"/>
              </p:cNvSpPr>
              <p:nvPr/>
            </p:nvSpPr>
            <p:spPr bwMode="auto">
              <a:xfrm flipV="1">
                <a:off x="4368" y="1872"/>
                <a:ext cx="816" cy="33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1" name="Line 87"/>
              <p:cNvSpPr>
                <a:spLocks noChangeShapeType="1"/>
              </p:cNvSpPr>
              <p:nvPr/>
            </p:nvSpPr>
            <p:spPr bwMode="auto">
              <a:xfrm flipH="1">
                <a:off x="2400" y="340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2" name="Line 88"/>
              <p:cNvSpPr>
                <a:spLocks noChangeShapeType="1"/>
              </p:cNvSpPr>
              <p:nvPr/>
            </p:nvSpPr>
            <p:spPr bwMode="auto">
              <a:xfrm flipH="1">
                <a:off x="4944" y="1392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89"/>
              <p:cNvSpPr>
                <a:spLocks noChangeShapeType="1"/>
              </p:cNvSpPr>
              <p:nvPr/>
            </p:nvSpPr>
            <p:spPr bwMode="auto">
              <a:xfrm flipH="1" flipV="1">
                <a:off x="2304" y="1392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90"/>
              <p:cNvSpPr>
                <a:spLocks noChangeShapeType="1"/>
              </p:cNvSpPr>
              <p:nvPr/>
            </p:nvSpPr>
            <p:spPr bwMode="auto">
              <a:xfrm flipH="1" flipV="1">
                <a:off x="5040" y="3456"/>
                <a:ext cx="288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4365" name="Object 6"/>
              <p:cNvGraphicFramePr>
                <a:graphicFrameLocks noChangeAspect="1"/>
              </p:cNvGraphicFramePr>
              <p:nvPr/>
            </p:nvGraphicFramePr>
            <p:xfrm>
              <a:off x="5088" y="3216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49" name="Equation" r:id="rId10" imgW="215619" imgH="266353" progId="Equation.3">
                      <p:embed/>
                    </p:oleObj>
                  </mc:Choice>
                  <mc:Fallback>
                    <p:oleObj name="Equation" r:id="rId10" imgW="215619" imgH="266353" progId="Equation.3">
                      <p:embed/>
                      <p:pic>
                        <p:nvPicPr>
                          <p:cNvPr id="14365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216"/>
                            <a:ext cx="214" cy="26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6" name="Object 7"/>
              <p:cNvGraphicFramePr>
                <a:graphicFrameLocks noChangeAspect="1"/>
              </p:cNvGraphicFramePr>
              <p:nvPr/>
            </p:nvGraphicFramePr>
            <p:xfrm>
              <a:off x="2496" y="1296"/>
              <a:ext cx="17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0" name="Equation" r:id="rId12" imgW="152334" imgH="190417" progId="Equation.3">
                      <p:embed/>
                    </p:oleObj>
                  </mc:Choice>
                  <mc:Fallback>
                    <p:oleObj name="Equation" r:id="rId12" imgW="152334" imgH="190417" progId="Equation.3">
                      <p:embed/>
                      <p:pic>
                        <p:nvPicPr>
                          <p:cNvPr id="14366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296"/>
                            <a:ext cx="173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7" name="Object 8"/>
              <p:cNvGraphicFramePr>
                <a:graphicFrameLocks noChangeAspect="1"/>
              </p:cNvGraphicFramePr>
              <p:nvPr/>
            </p:nvGraphicFramePr>
            <p:xfrm>
              <a:off x="4896" y="1296"/>
              <a:ext cx="17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1" name="Equation" r:id="rId14" imgW="152334" imgH="190417" progId="Equation.3">
                      <p:embed/>
                    </p:oleObj>
                  </mc:Choice>
                  <mc:Fallback>
                    <p:oleObj name="Equation" r:id="rId14" imgW="152334" imgH="190417" progId="Equation.3">
                      <p:embed/>
                      <p:pic>
                        <p:nvPicPr>
                          <p:cNvPr id="14367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296"/>
                            <a:ext cx="173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9"/>
              <p:cNvGraphicFramePr>
                <a:graphicFrameLocks noChangeAspect="1"/>
              </p:cNvGraphicFramePr>
              <p:nvPr/>
            </p:nvGraphicFramePr>
            <p:xfrm>
              <a:off x="2496" y="3600"/>
              <a:ext cx="17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2" name="Equation" r:id="rId16" imgW="152334" imgH="190417" progId="Equation.3">
                      <p:embed/>
                    </p:oleObj>
                  </mc:Choice>
                  <mc:Fallback>
                    <p:oleObj name="Equation" r:id="rId16" imgW="152334" imgH="190417" progId="Equation.3">
                      <p:embed/>
                      <p:pic>
                        <p:nvPicPr>
                          <p:cNvPr id="14368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3600"/>
                            <a:ext cx="173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9" name="Object 10"/>
              <p:cNvGraphicFramePr>
                <a:graphicFrameLocks noChangeAspect="1"/>
              </p:cNvGraphicFramePr>
              <p:nvPr/>
            </p:nvGraphicFramePr>
            <p:xfrm>
              <a:off x="4992" y="3600"/>
              <a:ext cx="17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3" name="Equation" r:id="rId17" imgW="152334" imgH="190417" progId="Equation.3">
                      <p:embed/>
                    </p:oleObj>
                  </mc:Choice>
                  <mc:Fallback>
                    <p:oleObj name="Equation" r:id="rId17" imgW="152334" imgH="190417" progId="Equation.3">
                      <p:embed/>
                      <p:pic>
                        <p:nvPicPr>
                          <p:cNvPr id="14369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3600"/>
                            <a:ext cx="173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11"/>
              <p:cNvGraphicFramePr>
                <a:graphicFrameLocks noChangeAspect="1"/>
              </p:cNvGraphicFramePr>
              <p:nvPr/>
            </p:nvGraphicFramePr>
            <p:xfrm>
              <a:off x="4704" y="1776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4" name="Equation" r:id="rId18" imgW="175293" imgH="228569" progId="Equation.3">
                      <p:embed/>
                    </p:oleObj>
                  </mc:Choice>
                  <mc:Fallback>
                    <p:oleObj name="Equation" r:id="rId18" imgW="175293" imgH="228569" progId="Equation.3">
                      <p:embed/>
                      <p:pic>
                        <p:nvPicPr>
                          <p:cNvPr id="1437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776"/>
                            <a:ext cx="2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1" name="Text Box 97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>
                    <a:solidFill>
                      <a:srgbClr val="CC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372" name="Text Box 98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graphicFrame>
            <p:nvGraphicFramePr>
              <p:cNvPr id="14373" name="Object 12"/>
              <p:cNvGraphicFramePr>
                <a:graphicFrameLocks noChangeAspect="1"/>
              </p:cNvGraphicFramePr>
              <p:nvPr/>
            </p:nvGraphicFramePr>
            <p:xfrm>
              <a:off x="2256" y="1728"/>
              <a:ext cx="1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55" name="Equation" r:id="rId20" imgW="215619" imgH="266353" progId="Equation.3">
                      <p:embed/>
                    </p:oleObj>
                  </mc:Choice>
                  <mc:Fallback>
                    <p:oleObj name="Equation" r:id="rId20" imgW="215619" imgH="266353" progId="Equation.3">
                      <p:embed/>
                      <p:pic>
                        <p:nvPicPr>
                          <p:cNvPr id="1437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728"/>
                            <a:ext cx="194" cy="2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00CC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3733800" y="1047750"/>
            <a:ext cx="51816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/>
              <a:t>振荡</a:t>
            </a:r>
            <a:r>
              <a:rPr kumimoji="0" lang="zh-CN" altLang="en-US" sz="2800" b="1">
                <a:solidFill>
                  <a:srgbClr val="FF0000"/>
                </a:solidFill>
              </a:rPr>
              <a:t>电偶极子</a:t>
            </a:r>
            <a:r>
              <a:rPr kumimoji="0" lang="zh-CN" altLang="en-US" sz="2800" b="1"/>
              <a:t>附近的</a:t>
            </a:r>
            <a:r>
              <a:rPr kumimoji="0" lang="zh-CN" altLang="en-US" sz="2800" b="1">
                <a:solidFill>
                  <a:srgbClr val="0000FF"/>
                </a:solidFill>
              </a:rPr>
              <a:t>电磁场线</a:t>
            </a:r>
          </a:p>
        </p:txBody>
      </p:sp>
      <p:graphicFrame>
        <p:nvGraphicFramePr>
          <p:cNvPr id="14349" name="Object 3"/>
          <p:cNvGraphicFramePr>
            <a:graphicFrameLocks noChangeAspect="1"/>
          </p:cNvGraphicFramePr>
          <p:nvPr/>
        </p:nvGraphicFramePr>
        <p:xfrm>
          <a:off x="5486400" y="5410200"/>
          <a:ext cx="1193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6" name="Photo Editor 照片" r:id="rId21" imgW="514422" imgH="523810" progId="MSPhotoEd.3">
                  <p:embed/>
                </p:oleObj>
              </mc:Choice>
              <mc:Fallback>
                <p:oleObj name="Photo Editor 照片" r:id="rId21" imgW="514422" imgH="523810" progId="MSPhotoEd.3">
                  <p:embed/>
                  <p:pic>
                    <p:nvPicPr>
                      <p:cNvPr id="143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0200"/>
                        <a:ext cx="11938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03"/>
          <p:cNvSpPr>
            <a:spLocks noChangeArrowheads="1"/>
          </p:cNvSpPr>
          <p:nvPr/>
        </p:nvSpPr>
        <p:spPr bwMode="auto">
          <a:xfrm>
            <a:off x="3348038" y="1889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800" b="1">
                <a:solidFill>
                  <a:srgbClr val="FF0000"/>
                </a:solidFill>
              </a:rPr>
              <a:t>电偶极子</a:t>
            </a:r>
            <a:endParaRPr kumimoji="0"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351" name="Rectangle 104"/>
          <p:cNvSpPr>
            <a:spLocks noChangeArrowheads="1"/>
          </p:cNvSpPr>
          <p:nvPr/>
        </p:nvSpPr>
        <p:spPr bwMode="auto">
          <a:xfrm>
            <a:off x="4859338" y="19161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</a:rPr>
              <a:t>电   场   线</a:t>
            </a:r>
          </a:p>
        </p:txBody>
      </p:sp>
      <p:sp>
        <p:nvSpPr>
          <p:cNvPr id="14352" name="Rectangle 105"/>
          <p:cNvSpPr>
            <a:spLocks noChangeArrowheads="1"/>
          </p:cNvSpPr>
          <p:nvPr/>
        </p:nvSpPr>
        <p:spPr bwMode="auto">
          <a:xfrm>
            <a:off x="8405813" y="2852738"/>
            <a:ext cx="774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0000FF"/>
                </a:solidFill>
              </a:rPr>
              <a:t>磁场线</a:t>
            </a:r>
          </a:p>
        </p:txBody>
      </p:sp>
    </p:spTree>
    <p:extLst>
      <p:ext uri="{BB962C8B-B14F-4D97-AF65-F5344CB8AC3E}">
        <p14:creationId xmlns:p14="http://schemas.microsoft.com/office/powerpoint/2010/main" val="2816685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196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" name="Object 2"/>
          <p:cNvGraphicFramePr>
            <a:graphicFrameLocks noChangeAspect="1"/>
          </p:cNvGraphicFramePr>
          <p:nvPr/>
        </p:nvGraphicFramePr>
        <p:xfrm>
          <a:off x="2209800" y="4343400"/>
          <a:ext cx="62325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4" name="Equation" r:id="rId3" imgW="2044700" imgH="419100" progId="Equation.3">
                  <p:embed/>
                </p:oleObj>
              </mc:Choice>
              <mc:Fallback>
                <p:oleObj name="Equation" r:id="rId3" imgW="2044700" imgH="419100" progId="Equation.3">
                  <p:embed/>
                  <p:pic>
                    <p:nvPicPr>
                      <p:cNvPr id="194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62325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" name="Object 3"/>
          <p:cNvGraphicFramePr>
            <a:graphicFrameLocks noChangeAspect="1"/>
          </p:cNvGraphicFramePr>
          <p:nvPr/>
        </p:nvGraphicFramePr>
        <p:xfrm>
          <a:off x="2195513" y="5410200"/>
          <a:ext cx="59531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5" name="Equation" r:id="rId5" imgW="2273300" imgH="431800" progId="Equation.3">
                  <p:embed/>
                </p:oleObj>
              </mc:Choice>
              <mc:Fallback>
                <p:oleObj name="Equation" r:id="rId5" imgW="2273300" imgH="431800" progId="Equation.3">
                  <p:embed/>
                  <p:pic>
                    <p:nvPicPr>
                      <p:cNvPr id="194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10200"/>
                        <a:ext cx="59531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324600" y="2590800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6" name="Equation" r:id="rId7" imgW="1054100" imgH="355600" progId="Equation.DSMT4">
                  <p:embed/>
                </p:oleObj>
              </mc:Choice>
              <mc:Fallback>
                <p:oleObj name="Equation" r:id="rId7" imgW="1054100" imgH="355600" progId="Equation.DSMT4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90800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219200" y="457200"/>
            <a:ext cx="4876800" cy="3657600"/>
            <a:chOff x="1200" y="528"/>
            <a:chExt cx="3072" cy="2304"/>
          </a:xfrm>
        </p:grpSpPr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1200" y="528"/>
              <a:ext cx="3072" cy="2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5370" name="Group 7"/>
            <p:cNvGrpSpPr>
              <a:grpSpLocks/>
            </p:cNvGrpSpPr>
            <p:nvPr/>
          </p:nvGrpSpPr>
          <p:grpSpPr bwMode="auto">
            <a:xfrm>
              <a:off x="1752" y="537"/>
              <a:ext cx="2468" cy="2247"/>
              <a:chOff x="1752" y="537"/>
              <a:chExt cx="2468" cy="2247"/>
            </a:xfrm>
          </p:grpSpPr>
          <p:grpSp>
            <p:nvGrpSpPr>
              <p:cNvPr id="15371" name="Group 8"/>
              <p:cNvGrpSpPr>
                <a:grpSpLocks/>
              </p:cNvGrpSpPr>
              <p:nvPr/>
            </p:nvGrpSpPr>
            <p:grpSpPr bwMode="auto">
              <a:xfrm>
                <a:off x="1896" y="1326"/>
                <a:ext cx="1632" cy="329"/>
                <a:chOff x="1896" y="1326"/>
                <a:chExt cx="1632" cy="329"/>
              </a:xfrm>
            </p:grpSpPr>
            <p:sp>
              <p:nvSpPr>
                <p:cNvPr id="15394" name="Oval 9"/>
                <p:cNvSpPr>
                  <a:spLocks noChangeArrowheads="1"/>
                </p:cNvSpPr>
                <p:nvPr/>
              </p:nvSpPr>
              <p:spPr bwMode="auto">
                <a:xfrm>
                  <a:off x="1978" y="1367"/>
                  <a:ext cx="146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5" name="Rectangle 10"/>
                <p:cNvSpPr>
                  <a:spLocks noChangeArrowheads="1"/>
                </p:cNvSpPr>
                <p:nvPr/>
              </p:nvSpPr>
              <p:spPr bwMode="auto">
                <a:xfrm>
                  <a:off x="1896" y="1326"/>
                  <a:ext cx="1632" cy="1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6" name="Oval 11"/>
                <p:cNvSpPr>
                  <a:spLocks noChangeArrowheads="1"/>
                </p:cNvSpPr>
                <p:nvPr/>
              </p:nvSpPr>
              <p:spPr bwMode="auto">
                <a:xfrm>
                  <a:off x="1978" y="1367"/>
                  <a:ext cx="146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7" name="Line 12"/>
                <p:cNvSpPr>
                  <a:spLocks noChangeShapeType="1"/>
                </p:cNvSpPr>
                <p:nvPr/>
              </p:nvSpPr>
              <p:spPr bwMode="auto">
                <a:xfrm>
                  <a:off x="1978" y="1491"/>
                  <a:ext cx="14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2" name="Group 13"/>
              <p:cNvGrpSpPr>
                <a:grpSpLocks/>
              </p:cNvGrpSpPr>
              <p:nvPr/>
            </p:nvGrpSpPr>
            <p:grpSpPr bwMode="auto">
              <a:xfrm>
                <a:off x="1752" y="1796"/>
                <a:ext cx="1920" cy="424"/>
                <a:chOff x="1752" y="1796"/>
                <a:chExt cx="1920" cy="424"/>
              </a:xfrm>
            </p:grpSpPr>
            <p:sp>
              <p:nvSpPr>
                <p:cNvPr id="15390" name="Oval 14"/>
                <p:cNvSpPr>
                  <a:spLocks noChangeArrowheads="1"/>
                </p:cNvSpPr>
                <p:nvPr/>
              </p:nvSpPr>
              <p:spPr bwMode="auto">
                <a:xfrm>
                  <a:off x="1848" y="1849"/>
                  <a:ext cx="1728" cy="37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752" y="1796"/>
                  <a:ext cx="1920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2" name="Oval 16"/>
                <p:cNvSpPr>
                  <a:spLocks noChangeArrowheads="1"/>
                </p:cNvSpPr>
                <p:nvPr/>
              </p:nvSpPr>
              <p:spPr bwMode="auto">
                <a:xfrm>
                  <a:off x="1848" y="1849"/>
                  <a:ext cx="1728" cy="37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3" name="Line 17"/>
                <p:cNvSpPr>
                  <a:spLocks noChangeShapeType="1"/>
                </p:cNvSpPr>
                <p:nvPr/>
              </p:nvSpPr>
              <p:spPr bwMode="auto">
                <a:xfrm>
                  <a:off x="1848" y="200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73" name="Oval 18"/>
              <p:cNvSpPr>
                <a:spLocks noChangeArrowheads="1"/>
              </p:cNvSpPr>
              <p:nvPr/>
            </p:nvSpPr>
            <p:spPr bwMode="auto">
              <a:xfrm>
                <a:off x="1848" y="1091"/>
                <a:ext cx="1728" cy="16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4" name="Line 19"/>
              <p:cNvSpPr>
                <a:spLocks noChangeShapeType="1"/>
              </p:cNvSpPr>
              <p:nvPr/>
            </p:nvSpPr>
            <p:spPr bwMode="auto">
              <a:xfrm flipV="1">
                <a:off x="2712" y="1091"/>
                <a:ext cx="0" cy="16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5" name="Line 20"/>
              <p:cNvSpPr>
                <a:spLocks noChangeShapeType="1"/>
              </p:cNvSpPr>
              <p:nvPr/>
            </p:nvSpPr>
            <p:spPr bwMode="auto">
              <a:xfrm flipV="1">
                <a:off x="2712" y="560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Line 21"/>
              <p:cNvSpPr>
                <a:spLocks noChangeShapeType="1"/>
              </p:cNvSpPr>
              <p:nvPr/>
            </p:nvSpPr>
            <p:spPr bwMode="auto">
              <a:xfrm flipV="1">
                <a:off x="2688" y="1651"/>
                <a:ext cx="0" cy="36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7" name="Object 5"/>
              <p:cNvGraphicFramePr>
                <a:graphicFrameLocks noChangeAspect="1"/>
              </p:cNvGraphicFramePr>
              <p:nvPr/>
            </p:nvGraphicFramePr>
            <p:xfrm>
              <a:off x="2337" y="1796"/>
              <a:ext cx="309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37" name="公式" r:id="rId9" imgW="251499" imgH="312471" progId="Equation.3">
                      <p:embed/>
                    </p:oleObj>
                  </mc:Choice>
                  <mc:Fallback>
                    <p:oleObj name="公式" r:id="rId9" imgW="251499" imgH="312471" progId="Equation.3">
                      <p:embed/>
                      <p:pic>
                        <p:nvPicPr>
                          <p:cNvPr id="1537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7" y="1796"/>
                            <a:ext cx="309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8" name="Line 23"/>
              <p:cNvSpPr>
                <a:spLocks noChangeShapeType="1"/>
              </p:cNvSpPr>
              <p:nvPr/>
            </p:nvSpPr>
            <p:spPr bwMode="auto">
              <a:xfrm flipV="1">
                <a:off x="2712" y="855"/>
                <a:ext cx="768" cy="1129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9" name="Arc 24"/>
              <p:cNvSpPr>
                <a:spLocks/>
              </p:cNvSpPr>
              <p:nvPr/>
            </p:nvSpPr>
            <p:spPr bwMode="auto">
              <a:xfrm>
                <a:off x="2712" y="1093"/>
                <a:ext cx="288" cy="112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-1" y="0"/>
                    </a:moveTo>
                    <a:cubicBezTo>
                      <a:pt x="11822" y="0"/>
                      <a:pt x="21448" y="9504"/>
                      <a:pt x="21598" y="21325"/>
                    </a:cubicBezTo>
                  </a:path>
                  <a:path w="21598" h="21600" stroke="0" extrusionOk="0">
                    <a:moveTo>
                      <a:pt x="-1" y="0"/>
                    </a:moveTo>
                    <a:cubicBezTo>
                      <a:pt x="11822" y="0"/>
                      <a:pt x="21448" y="9504"/>
                      <a:pt x="21598" y="2132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25"/>
              <p:cNvSpPr>
                <a:spLocks noChangeShapeType="1"/>
              </p:cNvSpPr>
              <p:nvPr/>
            </p:nvSpPr>
            <p:spPr bwMode="auto">
              <a:xfrm flipH="1" flipV="1">
                <a:off x="2904" y="996"/>
                <a:ext cx="48" cy="65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26"/>
              <p:cNvSpPr>
                <a:spLocks noChangeShapeType="1"/>
              </p:cNvSpPr>
              <p:nvPr/>
            </p:nvSpPr>
            <p:spPr bwMode="auto">
              <a:xfrm flipV="1">
                <a:off x="2712" y="1655"/>
                <a:ext cx="240" cy="32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Line 27"/>
              <p:cNvSpPr>
                <a:spLocks noChangeShapeType="1"/>
              </p:cNvSpPr>
              <p:nvPr/>
            </p:nvSpPr>
            <p:spPr bwMode="auto">
              <a:xfrm flipH="1">
                <a:off x="2328" y="1655"/>
                <a:ext cx="624" cy="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3" name="Text Box 28"/>
              <p:cNvSpPr txBox="1">
                <a:spLocks noChangeArrowheads="1"/>
              </p:cNvSpPr>
              <p:nvPr/>
            </p:nvSpPr>
            <p:spPr bwMode="auto">
              <a:xfrm>
                <a:off x="2072" y="537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800" b="1">
                    <a:solidFill>
                      <a:srgbClr val="FF0000"/>
                    </a:solidFill>
                  </a:rPr>
                  <a:t>极轴</a:t>
                </a:r>
              </a:p>
            </p:txBody>
          </p:sp>
          <p:sp>
            <p:nvSpPr>
              <p:cNvPr id="15384" name="Text Box 29"/>
              <p:cNvSpPr txBox="1">
                <a:spLocks noChangeArrowheads="1"/>
              </p:cNvSpPr>
              <p:nvPr/>
            </p:nvSpPr>
            <p:spPr bwMode="auto">
              <a:xfrm>
                <a:off x="3204" y="537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800" b="1">
                    <a:solidFill>
                      <a:srgbClr val="0000FF"/>
                    </a:solidFill>
                  </a:rPr>
                  <a:t>传播方向</a:t>
                </a:r>
              </a:p>
            </p:txBody>
          </p:sp>
          <p:graphicFrame>
            <p:nvGraphicFramePr>
              <p:cNvPr id="15385" name="Object 6"/>
              <p:cNvGraphicFramePr>
                <a:graphicFrameLocks noChangeAspect="1"/>
              </p:cNvGraphicFramePr>
              <p:nvPr/>
            </p:nvGraphicFramePr>
            <p:xfrm>
              <a:off x="2819" y="1829"/>
              <a:ext cx="20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38" name="公式" r:id="rId11" imgW="152202" imgH="177569" progId="Equation.3">
                      <p:embed/>
                    </p:oleObj>
                  </mc:Choice>
                  <mc:Fallback>
                    <p:oleObj name="公式" r:id="rId11" imgW="152202" imgH="177569" progId="Equation.3">
                      <p:embed/>
                      <p:pic>
                        <p:nvPicPr>
                          <p:cNvPr id="15385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29"/>
                            <a:ext cx="20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6" name="Arc 31"/>
              <p:cNvSpPr>
                <a:spLocks/>
              </p:cNvSpPr>
              <p:nvPr/>
            </p:nvSpPr>
            <p:spPr bwMode="auto">
              <a:xfrm>
                <a:off x="2712" y="1561"/>
                <a:ext cx="192" cy="9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87" name="Object 7"/>
              <p:cNvGraphicFramePr>
                <a:graphicFrameLocks noChangeAspect="1"/>
              </p:cNvGraphicFramePr>
              <p:nvPr/>
            </p:nvGraphicFramePr>
            <p:xfrm>
              <a:off x="2712" y="1608"/>
              <a:ext cx="17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39" name="公式" r:id="rId13" imgW="177646" imgH="241091" progId="Equation.3">
                      <p:embed/>
                    </p:oleObj>
                  </mc:Choice>
                  <mc:Fallback>
                    <p:oleObj name="公式" r:id="rId13" imgW="177646" imgH="241091" progId="Equation.3">
                      <p:embed/>
                      <p:pic>
                        <p:nvPicPr>
                          <p:cNvPr id="1538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2" y="1608"/>
                            <a:ext cx="17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8" name="Object 8"/>
              <p:cNvGraphicFramePr>
                <a:graphicFrameLocks noChangeAspect="1"/>
              </p:cNvGraphicFramePr>
              <p:nvPr/>
            </p:nvGraphicFramePr>
            <p:xfrm>
              <a:off x="2832" y="720"/>
              <a:ext cx="26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0" name="Equation" r:id="rId15" imgW="198177" imgH="251491" progId="Equation.3">
                      <p:embed/>
                    </p:oleObj>
                  </mc:Choice>
                  <mc:Fallback>
                    <p:oleObj name="Equation" r:id="rId15" imgW="198177" imgH="251491" progId="Equation.3">
                      <p:embed/>
                      <p:pic>
                        <p:nvPicPr>
                          <p:cNvPr id="1538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720"/>
                            <a:ext cx="263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9" name="Object 9"/>
              <p:cNvGraphicFramePr>
                <a:graphicFrameLocks noChangeAspect="1"/>
              </p:cNvGraphicFramePr>
              <p:nvPr/>
            </p:nvGraphicFramePr>
            <p:xfrm>
              <a:off x="1992" y="1608"/>
              <a:ext cx="32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1" name="Equation" r:id="rId17" imgW="251499" imgH="251491" progId="Equation.3">
                      <p:embed/>
                    </p:oleObj>
                  </mc:Choice>
                  <mc:Fallback>
                    <p:oleObj name="Equation" r:id="rId17" imgW="251499" imgH="251491" progId="Equation.3">
                      <p:embed/>
                      <p:pic>
                        <p:nvPicPr>
                          <p:cNvPr id="1538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2" y="1608"/>
                            <a:ext cx="32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66" name="Rectangle 35"/>
          <p:cNvSpPr>
            <a:spLocks noChangeArrowheads="1"/>
          </p:cNvSpPr>
          <p:nvPr/>
        </p:nvSpPr>
        <p:spPr bwMode="auto">
          <a:xfrm>
            <a:off x="6324600" y="1752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</a:rPr>
              <a:t>传播速度</a:t>
            </a:r>
          </a:p>
        </p:txBody>
      </p:sp>
      <p:sp>
        <p:nvSpPr>
          <p:cNvPr id="15367" name="Rectangle 36"/>
          <p:cNvSpPr>
            <a:spLocks noChangeArrowheads="1"/>
          </p:cNvSpPr>
          <p:nvPr/>
        </p:nvSpPr>
        <p:spPr bwMode="auto">
          <a:xfrm>
            <a:off x="215900" y="4648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电场</a:t>
            </a:r>
            <a:r>
              <a:rPr kumimoji="0" lang="zh-CN" altLang="en-US" sz="2800" b="1"/>
              <a:t>数值</a:t>
            </a:r>
          </a:p>
        </p:txBody>
      </p:sp>
      <p:sp>
        <p:nvSpPr>
          <p:cNvPr id="15368" name="Rectangle 38"/>
          <p:cNvSpPr>
            <a:spLocks noChangeArrowheads="1"/>
          </p:cNvSpPr>
          <p:nvPr/>
        </p:nvSpPr>
        <p:spPr bwMode="auto">
          <a:xfrm>
            <a:off x="228600" y="5715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磁场</a:t>
            </a:r>
            <a:r>
              <a:rPr kumimoji="0" lang="zh-CN" altLang="en-US" sz="2800" b="1"/>
              <a:t>数值</a:t>
            </a:r>
          </a:p>
        </p:txBody>
      </p:sp>
    </p:spTree>
    <p:extLst>
      <p:ext uri="{BB962C8B-B14F-4D97-AF65-F5344CB8AC3E}">
        <p14:creationId xmlns:p14="http://schemas.microsoft.com/office/powerpoint/2010/main" val="10211378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1"/>
          <p:cNvGrpSpPr>
            <a:grpSpLocks/>
          </p:cNvGrpSpPr>
          <p:nvPr/>
        </p:nvGrpSpPr>
        <p:grpSpPr bwMode="auto">
          <a:xfrm>
            <a:off x="533400" y="1066800"/>
            <a:ext cx="7924800" cy="2971800"/>
            <a:chOff x="336" y="672"/>
            <a:chExt cx="4992" cy="1872"/>
          </a:xfrm>
        </p:grpSpPr>
        <p:sp>
          <p:nvSpPr>
            <p:cNvPr id="16393" name="Rectangle 12"/>
            <p:cNvSpPr>
              <a:spLocks noChangeArrowheads="1"/>
            </p:cNvSpPr>
            <p:nvPr/>
          </p:nvSpPr>
          <p:spPr bwMode="auto">
            <a:xfrm>
              <a:off x="336" y="672"/>
              <a:ext cx="4992" cy="1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313" y="672"/>
              <a:ext cx="200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/>
                <a:t>平面电磁波</a:t>
              </a:r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1178" y="1061"/>
              <a:ext cx="0" cy="7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flipH="1">
              <a:off x="672" y="1791"/>
              <a:ext cx="506" cy="4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Freeform 16" descr="浅色竖线"/>
            <p:cNvSpPr>
              <a:spLocks/>
            </p:cNvSpPr>
            <p:nvPr/>
          </p:nvSpPr>
          <p:spPr bwMode="auto">
            <a:xfrm>
              <a:off x="1178" y="1288"/>
              <a:ext cx="3272" cy="1021"/>
            </a:xfrm>
            <a:custGeom>
              <a:avLst/>
              <a:gdLst>
                <a:gd name="T0" fmla="*/ 0 w 3384"/>
                <a:gd name="T1" fmla="*/ 454 h 1074"/>
                <a:gd name="T2" fmla="*/ 395 w 3384"/>
                <a:gd name="T3" fmla="*/ 1 h 1074"/>
                <a:gd name="T4" fmla="*/ 750 w 3384"/>
                <a:gd name="T5" fmla="*/ 454 h 1074"/>
                <a:gd name="T6" fmla="*/ 1092 w 3384"/>
                <a:gd name="T7" fmla="*/ 922 h 1074"/>
                <a:gd name="T8" fmla="*/ 1468 w 3384"/>
                <a:gd name="T9" fmla="*/ 462 h 1074"/>
                <a:gd name="T10" fmla="*/ 1856 w 3384"/>
                <a:gd name="T11" fmla="*/ 1 h 1074"/>
                <a:gd name="T12" fmla="*/ 2251 w 3384"/>
                <a:gd name="T13" fmla="*/ 454 h 1074"/>
                <a:gd name="T14" fmla="*/ 2645 w 3384"/>
                <a:gd name="T15" fmla="*/ 908 h 1074"/>
                <a:gd name="T16" fmla="*/ 3059 w 3384"/>
                <a:gd name="T17" fmla="*/ 441 h 10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84"/>
                <a:gd name="T28" fmla="*/ 0 h 1074"/>
                <a:gd name="T29" fmla="*/ 3384 w 3384"/>
                <a:gd name="T30" fmla="*/ 1074 h 10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84" h="1074">
                  <a:moveTo>
                    <a:pt x="0" y="529"/>
                  </a:moveTo>
                  <a:cubicBezTo>
                    <a:pt x="149" y="265"/>
                    <a:pt x="299" y="1"/>
                    <a:pt x="437" y="1"/>
                  </a:cubicBezTo>
                  <a:cubicBezTo>
                    <a:pt x="575" y="1"/>
                    <a:pt x="702" y="350"/>
                    <a:pt x="830" y="529"/>
                  </a:cubicBezTo>
                  <a:cubicBezTo>
                    <a:pt x="958" y="708"/>
                    <a:pt x="1076" y="1072"/>
                    <a:pt x="1208" y="1073"/>
                  </a:cubicBezTo>
                  <a:cubicBezTo>
                    <a:pt x="1340" y="1074"/>
                    <a:pt x="1483" y="716"/>
                    <a:pt x="1624" y="537"/>
                  </a:cubicBezTo>
                  <a:cubicBezTo>
                    <a:pt x="1765" y="358"/>
                    <a:pt x="1910" y="2"/>
                    <a:pt x="2054" y="1"/>
                  </a:cubicBezTo>
                  <a:cubicBezTo>
                    <a:pt x="2198" y="0"/>
                    <a:pt x="2345" y="353"/>
                    <a:pt x="2490" y="529"/>
                  </a:cubicBezTo>
                  <a:cubicBezTo>
                    <a:pt x="2636" y="705"/>
                    <a:pt x="2778" y="1060"/>
                    <a:pt x="2927" y="1057"/>
                  </a:cubicBezTo>
                  <a:cubicBezTo>
                    <a:pt x="3076" y="1054"/>
                    <a:pt x="3289" y="626"/>
                    <a:pt x="3384" y="513"/>
                  </a:cubicBezTo>
                </a:path>
              </a:pathLst>
            </a:custGeom>
            <a:pattFill prst="ltVert">
              <a:fgClr>
                <a:srgbClr val="0000FF"/>
              </a:fgClr>
              <a:bgClr>
                <a:schemeClr val="accent2"/>
              </a:bgClr>
            </a:patt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Freeform 17" descr="深色上对角线"/>
            <p:cNvSpPr>
              <a:spLocks/>
            </p:cNvSpPr>
            <p:nvPr/>
          </p:nvSpPr>
          <p:spPr bwMode="auto">
            <a:xfrm>
              <a:off x="967" y="1430"/>
              <a:ext cx="3696" cy="678"/>
            </a:xfrm>
            <a:custGeom>
              <a:avLst/>
              <a:gdLst>
                <a:gd name="T0" fmla="*/ 203 w 3696"/>
                <a:gd name="T1" fmla="*/ 361 h 678"/>
                <a:gd name="T2" fmla="*/ 131 w 3696"/>
                <a:gd name="T3" fmla="*/ 675 h 678"/>
                <a:gd name="T4" fmla="*/ 992 w 3696"/>
                <a:gd name="T5" fmla="*/ 361 h 678"/>
                <a:gd name="T6" fmla="*/ 1883 w 3696"/>
                <a:gd name="T7" fmla="*/ 3 h 678"/>
                <a:gd name="T8" fmla="*/ 1789 w 3696"/>
                <a:gd name="T9" fmla="*/ 345 h 678"/>
                <a:gd name="T10" fmla="*/ 1703 w 3696"/>
                <a:gd name="T11" fmla="*/ 675 h 678"/>
                <a:gd name="T12" fmla="*/ 2640 w 3696"/>
                <a:gd name="T13" fmla="*/ 361 h 678"/>
                <a:gd name="T14" fmla="*/ 3557 w 3696"/>
                <a:gd name="T15" fmla="*/ 9 h 678"/>
                <a:gd name="T16" fmla="*/ 3473 w 3696"/>
                <a:gd name="T17" fmla="*/ 351 h 6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96"/>
                <a:gd name="T28" fmla="*/ 0 h 678"/>
                <a:gd name="T29" fmla="*/ 3696 w 3696"/>
                <a:gd name="T30" fmla="*/ 678 h 6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96" h="678">
                  <a:moveTo>
                    <a:pt x="203" y="361"/>
                  </a:moveTo>
                  <a:cubicBezTo>
                    <a:pt x="191" y="413"/>
                    <a:pt x="0" y="675"/>
                    <a:pt x="131" y="675"/>
                  </a:cubicBezTo>
                  <a:cubicBezTo>
                    <a:pt x="262" y="675"/>
                    <a:pt x="700" y="473"/>
                    <a:pt x="992" y="361"/>
                  </a:cubicBezTo>
                  <a:cubicBezTo>
                    <a:pt x="1284" y="249"/>
                    <a:pt x="1750" y="6"/>
                    <a:pt x="1883" y="3"/>
                  </a:cubicBezTo>
                  <a:cubicBezTo>
                    <a:pt x="2016" y="0"/>
                    <a:pt x="1819" y="233"/>
                    <a:pt x="1789" y="345"/>
                  </a:cubicBezTo>
                  <a:cubicBezTo>
                    <a:pt x="1759" y="457"/>
                    <a:pt x="1561" y="672"/>
                    <a:pt x="1703" y="675"/>
                  </a:cubicBezTo>
                  <a:cubicBezTo>
                    <a:pt x="1845" y="678"/>
                    <a:pt x="2331" y="472"/>
                    <a:pt x="2640" y="361"/>
                  </a:cubicBezTo>
                  <a:cubicBezTo>
                    <a:pt x="2949" y="250"/>
                    <a:pt x="3418" y="11"/>
                    <a:pt x="3557" y="9"/>
                  </a:cubicBezTo>
                  <a:cubicBezTo>
                    <a:pt x="3696" y="7"/>
                    <a:pt x="3490" y="280"/>
                    <a:pt x="3473" y="351"/>
                  </a:cubicBezTo>
                </a:path>
              </a:pathLst>
            </a:custGeom>
            <a:pattFill prst="dkUpDiag">
              <a:fgClr>
                <a:srgbClr val="FF33CC"/>
              </a:fgClr>
              <a:bgClr>
                <a:schemeClr val="bg1"/>
              </a:bgClr>
            </a:patt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9" name="Object 4"/>
            <p:cNvGraphicFramePr>
              <a:graphicFrameLocks noChangeAspect="1"/>
            </p:cNvGraphicFramePr>
            <p:nvPr/>
          </p:nvGraphicFramePr>
          <p:xfrm>
            <a:off x="4800" y="1445"/>
            <a:ext cx="25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6" name="公式" r:id="rId3" imgW="177646" imgH="228402" progId="Equation.3">
                    <p:embed/>
                  </p:oleObj>
                </mc:Choice>
                <mc:Fallback>
                  <p:oleObj name="公式" r:id="rId3" imgW="177646" imgH="228402" progId="Equation.3">
                    <p:embed/>
                    <p:pic>
                      <p:nvPicPr>
                        <p:cNvPr id="1639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45"/>
                          <a:ext cx="25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5"/>
            <p:cNvGraphicFramePr>
              <a:graphicFrameLocks noChangeAspect="1"/>
            </p:cNvGraphicFramePr>
            <p:nvPr/>
          </p:nvGraphicFramePr>
          <p:xfrm>
            <a:off x="853" y="1061"/>
            <a:ext cx="26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7" name="公式" r:id="rId5" imgW="215619" imgH="266353" progId="Equation.3">
                    <p:embed/>
                  </p:oleObj>
                </mc:Choice>
                <mc:Fallback>
                  <p:oleObj name="公式" r:id="rId5" imgW="215619" imgH="266353" progId="Equation.3">
                    <p:embed/>
                    <p:pic>
                      <p:nvPicPr>
                        <p:cNvPr id="1640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061"/>
                          <a:ext cx="26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6"/>
            <p:cNvGraphicFramePr>
              <a:graphicFrameLocks noChangeAspect="1"/>
            </p:cNvGraphicFramePr>
            <p:nvPr/>
          </p:nvGraphicFramePr>
          <p:xfrm>
            <a:off x="527" y="179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8" name="公式" r:id="rId7" imgW="266353" imgH="266353" progId="Equation.3">
                    <p:embed/>
                  </p:oleObj>
                </mc:Choice>
                <mc:Fallback>
                  <p:oleObj name="公式" r:id="rId7" imgW="266353" imgH="266353" progId="Equation.3">
                    <p:embed/>
                    <p:pic>
                      <p:nvPicPr>
                        <p:cNvPr id="1640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79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1178" y="1789"/>
              <a:ext cx="401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3" name="Object 7"/>
            <p:cNvGraphicFramePr>
              <a:graphicFrameLocks noChangeAspect="1"/>
            </p:cNvGraphicFramePr>
            <p:nvPr/>
          </p:nvGraphicFramePr>
          <p:xfrm>
            <a:off x="4761" y="1781"/>
            <a:ext cx="25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9" name="Equation" r:id="rId9" imgW="177646" imgH="190335" progId="Equation.3">
                    <p:embed/>
                  </p:oleObj>
                </mc:Choice>
                <mc:Fallback>
                  <p:oleObj name="Equation" r:id="rId9" imgW="177646" imgH="190335" progId="Equation.3">
                    <p:embed/>
                    <p:pic>
                      <p:nvPicPr>
                        <p:cNvPr id="164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781"/>
                          <a:ext cx="25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8"/>
            <p:cNvGraphicFramePr>
              <a:graphicFrameLocks noChangeAspect="1"/>
            </p:cNvGraphicFramePr>
            <p:nvPr/>
          </p:nvGraphicFramePr>
          <p:xfrm>
            <a:off x="936" y="1631"/>
            <a:ext cx="2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0" name="Equation" r:id="rId11" imgW="164957" imgH="190335" progId="Equation.3">
                    <p:embed/>
                  </p:oleObj>
                </mc:Choice>
                <mc:Fallback>
                  <p:oleObj name="Equation" r:id="rId11" imgW="164957" imgH="190335" progId="Equation.3">
                    <p:embed/>
                    <p:pic>
                      <p:nvPicPr>
                        <p:cNvPr id="164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631"/>
                          <a:ext cx="2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843213" y="4005263"/>
            <a:ext cx="3352800" cy="1903412"/>
            <a:chOff x="1344" y="702"/>
            <a:chExt cx="2112" cy="1199"/>
          </a:xfrm>
        </p:grpSpPr>
        <p:graphicFrame>
          <p:nvGraphicFramePr>
            <p:cNvPr id="16390" name="Object 2"/>
            <p:cNvGraphicFramePr>
              <a:graphicFrameLocks noChangeAspect="1"/>
            </p:cNvGraphicFramePr>
            <p:nvPr/>
          </p:nvGraphicFramePr>
          <p:xfrm>
            <a:off x="1488" y="702"/>
            <a:ext cx="196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1" name="公式" r:id="rId13" imgW="1943100" imgH="609600" progId="Equation.3">
                    <p:embed/>
                  </p:oleObj>
                </mc:Choice>
                <mc:Fallback>
                  <p:oleObj name="公式" r:id="rId13" imgW="1943100" imgH="609600" progId="Equation.3">
                    <p:embed/>
                    <p:pic>
                      <p:nvPicPr>
                        <p:cNvPr id="1639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02"/>
                          <a:ext cx="1968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3"/>
            <p:cNvGraphicFramePr>
              <a:graphicFrameLocks noChangeAspect="1"/>
            </p:cNvGraphicFramePr>
            <p:nvPr/>
          </p:nvGraphicFramePr>
          <p:xfrm>
            <a:off x="1440" y="1296"/>
            <a:ext cx="2016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2" name="公式" r:id="rId15" imgW="2032000" imgH="609600" progId="Equation.3">
                    <p:embed/>
                  </p:oleObj>
                </mc:Choice>
                <mc:Fallback>
                  <p:oleObj name="公式" r:id="rId15" imgW="2032000" imgH="609600" progId="Equation.3">
                    <p:embed/>
                    <p:pic>
                      <p:nvPicPr>
                        <p:cNvPr id="1639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96"/>
                          <a:ext cx="2016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AutoShape 27"/>
            <p:cNvSpPr>
              <a:spLocks/>
            </p:cNvSpPr>
            <p:nvPr/>
          </p:nvSpPr>
          <p:spPr bwMode="auto">
            <a:xfrm>
              <a:off x="1344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6388" name="Rectangle 28"/>
          <p:cNvSpPr>
            <a:spLocks noChangeArrowheads="1"/>
          </p:cNvSpPr>
          <p:nvPr/>
        </p:nvSpPr>
        <p:spPr bwMode="auto">
          <a:xfrm>
            <a:off x="2590800" y="3048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/>
              <a:t>r  </a:t>
            </a:r>
            <a:r>
              <a:rPr kumimoji="0" lang="zh-CN" altLang="en-US" sz="2800" b="1"/>
              <a:t>很大时，近似为平面波</a:t>
            </a:r>
          </a:p>
        </p:txBody>
      </p:sp>
      <p:sp>
        <p:nvSpPr>
          <p:cNvPr id="16389" name="Rectangle 29"/>
          <p:cNvSpPr>
            <a:spLocks noChangeArrowheads="1"/>
          </p:cNvSpPr>
          <p:nvPr/>
        </p:nvSpPr>
        <p:spPr bwMode="auto">
          <a:xfrm>
            <a:off x="1295400" y="5943600"/>
            <a:ext cx="599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/>
              <a:t>E</a:t>
            </a:r>
            <a:r>
              <a:rPr lang="en-US" altLang="zh-CN" b="1" baseline="-25000"/>
              <a:t>0</a:t>
            </a:r>
            <a:r>
              <a:rPr lang="zh-CN" altLang="en-US" b="1"/>
              <a:t>、</a:t>
            </a:r>
            <a:r>
              <a:rPr lang="en-US" altLang="zh-CN" b="1" i="1"/>
              <a:t>H</a:t>
            </a:r>
            <a:r>
              <a:rPr lang="en-US" altLang="zh-CN" b="1" baseline="-25000"/>
              <a:t>0</a:t>
            </a:r>
            <a:r>
              <a:rPr lang="zh-CN" altLang="en-US" b="1"/>
              <a:t>分别为电场和磁场的</a:t>
            </a:r>
            <a:r>
              <a:rPr lang="zh-CN" altLang="en-US" b="1">
                <a:solidFill>
                  <a:srgbClr val="0000FF"/>
                </a:solidFill>
              </a:rPr>
              <a:t>振幅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1255798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35375" y="620713"/>
            <a:ext cx="3352800" cy="1903412"/>
            <a:chOff x="1344" y="702"/>
            <a:chExt cx="2112" cy="1199"/>
          </a:xfrm>
        </p:grpSpPr>
        <p:graphicFrame>
          <p:nvGraphicFramePr>
            <p:cNvPr id="17416" name="Object 4"/>
            <p:cNvGraphicFramePr>
              <a:graphicFrameLocks noChangeAspect="1"/>
            </p:cNvGraphicFramePr>
            <p:nvPr/>
          </p:nvGraphicFramePr>
          <p:xfrm>
            <a:off x="1488" y="702"/>
            <a:ext cx="196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34" name="公式" r:id="rId3" imgW="1943100" imgH="609600" progId="Equation.3">
                    <p:embed/>
                  </p:oleObj>
                </mc:Choice>
                <mc:Fallback>
                  <p:oleObj name="公式" r:id="rId3" imgW="1943100" imgH="609600" progId="Equation.3">
                    <p:embed/>
                    <p:pic>
                      <p:nvPicPr>
                        <p:cNvPr id="174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02"/>
                          <a:ext cx="1968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5"/>
            <p:cNvGraphicFramePr>
              <a:graphicFrameLocks noChangeAspect="1"/>
            </p:cNvGraphicFramePr>
            <p:nvPr/>
          </p:nvGraphicFramePr>
          <p:xfrm>
            <a:off x="1440" y="1296"/>
            <a:ext cx="2016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35" name="公式" r:id="rId5" imgW="2032000" imgH="609600" progId="Equation.3">
                    <p:embed/>
                  </p:oleObj>
                </mc:Choice>
                <mc:Fallback>
                  <p:oleObj name="公式" r:id="rId5" imgW="2032000" imgH="609600" progId="Equation.3">
                    <p:embed/>
                    <p:pic>
                      <p:nvPicPr>
                        <p:cNvPr id="174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96"/>
                          <a:ext cx="2016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AutoShape 5"/>
            <p:cNvSpPr>
              <a:spLocks/>
            </p:cNvSpPr>
            <p:nvPr/>
          </p:nvSpPr>
          <p:spPr bwMode="auto">
            <a:xfrm>
              <a:off x="1344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7411" name="Object 2"/>
          <p:cNvGraphicFramePr>
            <a:graphicFrameLocks/>
          </p:cNvGraphicFramePr>
          <p:nvPr/>
        </p:nvGraphicFramePr>
        <p:xfrm>
          <a:off x="3995738" y="4508500"/>
          <a:ext cx="259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6" name="公式" r:id="rId7" imgW="1028700" imgH="419100" progId="Equation.3">
                  <p:embed/>
                </p:oleObj>
              </mc:Choice>
              <mc:Fallback>
                <p:oleObj name="公式" r:id="rId7" imgW="1028700" imgH="419100" progId="Equation.3">
                  <p:embed/>
                  <p:pic>
                    <p:nvPicPr>
                      <p:cNvPr id="1741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08500"/>
                        <a:ext cx="25908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/>
          </p:cNvGraphicFramePr>
          <p:nvPr/>
        </p:nvGraphicFramePr>
        <p:xfrm>
          <a:off x="3924300" y="3068638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name="Equation" r:id="rId9" imgW="952087" imgH="418918" progId="Equation.3">
                  <p:embed/>
                </p:oleObj>
              </mc:Choice>
              <mc:Fallback>
                <p:oleObj name="Equation" r:id="rId9" imgW="952087" imgH="418918" progId="Equation.3">
                  <p:embed/>
                  <p:pic>
                    <p:nvPicPr>
                      <p:cNvPr id="174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68638"/>
                        <a:ext cx="2514600" cy="1143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900113" y="4005263"/>
            <a:ext cx="2517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波动方程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7414" name="AutoShape 9"/>
          <p:cNvSpPr>
            <a:spLocks/>
          </p:cNvSpPr>
          <p:nvPr/>
        </p:nvSpPr>
        <p:spPr bwMode="auto">
          <a:xfrm>
            <a:off x="3419475" y="3500438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57200" y="1219200"/>
            <a:ext cx="325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FF"/>
                </a:solidFill>
              </a:rPr>
              <a:t>平面电磁场</a:t>
            </a:r>
            <a:r>
              <a:rPr kumimoji="0" lang="zh-CN" altLang="en-US" b="1"/>
              <a:t>数值</a:t>
            </a:r>
          </a:p>
        </p:txBody>
      </p:sp>
    </p:spTree>
    <p:extLst>
      <p:ext uri="{BB962C8B-B14F-4D97-AF65-F5344CB8AC3E}">
        <p14:creationId xmlns:p14="http://schemas.microsoft.com/office/powerpoint/2010/main" val="38361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950" y="304800"/>
            <a:ext cx="4752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dirty="0" smtClean="0">
                <a:solidFill>
                  <a:srgbClr val="CC0000"/>
                </a:solidFill>
              </a:rPr>
              <a:t>2</a:t>
            </a:r>
            <a:r>
              <a:rPr kumimoji="0" lang="zh-CN" altLang="en-US" sz="3600" b="1" dirty="0" smtClean="0">
                <a:solidFill>
                  <a:srgbClr val="CC0000"/>
                </a:solidFill>
              </a:rPr>
              <a:t>、</a:t>
            </a:r>
            <a:r>
              <a:rPr kumimoji="0" lang="zh-CN" altLang="en-US" sz="3600" b="1" dirty="0">
                <a:solidFill>
                  <a:srgbClr val="CC0000"/>
                </a:solidFill>
              </a:rPr>
              <a:t>电磁波的特性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990600"/>
            <a:ext cx="6407150" cy="1574800"/>
            <a:chOff x="336" y="624"/>
            <a:chExt cx="4272" cy="1200"/>
          </a:xfrm>
        </p:grpSpPr>
        <p:sp>
          <p:nvSpPr>
            <p:cNvPr id="18453" name="AutoShape 4"/>
            <p:cNvSpPr>
              <a:spLocks/>
            </p:cNvSpPr>
            <p:nvPr/>
          </p:nvSpPr>
          <p:spPr bwMode="auto">
            <a:xfrm>
              <a:off x="336" y="864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8454" name="Object 15"/>
            <p:cNvGraphicFramePr>
              <a:graphicFrameLocks noChangeAspect="1"/>
            </p:cNvGraphicFramePr>
            <p:nvPr/>
          </p:nvGraphicFramePr>
          <p:xfrm>
            <a:off x="480" y="1200"/>
            <a:ext cx="403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90" name="公式" r:id="rId3" imgW="3695700" imgH="609600" progId="Equation.3">
                    <p:embed/>
                  </p:oleObj>
                </mc:Choice>
                <mc:Fallback>
                  <p:oleObj name="公式" r:id="rId3" imgW="3695700" imgH="609600" progId="Equation.3">
                    <p:embed/>
                    <p:pic>
                      <p:nvPicPr>
                        <p:cNvPr id="1845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200"/>
                          <a:ext cx="403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6"/>
            <p:cNvGraphicFramePr>
              <a:graphicFrameLocks noChangeAspect="1"/>
            </p:cNvGraphicFramePr>
            <p:nvPr/>
          </p:nvGraphicFramePr>
          <p:xfrm>
            <a:off x="480" y="624"/>
            <a:ext cx="41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91" name="公式" r:id="rId5" imgW="3835400" imgH="609600" progId="Equation.3">
                    <p:embed/>
                  </p:oleObj>
                </mc:Choice>
                <mc:Fallback>
                  <p:oleObj name="公式" r:id="rId5" imgW="3835400" imgH="609600" progId="Equation.3">
                    <p:embed/>
                    <p:pic>
                      <p:nvPicPr>
                        <p:cNvPr id="1845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24"/>
                          <a:ext cx="412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7451725" y="1196975"/>
          <a:ext cx="1163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2" name="Equation" r:id="rId7" imgW="469696" imgH="393529" progId="Equation.3">
                  <p:embed/>
                </p:oleObj>
              </mc:Choice>
              <mc:Fallback>
                <p:oleObj name="Equation" r:id="rId7" imgW="469696" imgH="393529" progId="Equation.3">
                  <p:embed/>
                  <p:pic>
                    <p:nvPicPr>
                      <p:cNvPr id="71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196975"/>
                        <a:ext cx="1163638" cy="974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1"/>
          <p:cNvSpPr>
            <a:spLocks noChangeArrowheads="1"/>
          </p:cNvSpPr>
          <p:nvPr/>
        </p:nvSpPr>
        <p:spPr bwMode="auto">
          <a:xfrm>
            <a:off x="250825" y="2997200"/>
            <a:ext cx="86423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电磁波是</a:t>
            </a:r>
            <a:r>
              <a:rPr kumimoji="0" lang="zh-CN" altLang="en-US" sz="2800" b="1">
                <a:solidFill>
                  <a:srgbClr val="FF0000"/>
                </a:solidFill>
              </a:rPr>
              <a:t>横波</a:t>
            </a:r>
            <a:r>
              <a:rPr kumimoji="0" lang="zh-CN" altLang="en-US" sz="2800" b="1"/>
              <a:t> </a:t>
            </a:r>
            <a:r>
              <a:rPr kumimoji="0" lang="zh-CN" altLang="en-US" sz="2800" b="1">
                <a:solidFill>
                  <a:srgbClr val="CC0000"/>
                </a:solidFill>
              </a:rPr>
              <a:t>  </a:t>
            </a:r>
            <a:r>
              <a:rPr kumimoji="0" lang="zh-CN" altLang="en-US" sz="2800" b="1">
                <a:solidFill>
                  <a:srgbClr val="FF0000"/>
                </a:solidFill>
              </a:rPr>
              <a:t>                 </a:t>
            </a:r>
            <a:r>
              <a:rPr kumimoji="0" lang="en-US" altLang="zh-CN" sz="2800" b="1"/>
              <a:t>,                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      和      </a:t>
            </a:r>
            <a:r>
              <a:rPr kumimoji="0" lang="zh-CN" altLang="en-US" sz="2800" b="1">
                <a:solidFill>
                  <a:srgbClr val="FF0000"/>
                </a:solidFill>
              </a:rPr>
              <a:t>同相位</a:t>
            </a:r>
            <a:r>
              <a:rPr kumimoji="0" lang="zh-CN" altLang="en-US" sz="2800" b="1"/>
              <a:t> </a:t>
            </a:r>
            <a:r>
              <a:rPr kumimoji="0" lang="en-US" altLang="zh-CN" sz="2800" b="1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CC0000"/>
                </a:solidFill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      和      </a:t>
            </a:r>
            <a:r>
              <a:rPr kumimoji="0" lang="zh-CN" altLang="en-US" sz="2800" b="1">
                <a:solidFill>
                  <a:srgbClr val="FF0000"/>
                </a:solidFill>
              </a:rPr>
              <a:t>数值</a:t>
            </a:r>
            <a:r>
              <a:rPr kumimoji="0" lang="zh-CN" altLang="en-US" sz="2800" b="1">
                <a:solidFill>
                  <a:srgbClr val="0000FF"/>
                </a:solidFill>
              </a:rPr>
              <a:t>成比例</a:t>
            </a:r>
            <a:r>
              <a:rPr kumimoji="0" lang="zh-CN" altLang="en-US" sz="2800" b="1"/>
              <a:t>                               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CC0000"/>
                </a:solidFill>
              </a:rPr>
              <a:t>4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电磁波</a:t>
            </a:r>
            <a:r>
              <a:rPr kumimoji="0" lang="zh-CN" altLang="en-US" sz="2800" b="1">
                <a:solidFill>
                  <a:srgbClr val="FF0000"/>
                </a:solidFill>
              </a:rPr>
              <a:t>传播速度</a:t>
            </a:r>
            <a:r>
              <a:rPr kumimoji="0" lang="zh-CN" altLang="en-US" sz="2800" b="1"/>
              <a:t>                       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真空中等于光速</a:t>
            </a: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3276600" y="2924175"/>
          <a:ext cx="12112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3" name="公式" r:id="rId9" imgW="406048" imgH="203024" progId="Equation.3">
                  <p:embed/>
                </p:oleObj>
              </mc:Choice>
              <mc:Fallback>
                <p:oleObj name="公式" r:id="rId9" imgW="406048" imgH="203024" progId="Equation.3">
                  <p:embed/>
                  <p:pic>
                    <p:nvPicPr>
                      <p:cNvPr id="184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4175"/>
                        <a:ext cx="12112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4932363" y="2924175"/>
          <a:ext cx="1285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4" name="公式" r:id="rId11" imgW="431613" imgH="203112" progId="Equation.3">
                  <p:embed/>
                </p:oleObj>
              </mc:Choice>
              <mc:Fallback>
                <p:oleObj name="公式" r:id="rId11" imgW="431613" imgH="203112" progId="Equation.3">
                  <p:embed/>
                  <p:pic>
                    <p:nvPicPr>
                      <p:cNvPr id="184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24175"/>
                        <a:ext cx="1285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900113" y="4221163"/>
          <a:ext cx="454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5" name="公式" r:id="rId13" imgW="152334" imgH="190417" progId="Equation.3">
                  <p:embed/>
                </p:oleObj>
              </mc:Choice>
              <mc:Fallback>
                <p:oleObj name="公式" r:id="rId13" imgW="152334" imgH="190417" progId="Equation.3">
                  <p:embed/>
                  <p:pic>
                    <p:nvPicPr>
                      <p:cNvPr id="184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454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827088" y="3573463"/>
          <a:ext cx="454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6" name="公式" r:id="rId15" imgW="152334" imgH="190417" progId="Equation.3">
                  <p:embed/>
                </p:oleObj>
              </mc:Choice>
              <mc:Fallback>
                <p:oleObj name="公式" r:id="rId15" imgW="152334" imgH="190417" progId="Equation.3">
                  <p:embed/>
                  <p:pic>
                    <p:nvPicPr>
                      <p:cNvPr id="184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454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1835150" y="4221163"/>
          <a:ext cx="528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7" name="公式" r:id="rId17" imgW="177646" imgH="190335" progId="Equation.3">
                  <p:embed/>
                </p:oleObj>
              </mc:Choice>
              <mc:Fallback>
                <p:oleObj name="公式" r:id="rId17" imgW="177646" imgH="190335" progId="Equation.3">
                  <p:embed/>
                  <p:pic>
                    <p:nvPicPr>
                      <p:cNvPr id="184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5286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8"/>
          <p:cNvGraphicFramePr>
            <a:graphicFrameLocks noChangeAspect="1"/>
          </p:cNvGraphicFramePr>
          <p:nvPr/>
        </p:nvGraphicFramePr>
        <p:xfrm>
          <a:off x="1739900" y="3573463"/>
          <a:ext cx="528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8" name="公式" r:id="rId19" imgW="177646" imgH="190335" progId="Equation.3">
                  <p:embed/>
                </p:oleObj>
              </mc:Choice>
              <mc:Fallback>
                <p:oleObj name="公式" r:id="rId19" imgW="177646" imgH="190335" progId="Equation.3">
                  <p:embed/>
                  <p:pic>
                    <p:nvPicPr>
                      <p:cNvPr id="184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573463"/>
                        <a:ext cx="5286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9"/>
          <p:cNvGraphicFramePr>
            <a:graphicFrameLocks noChangeAspect="1"/>
          </p:cNvGraphicFramePr>
          <p:nvPr/>
        </p:nvGraphicFramePr>
        <p:xfrm>
          <a:off x="4140200" y="4149725"/>
          <a:ext cx="2492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9" name="公式" r:id="rId20" imgW="837836" imgH="253890" progId="Equation.3">
                  <p:embed/>
                </p:oleObj>
              </mc:Choice>
              <mc:Fallback>
                <p:oleObj name="公式" r:id="rId20" imgW="837836" imgH="253890" progId="Equation.3">
                  <p:embed/>
                  <p:pic>
                    <p:nvPicPr>
                      <p:cNvPr id="184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149725"/>
                        <a:ext cx="24923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0"/>
          <p:cNvGraphicFramePr>
            <a:graphicFrameLocks noChangeAspect="1"/>
          </p:cNvGraphicFramePr>
          <p:nvPr/>
        </p:nvGraphicFramePr>
        <p:xfrm>
          <a:off x="3635375" y="4652963"/>
          <a:ext cx="15128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0" name="公式" r:id="rId22" imgW="583947" imgH="444307" progId="Equation.3">
                  <p:embed/>
                </p:oleObj>
              </mc:Choice>
              <mc:Fallback>
                <p:oleObj name="公式" r:id="rId22" imgW="583947" imgH="444307" progId="Equation.3">
                  <p:embed/>
                  <p:pic>
                    <p:nvPicPr>
                      <p:cNvPr id="1844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652963"/>
                        <a:ext cx="15128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1"/>
          <p:cNvGraphicFramePr>
            <a:graphicFrameLocks noChangeAspect="1"/>
          </p:cNvGraphicFramePr>
          <p:nvPr/>
        </p:nvGraphicFramePr>
        <p:xfrm>
          <a:off x="3324225" y="5794375"/>
          <a:ext cx="41275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1" name="公式" r:id="rId24" imgW="2006600" imgH="457200" progId="Equation.3">
                  <p:embed/>
                </p:oleObj>
              </mc:Choice>
              <mc:Fallback>
                <p:oleObj name="公式" r:id="rId24" imgW="2006600" imgH="457200" progId="Equation.3">
                  <p:embed/>
                  <p:pic>
                    <p:nvPicPr>
                      <p:cNvPr id="184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5794375"/>
                        <a:ext cx="41275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Line 41"/>
          <p:cNvSpPr>
            <a:spLocks noChangeShapeType="1"/>
          </p:cNvSpPr>
          <p:nvPr/>
        </p:nvSpPr>
        <p:spPr bwMode="auto">
          <a:xfrm>
            <a:off x="7308850" y="3357563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42"/>
          <p:cNvSpPr>
            <a:spLocks noChangeShapeType="1"/>
          </p:cNvSpPr>
          <p:nvPr/>
        </p:nvSpPr>
        <p:spPr bwMode="auto">
          <a:xfrm flipV="1">
            <a:off x="7308850" y="27813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43"/>
          <p:cNvSpPr>
            <a:spLocks noChangeShapeType="1"/>
          </p:cNvSpPr>
          <p:nvPr/>
        </p:nvSpPr>
        <p:spPr bwMode="auto">
          <a:xfrm flipH="1">
            <a:off x="6948488" y="3357563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0" name="Object 12"/>
          <p:cNvGraphicFramePr>
            <a:graphicFrameLocks noChangeAspect="1"/>
          </p:cNvGraphicFramePr>
          <p:nvPr/>
        </p:nvGraphicFramePr>
        <p:xfrm>
          <a:off x="7019925" y="3573463"/>
          <a:ext cx="528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2" name="公式" r:id="rId26" imgW="177646" imgH="190335" progId="Equation.3">
                  <p:embed/>
                </p:oleObj>
              </mc:Choice>
              <mc:Fallback>
                <p:oleObj name="公式" r:id="rId26" imgW="177646" imgH="190335" progId="Equation.3">
                  <p:embed/>
                  <p:pic>
                    <p:nvPicPr>
                      <p:cNvPr id="184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73463"/>
                        <a:ext cx="5286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3"/>
          <p:cNvGraphicFramePr>
            <a:graphicFrameLocks noChangeAspect="1"/>
          </p:cNvGraphicFramePr>
          <p:nvPr/>
        </p:nvGraphicFramePr>
        <p:xfrm>
          <a:off x="7380288" y="2492375"/>
          <a:ext cx="454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3" name="公式" r:id="rId27" imgW="152334" imgH="190417" progId="Equation.3">
                  <p:embed/>
                </p:oleObj>
              </mc:Choice>
              <mc:Fallback>
                <p:oleObj name="公式" r:id="rId27" imgW="152334" imgH="190417" progId="Equation.3">
                  <p:embed/>
                  <p:pic>
                    <p:nvPicPr>
                      <p:cNvPr id="184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492375"/>
                        <a:ext cx="454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4"/>
          <p:cNvGraphicFramePr>
            <a:graphicFrameLocks noChangeAspect="1"/>
          </p:cNvGraphicFramePr>
          <p:nvPr/>
        </p:nvGraphicFramePr>
        <p:xfrm>
          <a:off x="8604250" y="2852738"/>
          <a:ext cx="377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4" name="公式" r:id="rId28" imgW="126780" imgH="164814" progId="Equation.3">
                  <p:embed/>
                </p:oleObj>
              </mc:Choice>
              <mc:Fallback>
                <p:oleObj name="公式" r:id="rId28" imgW="126780" imgH="164814" progId="Equation.3">
                  <p:embed/>
                  <p:pic>
                    <p:nvPicPr>
                      <p:cNvPr id="1845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52738"/>
                        <a:ext cx="3778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43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2713" y="260350"/>
            <a:ext cx="431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dirty="0" smtClean="0">
                <a:solidFill>
                  <a:srgbClr val="CC0000"/>
                </a:solidFill>
              </a:rPr>
              <a:t>3</a:t>
            </a:r>
            <a:r>
              <a:rPr kumimoji="0" lang="zh-CN" altLang="en-US" sz="3600" b="1" dirty="0" smtClean="0">
                <a:solidFill>
                  <a:srgbClr val="CC0000"/>
                </a:solidFill>
              </a:rPr>
              <a:t>、</a:t>
            </a:r>
            <a:r>
              <a:rPr kumimoji="0" lang="zh-CN" altLang="en-US" sz="3600" b="1" dirty="0">
                <a:solidFill>
                  <a:srgbClr val="CC0000"/>
                </a:solidFill>
              </a:rPr>
              <a:t>电磁波的能量</a:t>
            </a:r>
            <a:endParaRPr kumimoji="0" lang="zh-CN" altLang="en-US" sz="36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5650" y="1309688"/>
            <a:ext cx="786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辐射能</a:t>
            </a:r>
            <a:r>
              <a:rPr kumimoji="0" lang="zh-CN" altLang="en-US" sz="2800" b="1"/>
              <a:t> ： 以</a:t>
            </a:r>
            <a:r>
              <a:rPr kumimoji="0" lang="zh-CN" altLang="en-US" sz="2800" b="1">
                <a:solidFill>
                  <a:srgbClr val="0000FF"/>
                </a:solidFill>
              </a:rPr>
              <a:t>电磁波</a:t>
            </a:r>
            <a:r>
              <a:rPr kumimoji="0" lang="zh-CN" altLang="en-US" sz="2800" b="1"/>
              <a:t>的形式传播出去的能量</a:t>
            </a:r>
            <a:r>
              <a:rPr kumimoji="0" lang="en-US" altLang="zh-CN" sz="2800" b="1"/>
              <a:t>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9613" y="1971675"/>
            <a:ext cx="4648200" cy="519113"/>
            <a:chOff x="480" y="1161"/>
            <a:chExt cx="2928" cy="327"/>
          </a:xfrm>
        </p:grpSpPr>
        <p:sp>
          <p:nvSpPr>
            <p:cNvPr id="19471" name="Text Box 5"/>
            <p:cNvSpPr txBox="1">
              <a:spLocks noChangeArrowheads="1"/>
            </p:cNvSpPr>
            <p:nvPr/>
          </p:nvSpPr>
          <p:spPr bwMode="auto">
            <a:xfrm>
              <a:off x="480" y="1161"/>
              <a:ext cx="1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/>
                <a:t>电磁波的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能流密度</a:t>
              </a:r>
              <a:r>
                <a:rPr kumimoji="0" lang="zh-CN" altLang="en-US" sz="2400" b="1">
                  <a:solidFill>
                    <a:srgbClr val="CC0000"/>
                  </a:solidFill>
                </a:rPr>
                <a:t> </a:t>
              </a:r>
              <a:endParaRPr kumimoji="0" lang="zh-CN" altLang="en-US" sz="2400" b="1"/>
            </a:p>
          </p:txBody>
        </p:sp>
        <p:graphicFrame>
          <p:nvGraphicFramePr>
            <p:cNvPr id="19472" name="Object 8"/>
            <p:cNvGraphicFramePr>
              <a:graphicFrameLocks noChangeAspect="1"/>
            </p:cNvGraphicFramePr>
            <p:nvPr/>
          </p:nvGraphicFramePr>
          <p:xfrm>
            <a:off x="2448" y="1186"/>
            <a:ext cx="9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5" name="公式" r:id="rId3" imgW="761669" imgH="241195" progId="Equation.3">
                    <p:embed/>
                  </p:oleObj>
                </mc:Choice>
                <mc:Fallback>
                  <p:oleObj name="公式" r:id="rId3" imgW="761669" imgH="241195" progId="Equation.3">
                    <p:embed/>
                    <p:pic>
                      <p:nvPicPr>
                        <p:cNvPr id="194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86"/>
                          <a:ext cx="96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538" y="2508250"/>
            <a:ext cx="8483600" cy="1200150"/>
            <a:chOff x="149" y="1580"/>
            <a:chExt cx="5344" cy="756"/>
          </a:xfrm>
        </p:grpSpPr>
        <p:graphicFrame>
          <p:nvGraphicFramePr>
            <p:cNvPr id="19469" name="Object 7"/>
            <p:cNvGraphicFramePr>
              <a:graphicFrameLocks noChangeAspect="1"/>
            </p:cNvGraphicFramePr>
            <p:nvPr/>
          </p:nvGraphicFramePr>
          <p:xfrm>
            <a:off x="2138" y="1580"/>
            <a:ext cx="3355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6" name="Equation" r:id="rId5" imgW="1815312" imgH="393529" progId="Equation.3">
                    <p:embed/>
                  </p:oleObj>
                </mc:Choice>
                <mc:Fallback>
                  <p:oleObj name="Equation" r:id="rId5" imgW="1815312" imgH="393529" progId="Equation.3">
                    <p:embed/>
                    <p:pic>
                      <p:nvPicPr>
                        <p:cNvPr id="1946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1580"/>
                          <a:ext cx="3355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Text Box 9"/>
            <p:cNvSpPr txBox="1">
              <a:spLocks noChangeArrowheads="1"/>
            </p:cNvSpPr>
            <p:nvPr/>
          </p:nvSpPr>
          <p:spPr bwMode="auto">
            <a:xfrm>
              <a:off x="149" y="1786"/>
              <a:ext cx="24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66FF"/>
                </a:buClr>
                <a:buFont typeface="Wingdings" panose="05000000000000000000" pitchFamily="2" charset="2"/>
                <a:buChar char="Ø"/>
              </a:pPr>
              <a:r>
                <a:rPr kumimoji="0" lang="en-US" altLang="zh-CN" sz="2800" b="1"/>
                <a:t>  </a:t>
              </a:r>
              <a:r>
                <a:rPr kumimoji="0" lang="zh-CN" altLang="en-US" sz="2800" b="1"/>
                <a:t>电磁场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能量密度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 </a:t>
              </a:r>
            </a:p>
          </p:txBody>
        </p:sp>
      </p:grpSp>
      <p:graphicFrame>
        <p:nvGraphicFramePr>
          <p:cNvPr id="8202" name="Object 2"/>
          <p:cNvGraphicFramePr>
            <a:graphicFrameLocks noChangeAspect="1"/>
          </p:cNvGraphicFramePr>
          <p:nvPr/>
        </p:nvGraphicFramePr>
        <p:xfrm>
          <a:off x="1639888" y="3552825"/>
          <a:ext cx="41243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7" name="公式" r:id="rId7" imgW="1879600" imgH="609600" progId="Equation.3">
                  <p:embed/>
                </p:oleObj>
              </mc:Choice>
              <mc:Fallback>
                <p:oleObj name="公式" r:id="rId7" imgW="1879600" imgH="609600" progId="Equation.3">
                  <p:embed/>
                  <p:pic>
                    <p:nvPicPr>
                      <p:cNvPr id="8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552825"/>
                        <a:ext cx="41243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5827713" y="3900488"/>
          <a:ext cx="1262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8" name="Equation" r:id="rId9" imgW="736280" imgH="266584" progId="Equation.3">
                  <p:embed/>
                </p:oleObj>
              </mc:Choice>
              <mc:Fallback>
                <p:oleObj name="Equation" r:id="rId9" imgW="736280" imgH="266584" progId="Equation.3">
                  <p:embed/>
                  <p:pic>
                    <p:nvPicPr>
                      <p:cNvPr id="8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3900488"/>
                        <a:ext cx="12620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4800" y="5791200"/>
            <a:ext cx="8201025" cy="519113"/>
            <a:chOff x="202" y="3737"/>
            <a:chExt cx="5166" cy="327"/>
          </a:xfrm>
        </p:grpSpPr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02" y="3737"/>
              <a:ext cx="43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66FF"/>
                </a:buClr>
                <a:buFont typeface="Wingdings" panose="05000000000000000000" pitchFamily="2" charset="2"/>
                <a:buChar char="Ø"/>
              </a:pPr>
              <a:r>
                <a:rPr kumimoji="0" lang="en-US" altLang="zh-CN" sz="2800" b="1"/>
                <a:t>  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电磁波</a:t>
              </a:r>
              <a:r>
                <a:rPr kumimoji="0" lang="zh-CN" altLang="en-US" sz="2800" b="1"/>
                <a:t>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能流密度</a:t>
              </a:r>
              <a:r>
                <a:rPr kumimoji="0" lang="zh-CN" altLang="en-US" sz="2800" b="1"/>
                <a:t>（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坡印廷矢量</a:t>
              </a:r>
              <a:r>
                <a:rPr kumimoji="0" lang="zh-CN" altLang="en-US" sz="2800" b="1"/>
                <a:t>）</a:t>
              </a:r>
            </a:p>
          </p:txBody>
        </p:sp>
        <p:graphicFrame>
          <p:nvGraphicFramePr>
            <p:cNvPr id="19468" name="Object 6"/>
            <p:cNvGraphicFramePr>
              <a:graphicFrameLocks noChangeAspect="1"/>
            </p:cNvGraphicFramePr>
            <p:nvPr/>
          </p:nvGraphicFramePr>
          <p:xfrm>
            <a:off x="4168" y="3744"/>
            <a:ext cx="12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9" name="公式" r:id="rId11" imgW="1066800" imgH="279400" progId="Equation.3">
                    <p:embed/>
                  </p:oleObj>
                </mc:Choice>
                <mc:Fallback>
                  <p:oleObj name="公式" r:id="rId11" imgW="1066800" imgH="279400" progId="Equation.3">
                    <p:embed/>
                    <p:pic>
                      <p:nvPicPr>
                        <p:cNvPr id="1946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744"/>
                          <a:ext cx="1200" cy="31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2843213" y="4581525"/>
          <a:ext cx="15128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0" name="公式" r:id="rId13" imgW="583947" imgH="444307" progId="Equation.3">
                  <p:embed/>
                </p:oleObj>
              </mc:Choice>
              <mc:Fallback>
                <p:oleObj name="公式" r:id="rId13" imgW="583947" imgH="444307" progId="Equation.3">
                  <p:embed/>
                  <p:pic>
                    <p:nvPicPr>
                      <p:cNvPr id="194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81525"/>
                        <a:ext cx="15128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5"/>
          <p:cNvGraphicFramePr>
            <a:graphicFrameLocks noChangeAspect="1"/>
          </p:cNvGraphicFramePr>
          <p:nvPr/>
        </p:nvGraphicFramePr>
        <p:xfrm>
          <a:off x="4859338" y="4724400"/>
          <a:ext cx="2492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1" name="公式" r:id="rId15" imgW="837836" imgH="253890" progId="Equation.3">
                  <p:embed/>
                </p:oleObj>
              </mc:Choice>
              <mc:Fallback>
                <p:oleObj name="公式" r:id="rId15" imgW="837836" imgH="253890" progId="Equation.3">
                  <p:embed/>
                  <p:pic>
                    <p:nvPicPr>
                      <p:cNvPr id="194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24923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675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250825" y="476250"/>
            <a:ext cx="813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4</a:t>
            </a:r>
            <a:r>
              <a:rPr kumimoji="0" lang="zh-CN" altLang="en-US" sz="2800" b="1"/>
              <a:t>、</a:t>
            </a:r>
            <a:r>
              <a:rPr kumimoji="0" lang="zh-CN" altLang="en-US" sz="2800" b="1">
                <a:solidFill>
                  <a:srgbClr val="FF0000"/>
                </a:solidFill>
              </a:rPr>
              <a:t>波速</a:t>
            </a:r>
            <a:r>
              <a:rPr kumimoji="0" lang="zh-CN" altLang="en-US" sz="2800" b="1"/>
              <a:t>     与介质的性质有关，</a:t>
            </a:r>
            <a:r>
              <a:rPr kumimoji="0" lang="zh-CN" altLang="en-US" b="1"/>
              <a:t>      </a:t>
            </a:r>
            <a:r>
              <a:rPr kumimoji="0" lang="zh-CN" altLang="en-US" sz="2800" b="1"/>
              <a:t>为介质的密度</a:t>
            </a:r>
            <a:r>
              <a:rPr kumimoji="0" lang="en-US" altLang="zh-CN" sz="2800" b="1"/>
              <a:t>.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692275" y="476250"/>
          <a:ext cx="42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公式" r:id="rId3" imgW="177480" imgH="190440" progId="Equation.3">
                  <p:embed/>
                </p:oleObj>
              </mc:Choice>
              <mc:Fallback>
                <p:oleObj name="公式" r:id="rId3" imgW="1774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6250"/>
                        <a:ext cx="423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5148263" y="549275"/>
          <a:ext cx="40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公式" r:id="rId5" imgW="215640" imgH="241200" progId="Equation.3">
                  <p:embed/>
                </p:oleObj>
              </mc:Choice>
              <mc:Fallback>
                <p:oleObj name="公式" r:id="rId5" imgW="215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49275"/>
                        <a:ext cx="407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1168400"/>
            <a:ext cx="6261100" cy="4206875"/>
            <a:chOff x="864" y="736"/>
            <a:chExt cx="3944" cy="2650"/>
          </a:xfrm>
        </p:grpSpPr>
        <p:graphicFrame>
          <p:nvGraphicFramePr>
            <p:cNvPr id="8196" name="Object 12"/>
            <p:cNvGraphicFramePr>
              <a:graphicFrameLocks noChangeAspect="1"/>
            </p:cNvGraphicFramePr>
            <p:nvPr/>
          </p:nvGraphicFramePr>
          <p:xfrm>
            <a:off x="1872" y="736"/>
            <a:ext cx="1008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公式" r:id="rId7" imgW="825480" imgH="711000" progId="Equation.3">
                    <p:embed/>
                  </p:oleObj>
                </mc:Choice>
                <mc:Fallback>
                  <p:oleObj name="公式" r:id="rId7" imgW="825480" imgH="71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736"/>
                          <a:ext cx="1008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13"/>
            <p:cNvGraphicFramePr>
              <a:graphicFrameLocks noChangeAspect="1"/>
            </p:cNvGraphicFramePr>
            <p:nvPr/>
          </p:nvGraphicFramePr>
          <p:xfrm>
            <a:off x="1824" y="1629"/>
            <a:ext cx="1008" cy="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0" name="公式" r:id="rId9" imgW="812520" imgH="711000" progId="Equation.3">
                    <p:embed/>
                  </p:oleObj>
                </mc:Choice>
                <mc:Fallback>
                  <p:oleObj name="公式" r:id="rId9" imgW="812520" imgH="71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29"/>
                          <a:ext cx="1008" cy="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4"/>
            <p:cNvGraphicFramePr>
              <a:graphicFrameLocks noChangeAspect="1"/>
            </p:cNvGraphicFramePr>
            <p:nvPr/>
          </p:nvGraphicFramePr>
          <p:xfrm>
            <a:off x="1824" y="2448"/>
            <a:ext cx="1104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" name="公式" r:id="rId11" imgW="838080" imgH="711000" progId="Equation.3">
                    <p:embed/>
                  </p:oleObj>
                </mc:Choice>
                <mc:Fallback>
                  <p:oleObj name="公式" r:id="rId11" imgW="838080" imgH="71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1104" cy="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176" y="960"/>
              <a:ext cx="632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/>
                <a:t>横 波</a:t>
              </a:r>
              <a:endParaRPr kumimoji="0" lang="zh-CN" altLang="en-US" sz="2800" b="1">
                <a:solidFill>
                  <a:srgbClr val="FF5050"/>
                </a:solidFill>
              </a:endParaRPr>
            </a:p>
          </p:txBody>
        </p:sp>
        <p:sp>
          <p:nvSpPr>
            <p:cNvPr id="8203" name="AutoShape 16"/>
            <p:cNvSpPr>
              <a:spLocks/>
            </p:cNvSpPr>
            <p:nvPr/>
          </p:nvSpPr>
          <p:spPr bwMode="auto">
            <a:xfrm rot="-21636">
              <a:off x="1536" y="100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Text Box 17"/>
            <p:cNvSpPr txBox="1">
              <a:spLocks noChangeArrowheads="1"/>
            </p:cNvSpPr>
            <p:nvPr/>
          </p:nvSpPr>
          <p:spPr bwMode="auto">
            <a:xfrm>
              <a:off x="960" y="144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F0000"/>
                  </a:solidFill>
                </a:rPr>
                <a:t>固体</a:t>
              </a:r>
            </a:p>
          </p:txBody>
        </p:sp>
        <p:sp>
          <p:nvSpPr>
            <p:cNvPr id="8205" name="AutoShape 18"/>
            <p:cNvSpPr>
              <a:spLocks/>
            </p:cNvSpPr>
            <p:nvPr/>
          </p:nvSpPr>
          <p:spPr bwMode="auto">
            <a:xfrm rot="-10783456">
              <a:off x="3696" y="1824"/>
              <a:ext cx="240" cy="12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Text Box 19"/>
            <p:cNvSpPr txBox="1">
              <a:spLocks noChangeArrowheads="1"/>
            </p:cNvSpPr>
            <p:nvPr/>
          </p:nvSpPr>
          <p:spPr bwMode="auto">
            <a:xfrm>
              <a:off x="3936" y="2259"/>
              <a:ext cx="704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/>
                <a:t>纵 波</a:t>
              </a:r>
              <a:endParaRPr kumimoji="0" lang="zh-CN" altLang="en-US" b="1"/>
            </a:p>
          </p:txBody>
        </p:sp>
        <p:sp>
          <p:nvSpPr>
            <p:cNvPr id="820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CN" altLang="zh-CN" sz="2800" b="1"/>
            </a:p>
          </p:txBody>
        </p:sp>
        <p:sp>
          <p:nvSpPr>
            <p:cNvPr id="8208" name="Text Box 21"/>
            <p:cNvSpPr txBox="1">
              <a:spLocks noChangeArrowheads="1"/>
            </p:cNvSpPr>
            <p:nvPr/>
          </p:nvSpPr>
          <p:spPr bwMode="auto">
            <a:xfrm>
              <a:off x="2784" y="777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663300"/>
                  </a:solidFill>
                </a:rPr>
                <a:t>切变</a:t>
              </a:r>
              <a:r>
                <a:rPr kumimoji="0" lang="zh-CN" altLang="en-US" sz="2800" b="1"/>
                <a:t>模量</a:t>
              </a:r>
              <a:endParaRPr kumimoji="0" lang="zh-CN" altLang="en-US" sz="2800" b="1">
                <a:solidFill>
                  <a:srgbClr val="D60093"/>
                </a:solidFill>
              </a:endParaRPr>
            </a:p>
          </p:txBody>
        </p:sp>
        <p:sp>
          <p:nvSpPr>
            <p:cNvPr id="8209" name="Text Box 22"/>
            <p:cNvSpPr txBox="1">
              <a:spLocks noChangeArrowheads="1"/>
            </p:cNvSpPr>
            <p:nvPr/>
          </p:nvSpPr>
          <p:spPr bwMode="auto">
            <a:xfrm>
              <a:off x="2736" y="1641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66"/>
                  </a:solidFill>
                </a:rPr>
                <a:t>弹性</a:t>
              </a:r>
              <a:r>
                <a:rPr kumimoji="0" lang="zh-CN" altLang="en-US" sz="2800" b="1"/>
                <a:t>模量</a:t>
              </a:r>
            </a:p>
          </p:txBody>
        </p:sp>
        <p:sp>
          <p:nvSpPr>
            <p:cNvPr id="8210" name="Text Box 23"/>
            <p:cNvSpPr txBox="1">
              <a:spLocks noChangeArrowheads="1"/>
            </p:cNvSpPr>
            <p:nvPr/>
          </p:nvSpPr>
          <p:spPr bwMode="auto">
            <a:xfrm>
              <a:off x="2784" y="2496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体积</a:t>
              </a:r>
              <a:r>
                <a:rPr kumimoji="0" lang="zh-CN" altLang="en-US" sz="2800" b="1"/>
                <a:t>模量</a:t>
              </a:r>
            </a:p>
          </p:txBody>
        </p:sp>
        <p:sp>
          <p:nvSpPr>
            <p:cNvPr id="8211" name="AutoShape 24"/>
            <p:cNvSpPr>
              <a:spLocks noChangeArrowheads="1"/>
            </p:cNvSpPr>
            <p:nvPr/>
          </p:nvSpPr>
          <p:spPr bwMode="auto">
            <a:xfrm>
              <a:off x="3696" y="1056"/>
              <a:ext cx="480" cy="144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rgbClr val="00FF99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201" name="Rectangle 26"/>
          <p:cNvSpPr>
            <a:spLocks noChangeArrowheads="1"/>
          </p:cNvSpPr>
          <p:nvPr/>
        </p:nvSpPr>
        <p:spPr bwMode="auto">
          <a:xfrm>
            <a:off x="971550" y="4365625"/>
            <a:ext cx="226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液、气体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331788" y="812800"/>
            <a:ext cx="8277225" cy="558800"/>
            <a:chOff x="209" y="512"/>
            <a:chExt cx="5214" cy="352"/>
          </a:xfrm>
        </p:grpSpPr>
        <p:sp>
          <p:nvSpPr>
            <p:cNvPr id="20495" name="Text Box 3"/>
            <p:cNvSpPr txBox="1">
              <a:spLocks noChangeArrowheads="1"/>
            </p:cNvSpPr>
            <p:nvPr/>
          </p:nvSpPr>
          <p:spPr bwMode="auto">
            <a:xfrm>
              <a:off x="209" y="537"/>
              <a:ext cx="4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kumimoji="0" lang="en-US" altLang="zh-CN" sz="2800" b="1"/>
                <a:t>  </a:t>
              </a:r>
              <a:r>
                <a:rPr kumimoji="0" lang="zh-CN" altLang="en-US" sz="2800" b="1"/>
                <a:t>电磁波的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能流密度</a:t>
              </a:r>
              <a:r>
                <a:rPr kumimoji="0" lang="zh-CN" altLang="en-US" sz="2800" b="1"/>
                <a:t>（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坡印廷矢量</a:t>
              </a:r>
              <a:r>
                <a:rPr kumimoji="0" lang="zh-CN" altLang="en-US" sz="2800" b="1"/>
                <a:t>）</a:t>
              </a:r>
            </a:p>
          </p:txBody>
        </p:sp>
        <p:graphicFrame>
          <p:nvGraphicFramePr>
            <p:cNvPr id="20496" name="Object 7"/>
            <p:cNvGraphicFramePr>
              <a:graphicFrameLocks noChangeAspect="1"/>
            </p:cNvGraphicFramePr>
            <p:nvPr/>
          </p:nvGraphicFramePr>
          <p:xfrm>
            <a:off x="4082" y="512"/>
            <a:ext cx="134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30" name="公式" r:id="rId3" imgW="1066800" imgH="279400" progId="Equation.3">
                    <p:embed/>
                  </p:oleObj>
                </mc:Choice>
                <mc:Fallback>
                  <p:oleObj name="公式" r:id="rId3" imgW="1066800" imgH="279400" progId="Equation.3">
                    <p:embed/>
                    <p:pic>
                      <p:nvPicPr>
                        <p:cNvPr id="2049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512"/>
                          <a:ext cx="1341" cy="35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1188" y="5445125"/>
            <a:ext cx="7878762" cy="1101725"/>
            <a:chOff x="355" y="3438"/>
            <a:chExt cx="4963" cy="694"/>
          </a:xfrm>
        </p:grpSpPr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355" y="3668"/>
              <a:ext cx="28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振荡偶极子</a:t>
              </a:r>
              <a:r>
                <a:rPr kumimoji="0" lang="zh-CN" altLang="en-US" sz="2800" b="1"/>
                <a:t>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平均辐射功率</a:t>
              </a:r>
            </a:p>
          </p:txBody>
        </p:sp>
        <p:graphicFrame>
          <p:nvGraphicFramePr>
            <p:cNvPr id="20494" name="Object 6"/>
            <p:cNvGraphicFramePr>
              <a:graphicFrameLocks noChangeAspect="1"/>
            </p:cNvGraphicFramePr>
            <p:nvPr/>
          </p:nvGraphicFramePr>
          <p:xfrm>
            <a:off x="3151" y="3438"/>
            <a:ext cx="216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31" name="Equation" r:id="rId5" imgW="2044700" imgH="762000" progId="Equation.3">
                    <p:embed/>
                  </p:oleObj>
                </mc:Choice>
                <mc:Fallback>
                  <p:oleObj name="Equation" r:id="rId5" imgW="2044700" imgH="762000" progId="Equation.3">
                    <p:embed/>
                    <p:pic>
                      <p:nvPicPr>
                        <p:cNvPr id="204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3438"/>
                          <a:ext cx="216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36" name="Picture 20" descr="wltx1"/>
          <p:cNvPicPr>
            <a:picLocks noChangeAspect="1" noChangeArrowheads="1"/>
          </p:cNvPicPr>
          <p:nvPr/>
        </p:nvPicPr>
        <p:blipFill>
          <a:blip r:embed="rId7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00213"/>
            <a:ext cx="16573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1371600" y="4343400"/>
          <a:ext cx="58515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2" name="公式" r:id="rId8" imgW="2120900" imgH="406400" progId="Equation.3">
                  <p:embed/>
                </p:oleObj>
              </mc:Choice>
              <mc:Fallback>
                <p:oleObj name="公式" r:id="rId8" imgW="2120900" imgH="40640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5851525" cy="1122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22"/>
          <p:cNvSpPr>
            <a:spLocks noChangeArrowheads="1"/>
          </p:cNvSpPr>
          <p:nvPr/>
        </p:nvSpPr>
        <p:spPr bwMode="auto">
          <a:xfrm>
            <a:off x="304800" y="3810000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800" b="1"/>
              <a:t>平面电磁波</a:t>
            </a:r>
            <a:r>
              <a:rPr kumimoji="0" lang="zh-CN" altLang="zh-CN" sz="2800" b="1">
                <a:solidFill>
                  <a:srgbClr val="FF0000"/>
                </a:solidFill>
              </a:rPr>
              <a:t>能流密度</a:t>
            </a:r>
            <a:r>
              <a:rPr kumimoji="0" lang="zh-CN" altLang="zh-CN" sz="2800" b="1">
                <a:solidFill>
                  <a:srgbClr val="0000FF"/>
                </a:solidFill>
              </a:rPr>
              <a:t>平均值</a:t>
            </a:r>
            <a:endParaRPr kumimoji="0"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0487" name="Line 23"/>
          <p:cNvSpPr>
            <a:spLocks noChangeShapeType="1"/>
          </p:cNvSpPr>
          <p:nvPr/>
        </p:nvSpPr>
        <p:spPr bwMode="auto">
          <a:xfrm>
            <a:off x="3563938" y="2781300"/>
            <a:ext cx="20161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24"/>
          <p:cNvSpPr>
            <a:spLocks noChangeShapeType="1"/>
          </p:cNvSpPr>
          <p:nvPr/>
        </p:nvSpPr>
        <p:spPr bwMode="auto">
          <a:xfrm flipV="1">
            <a:off x="3563938" y="1844675"/>
            <a:ext cx="0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25"/>
          <p:cNvSpPr>
            <a:spLocks noChangeShapeType="1"/>
          </p:cNvSpPr>
          <p:nvPr/>
        </p:nvSpPr>
        <p:spPr bwMode="auto">
          <a:xfrm flipH="1">
            <a:off x="2916238" y="2781300"/>
            <a:ext cx="647700" cy="5032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0" name="Object 3"/>
          <p:cNvGraphicFramePr>
            <a:graphicFrameLocks noChangeAspect="1"/>
          </p:cNvGraphicFramePr>
          <p:nvPr/>
        </p:nvGraphicFramePr>
        <p:xfrm>
          <a:off x="3059113" y="3141663"/>
          <a:ext cx="528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3" name="公式" r:id="rId10" imgW="177646" imgH="190335" progId="Equation.3">
                  <p:embed/>
                </p:oleObj>
              </mc:Choice>
              <mc:Fallback>
                <p:oleObj name="公式" r:id="rId10" imgW="177646" imgH="190335" progId="Equation.3">
                  <p:embed/>
                  <p:pic>
                    <p:nvPicPr>
                      <p:cNvPr id="204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5286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4"/>
          <p:cNvGraphicFramePr>
            <a:graphicFrameLocks noChangeAspect="1"/>
          </p:cNvGraphicFramePr>
          <p:nvPr/>
        </p:nvGraphicFramePr>
        <p:xfrm>
          <a:off x="3708400" y="1628775"/>
          <a:ext cx="454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4" name="公式" r:id="rId12" imgW="152334" imgH="190417" progId="Equation.3">
                  <p:embed/>
                </p:oleObj>
              </mc:Choice>
              <mc:Fallback>
                <p:oleObj name="公式" r:id="rId12" imgW="152334" imgH="190417" progId="Equation.3">
                  <p:embed/>
                  <p:pic>
                    <p:nvPicPr>
                      <p:cNvPr id="204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628775"/>
                        <a:ext cx="454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5"/>
          <p:cNvGraphicFramePr>
            <a:graphicFrameLocks noChangeAspect="1"/>
          </p:cNvGraphicFramePr>
          <p:nvPr/>
        </p:nvGraphicFramePr>
        <p:xfrm>
          <a:off x="5651500" y="2420938"/>
          <a:ext cx="4667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5" name="公式" r:id="rId14" imgW="139639" imgH="203112" progId="Equation.3">
                  <p:embed/>
                </p:oleObj>
              </mc:Choice>
              <mc:Fallback>
                <p:oleObj name="公式" r:id="rId14" imgW="139639" imgH="203112" progId="Equation.3">
                  <p:embed/>
                  <p:pic>
                    <p:nvPicPr>
                      <p:cNvPr id="20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20938"/>
                        <a:ext cx="4667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115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>
            <a:spLocks noChangeArrowheads="1"/>
          </p:cNvSpPr>
          <p:nvPr/>
        </p:nvSpPr>
        <p:spPr bwMode="auto">
          <a:xfrm>
            <a:off x="609600" y="609600"/>
            <a:ext cx="301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◆  </a:t>
            </a:r>
            <a:r>
              <a:rPr lang="zh-CN" altLang="en-US" b="1">
                <a:solidFill>
                  <a:srgbClr val="0000FF"/>
                </a:solidFill>
              </a:rPr>
              <a:t>电磁场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动量</a:t>
            </a:r>
          </a:p>
        </p:txBody>
      </p:sp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304800" y="1614488"/>
            <a:ext cx="853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    </a:t>
            </a:r>
            <a:r>
              <a:rPr lang="zh-CN" altLang="en-US" b="1"/>
              <a:t>真空中</a:t>
            </a:r>
            <a:r>
              <a:rPr lang="zh-CN" altLang="en-US" b="1">
                <a:solidFill>
                  <a:srgbClr val="0000FF"/>
                </a:solidFill>
              </a:rPr>
              <a:t>平面电磁波</a:t>
            </a:r>
            <a:r>
              <a:rPr lang="zh-CN" altLang="en-US" b="1"/>
              <a:t>，单位体积的</a:t>
            </a:r>
            <a:r>
              <a:rPr lang="zh-CN" altLang="en-US" b="1">
                <a:solidFill>
                  <a:srgbClr val="FF0000"/>
                </a:solidFill>
              </a:rPr>
              <a:t>动量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057400" y="3124200"/>
          <a:ext cx="27971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公式" r:id="rId3" imgW="875920" imgH="406224" progId="Equation.3">
                  <p:embed/>
                </p:oleObj>
              </mc:Choice>
              <mc:Fallback>
                <p:oleObj name="公式" r:id="rId3" imgW="875920" imgH="406224" progId="Equation.3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27971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5105400" y="3167063"/>
          <a:ext cx="179546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公式" r:id="rId5" imgW="457002" imgH="406224" progId="Equation.3">
                  <p:embed/>
                </p:oleObj>
              </mc:Choice>
              <mc:Fallback>
                <p:oleObj name="公式" r:id="rId5" imgW="457002" imgH="406224" progId="Equation.3">
                  <p:embed/>
                  <p:pic>
                    <p:nvPicPr>
                      <p:cNvPr id="2150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67063"/>
                        <a:ext cx="179546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9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76200" y="685800"/>
            <a:ext cx="8991600" cy="4267200"/>
            <a:chOff x="48" y="432"/>
            <a:chExt cx="5664" cy="2688"/>
          </a:xfrm>
        </p:grpSpPr>
        <p:sp>
          <p:nvSpPr>
            <p:cNvPr id="22550" name="Rectangle 3"/>
            <p:cNvSpPr>
              <a:spLocks noChangeArrowheads="1"/>
            </p:cNvSpPr>
            <p:nvPr/>
          </p:nvSpPr>
          <p:spPr bwMode="auto">
            <a:xfrm>
              <a:off x="48" y="432"/>
              <a:ext cx="5664" cy="2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551" name="Rectangle 4"/>
            <p:cNvSpPr>
              <a:spLocks noChangeArrowheads="1"/>
            </p:cNvSpPr>
            <p:nvPr/>
          </p:nvSpPr>
          <p:spPr bwMode="auto">
            <a:xfrm>
              <a:off x="2223" y="1736"/>
              <a:ext cx="2223" cy="308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552" name="Text Box 5"/>
            <p:cNvSpPr txBox="1">
              <a:spLocks noChangeArrowheads="1"/>
            </p:cNvSpPr>
            <p:nvPr/>
          </p:nvSpPr>
          <p:spPr bwMode="auto">
            <a:xfrm>
              <a:off x="2256" y="179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760nm</a:t>
              </a:r>
            </a:p>
          </p:txBody>
        </p:sp>
        <p:sp>
          <p:nvSpPr>
            <p:cNvPr id="22553" name="Text Box 6"/>
            <p:cNvSpPr txBox="1">
              <a:spLocks noChangeArrowheads="1"/>
            </p:cNvSpPr>
            <p:nvPr/>
          </p:nvSpPr>
          <p:spPr bwMode="auto">
            <a:xfrm>
              <a:off x="3792" y="178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400nm</a:t>
              </a:r>
            </a:p>
          </p:txBody>
        </p:sp>
        <p:sp>
          <p:nvSpPr>
            <p:cNvPr id="22554" name="Line 7"/>
            <p:cNvSpPr>
              <a:spLocks noChangeShapeType="1"/>
            </p:cNvSpPr>
            <p:nvPr/>
          </p:nvSpPr>
          <p:spPr bwMode="auto">
            <a:xfrm>
              <a:off x="2848" y="1966"/>
              <a:ext cx="960" cy="0"/>
            </a:xfrm>
            <a:prstGeom prst="line">
              <a:avLst/>
            </a:prstGeom>
            <a:noFill/>
            <a:ln w="38100">
              <a:pattFill prst="pct90">
                <a:fgClr>
                  <a:schemeClr val="tx1"/>
                </a:fgClr>
                <a:bgClr>
                  <a:srgbClr val="FFFFFF"/>
                </a:bgClr>
              </a:patt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Text Box 8"/>
            <p:cNvSpPr txBox="1">
              <a:spLocks noChangeArrowheads="1"/>
            </p:cNvSpPr>
            <p:nvPr/>
          </p:nvSpPr>
          <p:spPr bwMode="auto">
            <a:xfrm>
              <a:off x="2944" y="1702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b="1">
                  <a:solidFill>
                    <a:srgbClr val="CC0099"/>
                  </a:solidFill>
                  <a:latin typeface="Arial" panose="020B0604020202020204" pitchFamily="34" charset="0"/>
                </a:rPr>
                <a:t> </a:t>
              </a:r>
              <a:r>
                <a:rPr kumimoji="0" lang="zh-CN" altLang="en-US" sz="2400" b="1">
                  <a:latin typeface="Arial" panose="020B0604020202020204" pitchFamily="34" charset="0"/>
                </a:rPr>
                <a:t>可见光</a:t>
              </a:r>
            </a:p>
          </p:txBody>
        </p:sp>
        <p:sp>
          <p:nvSpPr>
            <p:cNvPr id="22556" name="AutoShape 9"/>
            <p:cNvSpPr>
              <a:spLocks noChangeArrowheads="1"/>
            </p:cNvSpPr>
            <p:nvPr/>
          </p:nvSpPr>
          <p:spPr bwMode="auto">
            <a:xfrm>
              <a:off x="3312" y="1296"/>
              <a:ext cx="192" cy="432"/>
            </a:xfrm>
            <a:prstGeom prst="upArrow">
              <a:avLst>
                <a:gd name="adj1" fmla="val 41667"/>
                <a:gd name="adj2" fmla="val 76563"/>
              </a:avLst>
            </a:prstGeom>
            <a:solidFill>
              <a:srgbClr val="FF99CC">
                <a:alpha val="50195"/>
              </a:srgbClr>
            </a:solidFill>
            <a:ln w="3810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403" y="445"/>
              <a:ext cx="2920" cy="41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3600" b="1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 </a:t>
              </a:r>
              <a:r>
                <a:rPr kumimoji="0" lang="zh-CN" altLang="en-US" sz="3600" b="1">
                  <a:latin typeface="Arial" charset="0"/>
                  <a:ea typeface="楷体_GB2312" pitchFamily="49" charset="-122"/>
                </a:rPr>
                <a:t>电  磁  波  谱</a:t>
              </a:r>
              <a:endParaRPr kumimoji="0" lang="zh-CN" altLang="en-US" sz="28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2558" name="Line 11"/>
            <p:cNvSpPr>
              <a:spLocks noChangeShapeType="1"/>
            </p:cNvSpPr>
            <p:nvPr/>
          </p:nvSpPr>
          <p:spPr bwMode="auto">
            <a:xfrm flipH="1">
              <a:off x="2976" y="1460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12"/>
            <p:cNvSpPr>
              <a:spLocks noChangeShapeType="1"/>
            </p:cNvSpPr>
            <p:nvPr/>
          </p:nvSpPr>
          <p:spPr bwMode="auto">
            <a:xfrm>
              <a:off x="3552" y="14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13"/>
            <p:cNvSpPr>
              <a:spLocks noChangeShapeType="1"/>
            </p:cNvSpPr>
            <p:nvPr/>
          </p:nvSpPr>
          <p:spPr bwMode="auto">
            <a:xfrm>
              <a:off x="3312" y="1460"/>
              <a:ext cx="240" cy="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14"/>
            <p:cNvSpPr>
              <a:spLocks noChangeShapeType="1"/>
            </p:cNvSpPr>
            <p:nvPr/>
          </p:nvSpPr>
          <p:spPr bwMode="auto">
            <a:xfrm flipH="1">
              <a:off x="2832" y="1460"/>
              <a:ext cx="144" cy="0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Line 15"/>
            <p:cNvSpPr>
              <a:spLocks noChangeShapeType="1"/>
            </p:cNvSpPr>
            <p:nvPr/>
          </p:nvSpPr>
          <p:spPr bwMode="auto">
            <a:xfrm>
              <a:off x="3792" y="1460"/>
              <a:ext cx="96" cy="0"/>
            </a:xfrm>
            <a:prstGeom prst="line">
              <a:avLst/>
            </a:prstGeom>
            <a:noFill/>
            <a:ln w="38100" cap="rnd">
              <a:solidFill>
                <a:srgbClr val="99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Text Box 16"/>
            <p:cNvSpPr txBox="1">
              <a:spLocks noChangeArrowheads="1"/>
            </p:cNvSpPr>
            <p:nvPr/>
          </p:nvSpPr>
          <p:spPr bwMode="auto">
            <a:xfrm>
              <a:off x="2784" y="1508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红外线</a:t>
              </a:r>
              <a:r>
                <a:rPr kumimoji="0" lang="zh-CN" altLang="en-US" sz="2000" b="1">
                  <a:latin typeface="Arial" panose="020B0604020202020204" pitchFamily="34" charset="0"/>
                </a:rPr>
                <a:t>     </a:t>
              </a:r>
              <a:r>
                <a:rPr kumimoji="0" lang="zh-CN" altLang="en-US" sz="2000" b="1">
                  <a:solidFill>
                    <a:srgbClr val="9900CC"/>
                  </a:solidFill>
                  <a:latin typeface="Arial" panose="020B0604020202020204" pitchFamily="34" charset="0"/>
                </a:rPr>
                <a:t>紫外线</a:t>
              </a:r>
            </a:p>
          </p:txBody>
        </p:sp>
        <p:sp>
          <p:nvSpPr>
            <p:cNvPr id="22564" name="Line 17"/>
            <p:cNvSpPr>
              <a:spLocks noChangeShapeType="1"/>
            </p:cNvSpPr>
            <p:nvPr/>
          </p:nvSpPr>
          <p:spPr bwMode="auto">
            <a:xfrm>
              <a:off x="4224" y="160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565" name="Group 18"/>
            <p:cNvGrpSpPr>
              <a:grpSpLocks/>
            </p:cNvGrpSpPr>
            <p:nvPr/>
          </p:nvGrpSpPr>
          <p:grpSpPr bwMode="auto">
            <a:xfrm>
              <a:off x="4512" y="1652"/>
              <a:ext cx="768" cy="294"/>
              <a:chOff x="4512" y="1652"/>
              <a:chExt cx="768" cy="294"/>
            </a:xfrm>
          </p:grpSpPr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4512" y="1652"/>
                <a:ext cx="768" cy="294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b="1">
                    <a:latin typeface="Arial" charset="0"/>
                  </a:rPr>
                  <a:t>    </a:t>
                </a:r>
                <a:r>
                  <a:rPr kumimoji="0" lang="zh-CN" altLang="en-US" sz="2000" b="1">
                    <a:latin typeface="Arial" charset="0"/>
                  </a:rPr>
                  <a:t>射 线</a:t>
                </a:r>
                <a:endParaRPr kumimoji="0" lang="zh-CN" altLang="en-US" b="1">
                  <a:latin typeface="Arial" charset="0"/>
                </a:endParaRPr>
              </a:p>
            </p:txBody>
          </p:sp>
          <p:graphicFrame>
            <p:nvGraphicFramePr>
              <p:cNvPr id="22663" name="Object 32"/>
              <p:cNvGraphicFramePr>
                <a:graphicFrameLocks noChangeAspect="1"/>
              </p:cNvGraphicFramePr>
              <p:nvPr/>
            </p:nvGraphicFramePr>
            <p:xfrm>
              <a:off x="4608" y="1748"/>
              <a:ext cx="14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278" name="Equation" r:id="rId3" imgW="368140" imgH="482391" progId="Equation.3">
                      <p:embed/>
                    </p:oleObj>
                  </mc:Choice>
                  <mc:Fallback>
                    <p:oleObj name="Equation" r:id="rId3" imgW="368140" imgH="482391" progId="Equation.3">
                      <p:embed/>
                      <p:pic>
                        <p:nvPicPr>
                          <p:cNvPr id="22663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748"/>
                            <a:ext cx="146" cy="192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accent1"/>
                              </a:gs>
                              <a:gs pos="50000">
                                <a:schemeClr val="bg1"/>
                              </a:gs>
                              <a:gs pos="100000">
                                <a:schemeClr val="accent1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6" name="Group 21"/>
            <p:cNvGrpSpPr>
              <a:grpSpLocks/>
            </p:cNvGrpSpPr>
            <p:nvPr/>
          </p:nvGrpSpPr>
          <p:grpSpPr bwMode="auto">
            <a:xfrm>
              <a:off x="3529" y="2516"/>
              <a:ext cx="1008" cy="0"/>
              <a:chOff x="3529" y="2516"/>
              <a:chExt cx="1008" cy="0"/>
            </a:xfrm>
          </p:grpSpPr>
          <p:sp>
            <p:nvSpPr>
              <p:cNvPr id="22659" name="Line 22"/>
              <p:cNvSpPr>
                <a:spLocks noChangeShapeType="1"/>
              </p:cNvSpPr>
              <p:nvPr/>
            </p:nvSpPr>
            <p:spPr bwMode="auto">
              <a:xfrm>
                <a:off x="3721" y="2516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60" name="Line 23"/>
              <p:cNvSpPr>
                <a:spLocks noChangeShapeType="1"/>
              </p:cNvSpPr>
              <p:nvPr/>
            </p:nvSpPr>
            <p:spPr bwMode="auto">
              <a:xfrm>
                <a:off x="3529" y="2516"/>
                <a:ext cx="144" cy="0"/>
              </a:xfrm>
              <a:prstGeom prst="line">
                <a:avLst/>
              </a:prstGeom>
              <a:noFill/>
              <a:ln w="38100" cap="rnd">
                <a:solidFill>
                  <a:srgbClr val="CC009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61" name="Line 24"/>
              <p:cNvSpPr>
                <a:spLocks noChangeShapeType="1"/>
              </p:cNvSpPr>
              <p:nvPr/>
            </p:nvSpPr>
            <p:spPr bwMode="auto">
              <a:xfrm>
                <a:off x="4393" y="2516"/>
                <a:ext cx="144" cy="0"/>
              </a:xfrm>
              <a:prstGeom prst="line">
                <a:avLst/>
              </a:prstGeom>
              <a:noFill/>
              <a:ln w="38100" cap="rnd">
                <a:solidFill>
                  <a:srgbClr val="CC009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792" y="2228"/>
              <a:ext cx="553" cy="25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latin typeface="Arial" charset="0"/>
                </a:rPr>
                <a:t>X</a:t>
              </a:r>
              <a:r>
                <a:rPr kumimoji="0" lang="zh-CN" altLang="en-US" sz="2000" b="1">
                  <a:latin typeface="Arial" charset="0"/>
                </a:rPr>
                <a:t>射线</a:t>
              </a:r>
            </a:p>
          </p:txBody>
        </p:sp>
        <p:grpSp>
          <p:nvGrpSpPr>
            <p:cNvPr id="22568" name="Group 26"/>
            <p:cNvGrpSpPr>
              <a:grpSpLocks/>
            </p:cNvGrpSpPr>
            <p:nvPr/>
          </p:nvGrpSpPr>
          <p:grpSpPr bwMode="auto">
            <a:xfrm>
              <a:off x="720" y="1556"/>
              <a:ext cx="1375" cy="352"/>
              <a:chOff x="720" y="1556"/>
              <a:chExt cx="1375" cy="352"/>
            </a:xfrm>
          </p:grpSpPr>
          <p:sp>
            <p:nvSpPr>
              <p:cNvPr id="22656" name="Line 27"/>
              <p:cNvSpPr>
                <a:spLocks noChangeShapeType="1"/>
              </p:cNvSpPr>
              <p:nvPr/>
            </p:nvSpPr>
            <p:spPr bwMode="auto">
              <a:xfrm flipH="1">
                <a:off x="720" y="1556"/>
                <a:ext cx="116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57" name="Line 28"/>
              <p:cNvSpPr>
                <a:spLocks noChangeShapeType="1"/>
              </p:cNvSpPr>
              <p:nvPr/>
            </p:nvSpPr>
            <p:spPr bwMode="auto">
              <a:xfrm flipV="1">
                <a:off x="1872" y="1556"/>
                <a:ext cx="223" cy="0"/>
              </a:xfrm>
              <a:prstGeom prst="line">
                <a:avLst/>
              </a:prstGeom>
              <a:noFill/>
              <a:ln w="38100" cap="rnd">
                <a:solidFill>
                  <a:srgbClr val="0099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768" y="1652"/>
                <a:ext cx="1104" cy="25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latin typeface="Arial" charset="0"/>
                  </a:rPr>
                  <a:t>长波无线电波</a:t>
                </a:r>
              </a:p>
            </p:txBody>
          </p:sp>
        </p:grp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 flipH="1">
              <a:off x="5303" y="1256"/>
              <a:ext cx="38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0" name="Line 31"/>
            <p:cNvSpPr>
              <a:spLocks noChangeShapeType="1"/>
            </p:cNvSpPr>
            <p:nvPr/>
          </p:nvSpPr>
          <p:spPr bwMode="auto">
            <a:xfrm>
              <a:off x="503" y="1256"/>
              <a:ext cx="48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1" name="Line 32"/>
            <p:cNvSpPr>
              <a:spLocks noChangeShapeType="1"/>
            </p:cNvSpPr>
            <p:nvPr/>
          </p:nvSpPr>
          <p:spPr bwMode="auto">
            <a:xfrm>
              <a:off x="669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2" name="Line 33"/>
            <p:cNvSpPr>
              <a:spLocks noChangeShapeType="1"/>
            </p:cNvSpPr>
            <p:nvPr/>
          </p:nvSpPr>
          <p:spPr bwMode="auto">
            <a:xfrm>
              <a:off x="849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3" name="Line 34"/>
            <p:cNvSpPr>
              <a:spLocks noChangeShapeType="1"/>
            </p:cNvSpPr>
            <p:nvPr/>
          </p:nvSpPr>
          <p:spPr bwMode="auto">
            <a:xfrm>
              <a:off x="1028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4" name="Line 35"/>
            <p:cNvSpPr>
              <a:spLocks noChangeShapeType="1"/>
            </p:cNvSpPr>
            <p:nvPr/>
          </p:nvSpPr>
          <p:spPr bwMode="auto">
            <a:xfrm>
              <a:off x="1207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5" name="Line 36"/>
            <p:cNvSpPr>
              <a:spLocks noChangeShapeType="1"/>
            </p:cNvSpPr>
            <p:nvPr/>
          </p:nvSpPr>
          <p:spPr bwMode="auto">
            <a:xfrm>
              <a:off x="1387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6" name="Line 37"/>
            <p:cNvSpPr>
              <a:spLocks noChangeShapeType="1"/>
            </p:cNvSpPr>
            <p:nvPr/>
          </p:nvSpPr>
          <p:spPr bwMode="auto">
            <a:xfrm>
              <a:off x="1565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7" name="Line 38"/>
            <p:cNvSpPr>
              <a:spLocks noChangeShapeType="1"/>
            </p:cNvSpPr>
            <p:nvPr/>
          </p:nvSpPr>
          <p:spPr bwMode="auto">
            <a:xfrm>
              <a:off x="1744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8" name="Line 39"/>
            <p:cNvSpPr>
              <a:spLocks noChangeShapeType="1"/>
            </p:cNvSpPr>
            <p:nvPr/>
          </p:nvSpPr>
          <p:spPr bwMode="auto">
            <a:xfrm>
              <a:off x="1924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9" name="Line 40"/>
            <p:cNvSpPr>
              <a:spLocks noChangeShapeType="1"/>
            </p:cNvSpPr>
            <p:nvPr/>
          </p:nvSpPr>
          <p:spPr bwMode="auto">
            <a:xfrm>
              <a:off x="2103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0" name="Line 41"/>
            <p:cNvSpPr>
              <a:spLocks noChangeShapeType="1"/>
            </p:cNvSpPr>
            <p:nvPr/>
          </p:nvSpPr>
          <p:spPr bwMode="auto">
            <a:xfrm>
              <a:off x="2282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1" name="Line 42"/>
            <p:cNvSpPr>
              <a:spLocks noChangeShapeType="1"/>
            </p:cNvSpPr>
            <p:nvPr/>
          </p:nvSpPr>
          <p:spPr bwMode="auto">
            <a:xfrm>
              <a:off x="2462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2" name="Line 43"/>
            <p:cNvSpPr>
              <a:spLocks noChangeShapeType="1"/>
            </p:cNvSpPr>
            <p:nvPr/>
          </p:nvSpPr>
          <p:spPr bwMode="auto">
            <a:xfrm>
              <a:off x="2640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3" name="Line 44"/>
            <p:cNvSpPr>
              <a:spLocks noChangeShapeType="1"/>
            </p:cNvSpPr>
            <p:nvPr/>
          </p:nvSpPr>
          <p:spPr bwMode="auto">
            <a:xfrm>
              <a:off x="2819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4" name="Line 45"/>
            <p:cNvSpPr>
              <a:spLocks noChangeShapeType="1"/>
            </p:cNvSpPr>
            <p:nvPr/>
          </p:nvSpPr>
          <p:spPr bwMode="auto">
            <a:xfrm>
              <a:off x="2999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5" name="Line 46"/>
            <p:cNvSpPr>
              <a:spLocks noChangeShapeType="1"/>
            </p:cNvSpPr>
            <p:nvPr/>
          </p:nvSpPr>
          <p:spPr bwMode="auto">
            <a:xfrm>
              <a:off x="3178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6" name="Line 47"/>
            <p:cNvSpPr>
              <a:spLocks noChangeShapeType="1"/>
            </p:cNvSpPr>
            <p:nvPr/>
          </p:nvSpPr>
          <p:spPr bwMode="auto">
            <a:xfrm>
              <a:off x="3358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7" name="Line 48"/>
            <p:cNvSpPr>
              <a:spLocks noChangeShapeType="1"/>
            </p:cNvSpPr>
            <p:nvPr/>
          </p:nvSpPr>
          <p:spPr bwMode="auto">
            <a:xfrm>
              <a:off x="3537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8" name="Line 49"/>
            <p:cNvSpPr>
              <a:spLocks noChangeShapeType="1"/>
            </p:cNvSpPr>
            <p:nvPr/>
          </p:nvSpPr>
          <p:spPr bwMode="auto">
            <a:xfrm>
              <a:off x="3715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9" name="Line 50"/>
            <p:cNvSpPr>
              <a:spLocks noChangeShapeType="1"/>
            </p:cNvSpPr>
            <p:nvPr/>
          </p:nvSpPr>
          <p:spPr bwMode="auto">
            <a:xfrm>
              <a:off x="3895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0" name="Line 51"/>
            <p:cNvSpPr>
              <a:spLocks noChangeShapeType="1"/>
            </p:cNvSpPr>
            <p:nvPr/>
          </p:nvSpPr>
          <p:spPr bwMode="auto">
            <a:xfrm>
              <a:off x="4074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1" name="Line 52"/>
            <p:cNvSpPr>
              <a:spLocks noChangeShapeType="1"/>
            </p:cNvSpPr>
            <p:nvPr/>
          </p:nvSpPr>
          <p:spPr bwMode="auto">
            <a:xfrm>
              <a:off x="4253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2" name="Line 53"/>
            <p:cNvSpPr>
              <a:spLocks noChangeShapeType="1"/>
            </p:cNvSpPr>
            <p:nvPr/>
          </p:nvSpPr>
          <p:spPr bwMode="auto">
            <a:xfrm>
              <a:off x="4433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3" name="Line 54"/>
            <p:cNvSpPr>
              <a:spLocks noChangeShapeType="1"/>
            </p:cNvSpPr>
            <p:nvPr/>
          </p:nvSpPr>
          <p:spPr bwMode="auto">
            <a:xfrm>
              <a:off x="4612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4" name="Line 55"/>
            <p:cNvSpPr>
              <a:spLocks noChangeShapeType="1"/>
            </p:cNvSpPr>
            <p:nvPr/>
          </p:nvSpPr>
          <p:spPr bwMode="auto">
            <a:xfrm>
              <a:off x="4790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5" name="Line 56"/>
            <p:cNvSpPr>
              <a:spLocks noChangeShapeType="1"/>
            </p:cNvSpPr>
            <p:nvPr/>
          </p:nvSpPr>
          <p:spPr bwMode="auto">
            <a:xfrm>
              <a:off x="4970" y="125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6" name="Line 57"/>
            <p:cNvSpPr>
              <a:spLocks noChangeShapeType="1"/>
            </p:cNvSpPr>
            <p:nvPr/>
          </p:nvSpPr>
          <p:spPr bwMode="auto">
            <a:xfrm>
              <a:off x="5149" y="1256"/>
              <a:ext cx="0" cy="17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7" name="Line 58"/>
            <p:cNvSpPr>
              <a:spLocks noChangeShapeType="1"/>
            </p:cNvSpPr>
            <p:nvPr/>
          </p:nvSpPr>
          <p:spPr bwMode="auto">
            <a:xfrm flipH="1">
              <a:off x="119" y="1256"/>
              <a:ext cx="38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98" name="Object 10"/>
            <p:cNvGraphicFramePr>
              <a:graphicFrameLocks noChangeAspect="1"/>
            </p:cNvGraphicFramePr>
            <p:nvPr/>
          </p:nvGraphicFramePr>
          <p:xfrm>
            <a:off x="1799" y="932"/>
            <a:ext cx="3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9" name="Equation" r:id="rId5" imgW="520700" imgH="558800" progId="Equation.3">
                    <p:embed/>
                  </p:oleObj>
                </mc:Choice>
                <mc:Fallback>
                  <p:oleObj name="Equation" r:id="rId5" imgW="520700" imgH="558800" progId="Equation.3">
                    <p:embed/>
                    <p:pic>
                      <p:nvPicPr>
                        <p:cNvPr id="225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932"/>
                          <a:ext cx="3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11"/>
            <p:cNvGraphicFramePr>
              <a:graphicFrameLocks noChangeAspect="1"/>
            </p:cNvGraphicFramePr>
            <p:nvPr/>
          </p:nvGraphicFramePr>
          <p:xfrm>
            <a:off x="2519" y="932"/>
            <a:ext cx="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0" name="Equation" r:id="rId7" imgW="622030" imgH="558558" progId="Equation.3">
                    <p:embed/>
                  </p:oleObj>
                </mc:Choice>
                <mc:Fallback>
                  <p:oleObj name="Equation" r:id="rId7" imgW="622030" imgH="558558" progId="Equation.3">
                    <p:embed/>
                    <p:pic>
                      <p:nvPicPr>
                        <p:cNvPr id="225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932"/>
                          <a:ext cx="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0" name="Object 12"/>
            <p:cNvGraphicFramePr>
              <a:graphicFrameLocks noChangeAspect="1"/>
            </p:cNvGraphicFramePr>
            <p:nvPr/>
          </p:nvGraphicFramePr>
          <p:xfrm>
            <a:off x="3239" y="932"/>
            <a:ext cx="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1" name="Equation" r:id="rId9" imgW="622030" imgH="558558" progId="Equation.3">
                    <p:embed/>
                  </p:oleObj>
                </mc:Choice>
                <mc:Fallback>
                  <p:oleObj name="Equation" r:id="rId9" imgW="622030" imgH="558558" progId="Equation.3">
                    <p:embed/>
                    <p:pic>
                      <p:nvPicPr>
                        <p:cNvPr id="226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932"/>
                          <a:ext cx="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1" name="Object 13"/>
            <p:cNvGraphicFramePr>
              <a:graphicFrameLocks noChangeAspect="1"/>
            </p:cNvGraphicFramePr>
            <p:nvPr/>
          </p:nvGraphicFramePr>
          <p:xfrm>
            <a:off x="3959" y="932"/>
            <a:ext cx="3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2" name="Equation" r:id="rId11" imgW="609600" imgH="558800" progId="Equation.3">
                    <p:embed/>
                  </p:oleObj>
                </mc:Choice>
                <mc:Fallback>
                  <p:oleObj name="Equation" r:id="rId11" imgW="609600" imgH="558800" progId="Equation.3">
                    <p:embed/>
                    <p:pic>
                      <p:nvPicPr>
                        <p:cNvPr id="226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932"/>
                          <a:ext cx="38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2" name="Object 14"/>
            <p:cNvGraphicFramePr>
              <a:graphicFrameLocks noChangeAspect="1"/>
            </p:cNvGraphicFramePr>
            <p:nvPr/>
          </p:nvGraphicFramePr>
          <p:xfrm>
            <a:off x="4679" y="932"/>
            <a:ext cx="4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3" name="Equation" r:id="rId13" imgW="647700" imgH="558800" progId="Equation.3">
                    <p:embed/>
                  </p:oleObj>
                </mc:Choice>
                <mc:Fallback>
                  <p:oleObj name="Equation" r:id="rId13" imgW="647700" imgH="558800" progId="Equation.3">
                    <p:embed/>
                    <p:pic>
                      <p:nvPicPr>
                        <p:cNvPr id="226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932"/>
                          <a:ext cx="4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3" name="Object 15"/>
            <p:cNvGraphicFramePr>
              <a:graphicFrameLocks noChangeAspect="1"/>
            </p:cNvGraphicFramePr>
            <p:nvPr/>
          </p:nvGraphicFramePr>
          <p:xfrm>
            <a:off x="1079" y="932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4" name="Equation" r:id="rId15" imgW="533169" imgH="558558" progId="Equation.3">
                    <p:embed/>
                  </p:oleObj>
                </mc:Choice>
                <mc:Fallback>
                  <p:oleObj name="Equation" r:id="rId15" imgW="533169" imgH="558558" progId="Equation.3">
                    <p:embed/>
                    <p:pic>
                      <p:nvPicPr>
                        <p:cNvPr id="2260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932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16"/>
            <p:cNvGraphicFramePr>
              <a:graphicFrameLocks noChangeAspect="1"/>
            </p:cNvGraphicFramePr>
            <p:nvPr/>
          </p:nvGraphicFramePr>
          <p:xfrm>
            <a:off x="1463" y="946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5" name="Equation" r:id="rId17" imgW="533169" imgH="558558" progId="Equation.3">
                    <p:embed/>
                  </p:oleObj>
                </mc:Choice>
                <mc:Fallback>
                  <p:oleObj name="Equation" r:id="rId17" imgW="533169" imgH="558558" progId="Equation.3">
                    <p:embed/>
                    <p:pic>
                      <p:nvPicPr>
                        <p:cNvPr id="226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946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5" name="Object 17"/>
            <p:cNvGraphicFramePr>
              <a:graphicFrameLocks noChangeAspect="1"/>
            </p:cNvGraphicFramePr>
            <p:nvPr/>
          </p:nvGraphicFramePr>
          <p:xfrm>
            <a:off x="2143" y="946"/>
            <a:ext cx="3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6" name="Equation" r:id="rId19" imgW="520700" imgH="558800" progId="Equation.3">
                    <p:embed/>
                  </p:oleObj>
                </mc:Choice>
                <mc:Fallback>
                  <p:oleObj name="Equation" r:id="rId19" imgW="520700" imgH="558800" progId="Equation.3">
                    <p:embed/>
                    <p:pic>
                      <p:nvPicPr>
                        <p:cNvPr id="226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946"/>
                          <a:ext cx="3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6" name="Object 18"/>
            <p:cNvGraphicFramePr>
              <a:graphicFrameLocks noChangeAspect="1"/>
            </p:cNvGraphicFramePr>
            <p:nvPr/>
          </p:nvGraphicFramePr>
          <p:xfrm>
            <a:off x="2855" y="946"/>
            <a:ext cx="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7" name="Equation" r:id="rId21" imgW="622030" imgH="558558" progId="Equation.3">
                    <p:embed/>
                  </p:oleObj>
                </mc:Choice>
                <mc:Fallback>
                  <p:oleObj name="Equation" r:id="rId21" imgW="622030" imgH="558558" progId="Equation.3">
                    <p:embed/>
                    <p:pic>
                      <p:nvPicPr>
                        <p:cNvPr id="226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946"/>
                          <a:ext cx="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7" name="Object 19"/>
            <p:cNvGraphicFramePr>
              <a:graphicFrameLocks noChangeAspect="1"/>
            </p:cNvGraphicFramePr>
            <p:nvPr/>
          </p:nvGraphicFramePr>
          <p:xfrm>
            <a:off x="3575" y="946"/>
            <a:ext cx="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8" name="Equation" r:id="rId23" imgW="622030" imgH="558558" progId="Equation.3">
                    <p:embed/>
                  </p:oleObj>
                </mc:Choice>
                <mc:Fallback>
                  <p:oleObj name="Equation" r:id="rId23" imgW="622030" imgH="558558" progId="Equation.3">
                    <p:embed/>
                    <p:pic>
                      <p:nvPicPr>
                        <p:cNvPr id="2260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946"/>
                          <a:ext cx="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8" name="Object 20"/>
            <p:cNvGraphicFramePr>
              <a:graphicFrameLocks noChangeAspect="1"/>
            </p:cNvGraphicFramePr>
            <p:nvPr/>
          </p:nvGraphicFramePr>
          <p:xfrm>
            <a:off x="4319" y="932"/>
            <a:ext cx="4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89" name="Equation" r:id="rId25" imgW="647700" imgH="558800" progId="Equation.3">
                    <p:embed/>
                  </p:oleObj>
                </mc:Choice>
                <mc:Fallback>
                  <p:oleObj name="Equation" r:id="rId25" imgW="647700" imgH="558800" progId="Equation.3">
                    <p:embed/>
                    <p:pic>
                      <p:nvPicPr>
                        <p:cNvPr id="2260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932"/>
                          <a:ext cx="4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9" name="Object 21"/>
            <p:cNvGraphicFramePr>
              <a:graphicFrameLocks noChangeAspect="1"/>
            </p:cNvGraphicFramePr>
            <p:nvPr/>
          </p:nvGraphicFramePr>
          <p:xfrm>
            <a:off x="5039" y="946"/>
            <a:ext cx="4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0" name="Equation" r:id="rId27" imgW="647700" imgH="558800" progId="Equation.3">
                    <p:embed/>
                  </p:oleObj>
                </mc:Choice>
                <mc:Fallback>
                  <p:oleObj name="Equation" r:id="rId27" imgW="647700" imgH="558800" progId="Equation.3">
                    <p:embed/>
                    <p:pic>
                      <p:nvPicPr>
                        <p:cNvPr id="2260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946"/>
                          <a:ext cx="4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0" name="Object 22"/>
            <p:cNvGraphicFramePr>
              <a:graphicFrameLocks noChangeAspect="1"/>
            </p:cNvGraphicFramePr>
            <p:nvPr/>
          </p:nvGraphicFramePr>
          <p:xfrm>
            <a:off x="695" y="932"/>
            <a:ext cx="3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1" name="Equation" r:id="rId29" imgW="520700" imgH="558800" progId="Equation.3">
                    <p:embed/>
                  </p:oleObj>
                </mc:Choice>
                <mc:Fallback>
                  <p:oleObj name="Equation" r:id="rId29" imgW="520700" imgH="558800" progId="Equation.3">
                    <p:embed/>
                    <p:pic>
                      <p:nvPicPr>
                        <p:cNvPr id="2261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932"/>
                          <a:ext cx="3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1" name="Text Box 72"/>
            <p:cNvSpPr txBox="1">
              <a:spLocks noChangeArrowheads="1"/>
            </p:cNvSpPr>
            <p:nvPr/>
          </p:nvSpPr>
          <p:spPr bwMode="auto">
            <a:xfrm>
              <a:off x="119" y="1412"/>
              <a:ext cx="624" cy="258"/>
            </a:xfrm>
            <a:prstGeom prst="rect">
              <a:avLst/>
            </a:prstGeom>
            <a:gradFill rotWithShape="0">
              <a:gsLst>
                <a:gs pos="0">
                  <a:srgbClr val="FBE0FC"/>
                </a:gs>
                <a:gs pos="50000">
                  <a:srgbClr val="FFFFFF"/>
                </a:gs>
                <a:gs pos="100000">
                  <a:srgbClr val="FBE0FC"/>
                </a:gs>
              </a:gsLst>
              <a:lin ang="5400000" scaled="1"/>
            </a:gradFill>
            <a:ln w="12700">
              <a:solidFill>
                <a:srgbClr val="CC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b="1">
                  <a:latin typeface="Arial" panose="020B0604020202020204" pitchFamily="34" charset="0"/>
                </a:rPr>
                <a:t>频率</a:t>
              </a:r>
              <a:endParaRPr kumimoji="0" lang="zh-CN" altLang="en-US" sz="2400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2612" name="Object 23"/>
            <p:cNvGraphicFramePr>
              <a:graphicFrameLocks noChangeAspect="1"/>
            </p:cNvGraphicFramePr>
            <p:nvPr/>
          </p:nvGraphicFramePr>
          <p:xfrm>
            <a:off x="471" y="1446"/>
            <a:ext cx="2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2" name="Equation" r:id="rId31" imgW="213288" imgH="152451" progId="Equation.3">
                    <p:embed/>
                  </p:oleObj>
                </mc:Choice>
                <mc:Fallback>
                  <p:oleObj name="Equation" r:id="rId31" imgW="213288" imgH="152451" progId="Equation.3">
                    <p:embed/>
                    <p:pic>
                      <p:nvPicPr>
                        <p:cNvPr id="2261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446"/>
                          <a:ext cx="29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3" name="Object 24"/>
            <p:cNvGraphicFramePr>
              <a:graphicFrameLocks noChangeAspect="1"/>
            </p:cNvGraphicFramePr>
            <p:nvPr/>
          </p:nvGraphicFramePr>
          <p:xfrm>
            <a:off x="5136" y="2804"/>
            <a:ext cx="4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3" name="公式" r:id="rId33" imgW="723586" imgH="355446" progId="Equation.3">
                    <p:embed/>
                  </p:oleObj>
                </mc:Choice>
                <mc:Fallback>
                  <p:oleObj name="公式" r:id="rId33" imgW="723586" imgH="355446" progId="Equation.3">
                    <p:embed/>
                    <p:pic>
                      <p:nvPicPr>
                        <p:cNvPr id="2261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04"/>
                          <a:ext cx="4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4" name="Object 25"/>
            <p:cNvGraphicFramePr>
              <a:graphicFrameLocks noChangeAspect="1"/>
            </p:cNvGraphicFramePr>
            <p:nvPr/>
          </p:nvGraphicFramePr>
          <p:xfrm>
            <a:off x="780" y="2813"/>
            <a:ext cx="30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4" name="公式" r:id="rId35" imgW="482391" imgH="355446" progId="Equation.3">
                    <p:embed/>
                  </p:oleObj>
                </mc:Choice>
                <mc:Fallback>
                  <p:oleObj name="公式" r:id="rId35" imgW="482391" imgH="355446" progId="Equation.3">
                    <p:embed/>
                    <p:pic>
                      <p:nvPicPr>
                        <p:cNvPr id="2261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2813"/>
                          <a:ext cx="30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5" name="Text Box 76"/>
            <p:cNvSpPr txBox="1">
              <a:spLocks noChangeArrowheads="1"/>
            </p:cNvSpPr>
            <p:nvPr/>
          </p:nvSpPr>
          <p:spPr bwMode="auto">
            <a:xfrm>
              <a:off x="96" y="2756"/>
              <a:ext cx="623" cy="258"/>
            </a:xfrm>
            <a:prstGeom prst="rect">
              <a:avLst/>
            </a:prstGeom>
            <a:gradFill rotWithShape="0">
              <a:gsLst>
                <a:gs pos="0">
                  <a:srgbClr val="F2E5C6"/>
                </a:gs>
                <a:gs pos="50000">
                  <a:srgbClr val="FFFFFF"/>
                </a:gs>
                <a:gs pos="100000">
                  <a:srgbClr val="F2E5C6"/>
                </a:gs>
              </a:gsLst>
              <a:lin ang="5400000" scaled="1"/>
            </a:gradFill>
            <a:ln w="12700">
              <a:solidFill>
                <a:srgbClr val="99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000" b="1">
                  <a:latin typeface="Arial" panose="020B0604020202020204" pitchFamily="34" charset="0"/>
                </a:rPr>
                <a:t>波长</a:t>
              </a:r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576" y="2708"/>
              <a:ext cx="489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17" name="Line 78"/>
            <p:cNvSpPr>
              <a:spLocks noChangeShapeType="1"/>
            </p:cNvSpPr>
            <p:nvPr/>
          </p:nvSpPr>
          <p:spPr bwMode="auto">
            <a:xfrm flipV="1">
              <a:off x="742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18" name="Line 79"/>
            <p:cNvSpPr>
              <a:spLocks noChangeShapeType="1"/>
            </p:cNvSpPr>
            <p:nvPr/>
          </p:nvSpPr>
          <p:spPr bwMode="auto">
            <a:xfrm flipV="1">
              <a:off x="922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19" name="Line 80"/>
            <p:cNvSpPr>
              <a:spLocks noChangeShapeType="1"/>
            </p:cNvSpPr>
            <p:nvPr/>
          </p:nvSpPr>
          <p:spPr bwMode="auto">
            <a:xfrm flipV="1">
              <a:off x="1101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0" name="Line 81"/>
            <p:cNvSpPr>
              <a:spLocks noChangeShapeType="1"/>
            </p:cNvSpPr>
            <p:nvPr/>
          </p:nvSpPr>
          <p:spPr bwMode="auto">
            <a:xfrm flipV="1">
              <a:off x="1280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1" name="Line 82"/>
            <p:cNvSpPr>
              <a:spLocks noChangeShapeType="1"/>
            </p:cNvSpPr>
            <p:nvPr/>
          </p:nvSpPr>
          <p:spPr bwMode="auto">
            <a:xfrm flipV="1">
              <a:off x="1460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2" name="Line 83"/>
            <p:cNvSpPr>
              <a:spLocks noChangeShapeType="1"/>
            </p:cNvSpPr>
            <p:nvPr/>
          </p:nvSpPr>
          <p:spPr bwMode="auto">
            <a:xfrm flipV="1">
              <a:off x="1638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3" name="Line 84"/>
            <p:cNvSpPr>
              <a:spLocks noChangeShapeType="1"/>
            </p:cNvSpPr>
            <p:nvPr/>
          </p:nvSpPr>
          <p:spPr bwMode="auto">
            <a:xfrm flipV="1">
              <a:off x="1817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4" name="Line 85"/>
            <p:cNvSpPr>
              <a:spLocks noChangeShapeType="1"/>
            </p:cNvSpPr>
            <p:nvPr/>
          </p:nvSpPr>
          <p:spPr bwMode="auto">
            <a:xfrm flipV="1">
              <a:off x="1997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5" name="Line 86"/>
            <p:cNvSpPr>
              <a:spLocks noChangeShapeType="1"/>
            </p:cNvSpPr>
            <p:nvPr/>
          </p:nvSpPr>
          <p:spPr bwMode="auto">
            <a:xfrm flipV="1">
              <a:off x="2176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6" name="Line 87"/>
            <p:cNvSpPr>
              <a:spLocks noChangeShapeType="1"/>
            </p:cNvSpPr>
            <p:nvPr/>
          </p:nvSpPr>
          <p:spPr bwMode="auto">
            <a:xfrm flipV="1">
              <a:off x="2355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7" name="Line 88"/>
            <p:cNvSpPr>
              <a:spLocks noChangeShapeType="1"/>
            </p:cNvSpPr>
            <p:nvPr/>
          </p:nvSpPr>
          <p:spPr bwMode="auto">
            <a:xfrm flipV="1">
              <a:off x="2535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8" name="Line 89"/>
            <p:cNvSpPr>
              <a:spLocks noChangeShapeType="1"/>
            </p:cNvSpPr>
            <p:nvPr/>
          </p:nvSpPr>
          <p:spPr bwMode="auto">
            <a:xfrm flipV="1">
              <a:off x="2713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29" name="Line 90"/>
            <p:cNvSpPr>
              <a:spLocks noChangeShapeType="1"/>
            </p:cNvSpPr>
            <p:nvPr/>
          </p:nvSpPr>
          <p:spPr bwMode="auto">
            <a:xfrm flipV="1">
              <a:off x="2892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0" name="Line 91"/>
            <p:cNvSpPr>
              <a:spLocks noChangeShapeType="1"/>
            </p:cNvSpPr>
            <p:nvPr/>
          </p:nvSpPr>
          <p:spPr bwMode="auto">
            <a:xfrm flipV="1">
              <a:off x="3072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1" name="Line 92"/>
            <p:cNvSpPr>
              <a:spLocks noChangeShapeType="1"/>
            </p:cNvSpPr>
            <p:nvPr/>
          </p:nvSpPr>
          <p:spPr bwMode="auto">
            <a:xfrm flipV="1">
              <a:off x="3251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2" name="Line 93"/>
            <p:cNvSpPr>
              <a:spLocks noChangeShapeType="1"/>
            </p:cNvSpPr>
            <p:nvPr/>
          </p:nvSpPr>
          <p:spPr bwMode="auto">
            <a:xfrm flipV="1">
              <a:off x="3431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3" name="Line 94"/>
            <p:cNvSpPr>
              <a:spLocks noChangeShapeType="1"/>
            </p:cNvSpPr>
            <p:nvPr/>
          </p:nvSpPr>
          <p:spPr bwMode="auto">
            <a:xfrm flipV="1">
              <a:off x="3610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4" name="Line 95"/>
            <p:cNvSpPr>
              <a:spLocks noChangeShapeType="1"/>
            </p:cNvSpPr>
            <p:nvPr/>
          </p:nvSpPr>
          <p:spPr bwMode="auto">
            <a:xfrm flipV="1">
              <a:off x="3788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5" name="Line 96"/>
            <p:cNvSpPr>
              <a:spLocks noChangeShapeType="1"/>
            </p:cNvSpPr>
            <p:nvPr/>
          </p:nvSpPr>
          <p:spPr bwMode="auto">
            <a:xfrm flipV="1">
              <a:off x="3968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6" name="Line 97"/>
            <p:cNvSpPr>
              <a:spLocks noChangeShapeType="1"/>
            </p:cNvSpPr>
            <p:nvPr/>
          </p:nvSpPr>
          <p:spPr bwMode="auto">
            <a:xfrm flipV="1">
              <a:off x="4147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7" name="Line 98"/>
            <p:cNvSpPr>
              <a:spLocks noChangeShapeType="1"/>
            </p:cNvSpPr>
            <p:nvPr/>
          </p:nvSpPr>
          <p:spPr bwMode="auto">
            <a:xfrm flipV="1">
              <a:off x="4326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8" name="Line 99"/>
            <p:cNvSpPr>
              <a:spLocks noChangeShapeType="1"/>
            </p:cNvSpPr>
            <p:nvPr/>
          </p:nvSpPr>
          <p:spPr bwMode="auto">
            <a:xfrm flipV="1">
              <a:off x="4506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9" name="Line 100"/>
            <p:cNvSpPr>
              <a:spLocks noChangeShapeType="1"/>
            </p:cNvSpPr>
            <p:nvPr/>
          </p:nvSpPr>
          <p:spPr bwMode="auto">
            <a:xfrm flipV="1">
              <a:off x="4685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0" name="Line 101"/>
            <p:cNvSpPr>
              <a:spLocks noChangeShapeType="1"/>
            </p:cNvSpPr>
            <p:nvPr/>
          </p:nvSpPr>
          <p:spPr bwMode="auto">
            <a:xfrm flipV="1">
              <a:off x="4863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1" name="Line 102"/>
            <p:cNvSpPr>
              <a:spLocks noChangeShapeType="1"/>
            </p:cNvSpPr>
            <p:nvPr/>
          </p:nvSpPr>
          <p:spPr bwMode="auto">
            <a:xfrm flipV="1">
              <a:off x="5043" y="26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2" name="Line 103"/>
            <p:cNvSpPr>
              <a:spLocks noChangeShapeType="1"/>
            </p:cNvSpPr>
            <p:nvPr/>
          </p:nvSpPr>
          <p:spPr bwMode="auto">
            <a:xfrm flipV="1">
              <a:off x="5222" y="261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3" name="Line 104"/>
            <p:cNvSpPr>
              <a:spLocks noChangeShapeType="1"/>
            </p:cNvSpPr>
            <p:nvPr/>
          </p:nvSpPr>
          <p:spPr bwMode="auto">
            <a:xfrm flipH="1" flipV="1">
              <a:off x="192" y="2708"/>
              <a:ext cx="38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4" name="Line 105"/>
            <p:cNvSpPr>
              <a:spLocks noChangeShapeType="1"/>
            </p:cNvSpPr>
            <p:nvPr/>
          </p:nvSpPr>
          <p:spPr bwMode="auto">
            <a:xfrm flipH="1" flipV="1">
              <a:off x="5328" y="270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5" name="Line 106"/>
            <p:cNvSpPr>
              <a:spLocks noChangeShapeType="1"/>
            </p:cNvSpPr>
            <p:nvPr/>
          </p:nvSpPr>
          <p:spPr bwMode="auto">
            <a:xfrm>
              <a:off x="912" y="25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46" name="Line 107"/>
            <p:cNvSpPr>
              <a:spLocks noChangeShapeType="1"/>
            </p:cNvSpPr>
            <p:nvPr/>
          </p:nvSpPr>
          <p:spPr bwMode="auto">
            <a:xfrm>
              <a:off x="5232" y="256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647" name="Object 26"/>
            <p:cNvGraphicFramePr>
              <a:graphicFrameLocks noChangeAspect="1"/>
            </p:cNvGraphicFramePr>
            <p:nvPr/>
          </p:nvGraphicFramePr>
          <p:xfrm>
            <a:off x="480" y="2816"/>
            <a:ext cx="222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5" name="公式" r:id="rId37" imgW="228615" imgH="160020" progId="Equation.3">
                    <p:embed/>
                  </p:oleObj>
                </mc:Choice>
                <mc:Fallback>
                  <p:oleObj name="公式" r:id="rId37" imgW="228615" imgH="160020" progId="Equation.3">
                    <p:embed/>
                    <p:pic>
                      <p:nvPicPr>
                        <p:cNvPr id="2264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816"/>
                          <a:ext cx="222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48" name="Object 27"/>
            <p:cNvGraphicFramePr>
              <a:graphicFrameLocks noChangeAspect="1"/>
            </p:cNvGraphicFramePr>
            <p:nvPr/>
          </p:nvGraphicFramePr>
          <p:xfrm>
            <a:off x="1500" y="2813"/>
            <a:ext cx="31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6" name="公式" r:id="rId39" imgW="494870" imgH="355292" progId="Equation.3">
                    <p:embed/>
                  </p:oleObj>
                </mc:Choice>
                <mc:Fallback>
                  <p:oleObj name="公式" r:id="rId39" imgW="494870" imgH="355292" progId="Equation.3">
                    <p:embed/>
                    <p:pic>
                      <p:nvPicPr>
                        <p:cNvPr id="2264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813"/>
                          <a:ext cx="31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49" name="Object 28"/>
            <p:cNvGraphicFramePr>
              <a:graphicFrameLocks noChangeAspect="1"/>
            </p:cNvGraphicFramePr>
            <p:nvPr/>
          </p:nvGraphicFramePr>
          <p:xfrm>
            <a:off x="2928" y="2804"/>
            <a:ext cx="40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7" name="公式" r:id="rId41" imgW="634725" imgH="355446" progId="Equation.3">
                    <p:embed/>
                  </p:oleObj>
                </mc:Choice>
                <mc:Fallback>
                  <p:oleObj name="公式" r:id="rId41" imgW="634725" imgH="355446" progId="Equation.3">
                    <p:embed/>
                    <p:pic>
                      <p:nvPicPr>
                        <p:cNvPr id="2264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04"/>
                          <a:ext cx="40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0" name="Object 29"/>
            <p:cNvGraphicFramePr>
              <a:graphicFrameLocks noChangeAspect="1"/>
            </p:cNvGraphicFramePr>
            <p:nvPr/>
          </p:nvGraphicFramePr>
          <p:xfrm>
            <a:off x="2256" y="2804"/>
            <a:ext cx="31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8" name="公式" r:id="rId43" imgW="494870" imgH="355292" progId="Equation.3">
                    <p:embed/>
                  </p:oleObj>
                </mc:Choice>
                <mc:Fallback>
                  <p:oleObj name="公式" r:id="rId43" imgW="494870" imgH="355292" progId="Equation.3">
                    <p:embed/>
                    <p:pic>
                      <p:nvPicPr>
                        <p:cNvPr id="2265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04"/>
                          <a:ext cx="31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1" name="Object 30"/>
            <p:cNvGraphicFramePr>
              <a:graphicFrameLocks noChangeAspect="1"/>
            </p:cNvGraphicFramePr>
            <p:nvPr/>
          </p:nvGraphicFramePr>
          <p:xfrm>
            <a:off x="3696" y="2804"/>
            <a:ext cx="3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99" name="公式" r:id="rId45" imgW="609336" imgH="355446" progId="Equation.3">
                    <p:embed/>
                  </p:oleObj>
                </mc:Choice>
                <mc:Fallback>
                  <p:oleObj name="公式" r:id="rId45" imgW="609336" imgH="355446" progId="Equation.3">
                    <p:embed/>
                    <p:pic>
                      <p:nvPicPr>
                        <p:cNvPr id="2265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04"/>
                          <a:ext cx="3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52" name="Object 31"/>
            <p:cNvGraphicFramePr>
              <a:graphicFrameLocks noChangeAspect="1"/>
            </p:cNvGraphicFramePr>
            <p:nvPr/>
          </p:nvGraphicFramePr>
          <p:xfrm>
            <a:off x="4368" y="2804"/>
            <a:ext cx="45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00" name="公式" r:id="rId47" imgW="723586" imgH="355446" progId="Equation.3">
                    <p:embed/>
                  </p:oleObj>
                </mc:Choice>
                <mc:Fallback>
                  <p:oleObj name="公式" r:id="rId47" imgW="723586" imgH="355446" progId="Equation.3">
                    <p:embed/>
                    <p:pic>
                      <p:nvPicPr>
                        <p:cNvPr id="2265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804"/>
                          <a:ext cx="45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53" name="Line 114"/>
            <p:cNvSpPr>
              <a:spLocks noChangeShapeType="1"/>
            </p:cNvSpPr>
            <p:nvPr/>
          </p:nvSpPr>
          <p:spPr bwMode="auto">
            <a:xfrm>
              <a:off x="1993" y="2504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54" name="Line 115"/>
            <p:cNvSpPr>
              <a:spLocks noChangeShapeType="1"/>
            </p:cNvSpPr>
            <p:nvPr/>
          </p:nvSpPr>
          <p:spPr bwMode="auto">
            <a:xfrm>
              <a:off x="2089" y="2508"/>
              <a:ext cx="76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6" name="Rectangle 116"/>
            <p:cNvSpPr>
              <a:spLocks noChangeArrowheads="1"/>
            </p:cNvSpPr>
            <p:nvPr/>
          </p:nvSpPr>
          <p:spPr bwMode="auto">
            <a:xfrm>
              <a:off x="1993" y="2216"/>
              <a:ext cx="1088" cy="25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sz="2000" b="1">
                  <a:latin typeface="Arial" charset="0"/>
                </a:rPr>
                <a:t>短波无线电波</a:t>
              </a:r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381000" y="5105400"/>
            <a:ext cx="4572000" cy="1295400"/>
            <a:chOff x="240" y="3216"/>
            <a:chExt cx="2880" cy="816"/>
          </a:xfrm>
        </p:grpSpPr>
        <p:grpSp>
          <p:nvGrpSpPr>
            <p:cNvPr id="22543" name="Group 118"/>
            <p:cNvGrpSpPr>
              <a:grpSpLocks/>
            </p:cNvGrpSpPr>
            <p:nvPr/>
          </p:nvGrpSpPr>
          <p:grpSpPr bwMode="auto">
            <a:xfrm>
              <a:off x="240" y="3216"/>
              <a:ext cx="2880" cy="816"/>
              <a:chOff x="240" y="3168"/>
              <a:chExt cx="2880" cy="816"/>
            </a:xfrm>
          </p:grpSpPr>
          <p:sp>
            <p:nvSpPr>
              <p:cNvPr id="22546" name="Text Box 119"/>
              <p:cNvSpPr txBox="1">
                <a:spLocks noChangeArrowheads="1"/>
              </p:cNvSpPr>
              <p:nvPr/>
            </p:nvSpPr>
            <p:spPr bwMode="auto">
              <a:xfrm>
                <a:off x="240" y="3168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b="1"/>
                  <a:t>无线电波</a:t>
                </a:r>
              </a:p>
            </p:txBody>
          </p:sp>
          <p:graphicFrame>
            <p:nvGraphicFramePr>
              <p:cNvPr id="22547" name="Object 7"/>
              <p:cNvGraphicFramePr>
                <a:graphicFrameLocks noChangeAspect="1"/>
              </p:cNvGraphicFramePr>
              <p:nvPr/>
            </p:nvGraphicFramePr>
            <p:xfrm>
              <a:off x="1256" y="3168"/>
              <a:ext cx="1825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1" name="Equation" r:id="rId49" imgW="1752600" imgH="279400" progId="Equation.3">
                      <p:embed/>
                    </p:oleObj>
                  </mc:Choice>
                  <mc:Fallback>
                    <p:oleObj name="Equation" r:id="rId49" imgW="1752600" imgH="279400" progId="Equation.3">
                      <p:embed/>
                      <p:pic>
                        <p:nvPicPr>
                          <p:cNvPr id="2254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6" y="3168"/>
                            <a:ext cx="1825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8" name="Object 8"/>
              <p:cNvGraphicFramePr>
                <a:graphicFrameLocks noChangeAspect="1"/>
              </p:cNvGraphicFramePr>
              <p:nvPr/>
            </p:nvGraphicFramePr>
            <p:xfrm>
              <a:off x="1184" y="3456"/>
              <a:ext cx="193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2" name="Equation" r:id="rId51" imgW="1981200" imgH="279400" progId="Equation.3">
                      <p:embed/>
                    </p:oleObj>
                  </mc:Choice>
                  <mc:Fallback>
                    <p:oleObj name="Equation" r:id="rId51" imgW="1981200" imgH="279400" progId="Equation.3">
                      <p:embed/>
                      <p:pic>
                        <p:nvPicPr>
                          <p:cNvPr id="2254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3456"/>
                            <a:ext cx="1936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9" name="Object 9"/>
              <p:cNvGraphicFramePr>
                <a:graphicFrameLocks noChangeAspect="1"/>
              </p:cNvGraphicFramePr>
              <p:nvPr/>
            </p:nvGraphicFramePr>
            <p:xfrm>
              <a:off x="1184" y="3746"/>
              <a:ext cx="1717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3" name="Equation" r:id="rId53" imgW="1727200" imgH="241300" progId="Equation.3">
                      <p:embed/>
                    </p:oleObj>
                  </mc:Choice>
                  <mc:Fallback>
                    <p:oleObj name="Equation" r:id="rId53" imgW="1727200" imgH="241300" progId="Equation.3">
                      <p:embed/>
                      <p:pic>
                        <p:nvPicPr>
                          <p:cNvPr id="2254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3746"/>
                            <a:ext cx="1717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4" name="Rectangle 123"/>
            <p:cNvSpPr>
              <a:spLocks noChangeArrowheads="1"/>
            </p:cNvSpPr>
            <p:nvPr/>
          </p:nvSpPr>
          <p:spPr bwMode="auto">
            <a:xfrm>
              <a:off x="273" y="3744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/>
                <a:t>可见光</a:t>
              </a:r>
            </a:p>
          </p:txBody>
        </p:sp>
        <p:sp>
          <p:nvSpPr>
            <p:cNvPr id="22545" name="Rectangle 124"/>
            <p:cNvSpPr>
              <a:spLocks noChangeArrowheads="1"/>
            </p:cNvSpPr>
            <p:nvPr/>
          </p:nvSpPr>
          <p:spPr bwMode="auto">
            <a:xfrm>
              <a:off x="273" y="3504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/>
                <a:t>红外线</a:t>
              </a: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5005388" y="5105400"/>
            <a:ext cx="3833812" cy="1371600"/>
            <a:chOff x="3153" y="3216"/>
            <a:chExt cx="2415" cy="864"/>
          </a:xfrm>
        </p:grpSpPr>
        <p:grpSp>
          <p:nvGrpSpPr>
            <p:cNvPr id="22534" name="Group 126"/>
            <p:cNvGrpSpPr>
              <a:grpSpLocks/>
            </p:cNvGrpSpPr>
            <p:nvPr/>
          </p:nvGrpSpPr>
          <p:grpSpPr bwMode="auto">
            <a:xfrm>
              <a:off x="3153" y="3216"/>
              <a:ext cx="2415" cy="844"/>
              <a:chOff x="3120" y="3024"/>
              <a:chExt cx="2415" cy="844"/>
            </a:xfrm>
          </p:grpSpPr>
          <p:graphicFrame>
            <p:nvGraphicFramePr>
              <p:cNvPr id="22537" name="Object 2"/>
              <p:cNvGraphicFramePr>
                <a:graphicFrameLocks noChangeAspect="1"/>
              </p:cNvGraphicFramePr>
              <p:nvPr/>
            </p:nvGraphicFramePr>
            <p:xfrm>
              <a:off x="3168" y="3600"/>
              <a:ext cx="19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4" name="公式" r:id="rId55" imgW="177646" imgH="241091" progId="Equation.3">
                      <p:embed/>
                    </p:oleObj>
                  </mc:Choice>
                  <mc:Fallback>
                    <p:oleObj name="公式" r:id="rId55" imgW="177646" imgH="241091" progId="Equation.3">
                      <p:embed/>
                      <p:pic>
                        <p:nvPicPr>
                          <p:cNvPr id="22537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3600"/>
                            <a:ext cx="19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8" name="Object 3"/>
              <p:cNvGraphicFramePr>
                <a:graphicFrameLocks noChangeAspect="1"/>
              </p:cNvGraphicFramePr>
              <p:nvPr/>
            </p:nvGraphicFramePr>
            <p:xfrm>
              <a:off x="3874" y="3072"/>
              <a:ext cx="1661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5" name="Equation" r:id="rId57" imgW="1459866" imgH="241195" progId="Equation.3">
                      <p:embed/>
                    </p:oleObj>
                  </mc:Choice>
                  <mc:Fallback>
                    <p:oleObj name="Equation" r:id="rId57" imgW="1459866" imgH="241195" progId="Equation.3">
                      <p:embed/>
                      <p:pic>
                        <p:nvPicPr>
                          <p:cNvPr id="22538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" y="3072"/>
                            <a:ext cx="1661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9" name="Object 4"/>
              <p:cNvGraphicFramePr>
                <a:graphicFrameLocks noChangeAspect="1"/>
              </p:cNvGraphicFramePr>
              <p:nvPr/>
            </p:nvGraphicFramePr>
            <p:xfrm>
              <a:off x="3850" y="3312"/>
              <a:ext cx="152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6" name="Equation" r:id="rId59" imgW="1524000" imgH="241300" progId="Equation.3">
                      <p:embed/>
                    </p:oleObj>
                  </mc:Choice>
                  <mc:Fallback>
                    <p:oleObj name="Equation" r:id="rId59" imgW="1524000" imgH="241300" progId="Equation.3">
                      <p:embed/>
                      <p:pic>
                        <p:nvPicPr>
                          <p:cNvPr id="2253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0" y="3312"/>
                            <a:ext cx="152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5"/>
              <p:cNvGraphicFramePr>
                <a:graphicFrameLocks noChangeAspect="1"/>
              </p:cNvGraphicFramePr>
              <p:nvPr/>
            </p:nvGraphicFramePr>
            <p:xfrm>
              <a:off x="3874" y="3600"/>
              <a:ext cx="107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7" name="Equation" r:id="rId61" imgW="1016000" imgH="241300" progId="Equation.3">
                      <p:embed/>
                    </p:oleObj>
                  </mc:Choice>
                  <mc:Fallback>
                    <p:oleObj name="Equation" r:id="rId61" imgW="1016000" imgH="241300" progId="Equation.3">
                      <p:embed/>
                      <p:pic>
                        <p:nvPicPr>
                          <p:cNvPr id="2254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" y="3600"/>
                            <a:ext cx="1070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1" name="Rectangle 131"/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b="1"/>
                  <a:t>紫外光</a:t>
                </a:r>
              </a:p>
            </p:txBody>
          </p:sp>
          <p:graphicFrame>
            <p:nvGraphicFramePr>
              <p:cNvPr id="22542" name="Object 6"/>
              <p:cNvGraphicFramePr>
                <a:graphicFrameLocks noChangeAspect="1"/>
              </p:cNvGraphicFramePr>
              <p:nvPr/>
            </p:nvGraphicFramePr>
            <p:xfrm>
              <a:off x="3123" y="3360"/>
              <a:ext cx="22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08" name="Equation" r:id="rId63" imgW="177646" imgH="190335" progId="Equation.3">
                      <p:embed/>
                    </p:oleObj>
                  </mc:Choice>
                  <mc:Fallback>
                    <p:oleObj name="Equation" r:id="rId63" imgW="177646" imgH="190335" progId="Equation.3">
                      <p:embed/>
                      <p:pic>
                        <p:nvPicPr>
                          <p:cNvPr id="2254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3" y="3360"/>
                            <a:ext cx="22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5" name="Rectangle 133"/>
            <p:cNvSpPr>
              <a:spLocks noChangeArrowheads="1"/>
            </p:cNvSpPr>
            <p:nvPr/>
          </p:nvSpPr>
          <p:spPr bwMode="auto">
            <a:xfrm>
              <a:off x="3297" y="3504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 </a:t>
              </a:r>
              <a:r>
                <a:rPr kumimoji="0" lang="zh-CN" altLang="en-US" sz="2400" b="1"/>
                <a:t>射线</a:t>
              </a:r>
            </a:p>
          </p:txBody>
        </p:sp>
        <p:sp>
          <p:nvSpPr>
            <p:cNvPr id="22536" name="Rectangle 134"/>
            <p:cNvSpPr>
              <a:spLocks noChangeArrowheads="1"/>
            </p:cNvSpPr>
            <p:nvPr/>
          </p:nvSpPr>
          <p:spPr bwMode="auto">
            <a:xfrm>
              <a:off x="3297" y="3792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 </a:t>
              </a:r>
              <a:r>
                <a:rPr kumimoji="0" lang="zh-CN" altLang="en-US" sz="2400" b="1"/>
                <a:t>射线</a:t>
              </a:r>
            </a:p>
          </p:txBody>
        </p:sp>
      </p:grpSp>
      <p:sp>
        <p:nvSpPr>
          <p:cNvPr id="22533" name="Rectangle 135"/>
          <p:cNvSpPr>
            <a:spLocks noChangeArrowheads="1"/>
          </p:cNvSpPr>
          <p:nvPr/>
        </p:nvSpPr>
        <p:spPr bwMode="auto">
          <a:xfrm>
            <a:off x="0" y="0"/>
            <a:ext cx="2757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kumimoji="0" lang="zh-CN" alt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、电磁波谱</a:t>
            </a:r>
            <a:endParaRPr kumimoji="0"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1184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55662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[</a:t>
            </a: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1]</a:t>
            </a:r>
            <a:r>
              <a:rPr lang="en-US" altLang="zh-CN" b="1"/>
              <a:t>  </a:t>
            </a:r>
            <a:r>
              <a:rPr lang="zh-CN" altLang="en-US" b="1"/>
              <a:t>设有一平面电磁波在</a:t>
            </a:r>
            <a:r>
              <a:rPr lang="zh-CN" altLang="en-US" b="1">
                <a:solidFill>
                  <a:srgbClr val="FF0000"/>
                </a:solidFill>
              </a:rPr>
              <a:t>真空中</a:t>
            </a:r>
            <a:r>
              <a:rPr lang="zh-CN" altLang="en-US" b="1"/>
              <a:t>传播，电磁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/>
              <a:t>波通过某点时，该点的</a:t>
            </a:r>
            <a:r>
              <a:rPr lang="zh-CN" altLang="en-US" b="1">
                <a:solidFill>
                  <a:srgbClr val="FF0000"/>
                </a:solidFill>
              </a:rPr>
              <a:t>电场强度</a:t>
            </a:r>
            <a:r>
              <a:rPr lang="zh-CN" altLang="en-US" b="1">
                <a:solidFill>
                  <a:srgbClr val="0000FF"/>
                </a:solidFill>
              </a:rPr>
              <a:t> </a:t>
            </a:r>
            <a:r>
              <a:rPr lang="en-US" altLang="zh-CN" b="1" i="1"/>
              <a:t>E </a:t>
            </a:r>
            <a:r>
              <a:rPr lang="en-US" altLang="zh-CN" b="1"/>
              <a:t>= 50V/m</a:t>
            </a:r>
            <a:r>
              <a:rPr lang="zh-CN" altLang="en-US" b="1"/>
              <a:t>。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endParaRPr lang="zh-CN" altLang="en-US" b="1"/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/>
              <a:t>试</a:t>
            </a:r>
            <a:r>
              <a:rPr lang="zh-CN" altLang="en-US" b="1">
                <a:solidFill>
                  <a:srgbClr val="0000FF"/>
                </a:solidFill>
              </a:rPr>
              <a:t>求</a:t>
            </a:r>
            <a:r>
              <a:rPr lang="zh-CN" altLang="en-US" b="1"/>
              <a:t>该时刻该点的</a:t>
            </a:r>
            <a:r>
              <a:rPr lang="en-US" altLang="zh-CN" b="1" i="1"/>
              <a:t>B</a:t>
            </a:r>
            <a:r>
              <a:rPr lang="zh-CN" altLang="en-US" b="1"/>
              <a:t>和</a:t>
            </a:r>
            <a:r>
              <a:rPr lang="en-US" altLang="zh-CN" b="1" i="1"/>
              <a:t>H</a:t>
            </a:r>
            <a:r>
              <a:rPr lang="zh-CN" altLang="en-US" b="1"/>
              <a:t>的大小，以及电磁能量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/>
              <a:t>密度    和辐射强度</a:t>
            </a:r>
            <a:r>
              <a:rPr lang="en-US" altLang="zh-CN" b="1" i="1"/>
              <a:t>S</a:t>
            </a:r>
            <a:r>
              <a:rPr lang="zh-CN" altLang="en-US" b="1"/>
              <a:t>的大小。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1281113" y="3810000"/>
          <a:ext cx="4714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公式" r:id="rId3" imgW="164957" imgH="139579" progId="Equation.3">
                  <p:embed/>
                </p:oleObj>
              </mc:Choice>
              <mc:Fallback>
                <p:oleObj name="公式" r:id="rId3" imgW="164957" imgH="139579" progId="Equation.3">
                  <p:embed/>
                  <p:pic>
                    <p:nvPicPr>
                      <p:cNvPr id="235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810000"/>
                        <a:ext cx="4714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8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261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[</a:t>
            </a:r>
            <a:r>
              <a:rPr lang="zh-CN" altLang="en-US" b="1">
                <a:solidFill>
                  <a:srgbClr val="FF0000"/>
                </a:solidFill>
              </a:rPr>
              <a:t>解</a:t>
            </a:r>
            <a:r>
              <a:rPr lang="en-US" altLang="zh-CN" b="1">
                <a:solidFill>
                  <a:srgbClr val="FF0000"/>
                </a:solidFill>
              </a:rPr>
              <a:t>]</a:t>
            </a:r>
            <a:r>
              <a:rPr lang="en-US" altLang="zh-CN" b="1"/>
              <a:t>   </a:t>
            </a:r>
            <a:r>
              <a:rPr lang="zh-CN" altLang="en-US" b="1"/>
              <a:t>由                                            以及</a:t>
            </a:r>
            <a:endParaRPr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2057400" y="1371600"/>
          <a:ext cx="1527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8" name="Equation" r:id="rId3" imgW="609600" imgH="228600" progId="Equation.3">
                  <p:embed/>
                </p:oleObj>
              </mc:Choice>
              <mc:Fallback>
                <p:oleObj name="Equation" r:id="rId3" imgW="609600" imgH="228600" progId="Equation.3">
                  <p:embed/>
                  <p:pic>
                    <p:nvPicPr>
                      <p:cNvPr id="245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1527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3886200" y="1371600"/>
          <a:ext cx="239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9" name="Equation" r:id="rId5" imgW="964781" imgH="266584" progId="Equation.3">
                  <p:embed/>
                </p:oleObj>
              </mc:Choice>
              <mc:Fallback>
                <p:oleObj name="Equation" r:id="rId5" imgW="964781" imgH="266584" progId="Equation.3">
                  <p:embed/>
                  <p:pic>
                    <p:nvPicPr>
                      <p:cNvPr id="245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239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3429000" y="1981200"/>
          <a:ext cx="16113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0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6113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1895475" y="2982913"/>
          <a:ext cx="50530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1" name="Equation" r:id="rId9" imgW="2070100" imgH="393700" progId="Equation.3">
                  <p:embed/>
                </p:oleObj>
              </mc:Choice>
              <mc:Fallback>
                <p:oleObj name="Equation" r:id="rId9" imgW="2070100" imgH="393700" progId="Equation.3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982913"/>
                        <a:ext cx="50530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1863725" y="4065588"/>
          <a:ext cx="6148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2" name="Equation" r:id="rId11" imgW="2489200" imgH="457200" progId="Equation.3">
                  <p:embed/>
                </p:oleObj>
              </mc:Choice>
              <mc:Fallback>
                <p:oleObj name="Equation" r:id="rId11" imgW="2489200" imgH="457200" progId="Equation.3">
                  <p:embed/>
                  <p:pic>
                    <p:nvPicPr>
                      <p:cNvPr id="245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065588"/>
                        <a:ext cx="61483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528638" y="5267325"/>
          <a:ext cx="8391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3" name="Equation" r:id="rId13" imgW="3403600" imgH="241300" progId="Equation.3">
                  <p:embed/>
                </p:oleObj>
              </mc:Choice>
              <mc:Fallback>
                <p:oleObj name="Equation" r:id="rId13" imgW="3403600" imgH="241300" progId="Equation.3">
                  <p:embed/>
                  <p:pic>
                    <p:nvPicPr>
                      <p:cNvPr id="245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267325"/>
                        <a:ext cx="83915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528638" y="3154363"/>
            <a:ext cx="4333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得</a:t>
            </a:r>
          </a:p>
        </p:txBody>
      </p:sp>
      <p:graphicFrame>
        <p:nvGraphicFramePr>
          <p:cNvPr id="24586" name="Object 8"/>
          <p:cNvGraphicFramePr>
            <a:graphicFrameLocks noChangeAspect="1"/>
          </p:cNvGraphicFramePr>
          <p:nvPr/>
        </p:nvGraphicFramePr>
        <p:xfrm>
          <a:off x="528638" y="5902325"/>
          <a:ext cx="75390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4" name="公式" r:id="rId15" imgW="2857500" imgH="228600" progId="Equation.3">
                  <p:embed/>
                </p:oleObj>
              </mc:Choice>
              <mc:Fallback>
                <p:oleObj name="公式" r:id="rId15" imgW="2857500" imgH="228600" progId="Equation.3">
                  <p:embed/>
                  <p:pic>
                    <p:nvPicPr>
                      <p:cNvPr id="245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902325"/>
                        <a:ext cx="75390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4"/>
          <p:cNvSpPr>
            <a:spLocks noChangeArrowheads="1"/>
          </p:cNvSpPr>
          <p:nvPr/>
        </p:nvSpPr>
        <p:spPr bwMode="auto">
          <a:xfrm>
            <a:off x="1752600" y="457200"/>
            <a:ext cx="204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/>
              <a:t>E </a:t>
            </a:r>
            <a:r>
              <a:rPr lang="en-US" altLang="zh-CN" b="1"/>
              <a:t>= 50V/m</a:t>
            </a:r>
          </a:p>
        </p:txBody>
      </p:sp>
    </p:spTree>
    <p:extLst>
      <p:ext uri="{BB962C8B-B14F-4D97-AF65-F5344CB8AC3E}">
        <p14:creationId xmlns:p14="http://schemas.microsoft.com/office/powerpoint/2010/main" val="4842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7598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[</a:t>
            </a: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2]</a:t>
            </a:r>
            <a:r>
              <a:rPr lang="en-US" altLang="zh-CN" b="1"/>
              <a:t> </a:t>
            </a:r>
            <a:r>
              <a:rPr lang="zh-CN" altLang="en-US" b="1">
                <a:sym typeface="Symbol" panose="05050102010706020507" pitchFamily="18" charset="2"/>
              </a:rPr>
              <a:t>某广播电台的</a:t>
            </a:r>
            <a:r>
              <a:rPr lang="zh-CN" altLang="en-US" b="1">
                <a:solidFill>
                  <a:srgbClr val="FF0000"/>
                </a:solidFill>
                <a:sym typeface="Symbol" panose="05050102010706020507" pitchFamily="18" charset="2"/>
              </a:rPr>
              <a:t>平均辐射功率</a:t>
            </a:r>
            <a:r>
              <a:rPr lang="zh-CN" altLang="en-US" b="1">
                <a:sym typeface="Symbol" panose="05050102010706020507" pitchFamily="18" charset="2"/>
              </a:rPr>
              <a:t>     </a:t>
            </a:r>
            <a:r>
              <a:rPr lang="en-US" altLang="zh-CN" b="1">
                <a:sym typeface="Symbol" panose="05050102010706020507" pitchFamily="18" charset="2"/>
              </a:rPr>
              <a:t>= 15kW</a:t>
            </a:r>
            <a:r>
              <a:rPr lang="zh-CN" altLang="en-US" b="1">
                <a:sym typeface="Symbol" panose="05050102010706020507" pitchFamily="18" charset="2"/>
              </a:rPr>
              <a:t>。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假设辐射出来的能流均匀地分布在以电台为中心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半个球面</a:t>
            </a:r>
            <a:r>
              <a:rPr lang="zh-CN" altLang="en-US" b="1">
                <a:sym typeface="Symbol" panose="05050102010706020507" pitchFamily="18" charset="2"/>
              </a:rPr>
              <a:t>上。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endParaRPr lang="zh-CN" altLang="en-US" b="1"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 b="1">
                <a:sym typeface="Symbol" panose="05050102010706020507" pitchFamily="18" charset="2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）求在离电台为 </a:t>
            </a:r>
            <a:r>
              <a:rPr lang="en-US" altLang="zh-CN" b="1" i="1">
                <a:sym typeface="Symbol" panose="05050102010706020507" pitchFamily="18" charset="2"/>
              </a:rPr>
              <a:t>r </a:t>
            </a:r>
            <a:r>
              <a:rPr lang="en-US" altLang="zh-CN" b="1">
                <a:sym typeface="Symbol" panose="05050102010706020507" pitchFamily="18" charset="2"/>
              </a:rPr>
              <a:t>= 10km</a:t>
            </a:r>
            <a:r>
              <a:rPr lang="zh-CN" altLang="en-US" b="1">
                <a:sym typeface="Symbol" panose="05050102010706020507" pitchFamily="18" charset="2"/>
              </a:rPr>
              <a:t>处的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辐射强度</a:t>
            </a:r>
            <a:r>
              <a:rPr lang="zh-CN" altLang="en-US" b="1">
                <a:sym typeface="Symbol" panose="05050102010706020507" pitchFamily="18" charset="2"/>
              </a:rPr>
              <a:t>；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 b="1">
                <a:sym typeface="Symbol" panose="05050102010706020507" pitchFamily="18" charset="2"/>
              </a:rPr>
              <a:t>2</a:t>
            </a:r>
            <a:r>
              <a:rPr lang="zh-CN" altLang="en-US" b="1">
                <a:sym typeface="Symbol" panose="05050102010706020507" pitchFamily="18" charset="2"/>
              </a:rPr>
              <a:t>）在 </a:t>
            </a:r>
            <a:r>
              <a:rPr lang="en-US" altLang="zh-CN" b="1" i="1">
                <a:sym typeface="Symbol" panose="05050102010706020507" pitchFamily="18" charset="2"/>
              </a:rPr>
              <a:t>r </a:t>
            </a:r>
            <a:r>
              <a:rPr lang="en-US" altLang="zh-CN" b="1">
                <a:sym typeface="Symbol" panose="05050102010706020507" pitchFamily="18" charset="2"/>
              </a:rPr>
              <a:t>= 10km</a:t>
            </a:r>
            <a:r>
              <a:rPr lang="zh-CN" altLang="en-US" b="1">
                <a:sym typeface="Symbol" panose="05050102010706020507" pitchFamily="18" charset="2"/>
              </a:rPr>
              <a:t>处一个小的空间范围内电磁波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可看作平面波，求该处电场强度和磁场强度的振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幅</a:t>
            </a:r>
            <a:r>
              <a:rPr lang="zh-CN" altLang="en-US" sz="2400" b="1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6248400" y="914400"/>
          <a:ext cx="387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256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14400"/>
                        <a:ext cx="3873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9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187450" y="1412875"/>
          <a:ext cx="71675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公式" r:id="rId3" imgW="2171520" imgH="304560" progId="Equation.3">
                  <p:embed/>
                </p:oleObj>
              </mc:Choice>
              <mc:Fallback>
                <p:oleObj name="公式" r:id="rId3" imgW="2171520" imgH="30456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71675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矩形 1"/>
          <p:cNvSpPr>
            <a:spLocks noChangeArrowheads="1"/>
          </p:cNvSpPr>
          <p:nvPr/>
        </p:nvSpPr>
        <p:spPr bwMode="auto">
          <a:xfrm>
            <a:off x="107950" y="620713"/>
            <a:ext cx="8891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sym typeface="Symbol" panose="05050102010706020507" pitchFamily="18" charset="2"/>
              </a:rPr>
              <a:t>解：</a:t>
            </a:r>
            <a:r>
              <a:rPr lang="en-US" altLang="zh-CN" sz="2800" b="1">
                <a:solidFill>
                  <a:schemeClr val="tx2"/>
                </a:solidFill>
                <a:sym typeface="Symbol" panose="05050102010706020507" pitchFamily="18" charset="2"/>
              </a:rPr>
              <a:t>1.</a:t>
            </a:r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在距离电台为 </a:t>
            </a:r>
            <a:r>
              <a:rPr lang="en-US" altLang="zh-CN" sz="2800" b="1" i="1">
                <a:sym typeface="Symbol" panose="05050102010706020507" pitchFamily="18" charset="2"/>
              </a:rPr>
              <a:t>r </a:t>
            </a:r>
            <a:r>
              <a:rPr lang="en-US" altLang="zh-CN" sz="2800" b="1">
                <a:sym typeface="Symbol" panose="05050102010706020507" pitchFamily="18" charset="2"/>
              </a:rPr>
              <a:t>= 10km</a:t>
            </a:r>
            <a:r>
              <a:rPr lang="zh-CN" altLang="en-US" sz="2800" b="1">
                <a:sym typeface="Symbol" panose="05050102010706020507" pitchFamily="18" charset="2"/>
              </a:rPr>
              <a:t>处，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辐射强度</a:t>
            </a:r>
            <a:r>
              <a:rPr lang="zh-CN" altLang="en-US" sz="2800" b="1">
                <a:sym typeface="Symbol" panose="05050102010706020507" pitchFamily="18" charset="2"/>
              </a:rPr>
              <a:t>的平均值为</a:t>
            </a:r>
            <a:endParaRPr lang="en-US" altLang="zh-CN" sz="2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847725" y="2709863"/>
            <a:ext cx="5019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/>
              <a:t>根据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2484438" y="3232150"/>
          <a:ext cx="32305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公式" r:id="rId5" imgW="1015920" imgH="253800" progId="Equation.3">
                  <p:embed/>
                </p:oleObj>
              </mc:Choice>
              <mc:Fallback>
                <p:oleObj name="公式" r:id="rId5" imgW="1015920" imgH="253800" progId="Equation.3">
                  <p:embed/>
                  <p:pic>
                    <p:nvPicPr>
                      <p:cNvPr id="266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32150"/>
                        <a:ext cx="32305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1239838" y="4221163"/>
          <a:ext cx="6572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公式" r:id="rId7" imgW="2095200" imgH="342720" progId="Equation.3">
                  <p:embed/>
                </p:oleObj>
              </mc:Choice>
              <mc:Fallback>
                <p:oleObj name="公式" r:id="rId7" imgW="2095200" imgH="342720" progId="Equation.3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221163"/>
                        <a:ext cx="6572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2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在真空中沿着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轴正向传播的平面电磁波，电场强度的表达式为                                         ，则磁场强度的表达式为（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899592" y="714938"/>
          <a:ext cx="3227015" cy="52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公式" r:id="rId3" imgW="939600" imgH="152280" progId="Equation.3">
                  <p:embed/>
                </p:oleObj>
              </mc:Choice>
              <mc:Fallback>
                <p:oleObj name="公式" r:id="rId3" imgW="939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14938"/>
                        <a:ext cx="3227015" cy="52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59632" y="1268760"/>
          <a:ext cx="381888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公式" r:id="rId5" imgW="1257120" imgH="190440" progId="Equation.3">
                  <p:embed/>
                </p:oleObj>
              </mc:Choice>
              <mc:Fallback>
                <p:oleObj name="公式" r:id="rId5" imgW="1257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68760"/>
                        <a:ext cx="381888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187624" y="2003747"/>
          <a:ext cx="3819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" name="公式" r:id="rId7" imgW="1257120" imgH="190440" progId="Equation.3">
                  <p:embed/>
                </p:oleObj>
              </mc:Choice>
              <mc:Fallback>
                <p:oleObj name="公式" r:id="rId7" imgW="1257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03747"/>
                        <a:ext cx="38195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187624" y="2775685"/>
          <a:ext cx="3973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3" name="公式" r:id="rId9" imgW="1307880" imgH="190440" progId="Equation.3">
                  <p:embed/>
                </p:oleObj>
              </mc:Choice>
              <mc:Fallback>
                <p:oleObj name="公式" r:id="rId9" imgW="1307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75685"/>
                        <a:ext cx="3973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259632" y="3417311"/>
          <a:ext cx="3973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" name="公式" r:id="rId11" imgW="1307880" imgH="190440" progId="Equation.3">
                  <p:embed/>
                </p:oleObj>
              </mc:Choice>
              <mc:Fallback>
                <p:oleObj name="公式" r:id="rId11" imgW="1307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17311"/>
                        <a:ext cx="3973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9196" y="13407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3274" y="210721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B.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196" y="285293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C.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2163" y="350100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D.</a:t>
            </a:r>
            <a:endParaRPr lang="zh-CN" altLang="en-US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68144" y="1196752"/>
            <a:ext cx="2952328" cy="2426060"/>
            <a:chOff x="5868144" y="1196752"/>
            <a:chExt cx="2952328" cy="2426060"/>
          </a:xfrm>
        </p:grpSpPr>
        <p:grpSp>
          <p:nvGrpSpPr>
            <p:cNvPr id="18" name="组合 17"/>
            <p:cNvGrpSpPr/>
            <p:nvPr/>
          </p:nvGrpSpPr>
          <p:grpSpPr>
            <a:xfrm>
              <a:off x="6166251" y="1484784"/>
              <a:ext cx="2376264" cy="1840850"/>
              <a:chOff x="5652120" y="2420888"/>
              <a:chExt cx="2376264" cy="1840850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6444208" y="3573016"/>
                <a:ext cx="158417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444208" y="2420888"/>
                <a:ext cx="0" cy="11521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>
                <a:off x="5652120" y="3573016"/>
                <a:ext cx="792088" cy="6887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558369" y="2348880"/>
              <a:ext cx="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196752"/>
              <a:ext cx="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8144" y="3140968"/>
              <a:ext cx="52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z</a:t>
              </a:r>
              <a:endParaRPr lang="zh-CN" altLang="en-US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761121"/>
                </p:ext>
              </p:extLst>
            </p:nvPr>
          </p:nvGraphicFramePr>
          <p:xfrm>
            <a:off x="6958339" y="3028455"/>
            <a:ext cx="1368077" cy="594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55" name="公式" r:id="rId13" imgW="406080" imgH="177480" progId="Equation.3">
                    <p:embed/>
                  </p:oleObj>
                </mc:Choice>
                <mc:Fallback>
                  <p:oleObj name="公式" r:id="rId13" imgW="406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339" y="3028455"/>
                          <a:ext cx="1368077" cy="594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179512" y="4212860"/>
            <a:ext cx="885698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在真空中沿着负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方向传播的平面电磁波的磁场强度为             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1016332" y="4960439"/>
          <a:ext cx="2808312" cy="44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" name="公式" r:id="rId15" imgW="952200" imgH="152280" progId="Equation.3">
                  <p:embed/>
                </p:oleObj>
              </mc:Choice>
              <mc:Fallback>
                <p:oleObj name="公式" r:id="rId15" imgW="952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332" y="4960439"/>
                        <a:ext cx="2808312" cy="44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39088" y="4874221"/>
            <a:ext cx="485432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，则它的电场强度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1565697" y="5446685"/>
          <a:ext cx="7096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" name="公式" r:id="rId17" imgW="2641320" imgH="304560" progId="Equation.3">
                  <p:embed/>
                </p:oleObj>
              </mc:Choice>
              <mc:Fallback>
                <p:oleObj name="公式" r:id="rId17" imgW="2641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697" y="5446685"/>
                        <a:ext cx="70961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6314601" y="5005360"/>
          <a:ext cx="2592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8" name="公式" r:id="rId19" imgW="965160" imgH="164880" progId="Equation.3">
                  <p:embed/>
                </p:oleObj>
              </mc:Choice>
              <mc:Fallback>
                <p:oleObj name="公式" r:id="rId19" imgW="965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601" y="5005360"/>
                        <a:ext cx="25923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4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28" y="4046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能量公式小结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78808"/>
              </p:ext>
            </p:extLst>
          </p:nvPr>
        </p:nvGraphicFramePr>
        <p:xfrm>
          <a:off x="395536" y="1340768"/>
          <a:ext cx="6835776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Equation" r:id="rId3" imgW="2641320" imgH="393480" progId="Equation.DSMT4">
                  <p:embed/>
                </p:oleObj>
              </mc:Choice>
              <mc:Fallback>
                <p:oleObj name="Equation" r:id="rId3" imgW="26413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6835776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59647"/>
              </p:ext>
            </p:extLst>
          </p:nvPr>
        </p:nvGraphicFramePr>
        <p:xfrm>
          <a:off x="1331640" y="2420888"/>
          <a:ext cx="62404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20888"/>
                        <a:ext cx="62404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74270"/>
              </p:ext>
            </p:extLst>
          </p:nvPr>
        </p:nvGraphicFramePr>
        <p:xfrm>
          <a:off x="467544" y="3933056"/>
          <a:ext cx="4633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7" imgW="1790640" imgH="393480" progId="Equation.DSMT4">
                  <p:embed/>
                </p:oleObj>
              </mc:Choice>
              <mc:Fallback>
                <p:oleObj name="Equation" r:id="rId7" imgW="179064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33056"/>
                        <a:ext cx="4633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36842"/>
              </p:ext>
            </p:extLst>
          </p:nvPr>
        </p:nvGraphicFramePr>
        <p:xfrm>
          <a:off x="567544" y="5373216"/>
          <a:ext cx="2957768" cy="113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9" imgW="990360" imgH="406080" progId="Equation.DSMT4">
                  <p:embed/>
                </p:oleObj>
              </mc:Choice>
              <mc:Fallback>
                <p:oleObj name="Equation" r:id="rId9" imgW="99036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44" y="5373216"/>
                        <a:ext cx="2957768" cy="113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5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06914"/>
              </p:ext>
            </p:extLst>
          </p:nvPr>
        </p:nvGraphicFramePr>
        <p:xfrm>
          <a:off x="395535" y="188640"/>
          <a:ext cx="541536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3" name="Equation" r:id="rId3" imgW="2108160" imgH="419040" progId="Equation.DSMT4">
                  <p:embed/>
                </p:oleObj>
              </mc:Choice>
              <mc:Fallback>
                <p:oleObj name="Equation" r:id="rId3" imgW="2108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188640"/>
                        <a:ext cx="5415369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77092"/>
              </p:ext>
            </p:extLst>
          </p:nvPr>
        </p:nvGraphicFramePr>
        <p:xfrm>
          <a:off x="1043608" y="1412776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5" imgW="825500" imgH="419100" progId="Equation.3">
                  <p:embed/>
                </p:oleObj>
              </mc:Choice>
              <mc:Fallback>
                <p:oleObj name="Equation" r:id="rId5" imgW="8255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0876"/>
              </p:ext>
            </p:extLst>
          </p:nvPr>
        </p:nvGraphicFramePr>
        <p:xfrm>
          <a:off x="3707904" y="1340768"/>
          <a:ext cx="431006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5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340768"/>
                        <a:ext cx="431006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96486"/>
              </p:ext>
            </p:extLst>
          </p:nvPr>
        </p:nvGraphicFramePr>
        <p:xfrm>
          <a:off x="395536" y="2924944"/>
          <a:ext cx="734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6" name="Equation" r:id="rId9" imgW="2869920" imgH="266400" progId="Equation.DSMT4">
                  <p:embed/>
                </p:oleObj>
              </mc:Choice>
              <mc:Fallback>
                <p:oleObj name="Equation" r:id="rId9" imgW="286992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24944"/>
                        <a:ext cx="7340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41892"/>
              </p:ext>
            </p:extLst>
          </p:nvPr>
        </p:nvGraphicFramePr>
        <p:xfrm>
          <a:off x="2555776" y="3933056"/>
          <a:ext cx="2409006" cy="82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7" name="Equation" r:id="rId11" imgW="774360" imgH="266400" progId="Equation.DSMT4">
                  <p:embed/>
                </p:oleObj>
              </mc:Choice>
              <mc:Fallback>
                <p:oleObj name="Equation" r:id="rId11" imgW="77436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2409006" cy="825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99416"/>
              </p:ext>
            </p:extLst>
          </p:nvPr>
        </p:nvGraphicFramePr>
        <p:xfrm>
          <a:off x="1331640" y="4797152"/>
          <a:ext cx="6137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Equation" r:id="rId13" imgW="2273040" imgH="507960" progId="Equation.DSMT4">
                  <p:embed/>
                </p:oleObj>
              </mc:Choice>
              <mc:Fallback>
                <p:oleObj name="Equation" r:id="rId13" imgW="22730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97152"/>
                        <a:ext cx="61372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6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9750" y="946150"/>
            <a:ext cx="8353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[</a:t>
            </a:r>
            <a:r>
              <a:rPr lang="zh-CN" altLang="en-US" sz="3200" b="1">
                <a:solidFill>
                  <a:srgbClr val="FF0000"/>
                </a:solidFill>
              </a:rPr>
              <a:t>例</a:t>
            </a:r>
            <a:r>
              <a:rPr lang="en-US" altLang="zh-CN" sz="3200" b="1">
                <a:solidFill>
                  <a:srgbClr val="FF0000"/>
                </a:solidFill>
              </a:rPr>
              <a:t>]</a:t>
            </a:r>
            <a:r>
              <a:rPr lang="en-US" altLang="zh-CN" sz="3200" b="1">
                <a:solidFill>
                  <a:srgbClr val="000000"/>
                </a:solidFill>
              </a:rPr>
              <a:t>     </a:t>
            </a:r>
            <a:r>
              <a:rPr lang="zh-CN" altLang="en-US" sz="3200" b="1">
                <a:solidFill>
                  <a:srgbClr val="000000"/>
                </a:solidFill>
              </a:rPr>
              <a:t>频率为 </a:t>
            </a:r>
            <a:r>
              <a:rPr lang="en-US" altLang="zh-CN" sz="3200" b="1" i="1">
                <a:solidFill>
                  <a:srgbClr val="000000"/>
                </a:solidFill>
              </a:rPr>
              <a:t>v</a:t>
            </a:r>
            <a:r>
              <a:rPr lang="en-US" altLang="zh-CN" sz="3200" b="1">
                <a:solidFill>
                  <a:srgbClr val="000000"/>
                </a:solidFill>
              </a:rPr>
              <a:t> =12.5kHz </a:t>
            </a:r>
            <a:r>
              <a:rPr lang="zh-CN" altLang="en-US" sz="3200" b="1">
                <a:solidFill>
                  <a:srgbClr val="000000"/>
                </a:solidFill>
              </a:rPr>
              <a:t>的平面余弦纵波沿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</a:rPr>
              <a:t>细长的</a:t>
            </a:r>
            <a:r>
              <a:rPr lang="zh-CN" altLang="en-US" sz="3200" b="1">
                <a:solidFill>
                  <a:srgbClr val="FF0000"/>
                </a:solidFill>
              </a:rPr>
              <a:t>金属棒</a:t>
            </a:r>
            <a:r>
              <a:rPr lang="zh-CN" altLang="en-US" sz="3200" b="1">
                <a:solidFill>
                  <a:srgbClr val="000000"/>
                </a:solidFill>
              </a:rPr>
              <a:t>传播，棒的杨氏模量为 </a:t>
            </a:r>
          </a:p>
          <a:p>
            <a:pPr eaLnBrk="1" hangingPunct="1"/>
            <a:r>
              <a:rPr lang="zh-CN" altLang="en-US" sz="3200" b="1">
                <a:solidFill>
                  <a:srgbClr val="000000"/>
                </a:solidFill>
              </a:rPr>
              <a:t>                          ，棒的密度                   </a:t>
            </a:r>
            <a:r>
              <a:rPr lang="en-US" altLang="zh-CN" sz="3200" b="1">
                <a:solidFill>
                  <a:srgbClr val="000000"/>
                </a:solidFill>
              </a:rPr>
              <a:t>kg</a:t>
            </a:r>
            <a:r>
              <a:rPr lang="en-US" altLang="en-US" sz="3200" b="1">
                <a:solidFill>
                  <a:srgbClr val="000000"/>
                </a:solidFill>
              </a:rPr>
              <a:t>·m</a:t>
            </a:r>
            <a:r>
              <a:rPr lang="en-US" altLang="en-US" sz="3200" b="1" baseline="30000">
                <a:solidFill>
                  <a:srgbClr val="000000"/>
                </a:solidFill>
              </a:rPr>
              <a:t>-3</a:t>
            </a:r>
            <a:r>
              <a:rPr lang="zh-CN" altLang="en-US" sz="3200" b="1">
                <a:solidFill>
                  <a:srgbClr val="000000"/>
                </a:solidFill>
              </a:rPr>
              <a:t>。试求棒中的波速。</a:t>
            </a:r>
            <a:r>
              <a:rPr lang="zh-CN" altLang="en-US" sz="3200" b="1"/>
              <a:t> 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565150" y="1989138"/>
          <a:ext cx="2797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989138"/>
                        <a:ext cx="27971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5435600" y="1989138"/>
          <a:ext cx="2590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9138"/>
                        <a:ext cx="2590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04800" y="404664"/>
            <a:ext cx="8483600" cy="1200150"/>
            <a:chOff x="149" y="1580"/>
            <a:chExt cx="5344" cy="75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38" y="1580"/>
            <a:ext cx="3355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18" name="Equation" r:id="rId3" imgW="1815312" imgH="393529" progId="Equation.3">
                    <p:embed/>
                  </p:oleObj>
                </mc:Choice>
                <mc:Fallback>
                  <p:oleObj name="Equation" r:id="rId3" imgW="181531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1580"/>
                          <a:ext cx="3355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9" y="1786"/>
              <a:ext cx="24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66FF"/>
                </a:buClr>
                <a:buFont typeface="Wingdings" panose="05000000000000000000" pitchFamily="2" charset="2"/>
                <a:buChar char="Ø"/>
              </a:pPr>
              <a:r>
                <a:rPr kumimoji="0" lang="en-US" altLang="zh-CN" sz="2800" b="1"/>
                <a:t>  </a:t>
              </a:r>
              <a:r>
                <a:rPr kumimoji="0" lang="zh-CN" altLang="en-US" sz="2800" b="1"/>
                <a:t>电磁场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能量密度</a:t>
              </a:r>
              <a:r>
                <a:rPr kumimoji="0" lang="zh-CN" altLang="en-US" sz="2400" b="1">
                  <a:solidFill>
                    <a:srgbClr val="FF0000"/>
                  </a:solidFill>
                </a:rPr>
                <a:t> </a:t>
              </a:r>
            </a:p>
          </p:txBody>
        </p:sp>
      </p:grp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30103"/>
              </p:ext>
            </p:extLst>
          </p:nvPr>
        </p:nvGraphicFramePr>
        <p:xfrm>
          <a:off x="539552" y="1556792"/>
          <a:ext cx="78057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Equation" r:id="rId5" imgW="2412720" imgH="393480" progId="Equation.DSMT4">
                  <p:embed/>
                </p:oleObj>
              </mc:Choice>
              <mc:Fallback>
                <p:oleObj name="Equation" r:id="rId5" imgW="241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8057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46972"/>
              </p:ext>
            </p:extLst>
          </p:nvPr>
        </p:nvGraphicFramePr>
        <p:xfrm>
          <a:off x="827584" y="2924944"/>
          <a:ext cx="6048672" cy="238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Equation" r:id="rId7" imgW="1993680" imgH="787320" progId="Equation.DSMT4">
                  <p:embed/>
                </p:oleObj>
              </mc:Choice>
              <mc:Fallback>
                <p:oleObj name="Equation" r:id="rId7" imgW="1993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584" y="2924944"/>
                        <a:ext cx="6048672" cy="238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16370"/>
              </p:ext>
            </p:extLst>
          </p:nvPr>
        </p:nvGraphicFramePr>
        <p:xfrm>
          <a:off x="755576" y="5445224"/>
          <a:ext cx="39417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Equation" r:id="rId9" imgW="1257120" imgH="241200" progId="Equation.DSMT4">
                  <p:embed/>
                </p:oleObj>
              </mc:Choice>
              <mc:Fallback>
                <p:oleObj name="Equation" r:id="rId9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76" y="5445224"/>
                        <a:ext cx="3941762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5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56490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</a:rPr>
              <a:t>机械波习题课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14692"/>
            <a:ext cx="88569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已知一平面简谐波的方程为                                   ，求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    (1)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该波的波长、频率和波速的值；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t=4.2s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时刻各波峰位置的坐标表达式，并求出此时离坐标原点最近的那个波峰位置；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t=4.2s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时离坐标原点最近的那个波峰通过坐标原点的时刻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115080"/>
              </p:ext>
            </p:extLst>
          </p:nvPr>
        </p:nvGraphicFramePr>
        <p:xfrm>
          <a:off x="4932040" y="476672"/>
          <a:ext cx="2664296" cy="44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3" name="Equation" r:id="rId3" imgW="1130040" imgH="190440" progId="Equation.DSMT4">
                  <p:embed/>
                </p:oleObj>
              </mc:Choice>
              <mc:Fallback>
                <p:oleObj name="Equation" r:id="rId3" imgW="1130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040" y="476672"/>
                        <a:ext cx="2664296" cy="44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124" y="3140968"/>
            <a:ext cx="278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 (1)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87770"/>
              </p:ext>
            </p:extLst>
          </p:nvPr>
        </p:nvGraphicFramePr>
        <p:xfrm>
          <a:off x="1763688" y="3146554"/>
          <a:ext cx="51784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4" name="Equation" r:id="rId5" imgW="2197080" imgH="419040" progId="Equation.DSMT4">
                  <p:embed/>
                </p:oleObj>
              </mc:Choice>
              <mc:Fallback>
                <p:oleObj name="Equation" r:id="rId5" imgW="2197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46554"/>
                        <a:ext cx="51784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77579"/>
              </p:ext>
            </p:extLst>
          </p:nvPr>
        </p:nvGraphicFramePr>
        <p:xfrm>
          <a:off x="2617824" y="4941168"/>
          <a:ext cx="3980359" cy="85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5" name="公式" r:id="rId7" imgW="1295280" imgH="279360" progId="Equation.3">
                  <p:embed/>
                </p:oleObj>
              </mc:Choice>
              <mc:Fallback>
                <p:oleObj name="公式" r:id="rId7" imgW="1295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824" y="4941168"/>
                        <a:ext cx="3980359" cy="852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42359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）波峰位置满足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t=4.2s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88524"/>
              </p:ext>
            </p:extLst>
          </p:nvPr>
        </p:nvGraphicFramePr>
        <p:xfrm>
          <a:off x="2267744" y="589503"/>
          <a:ext cx="1872208" cy="45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5" name="公式" r:id="rId3" imgW="571320" imgH="139680" progId="Equation.3">
                  <p:embed/>
                </p:oleObj>
              </mc:Choice>
              <mc:Fallback>
                <p:oleObj name="公式" r:id="rId3" imgW="5713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9503"/>
                        <a:ext cx="1872208" cy="45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74244"/>
              </p:ext>
            </p:extLst>
          </p:nvPr>
        </p:nvGraphicFramePr>
        <p:xfrm>
          <a:off x="611560" y="1138659"/>
          <a:ext cx="415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6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38659"/>
                        <a:ext cx="415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3261" y="119675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取最小值，则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1534"/>
              </p:ext>
            </p:extLst>
          </p:nvPr>
        </p:nvGraphicFramePr>
        <p:xfrm>
          <a:off x="3275856" y="1240392"/>
          <a:ext cx="23288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7" name="公式" r:id="rId7" imgW="711000" imgH="139680" progId="Equation.3">
                  <p:embed/>
                </p:oleObj>
              </mc:Choice>
              <mc:Fallback>
                <p:oleObj name="公式" r:id="rId7" imgW="7110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40392"/>
                        <a:ext cx="23288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292" y="2132855"/>
            <a:ext cx="802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）设波由原点传到                  所需时间为     ，则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24577"/>
              </p:ext>
            </p:extLst>
          </p:nvPr>
        </p:nvGraphicFramePr>
        <p:xfrm>
          <a:off x="3275856" y="2181770"/>
          <a:ext cx="1371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8" name="公式" r:id="rId9" imgW="419040" imgH="126720" progId="Equation.3">
                  <p:embed/>
                </p:oleObj>
              </mc:Choice>
              <mc:Fallback>
                <p:oleObj name="公式" r:id="rId9" imgW="4190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81770"/>
                        <a:ext cx="1371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30414"/>
              </p:ext>
            </p:extLst>
          </p:nvPr>
        </p:nvGraphicFramePr>
        <p:xfrm>
          <a:off x="6156176" y="2189896"/>
          <a:ext cx="457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9" name="公式" r:id="rId11" imgW="139680" imgH="126720" progId="Equation.3">
                  <p:embed/>
                </p:oleObj>
              </mc:Choice>
              <mc:Fallback>
                <p:oleObj name="公式" r:id="rId11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189896"/>
                        <a:ext cx="457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4180"/>
              </p:ext>
            </p:extLst>
          </p:nvPr>
        </p:nvGraphicFramePr>
        <p:xfrm>
          <a:off x="2123728" y="2852935"/>
          <a:ext cx="2178626" cy="99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0" name="公式" r:id="rId13" imgW="609480" imgH="279360" progId="Equation.3">
                  <p:embed/>
                </p:oleObj>
              </mc:Choice>
              <mc:Fallback>
                <p:oleObj name="公式" r:id="rId13" imgW="609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52935"/>
                        <a:ext cx="2178626" cy="992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5900" y="4005064"/>
            <a:ext cx="40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所以，经过原点的时刻为</a:t>
            </a:r>
            <a:endParaRPr lang="zh-CN" altLang="en-US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94240"/>
              </p:ext>
            </p:extLst>
          </p:nvPr>
        </p:nvGraphicFramePr>
        <p:xfrm>
          <a:off x="4572000" y="4025095"/>
          <a:ext cx="906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1" name="公式" r:id="rId15" imgW="253800" imgH="126720" progId="Equation.3">
                  <p:embed/>
                </p:oleObj>
              </mc:Choice>
              <mc:Fallback>
                <p:oleObj name="公式" r:id="rId15" imgW="25380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25095"/>
                        <a:ext cx="9064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9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10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如图为一平面余弦波在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时刻的波形图，已知波速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u=20m/s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的振动曲线，然后写出相应的振动方程。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51" y="162880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解：波的周期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71860"/>
              </p:ext>
            </p:extLst>
          </p:nvPr>
        </p:nvGraphicFramePr>
        <p:xfrm>
          <a:off x="1403648" y="2348880"/>
          <a:ext cx="23129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8" name="公式" r:id="rId3" imgW="647640" imgH="253800" progId="Equation.3">
                  <p:embed/>
                </p:oleObj>
              </mc:Choice>
              <mc:Fallback>
                <p:oleObj name="公式" r:id="rId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23129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2104" y="3658579"/>
            <a:ext cx="7386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的振动周期与波的周期相等，所以振动曲线分别为</a:t>
            </a:r>
            <a:endParaRPr lang="zh-CN" altLang="en-US" sz="2000" dirty="0"/>
          </a:p>
        </p:txBody>
      </p:sp>
      <p:pic>
        <p:nvPicPr>
          <p:cNvPr id="6152" name="Picture 8" descr="C:\Users\Administrator\Desktop\未标题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4" y="1313244"/>
            <a:ext cx="3249796" cy="22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9675" y="4313995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对应的振动方程为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30166"/>
              </p:ext>
            </p:extLst>
          </p:nvPr>
        </p:nvGraphicFramePr>
        <p:xfrm>
          <a:off x="2072494" y="4752812"/>
          <a:ext cx="2947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" name="公式" r:id="rId6" imgW="825480" imgH="253800" progId="Equation.3">
                  <p:embed/>
                </p:oleObj>
              </mc:Choice>
              <mc:Fallback>
                <p:oleObj name="公式" r:id="rId6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94" y="4752812"/>
                        <a:ext cx="29479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68938"/>
              </p:ext>
            </p:extLst>
          </p:nvPr>
        </p:nvGraphicFramePr>
        <p:xfrm>
          <a:off x="2147546" y="5678108"/>
          <a:ext cx="26765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0" name="公式" r:id="rId8" imgW="749160" imgH="164880" progId="Equation.3">
                  <p:embed/>
                </p:oleObj>
              </mc:Choice>
              <mc:Fallback>
                <p:oleObj name="公式" r:id="rId8" imgW="749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546" y="5678108"/>
                        <a:ext cx="26765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40462"/>
              </p:ext>
            </p:extLst>
          </p:nvPr>
        </p:nvGraphicFramePr>
        <p:xfrm>
          <a:off x="5579360" y="5529636"/>
          <a:ext cx="26765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1" name="公式" r:id="rId10" imgW="749160" imgH="164880" progId="Equation.3">
                  <p:embed/>
                </p:oleObj>
              </mc:Choice>
              <mc:Fallback>
                <p:oleObj name="公式" r:id="rId10" imgW="749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360" y="5529636"/>
                        <a:ext cx="26765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48387" y="57146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04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4692"/>
            <a:ext cx="88569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如图，一平面余弦波沿着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正向传播，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为波密媒质的反射面，波由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点反射，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处质点的合振动经过平衡位置向负方向运动，已知   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。求：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入射波和反射波方程；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点处的入射波与反射波的合振动方程。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73018"/>
              </p:ext>
            </p:extLst>
          </p:nvPr>
        </p:nvGraphicFramePr>
        <p:xfrm>
          <a:off x="2771800" y="1052736"/>
          <a:ext cx="2664296" cy="44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9" name="公式" r:id="rId3" imgW="838080" imgH="139680" progId="Equation.3">
                  <p:embed/>
                </p:oleObj>
              </mc:Choice>
              <mc:Fallback>
                <p:oleObj name="公式" r:id="rId3" imgW="8380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052736"/>
                        <a:ext cx="2664296" cy="442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39621"/>
              </p:ext>
            </p:extLst>
          </p:nvPr>
        </p:nvGraphicFramePr>
        <p:xfrm>
          <a:off x="5436096" y="1484784"/>
          <a:ext cx="6064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0" name="公式" r:id="rId5" imgW="190440" imgH="139680" progId="Equation.3">
                  <p:embed/>
                </p:oleObj>
              </mc:Choice>
              <mc:Fallback>
                <p:oleObj name="公式" r:id="rId5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484784"/>
                        <a:ext cx="6064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314096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解：设入射波方程为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58577"/>
              </p:ext>
            </p:extLst>
          </p:nvPr>
        </p:nvGraphicFramePr>
        <p:xfrm>
          <a:off x="1588342" y="3486646"/>
          <a:ext cx="3148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1" name="公式" r:id="rId7" imgW="990360" imgH="253800" progId="Equation.3">
                  <p:embed/>
                </p:oleObj>
              </mc:Choice>
              <mc:Fallback>
                <p:oleObj name="公式" r:id="rId7" imgW="990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342" y="3486646"/>
                        <a:ext cx="3148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10256"/>
              </p:ext>
            </p:extLst>
          </p:nvPr>
        </p:nvGraphicFramePr>
        <p:xfrm>
          <a:off x="1198563" y="4868863"/>
          <a:ext cx="703580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2" name="Equation" r:id="rId9" imgW="3314520" imgH="812520" progId="Equation.DSMT4">
                  <p:embed/>
                </p:oleObj>
              </mc:Choice>
              <mc:Fallback>
                <p:oleObj name="Equation" r:id="rId9" imgW="33145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868863"/>
                        <a:ext cx="7035800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8567" y="428369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则反射波方程为</a:t>
            </a:r>
            <a:endParaRPr lang="zh-CN" altLang="en-US" sz="2400" dirty="0"/>
          </a:p>
        </p:txBody>
      </p:sp>
      <p:pic>
        <p:nvPicPr>
          <p:cNvPr id="9" name="Picture 36" descr="C:\Users\Administrator\Desktop\未标题-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46516"/>
            <a:ext cx="2557162" cy="19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78963"/>
              </p:ext>
            </p:extLst>
          </p:nvPr>
        </p:nvGraphicFramePr>
        <p:xfrm>
          <a:off x="1331640" y="404664"/>
          <a:ext cx="5223828" cy="81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0" name="公式" r:id="rId3" imgW="1625400" imgH="253800" progId="Equation.3">
                  <p:embed/>
                </p:oleObj>
              </mc:Choice>
              <mc:Fallback>
                <p:oleObj name="公式" r:id="rId3" imgW="1625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4664"/>
                        <a:ext cx="5223828" cy="814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41277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由已知条件</a:t>
            </a:r>
            <a:r>
              <a:rPr lang="en-US" altLang="zh-CN" sz="2400" dirty="0" smtClean="0"/>
              <a:t>t=0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x=0</a:t>
            </a:r>
            <a:r>
              <a:rPr lang="zh-CN" altLang="en-US" sz="2400" dirty="0" smtClean="0"/>
              <a:t>处</a:t>
            </a:r>
            <a:r>
              <a:rPr lang="en-US" altLang="zh-CN" sz="2400" dirty="0" smtClean="0"/>
              <a:t>y=0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30591"/>
              </p:ext>
            </p:extLst>
          </p:nvPr>
        </p:nvGraphicFramePr>
        <p:xfrm>
          <a:off x="2051720" y="1959932"/>
          <a:ext cx="42449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1" name="公式" r:id="rId5" imgW="1320480" imgH="253800" progId="Equation.3">
                  <p:embed/>
                </p:oleObj>
              </mc:Choice>
              <mc:Fallback>
                <p:oleObj name="公式" r:id="rId5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59932"/>
                        <a:ext cx="42449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87747"/>
              </p:ext>
            </p:extLst>
          </p:nvPr>
        </p:nvGraphicFramePr>
        <p:xfrm>
          <a:off x="827584" y="2924944"/>
          <a:ext cx="66595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2" name="公式" r:id="rId7" imgW="2095200" imgH="253800" progId="Equation.3">
                  <p:embed/>
                </p:oleObj>
              </mc:Choice>
              <mc:Fallback>
                <p:oleObj name="公式" r:id="rId7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24944"/>
                        <a:ext cx="66595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0441" y="411946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zh-CN" altLang="en-US" sz="2400" dirty="0" smtClean="0"/>
              <a:t>点坐标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47878"/>
              </p:ext>
            </p:extLst>
          </p:nvPr>
        </p:nvGraphicFramePr>
        <p:xfrm>
          <a:off x="2339752" y="3982764"/>
          <a:ext cx="24495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3" name="公式" r:id="rId9" imgW="761760" imgH="253800" progId="Equation.3">
                  <p:embed/>
                </p:oleObj>
              </mc:Choice>
              <mc:Fallback>
                <p:oleObj name="公式" r:id="rId9" imgW="761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82764"/>
                        <a:ext cx="24495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01436"/>
              </p:ext>
            </p:extLst>
          </p:nvPr>
        </p:nvGraphicFramePr>
        <p:xfrm>
          <a:off x="1043608" y="4941168"/>
          <a:ext cx="70977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4" name="公式" r:id="rId11" imgW="2209680" imgH="253800" progId="Equation.3">
                  <p:embed/>
                </p:oleObj>
              </mc:Choice>
              <mc:Fallback>
                <p:oleObj name="公式" r:id="rId11" imgW="2209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41168"/>
                        <a:ext cx="709771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2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69675"/>
              </p:ext>
            </p:extLst>
          </p:nvPr>
        </p:nvGraphicFramePr>
        <p:xfrm>
          <a:off x="1516063" y="2781300"/>
          <a:ext cx="44291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3" imgW="1650960" imgH="393480" progId="Equation.DSMT4">
                  <p:embed/>
                </p:oleObj>
              </mc:Choice>
              <mc:Fallback>
                <p:oleObj name="Equation" r:id="rId3" imgW="165096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781300"/>
                        <a:ext cx="44291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332803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练习：如果在固定端</a:t>
            </a:r>
            <a:r>
              <a:rPr lang="en-US" altLang="zh-CN" sz="2800" dirty="0" smtClean="0"/>
              <a:t>x=0</a:t>
            </a:r>
            <a:r>
              <a:rPr lang="zh-CN" altLang="en-US" sz="2800" dirty="0" smtClean="0"/>
              <a:t>处反射波的方程式是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则入射波的方程式为</a:t>
            </a:r>
            <a:r>
              <a:rPr lang="zh-CN" altLang="en-US" sz="2800" u="sng" dirty="0" smtClean="0"/>
              <a:t>        </a:t>
            </a:r>
            <a:r>
              <a:rPr lang="zh-CN" altLang="en-US" sz="2800" dirty="0" smtClean="0"/>
              <a:t>，形成驻波的表达式为</a:t>
            </a:r>
            <a:r>
              <a:rPr lang="zh-CN" altLang="en-US" sz="2800" u="sng" dirty="0" smtClean="0"/>
              <a:t>        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37193"/>
              </p:ext>
            </p:extLst>
          </p:nvPr>
        </p:nvGraphicFramePr>
        <p:xfrm>
          <a:off x="2411760" y="836712"/>
          <a:ext cx="364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Equation" r:id="rId5" imgW="1358640" imgH="393480" progId="Equation.DSMT4">
                  <p:embed/>
                </p:oleObj>
              </mc:Choice>
              <mc:Fallback>
                <p:oleObj name="Equation" r:id="rId5" imgW="135864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836712"/>
                        <a:ext cx="3644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33611"/>
              </p:ext>
            </p:extLst>
          </p:nvPr>
        </p:nvGraphicFramePr>
        <p:xfrm>
          <a:off x="809910" y="4005064"/>
          <a:ext cx="75961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Equation" r:id="rId7" imgW="2831760" imgH="431640" progId="Equation.DSMT4">
                  <p:embed/>
                </p:oleObj>
              </mc:Choice>
              <mc:Fallback>
                <p:oleObj name="Equation" r:id="rId7" imgW="283176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10" y="4005064"/>
                        <a:ext cx="75961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9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5184576" cy="314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885698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如下图所示，为一向右传播的简谐波在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时刻的波形图，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为波密介质反射面，波由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点反射，则反射波在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时刻的波形图为</a:t>
            </a:r>
            <a:r>
              <a:rPr lang="zh-CN" altLang="en-US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05849"/>
              </p:ext>
            </p:extLst>
          </p:nvPr>
        </p:nvGraphicFramePr>
        <p:xfrm>
          <a:off x="1259632" y="5085184"/>
          <a:ext cx="5105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Equation" r:id="rId4" imgW="2082600" imgH="393480" progId="Equation.DSMT4">
                  <p:embed/>
                </p:oleObj>
              </mc:Choice>
              <mc:Fallback>
                <p:oleObj name="Equation" r:id="rId4" imgW="208260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85184"/>
                        <a:ext cx="51054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1665" y="53012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为振动频率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、振动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方向均相同的两个点波源，振动方向垂直纸面，两者相距         ，已知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的初位相为        。</a:t>
            </a:r>
            <a:endParaRPr lang="en-US" altLang="zh-CN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）若使射线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上各点由两列波引起的振动均干涉相消，则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的初位相应为</a:t>
            </a:r>
            <a:r>
              <a:rPr lang="zh-CN" altLang="en-US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）若使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连线的中垂线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MN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上各点由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两列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波引起的振动均干涉相消，则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的初位相应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95730"/>
              </p:ext>
            </p:extLst>
          </p:nvPr>
        </p:nvGraphicFramePr>
        <p:xfrm>
          <a:off x="3275856" y="780764"/>
          <a:ext cx="796032" cy="41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Equation" r:id="rId3" imgW="342720" imgH="177480" progId="Equation.DSMT4">
                  <p:embed/>
                </p:oleObj>
              </mc:Choice>
              <mc:Fallback>
                <p:oleObj name="Equation" r:id="rId3" imgW="34272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780764"/>
                        <a:ext cx="796032" cy="412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8538"/>
              </p:ext>
            </p:extLst>
          </p:nvPr>
        </p:nvGraphicFramePr>
        <p:xfrm>
          <a:off x="6732240" y="763308"/>
          <a:ext cx="617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Equation" r:id="rId5" imgW="266400" imgH="177480" progId="Equation.DSMT4">
                  <p:embed/>
                </p:oleObj>
              </mc:Choice>
              <mc:Fallback>
                <p:oleObj name="Equation" r:id="rId5" imgW="26640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763308"/>
                        <a:ext cx="617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" y="3356992"/>
            <a:ext cx="3627203" cy="280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827088" y="981075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[</a:t>
            </a:r>
            <a:r>
              <a:rPr lang="zh-CN" altLang="en-US" sz="3200" b="1">
                <a:solidFill>
                  <a:srgbClr val="FF0000"/>
                </a:solidFill>
              </a:rPr>
              <a:t>解</a:t>
            </a:r>
            <a:r>
              <a:rPr lang="en-US" altLang="zh-CN" sz="3200" b="1">
                <a:solidFill>
                  <a:srgbClr val="FF0000"/>
                </a:solidFill>
              </a:rPr>
              <a:t>]</a:t>
            </a:r>
            <a:r>
              <a:rPr lang="en-US" altLang="zh-CN" sz="3200" b="1"/>
              <a:t>   </a:t>
            </a:r>
            <a:r>
              <a:rPr lang="zh-CN" altLang="en-US" sz="3200" b="1"/>
              <a:t>棒中的波速     </a:t>
            </a:r>
            <a:endParaRPr lang="en-US" altLang="en-US" sz="3200" b="1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135063" y="2492375"/>
          <a:ext cx="672623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3" imgW="2781000" imgH="482400" progId="Equation.3">
                  <p:embed/>
                </p:oleObj>
              </mc:Choice>
              <mc:Fallback>
                <p:oleObj name="公式" r:id="rId3" imgW="27810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492375"/>
                        <a:ext cx="672623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17" y="197790"/>
            <a:ext cx="2813893" cy="217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952" y="221416"/>
            <a:ext cx="8856984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）在射线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上任一点处</a:t>
            </a:r>
            <a:endParaRPr lang="zh-CN" alt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432600"/>
            <a:ext cx="410445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）在直线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MN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上任一点处，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3474"/>
              </p:ext>
            </p:extLst>
          </p:nvPr>
        </p:nvGraphicFramePr>
        <p:xfrm>
          <a:off x="1043609" y="864160"/>
          <a:ext cx="5040560" cy="105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2" name="Equation" r:id="rId4" imgW="2057400" imgH="431640" progId="Equation.DSMT4">
                  <p:embed/>
                </p:oleObj>
              </mc:Choice>
              <mc:Fallback>
                <p:oleObj name="Equation" r:id="rId4" imgW="2057400" imgH="4316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9" y="864160"/>
                        <a:ext cx="5040560" cy="1052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79572"/>
              </p:ext>
            </p:extLst>
          </p:nvPr>
        </p:nvGraphicFramePr>
        <p:xfrm>
          <a:off x="1337878" y="1988840"/>
          <a:ext cx="2363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3" name="Equation" r:id="rId6" imgW="939600" imgH="215640" progId="Equation.DSMT4">
                  <p:embed/>
                </p:oleObj>
              </mc:Choice>
              <mc:Fallback>
                <p:oleObj name="Equation" r:id="rId6" imgW="93960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878" y="1988840"/>
                        <a:ext cx="23637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270892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</a:t>
            </a:r>
            <a:r>
              <a:rPr lang="en-US" altLang="zh-CN" dirty="0" smtClean="0"/>
              <a:t>k=1</a:t>
            </a:r>
            <a:r>
              <a:rPr lang="zh-CN" altLang="en-US" dirty="0" smtClean="0"/>
              <a:t>，则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61698"/>
              </p:ext>
            </p:extLst>
          </p:nvPr>
        </p:nvGraphicFramePr>
        <p:xfrm>
          <a:off x="2517781" y="2468676"/>
          <a:ext cx="3636404" cy="94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4" name="Equation" r:id="rId8" imgW="1511280" imgH="393480" progId="Equation.DSMT4">
                  <p:embed/>
                </p:oleObj>
              </mc:Choice>
              <mc:Fallback>
                <p:oleObj name="Equation" r:id="rId8" imgW="15112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81" y="2468676"/>
                        <a:ext cx="3636404" cy="94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3717"/>
              </p:ext>
            </p:extLst>
          </p:nvPr>
        </p:nvGraphicFramePr>
        <p:xfrm>
          <a:off x="5076056" y="3459756"/>
          <a:ext cx="917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5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459756"/>
                        <a:ext cx="9175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83653"/>
              </p:ext>
            </p:extLst>
          </p:nvPr>
        </p:nvGraphicFramePr>
        <p:xfrm>
          <a:off x="2123728" y="3951114"/>
          <a:ext cx="29892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6" name="Equation" r:id="rId12" imgW="1218960" imgH="393480" progId="Equation.DSMT4">
                  <p:embed/>
                </p:oleObj>
              </mc:Choice>
              <mc:Fallback>
                <p:oleObj name="Equation" r:id="rId12" imgW="121896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951114"/>
                        <a:ext cx="29892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203123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1327"/>
              </p:ext>
            </p:extLst>
          </p:nvPr>
        </p:nvGraphicFramePr>
        <p:xfrm>
          <a:off x="1555893" y="4869160"/>
          <a:ext cx="2363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7" name="Equation" r:id="rId14" imgW="939600" imgH="215640" progId="Equation.DSMT4">
                  <p:embed/>
                </p:oleObj>
              </mc:Choice>
              <mc:Fallback>
                <p:oleObj name="Equation" r:id="rId14" imgW="93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93" y="4869160"/>
                        <a:ext cx="23637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36539"/>
              </p:ext>
            </p:extLst>
          </p:nvPr>
        </p:nvGraphicFramePr>
        <p:xfrm>
          <a:off x="2425700" y="5373688"/>
          <a:ext cx="36068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8" name="Equation" r:id="rId16" imgW="1498320" imgH="393480" progId="Equation.DSMT4">
                  <p:embed/>
                </p:oleObj>
              </mc:Choice>
              <mc:Fallback>
                <p:oleObj name="Equation" r:id="rId16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373688"/>
                        <a:ext cx="36068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1961" y="4911551"/>
            <a:ext cx="489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                                ，取</a:t>
            </a:r>
            <a:r>
              <a:rPr lang="en-US" altLang="zh-CN" dirty="0" smtClean="0"/>
              <a:t>k=0</a:t>
            </a:r>
            <a:r>
              <a:rPr lang="zh-CN" altLang="en-US" dirty="0" smtClean="0"/>
              <a:t>，则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871296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/>
              <a:t>练习：如图所示，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为同位相的两相干波源，相距为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点距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，波源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点引起的振动振幅为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波源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点引起的振动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振幅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 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，两波波长都是  ，则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点的振幅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en-US" altLang="zh-CN" sz="2800" dirty="0" smtClean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16832"/>
            <a:ext cx="4916597" cy="18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821814"/>
              </p:ext>
            </p:extLst>
          </p:nvPr>
        </p:nvGraphicFramePr>
        <p:xfrm>
          <a:off x="8100392" y="1340621"/>
          <a:ext cx="374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1340621"/>
                        <a:ext cx="3746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15175"/>
              </p:ext>
            </p:extLst>
          </p:nvPr>
        </p:nvGraphicFramePr>
        <p:xfrm>
          <a:off x="251520" y="4797152"/>
          <a:ext cx="8686801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0" name="Equation" r:id="rId6" imgW="3543120" imgH="393480" progId="Equation.DSMT4">
                  <p:embed/>
                </p:oleObj>
              </mc:Choice>
              <mc:Fallback>
                <p:oleObj name="Equation" r:id="rId6" imgW="35431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97152"/>
                        <a:ext cx="8686801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94508"/>
              </p:ext>
            </p:extLst>
          </p:nvPr>
        </p:nvGraphicFramePr>
        <p:xfrm>
          <a:off x="1403648" y="5768298"/>
          <a:ext cx="57610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1" name="Equation" r:id="rId8" imgW="2349360" imgH="444240" progId="Equation.DSMT4">
                  <p:embed/>
                </p:oleObj>
              </mc:Choice>
              <mc:Fallback>
                <p:oleObj name="Equation" r:id="rId8" imgW="2349360" imgH="4442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768298"/>
                        <a:ext cx="576103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27079"/>
              </p:ext>
            </p:extLst>
          </p:nvPr>
        </p:nvGraphicFramePr>
        <p:xfrm>
          <a:off x="218550" y="3884980"/>
          <a:ext cx="6624736" cy="85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2" name="Equation" r:id="rId10" imgW="3035160" imgH="393480" progId="Equation.DSMT4">
                  <p:embed/>
                </p:oleObj>
              </mc:Choice>
              <mc:Fallback>
                <p:oleObj name="Equation" r:id="rId10" imgW="303516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50" y="3884980"/>
                        <a:ext cx="6624736" cy="855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9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为两相干波源，振动方向均垂直于图面，发出波长为 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的简谐波，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点是相遇区域中的一点，已知                              ， 两列波在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点发生相消干涉，若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的振动方程为                           ，则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的振动方程只可能是（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392610"/>
              </p:ext>
            </p:extLst>
          </p:nvPr>
        </p:nvGraphicFramePr>
        <p:xfrm>
          <a:off x="6372200" y="708472"/>
          <a:ext cx="2232248" cy="48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0" name="公式" r:id="rId3" imgW="812520" imgH="177480" progId="Equation.3">
                  <p:embed/>
                </p:oleObj>
              </mc:Choice>
              <mc:Fallback>
                <p:oleObj name="公式" r:id="rId3" imgW="812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708472"/>
                        <a:ext cx="2232248" cy="486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36107"/>
              </p:ext>
            </p:extLst>
          </p:nvPr>
        </p:nvGraphicFramePr>
        <p:xfrm>
          <a:off x="323528" y="770059"/>
          <a:ext cx="2968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1" name="公式" r:id="rId5" imgW="101520" imgH="126720" progId="Equation.3">
                  <p:embed/>
                </p:oleObj>
              </mc:Choice>
              <mc:Fallback>
                <p:oleObj name="公式" r:id="rId5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70059"/>
                        <a:ext cx="2968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49742"/>
              </p:ext>
            </p:extLst>
          </p:nvPr>
        </p:nvGraphicFramePr>
        <p:xfrm>
          <a:off x="6660232" y="1163693"/>
          <a:ext cx="1899740" cy="60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2" name="公式" r:id="rId7" imgW="799920" imgH="253800" progId="Equation.3">
                  <p:embed/>
                </p:oleObj>
              </mc:Choice>
              <mc:Fallback>
                <p:oleObj name="公式" r:id="rId7" imgW="799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163693"/>
                        <a:ext cx="1899740" cy="60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44405"/>
              </p:ext>
            </p:extLst>
          </p:nvPr>
        </p:nvGraphicFramePr>
        <p:xfrm>
          <a:off x="766075" y="2060848"/>
          <a:ext cx="662728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3" name="公式" r:id="rId9" imgW="2158920" imgH="495000" progId="Equation.3">
                  <p:embed/>
                </p:oleObj>
              </mc:Choice>
              <mc:Fallback>
                <p:oleObj name="公式" r:id="rId9" imgW="2158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75" y="2060848"/>
                        <a:ext cx="6627281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47641" y="3645026"/>
            <a:ext cx="3116472" cy="1685801"/>
            <a:chOff x="1491532" y="4045296"/>
            <a:chExt cx="3116472" cy="1685801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875286" y="4652394"/>
              <a:ext cx="2221126" cy="7937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491532" y="4045296"/>
              <a:ext cx="3116472" cy="1685801"/>
              <a:chOff x="1491532" y="3930353"/>
              <a:chExt cx="3728540" cy="180709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2051720" y="4149080"/>
                <a:ext cx="2556284" cy="432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08004" y="4316295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68005" y="3930353"/>
                <a:ext cx="612068" cy="49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91532" y="5242562"/>
                <a:ext cx="612068" cy="49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98513"/>
              </p:ext>
            </p:extLst>
          </p:nvPr>
        </p:nvGraphicFramePr>
        <p:xfrm>
          <a:off x="3664113" y="3588636"/>
          <a:ext cx="15509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4" name="公式" r:id="rId11" imgW="507960" imgH="152280" progId="Equation.3">
                  <p:embed/>
                </p:oleObj>
              </mc:Choice>
              <mc:Fallback>
                <p:oleObj name="公式" r:id="rId11" imgW="507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113" y="3588636"/>
                        <a:ext cx="15509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230632"/>
              </p:ext>
            </p:extLst>
          </p:nvPr>
        </p:nvGraphicFramePr>
        <p:xfrm>
          <a:off x="3664113" y="4092010"/>
          <a:ext cx="47672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5" name="公式" r:id="rId13" imgW="1562040" imgH="253800" progId="Equation.3">
                  <p:embed/>
                </p:oleObj>
              </mc:Choice>
              <mc:Fallback>
                <p:oleObj name="公式" r:id="rId13" imgW="1562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113" y="4092010"/>
                        <a:ext cx="47672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86963"/>
              </p:ext>
            </p:extLst>
          </p:nvPr>
        </p:nvGraphicFramePr>
        <p:xfrm>
          <a:off x="2051133" y="5028172"/>
          <a:ext cx="69373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6" name="公式" r:id="rId15" imgW="2273040" imgH="393480" progId="Equation.3">
                  <p:embed/>
                </p:oleObj>
              </mc:Choice>
              <mc:Fallback>
                <p:oleObj name="公式" r:id="rId15" imgW="227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33" y="5028172"/>
                        <a:ext cx="693737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两个相同的弹簧，倔强系数均为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）把它们串联起来，下面挂一个质量为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的重物，此系统做简谐振动的周期为</a:t>
            </a:r>
            <a:r>
              <a:rPr lang="zh-CN" altLang="en-US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把它们串联起来，下面挂一个质量为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的重物，此系统做简谐振动的周期为</a:t>
            </a:r>
            <a:r>
              <a:rPr lang="zh-CN" altLang="en-US" u="sng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057830"/>
              </p:ext>
            </p:extLst>
          </p:nvPr>
        </p:nvGraphicFramePr>
        <p:xfrm>
          <a:off x="1115616" y="2780928"/>
          <a:ext cx="7425517" cy="119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Equation" r:id="rId3" imgW="2908080" imgH="469800" progId="Equation.DSMT4">
                  <p:embed/>
                </p:oleObj>
              </mc:Choice>
              <mc:Fallback>
                <p:oleObj name="Equation" r:id="rId3" imgW="290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80928"/>
                        <a:ext cx="7425517" cy="119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33588"/>
              </p:ext>
            </p:extLst>
          </p:nvPr>
        </p:nvGraphicFramePr>
        <p:xfrm>
          <a:off x="1115616" y="4149080"/>
          <a:ext cx="74247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5" imgW="2908080" imgH="444240" progId="Equation.DSMT4">
                  <p:embed/>
                </p:oleObj>
              </mc:Choice>
              <mc:Fallback>
                <p:oleObj name="Equation" r:id="rId5" imgW="2908080" imgH="4442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49080"/>
                        <a:ext cx="742473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7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332655"/>
            <a:ext cx="878497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一质量为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的物体挂在倔强系数为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的弹簧下面，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振动圆频率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u="sng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，把此弹簧分割成二等份，将物体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挂在分割后的一根弹簧上，则振动频率为</a:t>
            </a:r>
            <a:r>
              <a:rPr lang="zh-CN" altLang="en-US" u="sng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86887"/>
              </p:ext>
            </p:extLst>
          </p:nvPr>
        </p:nvGraphicFramePr>
        <p:xfrm>
          <a:off x="512192" y="3501008"/>
          <a:ext cx="398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92" y="3501008"/>
                        <a:ext cx="3987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6019" y="2636912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此弹簧分割成二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等份，其中一份的倔强系数为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23495"/>
              </p:ext>
            </p:extLst>
          </p:nvPr>
        </p:nvGraphicFramePr>
        <p:xfrm>
          <a:off x="4499992" y="3115717"/>
          <a:ext cx="336073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7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9992" y="3115717"/>
                        <a:ext cx="3360737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03624"/>
              </p:ext>
            </p:extLst>
          </p:nvPr>
        </p:nvGraphicFramePr>
        <p:xfrm>
          <a:off x="3203848" y="1988840"/>
          <a:ext cx="1800200" cy="54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8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88840"/>
                        <a:ext cx="1800200" cy="54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90586" y="42930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判断方法之二：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94148"/>
              </p:ext>
            </p:extLst>
          </p:nvPr>
        </p:nvGraphicFramePr>
        <p:xfrm>
          <a:off x="1488187" y="4798169"/>
          <a:ext cx="6259091" cy="103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9" name="Equation" r:id="rId9" imgW="2590560" imgH="431640" progId="Equation.DSMT4">
                  <p:embed/>
                </p:oleObj>
              </mc:Choice>
              <mc:Fallback>
                <p:oleObj name="Equation" r:id="rId9" imgW="259056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187" y="4798169"/>
                        <a:ext cx="6259091" cy="1036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42986" y="5949280"/>
            <a:ext cx="8549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显然，长为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的弹簧截取一半，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不变，所以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2K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104456" cy="179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260648"/>
            <a:ext cx="878497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9.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如图所示，质量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物体由倔强</a:t>
            </a: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系数为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的两个轻弹簧连接，在水平光滑导轨上作微小振动，则系统的振动频率为</a:t>
            </a:r>
            <a:r>
              <a:rPr lang="zh-CN" altLang="en-US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                     </a:t>
            </a:r>
            <a:r>
              <a:rPr lang="zh-CN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81660"/>
              </p:ext>
            </p:extLst>
          </p:nvPr>
        </p:nvGraphicFramePr>
        <p:xfrm>
          <a:off x="1619672" y="4293096"/>
          <a:ext cx="510936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Equation" r:id="rId4" imgW="1854000" imgH="444240" progId="Equation.DSMT4">
                  <p:embed/>
                </p:oleObj>
              </mc:Choice>
              <mc:Fallback>
                <p:oleObj name="Equation" r:id="rId4" imgW="185400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096"/>
                        <a:ext cx="510936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7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4420"/>
            <a:ext cx="4417293" cy="27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260648"/>
            <a:ext cx="8784976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9.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一个质点作简谐振动，振幅为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，在起始时刻质点的位移为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A/2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，且向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轴的正方向运动，代表此简谐振动的旋转矢量图为</a:t>
            </a:r>
            <a:r>
              <a:rPr lang="zh-CN" altLang="en-US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B </a:t>
            </a:r>
            <a:r>
              <a:rPr lang="zh-CN" altLang="en-US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260648"/>
            <a:ext cx="8784976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10.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轻质弹簧下面挂一个小盘，小盘作简谐振动，平衡位置为原点，位移向下为正，并采用余弦表示。小盘处于最低位置时刻有一个小物体不变盘速地粘在盘上，设新的平衡位置相对于平衡位置向下移动的距离小于原振幅，且以小物体与盘相碰为计时零点，那么以新的平衡位置为原点时，新的位置表达式的初位相在</a:t>
            </a:r>
            <a:r>
              <a:rPr lang="zh-CN" altLang="en-US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 </a:t>
            </a:r>
            <a:r>
              <a:rPr lang="zh-CN" altLang="en-US" sz="2600" u="sng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59846"/>
              </p:ext>
            </p:extLst>
          </p:nvPr>
        </p:nvGraphicFramePr>
        <p:xfrm>
          <a:off x="827584" y="3645024"/>
          <a:ext cx="7128792" cy="121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Equation" r:id="rId3" imgW="2666880" imgH="457200" progId="Equation.DSMT4">
                  <p:embed/>
                </p:oleObj>
              </mc:Choice>
              <mc:Fallback>
                <p:oleObj name="Equation" r:id="rId3" imgW="266688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45024"/>
                        <a:ext cx="7128792" cy="121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1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99289"/>
              </p:ext>
            </p:extLst>
          </p:nvPr>
        </p:nvGraphicFramePr>
        <p:xfrm>
          <a:off x="2267744" y="1052736"/>
          <a:ext cx="4896544" cy="186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Equation" r:id="rId3" imgW="1892160" imgH="723600" progId="Equation.DSMT4">
                  <p:embed/>
                </p:oleObj>
              </mc:Choice>
              <mc:Fallback>
                <p:oleObj name="Equation" r:id="rId3" imgW="1892160" imgH="723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052736"/>
                        <a:ext cx="4896544" cy="186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7504" y="332656"/>
            <a:ext cx="8784976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11.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真空中，一平面电磁波的电场强度由下式给出：</a:t>
            </a:r>
            <a:endParaRPr lang="en-US" altLang="zh-CN" sz="26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6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altLang="zh-CN" sz="26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: (1)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波长和频率；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传播方向；</a:t>
            </a:r>
            <a:r>
              <a:rPr lang="en-US" altLang="zh-CN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zh-CN" altLang="en-US" sz="2600" dirty="0" smtClean="0">
                <a:solidFill>
                  <a:schemeClr val="tx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磁感应强度的大小和方向。</a:t>
            </a:r>
            <a:endParaRPr lang="zh-CN" altLang="en-US" sz="26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75957"/>
              </p:ext>
            </p:extLst>
          </p:nvPr>
        </p:nvGraphicFramePr>
        <p:xfrm>
          <a:off x="968080" y="362519"/>
          <a:ext cx="6795942" cy="63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name="Equation" r:id="rId3" imgW="2705040" imgH="253800" progId="Equation.DSMT4">
                  <p:embed/>
                </p:oleObj>
              </mc:Choice>
              <mc:Fallback>
                <p:oleObj name="Equation" r:id="rId3" imgW="270504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080" y="362519"/>
                        <a:ext cx="6795942" cy="635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07060"/>
              </p:ext>
            </p:extLst>
          </p:nvPr>
        </p:nvGraphicFramePr>
        <p:xfrm>
          <a:off x="1100808" y="1156389"/>
          <a:ext cx="1800200" cy="48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5" imgW="660240" imgH="177480" progId="Equation.DSMT4">
                  <p:embed/>
                </p:oleObj>
              </mc:Choice>
              <mc:Fallback>
                <p:oleObj name="Equation" r:id="rId5" imgW="66024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808" y="1156389"/>
                        <a:ext cx="1800200" cy="48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8720" y="362519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916832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(2) E</a:t>
            </a:r>
            <a:r>
              <a:rPr lang="zh-CN" altLang="en-US" sz="2800" dirty="0" smtClean="0"/>
              <a:t>沿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正向，波沿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轴正向，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所以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正向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(3) </a:t>
            </a:r>
            <a:r>
              <a:rPr lang="zh-CN" altLang="en-US" sz="2800" dirty="0" smtClean="0"/>
              <a:t>真空中</a:t>
            </a:r>
            <a:r>
              <a:rPr lang="en-US" altLang="zh-CN" sz="2800" dirty="0" smtClean="0"/>
              <a:t>B=E/c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788024" y="1061122"/>
            <a:ext cx="2952328" cy="2426060"/>
            <a:chOff x="5868144" y="1196752"/>
            <a:chExt cx="2952328" cy="2426060"/>
          </a:xfrm>
        </p:grpSpPr>
        <p:grpSp>
          <p:nvGrpSpPr>
            <p:cNvPr id="7" name="组合 6"/>
            <p:cNvGrpSpPr/>
            <p:nvPr/>
          </p:nvGrpSpPr>
          <p:grpSpPr>
            <a:xfrm>
              <a:off x="6166251" y="1484784"/>
              <a:ext cx="2376264" cy="1840850"/>
              <a:chOff x="5652120" y="2420888"/>
              <a:chExt cx="2376264" cy="1840850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6444208" y="3573016"/>
                <a:ext cx="158417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6444208" y="2420888"/>
                <a:ext cx="0" cy="11521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5652120" y="3573016"/>
                <a:ext cx="792088" cy="6887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558369" y="2348880"/>
              <a:ext cx="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1196752"/>
              <a:ext cx="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8144" y="3140968"/>
              <a:ext cx="52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z</a:t>
              </a:r>
              <a:endParaRPr lang="zh-CN" altLang="en-US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632495"/>
                </p:ext>
              </p:extLst>
            </p:nvPr>
          </p:nvGraphicFramePr>
          <p:xfrm>
            <a:off x="6958339" y="3028455"/>
            <a:ext cx="1368077" cy="594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7" name="公式" r:id="rId7" imgW="406080" imgH="177480" progId="Equation.3">
                    <p:embed/>
                  </p:oleObj>
                </mc:Choice>
                <mc:Fallback>
                  <p:oleObj name="公式" r:id="rId7" imgW="406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339" y="3028455"/>
                          <a:ext cx="1368077" cy="594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9509"/>
              </p:ext>
            </p:extLst>
          </p:nvPr>
        </p:nvGraphicFramePr>
        <p:xfrm>
          <a:off x="2627784" y="4437112"/>
          <a:ext cx="581660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8" name="Equation" r:id="rId9" imgW="2247840" imgH="723600" progId="Equation.DSMT4">
                  <p:embed/>
                </p:oleObj>
              </mc:Choice>
              <mc:Fallback>
                <p:oleObj name="Equation" r:id="rId9" imgW="2247840" imgH="723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37112"/>
                        <a:ext cx="5816600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2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504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/>
              <a:t>四、波线  波面  波前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533400" y="1201738"/>
            <a:ext cx="8077200" cy="5199062"/>
            <a:chOff x="336" y="757"/>
            <a:chExt cx="5088" cy="3275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336" y="768"/>
              <a:ext cx="5088" cy="3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1344" y="2064"/>
              <a:ext cx="576" cy="576"/>
            </a:xfrm>
            <a:prstGeom prst="ellips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1008" y="1728"/>
              <a:ext cx="1248" cy="1248"/>
            </a:xfrm>
            <a:prstGeom prst="ellips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672" y="1392"/>
              <a:ext cx="1920" cy="19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>
              <a:off x="355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403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4992" y="1392"/>
              <a:ext cx="0" cy="20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>
              <a:off x="3168" y="163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4"/>
            <p:cNvSpPr>
              <a:spLocks noChangeShapeType="1"/>
            </p:cNvSpPr>
            <p:nvPr/>
          </p:nvSpPr>
          <p:spPr bwMode="auto">
            <a:xfrm>
              <a:off x="3168" y="259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5"/>
            <p:cNvSpPr>
              <a:spLocks noChangeShapeType="1"/>
            </p:cNvSpPr>
            <p:nvPr/>
          </p:nvSpPr>
          <p:spPr bwMode="auto">
            <a:xfrm>
              <a:off x="3168" y="307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6"/>
            <p:cNvSpPr>
              <a:spLocks noChangeShapeType="1"/>
            </p:cNvSpPr>
            <p:nvPr/>
          </p:nvSpPr>
          <p:spPr bwMode="auto">
            <a:xfrm>
              <a:off x="672" y="2352"/>
              <a:ext cx="336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4512" y="1920"/>
              <a:ext cx="480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>
              <a:off x="1632" y="2352"/>
              <a:ext cx="9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 flipH="1" flipV="1">
              <a:off x="1104" y="1536"/>
              <a:ext cx="528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536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11266" name="Object 22"/>
            <p:cNvGraphicFramePr>
              <a:graphicFrameLocks noChangeAspect="1"/>
            </p:cNvGraphicFramePr>
            <p:nvPr/>
          </p:nvGraphicFramePr>
          <p:xfrm>
            <a:off x="4656" y="168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5" name="公式" r:id="rId3" imgW="190440" imgH="241200" progId="Equation.3">
                    <p:embed/>
                  </p:oleObj>
                </mc:Choice>
                <mc:Fallback>
                  <p:oleObj name="公式" r:id="rId3" imgW="19044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23"/>
            <p:cNvGraphicFramePr>
              <a:graphicFrameLocks noChangeAspect="1"/>
            </p:cNvGraphicFramePr>
            <p:nvPr/>
          </p:nvGraphicFramePr>
          <p:xfrm>
            <a:off x="720" y="2112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"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12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720" y="3690"/>
              <a:ext cx="1440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/>
                <a:t>球 面 波</a:t>
              </a:r>
              <a:endParaRPr kumimoji="0" lang="zh-CN" altLang="en-US" b="1"/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589" y="3690"/>
              <a:ext cx="1420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/>
                <a:t>平 面 波</a:t>
              </a:r>
              <a:endParaRPr kumimoji="0" lang="zh-CN" altLang="en-US" b="1">
                <a:solidFill>
                  <a:srgbClr val="CC0000"/>
                </a:solidFill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581" y="757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波前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2592" y="121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D60093"/>
                  </a:solidFill>
                </a:rPr>
                <a:t>波面</a:t>
              </a:r>
              <a:endParaRPr kumimoji="0" lang="zh-CN" altLang="en-US" sz="2800" b="1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2389" y="3600"/>
              <a:ext cx="9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波线</a:t>
              </a:r>
              <a:endParaRPr kumimoji="0" lang="zh-CN" altLang="en-US" sz="2800" b="1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3072" y="912"/>
              <a:ext cx="1920" cy="528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1728" y="912"/>
              <a:ext cx="864" cy="48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3024" y="1488"/>
              <a:ext cx="528" cy="86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2832" y="3072"/>
              <a:ext cx="1104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 flipV="1">
              <a:off x="2016" y="2352"/>
              <a:ext cx="432" cy="1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H="1" flipV="1">
              <a:off x="1392" y="2064"/>
              <a:ext cx="1056" cy="16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2784" y="1680"/>
              <a:ext cx="1056" cy="19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3024" y="1440"/>
              <a:ext cx="1488" cy="96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3024" y="1440"/>
              <a:ext cx="960" cy="1008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H="1">
              <a:off x="1680" y="1440"/>
              <a:ext cx="960" cy="6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flipH="1">
              <a:off x="2160" y="1440"/>
              <a:ext cx="528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 flipH="1" flipV="1">
              <a:off x="1392" y="2688"/>
              <a:ext cx="1056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 flipV="1">
              <a:off x="2832" y="2160"/>
              <a:ext cx="1104" cy="14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 flipV="1">
              <a:off x="2832" y="2592"/>
              <a:ext cx="1056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4676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在各向同性介质中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点源：波面是球面 所以称为球面波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线源：波面是柱面 所以称为柱面波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面源：波面是平面 所以称为平面波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568825" y="3657600"/>
            <a:ext cx="0" cy="27432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3962400"/>
            <a:ext cx="1676400" cy="2057400"/>
            <a:chOff x="2448" y="2592"/>
            <a:chExt cx="1296" cy="1488"/>
          </a:xfrm>
        </p:grpSpPr>
        <p:sp>
          <p:nvSpPr>
            <p:cNvPr id="97317" name="AutoShape 5"/>
            <p:cNvSpPr>
              <a:spLocks noChangeArrowheads="1"/>
            </p:cNvSpPr>
            <p:nvPr/>
          </p:nvSpPr>
          <p:spPr bwMode="auto">
            <a:xfrm>
              <a:off x="2736" y="2640"/>
              <a:ext cx="768" cy="1296"/>
            </a:xfrm>
            <a:prstGeom prst="can">
              <a:avLst>
                <a:gd name="adj" fmla="val 42188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18" name="AutoShape 6"/>
            <p:cNvSpPr>
              <a:spLocks noChangeArrowheads="1"/>
            </p:cNvSpPr>
            <p:nvPr/>
          </p:nvSpPr>
          <p:spPr bwMode="auto">
            <a:xfrm>
              <a:off x="2448" y="2592"/>
              <a:ext cx="1296" cy="1488"/>
            </a:xfrm>
            <a:prstGeom prst="can">
              <a:avLst>
                <a:gd name="adj" fmla="val 39893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010400" y="3962400"/>
            <a:ext cx="457200" cy="2057400"/>
            <a:chOff x="4224" y="2736"/>
            <a:chExt cx="288" cy="1296"/>
          </a:xfrm>
        </p:grpSpPr>
        <p:sp>
          <p:nvSpPr>
            <p:cNvPr id="97313" name="Line 8"/>
            <p:cNvSpPr>
              <a:spLocks noChangeShapeType="1"/>
            </p:cNvSpPr>
            <p:nvPr/>
          </p:nvSpPr>
          <p:spPr bwMode="auto">
            <a:xfrm flipH="1">
              <a:off x="4224" y="2736"/>
              <a:ext cx="288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4" name="Line 9"/>
            <p:cNvSpPr>
              <a:spLocks noChangeShapeType="1"/>
            </p:cNvSpPr>
            <p:nvPr/>
          </p:nvSpPr>
          <p:spPr bwMode="auto">
            <a:xfrm>
              <a:off x="4224" y="3120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Line 10"/>
            <p:cNvSpPr>
              <a:spLocks noChangeShapeType="1"/>
            </p:cNvSpPr>
            <p:nvPr/>
          </p:nvSpPr>
          <p:spPr bwMode="auto">
            <a:xfrm>
              <a:off x="4512" y="2736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Line 11"/>
            <p:cNvSpPr>
              <a:spLocks noChangeShapeType="1"/>
            </p:cNvSpPr>
            <p:nvPr/>
          </p:nvSpPr>
          <p:spPr bwMode="auto">
            <a:xfrm flipH="1">
              <a:off x="4224" y="3744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0" y="3962400"/>
            <a:ext cx="457200" cy="2057400"/>
            <a:chOff x="4224" y="2736"/>
            <a:chExt cx="288" cy="1296"/>
          </a:xfrm>
        </p:grpSpPr>
        <p:sp>
          <p:nvSpPr>
            <p:cNvPr id="97309" name="Line 13"/>
            <p:cNvSpPr>
              <a:spLocks noChangeShapeType="1"/>
            </p:cNvSpPr>
            <p:nvPr/>
          </p:nvSpPr>
          <p:spPr bwMode="auto">
            <a:xfrm flipH="1">
              <a:off x="4224" y="2736"/>
              <a:ext cx="288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0" name="Line 14"/>
            <p:cNvSpPr>
              <a:spLocks noChangeShapeType="1"/>
            </p:cNvSpPr>
            <p:nvPr/>
          </p:nvSpPr>
          <p:spPr bwMode="auto">
            <a:xfrm>
              <a:off x="4224" y="3120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Line 15"/>
            <p:cNvSpPr>
              <a:spLocks noChangeShapeType="1"/>
            </p:cNvSpPr>
            <p:nvPr/>
          </p:nvSpPr>
          <p:spPr bwMode="auto">
            <a:xfrm>
              <a:off x="4512" y="2736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2" name="Line 16"/>
            <p:cNvSpPr>
              <a:spLocks noChangeShapeType="1"/>
            </p:cNvSpPr>
            <p:nvPr/>
          </p:nvSpPr>
          <p:spPr bwMode="auto">
            <a:xfrm flipH="1">
              <a:off x="4224" y="3744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00800" y="4038600"/>
            <a:ext cx="457200" cy="2057400"/>
            <a:chOff x="4224" y="2736"/>
            <a:chExt cx="288" cy="1296"/>
          </a:xfrm>
        </p:grpSpPr>
        <p:sp>
          <p:nvSpPr>
            <p:cNvPr id="97305" name="Line 18"/>
            <p:cNvSpPr>
              <a:spLocks noChangeShapeType="1"/>
            </p:cNvSpPr>
            <p:nvPr/>
          </p:nvSpPr>
          <p:spPr bwMode="auto">
            <a:xfrm flipH="1">
              <a:off x="4224" y="2736"/>
              <a:ext cx="288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6" name="Line 19"/>
            <p:cNvSpPr>
              <a:spLocks noChangeShapeType="1"/>
            </p:cNvSpPr>
            <p:nvPr/>
          </p:nvSpPr>
          <p:spPr bwMode="auto">
            <a:xfrm>
              <a:off x="4224" y="3120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7" name="Line 20"/>
            <p:cNvSpPr>
              <a:spLocks noChangeShapeType="1"/>
            </p:cNvSpPr>
            <p:nvPr/>
          </p:nvSpPr>
          <p:spPr bwMode="auto">
            <a:xfrm>
              <a:off x="4512" y="2736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8" name="Line 21"/>
            <p:cNvSpPr>
              <a:spLocks noChangeShapeType="1"/>
            </p:cNvSpPr>
            <p:nvPr/>
          </p:nvSpPr>
          <p:spPr bwMode="auto">
            <a:xfrm flipH="1">
              <a:off x="4224" y="3744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572000" y="4191000"/>
            <a:ext cx="808038" cy="15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111625" y="4191000"/>
            <a:ext cx="460375" cy="4572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6248400" y="5791200"/>
            <a:ext cx="24384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248400" y="4343400"/>
            <a:ext cx="24384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6248400" y="5029200"/>
            <a:ext cx="24384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1000" y="3810000"/>
            <a:ext cx="2590800" cy="2728913"/>
            <a:chOff x="288" y="2400"/>
            <a:chExt cx="1632" cy="1719"/>
          </a:xfrm>
        </p:grpSpPr>
        <p:sp>
          <p:nvSpPr>
            <p:cNvPr id="97296" name="Oval 28"/>
            <p:cNvSpPr>
              <a:spLocks noChangeArrowheads="1"/>
            </p:cNvSpPr>
            <p:nvPr/>
          </p:nvSpPr>
          <p:spPr bwMode="auto">
            <a:xfrm>
              <a:off x="1056" y="312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97" name="Oval 29"/>
            <p:cNvSpPr>
              <a:spLocks noChangeArrowheads="1"/>
            </p:cNvSpPr>
            <p:nvPr/>
          </p:nvSpPr>
          <p:spPr bwMode="auto">
            <a:xfrm>
              <a:off x="576" y="2640"/>
              <a:ext cx="1056" cy="960"/>
            </a:xfrm>
            <a:prstGeom prst="ellipse">
              <a:avLst/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7298" name="Group 30"/>
            <p:cNvGrpSpPr>
              <a:grpSpLocks/>
            </p:cNvGrpSpPr>
            <p:nvPr/>
          </p:nvGrpSpPr>
          <p:grpSpPr bwMode="auto">
            <a:xfrm>
              <a:off x="576" y="2640"/>
              <a:ext cx="1056" cy="940"/>
              <a:chOff x="2352" y="2208"/>
              <a:chExt cx="1104" cy="940"/>
            </a:xfrm>
          </p:grpSpPr>
          <p:sp>
            <p:nvSpPr>
              <p:cNvPr id="97301" name="Line 31"/>
              <p:cNvSpPr>
                <a:spLocks noChangeShapeType="1"/>
              </p:cNvSpPr>
              <p:nvPr/>
            </p:nvSpPr>
            <p:spPr bwMode="auto">
              <a:xfrm flipV="1">
                <a:off x="2352" y="2688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2" name="Line 32"/>
              <p:cNvSpPr>
                <a:spLocks noChangeShapeType="1"/>
              </p:cNvSpPr>
              <p:nvPr/>
            </p:nvSpPr>
            <p:spPr bwMode="auto">
              <a:xfrm>
                <a:off x="2887" y="2208"/>
                <a:ext cx="0" cy="94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3" name="Line 33"/>
              <p:cNvSpPr>
                <a:spLocks noChangeShapeType="1"/>
              </p:cNvSpPr>
              <p:nvPr/>
            </p:nvSpPr>
            <p:spPr bwMode="auto">
              <a:xfrm flipH="1">
                <a:off x="2544" y="2304"/>
                <a:ext cx="699" cy="752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4" name="Line 34"/>
              <p:cNvSpPr>
                <a:spLocks noChangeShapeType="1"/>
              </p:cNvSpPr>
              <p:nvPr/>
            </p:nvSpPr>
            <p:spPr bwMode="auto">
              <a:xfrm>
                <a:off x="2475" y="2358"/>
                <a:ext cx="823" cy="64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299" name="Oval 35"/>
            <p:cNvSpPr>
              <a:spLocks noChangeArrowheads="1"/>
            </p:cNvSpPr>
            <p:nvPr/>
          </p:nvSpPr>
          <p:spPr bwMode="auto">
            <a:xfrm>
              <a:off x="288" y="2400"/>
              <a:ext cx="1632" cy="1440"/>
            </a:xfrm>
            <a:prstGeom prst="ellipse">
              <a:avLst/>
            </a:prstGeom>
            <a:noFill/>
            <a:ln w="952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0" name="Text Box 36"/>
            <p:cNvSpPr txBox="1">
              <a:spLocks noChangeArrowheads="1"/>
            </p:cNvSpPr>
            <p:nvPr/>
          </p:nvSpPr>
          <p:spPr bwMode="auto">
            <a:xfrm>
              <a:off x="768" y="379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球面波</a:t>
              </a:r>
            </a:p>
          </p:txBody>
        </p:sp>
      </p:grp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810000" y="6096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柱面波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6553200" y="6096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平面波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79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13" grpId="0" autoUpdateAnimBg="0"/>
      <p:bldP spid="246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1258888" y="2708275"/>
            <a:ext cx="632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1"/>
                </a:solidFill>
                <a:latin typeface="宋体" pitchFamily="2" charset="-122"/>
              </a:rPr>
              <a:t>第二节  平面简谐波的波函数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852738"/>
            <a:ext cx="58674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波函数</a:t>
            </a:r>
            <a:r>
              <a:rPr lang="zh-CN" altLang="en-US" b="1" smtClean="0">
                <a:solidFill>
                  <a:srgbClr val="0000FF"/>
                </a:solidFill>
                <a:latin typeface="宋体" pitchFamily="2" charset="-122"/>
              </a:rPr>
              <a:t>的建立、意义及讨论</a:t>
            </a:r>
            <a:endParaRPr lang="zh-CN" altLang="en-US" b="1" smtClean="0">
              <a:solidFill>
                <a:srgbClr val="00FFFF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/>
          <a:lstStyle/>
          <a:p>
            <a:pPr algn="l" eaLnBrk="1" hangingPunct="1"/>
            <a:r>
              <a:rPr kumimoji="0" lang="zh-CN" altLang="en-US" b="1" smtClean="0">
                <a:solidFill>
                  <a:schemeClr val="tx1"/>
                </a:solidFill>
              </a:rPr>
              <a:t>一、平面简谐波的波函数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kumimoji="0" lang="zh-CN" altLang="en-US" b="1" smtClean="0"/>
              <a:t>平面简谐波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b="1" smtClean="0"/>
              <a:t>   在波的传播过程中，媒质中各体元均按照余弦规律运动，这种波称为平面简谐波。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0" lang="zh-CN" alt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CN" b="1" smtClean="0"/>
              <a:t>2</a:t>
            </a:r>
            <a:r>
              <a:rPr kumimoji="0" lang="zh-CN" altLang="en-US" b="1" smtClean="0"/>
              <a:t>、波函数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b="1" smtClean="0"/>
              <a:t>   在有平面简谐波传播的媒质中，虽然各个体元都按照余弦规律运动，但同一时刻各个体元的运动状态不尽相同，波函数是定量描述每个体元运动状态的。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59113" y="2276475"/>
          <a:ext cx="2752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公式" r:id="rId4" imgW="1066680" imgH="304560" progId="Equation.3">
                  <p:embed/>
                </p:oleObj>
              </mc:Choice>
              <mc:Fallback>
                <p:oleObj name="公式" r:id="rId4" imgW="106668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76475"/>
                        <a:ext cx="2752725" cy="671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331913" y="3357563"/>
            <a:ext cx="2668587" cy="966787"/>
          </a:xfrm>
          <a:prstGeom prst="wedgeRectCallout">
            <a:avLst>
              <a:gd name="adj1" fmla="val 23347"/>
              <a:gd name="adj2" fmla="val -94171"/>
            </a:avLst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/>
              <a:t>各质点相对平衡位置的</a:t>
            </a:r>
            <a:r>
              <a:rPr kumimoji="0" lang="zh-CN" altLang="en-US" sz="2800" b="1">
                <a:solidFill>
                  <a:srgbClr val="CC0000"/>
                </a:solidFill>
              </a:rPr>
              <a:t>位移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076825" y="3357563"/>
            <a:ext cx="2546350" cy="971550"/>
          </a:xfrm>
          <a:prstGeom prst="wedgeRectCallout">
            <a:avLst>
              <a:gd name="adj1" fmla="val -54176"/>
              <a:gd name="adj2" fmla="val -97875"/>
            </a:avLst>
          </a:prstGeom>
          <a:gradFill rotWithShape="0">
            <a:gsLst>
              <a:gs pos="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/>
              <a:t>波线上各质点</a:t>
            </a:r>
            <a:r>
              <a:rPr kumimoji="0" lang="zh-CN" altLang="en-US" sz="2800" b="1">
                <a:solidFill>
                  <a:srgbClr val="CC0000"/>
                </a:solidFill>
              </a:rPr>
              <a:t>平衡</a:t>
            </a:r>
            <a:r>
              <a:rPr kumimoji="0" lang="zh-CN" altLang="en-US" sz="2800" b="1"/>
              <a:t>位置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850" y="765175"/>
            <a:ext cx="8382000" cy="1630363"/>
            <a:chOff x="240" y="864"/>
            <a:chExt cx="5280" cy="1027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240" y="864"/>
              <a:ext cx="5280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/>
                <a:t>        </a:t>
              </a:r>
              <a:r>
                <a:rPr lang="zh-CN" altLang="en-US" sz="2800" b="1"/>
                <a:t>介质中任一</a:t>
              </a:r>
              <a:r>
                <a:rPr lang="zh-CN" altLang="en-US" sz="2800" b="1">
                  <a:solidFill>
                    <a:srgbClr val="FF0000"/>
                  </a:solidFill>
                </a:rPr>
                <a:t>质点</a:t>
              </a:r>
              <a:r>
                <a:rPr lang="zh-CN" altLang="en-US" sz="2800" b="1"/>
                <a:t>（坐标为 </a:t>
              </a:r>
              <a:r>
                <a:rPr lang="en-US" altLang="zh-CN" sz="2800" i="1"/>
                <a:t>x</a:t>
              </a:r>
              <a:r>
                <a:rPr lang="zh-CN" altLang="en-US" sz="2800" b="1"/>
                <a:t>）相对其平衡位置的</a:t>
              </a:r>
              <a:r>
                <a:rPr lang="zh-CN" altLang="en-US" sz="2800" b="1">
                  <a:solidFill>
                    <a:srgbClr val="FF0000"/>
                  </a:solidFill>
                </a:rPr>
                <a:t>位移</a:t>
              </a:r>
              <a:r>
                <a:rPr lang="zh-CN" altLang="en-US" sz="2800" b="1"/>
                <a:t>（坐标为 </a:t>
              </a:r>
              <a:r>
                <a:rPr lang="en-US" altLang="zh-CN" sz="2800" i="1"/>
                <a:t>y</a:t>
              </a:r>
              <a:r>
                <a:rPr lang="zh-CN" altLang="en-US" sz="2800" b="1"/>
                <a:t>）</a:t>
              </a:r>
              <a:r>
                <a:rPr lang="zh-CN" altLang="en-US" sz="2800" b="1">
                  <a:solidFill>
                    <a:srgbClr val="0000FF"/>
                  </a:solidFill>
                </a:rPr>
                <a:t>随时间</a:t>
              </a:r>
              <a:r>
                <a:rPr lang="zh-CN" altLang="en-US" sz="2800" b="1"/>
                <a:t>的</a:t>
              </a:r>
              <a:r>
                <a:rPr lang="zh-CN" altLang="en-US" sz="2800" b="1">
                  <a:solidFill>
                    <a:srgbClr val="FF0000"/>
                  </a:solidFill>
                </a:rPr>
                <a:t>变化关系</a:t>
              </a:r>
              <a:r>
                <a:rPr lang="zh-CN" altLang="en-US" sz="2800" b="1"/>
                <a:t>，即                称为</a:t>
              </a:r>
              <a:r>
                <a:rPr lang="zh-CN" altLang="en-US" sz="2800" b="1">
                  <a:solidFill>
                    <a:srgbClr val="FF0000"/>
                  </a:solidFill>
                </a:rPr>
                <a:t>波函数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2292" name="Object 10"/>
            <p:cNvGraphicFramePr>
              <a:graphicFrameLocks noChangeAspect="1"/>
            </p:cNvGraphicFramePr>
            <p:nvPr/>
          </p:nvGraphicFramePr>
          <p:xfrm>
            <a:off x="4332" y="1200"/>
            <a:ext cx="75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公式" r:id="rId6" imgW="419040" imgH="203040" progId="Equation.3">
                    <p:embed/>
                  </p:oleObj>
                </mc:Choice>
                <mc:Fallback>
                  <p:oleObj name="公式" r:id="rId6" imgW="41904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0"/>
                          <a:ext cx="75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4643438" y="64008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1331913" y="54451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CC0000"/>
                </a:solidFill>
              </a:rPr>
              <a:t>位移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50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4438" y="4508500"/>
                  <a:ext cx="4608512" cy="1954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 autoUpdateAnimBg="0"/>
      <p:bldP spid="307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4038" y="2057400"/>
            <a:ext cx="7904162" cy="1312863"/>
            <a:chOff x="349" y="1296"/>
            <a:chExt cx="4979" cy="827"/>
          </a:xfrm>
        </p:grpSpPr>
        <p:sp>
          <p:nvSpPr>
            <p:cNvPr id="94220" name="Text Box 6"/>
            <p:cNvSpPr txBox="1">
              <a:spLocks noChangeArrowheads="1"/>
            </p:cNvSpPr>
            <p:nvPr/>
          </p:nvSpPr>
          <p:spPr bwMode="auto">
            <a:xfrm>
              <a:off x="1130" y="1296"/>
              <a:ext cx="10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机械波</a:t>
              </a:r>
            </a:p>
          </p:txBody>
        </p:sp>
        <p:sp>
          <p:nvSpPr>
            <p:cNvPr id="94221" name="Text Box 7"/>
            <p:cNvSpPr txBox="1">
              <a:spLocks noChangeArrowheads="1"/>
            </p:cNvSpPr>
            <p:nvPr/>
          </p:nvSpPr>
          <p:spPr bwMode="auto">
            <a:xfrm>
              <a:off x="1108" y="1785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电磁波</a:t>
              </a:r>
            </a:p>
          </p:txBody>
        </p:sp>
        <p:grpSp>
          <p:nvGrpSpPr>
            <p:cNvPr id="94222" name="Group 8"/>
            <p:cNvGrpSpPr>
              <a:grpSpLocks/>
            </p:cNvGrpSpPr>
            <p:nvPr/>
          </p:nvGrpSpPr>
          <p:grpSpPr bwMode="auto">
            <a:xfrm>
              <a:off x="349" y="1398"/>
              <a:ext cx="805" cy="624"/>
              <a:chOff x="349" y="1431"/>
              <a:chExt cx="805" cy="624"/>
            </a:xfrm>
          </p:grpSpPr>
          <p:sp>
            <p:nvSpPr>
              <p:cNvPr id="94225" name="Text Box 9"/>
              <p:cNvSpPr txBox="1">
                <a:spLocks noChangeArrowheads="1"/>
              </p:cNvSpPr>
              <p:nvPr/>
            </p:nvSpPr>
            <p:spPr bwMode="auto">
              <a:xfrm>
                <a:off x="349" y="157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4226" name="AutoShape 10"/>
              <p:cNvSpPr>
                <a:spLocks/>
              </p:cNvSpPr>
              <p:nvPr/>
            </p:nvSpPr>
            <p:spPr bwMode="auto">
              <a:xfrm>
                <a:off x="960" y="1431"/>
                <a:ext cx="194" cy="624"/>
              </a:xfrm>
              <a:prstGeom prst="leftBrace">
                <a:avLst>
                  <a:gd name="adj1" fmla="val 2680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4223" name="Rectangle 11"/>
            <p:cNvSpPr>
              <a:spLocks noChangeArrowheads="1"/>
            </p:cNvSpPr>
            <p:nvPr/>
          </p:nvSpPr>
          <p:spPr bwMode="auto">
            <a:xfrm>
              <a:off x="1924" y="1307"/>
              <a:ext cx="3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/>
                <a:t>机械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振动</a:t>
              </a:r>
              <a:r>
                <a:rPr kumimoji="0" lang="zh-CN" altLang="en-US" sz="2800" b="1"/>
                <a:t>在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弹性</a:t>
              </a:r>
              <a:r>
                <a:rPr kumimoji="0" lang="zh-CN" altLang="en-US" sz="2800" b="1"/>
                <a:t>介质中的传播</a:t>
              </a:r>
              <a:r>
                <a:rPr kumimoji="0" lang="en-US" altLang="zh-CN" sz="2800" b="1"/>
                <a:t>.</a:t>
              </a:r>
            </a:p>
          </p:txBody>
        </p:sp>
        <p:sp>
          <p:nvSpPr>
            <p:cNvPr id="94224" name="Rectangle 12"/>
            <p:cNvSpPr>
              <a:spLocks noChangeArrowheads="1"/>
            </p:cNvSpPr>
            <p:nvPr/>
          </p:nvSpPr>
          <p:spPr bwMode="auto">
            <a:xfrm>
              <a:off x="1924" y="1796"/>
              <a:ext cx="3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/>
                <a:t>交变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电磁场</a:t>
              </a:r>
              <a:r>
                <a:rPr kumimoji="0" lang="zh-CN" altLang="en-US" sz="2800" b="1"/>
                <a:t>在空间的传播</a:t>
              </a:r>
              <a:r>
                <a:rPr kumimoji="0" lang="en-US" altLang="zh-CN" sz="2800" b="1"/>
                <a:t>.</a:t>
              </a:r>
            </a:p>
          </p:txBody>
        </p:sp>
      </p:grp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39750" y="3860800"/>
            <a:ext cx="620713" cy="2895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zh-CN" altLang="en-US" sz="2800" b="1"/>
              <a:t>两类波的</a:t>
            </a:r>
            <a:r>
              <a:rPr lang="zh-CN" altLang="en-US" sz="2800" b="1">
                <a:solidFill>
                  <a:srgbClr val="FF0000"/>
                </a:solidFill>
              </a:rPr>
              <a:t>不同之处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187450" y="443706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sz="2800" b="1"/>
              <a:t>机械波</a:t>
            </a:r>
            <a:r>
              <a:rPr lang="zh-CN" altLang="en-US" sz="2800" b="1">
                <a:solidFill>
                  <a:srgbClr val="FF0000"/>
                </a:solidFill>
              </a:rPr>
              <a:t>需有</a:t>
            </a:r>
            <a:r>
              <a:rPr lang="zh-CN" altLang="en-US" sz="2800" b="1"/>
              <a:t>介质</a:t>
            </a:r>
            <a:r>
              <a:rPr lang="en-US" altLang="zh-CN" sz="2800" b="1"/>
              <a:t>;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116013" y="5516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sz="2800" b="1"/>
              <a:t>电磁波</a:t>
            </a:r>
            <a:r>
              <a:rPr lang="zh-CN" altLang="en-US" sz="2800" b="1">
                <a:solidFill>
                  <a:srgbClr val="FF0000"/>
                </a:solidFill>
              </a:rPr>
              <a:t>不需</a:t>
            </a:r>
            <a:r>
              <a:rPr lang="zh-CN" altLang="en-US" sz="2800" b="1"/>
              <a:t>介质</a:t>
            </a:r>
            <a:r>
              <a:rPr lang="en-US" altLang="zh-CN" sz="2800" b="1"/>
              <a:t>.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56325" y="4005263"/>
            <a:ext cx="2414588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lang="zh-CN" altLang="en-US" sz="2800" b="1"/>
              <a:t>能量传播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lang="zh-CN" altLang="en-US" sz="2800" b="1"/>
              <a:t>反射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lang="zh-CN" altLang="en-US" sz="2800" b="1"/>
              <a:t>折射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lang="zh-CN" altLang="en-US" sz="2800" b="1"/>
              <a:t>干涉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lang="zh-CN" altLang="en-US" sz="2800" b="1"/>
              <a:t>衍射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219700" y="3789363"/>
            <a:ext cx="620713" cy="2971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1C1C1C"/>
                </a:solidFill>
              </a:rPr>
              <a:t>两类波的</a:t>
            </a:r>
            <a:r>
              <a:rPr kumimoji="0" lang="zh-CN" altLang="en-US" sz="2800" b="1">
                <a:solidFill>
                  <a:srgbClr val="FF0000"/>
                </a:solidFill>
              </a:rPr>
              <a:t>共同特征</a:t>
            </a:r>
          </a:p>
        </p:txBody>
      </p:sp>
      <p:sp>
        <p:nvSpPr>
          <p:cNvPr id="94216" name="Rectangle 18"/>
          <p:cNvSpPr>
            <a:spLocks noChangeArrowheads="1"/>
          </p:cNvSpPr>
          <p:nvPr/>
        </p:nvSpPr>
        <p:spPr bwMode="auto">
          <a:xfrm>
            <a:off x="609600" y="1295400"/>
            <a:ext cx="641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波动定义：振动的传播过程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94217" name="Rectangle 19"/>
          <p:cNvSpPr>
            <a:spLocks noChangeArrowheads="1"/>
          </p:cNvSpPr>
          <p:nvPr/>
        </p:nvSpPr>
        <p:spPr bwMode="auto">
          <a:xfrm>
            <a:off x="1600200" y="3048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第一节  机械波的概念</a:t>
            </a:r>
            <a:endParaRPr lang="zh-CN" altLang="en-US" sz="3600" b="1">
              <a:solidFill>
                <a:schemeClr val="tx2"/>
              </a:solidFill>
            </a:endParaRPr>
          </a:p>
        </p:txBody>
      </p:sp>
      <p:sp>
        <p:nvSpPr>
          <p:cNvPr id="94218" name="Rectangle 20"/>
          <p:cNvSpPr>
            <a:spLocks noChangeArrowheads="1"/>
          </p:cNvSpPr>
          <p:nvPr/>
        </p:nvSpPr>
        <p:spPr bwMode="auto">
          <a:xfrm>
            <a:off x="1835150" y="3357563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物质波    </a:t>
            </a:r>
            <a:r>
              <a:rPr lang="zh-CN" altLang="en-US" b="1">
                <a:solidFill>
                  <a:schemeClr val="tx2"/>
                </a:solidFill>
              </a:rPr>
              <a:t>在微观领域中描述物质运动。</a:t>
            </a:r>
          </a:p>
        </p:txBody>
      </p:sp>
      <p:sp>
        <p:nvSpPr>
          <p:cNvPr id="94219" name="Rectangle 22"/>
          <p:cNvSpPr>
            <a:spLocks noChangeArrowheads="1"/>
          </p:cNvSpPr>
          <p:nvPr/>
        </p:nvSpPr>
        <p:spPr bwMode="auto">
          <a:xfrm>
            <a:off x="250825" y="2205038"/>
            <a:ext cx="11572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波动类型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utoUpdateAnimBg="0"/>
      <p:bldP spid="3086" grpId="0" autoUpdateAnimBg="0"/>
      <p:bldP spid="3087" grpId="0" autoUpdateAnimBg="0"/>
      <p:bldP spid="3088" grpId="0" build="p" autoUpdateAnimBg="0"/>
      <p:bldP spid="308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7918450" cy="1728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zh-CN" altLang="en-US" b="1" smtClean="0"/>
              <a:t>已知：一平面余弦波沿    轴正向传播，已知波速            ，振幅为</a:t>
            </a:r>
            <a:r>
              <a:rPr lang="en-US" altLang="zh-CN" b="1" smtClean="0"/>
              <a:t>A</a:t>
            </a:r>
            <a:r>
              <a:rPr lang="zh-CN" altLang="en-US" b="1" smtClean="0"/>
              <a:t>。设有一振动，到达原点时振动方程为</a:t>
            </a:r>
          </a:p>
        </p:txBody>
      </p:sp>
      <p:graphicFrame>
        <p:nvGraphicFramePr>
          <p:cNvPr id="13314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16463" y="1341438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41438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395288" y="404813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以平面余弦波在没有吸收的介质中的传播为例</a:t>
            </a:r>
          </a:p>
        </p:txBody>
      </p:sp>
      <p:graphicFrame>
        <p:nvGraphicFramePr>
          <p:cNvPr id="13315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1916113"/>
          <a:ext cx="1089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" name="Equation" r:id="rId5" imgW="380880" imgH="139680" progId="Equation.DSMT4">
                  <p:embed/>
                </p:oleObj>
              </mc:Choice>
              <mc:Fallback>
                <p:oleObj name="Equation" r:id="rId5" imgW="380880" imgH="139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10890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4716463" y="2276475"/>
          <a:ext cx="33623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8" name="Equation" r:id="rId7" imgW="1168200" imgH="228600" progId="Equation.DSMT4">
                  <p:embed/>
                </p:oleObj>
              </mc:Choice>
              <mc:Fallback>
                <p:oleObj name="Equation" r:id="rId7" imgW="11682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276475"/>
                        <a:ext cx="33623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24"/>
          <p:cNvSpPr txBox="1">
            <a:spLocks noChangeArrowheads="1"/>
          </p:cNvSpPr>
          <p:nvPr/>
        </p:nvSpPr>
        <p:spPr bwMode="auto">
          <a:xfrm>
            <a:off x="611188" y="3141663"/>
            <a:ext cx="633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求：    轴上任一点</a:t>
            </a:r>
            <a:r>
              <a:rPr lang="en-US" altLang="zh-CN" sz="3200" b="1"/>
              <a:t>P</a:t>
            </a:r>
            <a:r>
              <a:rPr lang="zh-CN" altLang="en-US" sz="3200" b="1"/>
              <a:t>的振动方程。</a:t>
            </a:r>
          </a:p>
        </p:txBody>
      </p:sp>
      <p:graphicFrame>
        <p:nvGraphicFramePr>
          <p:cNvPr id="13317" name="Object 25"/>
          <p:cNvGraphicFramePr>
            <a:graphicFrameLocks noChangeAspect="1"/>
          </p:cNvGraphicFramePr>
          <p:nvPr/>
        </p:nvGraphicFramePr>
        <p:xfrm>
          <a:off x="1476375" y="3213100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Group 26"/>
          <p:cNvGrpSpPr>
            <a:grpSpLocks/>
          </p:cNvGrpSpPr>
          <p:nvPr/>
        </p:nvGrpSpPr>
        <p:grpSpPr bwMode="auto">
          <a:xfrm>
            <a:off x="1908175" y="4149725"/>
            <a:ext cx="4083050" cy="2219325"/>
            <a:chOff x="344" y="1034"/>
            <a:chExt cx="2572" cy="1398"/>
          </a:xfrm>
        </p:grpSpPr>
        <p:sp>
          <p:nvSpPr>
            <p:cNvPr id="13329" name="Rectangle 27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Line 28"/>
            <p:cNvSpPr>
              <a:spLocks noChangeShapeType="1"/>
            </p:cNvSpPr>
            <p:nvPr/>
          </p:nvSpPr>
          <p:spPr bwMode="auto">
            <a:xfrm flipH="1">
              <a:off x="1735" y="1783"/>
              <a:ext cx="5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Text Box 29"/>
            <p:cNvSpPr txBox="1">
              <a:spLocks noChangeArrowheads="1"/>
            </p:cNvSpPr>
            <p:nvPr/>
          </p:nvSpPr>
          <p:spPr bwMode="auto">
            <a:xfrm>
              <a:off x="1636" y="1468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i="1">
                  <a:solidFill>
                    <a:srgbClr val="CC0000"/>
                  </a:solidFill>
                </a:rPr>
                <a:t>P</a:t>
              </a:r>
              <a:endParaRPr kumimoji="0" lang="en-US" altLang="zh-CN" sz="3200" i="1"/>
            </a:p>
          </p:txBody>
        </p:sp>
        <p:sp>
          <p:nvSpPr>
            <p:cNvPr id="13332" name="Line 30"/>
            <p:cNvSpPr>
              <a:spLocks noChangeShapeType="1"/>
            </p:cNvSpPr>
            <p:nvPr/>
          </p:nvSpPr>
          <p:spPr bwMode="auto">
            <a:xfrm flipV="1">
              <a:off x="855" y="2021"/>
              <a:ext cx="880" cy="7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8" name="Object 31"/>
            <p:cNvGraphicFramePr>
              <a:graphicFrameLocks noChangeAspect="1"/>
            </p:cNvGraphicFramePr>
            <p:nvPr/>
          </p:nvGraphicFramePr>
          <p:xfrm>
            <a:off x="1097" y="1840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0" name="公式" r:id="rId10" imgW="177480" imgH="190440" progId="Equation.3">
                    <p:embed/>
                  </p:oleObj>
                </mc:Choice>
                <mc:Fallback>
                  <p:oleObj name="公式" r:id="rId10" imgW="177480" imgH="1904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840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32"/>
            <p:cNvSpPr txBox="1">
              <a:spLocks noChangeArrowheads="1"/>
            </p:cNvSpPr>
            <p:nvPr/>
          </p:nvSpPr>
          <p:spPr bwMode="auto">
            <a:xfrm>
              <a:off x="1652" y="1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*</a:t>
              </a:r>
            </a:p>
          </p:txBody>
        </p:sp>
        <p:sp>
          <p:nvSpPr>
            <p:cNvPr id="13334" name="Line 33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34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35"/>
            <p:cNvGraphicFramePr>
              <a:graphicFrameLocks noChangeAspect="1"/>
            </p:cNvGraphicFramePr>
            <p:nvPr/>
          </p:nvGraphicFramePr>
          <p:xfrm>
            <a:off x="885" y="1117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1" name="公式" r:id="rId12" imgW="190440" imgH="241200" progId="Equation.3">
                    <p:embed/>
                  </p:oleObj>
                </mc:Choice>
                <mc:Fallback>
                  <p:oleObj name="公式" r:id="rId12" imgW="19044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1117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36"/>
            <p:cNvGraphicFramePr>
              <a:graphicFrameLocks noChangeAspect="1"/>
            </p:cNvGraphicFramePr>
            <p:nvPr/>
          </p:nvGraphicFramePr>
          <p:xfrm>
            <a:off x="2629" y="1522"/>
            <a:ext cx="25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2" name="公式" r:id="rId14" imgW="177480" imgH="190440" progId="Equation.3">
                    <p:embed/>
                  </p:oleObj>
                </mc:Choice>
                <mc:Fallback>
                  <p:oleObj name="公式" r:id="rId14" imgW="177480" imgH="1904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522"/>
                          <a:ext cx="25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37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38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39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40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41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42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43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44"/>
            <p:cNvGraphicFramePr>
              <a:graphicFrameLocks noChangeAspect="1"/>
            </p:cNvGraphicFramePr>
            <p:nvPr/>
          </p:nvGraphicFramePr>
          <p:xfrm>
            <a:off x="2113" y="1769"/>
            <a:ext cx="2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3" name="公式" r:id="rId15" imgW="190440" imgH="241200" progId="Equation.3">
                    <p:embed/>
                  </p:oleObj>
                </mc:Choice>
                <mc:Fallback>
                  <p:oleObj name="公式" r:id="rId15" imgW="19044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1769"/>
                          <a:ext cx="23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3" name="Line 45"/>
            <p:cNvSpPr>
              <a:spLocks noChangeShapeType="1"/>
            </p:cNvSpPr>
            <p:nvPr/>
          </p:nvSpPr>
          <p:spPr bwMode="auto">
            <a:xfrm>
              <a:off x="1598" y="1272"/>
              <a:ext cx="46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2" name="Object 46"/>
            <p:cNvGraphicFramePr>
              <a:graphicFrameLocks noChangeAspect="1"/>
            </p:cNvGraphicFramePr>
            <p:nvPr/>
          </p:nvGraphicFramePr>
          <p:xfrm>
            <a:off x="1392" y="1116"/>
            <a:ext cx="20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4" name="公式" r:id="rId17" imgW="203040" imgH="253800" progId="Equation.3">
                    <p:embed/>
                  </p:oleObj>
                </mc:Choice>
                <mc:Fallback>
                  <p:oleObj name="公式" r:id="rId17" imgW="203040" imgH="253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116"/>
                          <a:ext cx="20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47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5" name="公式" r:id="rId19" imgW="215640" imgH="228600" progId="Equation.3">
                    <p:embed/>
                  </p:oleObj>
                </mc:Choice>
                <mc:Fallback>
                  <p:oleObj name="公式" r:id="rId19" imgW="21564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48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6" name="公式" r:id="rId21" imgW="393480" imgH="228600" progId="Equation.3">
                    <p:embed/>
                  </p:oleObj>
                </mc:Choice>
                <mc:Fallback>
                  <p:oleObj name="公式" r:id="rId21" imgW="39348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Freeform 49"/>
            <p:cNvSpPr>
              <a:spLocks/>
            </p:cNvSpPr>
            <p:nvPr/>
          </p:nvSpPr>
          <p:spPr bwMode="auto">
            <a:xfrm>
              <a:off x="509" y="1394"/>
              <a:ext cx="2116" cy="795"/>
            </a:xfrm>
            <a:custGeom>
              <a:avLst/>
              <a:gdLst>
                <a:gd name="T0" fmla="*/ 0 w 2533"/>
                <a:gd name="T1" fmla="*/ 265 h 853"/>
                <a:gd name="T2" fmla="*/ 74 w 2533"/>
                <a:gd name="T3" fmla="*/ 73 h 853"/>
                <a:gd name="T4" fmla="*/ 140 w 2533"/>
                <a:gd name="T5" fmla="*/ 3 h 853"/>
                <a:gd name="T6" fmla="*/ 206 w 2533"/>
                <a:gd name="T7" fmla="*/ 73 h 853"/>
                <a:gd name="T8" fmla="*/ 282 w 2533"/>
                <a:gd name="T9" fmla="*/ 265 h 853"/>
                <a:gd name="T10" fmla="*/ 351 w 2533"/>
                <a:gd name="T11" fmla="*/ 466 h 853"/>
                <a:gd name="T12" fmla="*/ 422 w 2533"/>
                <a:gd name="T13" fmla="*/ 558 h 853"/>
                <a:gd name="T14" fmla="*/ 494 w 2533"/>
                <a:gd name="T15" fmla="*/ 470 h 853"/>
                <a:gd name="T16" fmla="*/ 564 w 2533"/>
                <a:gd name="T17" fmla="*/ 265 h 853"/>
                <a:gd name="T18" fmla="*/ 638 w 2533"/>
                <a:gd name="T19" fmla="*/ 73 h 853"/>
                <a:gd name="T20" fmla="*/ 704 w 2533"/>
                <a:gd name="T21" fmla="*/ 3 h 853"/>
                <a:gd name="T22" fmla="*/ 767 w 2533"/>
                <a:gd name="T23" fmla="*/ 85 h 853"/>
                <a:gd name="T24" fmla="*/ 830 w 2533"/>
                <a:gd name="T25" fmla="*/ 265 h 853"/>
                <a:gd name="T26" fmla="*/ 861 w 2533"/>
                <a:gd name="T27" fmla="*/ 352 h 8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3"/>
                <a:gd name="T43" fmla="*/ 0 h 853"/>
                <a:gd name="T44" fmla="*/ 2533 w 2533"/>
                <a:gd name="T45" fmla="*/ 853 h 8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Text Box 50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1C1C1C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351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沿波的传播方向任取一点</a:t>
            </a:r>
            <a:r>
              <a:rPr lang="en-US" altLang="zh-CN" sz="2800" b="1"/>
              <a:t>P</a:t>
            </a:r>
            <a:r>
              <a:rPr lang="zh-CN" altLang="en-US" sz="2800" b="1"/>
              <a:t>，</a:t>
            </a:r>
            <a:r>
              <a:rPr lang="en-US" altLang="zh-CN" sz="2800" b="1"/>
              <a:t>P</a:t>
            </a:r>
            <a:r>
              <a:rPr lang="zh-CN" altLang="en-US" sz="2800" b="1"/>
              <a:t>点比</a:t>
            </a:r>
            <a:r>
              <a:rPr lang="en-US" altLang="zh-CN" sz="2800" b="1"/>
              <a:t>O</a:t>
            </a:r>
            <a:r>
              <a:rPr lang="zh-CN" altLang="en-US" sz="2800" b="1"/>
              <a:t>点晚振，晚振时间为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476375" y="908050"/>
          <a:ext cx="7191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291960" imgH="177480" progId="Equation.DSMT4">
                  <p:embed/>
                </p:oleObj>
              </mc:Choice>
              <mc:Fallback>
                <p:oleObj name="Equation" r:id="rId3" imgW="2919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7191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95288" y="1844675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问：</a:t>
            </a:r>
            <a:r>
              <a:rPr lang="en-US" altLang="zh-CN" sz="2800" b="1"/>
              <a:t>t</a:t>
            </a:r>
            <a:r>
              <a:rPr lang="zh-CN" altLang="en-US" sz="2800" b="1"/>
              <a:t>时刻</a:t>
            </a:r>
            <a:r>
              <a:rPr lang="en-US" altLang="zh-CN" sz="2800" b="1"/>
              <a:t>P</a:t>
            </a:r>
            <a:r>
              <a:rPr lang="zh-CN" altLang="en-US" sz="2800" b="1"/>
              <a:t>点的振动重复</a:t>
            </a:r>
            <a:r>
              <a:rPr lang="en-US" altLang="zh-CN" sz="2800" b="1"/>
              <a:t>O</a:t>
            </a:r>
            <a:r>
              <a:rPr lang="zh-CN" altLang="en-US" sz="2800" b="1"/>
              <a:t>点（              ）时刻的振动？</a:t>
            </a: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96006"/>
              </p:ext>
            </p:extLst>
          </p:nvPr>
        </p:nvGraphicFramePr>
        <p:xfrm>
          <a:off x="5436096" y="1844675"/>
          <a:ext cx="11509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44675"/>
                        <a:ext cx="11509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7406" y="3212524"/>
            <a:ext cx="7416799" cy="1257300"/>
            <a:chOff x="148" y="3495"/>
            <a:chExt cx="4672" cy="792"/>
          </a:xfrm>
        </p:grpSpPr>
        <p:graphicFrame>
          <p:nvGraphicFramePr>
            <p:cNvPr id="1434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254237"/>
                </p:ext>
              </p:extLst>
            </p:nvPr>
          </p:nvGraphicFramePr>
          <p:xfrm>
            <a:off x="1956" y="3495"/>
            <a:ext cx="2864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Equation" r:id="rId7" imgW="1562040" imgH="431640" progId="Equation.DSMT4">
                    <p:embed/>
                  </p:oleObj>
                </mc:Choice>
                <mc:Fallback>
                  <p:oleObj name="Equation" r:id="rId7" imgW="156204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495"/>
                          <a:ext cx="2864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Text Box 10"/>
            <p:cNvSpPr txBox="1">
              <a:spLocks noChangeArrowheads="1"/>
            </p:cNvSpPr>
            <p:nvPr/>
          </p:nvSpPr>
          <p:spPr bwMode="auto">
            <a:xfrm>
              <a:off x="148" y="3669"/>
              <a:ext cx="26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点 </a:t>
              </a:r>
              <a:r>
                <a:rPr kumimoji="0" lang="en-US" altLang="zh-CN" sz="3200" i="1">
                  <a:solidFill>
                    <a:srgbClr val="CC0000"/>
                  </a:solidFill>
                </a:rPr>
                <a:t>P</a:t>
              </a:r>
              <a:r>
                <a:rPr kumimoji="0" lang="en-US" altLang="zh-CN" sz="2800" i="1">
                  <a:solidFill>
                    <a:srgbClr val="CC0000"/>
                  </a:solidFill>
                </a:rPr>
                <a:t>  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振动方程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071688" y="3143250"/>
          <a:ext cx="47482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3" imgW="1587240" imgH="393480" progId="Equation.3">
                  <p:embed/>
                </p:oleObj>
              </mc:Choice>
              <mc:Fallback>
                <p:oleObj name="公式" r:id="rId3" imgW="1587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143250"/>
                        <a:ext cx="474821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111375" y="1000125"/>
          <a:ext cx="43243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000125"/>
                        <a:ext cx="43243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下箭头 9"/>
          <p:cNvSpPr>
            <a:spLocks noChangeArrowheads="1"/>
          </p:cNvSpPr>
          <p:nvPr/>
        </p:nvSpPr>
        <p:spPr bwMode="auto">
          <a:xfrm>
            <a:off x="4429125" y="2214563"/>
            <a:ext cx="357188" cy="1000125"/>
          </a:xfrm>
          <a:prstGeom prst="down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/>
              <a:t>二、意义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280400" cy="13668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   </a:t>
            </a:r>
            <a:r>
              <a:rPr lang="zh-CN" altLang="en-US" smtClean="0"/>
              <a:t>表示在     任一位置的质点在任一时刻    离开平衡位置的位移</a:t>
            </a:r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1484313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484313"/>
                        <a:ext cx="252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1484313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539750" y="2924175"/>
            <a:ext cx="561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三、讨论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827088" y="4005263"/>
            <a:ext cx="7921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1</a:t>
            </a:r>
            <a:r>
              <a:rPr lang="zh-CN" altLang="en-US" sz="3200"/>
              <a:t>、对于固定点来说就是振动方程</a:t>
            </a:r>
          </a:p>
        </p:txBody>
      </p:sp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827088" y="4797425"/>
          <a:ext cx="785018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7" imgW="2946240" imgH="482400" progId="Equation.DSMT4">
                  <p:embed/>
                </p:oleObj>
              </mc:Choice>
              <mc:Fallback>
                <p:oleObj name="Equation" r:id="rId7" imgW="294624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7850187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8" name="Group 6"/>
          <p:cNvGrpSpPr>
            <a:grpSpLocks/>
          </p:cNvGrpSpPr>
          <p:nvPr/>
        </p:nvGrpSpPr>
        <p:grpSpPr bwMode="auto">
          <a:xfrm>
            <a:off x="357188" y="357188"/>
            <a:ext cx="8294687" cy="946150"/>
            <a:chOff x="530" y="1128"/>
            <a:chExt cx="5225" cy="596"/>
          </a:xfrm>
        </p:grpSpPr>
        <p:sp>
          <p:nvSpPr>
            <p:cNvPr id="17440" name="Text Box 7"/>
            <p:cNvSpPr txBox="1">
              <a:spLocks noChangeArrowheads="1"/>
            </p:cNvSpPr>
            <p:nvPr/>
          </p:nvSpPr>
          <p:spPr bwMode="auto">
            <a:xfrm>
              <a:off x="530" y="1128"/>
              <a:ext cx="522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2</a:t>
              </a:r>
              <a:r>
                <a:rPr kumimoji="0" lang="zh-CN" altLang="en-US" sz="2800" b="1"/>
                <a:t>、当     一定时，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波函数</a:t>
              </a:r>
              <a:r>
                <a:rPr kumimoji="0" lang="zh-CN" altLang="en-US" sz="2800" b="1"/>
                <a:t>表示该时刻波线上各点相对其平衡位置的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位移</a:t>
              </a:r>
              <a:r>
                <a:rPr kumimoji="0" lang="zh-CN" altLang="en-US" sz="2800" b="1"/>
                <a:t>，即此刻的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波形</a:t>
              </a:r>
              <a:endParaRPr kumimoji="0" lang="en-US" altLang="zh-CN" sz="2800" b="1"/>
            </a:p>
          </p:txBody>
        </p:sp>
        <p:graphicFrame>
          <p:nvGraphicFramePr>
            <p:cNvPr id="17417" name="Object 8"/>
            <p:cNvGraphicFramePr>
              <a:graphicFrameLocks noChangeAspect="1"/>
            </p:cNvGraphicFramePr>
            <p:nvPr/>
          </p:nvGraphicFramePr>
          <p:xfrm>
            <a:off x="1250" y="1173"/>
            <a:ext cx="1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3" name="公式" r:id="rId3" imgW="114120" imgH="215640" progId="Equation.3">
                    <p:embed/>
                  </p:oleObj>
                </mc:Choice>
                <mc:Fallback>
                  <p:oleObj name="公式" r:id="rId3" imgW="1141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1173"/>
                          <a:ext cx="13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9" name="组合 30"/>
          <p:cNvGrpSpPr>
            <a:grpSpLocks/>
          </p:cNvGrpSpPr>
          <p:nvPr/>
        </p:nvGrpSpPr>
        <p:grpSpPr bwMode="auto">
          <a:xfrm>
            <a:off x="1403350" y="1412875"/>
            <a:ext cx="5903913" cy="1512888"/>
            <a:chOff x="1258888" y="549275"/>
            <a:chExt cx="5903912" cy="1512888"/>
          </a:xfrm>
        </p:grpSpPr>
        <p:grpSp>
          <p:nvGrpSpPr>
            <p:cNvPr id="17424" name="Group 9"/>
            <p:cNvGrpSpPr>
              <a:grpSpLocks/>
            </p:cNvGrpSpPr>
            <p:nvPr/>
          </p:nvGrpSpPr>
          <p:grpSpPr bwMode="auto">
            <a:xfrm>
              <a:off x="1258888" y="549275"/>
              <a:ext cx="5903912" cy="1512888"/>
              <a:chOff x="421" y="1035"/>
              <a:chExt cx="4944" cy="1824"/>
            </a:xfrm>
          </p:grpSpPr>
          <p:grpSp>
            <p:nvGrpSpPr>
              <p:cNvPr id="17429" name="Group 10"/>
              <p:cNvGrpSpPr>
                <a:grpSpLocks/>
              </p:cNvGrpSpPr>
              <p:nvPr/>
            </p:nvGrpSpPr>
            <p:grpSpPr bwMode="auto">
              <a:xfrm>
                <a:off x="421" y="1035"/>
                <a:ext cx="4944" cy="1824"/>
                <a:chOff x="421" y="1035"/>
                <a:chExt cx="4944" cy="1824"/>
              </a:xfrm>
            </p:grpSpPr>
            <p:grpSp>
              <p:nvGrpSpPr>
                <p:cNvPr id="17431" name="Group 11"/>
                <p:cNvGrpSpPr>
                  <a:grpSpLocks/>
                </p:cNvGrpSpPr>
                <p:nvPr/>
              </p:nvGrpSpPr>
              <p:grpSpPr bwMode="auto">
                <a:xfrm>
                  <a:off x="421" y="1035"/>
                  <a:ext cx="4944" cy="1824"/>
                  <a:chOff x="421" y="1035"/>
                  <a:chExt cx="4944" cy="1824"/>
                </a:xfrm>
              </p:grpSpPr>
              <p:sp>
                <p:nvSpPr>
                  <p:cNvPr id="1743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1035"/>
                    <a:ext cx="4944" cy="182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17434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114" y="1168"/>
                    <a:ext cx="3847" cy="1632"/>
                    <a:chOff x="1114" y="1168"/>
                    <a:chExt cx="3847" cy="1632"/>
                  </a:xfrm>
                </p:grpSpPr>
                <p:sp>
                  <p:nvSpPr>
                    <p:cNvPr id="1743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216"/>
                      <a:ext cx="0" cy="158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7415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114" y="1168"/>
                    <a:ext cx="212" cy="26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74" name="公式" r:id="rId5" imgW="190440" imgH="241200" progId="Equation.3">
                            <p:embed/>
                          </p:oleObj>
                        </mc:Choice>
                        <mc:Fallback>
                          <p:oleObj name="公式" r:id="rId5" imgW="190440" imgH="241200" progId="Equation.3">
                            <p:embed/>
                            <p:pic>
                              <p:nvPicPr>
                                <p:cNvPr id="0" name="Object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14" y="1168"/>
                                  <a:ext cx="212" cy="26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416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52" y="2076"/>
                    <a:ext cx="209" cy="2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75" name="公式" r:id="rId7" imgW="177480" imgH="190440" progId="Equation.3">
                            <p:embed/>
                          </p:oleObj>
                        </mc:Choice>
                        <mc:Fallback>
                          <p:oleObj name="公式" r:id="rId7" imgW="177480" imgH="190440" progId="Equation.3">
                            <p:embed/>
                            <p:pic>
                              <p:nvPicPr>
                                <p:cNvPr id="0" name="Object 1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52" y="2076"/>
                                  <a:ext cx="209" cy="2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74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68" y="1216"/>
                    <a:ext cx="624" cy="252"/>
                    <a:chOff x="1968" y="1200"/>
                    <a:chExt cx="624" cy="252"/>
                  </a:xfrm>
                </p:grpSpPr>
                <p:sp>
                  <p:nvSpPr>
                    <p:cNvPr id="1743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66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7414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68" y="1200"/>
                    <a:ext cx="233" cy="25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676" name="公式" r:id="rId9" imgW="177480" imgH="190440" progId="Equation.3">
                            <p:embed/>
                          </p:oleObj>
                        </mc:Choice>
                        <mc:Fallback>
                          <p:oleObj name="公式" r:id="rId9" imgW="177480" imgH="190440" progId="Equation.3">
                            <p:embed/>
                            <p:pic>
                              <p:nvPicPr>
                                <p:cNvPr id="0" name="Object 1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968" y="1200"/>
                                  <a:ext cx="233" cy="25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CC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FF0066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436" name="Freeform 20"/>
                  <p:cNvSpPr>
                    <a:spLocks/>
                  </p:cNvSpPr>
                  <p:nvPr/>
                </p:nvSpPr>
                <p:spPr bwMode="auto">
                  <a:xfrm>
                    <a:off x="711" y="1576"/>
                    <a:ext cx="3604" cy="883"/>
                  </a:xfrm>
                  <a:custGeom>
                    <a:avLst/>
                    <a:gdLst>
                      <a:gd name="T0" fmla="*/ 154 w 2708"/>
                      <a:gd name="T1" fmla="*/ 11 h 1766"/>
                      <a:gd name="T2" fmla="*/ 455 w 2708"/>
                      <a:gd name="T3" fmla="*/ 5 h 1766"/>
                      <a:gd name="T4" fmla="*/ 760 w 2708"/>
                      <a:gd name="T5" fmla="*/ 1 h 1766"/>
                      <a:gd name="T6" fmla="*/ 1061 w 2708"/>
                      <a:gd name="T7" fmla="*/ 1 h 1766"/>
                      <a:gd name="T8" fmla="*/ 1375 w 2708"/>
                      <a:gd name="T9" fmla="*/ 3 h 1766"/>
                      <a:gd name="T10" fmla="*/ 1676 w 2708"/>
                      <a:gd name="T11" fmla="*/ 9 h 1766"/>
                      <a:gd name="T12" fmla="*/ 1971 w 2708"/>
                      <a:gd name="T13" fmla="*/ 15 h 1766"/>
                      <a:gd name="T14" fmla="*/ 2285 w 2708"/>
                      <a:gd name="T15" fmla="*/ 23 h 1766"/>
                      <a:gd name="T16" fmla="*/ 2586 w 2708"/>
                      <a:gd name="T17" fmla="*/ 27 h 1766"/>
                      <a:gd name="T18" fmla="*/ 2891 w 2708"/>
                      <a:gd name="T19" fmla="*/ 28 h 1766"/>
                      <a:gd name="T20" fmla="*/ 3190 w 2708"/>
                      <a:gd name="T21" fmla="*/ 26 h 1766"/>
                      <a:gd name="T22" fmla="*/ 3498 w 2708"/>
                      <a:gd name="T23" fmla="*/ 21 h 1766"/>
                      <a:gd name="T24" fmla="*/ 3800 w 2708"/>
                      <a:gd name="T25" fmla="*/ 14 h 1766"/>
                      <a:gd name="T26" fmla="*/ 4099 w 2708"/>
                      <a:gd name="T27" fmla="*/ 7 h 1766"/>
                      <a:gd name="T28" fmla="*/ 4405 w 2708"/>
                      <a:gd name="T29" fmla="*/ 2 h 1766"/>
                      <a:gd name="T30" fmla="*/ 4715 w 2708"/>
                      <a:gd name="T31" fmla="*/ 0 h 1766"/>
                      <a:gd name="T32" fmla="*/ 5017 w 2708"/>
                      <a:gd name="T33" fmla="*/ 2 h 1766"/>
                      <a:gd name="T34" fmla="*/ 5321 w 2708"/>
                      <a:gd name="T35" fmla="*/ 7 h 1766"/>
                      <a:gd name="T36" fmla="*/ 5630 w 2708"/>
                      <a:gd name="T37" fmla="*/ 13 h 1766"/>
                      <a:gd name="T38" fmla="*/ 5928 w 2708"/>
                      <a:gd name="T39" fmla="*/ 20 h 1766"/>
                      <a:gd name="T40" fmla="*/ 6232 w 2708"/>
                      <a:gd name="T41" fmla="*/ 25 h 1766"/>
                      <a:gd name="T42" fmla="*/ 6535 w 2708"/>
                      <a:gd name="T43" fmla="*/ 28 h 1766"/>
                      <a:gd name="T44" fmla="*/ 6847 w 2708"/>
                      <a:gd name="T45" fmla="*/ 27 h 1766"/>
                      <a:gd name="T46" fmla="*/ 7147 w 2708"/>
                      <a:gd name="T47" fmla="*/ 23 h 1766"/>
                      <a:gd name="T48" fmla="*/ 7445 w 2708"/>
                      <a:gd name="T49" fmla="*/ 17 h 1766"/>
                      <a:gd name="T50" fmla="*/ 7752 w 2708"/>
                      <a:gd name="T51" fmla="*/ 10 h 1766"/>
                      <a:gd name="T52" fmla="*/ 8058 w 2708"/>
                      <a:gd name="T53" fmla="*/ 3 h 1766"/>
                      <a:gd name="T54" fmla="*/ 8363 w 2708"/>
                      <a:gd name="T55" fmla="*/ 1 h 1766"/>
                      <a:gd name="T56" fmla="*/ 8665 w 2708"/>
                      <a:gd name="T57" fmla="*/ 1 h 1766"/>
                      <a:gd name="T58" fmla="*/ 8971 w 2708"/>
                      <a:gd name="T59" fmla="*/ 3 h 1766"/>
                      <a:gd name="T60" fmla="*/ 9274 w 2708"/>
                      <a:gd name="T61" fmla="*/ 10 h 1766"/>
                      <a:gd name="T62" fmla="*/ 9576 w 2708"/>
                      <a:gd name="T63" fmla="*/ 17 h 1766"/>
                      <a:gd name="T64" fmla="*/ 9880 w 2708"/>
                      <a:gd name="T65" fmla="*/ 23 h 1766"/>
                      <a:gd name="T66" fmla="*/ 10182 w 2708"/>
                      <a:gd name="T67" fmla="*/ 27 h 1766"/>
                      <a:gd name="T68" fmla="*/ 10489 w 2708"/>
                      <a:gd name="T69" fmla="*/ 28 h 1766"/>
                      <a:gd name="T70" fmla="*/ 10792 w 2708"/>
                      <a:gd name="T71" fmla="*/ 25 h 1766"/>
                      <a:gd name="T72" fmla="*/ 11095 w 2708"/>
                      <a:gd name="T73" fmla="*/ 20 h 1766"/>
                      <a:gd name="T74" fmla="*/ 11404 w 2708"/>
                      <a:gd name="T75" fmla="*/ 13 h 1766"/>
                      <a:gd name="T76" fmla="*/ 11708 w 2708"/>
                      <a:gd name="T77" fmla="*/ 7 h 1766"/>
                      <a:gd name="T78" fmla="*/ 12011 w 2708"/>
                      <a:gd name="T79" fmla="*/ 2 h 1766"/>
                      <a:gd name="T80" fmla="*/ 12319 w 2708"/>
                      <a:gd name="T81" fmla="*/ 0 h 1766"/>
                      <a:gd name="T82" fmla="*/ 12618 w 2708"/>
                      <a:gd name="T83" fmla="*/ 2 h 1766"/>
                      <a:gd name="T84" fmla="*/ 12921 w 2708"/>
                      <a:gd name="T85" fmla="*/ 7 h 1766"/>
                      <a:gd name="T86" fmla="*/ 13224 w 2708"/>
                      <a:gd name="T87" fmla="*/ 14 h 1766"/>
                      <a:gd name="T88" fmla="*/ 13531 w 2708"/>
                      <a:gd name="T89" fmla="*/ 21 h 1766"/>
                      <a:gd name="T90" fmla="*/ 13837 w 2708"/>
                      <a:gd name="T91" fmla="*/ 26 h 1766"/>
                      <a:gd name="T92" fmla="*/ 14137 w 2708"/>
                      <a:gd name="T93" fmla="*/ 28 h 1766"/>
                      <a:gd name="T94" fmla="*/ 14439 w 2708"/>
                      <a:gd name="T95" fmla="*/ 27 h 1766"/>
                      <a:gd name="T96" fmla="*/ 14747 w 2708"/>
                      <a:gd name="T97" fmla="*/ 23 h 1766"/>
                      <a:gd name="T98" fmla="*/ 15047 w 2708"/>
                      <a:gd name="T99" fmla="*/ 15 h 176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2708"/>
                      <a:gd name="T151" fmla="*/ 0 h 1766"/>
                      <a:gd name="T152" fmla="*/ 2708 w 2708"/>
                      <a:gd name="T153" fmla="*/ 1766 h 176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2708" h="1766">
                        <a:moveTo>
                          <a:pt x="0" y="884"/>
                        </a:moveTo>
                        <a:lnTo>
                          <a:pt x="28" y="663"/>
                        </a:lnTo>
                        <a:lnTo>
                          <a:pt x="54" y="456"/>
                        </a:lnTo>
                        <a:lnTo>
                          <a:pt x="82" y="276"/>
                        </a:lnTo>
                        <a:lnTo>
                          <a:pt x="110" y="135"/>
                        </a:lnTo>
                        <a:lnTo>
                          <a:pt x="137" y="41"/>
                        </a:lnTo>
                        <a:lnTo>
                          <a:pt x="164" y="1"/>
                        </a:lnTo>
                        <a:lnTo>
                          <a:pt x="191" y="16"/>
                        </a:lnTo>
                        <a:lnTo>
                          <a:pt x="219" y="87"/>
                        </a:lnTo>
                        <a:lnTo>
                          <a:pt x="247" y="208"/>
                        </a:lnTo>
                        <a:lnTo>
                          <a:pt x="273" y="373"/>
                        </a:lnTo>
                        <a:lnTo>
                          <a:pt x="301" y="569"/>
                        </a:lnTo>
                        <a:lnTo>
                          <a:pt x="329" y="786"/>
                        </a:lnTo>
                        <a:lnTo>
                          <a:pt x="355" y="1009"/>
                        </a:lnTo>
                        <a:lnTo>
                          <a:pt x="383" y="1224"/>
                        </a:lnTo>
                        <a:lnTo>
                          <a:pt x="411" y="1417"/>
                        </a:lnTo>
                        <a:lnTo>
                          <a:pt x="437" y="1577"/>
                        </a:lnTo>
                        <a:lnTo>
                          <a:pt x="465" y="1692"/>
                        </a:lnTo>
                        <a:lnTo>
                          <a:pt x="492" y="1756"/>
                        </a:lnTo>
                        <a:lnTo>
                          <a:pt x="520" y="1766"/>
                        </a:lnTo>
                        <a:lnTo>
                          <a:pt x="547" y="1718"/>
                        </a:lnTo>
                        <a:lnTo>
                          <a:pt x="574" y="1618"/>
                        </a:lnTo>
                        <a:lnTo>
                          <a:pt x="602" y="1472"/>
                        </a:lnTo>
                        <a:lnTo>
                          <a:pt x="630" y="1288"/>
                        </a:lnTo>
                        <a:lnTo>
                          <a:pt x="656" y="1079"/>
                        </a:lnTo>
                        <a:lnTo>
                          <a:pt x="684" y="858"/>
                        </a:lnTo>
                        <a:lnTo>
                          <a:pt x="712" y="637"/>
                        </a:lnTo>
                        <a:lnTo>
                          <a:pt x="738" y="433"/>
                        </a:lnTo>
                        <a:lnTo>
                          <a:pt x="766" y="258"/>
                        </a:lnTo>
                        <a:lnTo>
                          <a:pt x="793" y="121"/>
                        </a:lnTo>
                        <a:lnTo>
                          <a:pt x="821" y="33"/>
                        </a:lnTo>
                        <a:lnTo>
                          <a:pt x="848" y="0"/>
                        </a:lnTo>
                        <a:lnTo>
                          <a:pt x="875" y="23"/>
                        </a:lnTo>
                        <a:lnTo>
                          <a:pt x="903" y="99"/>
                        </a:lnTo>
                        <a:lnTo>
                          <a:pt x="931" y="227"/>
                        </a:lnTo>
                        <a:lnTo>
                          <a:pt x="957" y="394"/>
                        </a:lnTo>
                        <a:lnTo>
                          <a:pt x="985" y="594"/>
                        </a:lnTo>
                        <a:lnTo>
                          <a:pt x="1013" y="812"/>
                        </a:lnTo>
                        <a:lnTo>
                          <a:pt x="1039" y="1035"/>
                        </a:lnTo>
                        <a:lnTo>
                          <a:pt x="1067" y="1248"/>
                        </a:lnTo>
                        <a:lnTo>
                          <a:pt x="1094" y="1437"/>
                        </a:lnTo>
                        <a:lnTo>
                          <a:pt x="1122" y="1592"/>
                        </a:lnTo>
                        <a:lnTo>
                          <a:pt x="1149" y="1703"/>
                        </a:lnTo>
                        <a:lnTo>
                          <a:pt x="1176" y="1761"/>
                        </a:lnTo>
                        <a:lnTo>
                          <a:pt x="1204" y="1763"/>
                        </a:lnTo>
                        <a:lnTo>
                          <a:pt x="1232" y="1709"/>
                        </a:lnTo>
                        <a:lnTo>
                          <a:pt x="1258" y="1604"/>
                        </a:lnTo>
                        <a:lnTo>
                          <a:pt x="1286" y="1452"/>
                        </a:lnTo>
                        <a:lnTo>
                          <a:pt x="1314" y="1265"/>
                        </a:lnTo>
                        <a:lnTo>
                          <a:pt x="1340" y="1053"/>
                        </a:lnTo>
                        <a:lnTo>
                          <a:pt x="1368" y="832"/>
                        </a:lnTo>
                        <a:lnTo>
                          <a:pt x="1395" y="612"/>
                        </a:lnTo>
                        <a:lnTo>
                          <a:pt x="1423" y="411"/>
                        </a:lnTo>
                        <a:lnTo>
                          <a:pt x="1450" y="239"/>
                        </a:lnTo>
                        <a:lnTo>
                          <a:pt x="1477" y="109"/>
                        </a:lnTo>
                        <a:lnTo>
                          <a:pt x="1505" y="27"/>
                        </a:lnTo>
                        <a:lnTo>
                          <a:pt x="1533" y="0"/>
                        </a:lnTo>
                        <a:lnTo>
                          <a:pt x="1559" y="29"/>
                        </a:lnTo>
                        <a:lnTo>
                          <a:pt x="1587" y="112"/>
                        </a:lnTo>
                        <a:lnTo>
                          <a:pt x="1615" y="244"/>
                        </a:lnTo>
                        <a:lnTo>
                          <a:pt x="1641" y="417"/>
                        </a:lnTo>
                        <a:lnTo>
                          <a:pt x="1669" y="620"/>
                        </a:lnTo>
                        <a:lnTo>
                          <a:pt x="1696" y="838"/>
                        </a:lnTo>
                        <a:lnTo>
                          <a:pt x="1723" y="1061"/>
                        </a:lnTo>
                        <a:lnTo>
                          <a:pt x="1751" y="1271"/>
                        </a:lnTo>
                        <a:lnTo>
                          <a:pt x="1778" y="1458"/>
                        </a:lnTo>
                        <a:lnTo>
                          <a:pt x="1806" y="1607"/>
                        </a:lnTo>
                        <a:lnTo>
                          <a:pt x="1833" y="1712"/>
                        </a:lnTo>
                        <a:lnTo>
                          <a:pt x="1860" y="1764"/>
                        </a:lnTo>
                        <a:lnTo>
                          <a:pt x="1888" y="1759"/>
                        </a:lnTo>
                        <a:lnTo>
                          <a:pt x="1916" y="1700"/>
                        </a:lnTo>
                        <a:lnTo>
                          <a:pt x="1942" y="1587"/>
                        </a:lnTo>
                        <a:lnTo>
                          <a:pt x="1970" y="1432"/>
                        </a:lnTo>
                        <a:lnTo>
                          <a:pt x="1997" y="1240"/>
                        </a:lnTo>
                        <a:lnTo>
                          <a:pt x="2024" y="1027"/>
                        </a:lnTo>
                        <a:lnTo>
                          <a:pt x="2052" y="804"/>
                        </a:lnTo>
                        <a:lnTo>
                          <a:pt x="2079" y="588"/>
                        </a:lnTo>
                        <a:lnTo>
                          <a:pt x="2107" y="388"/>
                        </a:lnTo>
                        <a:lnTo>
                          <a:pt x="2134" y="221"/>
                        </a:lnTo>
                        <a:lnTo>
                          <a:pt x="2161" y="96"/>
                        </a:lnTo>
                        <a:lnTo>
                          <a:pt x="2189" y="21"/>
                        </a:lnTo>
                        <a:lnTo>
                          <a:pt x="2217" y="0"/>
                        </a:lnTo>
                        <a:lnTo>
                          <a:pt x="2243" y="36"/>
                        </a:lnTo>
                        <a:lnTo>
                          <a:pt x="2271" y="126"/>
                        </a:lnTo>
                        <a:lnTo>
                          <a:pt x="2298" y="262"/>
                        </a:lnTo>
                        <a:lnTo>
                          <a:pt x="2325" y="440"/>
                        </a:lnTo>
                        <a:lnTo>
                          <a:pt x="2353" y="645"/>
                        </a:lnTo>
                        <a:lnTo>
                          <a:pt x="2380" y="866"/>
                        </a:lnTo>
                        <a:lnTo>
                          <a:pt x="2408" y="1087"/>
                        </a:lnTo>
                        <a:lnTo>
                          <a:pt x="2435" y="1296"/>
                        </a:lnTo>
                        <a:lnTo>
                          <a:pt x="2462" y="1478"/>
                        </a:lnTo>
                        <a:lnTo>
                          <a:pt x="2490" y="1623"/>
                        </a:lnTo>
                        <a:lnTo>
                          <a:pt x="2518" y="1721"/>
                        </a:lnTo>
                        <a:lnTo>
                          <a:pt x="2544" y="1766"/>
                        </a:lnTo>
                        <a:lnTo>
                          <a:pt x="2572" y="1755"/>
                        </a:lnTo>
                        <a:lnTo>
                          <a:pt x="2598" y="1689"/>
                        </a:lnTo>
                        <a:lnTo>
                          <a:pt x="2626" y="1572"/>
                        </a:lnTo>
                        <a:lnTo>
                          <a:pt x="2654" y="1411"/>
                        </a:lnTo>
                        <a:lnTo>
                          <a:pt x="2681" y="1216"/>
                        </a:lnTo>
                        <a:lnTo>
                          <a:pt x="2708" y="1001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" name="Freeform 21"/>
                  <p:cNvSpPr>
                    <a:spLocks/>
                  </p:cNvSpPr>
                  <p:nvPr/>
                </p:nvSpPr>
                <p:spPr bwMode="auto">
                  <a:xfrm>
                    <a:off x="950" y="1584"/>
                    <a:ext cx="3604" cy="883"/>
                  </a:xfrm>
                  <a:custGeom>
                    <a:avLst/>
                    <a:gdLst>
                      <a:gd name="T0" fmla="*/ 154 w 2708"/>
                      <a:gd name="T1" fmla="*/ 11 h 1766"/>
                      <a:gd name="T2" fmla="*/ 455 w 2708"/>
                      <a:gd name="T3" fmla="*/ 5 h 1766"/>
                      <a:gd name="T4" fmla="*/ 760 w 2708"/>
                      <a:gd name="T5" fmla="*/ 1 h 1766"/>
                      <a:gd name="T6" fmla="*/ 1061 w 2708"/>
                      <a:gd name="T7" fmla="*/ 1 h 1766"/>
                      <a:gd name="T8" fmla="*/ 1375 w 2708"/>
                      <a:gd name="T9" fmla="*/ 3 h 1766"/>
                      <a:gd name="T10" fmla="*/ 1676 w 2708"/>
                      <a:gd name="T11" fmla="*/ 9 h 1766"/>
                      <a:gd name="T12" fmla="*/ 1971 w 2708"/>
                      <a:gd name="T13" fmla="*/ 15 h 1766"/>
                      <a:gd name="T14" fmla="*/ 2285 w 2708"/>
                      <a:gd name="T15" fmla="*/ 23 h 1766"/>
                      <a:gd name="T16" fmla="*/ 2586 w 2708"/>
                      <a:gd name="T17" fmla="*/ 27 h 1766"/>
                      <a:gd name="T18" fmla="*/ 2891 w 2708"/>
                      <a:gd name="T19" fmla="*/ 28 h 1766"/>
                      <a:gd name="T20" fmla="*/ 3190 w 2708"/>
                      <a:gd name="T21" fmla="*/ 26 h 1766"/>
                      <a:gd name="T22" fmla="*/ 3498 w 2708"/>
                      <a:gd name="T23" fmla="*/ 21 h 1766"/>
                      <a:gd name="T24" fmla="*/ 3800 w 2708"/>
                      <a:gd name="T25" fmla="*/ 14 h 1766"/>
                      <a:gd name="T26" fmla="*/ 4099 w 2708"/>
                      <a:gd name="T27" fmla="*/ 7 h 1766"/>
                      <a:gd name="T28" fmla="*/ 4405 w 2708"/>
                      <a:gd name="T29" fmla="*/ 2 h 1766"/>
                      <a:gd name="T30" fmla="*/ 4715 w 2708"/>
                      <a:gd name="T31" fmla="*/ 0 h 1766"/>
                      <a:gd name="T32" fmla="*/ 5017 w 2708"/>
                      <a:gd name="T33" fmla="*/ 2 h 1766"/>
                      <a:gd name="T34" fmla="*/ 5321 w 2708"/>
                      <a:gd name="T35" fmla="*/ 7 h 1766"/>
                      <a:gd name="T36" fmla="*/ 5630 w 2708"/>
                      <a:gd name="T37" fmla="*/ 13 h 1766"/>
                      <a:gd name="T38" fmla="*/ 5928 w 2708"/>
                      <a:gd name="T39" fmla="*/ 20 h 1766"/>
                      <a:gd name="T40" fmla="*/ 6232 w 2708"/>
                      <a:gd name="T41" fmla="*/ 25 h 1766"/>
                      <a:gd name="T42" fmla="*/ 6535 w 2708"/>
                      <a:gd name="T43" fmla="*/ 28 h 1766"/>
                      <a:gd name="T44" fmla="*/ 6847 w 2708"/>
                      <a:gd name="T45" fmla="*/ 27 h 1766"/>
                      <a:gd name="T46" fmla="*/ 7147 w 2708"/>
                      <a:gd name="T47" fmla="*/ 23 h 1766"/>
                      <a:gd name="T48" fmla="*/ 7445 w 2708"/>
                      <a:gd name="T49" fmla="*/ 17 h 1766"/>
                      <a:gd name="T50" fmla="*/ 7752 w 2708"/>
                      <a:gd name="T51" fmla="*/ 10 h 1766"/>
                      <a:gd name="T52" fmla="*/ 8058 w 2708"/>
                      <a:gd name="T53" fmla="*/ 3 h 1766"/>
                      <a:gd name="T54" fmla="*/ 8363 w 2708"/>
                      <a:gd name="T55" fmla="*/ 1 h 1766"/>
                      <a:gd name="T56" fmla="*/ 8665 w 2708"/>
                      <a:gd name="T57" fmla="*/ 1 h 1766"/>
                      <a:gd name="T58" fmla="*/ 8971 w 2708"/>
                      <a:gd name="T59" fmla="*/ 3 h 1766"/>
                      <a:gd name="T60" fmla="*/ 9274 w 2708"/>
                      <a:gd name="T61" fmla="*/ 10 h 1766"/>
                      <a:gd name="T62" fmla="*/ 9576 w 2708"/>
                      <a:gd name="T63" fmla="*/ 17 h 1766"/>
                      <a:gd name="T64" fmla="*/ 9880 w 2708"/>
                      <a:gd name="T65" fmla="*/ 23 h 1766"/>
                      <a:gd name="T66" fmla="*/ 10182 w 2708"/>
                      <a:gd name="T67" fmla="*/ 27 h 1766"/>
                      <a:gd name="T68" fmla="*/ 10489 w 2708"/>
                      <a:gd name="T69" fmla="*/ 28 h 1766"/>
                      <a:gd name="T70" fmla="*/ 10792 w 2708"/>
                      <a:gd name="T71" fmla="*/ 25 h 1766"/>
                      <a:gd name="T72" fmla="*/ 11095 w 2708"/>
                      <a:gd name="T73" fmla="*/ 20 h 1766"/>
                      <a:gd name="T74" fmla="*/ 11404 w 2708"/>
                      <a:gd name="T75" fmla="*/ 13 h 1766"/>
                      <a:gd name="T76" fmla="*/ 11708 w 2708"/>
                      <a:gd name="T77" fmla="*/ 7 h 1766"/>
                      <a:gd name="T78" fmla="*/ 12011 w 2708"/>
                      <a:gd name="T79" fmla="*/ 2 h 1766"/>
                      <a:gd name="T80" fmla="*/ 12319 w 2708"/>
                      <a:gd name="T81" fmla="*/ 0 h 1766"/>
                      <a:gd name="T82" fmla="*/ 12618 w 2708"/>
                      <a:gd name="T83" fmla="*/ 2 h 1766"/>
                      <a:gd name="T84" fmla="*/ 12921 w 2708"/>
                      <a:gd name="T85" fmla="*/ 7 h 1766"/>
                      <a:gd name="T86" fmla="*/ 13224 w 2708"/>
                      <a:gd name="T87" fmla="*/ 14 h 1766"/>
                      <a:gd name="T88" fmla="*/ 13531 w 2708"/>
                      <a:gd name="T89" fmla="*/ 21 h 1766"/>
                      <a:gd name="T90" fmla="*/ 13837 w 2708"/>
                      <a:gd name="T91" fmla="*/ 26 h 1766"/>
                      <a:gd name="T92" fmla="*/ 14137 w 2708"/>
                      <a:gd name="T93" fmla="*/ 28 h 1766"/>
                      <a:gd name="T94" fmla="*/ 14439 w 2708"/>
                      <a:gd name="T95" fmla="*/ 27 h 1766"/>
                      <a:gd name="T96" fmla="*/ 14747 w 2708"/>
                      <a:gd name="T97" fmla="*/ 23 h 1766"/>
                      <a:gd name="T98" fmla="*/ 15047 w 2708"/>
                      <a:gd name="T99" fmla="*/ 15 h 176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2708"/>
                      <a:gd name="T151" fmla="*/ 0 h 1766"/>
                      <a:gd name="T152" fmla="*/ 2708 w 2708"/>
                      <a:gd name="T153" fmla="*/ 1766 h 176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2708" h="1766">
                        <a:moveTo>
                          <a:pt x="0" y="884"/>
                        </a:moveTo>
                        <a:lnTo>
                          <a:pt x="28" y="663"/>
                        </a:lnTo>
                        <a:lnTo>
                          <a:pt x="54" y="456"/>
                        </a:lnTo>
                        <a:lnTo>
                          <a:pt x="82" y="276"/>
                        </a:lnTo>
                        <a:lnTo>
                          <a:pt x="110" y="135"/>
                        </a:lnTo>
                        <a:lnTo>
                          <a:pt x="137" y="41"/>
                        </a:lnTo>
                        <a:lnTo>
                          <a:pt x="164" y="1"/>
                        </a:lnTo>
                        <a:lnTo>
                          <a:pt x="191" y="16"/>
                        </a:lnTo>
                        <a:lnTo>
                          <a:pt x="219" y="87"/>
                        </a:lnTo>
                        <a:lnTo>
                          <a:pt x="247" y="208"/>
                        </a:lnTo>
                        <a:lnTo>
                          <a:pt x="273" y="373"/>
                        </a:lnTo>
                        <a:lnTo>
                          <a:pt x="301" y="569"/>
                        </a:lnTo>
                        <a:lnTo>
                          <a:pt x="329" y="786"/>
                        </a:lnTo>
                        <a:lnTo>
                          <a:pt x="355" y="1009"/>
                        </a:lnTo>
                        <a:lnTo>
                          <a:pt x="383" y="1224"/>
                        </a:lnTo>
                        <a:lnTo>
                          <a:pt x="411" y="1417"/>
                        </a:lnTo>
                        <a:lnTo>
                          <a:pt x="437" y="1577"/>
                        </a:lnTo>
                        <a:lnTo>
                          <a:pt x="465" y="1692"/>
                        </a:lnTo>
                        <a:lnTo>
                          <a:pt x="492" y="1756"/>
                        </a:lnTo>
                        <a:lnTo>
                          <a:pt x="520" y="1766"/>
                        </a:lnTo>
                        <a:lnTo>
                          <a:pt x="547" y="1718"/>
                        </a:lnTo>
                        <a:lnTo>
                          <a:pt x="574" y="1618"/>
                        </a:lnTo>
                        <a:lnTo>
                          <a:pt x="602" y="1472"/>
                        </a:lnTo>
                        <a:lnTo>
                          <a:pt x="630" y="1288"/>
                        </a:lnTo>
                        <a:lnTo>
                          <a:pt x="656" y="1079"/>
                        </a:lnTo>
                        <a:lnTo>
                          <a:pt x="684" y="858"/>
                        </a:lnTo>
                        <a:lnTo>
                          <a:pt x="712" y="637"/>
                        </a:lnTo>
                        <a:lnTo>
                          <a:pt x="738" y="433"/>
                        </a:lnTo>
                        <a:lnTo>
                          <a:pt x="766" y="258"/>
                        </a:lnTo>
                        <a:lnTo>
                          <a:pt x="793" y="121"/>
                        </a:lnTo>
                        <a:lnTo>
                          <a:pt x="821" y="33"/>
                        </a:lnTo>
                        <a:lnTo>
                          <a:pt x="848" y="0"/>
                        </a:lnTo>
                        <a:lnTo>
                          <a:pt x="875" y="23"/>
                        </a:lnTo>
                        <a:lnTo>
                          <a:pt x="903" y="99"/>
                        </a:lnTo>
                        <a:lnTo>
                          <a:pt x="931" y="227"/>
                        </a:lnTo>
                        <a:lnTo>
                          <a:pt x="957" y="394"/>
                        </a:lnTo>
                        <a:lnTo>
                          <a:pt x="985" y="594"/>
                        </a:lnTo>
                        <a:lnTo>
                          <a:pt x="1013" y="812"/>
                        </a:lnTo>
                        <a:lnTo>
                          <a:pt x="1039" y="1035"/>
                        </a:lnTo>
                        <a:lnTo>
                          <a:pt x="1067" y="1248"/>
                        </a:lnTo>
                        <a:lnTo>
                          <a:pt x="1094" y="1437"/>
                        </a:lnTo>
                        <a:lnTo>
                          <a:pt x="1122" y="1592"/>
                        </a:lnTo>
                        <a:lnTo>
                          <a:pt x="1149" y="1703"/>
                        </a:lnTo>
                        <a:lnTo>
                          <a:pt x="1176" y="1761"/>
                        </a:lnTo>
                        <a:lnTo>
                          <a:pt x="1204" y="1763"/>
                        </a:lnTo>
                        <a:lnTo>
                          <a:pt x="1232" y="1709"/>
                        </a:lnTo>
                        <a:lnTo>
                          <a:pt x="1258" y="1604"/>
                        </a:lnTo>
                        <a:lnTo>
                          <a:pt x="1286" y="1452"/>
                        </a:lnTo>
                        <a:lnTo>
                          <a:pt x="1314" y="1265"/>
                        </a:lnTo>
                        <a:lnTo>
                          <a:pt x="1340" y="1053"/>
                        </a:lnTo>
                        <a:lnTo>
                          <a:pt x="1368" y="832"/>
                        </a:lnTo>
                        <a:lnTo>
                          <a:pt x="1395" y="612"/>
                        </a:lnTo>
                        <a:lnTo>
                          <a:pt x="1423" y="411"/>
                        </a:lnTo>
                        <a:lnTo>
                          <a:pt x="1450" y="239"/>
                        </a:lnTo>
                        <a:lnTo>
                          <a:pt x="1477" y="109"/>
                        </a:lnTo>
                        <a:lnTo>
                          <a:pt x="1505" y="27"/>
                        </a:lnTo>
                        <a:lnTo>
                          <a:pt x="1533" y="0"/>
                        </a:lnTo>
                        <a:lnTo>
                          <a:pt x="1559" y="29"/>
                        </a:lnTo>
                        <a:lnTo>
                          <a:pt x="1587" y="112"/>
                        </a:lnTo>
                        <a:lnTo>
                          <a:pt x="1615" y="244"/>
                        </a:lnTo>
                        <a:lnTo>
                          <a:pt x="1641" y="417"/>
                        </a:lnTo>
                        <a:lnTo>
                          <a:pt x="1669" y="620"/>
                        </a:lnTo>
                        <a:lnTo>
                          <a:pt x="1696" y="838"/>
                        </a:lnTo>
                        <a:lnTo>
                          <a:pt x="1723" y="1061"/>
                        </a:lnTo>
                        <a:lnTo>
                          <a:pt x="1751" y="1271"/>
                        </a:lnTo>
                        <a:lnTo>
                          <a:pt x="1778" y="1458"/>
                        </a:lnTo>
                        <a:lnTo>
                          <a:pt x="1806" y="1607"/>
                        </a:lnTo>
                        <a:lnTo>
                          <a:pt x="1833" y="1712"/>
                        </a:lnTo>
                        <a:lnTo>
                          <a:pt x="1860" y="1764"/>
                        </a:lnTo>
                        <a:lnTo>
                          <a:pt x="1888" y="1759"/>
                        </a:lnTo>
                        <a:lnTo>
                          <a:pt x="1916" y="1700"/>
                        </a:lnTo>
                        <a:lnTo>
                          <a:pt x="1942" y="1587"/>
                        </a:lnTo>
                        <a:lnTo>
                          <a:pt x="1970" y="1432"/>
                        </a:lnTo>
                        <a:lnTo>
                          <a:pt x="1997" y="1240"/>
                        </a:lnTo>
                        <a:lnTo>
                          <a:pt x="2024" y="1027"/>
                        </a:lnTo>
                        <a:lnTo>
                          <a:pt x="2052" y="804"/>
                        </a:lnTo>
                        <a:lnTo>
                          <a:pt x="2079" y="588"/>
                        </a:lnTo>
                        <a:lnTo>
                          <a:pt x="2107" y="388"/>
                        </a:lnTo>
                        <a:lnTo>
                          <a:pt x="2134" y="221"/>
                        </a:lnTo>
                        <a:lnTo>
                          <a:pt x="2161" y="96"/>
                        </a:lnTo>
                        <a:lnTo>
                          <a:pt x="2189" y="21"/>
                        </a:lnTo>
                        <a:lnTo>
                          <a:pt x="2217" y="0"/>
                        </a:lnTo>
                        <a:lnTo>
                          <a:pt x="2243" y="36"/>
                        </a:lnTo>
                        <a:lnTo>
                          <a:pt x="2271" y="126"/>
                        </a:lnTo>
                        <a:lnTo>
                          <a:pt x="2298" y="262"/>
                        </a:lnTo>
                        <a:lnTo>
                          <a:pt x="2325" y="440"/>
                        </a:lnTo>
                        <a:lnTo>
                          <a:pt x="2353" y="645"/>
                        </a:lnTo>
                        <a:lnTo>
                          <a:pt x="2380" y="866"/>
                        </a:lnTo>
                        <a:lnTo>
                          <a:pt x="2408" y="1087"/>
                        </a:lnTo>
                        <a:lnTo>
                          <a:pt x="2435" y="1296"/>
                        </a:lnTo>
                        <a:lnTo>
                          <a:pt x="2462" y="1478"/>
                        </a:lnTo>
                        <a:lnTo>
                          <a:pt x="2490" y="1623"/>
                        </a:lnTo>
                        <a:lnTo>
                          <a:pt x="2518" y="1721"/>
                        </a:lnTo>
                        <a:lnTo>
                          <a:pt x="2544" y="1766"/>
                        </a:lnTo>
                        <a:lnTo>
                          <a:pt x="2572" y="1755"/>
                        </a:lnTo>
                        <a:lnTo>
                          <a:pt x="2598" y="1689"/>
                        </a:lnTo>
                        <a:lnTo>
                          <a:pt x="2626" y="1572"/>
                        </a:lnTo>
                        <a:lnTo>
                          <a:pt x="2654" y="1411"/>
                        </a:lnTo>
                        <a:lnTo>
                          <a:pt x="2681" y="1216"/>
                        </a:lnTo>
                        <a:lnTo>
                          <a:pt x="2708" y="1001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32" name="Rectangle 22"/>
                <p:cNvSpPr>
                  <a:spLocks noChangeArrowheads="1"/>
                </p:cNvSpPr>
                <p:nvPr/>
              </p:nvSpPr>
              <p:spPr bwMode="auto">
                <a:xfrm>
                  <a:off x="1116" y="1979"/>
                  <a:ext cx="339" cy="5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/>
                    <a:t>O</a:t>
                  </a:r>
                </a:p>
              </p:txBody>
            </p:sp>
          </p:grpSp>
          <p:sp>
            <p:nvSpPr>
              <p:cNvPr id="17430" name="Line 23"/>
              <p:cNvSpPr>
                <a:spLocks noChangeShapeType="1"/>
              </p:cNvSpPr>
              <p:nvPr/>
            </p:nvSpPr>
            <p:spPr bwMode="auto">
              <a:xfrm>
                <a:off x="646" y="2035"/>
                <a:ext cx="43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5" name="Rectangle 28"/>
            <p:cNvSpPr>
              <a:spLocks noChangeArrowheads="1"/>
            </p:cNvSpPr>
            <p:nvPr/>
          </p:nvSpPr>
          <p:spPr bwMode="auto">
            <a:xfrm>
              <a:off x="3779838" y="1484313"/>
              <a:ext cx="9366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i="1">
                  <a:solidFill>
                    <a:srgbClr val="1C1C1C"/>
                  </a:solidFill>
                </a:rPr>
                <a:t>x</a:t>
              </a:r>
              <a:r>
                <a:rPr kumimoji="0" lang="en-US" altLang="zh-CN" sz="2800" b="1" baseline="-25000">
                  <a:solidFill>
                    <a:srgbClr val="1C1C1C"/>
                  </a:solidFill>
                </a:rPr>
                <a:t>1</a:t>
              </a:r>
            </a:p>
          </p:txBody>
        </p:sp>
        <p:sp>
          <p:nvSpPr>
            <p:cNvPr id="17426" name="Oval 29"/>
            <p:cNvSpPr>
              <a:spLocks noChangeArrowheads="1"/>
            </p:cNvSpPr>
            <p:nvPr/>
          </p:nvSpPr>
          <p:spPr bwMode="auto">
            <a:xfrm>
              <a:off x="3924300" y="1341438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7" name="Rectangle 30"/>
            <p:cNvSpPr>
              <a:spLocks noChangeArrowheads="1"/>
            </p:cNvSpPr>
            <p:nvPr/>
          </p:nvSpPr>
          <p:spPr bwMode="auto">
            <a:xfrm>
              <a:off x="5076825" y="1484313"/>
              <a:ext cx="6477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i="1">
                  <a:solidFill>
                    <a:srgbClr val="1C1C1C"/>
                  </a:solidFill>
                </a:rPr>
                <a:t>x</a:t>
              </a:r>
              <a:r>
                <a:rPr kumimoji="0" lang="en-US" altLang="zh-CN" sz="2800" b="1" baseline="-25000">
                  <a:solidFill>
                    <a:srgbClr val="1C1C1C"/>
                  </a:solidFill>
                </a:rPr>
                <a:t>2</a:t>
              </a:r>
            </a:p>
          </p:txBody>
        </p:sp>
        <p:sp>
          <p:nvSpPr>
            <p:cNvPr id="17428" name="Oval 31"/>
            <p:cNvSpPr>
              <a:spLocks noChangeArrowheads="1"/>
            </p:cNvSpPr>
            <p:nvPr/>
          </p:nvSpPr>
          <p:spPr bwMode="auto">
            <a:xfrm>
              <a:off x="5219700" y="1341438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195513" y="3141663"/>
          <a:ext cx="42481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公式" r:id="rId11" imgW="4254480" imgH="723600" progId="Equation.3">
                  <p:embed/>
                </p:oleObj>
              </mc:Choice>
              <mc:Fallback>
                <p:oleObj name="公式" r:id="rId11" imgW="42544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42481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195513" y="4076700"/>
          <a:ext cx="4081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公式" r:id="rId13" imgW="4356000" imgH="723600" progId="Equation.3">
                  <p:embed/>
                </p:oleObj>
              </mc:Choice>
              <mc:Fallback>
                <p:oleObj name="公式" r:id="rId13" imgW="43560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40814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611188" y="4868863"/>
          <a:ext cx="44656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name="Equation" r:id="rId15" imgW="2476440" imgH="393480" progId="Equation.DSMT4">
                  <p:embed/>
                </p:oleObj>
              </mc:Choice>
              <mc:Fallback>
                <p:oleObj name="Equation" r:id="rId15" imgW="2476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44656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323850" y="3284538"/>
            <a:ext cx="187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i="1">
                <a:solidFill>
                  <a:srgbClr val="1C1C1C"/>
                </a:solidFill>
              </a:rPr>
              <a:t>x</a:t>
            </a:r>
            <a:r>
              <a:rPr kumimoji="0" lang="en-US" altLang="zh-CN" sz="2800" b="1" baseline="-25000">
                <a:solidFill>
                  <a:srgbClr val="1C1C1C"/>
                </a:solidFill>
              </a:rPr>
              <a:t>1 </a:t>
            </a:r>
            <a:r>
              <a:rPr kumimoji="0" lang="zh-CN" altLang="en-US" sz="2800" b="1">
                <a:solidFill>
                  <a:srgbClr val="1C1C1C"/>
                </a:solidFill>
              </a:rPr>
              <a:t>点相位</a:t>
            </a:r>
          </a:p>
        </p:txBody>
      </p:sp>
      <p:sp>
        <p:nvSpPr>
          <p:cNvPr id="17421" name="Rectangle 26"/>
          <p:cNvSpPr>
            <a:spLocks noChangeArrowheads="1"/>
          </p:cNvSpPr>
          <p:nvPr/>
        </p:nvSpPr>
        <p:spPr bwMode="auto">
          <a:xfrm>
            <a:off x="395288" y="4149725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i="1">
                <a:solidFill>
                  <a:srgbClr val="1C1C1C"/>
                </a:solidFill>
              </a:rPr>
              <a:t>x</a:t>
            </a:r>
            <a:r>
              <a:rPr kumimoji="0" lang="en-US" altLang="zh-CN" sz="2800" b="1" baseline="-25000">
                <a:solidFill>
                  <a:srgbClr val="1C1C1C"/>
                </a:solidFill>
              </a:rPr>
              <a:t>2 </a:t>
            </a:r>
            <a:r>
              <a:rPr kumimoji="0" lang="zh-CN" altLang="en-US" sz="2800" b="1">
                <a:solidFill>
                  <a:srgbClr val="1C1C1C"/>
                </a:solidFill>
              </a:rPr>
              <a:t>点相位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611188" y="5949950"/>
            <a:ext cx="3600450" cy="5222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2800" b="1" dirty="0">
                <a:solidFill>
                  <a:srgbClr val="1C1C1C"/>
                </a:solidFill>
              </a:rPr>
              <a:t>相位差与波程差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580063" y="5661025"/>
          <a:ext cx="20161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0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661025"/>
                        <a:ext cx="2016125" cy="917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50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右箭头 60"/>
          <p:cNvSpPr>
            <a:spLocks noChangeArrowheads="1"/>
          </p:cNvSpPr>
          <p:nvPr/>
        </p:nvSpPr>
        <p:spPr bwMode="auto">
          <a:xfrm>
            <a:off x="4427538" y="6092825"/>
            <a:ext cx="936625" cy="288925"/>
          </a:xfrm>
          <a:prstGeom prst="rightArrow">
            <a:avLst>
              <a:gd name="adj1" fmla="val 50000"/>
              <a:gd name="adj2" fmla="val 498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6337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4</a:t>
            </a:r>
            <a:r>
              <a:rPr lang="zh-CN" altLang="en-US" sz="3200"/>
              <a:t>、波沿     负向传播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2195513" y="2205038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1763713" y="3068638"/>
          <a:ext cx="4546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68638"/>
                        <a:ext cx="4546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684213" y="4652963"/>
            <a:ext cx="81359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正负号由超前、滞后判定：超前多少加多少、滞后多少减多少</a:t>
            </a:r>
          </a:p>
        </p:txBody>
      </p:sp>
      <p:grpSp>
        <p:nvGrpSpPr>
          <p:cNvPr id="18439" name="Group 36"/>
          <p:cNvGrpSpPr>
            <a:grpSpLocks/>
          </p:cNvGrpSpPr>
          <p:nvPr/>
        </p:nvGrpSpPr>
        <p:grpSpPr bwMode="auto">
          <a:xfrm>
            <a:off x="571500" y="500063"/>
            <a:ext cx="8229600" cy="946150"/>
            <a:chOff x="335" y="368"/>
            <a:chExt cx="5184" cy="596"/>
          </a:xfrm>
        </p:grpSpPr>
        <p:sp>
          <p:nvSpPr>
            <p:cNvPr id="18440" name="Text Box 37"/>
            <p:cNvSpPr txBox="1">
              <a:spLocks noChangeArrowheads="1"/>
            </p:cNvSpPr>
            <p:nvPr/>
          </p:nvSpPr>
          <p:spPr bwMode="auto">
            <a:xfrm>
              <a:off x="335" y="368"/>
              <a:ext cx="518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3</a:t>
              </a:r>
              <a:r>
                <a:rPr kumimoji="0" lang="zh-CN" altLang="en-US" sz="2800" b="1"/>
                <a:t>、若          均变化，波函数表示波形沿传播方向的运动情况（行波）</a:t>
              </a:r>
              <a:endParaRPr kumimoji="0" lang="en-US" altLang="zh-CN" sz="2800" b="1"/>
            </a:p>
          </p:txBody>
        </p:sp>
        <p:graphicFrame>
          <p:nvGraphicFramePr>
            <p:cNvPr id="18436" name="Object 38"/>
            <p:cNvGraphicFramePr>
              <a:graphicFrameLocks noChangeAspect="1"/>
            </p:cNvGraphicFramePr>
            <p:nvPr/>
          </p:nvGraphicFramePr>
          <p:xfrm>
            <a:off x="1055" y="368"/>
            <a:ext cx="45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公式" r:id="rId7" imgW="342720" imgH="253800" progId="Equation.3">
                    <p:embed/>
                  </p:oleObj>
                </mc:Choice>
                <mc:Fallback>
                  <p:oleObj name="公式" r:id="rId7" imgW="342720" imgH="253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68"/>
                          <a:ext cx="45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475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5</a:t>
            </a:r>
            <a:r>
              <a:rPr lang="zh-CN" altLang="en-US" sz="3200"/>
              <a:t>、振动速度、加速度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619250" y="1125538"/>
          <a:ext cx="548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公式" r:id="rId3" imgW="3682800" imgH="723600" progId="Equation.3">
                  <p:embed/>
                </p:oleObj>
              </mc:Choice>
              <mc:Fallback>
                <p:oleObj name="公式" r:id="rId3" imgW="36828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548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476375" y="2349500"/>
          <a:ext cx="61706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公式" r:id="rId5" imgW="4063680" imgH="761760" progId="Equation.3">
                  <p:embed/>
                </p:oleObj>
              </mc:Choice>
              <mc:Fallback>
                <p:oleObj name="公式" r:id="rId5" imgW="406368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617061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39750" y="4076700"/>
            <a:ext cx="547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6</a:t>
            </a:r>
            <a:r>
              <a:rPr lang="zh-CN" altLang="en-US" sz="3200"/>
              <a:t>、判断振动方向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1403350" y="4941888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619250" y="4941888"/>
            <a:ext cx="597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跟前：看前一时刻的方向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5334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chemeClr val="tx1"/>
                </a:solidFill>
                <a:latin typeface="宋体" pitchFamily="2" charset="-122"/>
              </a:rPr>
              <a:t>四、建立波函数的方法和步骤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先确定波线上</a:t>
            </a:r>
            <a:r>
              <a:rPr lang="zh-CN" altLang="en-US" b="1" smtClean="0">
                <a:solidFill>
                  <a:srgbClr val="0000FF"/>
                </a:solidFill>
                <a:latin typeface="宋体" pitchFamily="2" charset="-122"/>
              </a:rPr>
              <a:t>某点 </a:t>
            </a:r>
            <a:r>
              <a:rPr lang="en-US" altLang="zh-CN" b="1" i="1" smtClean="0"/>
              <a:t>x</a:t>
            </a:r>
            <a:r>
              <a:rPr lang="en-US" altLang="zh-CN" b="1" baseline="-30000" smtClean="0"/>
              <a:t>0 </a:t>
            </a:r>
            <a:r>
              <a:rPr lang="zh-CN" altLang="en-US" b="1" smtClean="0">
                <a:latin typeface="宋体" pitchFamily="2" charset="-12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振动方程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39814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2987675" y="2420938"/>
          <a:ext cx="33845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公式" r:id="rId3" imgW="1181100" imgH="228600" progId="Equation.3">
                  <p:embed/>
                </p:oleObj>
              </mc:Choice>
              <mc:Fallback>
                <p:oleObj name="公式" r:id="rId3" imgW="1181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338455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228600" y="32131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</a:rPr>
              <a:t>取</a:t>
            </a:r>
            <a:r>
              <a:rPr lang="en-US" altLang="zh-CN" sz="3200" b="1" i="1"/>
              <a:t>x</a:t>
            </a:r>
            <a:r>
              <a:rPr lang="en-US" altLang="zh-CN" sz="3200" b="1" baseline="-30000"/>
              <a:t>0</a:t>
            </a:r>
            <a:r>
              <a:rPr lang="zh-CN" altLang="en-US" sz="3200" b="1">
                <a:latin typeface="宋体" pitchFamily="2" charset="-122"/>
              </a:rPr>
              <a:t>点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右侧</a:t>
            </a:r>
            <a:r>
              <a:rPr lang="zh-CN" altLang="en-US" sz="3200" b="1">
                <a:latin typeface="宋体" pitchFamily="2" charset="-122"/>
              </a:rPr>
              <a:t>的</a:t>
            </a:r>
            <a:r>
              <a:rPr lang="en-US" altLang="zh-CN" sz="3200" b="1" i="1"/>
              <a:t>x</a:t>
            </a:r>
            <a:r>
              <a:rPr lang="zh-CN" altLang="en-US" sz="3200" b="1">
                <a:latin typeface="宋体" pitchFamily="2" charset="-122"/>
              </a:rPr>
              <a:t>点，波从</a:t>
            </a:r>
            <a:r>
              <a:rPr lang="en-US" altLang="zh-CN" sz="3200" b="1" i="1"/>
              <a:t>x</a:t>
            </a:r>
            <a:r>
              <a:rPr lang="en-US" altLang="zh-CN" sz="3200" b="1" baseline="-30000"/>
              <a:t>0</a:t>
            </a:r>
            <a:r>
              <a:rPr lang="zh-CN" altLang="en-US" sz="3200" b="1">
                <a:latin typeface="宋体" pitchFamily="2" charset="-122"/>
              </a:rPr>
              <a:t>点传到</a:t>
            </a:r>
            <a:r>
              <a:rPr lang="en-US" altLang="zh-CN" sz="3200" b="1" i="1"/>
              <a:t>x</a:t>
            </a:r>
            <a:r>
              <a:rPr lang="zh-CN" altLang="en-US" sz="3200" b="1">
                <a:latin typeface="宋体" pitchFamily="2" charset="-122"/>
              </a:rPr>
              <a:t>点的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时间</a:t>
            </a:r>
            <a:r>
              <a:rPr lang="zh-CN" altLang="en-US" sz="3200" b="1">
                <a:latin typeface="宋体" pitchFamily="2" charset="-122"/>
              </a:rPr>
              <a:t>为</a:t>
            </a:r>
            <a:endParaRPr lang="zh-CN" altLang="en-US" sz="3200"/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3719513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3924300" y="4508500"/>
          <a:ext cx="4441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公式" r:id="rId5" imgW="1600200" imgH="406080" progId="Equation.3">
                  <p:embed/>
                </p:oleObj>
              </mc:Choice>
              <mc:Fallback>
                <p:oleObj name="公式" r:id="rId5" imgW="16002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08500"/>
                        <a:ext cx="444182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395288" y="4797425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3200" b="1"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</a:rPr>
              <a:t>将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振动方程</a:t>
            </a:r>
            <a:r>
              <a:rPr lang="zh-CN" altLang="en-US" sz="3200" b="1">
                <a:latin typeface="宋体" pitchFamily="2" charset="-122"/>
              </a:rPr>
              <a:t>中的</a:t>
            </a:r>
            <a:r>
              <a:rPr lang="zh-CN" altLang="en-US" sz="3200"/>
              <a:t> </a:t>
            </a:r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417195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4" name="Object 11"/>
          <p:cNvGraphicFramePr>
            <a:graphicFrameLocks noChangeAspect="1"/>
          </p:cNvGraphicFramePr>
          <p:nvPr/>
        </p:nvGraphicFramePr>
        <p:xfrm>
          <a:off x="6659563" y="3716338"/>
          <a:ext cx="15843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公式" r:id="rId7" imgW="723600" imgH="393480" progId="Equation.3">
                  <p:embed/>
                </p:oleObj>
              </mc:Choice>
              <mc:Fallback>
                <p:oleObj name="公式" r:id="rId7" imgW="7236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16338"/>
                        <a:ext cx="158432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2"/>
          <p:cNvGraphicFramePr>
            <a:graphicFrameLocks noChangeAspect="1"/>
          </p:cNvGraphicFramePr>
          <p:nvPr/>
        </p:nvGraphicFramePr>
        <p:xfrm>
          <a:off x="1331913" y="5373688"/>
          <a:ext cx="63182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公式" r:id="rId9" imgW="1955520" imgH="393480" progId="Equation.3">
                  <p:embed/>
                </p:oleObj>
              </mc:Choice>
              <mc:Fallback>
                <p:oleObj name="公式" r:id="rId9" imgW="19555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631825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62000" y="344011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</a:rPr>
              <a:t>1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）</a:t>
            </a:r>
            <a:r>
              <a:rPr kumimoji="0" lang="zh-CN" altLang="en-US" sz="2800" b="1" dirty="0"/>
              <a:t>以 </a:t>
            </a:r>
            <a:r>
              <a:rPr kumimoji="0" lang="en-US" altLang="zh-CN" sz="2800" i="1" dirty="0"/>
              <a:t>A</a:t>
            </a: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为坐标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原点</a:t>
            </a:r>
            <a:r>
              <a:rPr kumimoji="0" lang="zh-CN" altLang="en-US" sz="2800" b="1" dirty="0"/>
              <a:t>，写出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波函数。</a:t>
            </a:r>
            <a:endParaRPr kumimoji="0"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512" name="Group 14"/>
          <p:cNvGrpSpPr>
            <a:grpSpLocks/>
          </p:cNvGrpSpPr>
          <p:nvPr/>
        </p:nvGrpSpPr>
        <p:grpSpPr bwMode="auto">
          <a:xfrm>
            <a:off x="1143000" y="1828800"/>
            <a:ext cx="6934200" cy="1524000"/>
            <a:chOff x="720" y="1152"/>
            <a:chExt cx="4368" cy="960"/>
          </a:xfrm>
        </p:grpSpPr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720" y="1152"/>
              <a:ext cx="4368" cy="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18" name="Group 16"/>
            <p:cNvGrpSpPr>
              <a:grpSpLocks/>
            </p:cNvGrpSpPr>
            <p:nvPr/>
          </p:nvGrpSpPr>
          <p:grpSpPr bwMode="auto">
            <a:xfrm>
              <a:off x="1056" y="1200"/>
              <a:ext cx="3600" cy="864"/>
              <a:chOff x="960" y="1056"/>
              <a:chExt cx="3600" cy="864"/>
            </a:xfrm>
          </p:grpSpPr>
          <p:sp>
            <p:nvSpPr>
              <p:cNvPr id="21519" name="Line 1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08" name="Object 18"/>
              <p:cNvGraphicFramePr>
                <a:graphicFrameLocks noChangeAspect="1"/>
              </p:cNvGraphicFramePr>
              <p:nvPr/>
            </p:nvGraphicFramePr>
            <p:xfrm>
              <a:off x="2742" y="105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0" name="公式" r:id="rId3" imgW="177480" imgH="190440" progId="Equation.3">
                      <p:embed/>
                    </p:oleObj>
                  </mc:Choice>
                  <mc:Fallback>
                    <p:oleObj name="公式" r:id="rId3" imgW="177480" imgH="1904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105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0" name="Line 19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20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Line 21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22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Line 23"/>
              <p:cNvSpPr>
                <a:spLocks noChangeShapeType="1"/>
              </p:cNvSpPr>
              <p:nvPr/>
            </p:nvSpPr>
            <p:spPr bwMode="auto">
              <a:xfrm>
                <a:off x="17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5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63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A</a:t>
                </a:r>
              </a:p>
            </p:txBody>
          </p:sp>
          <p:sp>
            <p:nvSpPr>
              <p:cNvPr id="21526" name="Text Box 25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B</a:t>
                </a:r>
              </a:p>
            </p:txBody>
          </p:sp>
          <p:sp>
            <p:nvSpPr>
              <p:cNvPr id="21527" name="Text Box 26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C</a:t>
                </a:r>
              </a:p>
            </p:txBody>
          </p:sp>
          <p:sp>
            <p:nvSpPr>
              <p:cNvPr id="21528" name="Text Box 27"/>
              <p:cNvSpPr txBox="1">
                <a:spLocks noChangeArrowheads="1"/>
              </p:cNvSpPr>
              <p:nvPr/>
            </p:nvSpPr>
            <p:spPr bwMode="auto">
              <a:xfrm>
                <a:off x="3648" y="16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D</a:t>
                </a:r>
              </a:p>
            </p:txBody>
          </p:sp>
          <p:sp>
            <p:nvSpPr>
              <p:cNvPr id="21529" name="Line 28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0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/>
                  <a:t>5</a:t>
                </a:r>
                <a:r>
                  <a:rPr kumimoji="0" lang="en-US" altLang="en-US"/>
                  <a:t>m</a:t>
                </a:r>
                <a:endParaRPr kumimoji="0" lang="en-US" altLang="zh-CN"/>
              </a:p>
            </p:txBody>
          </p:sp>
          <p:sp>
            <p:nvSpPr>
              <p:cNvPr id="21531" name="Line 30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2" name="Text Box 31"/>
              <p:cNvSpPr txBox="1">
                <a:spLocks noChangeArrowheads="1"/>
              </p:cNvSpPr>
              <p:nvPr/>
            </p:nvSpPr>
            <p:spPr bwMode="auto">
              <a:xfrm>
                <a:off x="3120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/>
                  <a:t>9m</a:t>
                </a:r>
              </a:p>
            </p:txBody>
          </p:sp>
          <p:graphicFrame>
            <p:nvGraphicFramePr>
              <p:cNvPr id="21509" name="Object 32"/>
              <p:cNvGraphicFramePr>
                <a:graphicFrameLocks noChangeAspect="1"/>
              </p:cNvGraphicFramePr>
              <p:nvPr/>
            </p:nvGraphicFramePr>
            <p:xfrm>
              <a:off x="4272" y="168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1" name="公式" r:id="rId5" imgW="177480" imgH="190440" progId="Equation.3">
                      <p:embed/>
                    </p:oleObj>
                  </mc:Choice>
                  <mc:Fallback>
                    <p:oleObj name="公式" r:id="rId5" imgW="177480" imgH="1904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0" name="Object 33"/>
              <p:cNvGraphicFramePr>
                <a:graphicFrameLocks noChangeAspect="1"/>
              </p:cNvGraphicFramePr>
              <p:nvPr/>
            </p:nvGraphicFramePr>
            <p:xfrm>
              <a:off x="2784" y="1680"/>
              <a:ext cx="17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2" name="公式" r:id="rId7" imgW="164880" imgH="190440" progId="Equation.3">
                      <p:embed/>
                    </p:oleObj>
                  </mc:Choice>
                  <mc:Fallback>
                    <p:oleObj name="公式" r:id="rId7" imgW="164880" imgH="19044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80"/>
                            <a:ext cx="17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3" name="Line 34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Rectangle 35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/>
                  <a:t>8m</a:t>
                </a:r>
              </a:p>
            </p:txBody>
          </p:sp>
        </p:grpSp>
      </p:grpSp>
      <p:sp>
        <p:nvSpPr>
          <p:cNvPr id="21513" name="Rectangle 36"/>
          <p:cNvSpPr>
            <a:spLocks noChangeArrowheads="1"/>
          </p:cNvSpPr>
          <p:nvPr/>
        </p:nvSpPr>
        <p:spPr bwMode="auto">
          <a:xfrm>
            <a:off x="457200" y="304800"/>
            <a:ext cx="7924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</a:rPr>
              <a:t>1   </a:t>
            </a:r>
            <a:r>
              <a:rPr kumimoji="0" lang="zh-CN" altLang="en-US" sz="2800" b="1"/>
              <a:t>一平面简谐波以速度                   沿直线传播</a:t>
            </a:r>
            <a:r>
              <a:rPr kumimoji="0" lang="en-US" altLang="zh-CN" sz="2800" b="1"/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波线上点 </a:t>
            </a:r>
            <a:r>
              <a:rPr kumimoji="0" lang="en-US" altLang="zh-CN" sz="2800" i="1"/>
              <a:t>A </a:t>
            </a:r>
            <a:r>
              <a:rPr kumimoji="0" lang="zh-CN" altLang="en-US" sz="2800" b="1"/>
              <a:t>的简谐运动方程</a:t>
            </a:r>
          </a:p>
        </p:txBody>
      </p:sp>
      <p:graphicFrame>
        <p:nvGraphicFramePr>
          <p:cNvPr id="21506" name="Object 37"/>
          <p:cNvGraphicFramePr>
            <a:graphicFrameLocks noChangeAspect="1"/>
          </p:cNvGraphicFramePr>
          <p:nvPr/>
        </p:nvGraphicFramePr>
        <p:xfrm>
          <a:off x="4648200" y="381000"/>
          <a:ext cx="1568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Equation" r:id="rId9" imgW="698400" imgH="177480" progId="Equation.DSMT4">
                  <p:embed/>
                </p:oleObj>
              </mc:Choice>
              <mc:Fallback>
                <p:oleObj name="Equation" r:id="rId9" imgW="69840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"/>
                        <a:ext cx="1568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8"/>
          <p:cNvGraphicFramePr>
            <a:graphicFrameLocks noChangeAspect="1"/>
          </p:cNvGraphicFramePr>
          <p:nvPr/>
        </p:nvGraphicFramePr>
        <p:xfrm>
          <a:off x="5105400" y="914400"/>
          <a:ext cx="3676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11" imgW="1562040" imgH="241200" progId="Equation.DSMT4">
                  <p:embed/>
                </p:oleObj>
              </mc:Choice>
              <mc:Fallback>
                <p:oleObj name="Equation" r:id="rId11" imgW="1562040" imgH="241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14400"/>
                        <a:ext cx="36766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39"/>
          <p:cNvSpPr txBox="1">
            <a:spLocks noChangeArrowheads="1"/>
          </p:cNvSpPr>
          <p:nvPr/>
        </p:nvSpPr>
        <p:spPr bwMode="auto">
          <a:xfrm>
            <a:off x="755650" y="4221163"/>
            <a:ext cx="650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</a:rPr>
              <a:t>2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）</a:t>
            </a:r>
            <a:r>
              <a:rPr kumimoji="0" lang="zh-CN" altLang="en-US" sz="2800" b="1" dirty="0"/>
              <a:t> </a:t>
            </a:r>
            <a:r>
              <a:rPr kumimoji="0" lang="en-US" altLang="zh-CN" sz="2800" i="1" dirty="0" smtClean="0"/>
              <a:t>B</a:t>
            </a:r>
            <a:r>
              <a:rPr kumimoji="0" lang="zh-CN" altLang="en-US" sz="2800" b="1" dirty="0" smtClean="0"/>
              <a:t>点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振动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方程</a:t>
            </a:r>
          </a:p>
        </p:txBody>
      </p:sp>
      <p:sp>
        <p:nvSpPr>
          <p:cNvPr id="21515" name="Text Box 40"/>
          <p:cNvSpPr txBox="1">
            <a:spLocks noChangeArrowheads="1"/>
          </p:cNvSpPr>
          <p:nvPr/>
        </p:nvSpPr>
        <p:spPr bwMode="auto">
          <a:xfrm>
            <a:off x="684213" y="5157788"/>
            <a:ext cx="796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</a:rPr>
              <a:t>3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）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写出传播方向上点</a:t>
            </a:r>
            <a:r>
              <a:rPr kumimoji="0" lang="en-US" altLang="zh-CN" sz="2800" i="1" dirty="0">
                <a:solidFill>
                  <a:srgbClr val="000000"/>
                </a:solidFill>
              </a:rPr>
              <a:t>C</a:t>
            </a:r>
            <a:r>
              <a:rPr kumimoji="0" lang="zh-CN" altLang="en-US" sz="2800" i="1" dirty="0">
                <a:solidFill>
                  <a:srgbClr val="000000"/>
                </a:solidFill>
              </a:rPr>
              <a:t>、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点</a:t>
            </a:r>
            <a:r>
              <a:rPr kumimoji="0" lang="en-US" altLang="zh-CN" sz="2800" i="1" dirty="0">
                <a:solidFill>
                  <a:srgbClr val="000000"/>
                </a:solidFill>
              </a:rPr>
              <a:t>D 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的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简谐振动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方程</a:t>
            </a:r>
          </a:p>
        </p:txBody>
      </p:sp>
      <p:sp>
        <p:nvSpPr>
          <p:cNvPr id="21516" name="Text Box 41"/>
          <p:cNvSpPr txBox="1">
            <a:spLocks noChangeArrowheads="1"/>
          </p:cNvSpPr>
          <p:nvPr/>
        </p:nvSpPr>
        <p:spPr bwMode="auto">
          <a:xfrm>
            <a:off x="684213" y="6021388"/>
            <a:ext cx="702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4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000000"/>
                </a:solidFill>
              </a:rPr>
              <a:t>分别求出 </a:t>
            </a:r>
            <a:r>
              <a:rPr kumimoji="0" lang="en-US" altLang="zh-CN" sz="2800" i="1">
                <a:solidFill>
                  <a:srgbClr val="000000"/>
                </a:solidFill>
              </a:rPr>
              <a:t>BC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</a:rPr>
              <a:t>，</a:t>
            </a:r>
            <a:r>
              <a:rPr kumimoji="0" lang="en-US" altLang="zh-CN" sz="2800" i="1">
                <a:solidFill>
                  <a:srgbClr val="000000"/>
                </a:solidFill>
              </a:rPr>
              <a:t>CD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</a:rPr>
              <a:t>两点间的相位差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Text Box 2"/>
          <p:cNvSpPr txBox="1">
            <a:spLocks noChangeArrowheads="1"/>
          </p:cNvSpPr>
          <p:nvPr/>
        </p:nvSpPr>
        <p:spPr bwMode="auto">
          <a:xfrm>
            <a:off x="250825" y="270827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以 </a:t>
            </a:r>
            <a:r>
              <a:rPr kumimoji="0" lang="en-US" altLang="zh-CN" sz="2800" i="1"/>
              <a:t>A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为坐标</a:t>
            </a:r>
            <a:r>
              <a:rPr kumimoji="0" lang="zh-CN" altLang="en-US" sz="2800" b="1">
                <a:solidFill>
                  <a:srgbClr val="FF0000"/>
                </a:solidFill>
              </a:rPr>
              <a:t>原点</a:t>
            </a:r>
            <a:r>
              <a:rPr kumimoji="0" lang="zh-CN" altLang="en-US" sz="2800" b="1"/>
              <a:t>，写出</a:t>
            </a:r>
            <a:r>
              <a:rPr kumimoji="0" lang="zh-CN" altLang="en-US" sz="2800" b="1">
                <a:solidFill>
                  <a:srgbClr val="FF0000"/>
                </a:solidFill>
              </a:rPr>
              <a:t>波动方程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072188" y="4857750"/>
          <a:ext cx="2460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1" name="公式" r:id="rId3" imgW="1434960" imgH="241200" progId="Equation.3">
                  <p:embed/>
                </p:oleObj>
              </mc:Choice>
              <mc:Fallback>
                <p:oleObj name="公式" r:id="rId3" imgW="14349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857750"/>
                        <a:ext cx="2460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50" y="4857750"/>
            <a:ext cx="5116513" cy="549275"/>
            <a:chOff x="306" y="2510"/>
            <a:chExt cx="3223" cy="346"/>
          </a:xfrm>
        </p:grpSpPr>
        <p:graphicFrame>
          <p:nvGraphicFramePr>
            <p:cNvPr id="22539" name="Object 5"/>
            <p:cNvGraphicFramePr>
              <a:graphicFrameLocks noChangeAspect="1"/>
            </p:cNvGraphicFramePr>
            <p:nvPr/>
          </p:nvGraphicFramePr>
          <p:xfrm>
            <a:off x="306" y="2510"/>
            <a:ext cx="13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2" name="公式" r:id="rId5" imgW="1676160" imgH="342720" progId="Equation.3">
                    <p:embed/>
                  </p:oleObj>
                </mc:Choice>
                <mc:Fallback>
                  <p:oleObj name="公式" r:id="rId5" imgW="1676160" imgH="342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2510"/>
                          <a:ext cx="138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6"/>
            <p:cNvGraphicFramePr>
              <a:graphicFrameLocks noChangeAspect="1"/>
            </p:cNvGraphicFramePr>
            <p:nvPr/>
          </p:nvGraphicFramePr>
          <p:xfrm>
            <a:off x="1861" y="2546"/>
            <a:ext cx="86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3" name="公式" r:id="rId7" imgW="863280" imgH="241200" progId="Equation.3">
                    <p:embed/>
                  </p:oleObj>
                </mc:Choice>
                <mc:Fallback>
                  <p:oleObj name="公式" r:id="rId7" imgW="86328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546"/>
                          <a:ext cx="86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7"/>
            <p:cNvGraphicFramePr>
              <a:graphicFrameLocks noChangeAspect="1"/>
            </p:cNvGraphicFramePr>
            <p:nvPr/>
          </p:nvGraphicFramePr>
          <p:xfrm>
            <a:off x="2938" y="2532"/>
            <a:ext cx="591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4" name="公式" r:id="rId9" imgW="571320" imgH="291960" progId="Equation.3">
                    <p:embed/>
                  </p:oleObj>
                </mc:Choice>
                <mc:Fallback>
                  <p:oleObj name="公式" r:id="rId9" imgW="571320" imgH="291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532"/>
                          <a:ext cx="591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225550" y="5453063"/>
          <a:ext cx="64436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5" name="公式" r:id="rId11" imgW="2158920" imgH="393480" progId="Equation.3">
                  <p:embed/>
                </p:oleObj>
              </mc:Choice>
              <mc:Fallback>
                <p:oleObj name="公式" r:id="rId11" imgW="2158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5453063"/>
                        <a:ext cx="64436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000250" y="3429000"/>
          <a:ext cx="47482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6" name="公式" r:id="rId13" imgW="1587240" imgH="393480" progId="Equation.3">
                  <p:embed/>
                </p:oleObj>
              </mc:Choice>
              <mc:Fallback>
                <p:oleObj name="公式" r:id="rId13" imgW="15872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429000"/>
                        <a:ext cx="47482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10"/>
          <p:cNvGrpSpPr>
            <a:grpSpLocks/>
          </p:cNvGrpSpPr>
          <p:nvPr/>
        </p:nvGrpSpPr>
        <p:grpSpPr bwMode="auto">
          <a:xfrm>
            <a:off x="1116013" y="981075"/>
            <a:ext cx="6934200" cy="1524000"/>
            <a:chOff x="720" y="1152"/>
            <a:chExt cx="4368" cy="960"/>
          </a:xfrm>
        </p:grpSpPr>
        <p:sp>
          <p:nvSpPr>
            <p:cNvPr id="22545" name="Rectangle 11"/>
            <p:cNvSpPr>
              <a:spLocks noChangeArrowheads="1"/>
            </p:cNvSpPr>
            <p:nvPr/>
          </p:nvSpPr>
          <p:spPr bwMode="auto">
            <a:xfrm>
              <a:off x="720" y="1152"/>
              <a:ext cx="4368" cy="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46" name="Group 12"/>
            <p:cNvGrpSpPr>
              <a:grpSpLocks/>
            </p:cNvGrpSpPr>
            <p:nvPr/>
          </p:nvGrpSpPr>
          <p:grpSpPr bwMode="auto">
            <a:xfrm>
              <a:off x="1056" y="1200"/>
              <a:ext cx="3600" cy="864"/>
              <a:chOff x="960" y="1056"/>
              <a:chExt cx="3600" cy="864"/>
            </a:xfrm>
          </p:grpSpPr>
          <p:sp>
            <p:nvSpPr>
              <p:cNvPr id="22547" name="Line 13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36" name="Object 14"/>
              <p:cNvGraphicFramePr>
                <a:graphicFrameLocks noChangeAspect="1"/>
              </p:cNvGraphicFramePr>
              <p:nvPr/>
            </p:nvGraphicFramePr>
            <p:xfrm>
              <a:off x="2742" y="105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17" name="公式" r:id="rId15" imgW="177480" imgH="190440" progId="Equation.3">
                      <p:embed/>
                    </p:oleObj>
                  </mc:Choice>
                  <mc:Fallback>
                    <p:oleObj name="公式" r:id="rId15" imgW="177480" imgH="1904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105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8" name="Line 15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Line 16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0" name="Line 17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Line 1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2" name="Line 19"/>
              <p:cNvSpPr>
                <a:spLocks noChangeShapeType="1"/>
              </p:cNvSpPr>
              <p:nvPr/>
            </p:nvSpPr>
            <p:spPr bwMode="auto">
              <a:xfrm>
                <a:off x="17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3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63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A</a:t>
                </a:r>
              </a:p>
            </p:txBody>
          </p:sp>
          <p:sp>
            <p:nvSpPr>
              <p:cNvPr id="22554" name="Text Box 21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B</a:t>
                </a:r>
              </a:p>
            </p:txBody>
          </p:sp>
          <p:sp>
            <p:nvSpPr>
              <p:cNvPr id="22555" name="Text Box 22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C</a:t>
                </a:r>
              </a:p>
            </p:txBody>
          </p:sp>
          <p:sp>
            <p:nvSpPr>
              <p:cNvPr id="22556" name="Text Box 23"/>
              <p:cNvSpPr txBox="1">
                <a:spLocks noChangeArrowheads="1"/>
              </p:cNvSpPr>
              <p:nvPr/>
            </p:nvSpPr>
            <p:spPr bwMode="auto">
              <a:xfrm>
                <a:off x="3648" y="16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/>
                  <a:t>D</a:t>
                </a:r>
              </a:p>
            </p:txBody>
          </p:sp>
          <p:sp>
            <p:nvSpPr>
              <p:cNvPr id="22557" name="Line 2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8" name="Text Box 25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/>
                  <a:t>5</a:t>
                </a:r>
                <a:r>
                  <a:rPr kumimoji="0" lang="en-US" altLang="en-US"/>
                  <a:t>m</a:t>
                </a:r>
                <a:endParaRPr kumimoji="0" lang="en-US" altLang="zh-CN"/>
              </a:p>
            </p:txBody>
          </p:sp>
          <p:sp>
            <p:nvSpPr>
              <p:cNvPr id="22559" name="Line 26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/>
                  <a:t>9m</a:t>
                </a:r>
              </a:p>
            </p:txBody>
          </p:sp>
          <p:graphicFrame>
            <p:nvGraphicFramePr>
              <p:cNvPr id="22537" name="Object 28"/>
              <p:cNvGraphicFramePr>
                <a:graphicFrameLocks noChangeAspect="1"/>
              </p:cNvGraphicFramePr>
              <p:nvPr/>
            </p:nvGraphicFramePr>
            <p:xfrm>
              <a:off x="4272" y="168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18" name="公式" r:id="rId17" imgW="177480" imgH="190440" progId="Equation.3">
                      <p:embed/>
                    </p:oleObj>
                  </mc:Choice>
                  <mc:Fallback>
                    <p:oleObj name="公式" r:id="rId17" imgW="177480" imgH="19044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8" name="Object 29"/>
              <p:cNvGraphicFramePr>
                <a:graphicFrameLocks noChangeAspect="1"/>
              </p:cNvGraphicFramePr>
              <p:nvPr/>
            </p:nvGraphicFramePr>
            <p:xfrm>
              <a:off x="2784" y="1680"/>
              <a:ext cx="17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19" name="公式" r:id="rId19" imgW="164880" imgH="190440" progId="Equation.3">
                      <p:embed/>
                    </p:oleObj>
                  </mc:Choice>
                  <mc:Fallback>
                    <p:oleObj name="公式" r:id="rId19" imgW="164880" imgH="1904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80"/>
                            <a:ext cx="17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1" name="Line 30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Rectangle 31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/>
                  <a:t>8m</a:t>
                </a:r>
              </a:p>
            </p:txBody>
          </p:sp>
        </p:grpSp>
      </p:grpSp>
      <p:graphicFrame>
        <p:nvGraphicFramePr>
          <p:cNvPr id="22533" name="Object 33"/>
          <p:cNvGraphicFramePr>
            <a:graphicFrameLocks noChangeAspect="1"/>
          </p:cNvGraphicFramePr>
          <p:nvPr/>
        </p:nvGraphicFramePr>
        <p:xfrm>
          <a:off x="1042988" y="404813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0" name="Equation" r:id="rId21" imgW="698400" imgH="177480" progId="Equation.DSMT4">
                  <p:embed/>
                </p:oleObj>
              </mc:Choice>
              <mc:Fallback>
                <p:oleObj name="Equation" r:id="rId21" imgW="698400" imgH="177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4"/>
          <p:cNvGraphicFramePr>
            <a:graphicFrameLocks noChangeAspect="1"/>
          </p:cNvGraphicFramePr>
          <p:nvPr/>
        </p:nvGraphicFramePr>
        <p:xfrm>
          <a:off x="3635375" y="260350"/>
          <a:ext cx="4537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1" name="Equation" r:id="rId23" imgW="1562040" imgH="241200" progId="Equation.DSMT4">
                  <p:embed/>
                </p:oleObj>
              </mc:Choice>
              <mc:Fallback>
                <p:oleObj name="Equation" r:id="rId23" imgW="156204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0350"/>
                        <a:ext cx="45370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6"/>
          <p:cNvGraphicFramePr>
            <a:graphicFrameLocks noChangeAspect="1"/>
          </p:cNvGraphicFramePr>
          <p:nvPr/>
        </p:nvGraphicFramePr>
        <p:xfrm>
          <a:off x="6084888" y="2636838"/>
          <a:ext cx="27352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2" name="公式" r:id="rId25" imgW="1600200" imgH="406080" progId="Equation.3">
                  <p:embed/>
                </p:oleObj>
              </mc:Choice>
              <mc:Fallback>
                <p:oleObj name="公式" r:id="rId25" imgW="160020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636838"/>
                        <a:ext cx="27352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42988" y="2781300"/>
            <a:ext cx="7035800" cy="2116138"/>
            <a:chOff x="759" y="1804"/>
            <a:chExt cx="4432" cy="1333"/>
          </a:xfrm>
        </p:grpSpPr>
        <p:sp>
          <p:nvSpPr>
            <p:cNvPr id="95241" name="Rectangle 3"/>
            <p:cNvSpPr>
              <a:spLocks noChangeArrowheads="1"/>
            </p:cNvSpPr>
            <p:nvPr/>
          </p:nvSpPr>
          <p:spPr bwMode="auto">
            <a:xfrm>
              <a:off x="759" y="1804"/>
              <a:ext cx="4432" cy="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zh-CN" altLang="zh-CN" sz="2800" b="1"/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1097" y="1989"/>
              <a:ext cx="3264" cy="960"/>
            </a:xfrm>
            <a:prstGeom prst="rightArrowCallout">
              <a:avLst>
                <a:gd name="adj1" fmla="val 38611"/>
                <a:gd name="adj2" fmla="val 19306"/>
                <a:gd name="adj3" fmla="val 105841"/>
                <a:gd name="adj4" fmla="val 25639"/>
              </a:avLst>
            </a:prstGeom>
            <a:gradFill rotWithShape="0">
              <a:gsLst>
                <a:gs pos="0">
                  <a:srgbClr val="FFFFFF"/>
                </a:gs>
                <a:gs pos="5000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243" name="Text Box 5"/>
            <p:cNvSpPr txBox="1">
              <a:spLocks noChangeArrowheads="1"/>
            </p:cNvSpPr>
            <p:nvPr/>
          </p:nvSpPr>
          <p:spPr bwMode="auto">
            <a:xfrm>
              <a:off x="1193" y="198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波源</a:t>
              </a:r>
            </a:p>
          </p:txBody>
        </p:sp>
        <p:sp>
          <p:nvSpPr>
            <p:cNvPr id="95244" name="Text Box 6"/>
            <p:cNvSpPr txBox="1">
              <a:spLocks noChangeArrowheads="1"/>
            </p:cNvSpPr>
            <p:nvPr/>
          </p:nvSpPr>
          <p:spPr bwMode="auto">
            <a:xfrm>
              <a:off x="1193" y="257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介质</a:t>
              </a:r>
            </a:p>
          </p:txBody>
        </p:sp>
        <p:sp>
          <p:nvSpPr>
            <p:cNvPr id="95245" name="Text Box 7"/>
            <p:cNvSpPr txBox="1">
              <a:spLocks noChangeArrowheads="1"/>
            </p:cNvSpPr>
            <p:nvPr/>
          </p:nvSpPr>
          <p:spPr bwMode="auto">
            <a:xfrm>
              <a:off x="1337" y="2296"/>
              <a:ext cx="2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CC0000"/>
                  </a:solidFill>
                </a:rPr>
                <a:t>+</a:t>
              </a:r>
            </a:p>
          </p:txBody>
        </p:sp>
        <p:sp>
          <p:nvSpPr>
            <p:cNvPr id="95246" name="Text Box 8"/>
            <p:cNvSpPr txBox="1">
              <a:spLocks noChangeArrowheads="1"/>
            </p:cNvSpPr>
            <p:nvPr/>
          </p:nvSpPr>
          <p:spPr bwMode="auto">
            <a:xfrm>
              <a:off x="2105" y="2325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弹性作用</a:t>
              </a:r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4441" y="1989"/>
              <a:ext cx="429" cy="100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rgbClr val="FF0000"/>
                  </a:solidFill>
                </a:rPr>
                <a:t>机械波</a:t>
              </a:r>
            </a:p>
          </p:txBody>
        </p:sp>
      </p:grpSp>
      <p:sp>
        <p:nvSpPr>
          <p:cNvPr id="95235" name="Rectangle 10"/>
          <p:cNvSpPr>
            <a:spLocks noChangeArrowheads="1"/>
          </p:cNvSpPr>
          <p:nvPr/>
        </p:nvSpPr>
        <p:spPr bwMode="auto">
          <a:xfrm>
            <a:off x="304800" y="533400"/>
            <a:ext cx="3903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chemeClr val="tx2"/>
                </a:solidFill>
              </a:rPr>
              <a:t>一、机械波的形成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735263" y="5354638"/>
            <a:ext cx="5773737" cy="958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        </a:t>
            </a:r>
            <a:r>
              <a:rPr kumimoji="0" lang="zh-CN" altLang="en-US" sz="2800" b="1">
                <a:solidFill>
                  <a:srgbClr val="FF0000"/>
                </a:solidFill>
              </a:rPr>
              <a:t>波</a:t>
            </a:r>
            <a:r>
              <a:rPr kumimoji="0" lang="zh-CN" altLang="en-US" sz="2800" b="1"/>
              <a:t>是</a:t>
            </a:r>
            <a:r>
              <a:rPr kumimoji="0" lang="zh-CN" altLang="en-US" sz="2800" b="1">
                <a:solidFill>
                  <a:srgbClr val="0000FF"/>
                </a:solidFill>
              </a:rPr>
              <a:t>运动状态</a:t>
            </a:r>
            <a:r>
              <a:rPr kumimoji="0" lang="zh-CN" altLang="en-US" sz="2800" b="1"/>
              <a:t>的传播，介质的质点</a:t>
            </a:r>
            <a:r>
              <a:rPr kumimoji="0" lang="zh-CN" altLang="en-US" sz="2800" b="1">
                <a:solidFill>
                  <a:srgbClr val="0000FF"/>
                </a:solidFill>
              </a:rPr>
              <a:t>并不随波传播</a:t>
            </a:r>
            <a:endParaRPr kumimoji="0" lang="zh-CN" altLang="en-US" sz="2800" b="1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84200" y="5276850"/>
            <a:ext cx="1828800" cy="1066800"/>
            <a:chOff x="192" y="3024"/>
            <a:chExt cx="1152" cy="672"/>
          </a:xfrm>
        </p:grpSpPr>
        <p:sp>
          <p:nvSpPr>
            <p:cNvPr id="95239" name="AutoShape 14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40" name="Text Box 15"/>
            <p:cNvSpPr txBox="1">
              <a:spLocks noChangeArrowheads="1"/>
            </p:cNvSpPr>
            <p:nvPr/>
          </p:nvSpPr>
          <p:spPr bwMode="auto">
            <a:xfrm>
              <a:off x="480" y="316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注意</a:t>
              </a:r>
            </a:p>
          </p:txBody>
        </p:sp>
      </p:grp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684213" y="1700213"/>
            <a:ext cx="8459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机械波产生条件：</a:t>
            </a:r>
            <a:r>
              <a:rPr kumimoji="0" lang="en-US" altLang="zh-CN" sz="3200" b="1">
                <a:solidFill>
                  <a:srgbClr val="CC0000"/>
                </a:solidFill>
              </a:rPr>
              <a:t>1</a:t>
            </a:r>
            <a:r>
              <a:rPr kumimoji="0" lang="zh-CN" altLang="en-US" sz="3200" b="1"/>
              <a:t>）</a:t>
            </a:r>
            <a:r>
              <a:rPr kumimoji="0" lang="zh-CN" altLang="en-US" sz="3200" b="1">
                <a:solidFill>
                  <a:srgbClr val="0000FF"/>
                </a:solidFill>
              </a:rPr>
              <a:t>波源</a:t>
            </a:r>
            <a:r>
              <a:rPr kumimoji="0" lang="zh-CN" altLang="en-US" sz="3200" b="1"/>
              <a:t>；</a:t>
            </a:r>
            <a:r>
              <a:rPr kumimoji="0" lang="en-US" altLang="zh-CN" sz="3200" b="1">
                <a:solidFill>
                  <a:srgbClr val="CC0000"/>
                </a:solidFill>
              </a:rPr>
              <a:t>2</a:t>
            </a:r>
            <a:r>
              <a:rPr kumimoji="0" lang="zh-CN" altLang="en-US" sz="3200" b="1"/>
              <a:t>）</a:t>
            </a:r>
            <a:r>
              <a:rPr kumimoji="0" lang="zh-CN" altLang="en-US" sz="3200" b="1">
                <a:solidFill>
                  <a:srgbClr val="0000FF"/>
                </a:solidFill>
              </a:rPr>
              <a:t>弹性介质</a:t>
            </a:r>
            <a:endParaRPr kumimoji="0"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 autoUpdateAnimBg="0"/>
      <p:bldP spid="41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35"/>
          <p:cNvSpPr>
            <a:spLocks noChangeArrowheads="1"/>
          </p:cNvSpPr>
          <p:nvPr/>
        </p:nvSpPr>
        <p:spPr bwMode="auto">
          <a:xfrm>
            <a:off x="6500813" y="1571625"/>
            <a:ext cx="5762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928813" y="5000625"/>
          <a:ext cx="50942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509428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428625" y="428625"/>
            <a:ext cx="650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 </a:t>
            </a:r>
            <a:r>
              <a:rPr kumimoji="0" lang="en-US" altLang="zh-CN" sz="2800" i="1"/>
              <a:t>B</a:t>
            </a:r>
            <a:r>
              <a:rPr kumimoji="0" lang="en-US" altLang="zh-CN" sz="2800" b="1"/>
              <a:t>  </a:t>
            </a:r>
            <a:r>
              <a:rPr kumimoji="0" lang="zh-CN" altLang="en-US" sz="2800" b="1"/>
              <a:t>点</a:t>
            </a:r>
            <a:r>
              <a:rPr kumimoji="0" lang="zh-CN" altLang="en-US" sz="2800" b="1">
                <a:solidFill>
                  <a:srgbClr val="FF0000"/>
                </a:solidFill>
              </a:rPr>
              <a:t>振动方程</a:t>
            </a:r>
          </a:p>
        </p:txBody>
      </p:sp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928688" y="3143250"/>
            <a:ext cx="6934200" cy="1524000"/>
            <a:chOff x="672" y="1200"/>
            <a:chExt cx="4368" cy="960"/>
          </a:xfrm>
        </p:grpSpPr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672" y="1200"/>
              <a:ext cx="4368" cy="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zh-CN" altLang="zh-CN" sz="2800" b="1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1008" y="1824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7" name="Object 12"/>
            <p:cNvGraphicFramePr>
              <a:graphicFrameLocks noChangeAspect="1"/>
            </p:cNvGraphicFramePr>
            <p:nvPr/>
          </p:nvGraphicFramePr>
          <p:xfrm>
            <a:off x="2790" y="124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5" name="公式" r:id="rId5" imgW="177480" imgH="190440" progId="Equation.3">
                    <p:embed/>
                  </p:oleObj>
                </mc:Choice>
                <mc:Fallback>
                  <p:oleObj name="公式" r:id="rId5" imgW="177480" imgH="1904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24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304" y="1344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496" y="1507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024" y="1514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3792" y="1514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824" y="1514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2928" y="18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A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2414" y="181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B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1680" y="18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C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3696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D</a:t>
              </a: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2496" y="1680"/>
              <a:ext cx="52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592" y="144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5</a:t>
              </a:r>
              <a:r>
                <a:rPr kumimoji="0" lang="en-US" altLang="en-US"/>
                <a:t>m</a:t>
              </a:r>
              <a:endParaRPr kumimoji="0" lang="en-US" altLang="zh-CN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3024" y="1680"/>
              <a:ext cx="76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3168" y="144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9m</a:t>
              </a:r>
            </a:p>
          </p:txBody>
        </p:sp>
        <p:graphicFrame>
          <p:nvGraphicFramePr>
            <p:cNvPr id="23558" name="Object 26"/>
            <p:cNvGraphicFramePr>
              <a:graphicFrameLocks noChangeAspect="1"/>
            </p:cNvGraphicFramePr>
            <p:nvPr/>
          </p:nvGraphicFramePr>
          <p:xfrm>
            <a:off x="4320" y="1872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6" name="公式" r:id="rId7" imgW="177480" imgH="190440" progId="Equation.3">
                    <p:embed/>
                  </p:oleObj>
                </mc:Choice>
                <mc:Fallback>
                  <p:oleObj name="公式" r:id="rId7" imgW="177480" imgH="1904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872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27"/>
            <p:cNvGraphicFramePr>
              <a:graphicFrameLocks noChangeAspect="1"/>
            </p:cNvGraphicFramePr>
            <p:nvPr/>
          </p:nvGraphicFramePr>
          <p:xfrm>
            <a:off x="2311" y="1851"/>
            <a:ext cx="17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7"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851"/>
                          <a:ext cx="17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Line 28"/>
            <p:cNvSpPr>
              <a:spLocks noChangeShapeType="1"/>
            </p:cNvSpPr>
            <p:nvPr/>
          </p:nvSpPr>
          <p:spPr bwMode="auto">
            <a:xfrm>
              <a:off x="1824" y="1680"/>
              <a:ext cx="6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29"/>
            <p:cNvSpPr>
              <a:spLocks noChangeArrowheads="1"/>
            </p:cNvSpPr>
            <p:nvPr/>
          </p:nvSpPr>
          <p:spPr bwMode="auto">
            <a:xfrm>
              <a:off x="2016" y="144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/>
                <a:t>8m</a:t>
              </a:r>
            </a:p>
          </p:txBody>
        </p:sp>
      </p:grpSp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1071563" y="1643063"/>
          <a:ext cx="71262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" name="Equation" r:id="rId11" imgW="2387520" imgH="393480" progId="Equation.DSMT4">
                  <p:embed/>
                </p:oleObj>
              </mc:Choice>
              <mc:Fallback>
                <p:oleObj name="Equation" r:id="rId11" imgW="238752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43063"/>
                        <a:ext cx="71262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3786188" y="357188"/>
          <a:ext cx="51212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name="公式" r:id="rId13" imgW="2158920" imgH="393480" progId="Equation.3">
                  <p:embed/>
                </p:oleObj>
              </mc:Choice>
              <mc:Fallback>
                <p:oleObj name="公式" r:id="rId13" imgW="215892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57188"/>
                        <a:ext cx="51212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4" name="Group 3"/>
          <p:cNvGrpSpPr>
            <a:grpSpLocks/>
          </p:cNvGrpSpPr>
          <p:nvPr/>
        </p:nvGrpSpPr>
        <p:grpSpPr bwMode="auto">
          <a:xfrm>
            <a:off x="2051050" y="1000125"/>
            <a:ext cx="6738938" cy="1674813"/>
            <a:chOff x="731" y="783"/>
            <a:chExt cx="4245" cy="1158"/>
          </a:xfrm>
        </p:grpSpPr>
        <p:sp>
          <p:nvSpPr>
            <p:cNvPr id="24588" name="Rectangle 4"/>
            <p:cNvSpPr>
              <a:spLocks noChangeArrowheads="1"/>
            </p:cNvSpPr>
            <p:nvPr/>
          </p:nvSpPr>
          <p:spPr bwMode="auto">
            <a:xfrm>
              <a:off x="731" y="783"/>
              <a:ext cx="4245" cy="115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9" name="Line 5"/>
            <p:cNvSpPr>
              <a:spLocks noChangeShapeType="1"/>
            </p:cNvSpPr>
            <p:nvPr/>
          </p:nvSpPr>
          <p:spPr bwMode="auto">
            <a:xfrm>
              <a:off x="924" y="1632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90" name="Group 6"/>
            <p:cNvGrpSpPr>
              <a:grpSpLocks/>
            </p:cNvGrpSpPr>
            <p:nvPr/>
          </p:nvGrpSpPr>
          <p:grpSpPr bwMode="auto">
            <a:xfrm>
              <a:off x="1110" y="1076"/>
              <a:ext cx="709" cy="240"/>
              <a:chOff x="2304" y="1126"/>
              <a:chExt cx="709" cy="240"/>
            </a:xfrm>
          </p:grpSpPr>
          <p:graphicFrame>
            <p:nvGraphicFramePr>
              <p:cNvPr id="24583" name="Object 7"/>
              <p:cNvGraphicFramePr>
                <a:graphicFrameLocks noChangeAspect="1"/>
              </p:cNvGraphicFramePr>
              <p:nvPr/>
            </p:nvGraphicFramePr>
            <p:xfrm>
              <a:off x="2790" y="112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80" name="公式" r:id="rId3" imgW="177480" imgH="190440" progId="Equation.3">
                      <p:embed/>
                    </p:oleObj>
                  </mc:Choice>
                  <mc:Fallback>
                    <p:oleObj name="公式" r:id="rId3" imgW="177480" imgH="1904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112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5" name="Line 8"/>
              <p:cNvSpPr>
                <a:spLocks noChangeShapeType="1"/>
              </p:cNvSpPr>
              <p:nvPr/>
            </p:nvSpPr>
            <p:spPr bwMode="auto">
              <a:xfrm>
                <a:off x="2304" y="1222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>
              <a:off x="2412" y="139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0"/>
            <p:cNvSpPr>
              <a:spLocks noChangeShapeType="1"/>
            </p:cNvSpPr>
            <p:nvPr/>
          </p:nvSpPr>
          <p:spPr bwMode="auto">
            <a:xfrm>
              <a:off x="2940" y="139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1"/>
            <p:cNvSpPr>
              <a:spLocks noChangeShapeType="1"/>
            </p:cNvSpPr>
            <p:nvPr/>
          </p:nvSpPr>
          <p:spPr bwMode="auto">
            <a:xfrm>
              <a:off x="3708" y="139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2"/>
            <p:cNvSpPr>
              <a:spLocks noChangeShapeType="1"/>
            </p:cNvSpPr>
            <p:nvPr/>
          </p:nvSpPr>
          <p:spPr bwMode="auto">
            <a:xfrm>
              <a:off x="1740" y="139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13"/>
            <p:cNvSpPr txBox="1">
              <a:spLocks noChangeArrowheads="1"/>
            </p:cNvSpPr>
            <p:nvPr/>
          </p:nvSpPr>
          <p:spPr bwMode="auto">
            <a:xfrm>
              <a:off x="2844" y="16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596" name="Text Box 14"/>
            <p:cNvSpPr txBox="1">
              <a:spLocks noChangeArrowheads="1"/>
            </p:cNvSpPr>
            <p:nvPr/>
          </p:nvSpPr>
          <p:spPr bwMode="auto">
            <a:xfrm>
              <a:off x="2316" y="16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597" name="Text Box 15"/>
            <p:cNvSpPr txBox="1">
              <a:spLocks noChangeArrowheads="1"/>
            </p:cNvSpPr>
            <p:nvPr/>
          </p:nvSpPr>
          <p:spPr bwMode="auto">
            <a:xfrm>
              <a:off x="1596" y="16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4598" name="Text Box 16"/>
            <p:cNvSpPr txBox="1">
              <a:spLocks noChangeArrowheads="1"/>
            </p:cNvSpPr>
            <p:nvPr/>
          </p:nvSpPr>
          <p:spPr bwMode="auto">
            <a:xfrm>
              <a:off x="3612" y="16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4599" name="Line 17"/>
            <p:cNvSpPr>
              <a:spLocks noChangeShapeType="1"/>
            </p:cNvSpPr>
            <p:nvPr/>
          </p:nvSpPr>
          <p:spPr bwMode="auto">
            <a:xfrm>
              <a:off x="2412" y="1488"/>
              <a:ext cx="52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Text Box 18"/>
            <p:cNvSpPr txBox="1">
              <a:spLocks noChangeArrowheads="1"/>
            </p:cNvSpPr>
            <p:nvPr/>
          </p:nvSpPr>
          <p:spPr bwMode="auto">
            <a:xfrm>
              <a:off x="2508" y="1248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00"/>
                  </a:solidFill>
                </a:rPr>
                <a:t>5</a:t>
              </a:r>
              <a:r>
                <a:rPr kumimoji="0" lang="en-US" altLang="en-US">
                  <a:solidFill>
                    <a:srgbClr val="000000"/>
                  </a:solidFill>
                </a:rPr>
                <a:t>m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4601" name="Line 19"/>
            <p:cNvSpPr>
              <a:spLocks noChangeShapeType="1"/>
            </p:cNvSpPr>
            <p:nvPr/>
          </p:nvSpPr>
          <p:spPr bwMode="auto">
            <a:xfrm>
              <a:off x="2940" y="1488"/>
              <a:ext cx="76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Text Box 20"/>
            <p:cNvSpPr txBox="1">
              <a:spLocks noChangeArrowheads="1"/>
            </p:cNvSpPr>
            <p:nvPr/>
          </p:nvSpPr>
          <p:spPr bwMode="auto">
            <a:xfrm>
              <a:off x="3084" y="1248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00"/>
                  </a:solidFill>
                </a:rPr>
                <a:t>9m</a:t>
              </a:r>
            </a:p>
          </p:txBody>
        </p:sp>
        <p:graphicFrame>
          <p:nvGraphicFramePr>
            <p:cNvPr id="24581" name="Object 21"/>
            <p:cNvGraphicFramePr>
              <a:graphicFrameLocks noChangeAspect="1"/>
            </p:cNvGraphicFramePr>
            <p:nvPr/>
          </p:nvGraphicFramePr>
          <p:xfrm>
            <a:off x="4236" y="168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1" name="公式" r:id="rId5" imgW="177480" imgH="190440" progId="Equation.3">
                    <p:embed/>
                  </p:oleObj>
                </mc:Choice>
                <mc:Fallback>
                  <p:oleObj name="公式" r:id="rId5" imgW="177480" imgH="1904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68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22"/>
            <p:cNvGraphicFramePr>
              <a:graphicFrameLocks noChangeAspect="1"/>
            </p:cNvGraphicFramePr>
            <p:nvPr/>
          </p:nvGraphicFramePr>
          <p:xfrm>
            <a:off x="2748" y="1680"/>
            <a:ext cx="17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1680"/>
                          <a:ext cx="17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Line 23"/>
            <p:cNvSpPr>
              <a:spLocks noChangeShapeType="1"/>
            </p:cNvSpPr>
            <p:nvPr/>
          </p:nvSpPr>
          <p:spPr bwMode="auto">
            <a:xfrm>
              <a:off x="1740" y="1488"/>
              <a:ext cx="6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1932" y="1248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00"/>
                  </a:solidFill>
                </a:rPr>
                <a:t>8m</a:t>
              </a:r>
            </a:p>
          </p:txBody>
        </p:sp>
      </p:grpSp>
      <p:sp>
        <p:nvSpPr>
          <p:cNvPr id="24585" name="Rectangle 36"/>
          <p:cNvSpPr>
            <a:spLocks noChangeArrowheads="1"/>
          </p:cNvSpPr>
          <p:nvPr/>
        </p:nvSpPr>
        <p:spPr bwMode="auto">
          <a:xfrm>
            <a:off x="6500813" y="4286250"/>
            <a:ext cx="10810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96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000000"/>
                </a:solidFill>
              </a:rPr>
              <a:t>写出传播方向上</a:t>
            </a:r>
            <a:r>
              <a:rPr kumimoji="0" lang="en-US" altLang="zh-CN" sz="2800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点</a:t>
            </a:r>
            <a:r>
              <a:rPr kumimoji="0" lang="zh-CN" altLang="en-US" sz="2800" i="1">
                <a:solidFill>
                  <a:srgbClr val="000000"/>
                </a:solidFill>
              </a:rPr>
              <a:t>、</a:t>
            </a:r>
            <a:r>
              <a:rPr kumimoji="0" lang="en-US" altLang="zh-CN" sz="2800" i="1">
                <a:solidFill>
                  <a:srgbClr val="000000"/>
                </a:solidFill>
              </a:rPr>
              <a:t>D</a:t>
            </a:r>
            <a:r>
              <a:rPr kumimoji="0" lang="zh-CN" altLang="en-US" sz="2800" b="1">
                <a:solidFill>
                  <a:srgbClr val="000000"/>
                </a:solidFill>
              </a:rPr>
              <a:t>点的</a:t>
            </a:r>
            <a:r>
              <a:rPr kumimoji="0" lang="zh-CN" altLang="en-US" sz="2800" b="1">
                <a:solidFill>
                  <a:srgbClr val="FF0000"/>
                </a:solidFill>
              </a:rPr>
              <a:t>简谐运动方程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00063" y="4429125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i="1">
                <a:solidFill>
                  <a:srgbClr val="000000"/>
                </a:solidFill>
              </a:rPr>
              <a:t>C</a:t>
            </a:r>
            <a:r>
              <a:rPr kumimoji="0" lang="zh-CN" altLang="en-US" sz="2800" b="1">
                <a:solidFill>
                  <a:srgbClr val="000000"/>
                </a:solidFill>
              </a:rPr>
              <a:t>点</a:t>
            </a:r>
          </a:p>
        </p:txBody>
      </p:sp>
      <p:graphicFrame>
        <p:nvGraphicFramePr>
          <p:cNvPr id="24578" name="Object 32"/>
          <p:cNvGraphicFramePr>
            <a:graphicFrameLocks noChangeAspect="1"/>
          </p:cNvGraphicFramePr>
          <p:nvPr/>
        </p:nvGraphicFramePr>
        <p:xfrm>
          <a:off x="7308850" y="1700213"/>
          <a:ext cx="14319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" name="公式" r:id="rId9" imgW="1054080" imgH="279360" progId="Equation.3">
                  <p:embed/>
                </p:oleObj>
              </mc:Choice>
              <mc:Fallback>
                <p:oleObj name="公式" r:id="rId9" imgW="105408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700213"/>
                        <a:ext cx="14319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3"/>
          <p:cNvGraphicFramePr>
            <a:graphicFrameLocks noChangeAspect="1"/>
          </p:cNvGraphicFramePr>
          <p:nvPr/>
        </p:nvGraphicFramePr>
        <p:xfrm>
          <a:off x="1857375" y="4286250"/>
          <a:ext cx="600075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Equation" r:id="rId11" imgW="2260440" imgH="812520" progId="Equation.DSMT4">
                  <p:embed/>
                </p:oleObj>
              </mc:Choice>
              <mc:Fallback>
                <p:oleObj name="Equation" r:id="rId11" imgW="2260440" imgH="8125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286250"/>
                        <a:ext cx="600075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37"/>
          <p:cNvGraphicFramePr>
            <a:graphicFrameLocks noChangeAspect="1"/>
          </p:cNvGraphicFramePr>
          <p:nvPr/>
        </p:nvGraphicFramePr>
        <p:xfrm>
          <a:off x="642938" y="3214688"/>
          <a:ext cx="51196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" name="公式" r:id="rId13" imgW="2158920" imgH="393480" progId="Equation.3">
                  <p:embed/>
                </p:oleObj>
              </mc:Choice>
              <mc:Fallback>
                <p:oleObj name="公式" r:id="rId13" imgW="215892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214688"/>
                        <a:ext cx="51196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643063" y="2500313"/>
          <a:ext cx="57880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3" imgW="2171520" imgH="812520" progId="Equation.DSMT4">
                  <p:embed/>
                </p:oleObj>
              </mc:Choice>
              <mc:Fallback>
                <p:oleObj name="Equation" r:id="rId3" imgW="2171520" imgH="812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500313"/>
                        <a:ext cx="578802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857250" y="1643063"/>
            <a:ext cx="4802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en-US" altLang="zh-CN" sz="2800" i="1">
                <a:solidFill>
                  <a:srgbClr val="000000"/>
                </a:solidFill>
              </a:rPr>
              <a:t>D</a:t>
            </a:r>
            <a:r>
              <a:rPr kumimoji="0" lang="zh-CN" altLang="en-US" sz="2800" b="1">
                <a:solidFill>
                  <a:srgbClr val="000000"/>
                </a:solidFill>
              </a:rPr>
              <a:t>点</a:t>
            </a:r>
            <a:endParaRPr kumimoji="0" lang="zh-CN" altLang="en-US" sz="2800" i="1">
              <a:solidFill>
                <a:srgbClr val="000000"/>
              </a:solidFill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071563" y="500063"/>
          <a:ext cx="51196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公式" r:id="rId5" imgW="2158920" imgH="393480" progId="Equation.3">
                  <p:embed/>
                </p:oleObj>
              </mc:Choice>
              <mc:Fallback>
                <p:oleObj name="公式" r:id="rId5" imgW="21589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0063"/>
                        <a:ext cx="51196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02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4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>
                <a:solidFill>
                  <a:srgbClr val="000000"/>
                </a:solidFill>
              </a:rPr>
              <a:t>分别求出 </a:t>
            </a:r>
            <a:r>
              <a:rPr kumimoji="0" lang="en-US" altLang="zh-CN" sz="2800" i="1">
                <a:solidFill>
                  <a:srgbClr val="000000"/>
                </a:solidFill>
              </a:rPr>
              <a:t>BC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</a:rPr>
              <a:t>，</a:t>
            </a:r>
            <a:r>
              <a:rPr kumimoji="0" lang="en-US" altLang="zh-CN" sz="2800" i="1">
                <a:solidFill>
                  <a:srgbClr val="000000"/>
                </a:solidFill>
              </a:rPr>
              <a:t>CD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</a:rPr>
              <a:t>两点间的相位差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81000" y="4572000"/>
          <a:ext cx="84502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3" imgW="3085920" imgH="583920" progId="Equation.DSMT4">
                  <p:embed/>
                </p:oleObj>
              </mc:Choice>
              <mc:Fallback>
                <p:oleObj name="Equation" r:id="rId3" imgW="308592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8450263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2" name="Group 4"/>
          <p:cNvGrpSpPr>
            <a:grpSpLocks/>
          </p:cNvGrpSpPr>
          <p:nvPr/>
        </p:nvGrpSpPr>
        <p:grpSpPr bwMode="auto">
          <a:xfrm>
            <a:off x="914400" y="2514600"/>
            <a:ext cx="7154863" cy="1658938"/>
            <a:chOff x="672" y="1440"/>
            <a:chExt cx="4368" cy="960"/>
          </a:xfrm>
        </p:grpSpPr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672" y="1440"/>
              <a:ext cx="4368" cy="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6634" name="Group 6"/>
            <p:cNvGrpSpPr>
              <a:grpSpLocks/>
            </p:cNvGrpSpPr>
            <p:nvPr/>
          </p:nvGrpSpPr>
          <p:grpSpPr bwMode="auto">
            <a:xfrm>
              <a:off x="1008" y="1488"/>
              <a:ext cx="3600" cy="864"/>
              <a:chOff x="960" y="1056"/>
              <a:chExt cx="3600" cy="864"/>
            </a:xfrm>
          </p:grpSpPr>
          <p:sp>
            <p:nvSpPr>
              <p:cNvPr id="26635" name="Line 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28" name="Object 8"/>
              <p:cNvGraphicFramePr>
                <a:graphicFrameLocks noChangeAspect="1"/>
              </p:cNvGraphicFramePr>
              <p:nvPr/>
            </p:nvGraphicFramePr>
            <p:xfrm>
              <a:off x="2742" y="105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97" name="公式" r:id="rId5" imgW="177480" imgH="190440" progId="Equation.3">
                      <p:embed/>
                    </p:oleObj>
                  </mc:Choice>
                  <mc:Fallback>
                    <p:oleObj name="公式" r:id="rId5" imgW="177480" imgH="19044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105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6" name="Line 9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7" name="Line 10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8" name="Line 11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9" name="Line 12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0" name="Line 13"/>
              <p:cNvSpPr>
                <a:spLocks noChangeShapeType="1"/>
              </p:cNvSpPr>
              <p:nvPr/>
            </p:nvSpPr>
            <p:spPr bwMode="auto">
              <a:xfrm>
                <a:off x="1776" y="139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1" name="Text Box 14"/>
              <p:cNvSpPr txBox="1">
                <a:spLocks noChangeArrowheads="1"/>
              </p:cNvSpPr>
              <p:nvPr/>
            </p:nvSpPr>
            <p:spPr bwMode="auto">
              <a:xfrm>
                <a:off x="2880" y="1632"/>
                <a:ext cx="22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6642" name="Text Box 15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22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6643" name="Text Box 16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23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6644" name="Text Box 17"/>
              <p:cNvSpPr txBox="1">
                <a:spLocks noChangeArrowheads="1"/>
              </p:cNvSpPr>
              <p:nvPr/>
            </p:nvSpPr>
            <p:spPr bwMode="auto">
              <a:xfrm>
                <a:off x="3648" y="1632"/>
                <a:ext cx="24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6645" name="Line 18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Text Box 19"/>
              <p:cNvSpPr txBox="1">
                <a:spLocks noChangeArrowheads="1"/>
              </p:cNvSpPr>
              <p:nvPr/>
            </p:nvSpPr>
            <p:spPr bwMode="auto">
              <a:xfrm>
                <a:off x="2544" y="1248"/>
                <a:ext cx="35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5</a:t>
                </a:r>
                <a:r>
                  <a:rPr kumimoji="0" lang="en-US" altLang="en-US">
                    <a:solidFill>
                      <a:srgbClr val="000000"/>
                    </a:solidFill>
                  </a:rPr>
                  <a:t>m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7" name="Line 20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Text Box 21"/>
              <p:cNvSpPr txBox="1">
                <a:spLocks noChangeArrowheads="1"/>
              </p:cNvSpPr>
              <p:nvPr/>
            </p:nvSpPr>
            <p:spPr bwMode="auto">
              <a:xfrm>
                <a:off x="3120" y="1248"/>
                <a:ext cx="349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9m</a:t>
                </a:r>
              </a:p>
            </p:txBody>
          </p:sp>
          <p:graphicFrame>
            <p:nvGraphicFramePr>
              <p:cNvPr id="26629" name="Object 22"/>
              <p:cNvGraphicFramePr>
                <a:graphicFrameLocks noChangeAspect="1"/>
              </p:cNvGraphicFramePr>
              <p:nvPr/>
            </p:nvGraphicFramePr>
            <p:xfrm>
              <a:off x="4272" y="1680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98" name="公式" r:id="rId7" imgW="177480" imgH="190440" progId="Equation.3">
                      <p:embed/>
                    </p:oleObj>
                  </mc:Choice>
                  <mc:Fallback>
                    <p:oleObj name="公式" r:id="rId7" imgW="177480" imgH="19044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0" name="Object 23"/>
              <p:cNvGraphicFramePr>
                <a:graphicFrameLocks noChangeAspect="1"/>
              </p:cNvGraphicFramePr>
              <p:nvPr/>
            </p:nvGraphicFramePr>
            <p:xfrm>
              <a:off x="2784" y="1680"/>
              <a:ext cx="17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99" name="公式" r:id="rId9" imgW="164880" imgH="190440" progId="Equation.3">
                      <p:embed/>
                    </p:oleObj>
                  </mc:Choice>
                  <mc:Fallback>
                    <p:oleObj name="公式" r:id="rId9" imgW="164880" imgH="19044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680"/>
                            <a:ext cx="17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Rectangle 25"/>
              <p:cNvSpPr>
                <a:spLocks noChangeArrowheads="1"/>
              </p:cNvSpPr>
              <p:nvPr/>
            </p:nvSpPr>
            <p:spPr bwMode="auto">
              <a:xfrm>
                <a:off x="1973" y="1248"/>
                <a:ext cx="35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000000"/>
                    </a:solidFill>
                  </a:rPr>
                  <a:t>8m</a:t>
                </a:r>
              </a:p>
            </p:txBody>
          </p:sp>
        </p:grp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533400" y="1143000"/>
          <a:ext cx="8229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0" name="Equation" r:id="rId11" imgW="3174840" imgH="393480" progId="Equation.DSMT4">
                  <p:embed/>
                </p:oleObj>
              </mc:Choice>
              <mc:Fallback>
                <p:oleObj name="Equation" r:id="rId11" imgW="317484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229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81" y="2132856"/>
            <a:ext cx="5695629" cy="20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119708"/>
            <a:ext cx="8712968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zh-CN" altLang="en-US" sz="2600" b="1" dirty="0" smtClean="0">
                <a:solidFill>
                  <a:srgbClr val="CC0000"/>
                </a:solidFill>
              </a:rPr>
              <a:t>例</a:t>
            </a:r>
            <a:r>
              <a:rPr kumimoji="0" lang="en-US" altLang="zh-CN" sz="2600" b="1" dirty="0">
                <a:solidFill>
                  <a:srgbClr val="CC0000"/>
                </a:solidFill>
              </a:rPr>
              <a:t>2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   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一平面简谐波在空间传播，已知波线上某点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P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的振动规律为                                ，如下图所示，分别写出以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O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为原点的波函数。</a:t>
            </a:r>
            <a:endParaRPr kumimoji="0" lang="en-US" altLang="zh-CN" sz="2600" b="1" dirty="0">
              <a:solidFill>
                <a:srgbClr val="1C1C1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42818"/>
              </p:ext>
            </p:extLst>
          </p:nvPr>
        </p:nvGraphicFramePr>
        <p:xfrm>
          <a:off x="1331640" y="833880"/>
          <a:ext cx="2736304" cy="53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Equation" r:id="rId4" imgW="1168400" imgH="228600" progId="Equation.DSMT4">
                  <p:embed/>
                </p:oleObj>
              </mc:Choice>
              <mc:Fallback>
                <p:oleObj name="Equation" r:id="rId4" imgW="11684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33880"/>
                        <a:ext cx="2736304" cy="534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58432"/>
              </p:ext>
            </p:extLst>
          </p:nvPr>
        </p:nvGraphicFramePr>
        <p:xfrm>
          <a:off x="827584" y="4365104"/>
          <a:ext cx="4968552" cy="233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Equation" r:id="rId6" imgW="1892160" imgH="888840" progId="Equation.DSMT4">
                  <p:embed/>
                </p:oleObj>
              </mc:Choice>
              <mc:Fallback>
                <p:oleObj name="Equation" r:id="rId6" imgW="1892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4968552" cy="2336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89015" y="434861"/>
            <a:ext cx="8243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600" b="1" dirty="0" smtClean="0">
                <a:solidFill>
                  <a:srgbClr val="CC0000"/>
                </a:solidFill>
              </a:rPr>
              <a:t>例</a:t>
            </a:r>
            <a:r>
              <a:rPr kumimoji="0" lang="en-US" altLang="zh-CN" sz="2600" b="1" dirty="0" smtClean="0">
                <a:solidFill>
                  <a:srgbClr val="CC0000"/>
                </a:solidFill>
              </a:rPr>
              <a:t>3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  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已知</a:t>
            </a:r>
            <a:r>
              <a:rPr kumimoji="0" lang="zh-CN" altLang="en-US" sz="2600" b="1" dirty="0" smtClean="0">
                <a:solidFill>
                  <a:srgbClr val="FF0000"/>
                </a:solidFill>
              </a:rPr>
              <a:t>波函数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如下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，求波长、周期和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波速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。</a:t>
            </a:r>
            <a:endParaRPr kumimoji="0" lang="en-US" altLang="zh-CN" sz="2600" b="1" dirty="0">
              <a:solidFill>
                <a:srgbClr val="1C1C1C"/>
              </a:solidFill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462603"/>
              </p:ext>
            </p:extLst>
          </p:nvPr>
        </p:nvGraphicFramePr>
        <p:xfrm>
          <a:off x="1619672" y="1196752"/>
          <a:ext cx="555981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3" imgW="2082600" imgH="215640" progId="Equation.DSMT4">
                  <p:embed/>
                </p:oleObj>
              </mc:Choice>
              <mc:Fallback>
                <p:oleObj name="Equation" r:id="rId3" imgW="208260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96752"/>
                        <a:ext cx="5559816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5750" y="2216566"/>
            <a:ext cx="59166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600" b="1" dirty="0"/>
              <a:t>解：比较系数法</a:t>
            </a:r>
            <a:endParaRPr kumimoji="0" lang="en-US" altLang="zh-CN" sz="2600" b="1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8537"/>
              </p:ext>
            </p:extLst>
          </p:nvPr>
        </p:nvGraphicFramePr>
        <p:xfrm>
          <a:off x="1619672" y="3645024"/>
          <a:ext cx="5400600" cy="83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公式" r:id="rId5" imgW="1587240" imgH="253800" progId="Equation.3">
                  <p:embed/>
                </p:oleObj>
              </mc:Choice>
              <mc:Fallback>
                <p:oleObj name="公式" r:id="rId5" imgW="1587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45024"/>
                        <a:ext cx="5400600" cy="833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71600" y="2912685"/>
            <a:ext cx="473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1C1C1C"/>
                </a:solidFill>
              </a:rPr>
              <a:t>把题</a:t>
            </a:r>
            <a:r>
              <a:rPr kumimoji="0" lang="zh-CN" altLang="en-US" b="1" dirty="0" smtClean="0">
                <a:solidFill>
                  <a:srgbClr val="1C1C1C"/>
                </a:solidFill>
              </a:rPr>
              <a:t>中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波函数</a:t>
            </a:r>
            <a:r>
              <a:rPr kumimoji="0" lang="zh-CN" altLang="en-US" b="1" dirty="0" smtClean="0">
                <a:solidFill>
                  <a:srgbClr val="1C1C1C"/>
                </a:solidFill>
              </a:rPr>
              <a:t>改写</a:t>
            </a:r>
            <a:r>
              <a:rPr kumimoji="0" lang="zh-CN" altLang="en-US" b="1" dirty="0">
                <a:solidFill>
                  <a:srgbClr val="1C1C1C"/>
                </a:solidFill>
              </a:rPr>
              <a:t>成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963"/>
              </p:ext>
            </p:extLst>
          </p:nvPr>
        </p:nvGraphicFramePr>
        <p:xfrm>
          <a:off x="1763688" y="5114801"/>
          <a:ext cx="57975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公式" r:id="rId7" imgW="1993680" imgH="253800" progId="Equation.3">
                  <p:embed/>
                </p:oleObj>
              </mc:Choice>
              <mc:Fallback>
                <p:oleObj name="公式" r:id="rId7" imgW="1993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14801"/>
                        <a:ext cx="57975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85627" y="4653136"/>
            <a:ext cx="2405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1C1C1C"/>
                </a:solidFill>
              </a:rPr>
              <a:t>比较得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93377"/>
              </p:ext>
            </p:extLst>
          </p:nvPr>
        </p:nvGraphicFramePr>
        <p:xfrm>
          <a:off x="2915816" y="2060848"/>
          <a:ext cx="2492022" cy="80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公式" r:id="rId9" imgW="787320" imgH="253800" progId="Equation.3">
                  <p:embed/>
                </p:oleObj>
              </mc:Choice>
              <mc:Fallback>
                <p:oleObj name="公式" r:id="rId9" imgW="7873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5816" y="2060848"/>
                        <a:ext cx="2492022" cy="803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4692"/>
            <a:ext cx="885698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如图示一平面余弦波在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t=2s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时刻的波形图，求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    (1)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坐标原点处介质质点的振动方程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写出波函数；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51" y="227687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解：第一种情形：波沿着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轴正向传播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61946"/>
            <a:ext cx="364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zh-CN" altLang="en-US" sz="2400" dirty="0" smtClean="0"/>
              <a:t>时刻，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处质点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91693"/>
              </p:ext>
            </p:extLst>
          </p:nvPr>
        </p:nvGraphicFramePr>
        <p:xfrm>
          <a:off x="1307008" y="3570743"/>
          <a:ext cx="4129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2" name="公式" r:id="rId3" imgW="1155600" imgH="253800" progId="Equation.3">
                  <p:embed/>
                </p:oleObj>
              </mc:Choice>
              <mc:Fallback>
                <p:oleObj name="公式" r:id="rId3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08" y="3570743"/>
                        <a:ext cx="4129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8164"/>
              </p:ext>
            </p:extLst>
          </p:nvPr>
        </p:nvGraphicFramePr>
        <p:xfrm>
          <a:off x="899592" y="4600031"/>
          <a:ext cx="4764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公式" r:id="rId5" imgW="1333440" imgH="253800" progId="Equation.3">
                  <p:embed/>
                </p:oleObj>
              </mc:Choice>
              <mc:Fallback>
                <p:oleObj name="公式" r:id="rId5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00031"/>
                        <a:ext cx="47640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5867792" y="3508211"/>
            <a:ext cx="3101975" cy="1981200"/>
            <a:chOff x="5540375" y="1066800"/>
            <a:chExt cx="3101975" cy="1981200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8358746"/>
                </p:ext>
              </p:extLst>
            </p:nvPr>
          </p:nvGraphicFramePr>
          <p:xfrm>
            <a:off x="6353175" y="1443048"/>
            <a:ext cx="504825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4" name="公式" r:id="rId7" imgW="317160" imgH="177480" progId="Equation.3">
                    <p:embed/>
                  </p:oleObj>
                </mc:Choice>
                <mc:Fallback>
                  <p:oleObj name="公式" r:id="rId7" imgW="3171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3175" y="1443048"/>
                          <a:ext cx="504825" cy="23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 flipV="1">
              <a:off x="6781800" y="1676400"/>
              <a:ext cx="0" cy="685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781800" y="1771422"/>
              <a:ext cx="562620" cy="6197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6459539" y="2188235"/>
              <a:ext cx="495300" cy="563912"/>
              <a:chOff x="3983" y="2769"/>
              <a:chExt cx="312" cy="353"/>
            </a:xfrm>
          </p:grpSpPr>
          <p:sp>
            <p:nvSpPr>
              <p:cNvPr id="20" name="Arc 8"/>
              <p:cNvSpPr>
                <a:spLocks/>
              </p:cNvSpPr>
              <p:nvPr/>
            </p:nvSpPr>
            <p:spPr bwMode="auto">
              <a:xfrm rot="20688336" flipV="1">
                <a:off x="4125" y="2769"/>
                <a:ext cx="170" cy="206"/>
              </a:xfrm>
              <a:custGeom>
                <a:avLst/>
                <a:gdLst>
                  <a:gd name="T0" fmla="*/ 0 w 43200"/>
                  <a:gd name="T1" fmla="*/ 0 h 40133"/>
                  <a:gd name="T2" fmla="*/ 0 w 43200"/>
                  <a:gd name="T3" fmla="*/ 0 h 40133"/>
                  <a:gd name="T4" fmla="*/ 0 w 43200"/>
                  <a:gd name="T5" fmla="*/ 0 h 4013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133"/>
                  <a:gd name="T11" fmla="*/ 43200 w 43200"/>
                  <a:gd name="T12" fmla="*/ 40133 h 40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133" fill="none" extrusionOk="0">
                    <a:moveTo>
                      <a:pt x="10505" y="40133"/>
                    </a:moveTo>
                    <a:cubicBezTo>
                      <a:pt x="3989" y="36232"/>
                      <a:pt x="0" y="2919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0133" stroke="0" extrusionOk="0">
                    <a:moveTo>
                      <a:pt x="10505" y="40133"/>
                    </a:moveTo>
                    <a:cubicBezTo>
                      <a:pt x="3989" y="36232"/>
                      <a:pt x="0" y="2919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632329"/>
                  </p:ext>
                </p:extLst>
              </p:nvPr>
            </p:nvGraphicFramePr>
            <p:xfrm>
              <a:off x="3983" y="2916"/>
              <a:ext cx="28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5" name="公式" r:id="rId9" imgW="241200" imgH="177480" progId="Equation.3">
                      <p:embed/>
                    </p:oleObj>
                  </mc:Choice>
                  <mc:Fallback>
                    <p:oleObj name="公式" r:id="rId9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3" y="2916"/>
                            <a:ext cx="281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5540375" y="1066800"/>
              <a:ext cx="3101975" cy="1981200"/>
              <a:chOff x="3442" y="2112"/>
              <a:chExt cx="1954" cy="1248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3442" y="2928"/>
                <a:ext cx="16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960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6" name="Object 18"/>
              <p:cNvGraphicFramePr>
                <a:graphicFrameLocks noChangeAspect="1"/>
              </p:cNvGraphicFramePr>
              <p:nvPr/>
            </p:nvGraphicFramePr>
            <p:xfrm>
              <a:off x="4416" y="2112"/>
              <a:ext cx="23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6" name="公式" r:id="rId11" imgW="152280" imgH="139680" progId="Equation.3">
                      <p:embed/>
                    </p:oleObj>
                  </mc:Choice>
                  <mc:Fallback>
                    <p:oleObj name="公式" r:id="rId11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112"/>
                            <a:ext cx="239" cy="22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Arc 19"/>
              <p:cNvSpPr>
                <a:spLocks/>
              </p:cNvSpPr>
              <p:nvPr/>
            </p:nvSpPr>
            <p:spPr bwMode="auto">
              <a:xfrm rot="13167794" flipV="1">
                <a:off x="4320" y="2352"/>
                <a:ext cx="24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8" name="Object 20"/>
              <p:cNvGraphicFramePr>
                <a:graphicFrameLocks noChangeAspect="1"/>
              </p:cNvGraphicFramePr>
              <p:nvPr/>
            </p:nvGraphicFramePr>
            <p:xfrm>
              <a:off x="5184" y="2784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7" name="公式" r:id="rId13" imgW="126720" imgH="139680" progId="Equation.3">
                      <p:embed/>
                    </p:oleObj>
                  </mc:Choice>
                  <mc:Fallback>
                    <p:oleObj name="公式" r:id="rId1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84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109" name="Picture 37" descr="C:\Users\Administrator\Desktop\未标题-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66" y="1369512"/>
            <a:ext cx="3069075" cy="18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83443"/>
              </p:ext>
            </p:extLst>
          </p:nvPr>
        </p:nvGraphicFramePr>
        <p:xfrm>
          <a:off x="1403648" y="476672"/>
          <a:ext cx="3540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6" name="公式" r:id="rId3" imgW="990360" imgH="253800" progId="Equation.3">
                  <p:embed/>
                </p:oleObj>
              </mc:Choice>
              <mc:Fallback>
                <p:oleObj name="公式" r:id="rId3" imgW="990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6672"/>
                        <a:ext cx="35401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4171"/>
              </p:ext>
            </p:extLst>
          </p:nvPr>
        </p:nvGraphicFramePr>
        <p:xfrm>
          <a:off x="1187624" y="1628800"/>
          <a:ext cx="48101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7" name="公式" r:id="rId5" imgW="1346040" imgH="291960" progId="Equation.3">
                  <p:embed/>
                </p:oleObj>
              </mc:Choice>
              <mc:Fallback>
                <p:oleObj name="公式" r:id="rId5" imgW="1346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48101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3651" y="294580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种情形：波沿着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轴负向传播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3656146"/>
            <a:ext cx="364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zh-CN" altLang="en-US" sz="2400" dirty="0" smtClean="0"/>
              <a:t>时刻，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处质点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79053"/>
              </p:ext>
            </p:extLst>
          </p:nvPr>
        </p:nvGraphicFramePr>
        <p:xfrm>
          <a:off x="803063" y="4071526"/>
          <a:ext cx="435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8" name="公式" r:id="rId7" imgW="1218960" imgH="253800" progId="Equation.3">
                  <p:embed/>
                </p:oleObj>
              </mc:Choice>
              <mc:Fallback>
                <p:oleObj name="公式" r:id="rId7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063" y="4071526"/>
                        <a:ext cx="4356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788036"/>
              </p:ext>
            </p:extLst>
          </p:nvPr>
        </p:nvGraphicFramePr>
        <p:xfrm>
          <a:off x="1125538" y="5038725"/>
          <a:ext cx="47196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9" name="公式" r:id="rId9" imgW="1320480" imgH="253800" progId="Equation.3">
                  <p:embed/>
                </p:oleObj>
              </mc:Choice>
              <mc:Fallback>
                <p:oleObj name="公式" r:id="rId9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5038725"/>
                        <a:ext cx="47196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4"/>
          <p:cNvGrpSpPr>
            <a:grpSpLocks/>
          </p:cNvGrpSpPr>
          <p:nvPr/>
        </p:nvGrpSpPr>
        <p:grpSpPr bwMode="auto">
          <a:xfrm>
            <a:off x="5867792" y="3508211"/>
            <a:ext cx="3101975" cy="2252466"/>
            <a:chOff x="5540375" y="1066800"/>
            <a:chExt cx="3101975" cy="2252466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2821582"/>
                </p:ext>
              </p:extLst>
            </p:nvPr>
          </p:nvGraphicFramePr>
          <p:xfrm>
            <a:off x="6632574" y="3085903"/>
            <a:ext cx="504825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0" name="公式" r:id="rId11" imgW="317160" imgH="177480" progId="Equation.3">
                    <p:embed/>
                  </p:oleObj>
                </mc:Choice>
                <mc:Fallback>
                  <p:oleObj name="公式" r:id="rId11" imgW="3171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2574" y="3085903"/>
                          <a:ext cx="504825" cy="23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6781800" y="2362200"/>
              <a:ext cx="0" cy="685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6781800" y="2391219"/>
              <a:ext cx="562620" cy="3965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00584"/>
                </p:ext>
              </p:extLst>
            </p:nvPr>
          </p:nvGraphicFramePr>
          <p:xfrm>
            <a:off x="6767521" y="2541282"/>
            <a:ext cx="446088" cy="329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1" name="公式" r:id="rId13" imgW="241200" imgH="177480" progId="Equation.3">
                    <p:embed/>
                  </p:oleObj>
                </mc:Choice>
                <mc:Fallback>
                  <p:oleObj name="公式" r:id="rId13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7521" y="2541282"/>
                          <a:ext cx="446088" cy="329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5540375" y="1066800"/>
              <a:ext cx="3101975" cy="1981200"/>
              <a:chOff x="3442" y="2112"/>
              <a:chExt cx="1954" cy="1248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3442" y="2928"/>
                <a:ext cx="16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960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6" name="Object 18"/>
              <p:cNvGraphicFramePr>
                <a:graphicFrameLocks noChangeAspect="1"/>
              </p:cNvGraphicFramePr>
              <p:nvPr/>
            </p:nvGraphicFramePr>
            <p:xfrm>
              <a:off x="4416" y="2112"/>
              <a:ext cx="23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52" name="公式" r:id="rId15" imgW="152280" imgH="139680" progId="Equation.3">
                      <p:embed/>
                    </p:oleObj>
                  </mc:Choice>
                  <mc:Fallback>
                    <p:oleObj name="公式" r:id="rId15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112"/>
                            <a:ext cx="239" cy="221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Arc 19"/>
              <p:cNvSpPr>
                <a:spLocks/>
              </p:cNvSpPr>
              <p:nvPr/>
            </p:nvSpPr>
            <p:spPr bwMode="auto">
              <a:xfrm rot="13167794" flipV="1">
                <a:off x="4320" y="2352"/>
                <a:ext cx="24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8" name="Object 20"/>
              <p:cNvGraphicFramePr>
                <a:graphicFrameLocks noChangeAspect="1"/>
              </p:cNvGraphicFramePr>
              <p:nvPr/>
            </p:nvGraphicFramePr>
            <p:xfrm>
              <a:off x="5184" y="2784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53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84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449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38456"/>
              </p:ext>
            </p:extLst>
          </p:nvPr>
        </p:nvGraphicFramePr>
        <p:xfrm>
          <a:off x="1425575" y="476250"/>
          <a:ext cx="3494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公式" r:id="rId3" imgW="977760" imgH="253800" progId="Equation.3">
                  <p:embed/>
                </p:oleObj>
              </mc:Choice>
              <mc:Fallback>
                <p:oleObj name="公式" r:id="rId3" imgW="977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76250"/>
                        <a:ext cx="3494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32364"/>
              </p:ext>
            </p:extLst>
          </p:nvPr>
        </p:nvGraphicFramePr>
        <p:xfrm>
          <a:off x="1187450" y="1628775"/>
          <a:ext cx="48101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公式" r:id="rId5" imgW="1346040" imgH="291960" progId="Equation.3">
                  <p:embed/>
                </p:oleObj>
              </mc:Choice>
              <mc:Fallback>
                <p:oleObj name="公式" r:id="rId5" imgW="1346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48101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1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590800" y="332656"/>
            <a:ext cx="4933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</a:rPr>
              <a:t>第三节   波动能量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19342" y="1052736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一 、波动能量的传播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95300" y="5199584"/>
            <a:ext cx="62369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同时</a:t>
            </a:r>
            <a:r>
              <a:rPr lang="zh-CN" altLang="en-US" b="1" dirty="0"/>
              <a:t>，介质发生</a:t>
            </a:r>
            <a:r>
              <a:rPr lang="zh-CN" altLang="en-US" b="1" dirty="0">
                <a:solidFill>
                  <a:srgbClr val="FF0000"/>
                </a:solidFill>
              </a:rPr>
              <a:t>弹性形变</a:t>
            </a:r>
            <a:r>
              <a:rPr lang="zh-CN" altLang="en-US" b="1" dirty="0"/>
              <a:t>，具有</a:t>
            </a:r>
            <a:r>
              <a:rPr lang="zh-CN" altLang="en-US" b="1" dirty="0">
                <a:solidFill>
                  <a:srgbClr val="FF0000"/>
                </a:solidFill>
              </a:rPr>
              <a:t>弹性势</a:t>
            </a:r>
            <a:r>
              <a:rPr lang="zh-CN" altLang="en-US" b="1" dirty="0" smtClean="0">
                <a:solidFill>
                  <a:srgbClr val="FF0000"/>
                </a:solidFill>
              </a:rPr>
              <a:t>能。</a:t>
            </a:r>
            <a:r>
              <a:rPr lang="en-US" altLang="zh-CN" b="1" dirty="0" smtClean="0"/>
              <a:t>     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84330" y="1668159"/>
            <a:ext cx="860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2"/>
                </a:solidFill>
              </a:rPr>
              <a:t>当机械波在媒质中传播时，媒质中各质点均在其平衡位置附近振动，因而具有振动</a:t>
            </a:r>
            <a:r>
              <a:rPr lang="zh-CN" altLang="en-US" b="1" dirty="0" smtClean="0">
                <a:solidFill>
                  <a:schemeClr val="tx2"/>
                </a:solidFill>
              </a:rPr>
              <a:t>动能。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67544" y="5847655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固体棒</a:t>
            </a:r>
            <a:r>
              <a:rPr lang="zh-CN" altLang="en-US" b="1" dirty="0"/>
              <a:t>中传播的</a:t>
            </a:r>
            <a:r>
              <a:rPr lang="zh-CN" altLang="en-US" b="1" dirty="0">
                <a:solidFill>
                  <a:srgbClr val="FF0000"/>
                </a:solidFill>
              </a:rPr>
              <a:t>纵波</a:t>
            </a:r>
            <a:r>
              <a:rPr lang="zh-CN" altLang="en-US" b="1" dirty="0">
                <a:solidFill>
                  <a:srgbClr val="0000FF"/>
                </a:solidFill>
              </a:rPr>
              <a:t>为例</a:t>
            </a:r>
            <a:r>
              <a:rPr lang="zh-CN" altLang="en-US" b="1" dirty="0"/>
              <a:t>分析</a:t>
            </a:r>
            <a:r>
              <a:rPr lang="zh-CN" altLang="en-US" b="1" dirty="0">
                <a:solidFill>
                  <a:srgbClr val="FF0000"/>
                </a:solidFill>
              </a:rPr>
              <a:t>波动能量</a:t>
            </a:r>
            <a:r>
              <a:rPr lang="zh-CN" altLang="en-US" b="1" dirty="0"/>
              <a:t>的</a:t>
            </a:r>
            <a:r>
              <a:rPr lang="zh-CN" altLang="en-US" b="1" dirty="0" smtClean="0"/>
              <a:t>传播</a:t>
            </a:r>
            <a:endParaRPr lang="en-US" altLang="zh-CN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12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813" y="2565400"/>
                  <a:ext cx="6643687" cy="22018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95288" y="1125538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FF0000"/>
                </a:solidFill>
              </a:rPr>
              <a:t>1.</a:t>
            </a:r>
            <a:r>
              <a:rPr kumimoji="0" lang="zh-CN" altLang="en-US" sz="2800" b="1">
                <a:solidFill>
                  <a:srgbClr val="FF0000"/>
                </a:solidFill>
              </a:rPr>
              <a:t>横波：</a:t>
            </a:r>
            <a:r>
              <a:rPr kumimoji="0" lang="zh-CN" altLang="en-US" sz="2800" b="1"/>
              <a:t>质点</a:t>
            </a:r>
            <a:r>
              <a:rPr kumimoji="0" lang="zh-CN" altLang="en-US" sz="2800" b="1">
                <a:solidFill>
                  <a:srgbClr val="0000FF"/>
                </a:solidFill>
              </a:rPr>
              <a:t>振动方向</a:t>
            </a:r>
            <a:r>
              <a:rPr kumimoji="0" lang="zh-CN" altLang="en-US" sz="2800" b="1"/>
              <a:t>与波的</a:t>
            </a:r>
            <a:r>
              <a:rPr kumimoji="0" lang="zh-CN" altLang="en-US" sz="2800" b="1">
                <a:solidFill>
                  <a:srgbClr val="0000FF"/>
                </a:solidFill>
              </a:rPr>
              <a:t>传播方向</a:t>
            </a:r>
            <a:r>
              <a:rPr kumimoji="0" lang="zh-CN" altLang="en-US" sz="2800" b="1"/>
              <a:t>相</a:t>
            </a:r>
            <a:r>
              <a:rPr kumimoji="0" lang="zh-CN" altLang="en-US" sz="2800" b="1">
                <a:solidFill>
                  <a:srgbClr val="CC0000"/>
                </a:solidFill>
              </a:rPr>
              <a:t>垂直</a:t>
            </a:r>
            <a:r>
              <a:rPr kumimoji="0" lang="zh-CN" altLang="en-US" sz="2800" b="1"/>
              <a:t>的波</a:t>
            </a:r>
            <a:r>
              <a:rPr kumimoji="0" lang="en-US" altLang="zh-CN" sz="2800" b="1"/>
              <a:t>.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1631950" y="1676400"/>
            <a:ext cx="421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（仅在固体中传播 ）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/>
              <a:t>二、波的分类</a:t>
            </a:r>
            <a:endParaRPr kumimoji="0" lang="zh-CN" altLang="en-US" b="1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93738" y="6030913"/>
            <a:ext cx="7739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b="1"/>
              <a:t>    </a:t>
            </a:r>
            <a:r>
              <a:rPr lang="zh-CN" altLang="en-US" sz="2800" b="1">
                <a:solidFill>
                  <a:srgbClr val="FF0000"/>
                </a:solidFill>
              </a:rPr>
              <a:t>特征</a:t>
            </a:r>
            <a:r>
              <a:rPr lang="zh-CN" altLang="en-US" sz="2800" b="1"/>
              <a:t>：具有交替出现的</a:t>
            </a:r>
            <a:r>
              <a:rPr lang="zh-CN" altLang="en-US" sz="2800" b="1">
                <a:solidFill>
                  <a:srgbClr val="FF0000"/>
                </a:solidFill>
              </a:rPr>
              <a:t>波峰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波谷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084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2276475"/>
                  <a:ext cx="8223250" cy="3611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431496" y="2576763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体积元</a:t>
            </a:r>
            <a:r>
              <a:rPr lang="zh-CN" altLang="en-US" b="1" dirty="0"/>
              <a:t>  </a:t>
            </a:r>
            <a:r>
              <a:rPr lang="en-US" altLang="zh-CN" b="1" dirty="0" err="1"/>
              <a:t>dV</a:t>
            </a:r>
            <a:r>
              <a:rPr lang="en-US" altLang="zh-CN" b="1" dirty="0"/>
              <a:t> = </a:t>
            </a:r>
            <a:r>
              <a:rPr lang="en-US" altLang="zh-CN" b="1" dirty="0" err="1"/>
              <a:t>Sd</a:t>
            </a:r>
            <a:r>
              <a:rPr lang="en-US" altLang="zh-CN" b="1" i="1" dirty="0" err="1"/>
              <a:t>x</a:t>
            </a:r>
            <a:endParaRPr lang="en-US" altLang="zh-CN" b="1" i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72480" y="404664"/>
            <a:ext cx="6755904" cy="2005012"/>
            <a:chOff x="619125" y="2571750"/>
            <a:chExt cx="7620000" cy="23749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619125" y="2571750"/>
              <a:ext cx="7620000" cy="2374900"/>
              <a:chOff x="480" y="2544"/>
              <a:chExt cx="4800" cy="1496"/>
            </a:xfrm>
          </p:grpSpPr>
          <p:sp>
            <p:nvSpPr>
              <p:cNvPr id="30732" name="Rectangle 6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4800" cy="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33" name="Line 7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864" cy="0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4" name="Text Box 8"/>
              <p:cNvSpPr txBox="1">
                <a:spLocks noChangeArrowheads="1"/>
              </p:cNvSpPr>
              <p:nvPr/>
            </p:nvSpPr>
            <p:spPr bwMode="auto">
              <a:xfrm>
                <a:off x="4771" y="2777"/>
                <a:ext cx="4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 i="1"/>
                  <a:t>x</a:t>
                </a:r>
              </a:p>
            </p:txBody>
          </p:sp>
          <p:graphicFrame>
            <p:nvGraphicFramePr>
              <p:cNvPr id="30722" name="Object 9"/>
              <p:cNvGraphicFramePr>
                <a:graphicFrameLocks noChangeAspect="1"/>
              </p:cNvGraphicFramePr>
              <p:nvPr/>
            </p:nvGraphicFramePr>
            <p:xfrm>
              <a:off x="1200" y="3072"/>
              <a:ext cx="33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2" name="公式" r:id="rId3" imgW="126720" imgH="139680" progId="Equation.3">
                      <p:embed/>
                    </p:oleObj>
                  </mc:Choice>
                  <mc:Fallback>
                    <p:oleObj name="公式" r:id="rId3" imgW="126720" imgH="1396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072"/>
                            <a:ext cx="336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5" name="AutoShape 10"/>
              <p:cNvSpPr>
                <a:spLocks noChangeArrowheads="1"/>
              </p:cNvSpPr>
              <p:nvPr/>
            </p:nvSpPr>
            <p:spPr bwMode="auto">
              <a:xfrm>
                <a:off x="995" y="2736"/>
                <a:ext cx="3102" cy="279"/>
              </a:xfrm>
              <a:prstGeom prst="cube">
                <a:avLst>
                  <a:gd name="adj" fmla="val 47134"/>
                </a:avLst>
              </a:prstGeom>
              <a:noFill/>
              <a:ln w="22225">
                <a:solidFill>
                  <a:srgbClr val="0066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36" name="AutoShape 11"/>
              <p:cNvSpPr>
                <a:spLocks noChangeArrowheads="1"/>
              </p:cNvSpPr>
              <p:nvPr/>
            </p:nvSpPr>
            <p:spPr bwMode="auto">
              <a:xfrm>
                <a:off x="1862" y="2736"/>
                <a:ext cx="821" cy="279"/>
              </a:xfrm>
              <a:prstGeom prst="cube">
                <a:avLst>
                  <a:gd name="adj" fmla="val 47134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37" name="Line 12"/>
              <p:cNvSpPr>
                <a:spLocks noChangeShapeType="1"/>
              </p:cNvSpPr>
              <p:nvPr/>
            </p:nvSpPr>
            <p:spPr bwMode="auto">
              <a:xfrm>
                <a:off x="995" y="3015"/>
                <a:ext cx="37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Text Box 13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O</a:t>
                </a:r>
              </a:p>
            </p:txBody>
          </p:sp>
          <p:sp>
            <p:nvSpPr>
              <p:cNvPr id="30739" name="Line 14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672" cy="0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3" name="Object 15"/>
              <p:cNvGraphicFramePr>
                <a:graphicFrameLocks noChangeAspect="1"/>
              </p:cNvGraphicFramePr>
              <p:nvPr/>
            </p:nvGraphicFramePr>
            <p:xfrm>
              <a:off x="1968" y="3072"/>
              <a:ext cx="396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3" name="公式" r:id="rId5" imgW="190440" imgH="177480" progId="Equation.3">
                      <p:embed/>
                    </p:oleObj>
                  </mc:Choice>
                  <mc:Fallback>
                    <p:oleObj name="公式" r:id="rId5" imgW="190440" imgH="177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3072"/>
                            <a:ext cx="396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0" name="Text Box 16"/>
              <p:cNvSpPr txBox="1">
                <a:spLocks noChangeArrowheads="1"/>
              </p:cNvSpPr>
              <p:nvPr/>
            </p:nvSpPr>
            <p:spPr bwMode="auto">
              <a:xfrm>
                <a:off x="4771" y="3370"/>
                <a:ext cx="365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 i="1"/>
                  <a:t>x</a:t>
                </a:r>
              </a:p>
            </p:txBody>
          </p:sp>
          <p:sp>
            <p:nvSpPr>
              <p:cNvPr id="30741" name="AutoShape 17"/>
              <p:cNvSpPr>
                <a:spLocks noChangeArrowheads="1"/>
              </p:cNvSpPr>
              <p:nvPr/>
            </p:nvSpPr>
            <p:spPr bwMode="auto">
              <a:xfrm>
                <a:off x="995" y="3328"/>
                <a:ext cx="3102" cy="279"/>
              </a:xfrm>
              <a:prstGeom prst="cube">
                <a:avLst>
                  <a:gd name="adj" fmla="val 47134"/>
                </a:avLst>
              </a:prstGeom>
              <a:noFill/>
              <a:ln w="22225">
                <a:solidFill>
                  <a:srgbClr val="0066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42" name="AutoShape 18"/>
              <p:cNvSpPr>
                <a:spLocks noChangeArrowheads="1"/>
              </p:cNvSpPr>
              <p:nvPr/>
            </p:nvSpPr>
            <p:spPr bwMode="auto">
              <a:xfrm>
                <a:off x="2227" y="3328"/>
                <a:ext cx="1085" cy="279"/>
              </a:xfrm>
              <a:prstGeom prst="cube">
                <a:avLst>
                  <a:gd name="adj" fmla="val 47134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30743" name="Line 19"/>
              <p:cNvSpPr>
                <a:spLocks noChangeShapeType="1"/>
              </p:cNvSpPr>
              <p:nvPr/>
            </p:nvSpPr>
            <p:spPr bwMode="auto">
              <a:xfrm>
                <a:off x="995" y="3607"/>
                <a:ext cx="37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Text Box 20"/>
              <p:cNvSpPr txBox="1">
                <a:spLocks noChangeArrowheads="1"/>
              </p:cNvSpPr>
              <p:nvPr/>
            </p:nvSpPr>
            <p:spPr bwMode="auto">
              <a:xfrm>
                <a:off x="672" y="3504"/>
                <a:ext cx="27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O</a:t>
                </a:r>
              </a:p>
            </p:txBody>
          </p:sp>
          <p:sp>
            <p:nvSpPr>
              <p:cNvPr id="30745" name="Line 21"/>
              <p:cNvSpPr>
                <a:spLocks noChangeShapeType="1"/>
              </p:cNvSpPr>
              <p:nvPr/>
            </p:nvSpPr>
            <p:spPr bwMode="auto">
              <a:xfrm>
                <a:off x="1862" y="3692"/>
                <a:ext cx="3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4" name="Object 22"/>
              <p:cNvGraphicFramePr>
                <a:graphicFrameLocks noChangeAspect="1"/>
              </p:cNvGraphicFramePr>
              <p:nvPr/>
            </p:nvGraphicFramePr>
            <p:xfrm>
              <a:off x="1908" y="3692"/>
              <a:ext cx="34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4" name="公式" r:id="rId7" imgW="139680" imgH="164880" progId="Equation.3">
                      <p:embed/>
                    </p:oleObj>
                  </mc:Choice>
                  <mc:Fallback>
                    <p:oleObj name="公式" r:id="rId7" imgW="139680" imgH="1648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" y="3692"/>
                            <a:ext cx="348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6" name="Line 23"/>
              <p:cNvSpPr>
                <a:spLocks noChangeShapeType="1"/>
              </p:cNvSpPr>
              <p:nvPr/>
            </p:nvSpPr>
            <p:spPr bwMode="auto">
              <a:xfrm>
                <a:off x="1862" y="3030"/>
                <a:ext cx="0" cy="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24"/>
              <p:cNvSpPr>
                <a:spLocks noChangeShapeType="1"/>
              </p:cNvSpPr>
              <p:nvPr/>
            </p:nvSpPr>
            <p:spPr bwMode="auto">
              <a:xfrm>
                <a:off x="2551" y="3030"/>
                <a:ext cx="0" cy="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Line 25"/>
              <p:cNvSpPr>
                <a:spLocks noChangeShapeType="1"/>
              </p:cNvSpPr>
              <p:nvPr/>
            </p:nvSpPr>
            <p:spPr bwMode="auto">
              <a:xfrm>
                <a:off x="2227" y="3518"/>
                <a:ext cx="0" cy="3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9" name="Line 26"/>
              <p:cNvSpPr>
                <a:spLocks noChangeShapeType="1"/>
              </p:cNvSpPr>
              <p:nvPr/>
            </p:nvSpPr>
            <p:spPr bwMode="auto">
              <a:xfrm>
                <a:off x="3168" y="3518"/>
                <a:ext cx="0" cy="3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0" name="Line 27"/>
              <p:cNvSpPr>
                <a:spLocks noChangeShapeType="1"/>
              </p:cNvSpPr>
              <p:nvPr/>
            </p:nvSpPr>
            <p:spPr bwMode="auto">
              <a:xfrm>
                <a:off x="995" y="2891"/>
                <a:ext cx="0" cy="3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1" name="Line 28"/>
              <p:cNvSpPr>
                <a:spLocks noChangeShapeType="1"/>
              </p:cNvSpPr>
              <p:nvPr/>
            </p:nvSpPr>
            <p:spPr bwMode="auto">
              <a:xfrm>
                <a:off x="2544" y="3692"/>
                <a:ext cx="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5" name="Object 29"/>
              <p:cNvGraphicFramePr>
                <a:graphicFrameLocks noChangeAspect="1"/>
              </p:cNvGraphicFramePr>
              <p:nvPr/>
            </p:nvGraphicFramePr>
            <p:xfrm>
              <a:off x="2400" y="3701"/>
              <a:ext cx="912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5" name="公式" r:id="rId9" imgW="419040" imgH="203040" progId="Equation.3">
                      <p:embed/>
                    </p:oleObj>
                  </mc:Choice>
                  <mc:Fallback>
                    <p:oleObj name="公式" r:id="rId9" imgW="419040" imgH="2030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701"/>
                            <a:ext cx="912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9" name="Line 33"/>
            <p:cNvSpPr>
              <a:spLocks noChangeShapeType="1"/>
            </p:cNvSpPr>
            <p:nvPr/>
          </p:nvSpPr>
          <p:spPr bwMode="auto">
            <a:xfrm flipV="1">
              <a:off x="3492500" y="2997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3643955" y="2577527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位移</a:t>
            </a:r>
            <a:r>
              <a:rPr lang="zh-CN" altLang="en-US" b="1" dirty="0"/>
              <a:t> </a:t>
            </a:r>
            <a:r>
              <a:rPr lang="en-US" altLang="zh-CN" b="1" i="1" dirty="0" smtClean="0"/>
              <a:t>y</a:t>
            </a:r>
            <a:r>
              <a:rPr lang="zh-CN" altLang="en-US" b="1" i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形变 </a:t>
            </a:r>
            <a:r>
              <a:rPr lang="en-US" altLang="zh-CN" b="1" dirty="0" err="1" smtClean="0"/>
              <a:t>d</a:t>
            </a:r>
            <a:r>
              <a:rPr lang="en-US" altLang="zh-CN" b="1" i="1" dirty="0" err="1" smtClean="0"/>
              <a:t>y</a:t>
            </a:r>
            <a:endParaRPr lang="en-US" altLang="zh-CN" b="1" dirty="0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95831"/>
              </p:ext>
            </p:extLst>
          </p:nvPr>
        </p:nvGraphicFramePr>
        <p:xfrm>
          <a:off x="2640262" y="3323356"/>
          <a:ext cx="3760440" cy="82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公式" r:id="rId11" imgW="1790640" imgH="393480" progId="Equation.3">
                  <p:embed/>
                </p:oleObj>
              </mc:Choice>
              <mc:Fallback>
                <p:oleObj name="公式" r:id="rId11" imgW="1790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262" y="3323356"/>
                        <a:ext cx="3760440" cy="82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75146"/>
              </p:ext>
            </p:extLst>
          </p:nvPr>
        </p:nvGraphicFramePr>
        <p:xfrm>
          <a:off x="2846521" y="4207892"/>
          <a:ext cx="2468180" cy="9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公式" r:id="rId13" imgW="1130040" imgH="393480" progId="Equation.3">
                  <p:embed/>
                </p:oleObj>
              </mc:Choice>
              <mc:Fallback>
                <p:oleObj name="公式" r:id="rId1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521" y="4207892"/>
                        <a:ext cx="2468180" cy="9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57842"/>
              </p:ext>
            </p:extLst>
          </p:nvPr>
        </p:nvGraphicFramePr>
        <p:xfrm>
          <a:off x="2743200" y="5134437"/>
          <a:ext cx="4061048" cy="95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公式" r:id="rId15" imgW="1714320" imgH="393480" progId="Equation.3">
                  <p:embed/>
                </p:oleObj>
              </mc:Choice>
              <mc:Fallback>
                <p:oleObj name="公式" r:id="rId15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34437"/>
                        <a:ext cx="4061048" cy="95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62000" y="442298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运动方程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55650" y="5318597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振动速度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023144" y="3485951"/>
            <a:ext cx="124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动 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" grpId="0" autoUpdateAnimBg="0"/>
      <p:bldP spid="3106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7541"/>
              </p:ext>
            </p:extLst>
          </p:nvPr>
        </p:nvGraphicFramePr>
        <p:xfrm>
          <a:off x="1096963" y="2045054"/>
          <a:ext cx="2035175" cy="80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公式" r:id="rId3" imgW="965160" imgH="393480" progId="Equation.3">
                  <p:embed/>
                </p:oleObj>
              </mc:Choice>
              <mc:Fallback>
                <p:oleObj name="公式" r:id="rId3" imgW="9651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045054"/>
                        <a:ext cx="2035175" cy="807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3388" y="4272955"/>
            <a:ext cx="3276600" cy="722312"/>
            <a:chOff x="240" y="1637"/>
            <a:chExt cx="2064" cy="455"/>
          </a:xfrm>
        </p:grpSpPr>
        <p:sp>
          <p:nvSpPr>
            <p:cNvPr id="32813" name="Text Box 4"/>
            <p:cNvSpPr txBox="1">
              <a:spLocks noChangeArrowheads="1"/>
            </p:cNvSpPr>
            <p:nvPr/>
          </p:nvSpPr>
          <p:spPr bwMode="auto">
            <a:xfrm>
              <a:off x="240" y="1689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8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3277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245797"/>
                </p:ext>
              </p:extLst>
            </p:nvPr>
          </p:nvGraphicFramePr>
          <p:xfrm>
            <a:off x="1203" y="1637"/>
            <a:ext cx="68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3" name="公式" r:id="rId5" imgW="634680" imgH="393480" progId="Equation.3">
                    <p:embed/>
                  </p:oleObj>
                </mc:Choice>
                <mc:Fallback>
                  <p:oleObj name="公式" r:id="rId5" imgW="6346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637"/>
                          <a:ext cx="685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28660"/>
              </p:ext>
            </p:extLst>
          </p:nvPr>
        </p:nvGraphicFramePr>
        <p:xfrm>
          <a:off x="4520763" y="5421275"/>
          <a:ext cx="1301394" cy="9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4" name="公式" r:id="rId7" imgW="495000" imgH="393480" progId="Equation.3">
                  <p:embed/>
                </p:oleObj>
              </mc:Choice>
              <mc:Fallback>
                <p:oleObj name="公式" r:id="rId7" imgW="4950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63" y="5421275"/>
                        <a:ext cx="1301394" cy="90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395288" y="1089207"/>
            <a:ext cx="322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FF"/>
              </a:buClr>
              <a:buSzPct val="125000"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、弹性势能</a:t>
            </a:r>
          </a:p>
        </p:txBody>
      </p:sp>
      <p:grpSp>
        <p:nvGrpSpPr>
          <p:cNvPr id="32783" name="Group 13"/>
          <p:cNvGrpSpPr>
            <a:grpSpLocks/>
          </p:cNvGrpSpPr>
          <p:nvPr/>
        </p:nvGrpSpPr>
        <p:grpSpPr bwMode="auto">
          <a:xfrm>
            <a:off x="4114800" y="1412776"/>
            <a:ext cx="4572000" cy="1828800"/>
            <a:chOff x="2592" y="432"/>
            <a:chExt cx="2880" cy="1152"/>
          </a:xfrm>
        </p:grpSpPr>
        <p:sp>
          <p:nvSpPr>
            <p:cNvPr id="32793" name="Rectangle 14"/>
            <p:cNvSpPr>
              <a:spLocks noChangeArrowheads="1"/>
            </p:cNvSpPr>
            <p:nvPr/>
          </p:nvSpPr>
          <p:spPr bwMode="auto">
            <a:xfrm>
              <a:off x="2592" y="432"/>
              <a:ext cx="2880" cy="1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2909" y="857"/>
              <a:ext cx="51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5136" y="576"/>
              <a:ext cx="25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x</a:t>
              </a:r>
            </a:p>
          </p:txBody>
        </p:sp>
        <p:graphicFrame>
          <p:nvGraphicFramePr>
            <p:cNvPr id="32775" name="Object 17"/>
            <p:cNvGraphicFramePr>
              <a:graphicFrameLocks noChangeAspect="1"/>
            </p:cNvGraphicFramePr>
            <p:nvPr/>
          </p:nvGraphicFramePr>
          <p:xfrm>
            <a:off x="3024" y="794"/>
            <a:ext cx="25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5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794"/>
                          <a:ext cx="25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AutoShape 18"/>
            <p:cNvSpPr>
              <a:spLocks noChangeArrowheads="1"/>
            </p:cNvSpPr>
            <p:nvPr/>
          </p:nvSpPr>
          <p:spPr bwMode="auto">
            <a:xfrm>
              <a:off x="2901" y="574"/>
              <a:ext cx="1861" cy="206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7" name="AutoShape 19"/>
            <p:cNvSpPr>
              <a:spLocks noChangeArrowheads="1"/>
            </p:cNvSpPr>
            <p:nvPr/>
          </p:nvSpPr>
          <p:spPr bwMode="auto">
            <a:xfrm>
              <a:off x="3421" y="574"/>
              <a:ext cx="493" cy="206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8" name="Line 20"/>
            <p:cNvSpPr>
              <a:spLocks noChangeShapeType="1"/>
            </p:cNvSpPr>
            <p:nvPr/>
          </p:nvSpPr>
          <p:spPr bwMode="auto">
            <a:xfrm>
              <a:off x="2901" y="780"/>
              <a:ext cx="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Text Box 21"/>
            <p:cNvSpPr txBox="1">
              <a:spLocks noChangeArrowheads="1"/>
            </p:cNvSpPr>
            <p:nvPr/>
          </p:nvSpPr>
          <p:spPr bwMode="auto">
            <a:xfrm>
              <a:off x="2662" y="64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O</a:t>
              </a:r>
            </a:p>
          </p:txBody>
        </p:sp>
        <p:sp>
          <p:nvSpPr>
            <p:cNvPr id="32800" name="Line 22"/>
            <p:cNvSpPr>
              <a:spLocks noChangeShapeType="1"/>
            </p:cNvSpPr>
            <p:nvPr/>
          </p:nvSpPr>
          <p:spPr bwMode="auto">
            <a:xfrm>
              <a:off x="3427" y="857"/>
              <a:ext cx="403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6" name="Object 23"/>
            <p:cNvGraphicFramePr>
              <a:graphicFrameLocks noChangeAspect="1"/>
            </p:cNvGraphicFramePr>
            <p:nvPr/>
          </p:nvGraphicFramePr>
          <p:xfrm>
            <a:off x="3485" y="788"/>
            <a:ext cx="3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6" name="公式" r:id="rId11" imgW="190440" imgH="177480" progId="Equation.3">
                    <p:embed/>
                  </p:oleObj>
                </mc:Choice>
                <mc:Fallback>
                  <p:oleObj name="公式" r:id="rId11" imgW="19044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" y="788"/>
                          <a:ext cx="3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1" name="Text Box 24"/>
            <p:cNvSpPr txBox="1">
              <a:spLocks noChangeArrowheads="1"/>
            </p:cNvSpPr>
            <p:nvPr/>
          </p:nvSpPr>
          <p:spPr bwMode="auto">
            <a:xfrm>
              <a:off x="5136" y="1008"/>
              <a:ext cx="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x</a:t>
              </a:r>
            </a:p>
          </p:txBody>
        </p:sp>
        <p:sp>
          <p:nvSpPr>
            <p:cNvPr id="32802" name="AutoShape 25"/>
            <p:cNvSpPr>
              <a:spLocks noChangeArrowheads="1"/>
            </p:cNvSpPr>
            <p:nvPr/>
          </p:nvSpPr>
          <p:spPr bwMode="auto">
            <a:xfrm>
              <a:off x="2901" y="1011"/>
              <a:ext cx="1861" cy="205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3" name="AutoShape 26"/>
            <p:cNvSpPr>
              <a:spLocks noChangeArrowheads="1"/>
            </p:cNvSpPr>
            <p:nvPr/>
          </p:nvSpPr>
          <p:spPr bwMode="auto">
            <a:xfrm>
              <a:off x="3640" y="1011"/>
              <a:ext cx="651" cy="205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zh-CN" altLang="zh-CN" sz="2800" b="1">
                <a:solidFill>
                  <a:srgbClr val="1C1C1C"/>
                </a:solidFill>
              </a:endParaRPr>
            </a:p>
          </p:txBody>
        </p:sp>
        <p:sp>
          <p:nvSpPr>
            <p:cNvPr id="32804" name="Line 27"/>
            <p:cNvSpPr>
              <a:spLocks noChangeShapeType="1"/>
            </p:cNvSpPr>
            <p:nvPr/>
          </p:nvSpPr>
          <p:spPr bwMode="auto">
            <a:xfrm>
              <a:off x="2901" y="1216"/>
              <a:ext cx="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Text Box 28"/>
            <p:cNvSpPr txBox="1">
              <a:spLocks noChangeArrowheads="1"/>
            </p:cNvSpPr>
            <p:nvPr/>
          </p:nvSpPr>
          <p:spPr bwMode="auto">
            <a:xfrm>
              <a:off x="2662" y="10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O</a:t>
              </a:r>
            </a:p>
          </p:txBody>
        </p:sp>
        <p:sp>
          <p:nvSpPr>
            <p:cNvPr id="32806" name="Line 29"/>
            <p:cNvSpPr>
              <a:spLocks noChangeShapeType="1"/>
            </p:cNvSpPr>
            <p:nvPr/>
          </p:nvSpPr>
          <p:spPr bwMode="auto">
            <a:xfrm>
              <a:off x="3421" y="1279"/>
              <a:ext cx="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7" name="Object 30"/>
            <p:cNvGraphicFramePr>
              <a:graphicFrameLocks noChangeAspect="1"/>
            </p:cNvGraphicFramePr>
            <p:nvPr/>
          </p:nvGraphicFramePr>
          <p:xfrm>
            <a:off x="3426" y="1279"/>
            <a:ext cx="23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279"/>
                          <a:ext cx="23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Line 31"/>
            <p:cNvSpPr>
              <a:spLocks noChangeShapeType="1"/>
            </p:cNvSpPr>
            <p:nvPr/>
          </p:nvSpPr>
          <p:spPr bwMode="auto">
            <a:xfrm>
              <a:off x="3421" y="791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32"/>
            <p:cNvSpPr>
              <a:spLocks noChangeShapeType="1"/>
            </p:cNvSpPr>
            <p:nvPr/>
          </p:nvSpPr>
          <p:spPr bwMode="auto">
            <a:xfrm>
              <a:off x="3835" y="791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33"/>
            <p:cNvSpPr>
              <a:spLocks noChangeShapeType="1"/>
            </p:cNvSpPr>
            <p:nvPr/>
          </p:nvSpPr>
          <p:spPr bwMode="auto">
            <a:xfrm>
              <a:off x="3640" y="115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Line 34"/>
            <p:cNvSpPr>
              <a:spLocks noChangeShapeType="1"/>
            </p:cNvSpPr>
            <p:nvPr/>
          </p:nvSpPr>
          <p:spPr bwMode="auto">
            <a:xfrm>
              <a:off x="4205" y="115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Line 35"/>
            <p:cNvSpPr>
              <a:spLocks noChangeShapeType="1"/>
            </p:cNvSpPr>
            <p:nvPr/>
          </p:nvSpPr>
          <p:spPr bwMode="auto">
            <a:xfrm>
              <a:off x="2901" y="688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36"/>
            <p:cNvSpPr>
              <a:spLocks noChangeShapeType="1"/>
            </p:cNvSpPr>
            <p:nvPr/>
          </p:nvSpPr>
          <p:spPr bwMode="auto">
            <a:xfrm>
              <a:off x="3830" y="1279"/>
              <a:ext cx="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8" name="Object 37"/>
            <p:cNvGraphicFramePr>
              <a:graphicFrameLocks noChangeAspect="1"/>
            </p:cNvGraphicFramePr>
            <p:nvPr/>
          </p:nvGraphicFramePr>
          <p:xfrm>
            <a:off x="3744" y="1299"/>
            <a:ext cx="62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8" name="公式" r:id="rId15" imgW="419040" imgH="203040" progId="Equation.3">
                    <p:embed/>
                  </p:oleObj>
                </mc:Choice>
                <mc:Fallback>
                  <p:oleObj name="公式" r:id="rId15" imgW="41904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299"/>
                          <a:ext cx="62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43161"/>
              </p:ext>
            </p:extLst>
          </p:nvPr>
        </p:nvGraphicFramePr>
        <p:xfrm>
          <a:off x="1390203" y="5488872"/>
          <a:ext cx="2220913" cy="81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公式" r:id="rId17" imgW="1066680" imgH="393480" progId="Equation.3">
                  <p:embed/>
                </p:oleObj>
              </mc:Choice>
              <mc:Fallback>
                <p:oleObj name="公式" r:id="rId17" imgW="1066680" imgH="393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203" y="5488872"/>
                        <a:ext cx="2220913" cy="817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AutoShape 39"/>
          <p:cNvSpPr>
            <a:spLocks noChangeArrowheads="1"/>
          </p:cNvSpPr>
          <p:nvPr/>
        </p:nvSpPr>
        <p:spPr bwMode="auto">
          <a:xfrm>
            <a:off x="3844491" y="5731719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5" name="Rectangle 41"/>
          <p:cNvSpPr>
            <a:spLocks noChangeArrowheads="1"/>
          </p:cNvSpPr>
          <p:nvPr/>
        </p:nvSpPr>
        <p:spPr bwMode="auto">
          <a:xfrm>
            <a:off x="2395283" y="1608320"/>
            <a:ext cx="219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</a:rPr>
              <a:t>倔强系数</a:t>
            </a:r>
          </a:p>
        </p:txBody>
      </p:sp>
      <p:sp>
        <p:nvSpPr>
          <p:cNvPr id="32786" name="Line 42"/>
          <p:cNvSpPr>
            <a:spLocks noChangeShapeType="1"/>
          </p:cNvSpPr>
          <p:nvPr/>
        </p:nvSpPr>
        <p:spPr bwMode="auto">
          <a:xfrm flipV="1">
            <a:off x="2410570" y="1944597"/>
            <a:ext cx="180181" cy="357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44"/>
          <p:cNvSpPr>
            <a:spLocks noChangeArrowheads="1"/>
          </p:cNvSpPr>
          <p:nvPr/>
        </p:nvSpPr>
        <p:spPr bwMode="auto">
          <a:xfrm>
            <a:off x="1036204" y="3644154"/>
            <a:ext cx="280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sym typeface="MT Extra" pitchFamily="18" charset="2"/>
              </a:rPr>
              <a:t>杨氏模量</a:t>
            </a:r>
          </a:p>
        </p:txBody>
      </p:sp>
      <p:graphicFrame>
        <p:nvGraphicFramePr>
          <p:cNvPr id="3277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39473"/>
              </p:ext>
            </p:extLst>
          </p:nvPr>
        </p:nvGraphicFramePr>
        <p:xfrm>
          <a:off x="755576" y="4417417"/>
          <a:ext cx="1295623" cy="46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公式" r:id="rId19" imgW="495000" imgH="177480" progId="Equation.3">
                  <p:embed/>
                </p:oleObj>
              </mc:Choice>
              <mc:Fallback>
                <p:oleObj name="公式" r:id="rId19" imgW="49500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17417"/>
                        <a:ext cx="1295623" cy="465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4643438" y="3140968"/>
            <a:ext cx="4176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</a:rPr>
              <a:t>  位移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/>
              <a:t>y</a:t>
            </a:r>
            <a:endParaRPr lang="en-US" altLang="zh-CN" sz="2000" b="1" dirty="0"/>
          </a:p>
        </p:txBody>
      </p:sp>
      <p:sp>
        <p:nvSpPr>
          <p:cNvPr id="32789" name="Rectangle 48"/>
          <p:cNvSpPr>
            <a:spLocks noChangeArrowheads="1"/>
          </p:cNvSpPr>
          <p:nvPr/>
        </p:nvSpPr>
        <p:spPr bwMode="auto">
          <a:xfrm>
            <a:off x="6011863" y="3152676"/>
            <a:ext cx="230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</a:rPr>
              <a:t>形变 </a:t>
            </a:r>
            <a:r>
              <a:rPr lang="en-US" altLang="zh-CN" sz="2000" b="1" dirty="0" err="1"/>
              <a:t>d</a:t>
            </a:r>
            <a:r>
              <a:rPr lang="en-US" altLang="zh-CN" sz="2000" b="1" i="1" dirty="0" err="1"/>
              <a:t>y</a:t>
            </a:r>
            <a:endParaRPr lang="en-US" altLang="zh-CN" sz="2000" b="1" i="1" dirty="0"/>
          </a:p>
        </p:txBody>
      </p:sp>
      <p:graphicFrame>
        <p:nvGraphicFramePr>
          <p:cNvPr id="51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07564"/>
              </p:ext>
            </p:extLst>
          </p:nvPr>
        </p:nvGraphicFramePr>
        <p:xfrm>
          <a:off x="4884484" y="4231005"/>
          <a:ext cx="1450182" cy="78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公式" r:id="rId21" imgW="634680" imgH="393480" progId="Equation.3">
                  <p:embed/>
                </p:oleObj>
              </mc:Choice>
              <mc:Fallback>
                <p:oleObj name="公式" r:id="rId21" imgW="63468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484" y="4231005"/>
                        <a:ext cx="1450182" cy="789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AutoShape 50"/>
          <p:cNvSpPr>
            <a:spLocks noChangeArrowheads="1"/>
          </p:cNvSpPr>
          <p:nvPr/>
        </p:nvSpPr>
        <p:spPr bwMode="auto">
          <a:xfrm>
            <a:off x="4138613" y="447059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1" name="AutoShape 51"/>
          <p:cNvSpPr>
            <a:spLocks noChangeArrowheads="1"/>
          </p:cNvSpPr>
          <p:nvPr/>
        </p:nvSpPr>
        <p:spPr bwMode="auto">
          <a:xfrm>
            <a:off x="2266988" y="4488855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2" name="Line 53"/>
          <p:cNvSpPr>
            <a:spLocks noChangeShapeType="1"/>
          </p:cNvSpPr>
          <p:nvPr/>
        </p:nvSpPr>
        <p:spPr bwMode="auto">
          <a:xfrm flipV="1">
            <a:off x="1908175" y="429026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92334" y="260648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FF"/>
              </a:buClr>
              <a:buSzPct val="125000"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、振动动能</a:t>
            </a: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9697"/>
              </p:ext>
            </p:extLst>
          </p:nvPr>
        </p:nvGraphicFramePr>
        <p:xfrm>
          <a:off x="2699792" y="171337"/>
          <a:ext cx="3816424" cy="82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公式" r:id="rId23" imgW="1168200" imgH="253800" progId="Equation.3">
                  <p:embed/>
                </p:oleObj>
              </mc:Choice>
              <mc:Fallback>
                <p:oleObj name="公式" r:id="rId23" imgW="1168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1337"/>
                        <a:ext cx="3816424" cy="82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67747"/>
              </p:ext>
            </p:extLst>
          </p:nvPr>
        </p:nvGraphicFramePr>
        <p:xfrm>
          <a:off x="1646394" y="1844824"/>
          <a:ext cx="395573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公式" r:id="rId3" imgW="1231560" imgH="330120" progId="Equation.3">
                  <p:embed/>
                </p:oleObj>
              </mc:Choice>
              <mc:Fallback>
                <p:oleObj name="公式" r:id="rId3" imgW="123156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394" y="1844824"/>
                        <a:ext cx="3955737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19598"/>
              </p:ext>
            </p:extLst>
          </p:nvPr>
        </p:nvGraphicFramePr>
        <p:xfrm>
          <a:off x="1267649" y="2852936"/>
          <a:ext cx="4767088" cy="8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公式" r:id="rId5" imgW="1307880" imgH="253800" progId="Equation.3">
                  <p:embed/>
                </p:oleObj>
              </mc:Choice>
              <mc:Fallback>
                <p:oleObj name="公式" r:id="rId5" imgW="13078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649" y="2852936"/>
                        <a:ext cx="4767088" cy="8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880180"/>
              </p:ext>
            </p:extLst>
          </p:nvPr>
        </p:nvGraphicFramePr>
        <p:xfrm>
          <a:off x="971600" y="908720"/>
          <a:ext cx="6863143" cy="9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公式" r:id="rId7" imgW="1777680" imgH="253800" progId="Equation.3">
                  <p:embed/>
                </p:oleObj>
              </mc:Choice>
              <mc:Fallback>
                <p:oleObj name="公式" r:id="rId7" imgW="177768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08720"/>
                        <a:ext cx="6863143" cy="92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51520" y="332656"/>
            <a:ext cx="3228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FF"/>
              </a:buClr>
              <a:buSzPct val="125000"/>
            </a:pPr>
            <a:r>
              <a:rPr lang="zh-CN" altLang="en-US" b="1" dirty="0">
                <a:solidFill>
                  <a:srgbClr val="FF0000"/>
                </a:solidFill>
              </a:rPr>
              <a:t>所以弹性势能为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47676"/>
              </p:ext>
            </p:extLst>
          </p:nvPr>
        </p:nvGraphicFramePr>
        <p:xfrm>
          <a:off x="2023277" y="5877272"/>
          <a:ext cx="4968552" cy="71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公式" r:id="rId9" imgW="4609800" imgH="723600" progId="Equation.3">
                  <p:embed/>
                </p:oleObj>
              </mc:Choice>
              <mc:Fallback>
                <p:oleObj name="公式" r:id="rId9" imgW="4609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77" y="5877272"/>
                        <a:ext cx="4968552" cy="71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66184" y="4077072"/>
            <a:ext cx="2914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FF"/>
              </a:buClr>
              <a:buSzPct val="125000"/>
              <a:buFont typeface="Webdings" pitchFamily="18" charset="2"/>
              <a:buChar char="2"/>
            </a:pP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振动动能</a:t>
            </a:r>
          </a:p>
        </p:txBody>
      </p:sp>
      <p:graphicFrame>
        <p:nvGraphicFramePr>
          <p:cNvPr id="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4751"/>
              </p:ext>
            </p:extLst>
          </p:nvPr>
        </p:nvGraphicFramePr>
        <p:xfrm>
          <a:off x="2699793" y="4959088"/>
          <a:ext cx="3672408" cy="71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公式" r:id="rId11" imgW="1955520" imgH="393480" progId="Equation.3">
                  <p:embed/>
                </p:oleObj>
              </mc:Choice>
              <mc:Fallback>
                <p:oleObj name="公式" r:id="rId11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3" y="4959088"/>
                        <a:ext cx="3672408" cy="712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581397" y="5035660"/>
            <a:ext cx="3228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333FF"/>
              </a:buClr>
              <a:buSzPct val="125000"/>
              <a:buFont typeface="Webdings" pitchFamily="18" charset="2"/>
              <a:buChar char="2"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弹性势能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59097"/>
              </p:ext>
            </p:extLst>
          </p:nvPr>
        </p:nvGraphicFramePr>
        <p:xfrm>
          <a:off x="2627783" y="3949028"/>
          <a:ext cx="3570133" cy="77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公式" r:id="rId13" imgW="1168200" imgH="253800" progId="Equation.3">
                  <p:embed/>
                </p:oleObj>
              </mc:Choice>
              <mc:Fallback>
                <p:oleObj name="公式" r:id="rId13" imgW="1168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83" y="3949028"/>
                        <a:ext cx="3570133" cy="77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47"/>
          <p:cNvSpPr>
            <a:spLocks noChangeArrowheads="1"/>
          </p:cNvSpPr>
          <p:nvPr/>
        </p:nvSpPr>
        <p:spPr bwMode="auto">
          <a:xfrm>
            <a:off x="207913" y="226555"/>
            <a:ext cx="3787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</a:pPr>
            <a:r>
              <a:rPr lang="en-US" altLang="zh-CN" sz="2600" b="1" dirty="0"/>
              <a:t>3</a:t>
            </a:r>
            <a:r>
              <a:rPr lang="zh-CN" altLang="en-US" sz="2600" b="1" dirty="0"/>
              <a:t>、体积元的</a:t>
            </a:r>
            <a:r>
              <a:rPr lang="zh-CN" altLang="en-US" sz="2600" b="1" dirty="0">
                <a:solidFill>
                  <a:srgbClr val="FF0000"/>
                </a:solidFill>
              </a:rPr>
              <a:t>总机械能</a:t>
            </a:r>
          </a:p>
        </p:txBody>
      </p:sp>
      <p:graphicFrame>
        <p:nvGraphicFramePr>
          <p:cNvPr id="1540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13141"/>
              </p:ext>
            </p:extLst>
          </p:nvPr>
        </p:nvGraphicFramePr>
        <p:xfrm>
          <a:off x="1049148" y="718998"/>
          <a:ext cx="5893179" cy="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公式" r:id="rId3" imgW="1536480" imgH="253800" progId="Equation.3">
                  <p:embed/>
                </p:oleObj>
              </mc:Choice>
              <mc:Fallback>
                <p:oleObj name="公式" r:id="rId3" imgW="1536480" imgH="253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148" y="718998"/>
                        <a:ext cx="5893179" cy="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Line 50"/>
          <p:cNvSpPr>
            <a:spLocks noChangeShapeType="1"/>
          </p:cNvSpPr>
          <p:nvPr/>
        </p:nvSpPr>
        <p:spPr bwMode="auto">
          <a:xfrm>
            <a:off x="1162470" y="1484784"/>
            <a:ext cx="218539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79712" y="1425393"/>
            <a:ext cx="4977576" cy="2719053"/>
            <a:chOff x="1447800" y="3124200"/>
            <a:chExt cx="5957888" cy="3352800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1447800" y="3124200"/>
              <a:ext cx="5638800" cy="3352800"/>
              <a:chOff x="275" y="1924"/>
              <a:chExt cx="3001" cy="1720"/>
            </a:xfrm>
          </p:grpSpPr>
          <p:sp>
            <p:nvSpPr>
              <p:cNvPr id="35850" name="Freeform 7"/>
              <p:cNvSpPr>
                <a:spLocks/>
              </p:cNvSpPr>
              <p:nvPr/>
            </p:nvSpPr>
            <p:spPr bwMode="auto">
              <a:xfrm>
                <a:off x="1839" y="2485"/>
                <a:ext cx="412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72"/>
                    </a:moveTo>
                    <a:lnTo>
                      <a:pt x="225" y="19367"/>
                    </a:lnTo>
                    <a:lnTo>
                      <a:pt x="366" y="18707"/>
                    </a:lnTo>
                    <a:lnTo>
                      <a:pt x="619" y="18129"/>
                    </a:lnTo>
                    <a:lnTo>
                      <a:pt x="788" y="17469"/>
                    </a:lnTo>
                    <a:lnTo>
                      <a:pt x="1013" y="16891"/>
                    </a:lnTo>
                    <a:lnTo>
                      <a:pt x="1181" y="16231"/>
                    </a:lnTo>
                    <a:lnTo>
                      <a:pt x="1378" y="15653"/>
                    </a:lnTo>
                    <a:lnTo>
                      <a:pt x="1603" y="15021"/>
                    </a:lnTo>
                    <a:lnTo>
                      <a:pt x="1744" y="14443"/>
                    </a:lnTo>
                    <a:lnTo>
                      <a:pt x="1969" y="13838"/>
                    </a:lnTo>
                    <a:lnTo>
                      <a:pt x="2194" y="13232"/>
                    </a:lnTo>
                    <a:lnTo>
                      <a:pt x="2335" y="12682"/>
                    </a:lnTo>
                    <a:lnTo>
                      <a:pt x="2560" y="12077"/>
                    </a:lnTo>
                    <a:lnTo>
                      <a:pt x="2757" y="11499"/>
                    </a:lnTo>
                    <a:lnTo>
                      <a:pt x="3010" y="11004"/>
                    </a:lnTo>
                    <a:lnTo>
                      <a:pt x="3179" y="10371"/>
                    </a:lnTo>
                    <a:lnTo>
                      <a:pt x="3376" y="9821"/>
                    </a:lnTo>
                    <a:lnTo>
                      <a:pt x="3572" y="9326"/>
                    </a:lnTo>
                    <a:lnTo>
                      <a:pt x="3741" y="8776"/>
                    </a:lnTo>
                    <a:lnTo>
                      <a:pt x="3938" y="8281"/>
                    </a:lnTo>
                    <a:lnTo>
                      <a:pt x="4163" y="7758"/>
                    </a:lnTo>
                    <a:lnTo>
                      <a:pt x="4332" y="7263"/>
                    </a:lnTo>
                    <a:lnTo>
                      <a:pt x="4557" y="6795"/>
                    </a:lnTo>
                    <a:lnTo>
                      <a:pt x="4782" y="6327"/>
                    </a:lnTo>
                    <a:lnTo>
                      <a:pt x="5007" y="5832"/>
                    </a:lnTo>
                    <a:lnTo>
                      <a:pt x="5176" y="5392"/>
                    </a:lnTo>
                    <a:lnTo>
                      <a:pt x="5373" y="4979"/>
                    </a:lnTo>
                    <a:lnTo>
                      <a:pt x="5598" y="4567"/>
                    </a:lnTo>
                    <a:lnTo>
                      <a:pt x="5738" y="4127"/>
                    </a:lnTo>
                    <a:lnTo>
                      <a:pt x="5963" y="3769"/>
                    </a:lnTo>
                    <a:lnTo>
                      <a:pt x="6217" y="3384"/>
                    </a:lnTo>
                    <a:lnTo>
                      <a:pt x="6357" y="3026"/>
                    </a:lnTo>
                    <a:lnTo>
                      <a:pt x="6582" y="2669"/>
                    </a:lnTo>
                    <a:lnTo>
                      <a:pt x="6779" y="2338"/>
                    </a:lnTo>
                    <a:lnTo>
                      <a:pt x="7004" y="2091"/>
                    </a:lnTo>
                    <a:lnTo>
                      <a:pt x="7201" y="1788"/>
                    </a:lnTo>
                    <a:lnTo>
                      <a:pt x="7398" y="1541"/>
                    </a:lnTo>
                    <a:lnTo>
                      <a:pt x="7623" y="1265"/>
                    </a:lnTo>
                    <a:lnTo>
                      <a:pt x="7792" y="1045"/>
                    </a:lnTo>
                    <a:lnTo>
                      <a:pt x="8045" y="880"/>
                    </a:lnTo>
                    <a:lnTo>
                      <a:pt x="8270" y="633"/>
                    </a:lnTo>
                    <a:lnTo>
                      <a:pt x="8411" y="495"/>
                    </a:lnTo>
                    <a:lnTo>
                      <a:pt x="8664" y="330"/>
                    </a:lnTo>
                    <a:lnTo>
                      <a:pt x="8889" y="220"/>
                    </a:lnTo>
                    <a:lnTo>
                      <a:pt x="9058" y="138"/>
                    </a:lnTo>
                    <a:lnTo>
                      <a:pt x="9283" y="83"/>
                    </a:lnTo>
                    <a:lnTo>
                      <a:pt x="9508" y="55"/>
                    </a:lnTo>
                    <a:lnTo>
                      <a:pt x="9677" y="55"/>
                    </a:lnTo>
                    <a:lnTo>
                      <a:pt x="9873" y="0"/>
                    </a:lnTo>
                    <a:lnTo>
                      <a:pt x="10127" y="55"/>
                    </a:lnTo>
                    <a:lnTo>
                      <a:pt x="10323" y="138"/>
                    </a:lnTo>
                    <a:lnTo>
                      <a:pt x="10549" y="275"/>
                    </a:lnTo>
                    <a:lnTo>
                      <a:pt x="10802" y="440"/>
                    </a:lnTo>
                    <a:lnTo>
                      <a:pt x="10999" y="633"/>
                    </a:lnTo>
                    <a:lnTo>
                      <a:pt x="11252" y="880"/>
                    </a:lnTo>
                    <a:lnTo>
                      <a:pt x="11505" y="1100"/>
                    </a:lnTo>
                    <a:lnTo>
                      <a:pt x="11702" y="1458"/>
                    </a:lnTo>
                    <a:lnTo>
                      <a:pt x="11955" y="1733"/>
                    </a:lnTo>
                    <a:lnTo>
                      <a:pt x="12236" y="2091"/>
                    </a:lnTo>
                    <a:lnTo>
                      <a:pt x="12433" y="2476"/>
                    </a:lnTo>
                    <a:lnTo>
                      <a:pt x="12743" y="2834"/>
                    </a:lnTo>
                    <a:lnTo>
                      <a:pt x="12968" y="3274"/>
                    </a:lnTo>
                    <a:lnTo>
                      <a:pt x="13193" y="3686"/>
                    </a:lnTo>
                    <a:lnTo>
                      <a:pt x="13446" y="4154"/>
                    </a:lnTo>
                    <a:lnTo>
                      <a:pt x="13699" y="4649"/>
                    </a:lnTo>
                    <a:lnTo>
                      <a:pt x="13952" y="5144"/>
                    </a:lnTo>
                    <a:lnTo>
                      <a:pt x="14233" y="5640"/>
                    </a:lnTo>
                    <a:lnTo>
                      <a:pt x="14430" y="6162"/>
                    </a:lnTo>
                    <a:lnTo>
                      <a:pt x="14740" y="6685"/>
                    </a:lnTo>
                    <a:lnTo>
                      <a:pt x="14965" y="7235"/>
                    </a:lnTo>
                    <a:lnTo>
                      <a:pt x="15190" y="7758"/>
                    </a:lnTo>
                    <a:lnTo>
                      <a:pt x="15471" y="8336"/>
                    </a:lnTo>
                    <a:lnTo>
                      <a:pt x="15668" y="8831"/>
                    </a:lnTo>
                    <a:lnTo>
                      <a:pt x="15921" y="9409"/>
                    </a:lnTo>
                    <a:lnTo>
                      <a:pt x="16174" y="9986"/>
                    </a:lnTo>
                    <a:lnTo>
                      <a:pt x="16371" y="10481"/>
                    </a:lnTo>
                    <a:lnTo>
                      <a:pt x="16624" y="11059"/>
                    </a:lnTo>
                    <a:lnTo>
                      <a:pt x="16850" y="11637"/>
                    </a:lnTo>
                    <a:lnTo>
                      <a:pt x="17075" y="12160"/>
                    </a:lnTo>
                    <a:lnTo>
                      <a:pt x="17271" y="12710"/>
                    </a:lnTo>
                    <a:lnTo>
                      <a:pt x="17496" y="13205"/>
                    </a:lnTo>
                    <a:lnTo>
                      <a:pt x="17693" y="13728"/>
                    </a:lnTo>
                    <a:lnTo>
                      <a:pt x="17918" y="14250"/>
                    </a:lnTo>
                    <a:lnTo>
                      <a:pt x="18143" y="14746"/>
                    </a:lnTo>
                    <a:lnTo>
                      <a:pt x="18312" y="15241"/>
                    </a:lnTo>
                    <a:lnTo>
                      <a:pt x="18481" y="15653"/>
                    </a:lnTo>
                    <a:lnTo>
                      <a:pt x="18678" y="16176"/>
                    </a:lnTo>
                    <a:lnTo>
                      <a:pt x="18875" y="16589"/>
                    </a:lnTo>
                    <a:lnTo>
                      <a:pt x="18987" y="16974"/>
                    </a:lnTo>
                    <a:lnTo>
                      <a:pt x="19184" y="17359"/>
                    </a:lnTo>
                    <a:lnTo>
                      <a:pt x="19325" y="17689"/>
                    </a:lnTo>
                    <a:lnTo>
                      <a:pt x="19494" y="18102"/>
                    </a:lnTo>
                    <a:lnTo>
                      <a:pt x="19634" y="18349"/>
                    </a:lnTo>
                    <a:lnTo>
                      <a:pt x="19719" y="18652"/>
                    </a:lnTo>
                    <a:lnTo>
                      <a:pt x="19859" y="18900"/>
                    </a:lnTo>
                    <a:lnTo>
                      <a:pt x="19972" y="19120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1" name="Freeform 8"/>
              <p:cNvSpPr>
                <a:spLocks/>
              </p:cNvSpPr>
              <p:nvPr/>
            </p:nvSpPr>
            <p:spPr bwMode="auto">
              <a:xfrm>
                <a:off x="2251" y="2801"/>
                <a:ext cx="411" cy="32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25" y="605"/>
                    </a:lnTo>
                    <a:lnTo>
                      <a:pt x="366" y="1265"/>
                    </a:lnTo>
                    <a:lnTo>
                      <a:pt x="619" y="1871"/>
                    </a:lnTo>
                    <a:lnTo>
                      <a:pt x="788" y="2503"/>
                    </a:lnTo>
                    <a:lnTo>
                      <a:pt x="1013" y="3109"/>
                    </a:lnTo>
                    <a:lnTo>
                      <a:pt x="1181" y="3741"/>
                    </a:lnTo>
                    <a:lnTo>
                      <a:pt x="1378" y="4347"/>
                    </a:lnTo>
                    <a:lnTo>
                      <a:pt x="1603" y="4952"/>
                    </a:lnTo>
                    <a:lnTo>
                      <a:pt x="1744" y="5557"/>
                    </a:lnTo>
                    <a:lnTo>
                      <a:pt x="1969" y="6135"/>
                    </a:lnTo>
                    <a:lnTo>
                      <a:pt x="2194" y="6768"/>
                    </a:lnTo>
                    <a:lnTo>
                      <a:pt x="2335" y="7290"/>
                    </a:lnTo>
                    <a:lnTo>
                      <a:pt x="2560" y="7895"/>
                    </a:lnTo>
                    <a:lnTo>
                      <a:pt x="2757" y="8473"/>
                    </a:lnTo>
                    <a:lnTo>
                      <a:pt x="3010" y="8996"/>
                    </a:lnTo>
                    <a:lnTo>
                      <a:pt x="3179" y="9601"/>
                    </a:lnTo>
                    <a:lnTo>
                      <a:pt x="3376" y="10151"/>
                    </a:lnTo>
                    <a:lnTo>
                      <a:pt x="3572" y="10646"/>
                    </a:lnTo>
                    <a:lnTo>
                      <a:pt x="3741" y="11224"/>
                    </a:lnTo>
                    <a:lnTo>
                      <a:pt x="3938" y="11719"/>
                    </a:lnTo>
                    <a:lnTo>
                      <a:pt x="4163" y="12242"/>
                    </a:lnTo>
                    <a:lnTo>
                      <a:pt x="4332" y="12710"/>
                    </a:lnTo>
                    <a:lnTo>
                      <a:pt x="4557" y="13205"/>
                    </a:lnTo>
                    <a:lnTo>
                      <a:pt x="4782" y="13673"/>
                    </a:lnTo>
                    <a:lnTo>
                      <a:pt x="5007" y="14168"/>
                    </a:lnTo>
                    <a:lnTo>
                      <a:pt x="5176" y="14580"/>
                    </a:lnTo>
                    <a:lnTo>
                      <a:pt x="5373" y="14993"/>
                    </a:lnTo>
                    <a:lnTo>
                      <a:pt x="5598" y="15433"/>
                    </a:lnTo>
                    <a:lnTo>
                      <a:pt x="5738" y="15846"/>
                    </a:lnTo>
                    <a:lnTo>
                      <a:pt x="5963" y="16204"/>
                    </a:lnTo>
                    <a:lnTo>
                      <a:pt x="6217" y="16616"/>
                    </a:lnTo>
                    <a:lnTo>
                      <a:pt x="6357" y="16946"/>
                    </a:lnTo>
                    <a:lnTo>
                      <a:pt x="6582" y="17304"/>
                    </a:lnTo>
                    <a:lnTo>
                      <a:pt x="6779" y="17662"/>
                    </a:lnTo>
                    <a:lnTo>
                      <a:pt x="7004" y="17909"/>
                    </a:lnTo>
                    <a:lnTo>
                      <a:pt x="7201" y="18184"/>
                    </a:lnTo>
                    <a:lnTo>
                      <a:pt x="7398" y="18459"/>
                    </a:lnTo>
                    <a:lnTo>
                      <a:pt x="7623" y="18707"/>
                    </a:lnTo>
                    <a:lnTo>
                      <a:pt x="7792" y="18927"/>
                    </a:lnTo>
                    <a:lnTo>
                      <a:pt x="8045" y="19120"/>
                    </a:lnTo>
                    <a:lnTo>
                      <a:pt x="8270" y="19340"/>
                    </a:lnTo>
                    <a:lnTo>
                      <a:pt x="8411" y="19477"/>
                    </a:lnTo>
                    <a:lnTo>
                      <a:pt x="8664" y="19642"/>
                    </a:lnTo>
                    <a:lnTo>
                      <a:pt x="8889" y="19780"/>
                    </a:lnTo>
                    <a:lnTo>
                      <a:pt x="9058" y="19862"/>
                    </a:lnTo>
                    <a:lnTo>
                      <a:pt x="9283" y="19890"/>
                    </a:lnTo>
                    <a:lnTo>
                      <a:pt x="9508" y="19945"/>
                    </a:lnTo>
                    <a:lnTo>
                      <a:pt x="9677" y="19945"/>
                    </a:lnTo>
                    <a:lnTo>
                      <a:pt x="9873" y="19972"/>
                    </a:lnTo>
                    <a:lnTo>
                      <a:pt x="10127" y="19917"/>
                    </a:lnTo>
                    <a:lnTo>
                      <a:pt x="10323" y="19862"/>
                    </a:lnTo>
                    <a:lnTo>
                      <a:pt x="10549" y="19697"/>
                    </a:lnTo>
                    <a:lnTo>
                      <a:pt x="10802" y="19532"/>
                    </a:lnTo>
                    <a:lnTo>
                      <a:pt x="10999" y="19340"/>
                    </a:lnTo>
                    <a:lnTo>
                      <a:pt x="11252" y="19120"/>
                    </a:lnTo>
                    <a:lnTo>
                      <a:pt x="11505" y="18872"/>
                    </a:lnTo>
                    <a:lnTo>
                      <a:pt x="11702" y="18542"/>
                    </a:lnTo>
                    <a:lnTo>
                      <a:pt x="11955" y="18239"/>
                    </a:lnTo>
                    <a:lnTo>
                      <a:pt x="12236" y="17909"/>
                    </a:lnTo>
                    <a:lnTo>
                      <a:pt x="12433" y="17524"/>
                    </a:lnTo>
                    <a:lnTo>
                      <a:pt x="12743" y="17139"/>
                    </a:lnTo>
                    <a:lnTo>
                      <a:pt x="12968" y="16726"/>
                    </a:lnTo>
                    <a:lnTo>
                      <a:pt x="13193" y="16286"/>
                    </a:lnTo>
                    <a:lnTo>
                      <a:pt x="13446" y="15818"/>
                    </a:lnTo>
                    <a:lnTo>
                      <a:pt x="13699" y="15351"/>
                    </a:lnTo>
                    <a:lnTo>
                      <a:pt x="13952" y="14828"/>
                    </a:lnTo>
                    <a:lnTo>
                      <a:pt x="14233" y="14360"/>
                    </a:lnTo>
                    <a:lnTo>
                      <a:pt x="14430" y="13810"/>
                    </a:lnTo>
                    <a:lnTo>
                      <a:pt x="14740" y="13315"/>
                    </a:lnTo>
                    <a:lnTo>
                      <a:pt x="14965" y="12765"/>
                    </a:lnTo>
                    <a:lnTo>
                      <a:pt x="15190" y="12242"/>
                    </a:lnTo>
                    <a:lnTo>
                      <a:pt x="15471" y="11664"/>
                    </a:lnTo>
                    <a:lnTo>
                      <a:pt x="15668" y="11142"/>
                    </a:lnTo>
                    <a:lnTo>
                      <a:pt x="15921" y="10591"/>
                    </a:lnTo>
                    <a:lnTo>
                      <a:pt x="16174" y="10014"/>
                    </a:lnTo>
                    <a:lnTo>
                      <a:pt x="16371" y="9491"/>
                    </a:lnTo>
                    <a:lnTo>
                      <a:pt x="16624" y="8941"/>
                    </a:lnTo>
                    <a:lnTo>
                      <a:pt x="16850" y="8336"/>
                    </a:lnTo>
                    <a:lnTo>
                      <a:pt x="17075" y="7813"/>
                    </a:lnTo>
                    <a:lnTo>
                      <a:pt x="17271" y="7290"/>
                    </a:lnTo>
                    <a:lnTo>
                      <a:pt x="17496" y="6795"/>
                    </a:lnTo>
                    <a:lnTo>
                      <a:pt x="17693" y="6272"/>
                    </a:lnTo>
                    <a:lnTo>
                      <a:pt x="17918" y="5722"/>
                    </a:lnTo>
                    <a:lnTo>
                      <a:pt x="18143" y="5254"/>
                    </a:lnTo>
                    <a:lnTo>
                      <a:pt x="18312" y="4759"/>
                    </a:lnTo>
                    <a:lnTo>
                      <a:pt x="18481" y="4319"/>
                    </a:lnTo>
                    <a:lnTo>
                      <a:pt x="18678" y="3824"/>
                    </a:lnTo>
                    <a:lnTo>
                      <a:pt x="18875" y="3384"/>
                    </a:lnTo>
                    <a:lnTo>
                      <a:pt x="18987" y="2999"/>
                    </a:lnTo>
                    <a:lnTo>
                      <a:pt x="19184" y="2613"/>
                    </a:lnTo>
                    <a:lnTo>
                      <a:pt x="19325" y="2283"/>
                    </a:lnTo>
                    <a:lnTo>
                      <a:pt x="19494" y="1871"/>
                    </a:lnTo>
                    <a:lnTo>
                      <a:pt x="19634" y="1623"/>
                    </a:lnTo>
                    <a:lnTo>
                      <a:pt x="19719" y="1320"/>
                    </a:lnTo>
                    <a:lnTo>
                      <a:pt x="19859" y="1073"/>
                    </a:lnTo>
                    <a:lnTo>
                      <a:pt x="19972" y="880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2" name="Freeform 9"/>
              <p:cNvSpPr>
                <a:spLocks/>
              </p:cNvSpPr>
              <p:nvPr/>
            </p:nvSpPr>
            <p:spPr bwMode="auto">
              <a:xfrm>
                <a:off x="1381" y="2801"/>
                <a:ext cx="459" cy="32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5" y="0"/>
                    </a:moveTo>
                    <a:lnTo>
                      <a:pt x="19747" y="605"/>
                    </a:lnTo>
                    <a:lnTo>
                      <a:pt x="19570" y="1265"/>
                    </a:lnTo>
                    <a:lnTo>
                      <a:pt x="19368" y="1843"/>
                    </a:lnTo>
                    <a:lnTo>
                      <a:pt x="19191" y="2503"/>
                    </a:lnTo>
                    <a:lnTo>
                      <a:pt x="18963" y="3081"/>
                    </a:lnTo>
                    <a:lnTo>
                      <a:pt x="18786" y="3741"/>
                    </a:lnTo>
                    <a:lnTo>
                      <a:pt x="18559" y="4319"/>
                    </a:lnTo>
                    <a:lnTo>
                      <a:pt x="18407" y="4952"/>
                    </a:lnTo>
                    <a:lnTo>
                      <a:pt x="18230" y="5530"/>
                    </a:lnTo>
                    <a:lnTo>
                      <a:pt x="18003" y="6135"/>
                    </a:lnTo>
                    <a:lnTo>
                      <a:pt x="17775" y="6740"/>
                    </a:lnTo>
                    <a:lnTo>
                      <a:pt x="17598" y="7290"/>
                    </a:lnTo>
                    <a:lnTo>
                      <a:pt x="17446" y="7895"/>
                    </a:lnTo>
                    <a:lnTo>
                      <a:pt x="17219" y="8473"/>
                    </a:lnTo>
                    <a:lnTo>
                      <a:pt x="16966" y="8968"/>
                    </a:lnTo>
                    <a:lnTo>
                      <a:pt x="16789" y="9601"/>
                    </a:lnTo>
                    <a:lnTo>
                      <a:pt x="16561" y="10151"/>
                    </a:lnTo>
                    <a:lnTo>
                      <a:pt x="16435" y="10646"/>
                    </a:lnTo>
                    <a:lnTo>
                      <a:pt x="16233" y="11197"/>
                    </a:lnTo>
                    <a:lnTo>
                      <a:pt x="16030" y="11692"/>
                    </a:lnTo>
                    <a:lnTo>
                      <a:pt x="15828" y="12215"/>
                    </a:lnTo>
                    <a:lnTo>
                      <a:pt x="15601" y="12710"/>
                    </a:lnTo>
                    <a:lnTo>
                      <a:pt x="15449" y="13177"/>
                    </a:lnTo>
                    <a:lnTo>
                      <a:pt x="15196" y="13645"/>
                    </a:lnTo>
                    <a:lnTo>
                      <a:pt x="14968" y="14140"/>
                    </a:lnTo>
                    <a:lnTo>
                      <a:pt x="14791" y="14580"/>
                    </a:lnTo>
                    <a:lnTo>
                      <a:pt x="14564" y="14993"/>
                    </a:lnTo>
                    <a:lnTo>
                      <a:pt x="14412" y="15406"/>
                    </a:lnTo>
                    <a:lnTo>
                      <a:pt x="14235" y="15846"/>
                    </a:lnTo>
                    <a:lnTo>
                      <a:pt x="14008" y="16204"/>
                    </a:lnTo>
                    <a:lnTo>
                      <a:pt x="13755" y="16589"/>
                    </a:lnTo>
                    <a:lnTo>
                      <a:pt x="13578" y="16946"/>
                    </a:lnTo>
                    <a:lnTo>
                      <a:pt x="13426" y="17304"/>
                    </a:lnTo>
                    <a:lnTo>
                      <a:pt x="13198" y="17634"/>
                    </a:lnTo>
                    <a:lnTo>
                      <a:pt x="12971" y="17882"/>
                    </a:lnTo>
                    <a:lnTo>
                      <a:pt x="12769" y="18184"/>
                    </a:lnTo>
                    <a:lnTo>
                      <a:pt x="12541" y="18432"/>
                    </a:lnTo>
                    <a:lnTo>
                      <a:pt x="12389" y="18707"/>
                    </a:lnTo>
                    <a:lnTo>
                      <a:pt x="12162" y="18927"/>
                    </a:lnTo>
                    <a:lnTo>
                      <a:pt x="11934" y="19092"/>
                    </a:lnTo>
                    <a:lnTo>
                      <a:pt x="11681" y="19340"/>
                    </a:lnTo>
                    <a:lnTo>
                      <a:pt x="11530" y="19477"/>
                    </a:lnTo>
                    <a:lnTo>
                      <a:pt x="11327" y="19642"/>
                    </a:lnTo>
                    <a:lnTo>
                      <a:pt x="11100" y="19752"/>
                    </a:lnTo>
                    <a:lnTo>
                      <a:pt x="10898" y="19835"/>
                    </a:lnTo>
                    <a:lnTo>
                      <a:pt x="10670" y="19890"/>
                    </a:lnTo>
                    <a:lnTo>
                      <a:pt x="10493" y="19917"/>
                    </a:lnTo>
                    <a:lnTo>
                      <a:pt x="10316" y="19917"/>
                    </a:lnTo>
                    <a:lnTo>
                      <a:pt x="10088" y="19972"/>
                    </a:lnTo>
                    <a:lnTo>
                      <a:pt x="9861" y="19917"/>
                    </a:lnTo>
                    <a:lnTo>
                      <a:pt x="9608" y="19835"/>
                    </a:lnTo>
                    <a:lnTo>
                      <a:pt x="9456" y="19697"/>
                    </a:lnTo>
                    <a:lnTo>
                      <a:pt x="9178" y="19532"/>
                    </a:lnTo>
                    <a:lnTo>
                      <a:pt x="8951" y="19340"/>
                    </a:lnTo>
                    <a:lnTo>
                      <a:pt x="8698" y="19092"/>
                    </a:lnTo>
                    <a:lnTo>
                      <a:pt x="8496" y="18872"/>
                    </a:lnTo>
                    <a:lnTo>
                      <a:pt x="8293" y="18514"/>
                    </a:lnTo>
                    <a:lnTo>
                      <a:pt x="8015" y="18239"/>
                    </a:lnTo>
                    <a:lnTo>
                      <a:pt x="7712" y="17882"/>
                    </a:lnTo>
                    <a:lnTo>
                      <a:pt x="7509" y="17497"/>
                    </a:lnTo>
                    <a:lnTo>
                      <a:pt x="7231" y="17139"/>
                    </a:lnTo>
                    <a:lnTo>
                      <a:pt x="7029" y="16699"/>
                    </a:lnTo>
                    <a:lnTo>
                      <a:pt x="6776" y="16286"/>
                    </a:lnTo>
                    <a:lnTo>
                      <a:pt x="6498" y="15818"/>
                    </a:lnTo>
                    <a:lnTo>
                      <a:pt x="6296" y="15323"/>
                    </a:lnTo>
                    <a:lnTo>
                      <a:pt x="6018" y="14828"/>
                    </a:lnTo>
                    <a:lnTo>
                      <a:pt x="5714" y="14333"/>
                    </a:lnTo>
                    <a:lnTo>
                      <a:pt x="5512" y="13810"/>
                    </a:lnTo>
                    <a:lnTo>
                      <a:pt x="5234" y="13287"/>
                    </a:lnTo>
                    <a:lnTo>
                      <a:pt x="5032" y="12737"/>
                    </a:lnTo>
                    <a:lnTo>
                      <a:pt x="4779" y="12215"/>
                    </a:lnTo>
                    <a:lnTo>
                      <a:pt x="4501" y="11637"/>
                    </a:lnTo>
                    <a:lnTo>
                      <a:pt x="4324" y="11142"/>
                    </a:lnTo>
                    <a:lnTo>
                      <a:pt x="4046" y="10564"/>
                    </a:lnTo>
                    <a:lnTo>
                      <a:pt x="3818" y="9986"/>
                    </a:lnTo>
                    <a:lnTo>
                      <a:pt x="3565" y="9491"/>
                    </a:lnTo>
                    <a:lnTo>
                      <a:pt x="3363" y="8913"/>
                    </a:lnTo>
                    <a:lnTo>
                      <a:pt x="3135" y="8336"/>
                    </a:lnTo>
                    <a:lnTo>
                      <a:pt x="2882" y="7813"/>
                    </a:lnTo>
                    <a:lnTo>
                      <a:pt x="2680" y="7263"/>
                    </a:lnTo>
                    <a:lnTo>
                      <a:pt x="2503" y="6768"/>
                    </a:lnTo>
                    <a:lnTo>
                      <a:pt x="2301" y="6245"/>
                    </a:lnTo>
                    <a:lnTo>
                      <a:pt x="2048" y="5722"/>
                    </a:lnTo>
                    <a:lnTo>
                      <a:pt x="1846" y="5227"/>
                    </a:lnTo>
                    <a:lnTo>
                      <a:pt x="1643" y="4732"/>
                    </a:lnTo>
                    <a:lnTo>
                      <a:pt x="1517" y="4319"/>
                    </a:lnTo>
                    <a:lnTo>
                      <a:pt x="1315" y="3796"/>
                    </a:lnTo>
                    <a:lnTo>
                      <a:pt x="1113" y="3384"/>
                    </a:lnTo>
                    <a:lnTo>
                      <a:pt x="961" y="2999"/>
                    </a:lnTo>
                    <a:lnTo>
                      <a:pt x="784" y="2613"/>
                    </a:lnTo>
                    <a:lnTo>
                      <a:pt x="632" y="2283"/>
                    </a:lnTo>
                    <a:lnTo>
                      <a:pt x="506" y="1871"/>
                    </a:lnTo>
                    <a:lnTo>
                      <a:pt x="379" y="1623"/>
                    </a:lnTo>
                    <a:lnTo>
                      <a:pt x="253" y="1320"/>
                    </a:lnTo>
                    <a:lnTo>
                      <a:pt x="101" y="1073"/>
                    </a:lnTo>
                    <a:lnTo>
                      <a:pt x="0" y="853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3" name="Freeform 10"/>
              <p:cNvSpPr>
                <a:spLocks/>
              </p:cNvSpPr>
              <p:nvPr/>
            </p:nvSpPr>
            <p:spPr bwMode="auto">
              <a:xfrm>
                <a:off x="923" y="2485"/>
                <a:ext cx="459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5" y="19972"/>
                    </a:moveTo>
                    <a:lnTo>
                      <a:pt x="19747" y="19367"/>
                    </a:lnTo>
                    <a:lnTo>
                      <a:pt x="19570" y="18707"/>
                    </a:lnTo>
                    <a:lnTo>
                      <a:pt x="19368" y="18102"/>
                    </a:lnTo>
                    <a:lnTo>
                      <a:pt x="19191" y="17469"/>
                    </a:lnTo>
                    <a:lnTo>
                      <a:pt x="18963" y="16864"/>
                    </a:lnTo>
                    <a:lnTo>
                      <a:pt x="18786" y="16231"/>
                    </a:lnTo>
                    <a:lnTo>
                      <a:pt x="18559" y="15626"/>
                    </a:lnTo>
                    <a:lnTo>
                      <a:pt x="18407" y="15021"/>
                    </a:lnTo>
                    <a:lnTo>
                      <a:pt x="18230" y="14415"/>
                    </a:lnTo>
                    <a:lnTo>
                      <a:pt x="18003" y="13838"/>
                    </a:lnTo>
                    <a:lnTo>
                      <a:pt x="17775" y="13205"/>
                    </a:lnTo>
                    <a:lnTo>
                      <a:pt x="17598" y="12682"/>
                    </a:lnTo>
                    <a:lnTo>
                      <a:pt x="17446" y="12077"/>
                    </a:lnTo>
                    <a:lnTo>
                      <a:pt x="17219" y="11499"/>
                    </a:lnTo>
                    <a:lnTo>
                      <a:pt x="16966" y="10977"/>
                    </a:lnTo>
                    <a:lnTo>
                      <a:pt x="16789" y="10371"/>
                    </a:lnTo>
                    <a:lnTo>
                      <a:pt x="16561" y="9821"/>
                    </a:lnTo>
                    <a:lnTo>
                      <a:pt x="16435" y="9326"/>
                    </a:lnTo>
                    <a:lnTo>
                      <a:pt x="16233" y="8748"/>
                    </a:lnTo>
                    <a:lnTo>
                      <a:pt x="16030" y="8253"/>
                    </a:lnTo>
                    <a:lnTo>
                      <a:pt x="15828" y="7730"/>
                    </a:lnTo>
                    <a:lnTo>
                      <a:pt x="15601" y="7263"/>
                    </a:lnTo>
                    <a:lnTo>
                      <a:pt x="15449" y="6768"/>
                    </a:lnTo>
                    <a:lnTo>
                      <a:pt x="15196" y="6300"/>
                    </a:lnTo>
                    <a:lnTo>
                      <a:pt x="14968" y="5805"/>
                    </a:lnTo>
                    <a:lnTo>
                      <a:pt x="14791" y="5392"/>
                    </a:lnTo>
                    <a:lnTo>
                      <a:pt x="14564" y="4979"/>
                    </a:lnTo>
                    <a:lnTo>
                      <a:pt x="14412" y="4539"/>
                    </a:lnTo>
                    <a:lnTo>
                      <a:pt x="14235" y="4127"/>
                    </a:lnTo>
                    <a:lnTo>
                      <a:pt x="14008" y="3769"/>
                    </a:lnTo>
                    <a:lnTo>
                      <a:pt x="13755" y="3356"/>
                    </a:lnTo>
                    <a:lnTo>
                      <a:pt x="13578" y="3026"/>
                    </a:lnTo>
                    <a:lnTo>
                      <a:pt x="13426" y="2669"/>
                    </a:lnTo>
                    <a:lnTo>
                      <a:pt x="13198" y="2311"/>
                    </a:lnTo>
                    <a:lnTo>
                      <a:pt x="12971" y="2063"/>
                    </a:lnTo>
                    <a:lnTo>
                      <a:pt x="12769" y="1788"/>
                    </a:lnTo>
                    <a:lnTo>
                      <a:pt x="12541" y="1513"/>
                    </a:lnTo>
                    <a:lnTo>
                      <a:pt x="12389" y="1265"/>
                    </a:lnTo>
                    <a:lnTo>
                      <a:pt x="12162" y="1045"/>
                    </a:lnTo>
                    <a:lnTo>
                      <a:pt x="11934" y="853"/>
                    </a:lnTo>
                    <a:lnTo>
                      <a:pt x="11681" y="633"/>
                    </a:lnTo>
                    <a:lnTo>
                      <a:pt x="11530" y="495"/>
                    </a:lnTo>
                    <a:lnTo>
                      <a:pt x="11327" y="330"/>
                    </a:lnTo>
                    <a:lnTo>
                      <a:pt x="11100" y="193"/>
                    </a:lnTo>
                    <a:lnTo>
                      <a:pt x="10898" y="110"/>
                    </a:lnTo>
                    <a:lnTo>
                      <a:pt x="10670" y="83"/>
                    </a:lnTo>
                    <a:lnTo>
                      <a:pt x="10493" y="28"/>
                    </a:lnTo>
                    <a:lnTo>
                      <a:pt x="10316" y="28"/>
                    </a:lnTo>
                    <a:lnTo>
                      <a:pt x="10088" y="0"/>
                    </a:lnTo>
                    <a:lnTo>
                      <a:pt x="9861" y="55"/>
                    </a:lnTo>
                    <a:lnTo>
                      <a:pt x="9608" y="110"/>
                    </a:lnTo>
                    <a:lnTo>
                      <a:pt x="9456" y="275"/>
                    </a:lnTo>
                    <a:lnTo>
                      <a:pt x="9178" y="440"/>
                    </a:lnTo>
                    <a:lnTo>
                      <a:pt x="8951" y="633"/>
                    </a:lnTo>
                    <a:lnTo>
                      <a:pt x="8698" y="853"/>
                    </a:lnTo>
                    <a:lnTo>
                      <a:pt x="8496" y="1100"/>
                    </a:lnTo>
                    <a:lnTo>
                      <a:pt x="8293" y="1431"/>
                    </a:lnTo>
                    <a:lnTo>
                      <a:pt x="8015" y="1733"/>
                    </a:lnTo>
                    <a:lnTo>
                      <a:pt x="7712" y="2063"/>
                    </a:lnTo>
                    <a:lnTo>
                      <a:pt x="7509" y="2448"/>
                    </a:lnTo>
                    <a:lnTo>
                      <a:pt x="7231" y="2834"/>
                    </a:lnTo>
                    <a:lnTo>
                      <a:pt x="7029" y="3246"/>
                    </a:lnTo>
                    <a:lnTo>
                      <a:pt x="6776" y="3686"/>
                    </a:lnTo>
                    <a:lnTo>
                      <a:pt x="6498" y="4154"/>
                    </a:lnTo>
                    <a:lnTo>
                      <a:pt x="6296" y="4622"/>
                    </a:lnTo>
                    <a:lnTo>
                      <a:pt x="6018" y="5144"/>
                    </a:lnTo>
                    <a:lnTo>
                      <a:pt x="5714" y="5612"/>
                    </a:lnTo>
                    <a:lnTo>
                      <a:pt x="5512" y="6162"/>
                    </a:lnTo>
                    <a:lnTo>
                      <a:pt x="5234" y="6657"/>
                    </a:lnTo>
                    <a:lnTo>
                      <a:pt x="5032" y="7208"/>
                    </a:lnTo>
                    <a:lnTo>
                      <a:pt x="4779" y="7730"/>
                    </a:lnTo>
                    <a:lnTo>
                      <a:pt x="4501" y="8308"/>
                    </a:lnTo>
                    <a:lnTo>
                      <a:pt x="4324" y="8831"/>
                    </a:lnTo>
                    <a:lnTo>
                      <a:pt x="4046" y="9381"/>
                    </a:lnTo>
                    <a:lnTo>
                      <a:pt x="3818" y="9959"/>
                    </a:lnTo>
                    <a:lnTo>
                      <a:pt x="3565" y="10481"/>
                    </a:lnTo>
                    <a:lnTo>
                      <a:pt x="3363" y="11032"/>
                    </a:lnTo>
                    <a:lnTo>
                      <a:pt x="3135" y="11637"/>
                    </a:lnTo>
                    <a:lnTo>
                      <a:pt x="2882" y="12160"/>
                    </a:lnTo>
                    <a:lnTo>
                      <a:pt x="2680" y="12682"/>
                    </a:lnTo>
                    <a:lnTo>
                      <a:pt x="2503" y="13177"/>
                    </a:lnTo>
                    <a:lnTo>
                      <a:pt x="2301" y="13700"/>
                    </a:lnTo>
                    <a:lnTo>
                      <a:pt x="2048" y="14250"/>
                    </a:lnTo>
                    <a:lnTo>
                      <a:pt x="1846" y="14718"/>
                    </a:lnTo>
                    <a:lnTo>
                      <a:pt x="1643" y="15213"/>
                    </a:lnTo>
                    <a:lnTo>
                      <a:pt x="1517" y="15653"/>
                    </a:lnTo>
                    <a:lnTo>
                      <a:pt x="1315" y="16149"/>
                    </a:lnTo>
                    <a:lnTo>
                      <a:pt x="1113" y="16589"/>
                    </a:lnTo>
                    <a:lnTo>
                      <a:pt x="961" y="16974"/>
                    </a:lnTo>
                    <a:lnTo>
                      <a:pt x="784" y="17359"/>
                    </a:lnTo>
                    <a:lnTo>
                      <a:pt x="632" y="17689"/>
                    </a:lnTo>
                    <a:lnTo>
                      <a:pt x="506" y="18102"/>
                    </a:lnTo>
                    <a:lnTo>
                      <a:pt x="379" y="18349"/>
                    </a:lnTo>
                    <a:lnTo>
                      <a:pt x="253" y="18652"/>
                    </a:lnTo>
                    <a:lnTo>
                      <a:pt x="101" y="18900"/>
                    </a:lnTo>
                    <a:lnTo>
                      <a:pt x="0" y="19092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4" name="Freeform 11"/>
              <p:cNvSpPr>
                <a:spLocks/>
              </p:cNvSpPr>
              <p:nvPr/>
            </p:nvSpPr>
            <p:spPr bwMode="auto">
              <a:xfrm>
                <a:off x="2662" y="2493"/>
                <a:ext cx="412" cy="32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72"/>
                    </a:moveTo>
                    <a:lnTo>
                      <a:pt x="225" y="19367"/>
                    </a:lnTo>
                    <a:lnTo>
                      <a:pt x="366" y="18707"/>
                    </a:lnTo>
                    <a:lnTo>
                      <a:pt x="619" y="18129"/>
                    </a:lnTo>
                    <a:lnTo>
                      <a:pt x="788" y="17469"/>
                    </a:lnTo>
                    <a:lnTo>
                      <a:pt x="1013" y="16891"/>
                    </a:lnTo>
                    <a:lnTo>
                      <a:pt x="1181" y="16231"/>
                    </a:lnTo>
                    <a:lnTo>
                      <a:pt x="1378" y="15653"/>
                    </a:lnTo>
                    <a:lnTo>
                      <a:pt x="1603" y="15021"/>
                    </a:lnTo>
                    <a:lnTo>
                      <a:pt x="1744" y="14443"/>
                    </a:lnTo>
                    <a:lnTo>
                      <a:pt x="1969" y="13838"/>
                    </a:lnTo>
                    <a:lnTo>
                      <a:pt x="2194" y="13232"/>
                    </a:lnTo>
                    <a:lnTo>
                      <a:pt x="2335" y="12682"/>
                    </a:lnTo>
                    <a:lnTo>
                      <a:pt x="2560" y="12077"/>
                    </a:lnTo>
                    <a:lnTo>
                      <a:pt x="2757" y="11499"/>
                    </a:lnTo>
                    <a:lnTo>
                      <a:pt x="3010" y="11004"/>
                    </a:lnTo>
                    <a:lnTo>
                      <a:pt x="3179" y="10371"/>
                    </a:lnTo>
                    <a:lnTo>
                      <a:pt x="3376" y="9821"/>
                    </a:lnTo>
                    <a:lnTo>
                      <a:pt x="3572" y="9326"/>
                    </a:lnTo>
                    <a:lnTo>
                      <a:pt x="3741" y="8776"/>
                    </a:lnTo>
                    <a:lnTo>
                      <a:pt x="3938" y="8281"/>
                    </a:lnTo>
                    <a:lnTo>
                      <a:pt x="4163" y="7758"/>
                    </a:lnTo>
                    <a:lnTo>
                      <a:pt x="4332" y="7263"/>
                    </a:lnTo>
                    <a:lnTo>
                      <a:pt x="4557" y="6795"/>
                    </a:lnTo>
                    <a:lnTo>
                      <a:pt x="4782" y="6327"/>
                    </a:lnTo>
                    <a:lnTo>
                      <a:pt x="5007" y="5832"/>
                    </a:lnTo>
                    <a:lnTo>
                      <a:pt x="5176" y="5392"/>
                    </a:lnTo>
                    <a:lnTo>
                      <a:pt x="5373" y="4979"/>
                    </a:lnTo>
                    <a:lnTo>
                      <a:pt x="5598" y="4567"/>
                    </a:lnTo>
                    <a:lnTo>
                      <a:pt x="5738" y="4127"/>
                    </a:lnTo>
                    <a:lnTo>
                      <a:pt x="5963" y="3769"/>
                    </a:lnTo>
                    <a:lnTo>
                      <a:pt x="6217" y="3384"/>
                    </a:lnTo>
                    <a:lnTo>
                      <a:pt x="6357" y="3026"/>
                    </a:lnTo>
                    <a:lnTo>
                      <a:pt x="6582" y="2669"/>
                    </a:lnTo>
                    <a:lnTo>
                      <a:pt x="6779" y="2338"/>
                    </a:lnTo>
                    <a:lnTo>
                      <a:pt x="7004" y="2091"/>
                    </a:lnTo>
                    <a:lnTo>
                      <a:pt x="7201" y="1788"/>
                    </a:lnTo>
                    <a:lnTo>
                      <a:pt x="7398" y="1541"/>
                    </a:lnTo>
                    <a:lnTo>
                      <a:pt x="7623" y="1265"/>
                    </a:lnTo>
                    <a:lnTo>
                      <a:pt x="7792" y="1045"/>
                    </a:lnTo>
                    <a:lnTo>
                      <a:pt x="8045" y="880"/>
                    </a:lnTo>
                    <a:lnTo>
                      <a:pt x="8270" y="633"/>
                    </a:lnTo>
                    <a:lnTo>
                      <a:pt x="8411" y="495"/>
                    </a:lnTo>
                    <a:lnTo>
                      <a:pt x="8664" y="330"/>
                    </a:lnTo>
                    <a:lnTo>
                      <a:pt x="8889" y="220"/>
                    </a:lnTo>
                    <a:lnTo>
                      <a:pt x="9058" y="138"/>
                    </a:lnTo>
                    <a:lnTo>
                      <a:pt x="9283" y="83"/>
                    </a:lnTo>
                    <a:lnTo>
                      <a:pt x="9508" y="55"/>
                    </a:lnTo>
                    <a:lnTo>
                      <a:pt x="9677" y="55"/>
                    </a:lnTo>
                    <a:lnTo>
                      <a:pt x="9873" y="0"/>
                    </a:lnTo>
                    <a:lnTo>
                      <a:pt x="10127" y="55"/>
                    </a:lnTo>
                    <a:lnTo>
                      <a:pt x="10323" y="138"/>
                    </a:lnTo>
                    <a:lnTo>
                      <a:pt x="10549" y="275"/>
                    </a:lnTo>
                    <a:lnTo>
                      <a:pt x="10802" y="440"/>
                    </a:lnTo>
                    <a:lnTo>
                      <a:pt x="10999" y="633"/>
                    </a:lnTo>
                    <a:lnTo>
                      <a:pt x="11252" y="880"/>
                    </a:lnTo>
                    <a:lnTo>
                      <a:pt x="11505" y="1100"/>
                    </a:lnTo>
                    <a:lnTo>
                      <a:pt x="11702" y="1458"/>
                    </a:lnTo>
                    <a:lnTo>
                      <a:pt x="11955" y="1733"/>
                    </a:lnTo>
                    <a:lnTo>
                      <a:pt x="12236" y="2091"/>
                    </a:lnTo>
                    <a:lnTo>
                      <a:pt x="12433" y="2476"/>
                    </a:lnTo>
                    <a:lnTo>
                      <a:pt x="12743" y="2834"/>
                    </a:lnTo>
                    <a:lnTo>
                      <a:pt x="12968" y="3274"/>
                    </a:lnTo>
                    <a:lnTo>
                      <a:pt x="13193" y="3686"/>
                    </a:lnTo>
                    <a:lnTo>
                      <a:pt x="13446" y="4154"/>
                    </a:lnTo>
                    <a:lnTo>
                      <a:pt x="13699" y="4649"/>
                    </a:lnTo>
                    <a:lnTo>
                      <a:pt x="13952" y="5144"/>
                    </a:lnTo>
                    <a:lnTo>
                      <a:pt x="14233" y="5640"/>
                    </a:lnTo>
                    <a:lnTo>
                      <a:pt x="14430" y="6162"/>
                    </a:lnTo>
                    <a:lnTo>
                      <a:pt x="14740" y="6685"/>
                    </a:lnTo>
                    <a:lnTo>
                      <a:pt x="14965" y="7235"/>
                    </a:lnTo>
                    <a:lnTo>
                      <a:pt x="15190" y="7758"/>
                    </a:lnTo>
                    <a:lnTo>
                      <a:pt x="15471" y="8336"/>
                    </a:lnTo>
                    <a:lnTo>
                      <a:pt x="15668" y="8831"/>
                    </a:lnTo>
                    <a:lnTo>
                      <a:pt x="15921" y="9409"/>
                    </a:lnTo>
                    <a:lnTo>
                      <a:pt x="16174" y="9986"/>
                    </a:lnTo>
                    <a:lnTo>
                      <a:pt x="16371" y="10481"/>
                    </a:lnTo>
                    <a:lnTo>
                      <a:pt x="16624" y="11059"/>
                    </a:lnTo>
                    <a:lnTo>
                      <a:pt x="16850" y="11637"/>
                    </a:lnTo>
                    <a:lnTo>
                      <a:pt x="17075" y="12160"/>
                    </a:lnTo>
                    <a:lnTo>
                      <a:pt x="17271" y="12710"/>
                    </a:lnTo>
                    <a:lnTo>
                      <a:pt x="17496" y="13205"/>
                    </a:lnTo>
                    <a:lnTo>
                      <a:pt x="17693" y="13728"/>
                    </a:lnTo>
                    <a:lnTo>
                      <a:pt x="17918" y="14250"/>
                    </a:lnTo>
                    <a:lnTo>
                      <a:pt x="18143" y="14746"/>
                    </a:lnTo>
                    <a:lnTo>
                      <a:pt x="18312" y="15241"/>
                    </a:lnTo>
                    <a:lnTo>
                      <a:pt x="18481" y="15653"/>
                    </a:lnTo>
                    <a:lnTo>
                      <a:pt x="18678" y="16176"/>
                    </a:lnTo>
                    <a:lnTo>
                      <a:pt x="18875" y="16589"/>
                    </a:lnTo>
                    <a:lnTo>
                      <a:pt x="18987" y="16974"/>
                    </a:lnTo>
                    <a:lnTo>
                      <a:pt x="19184" y="17359"/>
                    </a:lnTo>
                    <a:lnTo>
                      <a:pt x="19325" y="17689"/>
                    </a:lnTo>
                    <a:lnTo>
                      <a:pt x="19494" y="18102"/>
                    </a:lnTo>
                    <a:lnTo>
                      <a:pt x="19634" y="18349"/>
                    </a:lnTo>
                    <a:lnTo>
                      <a:pt x="19719" y="18652"/>
                    </a:lnTo>
                    <a:lnTo>
                      <a:pt x="19859" y="18900"/>
                    </a:lnTo>
                    <a:lnTo>
                      <a:pt x="19972" y="19120"/>
                    </a:ln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5" name="Rectangle 12"/>
              <p:cNvSpPr>
                <a:spLocks noChangeArrowheads="1"/>
              </p:cNvSpPr>
              <p:nvPr/>
            </p:nvSpPr>
            <p:spPr bwMode="auto">
              <a:xfrm>
                <a:off x="866" y="2441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6" name="Rectangle 13"/>
              <p:cNvSpPr>
                <a:spLocks noChangeArrowheads="1"/>
              </p:cNvSpPr>
              <p:nvPr/>
            </p:nvSpPr>
            <p:spPr bwMode="auto">
              <a:xfrm>
                <a:off x="2870" y="2431"/>
                <a:ext cx="279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7" name="Line 14"/>
              <p:cNvSpPr>
                <a:spLocks noChangeShapeType="1"/>
              </p:cNvSpPr>
              <p:nvPr/>
            </p:nvSpPr>
            <p:spPr bwMode="auto">
              <a:xfrm>
                <a:off x="1155" y="2804"/>
                <a:ext cx="17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15"/>
              <p:cNvSpPr>
                <a:spLocks noChangeShapeType="1"/>
              </p:cNvSpPr>
              <p:nvPr/>
            </p:nvSpPr>
            <p:spPr bwMode="auto">
              <a:xfrm>
                <a:off x="1196" y="3132"/>
                <a:ext cx="185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Freeform 16"/>
              <p:cNvSpPr>
                <a:spLocks/>
              </p:cNvSpPr>
              <p:nvPr/>
            </p:nvSpPr>
            <p:spPr bwMode="auto">
              <a:xfrm>
                <a:off x="1167" y="2956"/>
                <a:ext cx="858" cy="17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Freeform 17"/>
              <p:cNvSpPr>
                <a:spLocks/>
              </p:cNvSpPr>
              <p:nvPr/>
            </p:nvSpPr>
            <p:spPr bwMode="auto">
              <a:xfrm>
                <a:off x="2012" y="3125"/>
                <a:ext cx="859" cy="1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18"/>
              <p:cNvSpPr>
                <a:spLocks noChangeShapeType="1"/>
              </p:cNvSpPr>
              <p:nvPr/>
            </p:nvSpPr>
            <p:spPr bwMode="auto">
              <a:xfrm>
                <a:off x="1619" y="2467"/>
                <a:ext cx="1" cy="8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19"/>
              <p:cNvSpPr>
                <a:spLocks noChangeShapeType="1"/>
              </p:cNvSpPr>
              <p:nvPr/>
            </p:nvSpPr>
            <p:spPr bwMode="auto">
              <a:xfrm>
                <a:off x="2441" y="2494"/>
                <a:ext cx="1" cy="8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20"/>
              <p:cNvSpPr>
                <a:spLocks noChangeShapeType="1"/>
              </p:cNvSpPr>
              <p:nvPr/>
            </p:nvSpPr>
            <p:spPr bwMode="auto">
              <a:xfrm>
                <a:off x="2013" y="2467"/>
                <a:ext cx="0" cy="8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21"/>
              <p:cNvSpPr>
                <a:spLocks noChangeShapeType="1"/>
              </p:cNvSpPr>
              <p:nvPr/>
            </p:nvSpPr>
            <p:spPr bwMode="auto">
              <a:xfrm>
                <a:off x="1155" y="2467"/>
                <a:ext cx="1831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Line 22"/>
              <p:cNvSpPr>
                <a:spLocks noChangeShapeType="1"/>
              </p:cNvSpPr>
              <p:nvPr/>
            </p:nvSpPr>
            <p:spPr bwMode="auto">
              <a:xfrm>
                <a:off x="1155" y="2946"/>
                <a:ext cx="476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6" name="Line 23"/>
              <p:cNvSpPr>
                <a:spLocks noChangeShapeType="1"/>
              </p:cNvSpPr>
              <p:nvPr/>
            </p:nvSpPr>
            <p:spPr bwMode="auto">
              <a:xfrm>
                <a:off x="1155" y="3311"/>
                <a:ext cx="1287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7" name="Freeform 24"/>
              <p:cNvSpPr>
                <a:spLocks/>
              </p:cNvSpPr>
              <p:nvPr/>
            </p:nvSpPr>
            <p:spPr bwMode="auto">
              <a:xfrm>
                <a:off x="1816" y="2478"/>
                <a:ext cx="412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72"/>
                    </a:moveTo>
                    <a:lnTo>
                      <a:pt x="225" y="19367"/>
                    </a:lnTo>
                    <a:lnTo>
                      <a:pt x="366" y="18707"/>
                    </a:lnTo>
                    <a:lnTo>
                      <a:pt x="619" y="18129"/>
                    </a:lnTo>
                    <a:lnTo>
                      <a:pt x="788" y="17469"/>
                    </a:lnTo>
                    <a:lnTo>
                      <a:pt x="1013" y="16891"/>
                    </a:lnTo>
                    <a:lnTo>
                      <a:pt x="1181" y="16231"/>
                    </a:lnTo>
                    <a:lnTo>
                      <a:pt x="1378" y="15653"/>
                    </a:lnTo>
                    <a:lnTo>
                      <a:pt x="1603" y="15021"/>
                    </a:lnTo>
                    <a:lnTo>
                      <a:pt x="1744" y="14443"/>
                    </a:lnTo>
                    <a:lnTo>
                      <a:pt x="1969" y="13838"/>
                    </a:lnTo>
                    <a:lnTo>
                      <a:pt x="2194" y="13232"/>
                    </a:lnTo>
                    <a:lnTo>
                      <a:pt x="2335" y="12682"/>
                    </a:lnTo>
                    <a:lnTo>
                      <a:pt x="2560" y="12077"/>
                    </a:lnTo>
                    <a:lnTo>
                      <a:pt x="2757" y="11499"/>
                    </a:lnTo>
                    <a:lnTo>
                      <a:pt x="3010" y="11004"/>
                    </a:lnTo>
                    <a:lnTo>
                      <a:pt x="3179" y="10371"/>
                    </a:lnTo>
                    <a:lnTo>
                      <a:pt x="3376" y="9821"/>
                    </a:lnTo>
                    <a:lnTo>
                      <a:pt x="3572" y="9326"/>
                    </a:lnTo>
                    <a:lnTo>
                      <a:pt x="3741" y="8776"/>
                    </a:lnTo>
                    <a:lnTo>
                      <a:pt x="3938" y="8281"/>
                    </a:lnTo>
                    <a:lnTo>
                      <a:pt x="4163" y="7758"/>
                    </a:lnTo>
                    <a:lnTo>
                      <a:pt x="4332" y="7263"/>
                    </a:lnTo>
                    <a:lnTo>
                      <a:pt x="4557" y="6795"/>
                    </a:lnTo>
                    <a:lnTo>
                      <a:pt x="4782" y="6327"/>
                    </a:lnTo>
                    <a:lnTo>
                      <a:pt x="5007" y="5832"/>
                    </a:lnTo>
                    <a:lnTo>
                      <a:pt x="5176" y="5392"/>
                    </a:lnTo>
                    <a:lnTo>
                      <a:pt x="5373" y="4979"/>
                    </a:lnTo>
                    <a:lnTo>
                      <a:pt x="5598" y="4567"/>
                    </a:lnTo>
                    <a:lnTo>
                      <a:pt x="5738" y="4127"/>
                    </a:lnTo>
                    <a:lnTo>
                      <a:pt x="5963" y="3769"/>
                    </a:lnTo>
                    <a:lnTo>
                      <a:pt x="6217" y="3384"/>
                    </a:lnTo>
                    <a:lnTo>
                      <a:pt x="6357" y="3026"/>
                    </a:lnTo>
                    <a:lnTo>
                      <a:pt x="6582" y="2669"/>
                    </a:lnTo>
                    <a:lnTo>
                      <a:pt x="6779" y="2338"/>
                    </a:lnTo>
                    <a:lnTo>
                      <a:pt x="7004" y="2091"/>
                    </a:lnTo>
                    <a:lnTo>
                      <a:pt x="7201" y="1788"/>
                    </a:lnTo>
                    <a:lnTo>
                      <a:pt x="7398" y="1541"/>
                    </a:lnTo>
                    <a:lnTo>
                      <a:pt x="7623" y="1265"/>
                    </a:lnTo>
                    <a:lnTo>
                      <a:pt x="7792" y="1045"/>
                    </a:lnTo>
                    <a:lnTo>
                      <a:pt x="8045" y="880"/>
                    </a:lnTo>
                    <a:lnTo>
                      <a:pt x="8270" y="633"/>
                    </a:lnTo>
                    <a:lnTo>
                      <a:pt x="8411" y="495"/>
                    </a:lnTo>
                    <a:lnTo>
                      <a:pt x="8664" y="330"/>
                    </a:lnTo>
                    <a:lnTo>
                      <a:pt x="8889" y="220"/>
                    </a:lnTo>
                    <a:lnTo>
                      <a:pt x="9058" y="138"/>
                    </a:lnTo>
                    <a:lnTo>
                      <a:pt x="9283" y="83"/>
                    </a:lnTo>
                    <a:lnTo>
                      <a:pt x="9508" y="55"/>
                    </a:lnTo>
                    <a:lnTo>
                      <a:pt x="9677" y="55"/>
                    </a:lnTo>
                    <a:lnTo>
                      <a:pt x="9873" y="0"/>
                    </a:lnTo>
                    <a:lnTo>
                      <a:pt x="10127" y="55"/>
                    </a:lnTo>
                    <a:lnTo>
                      <a:pt x="10323" y="138"/>
                    </a:lnTo>
                    <a:lnTo>
                      <a:pt x="10549" y="275"/>
                    </a:lnTo>
                    <a:lnTo>
                      <a:pt x="10802" y="440"/>
                    </a:lnTo>
                    <a:lnTo>
                      <a:pt x="10999" y="633"/>
                    </a:lnTo>
                    <a:lnTo>
                      <a:pt x="11252" y="880"/>
                    </a:lnTo>
                    <a:lnTo>
                      <a:pt x="11505" y="1100"/>
                    </a:lnTo>
                    <a:lnTo>
                      <a:pt x="11702" y="1458"/>
                    </a:lnTo>
                    <a:lnTo>
                      <a:pt x="11955" y="1733"/>
                    </a:lnTo>
                    <a:lnTo>
                      <a:pt x="12236" y="2091"/>
                    </a:lnTo>
                    <a:lnTo>
                      <a:pt x="12433" y="2476"/>
                    </a:lnTo>
                    <a:lnTo>
                      <a:pt x="12743" y="2834"/>
                    </a:lnTo>
                    <a:lnTo>
                      <a:pt x="12968" y="3274"/>
                    </a:lnTo>
                    <a:lnTo>
                      <a:pt x="13193" y="3686"/>
                    </a:lnTo>
                    <a:lnTo>
                      <a:pt x="13446" y="4154"/>
                    </a:lnTo>
                    <a:lnTo>
                      <a:pt x="13699" y="4649"/>
                    </a:lnTo>
                    <a:lnTo>
                      <a:pt x="13952" y="5144"/>
                    </a:lnTo>
                    <a:lnTo>
                      <a:pt x="14233" y="5640"/>
                    </a:lnTo>
                    <a:lnTo>
                      <a:pt x="14430" y="6162"/>
                    </a:lnTo>
                    <a:lnTo>
                      <a:pt x="14740" y="6685"/>
                    </a:lnTo>
                    <a:lnTo>
                      <a:pt x="14965" y="7235"/>
                    </a:lnTo>
                    <a:lnTo>
                      <a:pt x="15190" y="7758"/>
                    </a:lnTo>
                    <a:lnTo>
                      <a:pt x="15471" y="8336"/>
                    </a:lnTo>
                    <a:lnTo>
                      <a:pt x="15668" y="8831"/>
                    </a:lnTo>
                    <a:lnTo>
                      <a:pt x="15921" y="9409"/>
                    </a:lnTo>
                    <a:lnTo>
                      <a:pt x="16174" y="9986"/>
                    </a:lnTo>
                    <a:lnTo>
                      <a:pt x="16371" y="10481"/>
                    </a:lnTo>
                    <a:lnTo>
                      <a:pt x="16624" y="11059"/>
                    </a:lnTo>
                    <a:lnTo>
                      <a:pt x="16850" y="11637"/>
                    </a:lnTo>
                    <a:lnTo>
                      <a:pt x="17075" y="12160"/>
                    </a:lnTo>
                    <a:lnTo>
                      <a:pt x="17271" y="12710"/>
                    </a:lnTo>
                    <a:lnTo>
                      <a:pt x="17496" y="13205"/>
                    </a:lnTo>
                    <a:lnTo>
                      <a:pt x="17693" y="13728"/>
                    </a:lnTo>
                    <a:lnTo>
                      <a:pt x="17918" y="14250"/>
                    </a:lnTo>
                    <a:lnTo>
                      <a:pt x="18143" y="14746"/>
                    </a:lnTo>
                    <a:lnTo>
                      <a:pt x="18312" y="15241"/>
                    </a:lnTo>
                    <a:lnTo>
                      <a:pt x="18481" y="15653"/>
                    </a:lnTo>
                    <a:lnTo>
                      <a:pt x="18678" y="16176"/>
                    </a:lnTo>
                    <a:lnTo>
                      <a:pt x="18875" y="16589"/>
                    </a:lnTo>
                    <a:lnTo>
                      <a:pt x="18987" y="16974"/>
                    </a:lnTo>
                    <a:lnTo>
                      <a:pt x="19184" y="17359"/>
                    </a:lnTo>
                    <a:lnTo>
                      <a:pt x="19325" y="17689"/>
                    </a:lnTo>
                    <a:lnTo>
                      <a:pt x="19494" y="18102"/>
                    </a:lnTo>
                    <a:lnTo>
                      <a:pt x="19634" y="18349"/>
                    </a:lnTo>
                    <a:lnTo>
                      <a:pt x="19719" y="18652"/>
                    </a:lnTo>
                    <a:lnTo>
                      <a:pt x="19859" y="18900"/>
                    </a:lnTo>
                    <a:lnTo>
                      <a:pt x="19972" y="19120"/>
                    </a:lnTo>
                  </a:path>
                </a:pathLst>
              </a:custGeom>
              <a:noFill/>
              <a:ln w="2540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8" name="Freeform 25"/>
              <p:cNvSpPr>
                <a:spLocks/>
              </p:cNvSpPr>
              <p:nvPr/>
            </p:nvSpPr>
            <p:spPr bwMode="auto">
              <a:xfrm>
                <a:off x="2227" y="2795"/>
                <a:ext cx="412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25" y="605"/>
                    </a:lnTo>
                    <a:lnTo>
                      <a:pt x="366" y="1265"/>
                    </a:lnTo>
                    <a:lnTo>
                      <a:pt x="619" y="1871"/>
                    </a:lnTo>
                    <a:lnTo>
                      <a:pt x="788" y="2503"/>
                    </a:lnTo>
                    <a:lnTo>
                      <a:pt x="1013" y="3109"/>
                    </a:lnTo>
                    <a:lnTo>
                      <a:pt x="1181" y="3741"/>
                    </a:lnTo>
                    <a:lnTo>
                      <a:pt x="1378" y="4347"/>
                    </a:lnTo>
                    <a:lnTo>
                      <a:pt x="1603" y="4952"/>
                    </a:lnTo>
                    <a:lnTo>
                      <a:pt x="1744" y="5557"/>
                    </a:lnTo>
                    <a:lnTo>
                      <a:pt x="1969" y="6135"/>
                    </a:lnTo>
                    <a:lnTo>
                      <a:pt x="2194" y="6768"/>
                    </a:lnTo>
                    <a:lnTo>
                      <a:pt x="2335" y="7290"/>
                    </a:lnTo>
                    <a:lnTo>
                      <a:pt x="2560" y="7895"/>
                    </a:lnTo>
                    <a:lnTo>
                      <a:pt x="2757" y="8473"/>
                    </a:lnTo>
                    <a:lnTo>
                      <a:pt x="3010" y="8996"/>
                    </a:lnTo>
                    <a:lnTo>
                      <a:pt x="3179" y="9601"/>
                    </a:lnTo>
                    <a:lnTo>
                      <a:pt x="3376" y="10151"/>
                    </a:lnTo>
                    <a:lnTo>
                      <a:pt x="3572" y="10646"/>
                    </a:lnTo>
                    <a:lnTo>
                      <a:pt x="3741" y="11224"/>
                    </a:lnTo>
                    <a:lnTo>
                      <a:pt x="3938" y="11719"/>
                    </a:lnTo>
                    <a:lnTo>
                      <a:pt x="4163" y="12242"/>
                    </a:lnTo>
                    <a:lnTo>
                      <a:pt x="4332" y="12710"/>
                    </a:lnTo>
                    <a:lnTo>
                      <a:pt x="4557" y="13205"/>
                    </a:lnTo>
                    <a:lnTo>
                      <a:pt x="4782" y="13673"/>
                    </a:lnTo>
                    <a:lnTo>
                      <a:pt x="5007" y="14168"/>
                    </a:lnTo>
                    <a:lnTo>
                      <a:pt x="5176" y="14580"/>
                    </a:lnTo>
                    <a:lnTo>
                      <a:pt x="5373" y="14993"/>
                    </a:lnTo>
                    <a:lnTo>
                      <a:pt x="5598" y="15433"/>
                    </a:lnTo>
                    <a:lnTo>
                      <a:pt x="5738" y="15846"/>
                    </a:lnTo>
                    <a:lnTo>
                      <a:pt x="5963" y="16204"/>
                    </a:lnTo>
                    <a:lnTo>
                      <a:pt x="6217" y="16616"/>
                    </a:lnTo>
                    <a:lnTo>
                      <a:pt x="6357" y="16946"/>
                    </a:lnTo>
                    <a:lnTo>
                      <a:pt x="6582" y="17304"/>
                    </a:lnTo>
                    <a:lnTo>
                      <a:pt x="6779" y="17662"/>
                    </a:lnTo>
                    <a:lnTo>
                      <a:pt x="7004" y="17909"/>
                    </a:lnTo>
                    <a:lnTo>
                      <a:pt x="7201" y="18184"/>
                    </a:lnTo>
                    <a:lnTo>
                      <a:pt x="7398" y="18459"/>
                    </a:lnTo>
                    <a:lnTo>
                      <a:pt x="7623" y="18707"/>
                    </a:lnTo>
                    <a:lnTo>
                      <a:pt x="7792" y="18927"/>
                    </a:lnTo>
                    <a:lnTo>
                      <a:pt x="8045" y="19120"/>
                    </a:lnTo>
                    <a:lnTo>
                      <a:pt x="8270" y="19340"/>
                    </a:lnTo>
                    <a:lnTo>
                      <a:pt x="8411" y="19477"/>
                    </a:lnTo>
                    <a:lnTo>
                      <a:pt x="8664" y="19642"/>
                    </a:lnTo>
                    <a:lnTo>
                      <a:pt x="8889" y="19780"/>
                    </a:lnTo>
                    <a:lnTo>
                      <a:pt x="9058" y="19862"/>
                    </a:lnTo>
                    <a:lnTo>
                      <a:pt x="9283" y="19890"/>
                    </a:lnTo>
                    <a:lnTo>
                      <a:pt x="9508" y="19945"/>
                    </a:lnTo>
                    <a:lnTo>
                      <a:pt x="9677" y="19945"/>
                    </a:lnTo>
                    <a:lnTo>
                      <a:pt x="9873" y="19972"/>
                    </a:lnTo>
                    <a:lnTo>
                      <a:pt x="10127" y="19917"/>
                    </a:lnTo>
                    <a:lnTo>
                      <a:pt x="10323" y="19862"/>
                    </a:lnTo>
                    <a:lnTo>
                      <a:pt x="10549" y="19697"/>
                    </a:lnTo>
                    <a:lnTo>
                      <a:pt x="10802" y="19532"/>
                    </a:lnTo>
                    <a:lnTo>
                      <a:pt x="10999" y="19340"/>
                    </a:lnTo>
                    <a:lnTo>
                      <a:pt x="11252" y="19120"/>
                    </a:lnTo>
                    <a:lnTo>
                      <a:pt x="11505" y="18872"/>
                    </a:lnTo>
                    <a:lnTo>
                      <a:pt x="11702" y="18542"/>
                    </a:lnTo>
                    <a:lnTo>
                      <a:pt x="11955" y="18239"/>
                    </a:lnTo>
                    <a:lnTo>
                      <a:pt x="12236" y="17909"/>
                    </a:lnTo>
                    <a:lnTo>
                      <a:pt x="12433" y="17524"/>
                    </a:lnTo>
                    <a:lnTo>
                      <a:pt x="12743" y="17139"/>
                    </a:lnTo>
                    <a:lnTo>
                      <a:pt x="12968" y="16726"/>
                    </a:lnTo>
                    <a:lnTo>
                      <a:pt x="13193" y="16286"/>
                    </a:lnTo>
                    <a:lnTo>
                      <a:pt x="13446" y="15818"/>
                    </a:lnTo>
                    <a:lnTo>
                      <a:pt x="13699" y="15351"/>
                    </a:lnTo>
                    <a:lnTo>
                      <a:pt x="13952" y="14828"/>
                    </a:lnTo>
                    <a:lnTo>
                      <a:pt x="14233" y="14360"/>
                    </a:lnTo>
                    <a:lnTo>
                      <a:pt x="14430" y="13810"/>
                    </a:lnTo>
                    <a:lnTo>
                      <a:pt x="14740" y="13315"/>
                    </a:lnTo>
                    <a:lnTo>
                      <a:pt x="14965" y="12765"/>
                    </a:lnTo>
                    <a:lnTo>
                      <a:pt x="15190" y="12242"/>
                    </a:lnTo>
                    <a:lnTo>
                      <a:pt x="15471" y="11664"/>
                    </a:lnTo>
                    <a:lnTo>
                      <a:pt x="15668" y="11142"/>
                    </a:lnTo>
                    <a:lnTo>
                      <a:pt x="15921" y="10591"/>
                    </a:lnTo>
                    <a:lnTo>
                      <a:pt x="16174" y="10014"/>
                    </a:lnTo>
                    <a:lnTo>
                      <a:pt x="16371" y="9491"/>
                    </a:lnTo>
                    <a:lnTo>
                      <a:pt x="16624" y="8941"/>
                    </a:lnTo>
                    <a:lnTo>
                      <a:pt x="16850" y="8336"/>
                    </a:lnTo>
                    <a:lnTo>
                      <a:pt x="17075" y="7813"/>
                    </a:lnTo>
                    <a:lnTo>
                      <a:pt x="17271" y="7290"/>
                    </a:lnTo>
                    <a:lnTo>
                      <a:pt x="17496" y="6795"/>
                    </a:lnTo>
                    <a:lnTo>
                      <a:pt x="17693" y="6272"/>
                    </a:lnTo>
                    <a:lnTo>
                      <a:pt x="17918" y="5722"/>
                    </a:lnTo>
                    <a:lnTo>
                      <a:pt x="18143" y="5254"/>
                    </a:lnTo>
                    <a:lnTo>
                      <a:pt x="18312" y="4759"/>
                    </a:lnTo>
                    <a:lnTo>
                      <a:pt x="18481" y="4319"/>
                    </a:lnTo>
                    <a:lnTo>
                      <a:pt x="18678" y="3824"/>
                    </a:lnTo>
                    <a:lnTo>
                      <a:pt x="18875" y="3384"/>
                    </a:lnTo>
                    <a:lnTo>
                      <a:pt x="18987" y="2999"/>
                    </a:lnTo>
                    <a:lnTo>
                      <a:pt x="19184" y="2613"/>
                    </a:lnTo>
                    <a:lnTo>
                      <a:pt x="19325" y="2283"/>
                    </a:lnTo>
                    <a:lnTo>
                      <a:pt x="19494" y="1871"/>
                    </a:lnTo>
                    <a:lnTo>
                      <a:pt x="19634" y="1623"/>
                    </a:lnTo>
                    <a:lnTo>
                      <a:pt x="19719" y="1320"/>
                    </a:lnTo>
                    <a:lnTo>
                      <a:pt x="19859" y="1073"/>
                    </a:lnTo>
                    <a:lnTo>
                      <a:pt x="19972" y="880"/>
                    </a:lnTo>
                  </a:path>
                </a:pathLst>
              </a:custGeom>
              <a:noFill/>
              <a:ln w="2540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9" name="Freeform 26"/>
              <p:cNvSpPr>
                <a:spLocks/>
              </p:cNvSpPr>
              <p:nvPr/>
            </p:nvSpPr>
            <p:spPr bwMode="auto">
              <a:xfrm>
                <a:off x="1358" y="2795"/>
                <a:ext cx="459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5" y="0"/>
                    </a:moveTo>
                    <a:lnTo>
                      <a:pt x="19747" y="605"/>
                    </a:lnTo>
                    <a:lnTo>
                      <a:pt x="19570" y="1265"/>
                    </a:lnTo>
                    <a:lnTo>
                      <a:pt x="19368" y="1843"/>
                    </a:lnTo>
                    <a:lnTo>
                      <a:pt x="19191" y="2503"/>
                    </a:lnTo>
                    <a:lnTo>
                      <a:pt x="18963" y="3081"/>
                    </a:lnTo>
                    <a:lnTo>
                      <a:pt x="18786" y="3741"/>
                    </a:lnTo>
                    <a:lnTo>
                      <a:pt x="18559" y="4319"/>
                    </a:lnTo>
                    <a:lnTo>
                      <a:pt x="18407" y="4952"/>
                    </a:lnTo>
                    <a:lnTo>
                      <a:pt x="18230" y="5530"/>
                    </a:lnTo>
                    <a:lnTo>
                      <a:pt x="18003" y="6135"/>
                    </a:lnTo>
                    <a:lnTo>
                      <a:pt x="17775" y="6740"/>
                    </a:lnTo>
                    <a:lnTo>
                      <a:pt x="17598" y="7290"/>
                    </a:lnTo>
                    <a:lnTo>
                      <a:pt x="17446" y="7895"/>
                    </a:lnTo>
                    <a:lnTo>
                      <a:pt x="17219" y="8473"/>
                    </a:lnTo>
                    <a:lnTo>
                      <a:pt x="16966" y="8968"/>
                    </a:lnTo>
                    <a:lnTo>
                      <a:pt x="16789" y="9601"/>
                    </a:lnTo>
                    <a:lnTo>
                      <a:pt x="16561" y="10151"/>
                    </a:lnTo>
                    <a:lnTo>
                      <a:pt x="16435" y="10646"/>
                    </a:lnTo>
                    <a:lnTo>
                      <a:pt x="16233" y="11197"/>
                    </a:lnTo>
                    <a:lnTo>
                      <a:pt x="16030" y="11692"/>
                    </a:lnTo>
                    <a:lnTo>
                      <a:pt x="15828" y="12215"/>
                    </a:lnTo>
                    <a:lnTo>
                      <a:pt x="15601" y="12710"/>
                    </a:lnTo>
                    <a:lnTo>
                      <a:pt x="15449" y="13177"/>
                    </a:lnTo>
                    <a:lnTo>
                      <a:pt x="15196" y="13645"/>
                    </a:lnTo>
                    <a:lnTo>
                      <a:pt x="14968" y="14140"/>
                    </a:lnTo>
                    <a:lnTo>
                      <a:pt x="14791" y="14580"/>
                    </a:lnTo>
                    <a:lnTo>
                      <a:pt x="14564" y="14993"/>
                    </a:lnTo>
                    <a:lnTo>
                      <a:pt x="14412" y="15406"/>
                    </a:lnTo>
                    <a:lnTo>
                      <a:pt x="14235" y="15846"/>
                    </a:lnTo>
                    <a:lnTo>
                      <a:pt x="14008" y="16204"/>
                    </a:lnTo>
                    <a:lnTo>
                      <a:pt x="13755" y="16589"/>
                    </a:lnTo>
                    <a:lnTo>
                      <a:pt x="13578" y="16946"/>
                    </a:lnTo>
                    <a:lnTo>
                      <a:pt x="13426" y="17304"/>
                    </a:lnTo>
                    <a:lnTo>
                      <a:pt x="13198" y="17634"/>
                    </a:lnTo>
                    <a:lnTo>
                      <a:pt x="12971" y="17882"/>
                    </a:lnTo>
                    <a:lnTo>
                      <a:pt x="12769" y="18184"/>
                    </a:lnTo>
                    <a:lnTo>
                      <a:pt x="12541" y="18432"/>
                    </a:lnTo>
                    <a:lnTo>
                      <a:pt x="12389" y="18707"/>
                    </a:lnTo>
                    <a:lnTo>
                      <a:pt x="12162" y="18927"/>
                    </a:lnTo>
                    <a:lnTo>
                      <a:pt x="11934" y="19092"/>
                    </a:lnTo>
                    <a:lnTo>
                      <a:pt x="11681" y="19340"/>
                    </a:lnTo>
                    <a:lnTo>
                      <a:pt x="11530" y="19477"/>
                    </a:lnTo>
                    <a:lnTo>
                      <a:pt x="11327" y="19642"/>
                    </a:lnTo>
                    <a:lnTo>
                      <a:pt x="11100" y="19752"/>
                    </a:lnTo>
                    <a:lnTo>
                      <a:pt x="10898" y="19835"/>
                    </a:lnTo>
                    <a:lnTo>
                      <a:pt x="10670" y="19890"/>
                    </a:lnTo>
                    <a:lnTo>
                      <a:pt x="10493" y="19917"/>
                    </a:lnTo>
                    <a:lnTo>
                      <a:pt x="10316" y="19917"/>
                    </a:lnTo>
                    <a:lnTo>
                      <a:pt x="10088" y="19972"/>
                    </a:lnTo>
                    <a:lnTo>
                      <a:pt x="9861" y="19917"/>
                    </a:lnTo>
                    <a:lnTo>
                      <a:pt x="9608" y="19835"/>
                    </a:lnTo>
                    <a:lnTo>
                      <a:pt x="9456" y="19697"/>
                    </a:lnTo>
                    <a:lnTo>
                      <a:pt x="9178" y="19532"/>
                    </a:lnTo>
                    <a:lnTo>
                      <a:pt x="8951" y="19340"/>
                    </a:lnTo>
                    <a:lnTo>
                      <a:pt x="8698" y="19092"/>
                    </a:lnTo>
                    <a:lnTo>
                      <a:pt x="8496" y="18872"/>
                    </a:lnTo>
                    <a:lnTo>
                      <a:pt x="8293" y="18514"/>
                    </a:lnTo>
                    <a:lnTo>
                      <a:pt x="8015" y="18239"/>
                    </a:lnTo>
                    <a:lnTo>
                      <a:pt x="7712" y="17882"/>
                    </a:lnTo>
                    <a:lnTo>
                      <a:pt x="7509" y="17497"/>
                    </a:lnTo>
                    <a:lnTo>
                      <a:pt x="7231" y="17139"/>
                    </a:lnTo>
                    <a:lnTo>
                      <a:pt x="7029" y="16699"/>
                    </a:lnTo>
                    <a:lnTo>
                      <a:pt x="6776" y="16286"/>
                    </a:lnTo>
                    <a:lnTo>
                      <a:pt x="6498" y="15818"/>
                    </a:lnTo>
                    <a:lnTo>
                      <a:pt x="6296" y="15323"/>
                    </a:lnTo>
                    <a:lnTo>
                      <a:pt x="6018" y="14828"/>
                    </a:lnTo>
                    <a:lnTo>
                      <a:pt x="5714" y="14333"/>
                    </a:lnTo>
                    <a:lnTo>
                      <a:pt x="5512" y="13810"/>
                    </a:lnTo>
                    <a:lnTo>
                      <a:pt x="5234" y="13287"/>
                    </a:lnTo>
                    <a:lnTo>
                      <a:pt x="5032" y="12737"/>
                    </a:lnTo>
                    <a:lnTo>
                      <a:pt x="4779" y="12215"/>
                    </a:lnTo>
                    <a:lnTo>
                      <a:pt x="4501" y="11637"/>
                    </a:lnTo>
                    <a:lnTo>
                      <a:pt x="4324" y="11142"/>
                    </a:lnTo>
                    <a:lnTo>
                      <a:pt x="4046" y="10564"/>
                    </a:lnTo>
                    <a:lnTo>
                      <a:pt x="3818" y="9986"/>
                    </a:lnTo>
                    <a:lnTo>
                      <a:pt x="3565" y="9491"/>
                    </a:lnTo>
                    <a:lnTo>
                      <a:pt x="3363" y="8913"/>
                    </a:lnTo>
                    <a:lnTo>
                      <a:pt x="3135" y="8336"/>
                    </a:lnTo>
                    <a:lnTo>
                      <a:pt x="2882" y="7813"/>
                    </a:lnTo>
                    <a:lnTo>
                      <a:pt x="2680" y="7263"/>
                    </a:lnTo>
                    <a:lnTo>
                      <a:pt x="2503" y="6768"/>
                    </a:lnTo>
                    <a:lnTo>
                      <a:pt x="2301" y="6245"/>
                    </a:lnTo>
                    <a:lnTo>
                      <a:pt x="2048" y="5722"/>
                    </a:lnTo>
                    <a:lnTo>
                      <a:pt x="1846" y="5227"/>
                    </a:lnTo>
                    <a:lnTo>
                      <a:pt x="1643" y="4732"/>
                    </a:lnTo>
                    <a:lnTo>
                      <a:pt x="1517" y="4319"/>
                    </a:lnTo>
                    <a:lnTo>
                      <a:pt x="1315" y="3796"/>
                    </a:lnTo>
                    <a:lnTo>
                      <a:pt x="1113" y="3384"/>
                    </a:lnTo>
                    <a:lnTo>
                      <a:pt x="961" y="2999"/>
                    </a:lnTo>
                    <a:lnTo>
                      <a:pt x="784" y="2613"/>
                    </a:lnTo>
                    <a:lnTo>
                      <a:pt x="632" y="2283"/>
                    </a:lnTo>
                    <a:lnTo>
                      <a:pt x="506" y="1871"/>
                    </a:lnTo>
                    <a:lnTo>
                      <a:pt x="379" y="1623"/>
                    </a:lnTo>
                    <a:lnTo>
                      <a:pt x="253" y="1320"/>
                    </a:lnTo>
                    <a:lnTo>
                      <a:pt x="101" y="1073"/>
                    </a:lnTo>
                    <a:lnTo>
                      <a:pt x="0" y="853"/>
                    </a:lnTo>
                  </a:path>
                </a:pathLst>
              </a:custGeom>
              <a:noFill/>
              <a:ln w="2540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0" name="Freeform 27"/>
              <p:cNvSpPr>
                <a:spLocks/>
              </p:cNvSpPr>
              <p:nvPr/>
            </p:nvSpPr>
            <p:spPr bwMode="auto">
              <a:xfrm>
                <a:off x="2639" y="2486"/>
                <a:ext cx="412" cy="32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72"/>
                    </a:moveTo>
                    <a:lnTo>
                      <a:pt x="225" y="19367"/>
                    </a:lnTo>
                    <a:lnTo>
                      <a:pt x="366" y="18707"/>
                    </a:lnTo>
                    <a:lnTo>
                      <a:pt x="619" y="18129"/>
                    </a:lnTo>
                    <a:lnTo>
                      <a:pt x="788" y="17469"/>
                    </a:lnTo>
                    <a:lnTo>
                      <a:pt x="1013" y="16891"/>
                    </a:lnTo>
                    <a:lnTo>
                      <a:pt x="1181" y="16231"/>
                    </a:lnTo>
                    <a:lnTo>
                      <a:pt x="1378" y="15653"/>
                    </a:lnTo>
                    <a:lnTo>
                      <a:pt x="1603" y="15021"/>
                    </a:lnTo>
                    <a:lnTo>
                      <a:pt x="1744" y="14443"/>
                    </a:lnTo>
                    <a:lnTo>
                      <a:pt x="1969" y="13838"/>
                    </a:lnTo>
                    <a:lnTo>
                      <a:pt x="2194" y="13232"/>
                    </a:lnTo>
                    <a:lnTo>
                      <a:pt x="2335" y="12682"/>
                    </a:lnTo>
                    <a:lnTo>
                      <a:pt x="2560" y="12077"/>
                    </a:lnTo>
                    <a:lnTo>
                      <a:pt x="2757" y="11499"/>
                    </a:lnTo>
                    <a:lnTo>
                      <a:pt x="3010" y="11004"/>
                    </a:lnTo>
                    <a:lnTo>
                      <a:pt x="3179" y="10371"/>
                    </a:lnTo>
                    <a:lnTo>
                      <a:pt x="3376" y="9821"/>
                    </a:lnTo>
                    <a:lnTo>
                      <a:pt x="3572" y="9326"/>
                    </a:lnTo>
                    <a:lnTo>
                      <a:pt x="3741" y="8776"/>
                    </a:lnTo>
                    <a:lnTo>
                      <a:pt x="3938" y="8281"/>
                    </a:lnTo>
                    <a:lnTo>
                      <a:pt x="4163" y="7758"/>
                    </a:lnTo>
                    <a:lnTo>
                      <a:pt x="4332" y="7263"/>
                    </a:lnTo>
                    <a:lnTo>
                      <a:pt x="4557" y="6795"/>
                    </a:lnTo>
                    <a:lnTo>
                      <a:pt x="4782" y="6327"/>
                    </a:lnTo>
                    <a:lnTo>
                      <a:pt x="5007" y="5832"/>
                    </a:lnTo>
                    <a:lnTo>
                      <a:pt x="5176" y="5392"/>
                    </a:lnTo>
                    <a:lnTo>
                      <a:pt x="5373" y="4979"/>
                    </a:lnTo>
                    <a:lnTo>
                      <a:pt x="5598" y="4567"/>
                    </a:lnTo>
                    <a:lnTo>
                      <a:pt x="5738" y="4127"/>
                    </a:lnTo>
                    <a:lnTo>
                      <a:pt x="5963" y="3769"/>
                    </a:lnTo>
                    <a:lnTo>
                      <a:pt x="6217" y="3384"/>
                    </a:lnTo>
                    <a:lnTo>
                      <a:pt x="6357" y="3026"/>
                    </a:lnTo>
                    <a:lnTo>
                      <a:pt x="6582" y="2669"/>
                    </a:lnTo>
                    <a:lnTo>
                      <a:pt x="6779" y="2338"/>
                    </a:lnTo>
                    <a:lnTo>
                      <a:pt x="7004" y="2091"/>
                    </a:lnTo>
                    <a:lnTo>
                      <a:pt x="7201" y="1788"/>
                    </a:lnTo>
                    <a:lnTo>
                      <a:pt x="7398" y="1541"/>
                    </a:lnTo>
                    <a:lnTo>
                      <a:pt x="7623" y="1265"/>
                    </a:lnTo>
                    <a:lnTo>
                      <a:pt x="7792" y="1045"/>
                    </a:lnTo>
                    <a:lnTo>
                      <a:pt x="8045" y="880"/>
                    </a:lnTo>
                    <a:lnTo>
                      <a:pt x="8270" y="633"/>
                    </a:lnTo>
                    <a:lnTo>
                      <a:pt x="8411" y="495"/>
                    </a:lnTo>
                    <a:lnTo>
                      <a:pt x="8664" y="330"/>
                    </a:lnTo>
                    <a:lnTo>
                      <a:pt x="8889" y="220"/>
                    </a:lnTo>
                    <a:lnTo>
                      <a:pt x="9058" y="138"/>
                    </a:lnTo>
                    <a:lnTo>
                      <a:pt x="9283" y="83"/>
                    </a:lnTo>
                    <a:lnTo>
                      <a:pt x="9508" y="55"/>
                    </a:lnTo>
                    <a:lnTo>
                      <a:pt x="9677" y="55"/>
                    </a:lnTo>
                    <a:lnTo>
                      <a:pt x="9873" y="0"/>
                    </a:lnTo>
                    <a:lnTo>
                      <a:pt x="10127" y="55"/>
                    </a:lnTo>
                    <a:lnTo>
                      <a:pt x="10323" y="138"/>
                    </a:lnTo>
                    <a:lnTo>
                      <a:pt x="10549" y="275"/>
                    </a:lnTo>
                    <a:lnTo>
                      <a:pt x="10802" y="440"/>
                    </a:lnTo>
                    <a:lnTo>
                      <a:pt x="10999" y="633"/>
                    </a:lnTo>
                    <a:lnTo>
                      <a:pt x="11252" y="880"/>
                    </a:lnTo>
                    <a:lnTo>
                      <a:pt x="11505" y="1100"/>
                    </a:lnTo>
                    <a:lnTo>
                      <a:pt x="11702" y="1458"/>
                    </a:lnTo>
                    <a:lnTo>
                      <a:pt x="11955" y="1733"/>
                    </a:lnTo>
                    <a:lnTo>
                      <a:pt x="12236" y="2091"/>
                    </a:lnTo>
                    <a:lnTo>
                      <a:pt x="12433" y="2476"/>
                    </a:lnTo>
                    <a:lnTo>
                      <a:pt x="12743" y="2834"/>
                    </a:lnTo>
                    <a:lnTo>
                      <a:pt x="12968" y="3274"/>
                    </a:lnTo>
                    <a:lnTo>
                      <a:pt x="13193" y="3686"/>
                    </a:lnTo>
                    <a:lnTo>
                      <a:pt x="13446" y="4154"/>
                    </a:lnTo>
                    <a:lnTo>
                      <a:pt x="13699" y="4649"/>
                    </a:lnTo>
                    <a:lnTo>
                      <a:pt x="13952" y="5144"/>
                    </a:lnTo>
                    <a:lnTo>
                      <a:pt x="14233" y="5640"/>
                    </a:lnTo>
                    <a:lnTo>
                      <a:pt x="14430" y="6162"/>
                    </a:lnTo>
                    <a:lnTo>
                      <a:pt x="14740" y="6685"/>
                    </a:lnTo>
                    <a:lnTo>
                      <a:pt x="14965" y="7235"/>
                    </a:lnTo>
                    <a:lnTo>
                      <a:pt x="15190" y="7758"/>
                    </a:lnTo>
                    <a:lnTo>
                      <a:pt x="15471" y="8336"/>
                    </a:lnTo>
                    <a:lnTo>
                      <a:pt x="15668" y="8831"/>
                    </a:lnTo>
                    <a:lnTo>
                      <a:pt x="15921" y="9409"/>
                    </a:lnTo>
                    <a:lnTo>
                      <a:pt x="16174" y="9986"/>
                    </a:lnTo>
                    <a:lnTo>
                      <a:pt x="16371" y="10481"/>
                    </a:lnTo>
                    <a:lnTo>
                      <a:pt x="16624" y="11059"/>
                    </a:lnTo>
                    <a:lnTo>
                      <a:pt x="16850" y="11637"/>
                    </a:lnTo>
                    <a:lnTo>
                      <a:pt x="17075" y="12160"/>
                    </a:lnTo>
                    <a:lnTo>
                      <a:pt x="17271" y="12710"/>
                    </a:lnTo>
                    <a:lnTo>
                      <a:pt x="17496" y="13205"/>
                    </a:lnTo>
                    <a:lnTo>
                      <a:pt x="17693" y="13728"/>
                    </a:lnTo>
                    <a:lnTo>
                      <a:pt x="17918" y="14250"/>
                    </a:lnTo>
                    <a:lnTo>
                      <a:pt x="18143" y="14746"/>
                    </a:lnTo>
                    <a:lnTo>
                      <a:pt x="18312" y="15241"/>
                    </a:lnTo>
                    <a:lnTo>
                      <a:pt x="18481" y="15653"/>
                    </a:lnTo>
                    <a:lnTo>
                      <a:pt x="18678" y="16176"/>
                    </a:lnTo>
                    <a:lnTo>
                      <a:pt x="18875" y="16589"/>
                    </a:lnTo>
                    <a:lnTo>
                      <a:pt x="18987" y="16974"/>
                    </a:lnTo>
                    <a:lnTo>
                      <a:pt x="19184" y="17359"/>
                    </a:lnTo>
                    <a:lnTo>
                      <a:pt x="19325" y="17689"/>
                    </a:lnTo>
                    <a:lnTo>
                      <a:pt x="19494" y="18102"/>
                    </a:lnTo>
                    <a:lnTo>
                      <a:pt x="19634" y="18349"/>
                    </a:lnTo>
                    <a:lnTo>
                      <a:pt x="19719" y="18652"/>
                    </a:lnTo>
                    <a:lnTo>
                      <a:pt x="19859" y="18900"/>
                    </a:lnTo>
                    <a:lnTo>
                      <a:pt x="19972" y="19120"/>
                    </a:lnTo>
                  </a:path>
                </a:pathLst>
              </a:custGeom>
              <a:noFill/>
              <a:ln w="2540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1" name="Rectangle 28"/>
              <p:cNvSpPr>
                <a:spLocks noChangeArrowheads="1"/>
              </p:cNvSpPr>
              <p:nvPr/>
            </p:nvSpPr>
            <p:spPr bwMode="auto">
              <a:xfrm>
                <a:off x="2882" y="2422"/>
                <a:ext cx="279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72" name="Line 29"/>
              <p:cNvSpPr>
                <a:spLocks noChangeShapeType="1"/>
              </p:cNvSpPr>
              <p:nvPr/>
            </p:nvSpPr>
            <p:spPr bwMode="auto">
              <a:xfrm>
                <a:off x="2859" y="2441"/>
                <a:ext cx="1" cy="65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Line 30"/>
              <p:cNvSpPr>
                <a:spLocks noChangeShapeType="1"/>
              </p:cNvSpPr>
              <p:nvPr/>
            </p:nvSpPr>
            <p:spPr bwMode="auto">
              <a:xfrm>
                <a:off x="1121" y="2289"/>
                <a:ext cx="1" cy="1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4" name="Rectangle 31"/>
              <p:cNvSpPr>
                <a:spLocks noChangeArrowheads="1"/>
              </p:cNvSpPr>
              <p:nvPr/>
            </p:nvSpPr>
            <p:spPr bwMode="auto">
              <a:xfrm>
                <a:off x="994" y="3026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FF0000"/>
                    </a:solidFill>
                  </a:rPr>
                  <a:t>o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35875" name="Rectangle 32"/>
              <p:cNvSpPr>
                <a:spLocks noChangeArrowheads="1"/>
              </p:cNvSpPr>
              <p:nvPr/>
            </p:nvSpPr>
            <p:spPr bwMode="auto">
              <a:xfrm>
                <a:off x="2395" y="3300"/>
                <a:ext cx="2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endParaRPr lang="zh-CN" altLang="zh-CN" sz="2000"/>
              </a:p>
            </p:txBody>
          </p:sp>
          <p:sp>
            <p:nvSpPr>
              <p:cNvPr id="35876" name="Rectangle 33"/>
              <p:cNvSpPr>
                <a:spLocks noChangeArrowheads="1"/>
              </p:cNvSpPr>
              <p:nvPr/>
            </p:nvSpPr>
            <p:spPr bwMode="auto">
              <a:xfrm>
                <a:off x="2789" y="2920"/>
                <a:ext cx="19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FF0000"/>
                    </a:solidFill>
                  </a:rPr>
                  <a:t>T</a:t>
                </a:r>
                <a:endParaRPr lang="en-US" altLang="zh-CN" sz="1000"/>
              </a:p>
            </p:txBody>
          </p:sp>
          <p:sp>
            <p:nvSpPr>
              <p:cNvPr id="35877" name="Rectangle 34"/>
              <p:cNvSpPr>
                <a:spLocks noChangeArrowheads="1"/>
              </p:cNvSpPr>
              <p:nvPr/>
            </p:nvSpPr>
            <p:spPr bwMode="auto">
              <a:xfrm>
                <a:off x="3056" y="3033"/>
                <a:ext cx="22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FF0000"/>
                    </a:solidFill>
                  </a:rPr>
                  <a:t>t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35878" name="Rectangle 35"/>
              <p:cNvSpPr>
                <a:spLocks noChangeArrowheads="1"/>
              </p:cNvSpPr>
              <p:nvPr/>
            </p:nvSpPr>
            <p:spPr bwMode="auto">
              <a:xfrm>
                <a:off x="1688" y="3457"/>
                <a:ext cx="77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endParaRPr lang="zh-CN" altLang="zh-CN" sz="2000">
                  <a:solidFill>
                    <a:srgbClr val="FFFF66"/>
                  </a:solidFill>
                </a:endParaRPr>
              </a:p>
            </p:txBody>
          </p:sp>
          <p:sp>
            <p:nvSpPr>
              <p:cNvPr id="35879" name="Line 36"/>
              <p:cNvSpPr>
                <a:spLocks noChangeShapeType="1"/>
              </p:cNvSpPr>
              <p:nvPr/>
            </p:nvSpPr>
            <p:spPr bwMode="auto">
              <a:xfrm>
                <a:off x="1144" y="2800"/>
                <a:ext cx="1715" cy="0"/>
              </a:xfrm>
              <a:prstGeom prst="line">
                <a:avLst/>
              </a:prstGeom>
              <a:noFill/>
              <a:ln w="6350">
                <a:solidFill>
                  <a:srgbClr val="FF99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Rectangle 37"/>
              <p:cNvSpPr>
                <a:spLocks noChangeArrowheads="1"/>
              </p:cNvSpPr>
              <p:nvPr/>
            </p:nvSpPr>
            <p:spPr bwMode="auto">
              <a:xfrm>
                <a:off x="275" y="2688"/>
                <a:ext cx="95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dirty="0">
                    <a:solidFill>
                      <a:srgbClr val="0000FF"/>
                    </a:solidFill>
                  </a:rPr>
                  <a:t>(1/2) </a:t>
                </a:r>
                <a:r>
                  <a:rPr lang="en-US" altLang="zh-CN" sz="2000" b="1" dirty="0">
                    <a:solidFill>
                      <a:srgbClr val="0000FF"/>
                    </a:solidFill>
                    <a:sym typeface="Symbol" pitchFamily="18" charset="2"/>
                  </a:rPr>
                  <a:t>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</a:rPr>
                  <a:t>2</a:t>
                </a:r>
                <a:endParaRPr lang="en-US" altLang="zh-CN" sz="2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881" name="Text Box 38"/>
              <p:cNvSpPr txBox="1">
                <a:spLocks noChangeArrowheads="1"/>
              </p:cNvSpPr>
              <p:nvPr/>
            </p:nvSpPr>
            <p:spPr bwMode="auto">
              <a:xfrm>
                <a:off x="1063" y="1924"/>
                <a:ext cx="39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0000FF"/>
                    </a:solidFill>
                  </a:rPr>
                  <a:t>w</a:t>
                </a:r>
                <a:r>
                  <a:rPr lang="zh-CN" altLang="en-US" sz="3200" b="1" baseline="-25000">
                    <a:solidFill>
                      <a:srgbClr val="0000FF"/>
                    </a:solidFill>
                  </a:rPr>
                  <a:t>能</a:t>
                </a:r>
              </a:p>
            </p:txBody>
          </p:sp>
        </p:grp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6629400" y="3962400"/>
              <a:ext cx="776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T / 2</a:t>
              </a:r>
            </a:p>
          </p:txBody>
        </p:sp>
        <p:sp>
          <p:nvSpPr>
            <p:cNvPr id="35846" name="Rectangle 40"/>
            <p:cNvSpPr>
              <a:spLocks noChangeArrowheads="1"/>
            </p:cNvSpPr>
            <p:nvPr/>
          </p:nvSpPr>
          <p:spPr bwMode="auto">
            <a:xfrm>
              <a:off x="3200400" y="3810000"/>
              <a:ext cx="847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FF"/>
                  </a:solidFill>
                  <a:sym typeface="Symbol" pitchFamily="18" charset="2"/>
                </a:rPr>
                <a:t></a:t>
              </a:r>
              <a:r>
                <a:rPr lang="en-US" altLang="zh-CN" sz="2000" b="1" baseline="30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A</a:t>
              </a:r>
              <a:r>
                <a:rPr lang="en-US" altLang="zh-CN" sz="2000" b="1" baseline="30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5849" name="Rectangle 52"/>
            <p:cNvSpPr>
              <a:spLocks noChangeArrowheads="1"/>
            </p:cNvSpPr>
            <p:nvPr/>
          </p:nvSpPr>
          <p:spPr bwMode="auto">
            <a:xfrm>
              <a:off x="5795963" y="5516563"/>
              <a:ext cx="6477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</a:t>
              </a:r>
              <a:r>
                <a:rPr lang="en-US" altLang="zh-CN" sz="2800" b="1" i="1"/>
                <a:t>x</a:t>
              </a:r>
            </a:p>
          </p:txBody>
        </p:sp>
      </p:grp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101667" y="4086904"/>
            <a:ext cx="8640763" cy="14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（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）任一体积元的动能、 势能、总机械能均随 </a:t>
            </a:r>
            <a:r>
              <a:rPr lang="en-US" altLang="zh-CN" b="1" i="1" dirty="0">
                <a:solidFill>
                  <a:schemeClr val="tx2"/>
                </a:solidFill>
              </a:rPr>
              <a:t>x 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  </a:t>
            </a:r>
            <a:r>
              <a:rPr lang="zh-CN" altLang="en-US" b="1" dirty="0" smtClean="0">
                <a:solidFill>
                  <a:schemeClr val="tx2"/>
                </a:solidFill>
              </a:rPr>
              <a:t>作</a:t>
            </a:r>
            <a:r>
              <a:rPr lang="zh-CN" altLang="en-US" b="1" dirty="0">
                <a:solidFill>
                  <a:schemeClr val="tx2"/>
                </a:solidFill>
              </a:rPr>
              <a:t>周期性变化，且变化是</a:t>
            </a:r>
            <a:r>
              <a:rPr lang="zh-CN" altLang="en-US" b="1" u="sng" dirty="0">
                <a:solidFill>
                  <a:schemeClr val="tx2"/>
                </a:solidFill>
              </a:rPr>
              <a:t>同相位</a:t>
            </a:r>
            <a:r>
              <a:rPr lang="zh-CN" altLang="en-US" b="1" dirty="0">
                <a:solidFill>
                  <a:schemeClr val="tx2"/>
                </a:solidFill>
              </a:rPr>
              <a:t>的</a:t>
            </a:r>
            <a:r>
              <a:rPr lang="zh-CN" altLang="en-US" b="1" dirty="0" smtClean="0">
                <a:solidFill>
                  <a:schemeClr val="tx2"/>
                </a:solidFill>
              </a:rPr>
              <a:t>。</a:t>
            </a:r>
            <a:r>
              <a:rPr lang="zh-CN" altLang="en-US" b="1" dirty="0"/>
              <a:t>体积元在</a:t>
            </a:r>
            <a:r>
              <a:rPr lang="zh-CN" altLang="en-US" b="1" dirty="0">
                <a:solidFill>
                  <a:srgbClr val="FF0000"/>
                </a:solidFill>
              </a:rPr>
              <a:t>平衡位置</a:t>
            </a:r>
            <a:r>
              <a:rPr lang="zh-CN" altLang="en-US" b="1" dirty="0"/>
              <a:t>时，动能、势能均最大；体积元的</a:t>
            </a:r>
            <a:r>
              <a:rPr lang="zh-CN" altLang="en-US" b="1" dirty="0">
                <a:solidFill>
                  <a:srgbClr val="FF0000"/>
                </a:solidFill>
              </a:rPr>
              <a:t>位移最大</a:t>
            </a:r>
            <a:r>
              <a:rPr lang="zh-CN" altLang="en-US" b="1" dirty="0"/>
              <a:t>时，三者均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零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50650"/>
              </p:ext>
            </p:extLst>
          </p:nvPr>
        </p:nvGraphicFramePr>
        <p:xfrm>
          <a:off x="2208213" y="5668094"/>
          <a:ext cx="44275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公式" r:id="rId5" imgW="3492500" imgH="723900" progId="Equation.3">
                  <p:embed/>
                </p:oleObj>
              </mc:Choice>
              <mc:Fallback>
                <p:oleObj name="公式" r:id="rId5" imgW="34925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668094"/>
                        <a:ext cx="44275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3104" y="1727230"/>
            <a:ext cx="7824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</a:pPr>
            <a:r>
              <a:rPr lang="en-US" altLang="zh-CN" sz="2800" b="1" dirty="0">
                <a:solidFill>
                  <a:schemeClr val="tx2"/>
                </a:solidFill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</a:rPr>
              <a:t>、能量密度：单位体积介质中的波动能量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84336"/>
              </p:ext>
            </p:extLst>
          </p:nvPr>
        </p:nvGraphicFramePr>
        <p:xfrm>
          <a:off x="2051720" y="2564904"/>
          <a:ext cx="4587403" cy="89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公式" r:id="rId3" imgW="3695400" imgH="723600" progId="Equation.3">
                  <p:embed/>
                </p:oleObj>
              </mc:Choice>
              <mc:Fallback>
                <p:oleObj name="公式" r:id="rId3" imgW="36954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64904"/>
                        <a:ext cx="4587403" cy="899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22899" y="4538821"/>
            <a:ext cx="8458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CC0000"/>
                </a:solidFill>
              </a:rPr>
              <a:t>平均</a:t>
            </a:r>
            <a:r>
              <a:rPr lang="zh-CN" altLang="en-US" sz="2600" b="1" dirty="0">
                <a:solidFill>
                  <a:srgbClr val="FF0000"/>
                </a:solidFill>
              </a:rPr>
              <a:t>能量密度：</a:t>
            </a:r>
            <a:r>
              <a:rPr lang="zh-CN" altLang="en-US" sz="2600" b="1" dirty="0"/>
              <a:t>能量密度在</a:t>
            </a:r>
            <a:r>
              <a:rPr lang="zh-CN" altLang="en-US" sz="2600" b="1" dirty="0">
                <a:solidFill>
                  <a:srgbClr val="0000FF"/>
                </a:solidFill>
              </a:rPr>
              <a:t>一个周期时间内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FF0000"/>
                </a:solidFill>
              </a:rPr>
              <a:t>平均值</a:t>
            </a:r>
            <a:endParaRPr lang="en-US" altLang="zh-CN" sz="2600" b="1" dirty="0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17838"/>
              </p:ext>
            </p:extLst>
          </p:nvPr>
        </p:nvGraphicFramePr>
        <p:xfrm>
          <a:off x="2339752" y="5157192"/>
          <a:ext cx="3744639" cy="9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公式" r:id="rId5" imgW="2946240" imgH="723600" progId="Equation.3">
                  <p:embed/>
                </p:oleObj>
              </mc:Choice>
              <mc:Fallback>
                <p:oleObj name="公式" r:id="rId5" imgW="294624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157192"/>
                        <a:ext cx="3744639" cy="9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274541"/>
              </p:ext>
            </p:extLst>
          </p:nvPr>
        </p:nvGraphicFramePr>
        <p:xfrm>
          <a:off x="3203575" y="3977046"/>
          <a:ext cx="1872481" cy="46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公式" r:id="rId7" imgW="723600" imgH="177480" progId="Equation.3">
                  <p:embed/>
                </p:oleObj>
              </mc:Choice>
              <mc:Fallback>
                <p:oleObj name="公式" r:id="rId7" imgW="72360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77046"/>
                        <a:ext cx="1872481" cy="46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79513" y="476672"/>
            <a:ext cx="8640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 dirty="0">
                <a:solidFill>
                  <a:schemeClr val="tx2"/>
                </a:solidFill>
              </a:rPr>
              <a:t>（</a:t>
            </a:r>
            <a:r>
              <a:rPr lang="en-US" altLang="zh-CN" b="1" dirty="0">
                <a:solidFill>
                  <a:schemeClr val="tx2"/>
                </a:solidFill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r>
              <a:rPr lang="zh-CN" altLang="en-US" b="1" dirty="0" smtClean="0"/>
              <a:t>任</a:t>
            </a:r>
            <a:r>
              <a:rPr lang="zh-CN" altLang="en-US" b="1" dirty="0"/>
              <a:t>一体积元都在不断地接收和放出能量，即不断地传播</a:t>
            </a:r>
            <a:r>
              <a:rPr lang="zh-CN" altLang="en-US" b="1" dirty="0" smtClean="0"/>
              <a:t>能量。任</a:t>
            </a:r>
            <a:r>
              <a:rPr lang="zh-CN" altLang="en-US" b="1" dirty="0"/>
              <a:t>一体积元的</a:t>
            </a:r>
            <a:r>
              <a:rPr lang="zh-CN" altLang="en-US" b="1" dirty="0">
                <a:solidFill>
                  <a:schemeClr val="tx2"/>
                </a:solidFill>
              </a:rPr>
              <a:t>机械能不守恒，波动是能量传递的一种方式 。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二、波的能流和能流密度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1325" y="1500188"/>
            <a:ext cx="870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</a:pP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、能流：单位时间内垂直通过某一面积的能量</a:t>
            </a:r>
            <a:endParaRPr lang="en-US" altLang="zh-CN" sz="28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3125" y="5143500"/>
            <a:ext cx="6019800" cy="685800"/>
            <a:chOff x="288" y="1074"/>
            <a:chExt cx="3792" cy="432"/>
          </a:xfrm>
        </p:grpSpPr>
        <p:sp>
          <p:nvSpPr>
            <p:cNvPr id="38938" name="Text Box 5"/>
            <p:cNvSpPr txBox="1">
              <a:spLocks noChangeArrowheads="1"/>
            </p:cNvSpPr>
            <p:nvPr/>
          </p:nvSpPr>
          <p:spPr bwMode="auto">
            <a:xfrm>
              <a:off x="288" y="1104"/>
              <a:ext cx="19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  <a:buFont typeface="Wingdings" pitchFamily="2" charset="2"/>
                <a:buChar char="Ø"/>
              </a:pPr>
              <a:endParaRPr lang="zh-CN" altLang="zh-CN" sz="2800" b="1"/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2928" y="1074"/>
            <a:ext cx="11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4" name="公式" r:id="rId3" imgW="609480" imgH="228600" progId="Equation.3">
                    <p:embed/>
                  </p:oleObj>
                </mc:Choice>
                <mc:Fallback>
                  <p:oleObj name="公式" r:id="rId3" imgW="60948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74"/>
                          <a:ext cx="1152" cy="43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2938" y="2643188"/>
            <a:ext cx="3276600" cy="2971800"/>
            <a:chOff x="336" y="1920"/>
            <a:chExt cx="2064" cy="1872"/>
          </a:xfrm>
        </p:grpSpPr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336" y="1920"/>
              <a:ext cx="2064" cy="1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>
              <a:off x="624" y="2560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5B8B7D"/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4800" b="1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768" y="216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584" y="32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624" y="3424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864" y="3350"/>
              <a:ext cx="52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u</a:t>
              </a:r>
              <a:r>
                <a:rPr lang="en-US" altLang="zh-CN" sz="4000"/>
                <a:t>d</a:t>
              </a:r>
              <a:r>
                <a:rPr lang="en-US" altLang="zh-CN" sz="4000" i="1"/>
                <a:t>t</a:t>
              </a:r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1632" y="2848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1" name="Group 19"/>
            <p:cNvGrpSpPr>
              <a:grpSpLocks/>
            </p:cNvGrpSpPr>
            <p:nvPr/>
          </p:nvGrpSpPr>
          <p:grpSpPr bwMode="auto">
            <a:xfrm>
              <a:off x="1872" y="3264"/>
              <a:ext cx="480" cy="442"/>
              <a:chOff x="2016" y="3456"/>
              <a:chExt cx="480" cy="442"/>
            </a:xfrm>
          </p:grpSpPr>
          <p:sp>
            <p:nvSpPr>
              <p:cNvPr id="38936" name="AutoShape 20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38937" name="Text Box 21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43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i="1"/>
                  <a:t>S</a:t>
                </a:r>
              </a:p>
            </p:txBody>
          </p:sp>
        </p:grpSp>
        <p:sp>
          <p:nvSpPr>
            <p:cNvPr id="38932" name="Line 22"/>
            <p:cNvSpPr>
              <a:spLocks noChangeShapeType="1"/>
            </p:cNvSpPr>
            <p:nvPr/>
          </p:nvSpPr>
          <p:spPr bwMode="auto">
            <a:xfrm>
              <a:off x="1728" y="2784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23"/>
            <p:cNvSpPr>
              <a:spLocks noChangeShapeType="1"/>
            </p:cNvSpPr>
            <p:nvPr/>
          </p:nvSpPr>
          <p:spPr bwMode="auto">
            <a:xfrm>
              <a:off x="1728" y="2944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4"/>
            <p:cNvSpPr>
              <a:spLocks noChangeShapeType="1"/>
            </p:cNvSpPr>
            <p:nvPr/>
          </p:nvSpPr>
          <p:spPr bwMode="auto">
            <a:xfrm>
              <a:off x="1632" y="304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17" name="Object 25"/>
            <p:cNvGraphicFramePr>
              <a:graphicFrameLocks noChangeAspect="1"/>
            </p:cNvGraphicFramePr>
            <p:nvPr/>
          </p:nvGraphicFramePr>
          <p:xfrm>
            <a:off x="1488" y="1968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5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68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914" name="Object 28"/>
          <p:cNvGraphicFramePr>
            <a:graphicFrameLocks noChangeAspect="1"/>
          </p:cNvGraphicFramePr>
          <p:nvPr/>
        </p:nvGraphicFramePr>
        <p:xfrm>
          <a:off x="4357688" y="2357438"/>
          <a:ext cx="41751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公式" r:id="rId7" imgW="1536480" imgH="393480" progId="Equation.3">
                  <p:embed/>
                </p:oleObj>
              </mc:Choice>
              <mc:Fallback>
                <p:oleObj name="公式" r:id="rId7" imgW="153648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357438"/>
                        <a:ext cx="41751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0"/>
          <p:cNvGraphicFramePr>
            <a:graphicFrameLocks noChangeAspect="1"/>
          </p:cNvGraphicFramePr>
          <p:nvPr/>
        </p:nvGraphicFramePr>
        <p:xfrm>
          <a:off x="1619250" y="4581525"/>
          <a:ext cx="503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公式" r:id="rId9" imgW="152280" imgH="139680" progId="Equation.3">
                  <p:embed/>
                </p:oleObj>
              </mc:Choice>
              <mc:Fallback>
                <p:oleObj name="公式" r:id="rId9" imgW="152280" imgH="139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5032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32"/>
          <p:cNvSpPr>
            <a:spLocks noChangeArrowheads="1"/>
          </p:cNvSpPr>
          <p:nvPr/>
        </p:nvSpPr>
        <p:spPr bwMode="auto">
          <a:xfrm>
            <a:off x="4071938" y="4071938"/>
            <a:ext cx="243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平均能流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38916" name="Object 33"/>
          <p:cNvGraphicFramePr>
            <a:graphicFrameLocks noChangeAspect="1"/>
          </p:cNvGraphicFramePr>
          <p:nvPr/>
        </p:nvGraphicFramePr>
        <p:xfrm>
          <a:off x="6143625" y="3929063"/>
          <a:ext cx="2232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公式" r:id="rId11" imgW="888840" imgH="393480" progId="Equation.3">
                  <p:embed/>
                </p:oleObj>
              </mc:Choice>
              <mc:Fallback>
                <p:oleObj name="公式" r:id="rId11" imgW="88884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929063"/>
                        <a:ext cx="22320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43500" y="2714625"/>
          <a:ext cx="22098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公式" r:id="rId3" imgW="1434960" imgH="723600" progId="Equation.3">
                  <p:embed/>
                </p:oleObj>
              </mc:Choice>
              <mc:Fallback>
                <p:oleObj name="公式" r:id="rId3" imgW="143496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714625"/>
                        <a:ext cx="22098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57250" y="2500313"/>
            <a:ext cx="3276600" cy="2971800"/>
            <a:chOff x="336" y="1920"/>
            <a:chExt cx="2064" cy="1872"/>
          </a:xfrm>
        </p:grpSpPr>
        <p:sp>
          <p:nvSpPr>
            <p:cNvPr id="39944" name="Rectangle 12"/>
            <p:cNvSpPr>
              <a:spLocks noChangeArrowheads="1"/>
            </p:cNvSpPr>
            <p:nvPr/>
          </p:nvSpPr>
          <p:spPr bwMode="auto">
            <a:xfrm>
              <a:off x="336" y="1920"/>
              <a:ext cx="2064" cy="1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5" name="AutoShape 13"/>
            <p:cNvSpPr>
              <a:spLocks noChangeArrowheads="1"/>
            </p:cNvSpPr>
            <p:nvPr/>
          </p:nvSpPr>
          <p:spPr bwMode="auto">
            <a:xfrm>
              <a:off x="624" y="2560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5B8B7D"/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4800" b="1"/>
            </a:p>
          </p:txBody>
        </p:sp>
        <p:sp>
          <p:nvSpPr>
            <p:cNvPr id="39946" name="Line 14"/>
            <p:cNvSpPr>
              <a:spLocks noChangeShapeType="1"/>
            </p:cNvSpPr>
            <p:nvPr/>
          </p:nvSpPr>
          <p:spPr bwMode="auto">
            <a:xfrm>
              <a:off x="768" y="216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Line 15"/>
            <p:cNvSpPr>
              <a:spLocks noChangeShapeType="1"/>
            </p:cNvSpPr>
            <p:nvPr/>
          </p:nvSpPr>
          <p:spPr bwMode="auto">
            <a:xfrm>
              <a:off x="1584" y="32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16"/>
            <p:cNvSpPr>
              <a:spLocks noChangeShapeType="1"/>
            </p:cNvSpPr>
            <p:nvPr/>
          </p:nvSpPr>
          <p:spPr bwMode="auto">
            <a:xfrm>
              <a:off x="624" y="3424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Text Box 17"/>
            <p:cNvSpPr txBox="1">
              <a:spLocks noChangeArrowheads="1"/>
            </p:cNvSpPr>
            <p:nvPr/>
          </p:nvSpPr>
          <p:spPr bwMode="auto">
            <a:xfrm>
              <a:off x="864" y="3350"/>
              <a:ext cx="52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u</a:t>
              </a:r>
              <a:r>
                <a:rPr lang="en-US" altLang="zh-CN" sz="4000"/>
                <a:t>d</a:t>
              </a:r>
              <a:r>
                <a:rPr lang="en-US" altLang="zh-CN" sz="4000" i="1"/>
                <a:t>t</a:t>
              </a:r>
            </a:p>
          </p:txBody>
        </p:sp>
        <p:sp>
          <p:nvSpPr>
            <p:cNvPr id="39950" name="Line 18"/>
            <p:cNvSpPr>
              <a:spLocks noChangeShapeType="1"/>
            </p:cNvSpPr>
            <p:nvPr/>
          </p:nvSpPr>
          <p:spPr bwMode="auto">
            <a:xfrm>
              <a:off x="1632" y="2848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1" name="Group 19"/>
            <p:cNvGrpSpPr>
              <a:grpSpLocks/>
            </p:cNvGrpSpPr>
            <p:nvPr/>
          </p:nvGrpSpPr>
          <p:grpSpPr bwMode="auto">
            <a:xfrm>
              <a:off x="1872" y="3264"/>
              <a:ext cx="480" cy="442"/>
              <a:chOff x="2016" y="3456"/>
              <a:chExt cx="480" cy="442"/>
            </a:xfrm>
          </p:grpSpPr>
          <p:sp>
            <p:nvSpPr>
              <p:cNvPr id="39956" name="AutoShape 20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39957" name="Text Box 21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43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i="1"/>
                  <a:t>S</a:t>
                </a:r>
              </a:p>
            </p:txBody>
          </p:sp>
        </p:grpSp>
        <p:sp>
          <p:nvSpPr>
            <p:cNvPr id="39952" name="Line 22"/>
            <p:cNvSpPr>
              <a:spLocks noChangeShapeType="1"/>
            </p:cNvSpPr>
            <p:nvPr/>
          </p:nvSpPr>
          <p:spPr bwMode="auto">
            <a:xfrm>
              <a:off x="1728" y="2784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23"/>
            <p:cNvSpPr>
              <a:spLocks noChangeShapeType="1"/>
            </p:cNvSpPr>
            <p:nvPr/>
          </p:nvSpPr>
          <p:spPr bwMode="auto">
            <a:xfrm>
              <a:off x="1728" y="2944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24"/>
            <p:cNvSpPr>
              <a:spLocks noChangeShapeType="1"/>
            </p:cNvSpPr>
            <p:nvPr/>
          </p:nvSpPr>
          <p:spPr bwMode="auto">
            <a:xfrm>
              <a:off x="1632" y="304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1" name="Object 25"/>
            <p:cNvGraphicFramePr>
              <a:graphicFrameLocks noChangeAspect="1"/>
            </p:cNvGraphicFramePr>
            <p:nvPr/>
          </p:nvGraphicFramePr>
          <p:xfrm>
            <a:off x="1488" y="1968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68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5214938" y="4286250"/>
          <a:ext cx="236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公式" r:id="rId7" imgW="1600200" imgH="723600" progId="Equation.3">
                  <p:embed/>
                </p:oleObj>
              </mc:Choice>
              <mc:Fallback>
                <p:oleObj name="公式" r:id="rId7" imgW="1600200" imgH="723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286250"/>
                        <a:ext cx="2362200" cy="1003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29"/>
          <p:cNvGraphicFramePr>
            <a:graphicFrameLocks noChangeAspect="1"/>
          </p:cNvGraphicFramePr>
          <p:nvPr/>
        </p:nvGraphicFramePr>
        <p:xfrm>
          <a:off x="1619250" y="4581525"/>
          <a:ext cx="503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公式" r:id="rId9" imgW="152280" imgH="139680" progId="Equation.3">
                  <p:embed/>
                </p:oleObj>
              </mc:Choice>
              <mc:Fallback>
                <p:oleObj name="公式" r:id="rId9" imgW="152280" imgH="139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5032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31"/>
          <p:cNvSpPr>
            <a:spLocks noChangeArrowheads="1"/>
          </p:cNvSpPr>
          <p:nvPr/>
        </p:nvSpPr>
        <p:spPr bwMode="auto">
          <a:xfrm>
            <a:off x="292100" y="571500"/>
            <a:ext cx="8851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2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CC0000"/>
                </a:solidFill>
              </a:rPr>
              <a:t>能流密度</a:t>
            </a:r>
            <a:r>
              <a:rPr lang="zh-CN" altLang="en-US" sz="2800" b="1"/>
              <a:t> </a:t>
            </a:r>
            <a:r>
              <a:rPr lang="en-US" altLang="zh-CN" sz="2800" b="1"/>
              <a:t>( </a:t>
            </a:r>
            <a:r>
              <a:rPr lang="zh-CN" altLang="en-US" sz="2800" b="1">
                <a:solidFill>
                  <a:srgbClr val="0000FF"/>
                </a:solidFill>
              </a:rPr>
              <a:t>波的强度</a:t>
            </a:r>
            <a:r>
              <a:rPr lang="zh-CN" altLang="en-US" sz="2800" b="1"/>
              <a:t> </a:t>
            </a:r>
            <a:r>
              <a:rPr lang="en-US" altLang="zh-CN" sz="2800" b="1"/>
              <a:t>) </a:t>
            </a:r>
            <a:r>
              <a:rPr lang="en-US" altLang="zh-CN" sz="2800" b="1" i="1"/>
              <a:t> I</a:t>
            </a:r>
            <a:r>
              <a:rPr lang="en-US" altLang="zh-CN" sz="2800" b="1"/>
              <a:t>  :   </a:t>
            </a:r>
          </a:p>
          <a:p>
            <a:pPr eaLnBrk="1" hangingPunct="1"/>
            <a:endParaRPr lang="en-US" altLang="zh-CN" sz="2800" b="1"/>
          </a:p>
          <a:p>
            <a:pPr eaLnBrk="1" hangingPunct="1"/>
            <a:r>
              <a:rPr lang="zh-CN" altLang="en-US" sz="2800" b="1"/>
              <a:t>   定义：通过垂直于波传播方向的</a:t>
            </a:r>
            <a:r>
              <a:rPr lang="zh-CN" altLang="en-US" sz="2800" b="1">
                <a:solidFill>
                  <a:srgbClr val="FF0000"/>
                </a:solidFill>
              </a:rPr>
              <a:t>单位面积</a:t>
            </a:r>
            <a:r>
              <a:rPr lang="zh-CN" altLang="en-US" sz="2800" b="1"/>
              <a:t>的平均能流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08805"/>
              </p:ext>
            </p:extLst>
          </p:nvPr>
        </p:nvGraphicFramePr>
        <p:xfrm>
          <a:off x="1763713" y="2383274"/>
          <a:ext cx="248886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5" name="公式" r:id="rId3" imgW="533160" imgH="253800" progId="Equation.3">
                  <p:embed/>
                </p:oleObj>
              </mc:Choice>
              <mc:Fallback>
                <p:oleObj name="公式" r:id="rId3" imgW="5331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83274"/>
                        <a:ext cx="2488867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10782"/>
              </p:ext>
            </p:extLst>
          </p:nvPr>
        </p:nvGraphicFramePr>
        <p:xfrm>
          <a:off x="1547664" y="3356992"/>
          <a:ext cx="6359808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公式" r:id="rId5" imgW="1815840" imgH="533160" progId="Equation.3">
                  <p:embed/>
                </p:oleObj>
              </mc:Choice>
              <mc:Fallback>
                <p:oleObj name="公式" r:id="rId5" imgW="18158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56992"/>
                        <a:ext cx="6359808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789112" y="5445224"/>
            <a:ext cx="8001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zh-CN" altLang="en-US" sz="2600" b="1" dirty="0"/>
              <a:t>可见液体中声振动的振幅实际上是</a:t>
            </a:r>
            <a:r>
              <a:rPr lang="zh-CN" altLang="en-US" sz="2600" b="1" dirty="0">
                <a:solidFill>
                  <a:schemeClr val="tx2"/>
                </a:solidFill>
              </a:rPr>
              <a:t>极小的</a:t>
            </a:r>
            <a:endParaRPr lang="zh-CN" altLang="en-US" sz="2600" b="1" dirty="0">
              <a:sym typeface="Symbol" pitchFamily="18" charset="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95288" y="2689840"/>
            <a:ext cx="2736850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chemeClr val="tx2"/>
                </a:solidFill>
              </a:rPr>
              <a:t>[</a:t>
            </a:r>
            <a:r>
              <a:rPr lang="zh-CN" altLang="en-US" b="1" dirty="0">
                <a:solidFill>
                  <a:schemeClr val="tx2"/>
                </a:solidFill>
              </a:rPr>
              <a:t>解</a:t>
            </a:r>
            <a:r>
              <a:rPr lang="en-US" altLang="zh-CN" b="1" dirty="0">
                <a:solidFill>
                  <a:schemeClr val="tx2"/>
                </a:solidFill>
              </a:rPr>
              <a:t>]    </a:t>
            </a:r>
            <a:r>
              <a:rPr lang="zh-CN" altLang="en-US" b="1" dirty="0"/>
              <a:t>因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275164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zh-CN" altLang="en-US" sz="2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用</a:t>
            </a:r>
            <a:r>
              <a:rPr lang="zh-CN" altLang="en-US" sz="2600" b="1" dirty="0"/>
              <a:t>聚焦超声波的方法，可以在液体中产生强度达</a:t>
            </a:r>
            <a:r>
              <a:rPr lang="en-US" altLang="zh-CN" sz="2600" b="1" dirty="0"/>
              <a:t>120kW/cm</a:t>
            </a:r>
            <a:r>
              <a:rPr lang="en-US" altLang="zh-CN" sz="2600" b="1" baseline="30000" dirty="0"/>
              <a:t>3</a:t>
            </a:r>
            <a:r>
              <a:rPr lang="zh-CN" altLang="en-US" sz="2600" b="1" dirty="0"/>
              <a:t>的大振幅超声波。设波源作简谐振动，频率为</a:t>
            </a:r>
            <a:r>
              <a:rPr lang="en-US" altLang="zh-CN" sz="2600" b="1" dirty="0"/>
              <a:t>500kHz</a:t>
            </a:r>
            <a:r>
              <a:rPr lang="zh-CN" altLang="en-US" sz="2600" b="1" dirty="0"/>
              <a:t>，液体的密度为 </a:t>
            </a:r>
            <a:r>
              <a:rPr lang="en-US" altLang="zh-CN" sz="2600" b="1" dirty="0"/>
              <a:t>1g/cm</a:t>
            </a:r>
            <a:r>
              <a:rPr lang="en-US" altLang="zh-CN" sz="2600" b="1" baseline="30000" dirty="0"/>
              <a:t>3</a:t>
            </a:r>
            <a:r>
              <a:rPr lang="zh-CN" altLang="en-US" sz="2600" b="1" dirty="0"/>
              <a:t>，声速为</a:t>
            </a:r>
            <a:r>
              <a:rPr lang="en-US" altLang="zh-CN" sz="2600" b="1" dirty="0"/>
              <a:t>1500m/s</a:t>
            </a:r>
            <a:r>
              <a:rPr lang="zh-CN" altLang="en-US" sz="2600" b="1" dirty="0"/>
              <a:t>，求这时液体质点振动的振幅。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9654" y="2144826"/>
            <a:ext cx="47522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 smtClean="0">
                <a:solidFill>
                  <a:srgbClr val="CC0000"/>
                </a:solidFill>
              </a:rPr>
              <a:t>证：</a:t>
            </a:r>
            <a:r>
              <a:rPr kumimoji="0" lang="zh-CN" altLang="en-US" b="1" dirty="0" smtClean="0"/>
              <a:t>介质</a:t>
            </a:r>
            <a:r>
              <a:rPr kumimoji="0" lang="zh-CN" altLang="en-US" b="1" dirty="0"/>
              <a:t>无吸收，通过两个球面的</a:t>
            </a:r>
            <a:r>
              <a:rPr kumimoji="0" lang="zh-CN" altLang="en-US" b="1" dirty="0">
                <a:solidFill>
                  <a:srgbClr val="FF0000"/>
                </a:solidFill>
              </a:rPr>
              <a:t>平均能流</a:t>
            </a:r>
            <a:r>
              <a:rPr kumimoji="0" lang="zh-CN" altLang="en-US" b="1" dirty="0">
                <a:solidFill>
                  <a:srgbClr val="0000FF"/>
                </a:solidFill>
              </a:rPr>
              <a:t>相等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381221"/>
            <a:ext cx="3352800" cy="2971800"/>
            <a:chOff x="3360" y="576"/>
            <a:chExt cx="2112" cy="1872"/>
          </a:xfrm>
        </p:grpSpPr>
        <p:sp>
          <p:nvSpPr>
            <p:cNvPr id="43033" name="Rectangle 5"/>
            <p:cNvSpPr>
              <a:spLocks noChangeArrowheads="1"/>
            </p:cNvSpPr>
            <p:nvPr/>
          </p:nvSpPr>
          <p:spPr bwMode="auto">
            <a:xfrm>
              <a:off x="3360" y="576"/>
              <a:ext cx="2112" cy="1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3034" name="Group 6"/>
            <p:cNvGrpSpPr>
              <a:grpSpLocks/>
            </p:cNvGrpSpPr>
            <p:nvPr/>
          </p:nvGrpSpPr>
          <p:grpSpPr bwMode="auto">
            <a:xfrm>
              <a:off x="3399" y="686"/>
              <a:ext cx="1965" cy="1652"/>
              <a:chOff x="3635" y="1056"/>
              <a:chExt cx="1741" cy="1440"/>
            </a:xfrm>
          </p:grpSpPr>
          <p:sp>
            <p:nvSpPr>
              <p:cNvPr id="43035" name="Oval 7"/>
              <p:cNvSpPr>
                <a:spLocks noChangeAspect="1" noChangeArrowheads="1"/>
              </p:cNvSpPr>
              <p:nvPr/>
            </p:nvSpPr>
            <p:spPr bwMode="auto">
              <a:xfrm>
                <a:off x="4210" y="1503"/>
                <a:ext cx="605" cy="60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36" name="Oval 8"/>
              <p:cNvSpPr>
                <a:spLocks noChangeAspect="1" noChangeArrowheads="1"/>
              </p:cNvSpPr>
              <p:nvPr/>
            </p:nvSpPr>
            <p:spPr bwMode="auto">
              <a:xfrm>
                <a:off x="3865" y="1158"/>
                <a:ext cx="1295" cy="129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37" name="Line 9"/>
              <p:cNvSpPr>
                <a:spLocks noChangeAspect="1" noChangeShapeType="1"/>
              </p:cNvSpPr>
              <p:nvPr/>
            </p:nvSpPr>
            <p:spPr bwMode="auto">
              <a:xfrm>
                <a:off x="3649" y="1806"/>
                <a:ext cx="17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3908" y="1158"/>
                <a:ext cx="1166" cy="1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" name="Line 11"/>
              <p:cNvSpPr>
                <a:spLocks noChangeAspect="1" noChangeShapeType="1"/>
              </p:cNvSpPr>
              <p:nvPr/>
            </p:nvSpPr>
            <p:spPr bwMode="auto">
              <a:xfrm>
                <a:off x="4124" y="1115"/>
                <a:ext cx="777" cy="13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12"/>
              <p:cNvSpPr>
                <a:spLocks noChangeAspect="1" noChangeShapeType="1"/>
              </p:cNvSpPr>
              <p:nvPr/>
            </p:nvSpPr>
            <p:spPr bwMode="auto">
              <a:xfrm>
                <a:off x="4513" y="1806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4513" y="1503"/>
                <a:ext cx="561" cy="3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18" name="Object 14"/>
              <p:cNvGraphicFramePr>
                <a:graphicFrameLocks noChangeAspect="1"/>
              </p:cNvGraphicFramePr>
              <p:nvPr/>
            </p:nvGraphicFramePr>
            <p:xfrm>
              <a:off x="4400" y="1087"/>
              <a:ext cx="352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4" name="公式" r:id="rId3" imgW="203040" imgH="317160" progId="Equation.3">
                      <p:embed/>
                    </p:oleObj>
                  </mc:Choice>
                  <mc:Fallback>
                    <p:oleObj name="公式" r:id="rId3" imgW="203040" imgH="31716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1087"/>
                            <a:ext cx="352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" name="Object 15"/>
              <p:cNvGraphicFramePr>
                <a:graphicFrameLocks noChangeAspect="1"/>
              </p:cNvGraphicFramePr>
              <p:nvPr/>
            </p:nvGraphicFramePr>
            <p:xfrm>
              <a:off x="3635" y="1056"/>
              <a:ext cx="349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5" name="公式" r:id="rId5" imgW="228600" imgH="317160" progId="Equation.3">
                      <p:embed/>
                    </p:oleObj>
                  </mc:Choice>
                  <mc:Fallback>
                    <p:oleObj name="公式" r:id="rId5" imgW="228600" imgH="3171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5" y="1056"/>
                            <a:ext cx="349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16"/>
              <p:cNvGraphicFramePr>
                <a:graphicFrameLocks noChangeAspect="1"/>
              </p:cNvGraphicFramePr>
              <p:nvPr/>
            </p:nvGraphicFramePr>
            <p:xfrm>
              <a:off x="4800" y="1758"/>
              <a:ext cx="224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6" name="公式" r:id="rId7" imgW="177480" imgH="317160" progId="Equation.3">
                      <p:embed/>
                    </p:oleObj>
                  </mc:Choice>
                  <mc:Fallback>
                    <p:oleObj name="公式" r:id="rId7" imgW="177480" imgH="3171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758"/>
                            <a:ext cx="224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17"/>
              <p:cNvGraphicFramePr>
                <a:graphicFrameLocks noChangeAspect="1"/>
              </p:cNvGraphicFramePr>
              <p:nvPr/>
            </p:nvGraphicFramePr>
            <p:xfrm>
              <a:off x="5077" y="1200"/>
              <a:ext cx="251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67" name="公式" r:id="rId9" imgW="203040" imgH="317160" progId="Equation.3">
                      <p:embed/>
                    </p:oleObj>
                  </mc:Choice>
                  <mc:Fallback>
                    <p:oleObj name="公式" r:id="rId9" imgW="203040" imgH="3171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7" y="1200"/>
                            <a:ext cx="251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50417"/>
              </p:ext>
            </p:extLst>
          </p:nvPr>
        </p:nvGraphicFramePr>
        <p:xfrm>
          <a:off x="2915816" y="4869160"/>
          <a:ext cx="1008707" cy="8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8" name="公式" r:id="rId11" imgW="787320" imgH="672840" progId="Equation.3">
                  <p:embed/>
                </p:oleObj>
              </mc:Choice>
              <mc:Fallback>
                <p:oleObj name="公式" r:id="rId11" imgW="787320" imgH="672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869160"/>
                        <a:ext cx="1008707" cy="8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39986"/>
              </p:ext>
            </p:extLst>
          </p:nvPr>
        </p:nvGraphicFramePr>
        <p:xfrm>
          <a:off x="4406490" y="4869160"/>
          <a:ext cx="3257779" cy="89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9" name="公式" r:id="rId13" imgW="2501640" imgH="723600" progId="Equation.3">
                  <p:embed/>
                </p:oleObj>
              </mc:Choice>
              <mc:Fallback>
                <p:oleObj name="公式" r:id="rId13" imgW="2501640" imgH="723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490" y="4869160"/>
                        <a:ext cx="3257779" cy="89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17110"/>
              </p:ext>
            </p:extLst>
          </p:nvPr>
        </p:nvGraphicFramePr>
        <p:xfrm>
          <a:off x="1552797" y="3214658"/>
          <a:ext cx="2011091" cy="4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" name="公式" r:id="rId15" imgW="888840" imgH="215640" progId="Equation.3">
                  <p:embed/>
                </p:oleObj>
              </mc:Choice>
              <mc:Fallback>
                <p:oleObj name="公式" r:id="rId15" imgW="88884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97" y="3214658"/>
                        <a:ext cx="2011091" cy="487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1520889" y="6021288"/>
            <a:ext cx="2619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1C1C1C"/>
                </a:solidFill>
              </a:rPr>
              <a:t>为           处</a:t>
            </a:r>
            <a:r>
              <a:rPr kumimoji="0" lang="zh-CN" altLang="en-US" b="1" dirty="0">
                <a:solidFill>
                  <a:srgbClr val="1C1C1C"/>
                </a:solidFill>
              </a:rPr>
              <a:t>的</a:t>
            </a:r>
            <a:r>
              <a:rPr kumimoji="0" lang="zh-CN" altLang="en-US" b="1" dirty="0" smtClean="0">
                <a:solidFill>
                  <a:srgbClr val="1C1C1C"/>
                </a:solidFill>
              </a:rPr>
              <a:t>振幅</a:t>
            </a:r>
            <a:endParaRPr kumimoji="0" lang="en-US" altLang="zh-CN" b="1" dirty="0">
              <a:solidFill>
                <a:srgbClr val="1C1C1C"/>
              </a:solidFill>
            </a:endParaRPr>
          </a:p>
        </p:txBody>
      </p:sp>
      <p:graphicFrame>
        <p:nvGraphicFramePr>
          <p:cNvPr id="4301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71118"/>
              </p:ext>
            </p:extLst>
          </p:nvPr>
        </p:nvGraphicFramePr>
        <p:xfrm>
          <a:off x="1115616" y="5085184"/>
          <a:ext cx="1439838" cy="46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" name="公式" r:id="rId17" imgW="660240" imgH="215640" progId="Equation.3">
                  <p:embed/>
                </p:oleObj>
              </mc:Choice>
              <mc:Fallback>
                <p:oleObj name="公式" r:id="rId17" imgW="66024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085184"/>
                        <a:ext cx="1439838" cy="46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0631"/>
              </p:ext>
            </p:extLst>
          </p:nvPr>
        </p:nvGraphicFramePr>
        <p:xfrm>
          <a:off x="747261" y="4005064"/>
          <a:ext cx="4192836" cy="91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" name="公式" r:id="rId19" imgW="1168200" imgH="253800" progId="Equation.3">
                  <p:embed/>
                </p:oleObj>
              </mc:Choice>
              <mc:Fallback>
                <p:oleObj name="公式" r:id="rId19" imgW="1168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7261" y="4005064"/>
                        <a:ext cx="4192836" cy="911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4652962" cy="159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sz="2600" b="1" dirty="0" smtClean="0">
                <a:solidFill>
                  <a:srgbClr val="CC0000"/>
                </a:solidFill>
              </a:rPr>
              <a:t>例</a:t>
            </a:r>
            <a:r>
              <a:rPr kumimoji="0" lang="en-US" altLang="zh-CN" sz="2600" b="1" dirty="0">
                <a:solidFill>
                  <a:srgbClr val="CC0000"/>
                </a:solidFill>
              </a:rPr>
              <a:t>2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  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证明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球面波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的</a:t>
            </a:r>
            <a:r>
              <a:rPr kumimoji="0" lang="zh-CN" altLang="en-US" sz="2600" b="1" dirty="0">
                <a:solidFill>
                  <a:srgbClr val="0000FF"/>
                </a:solidFill>
              </a:rPr>
              <a:t>振幅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与离开其波源的距离成反比，并求球面简谐波的波函数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.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86660"/>
              </p:ext>
            </p:extLst>
          </p:nvPr>
        </p:nvGraphicFramePr>
        <p:xfrm>
          <a:off x="1907704" y="5960020"/>
          <a:ext cx="87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公式" r:id="rId21" imgW="228600" imgH="152280" progId="Equation.3">
                  <p:embed/>
                </p:oleObj>
              </mc:Choice>
              <mc:Fallback>
                <p:oleObj name="公式" r:id="rId21" imgW="22860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7704" y="5960020"/>
                        <a:ext cx="8763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01194"/>
              </p:ext>
            </p:extLst>
          </p:nvPr>
        </p:nvGraphicFramePr>
        <p:xfrm>
          <a:off x="1259632" y="5996024"/>
          <a:ext cx="425899" cy="51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公式" r:id="rId23" imgW="126720" imgH="152280" progId="Equation.3">
                  <p:embed/>
                </p:oleObj>
              </mc:Choice>
              <mc:Fallback>
                <p:oleObj name="公式" r:id="rId23" imgW="126720" imgH="1522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996024"/>
                        <a:ext cx="425899" cy="512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47813" y="549275"/>
            <a:ext cx="601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en-US" altLang="zh-CN" sz="3600" b="1">
                <a:solidFill>
                  <a:srgbClr val="CC0000"/>
                </a:solidFill>
                <a:latin typeface="宋体" pitchFamily="2" charset="-122"/>
              </a:rPr>
              <a:t> </a:t>
            </a:r>
            <a:r>
              <a:rPr kumimoji="0" lang="zh-CN" altLang="en-US" sz="4000" b="1">
                <a:solidFill>
                  <a:schemeClr val="tx2"/>
                </a:solidFill>
                <a:latin typeface="宋体" pitchFamily="2" charset="-122"/>
              </a:rPr>
              <a:t>第四节  惠更斯原理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23850" y="1844675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chemeClr val="tx2"/>
                </a:solidFill>
                <a:latin typeface="宋体" pitchFamily="2" charset="-122"/>
              </a:rPr>
              <a:t>一、惠更斯原理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27813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        </a:t>
            </a:r>
            <a:r>
              <a:rPr kumimoji="0" lang="zh-CN" altLang="zh-CN" sz="2800" b="1"/>
              <a:t>介质中波动传播到的各点都可以看作是发射</a:t>
            </a:r>
            <a:r>
              <a:rPr kumimoji="0" lang="zh-CN" altLang="zh-CN" sz="2800" b="1">
                <a:solidFill>
                  <a:srgbClr val="FF0000"/>
                </a:solidFill>
              </a:rPr>
              <a:t>子波</a:t>
            </a:r>
            <a:endParaRPr kumimoji="0" lang="zh-CN" altLang="en-US" sz="2800" b="1">
              <a:solidFill>
                <a:srgbClr val="CC0000"/>
              </a:solidFill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84213" y="422116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sz="2800" b="1"/>
              <a:t>就是新的</a:t>
            </a:r>
            <a:r>
              <a:rPr kumimoji="0" lang="zh-CN" altLang="zh-CN" sz="2800" b="1">
                <a:solidFill>
                  <a:srgbClr val="FF0000"/>
                </a:solidFill>
              </a:rPr>
              <a:t>波前。</a:t>
            </a:r>
            <a:endParaRPr kumimoji="0" lang="zh-CN" altLang="en-US" sz="2800" b="1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84213" y="3429000"/>
            <a:ext cx="800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sz="2800" b="1"/>
              <a:t>的</a:t>
            </a:r>
            <a:r>
              <a:rPr kumimoji="0" lang="zh-CN" altLang="zh-CN" sz="2800" b="1">
                <a:solidFill>
                  <a:srgbClr val="FF0000"/>
                </a:solidFill>
              </a:rPr>
              <a:t>子波源</a:t>
            </a:r>
            <a:r>
              <a:rPr kumimoji="0" lang="zh-CN" altLang="zh-CN" sz="2800" b="1"/>
              <a:t>，而在其后的任意时刻，这些子波的</a:t>
            </a:r>
            <a:r>
              <a:rPr kumimoji="0" lang="zh-CN" altLang="zh-CN" sz="2800" b="1">
                <a:solidFill>
                  <a:srgbClr val="FF0000"/>
                </a:solidFill>
              </a:rPr>
              <a:t>包络</a:t>
            </a:r>
            <a:endParaRPr kumimoji="0"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2407" name="AutoShape 8"/>
          <p:cNvSpPr>
            <a:spLocks noChangeArrowheads="1"/>
          </p:cNvSpPr>
          <p:nvPr/>
        </p:nvSpPr>
        <p:spPr bwMode="auto">
          <a:xfrm>
            <a:off x="5364163" y="4365625"/>
            <a:ext cx="936625" cy="20875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8" name="AutoShape 9"/>
          <p:cNvSpPr>
            <a:spLocks noChangeArrowheads="1"/>
          </p:cNvSpPr>
          <p:nvPr/>
        </p:nvSpPr>
        <p:spPr bwMode="auto">
          <a:xfrm>
            <a:off x="3276600" y="5229225"/>
            <a:ext cx="720725" cy="6477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AutoShape 10"/>
          <p:cNvSpPr>
            <a:spLocks noChangeArrowheads="1"/>
          </p:cNvSpPr>
          <p:nvPr/>
        </p:nvSpPr>
        <p:spPr bwMode="auto">
          <a:xfrm>
            <a:off x="7667625" y="5229225"/>
            <a:ext cx="720725" cy="6477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02410" name="AutoShape 13"/>
          <p:cNvCxnSpPr>
            <a:cxnSpLocks noChangeShapeType="1"/>
          </p:cNvCxnSpPr>
          <p:nvPr/>
        </p:nvCxnSpPr>
        <p:spPr bwMode="auto">
          <a:xfrm flipV="1">
            <a:off x="4067175" y="4149725"/>
            <a:ext cx="1873250" cy="1295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1" name="AutoShape 14"/>
          <p:cNvCxnSpPr>
            <a:cxnSpLocks noChangeShapeType="1"/>
          </p:cNvCxnSpPr>
          <p:nvPr/>
        </p:nvCxnSpPr>
        <p:spPr bwMode="auto">
          <a:xfrm>
            <a:off x="5940425" y="4149725"/>
            <a:ext cx="1511300" cy="14398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323850" y="620713"/>
            <a:ext cx="854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FF0000"/>
                </a:solidFill>
              </a:rPr>
              <a:t>2.  </a:t>
            </a:r>
            <a:r>
              <a:rPr kumimoji="0" lang="zh-CN" altLang="en-US" sz="2800" b="1">
                <a:solidFill>
                  <a:srgbClr val="FF0000"/>
                </a:solidFill>
              </a:rPr>
              <a:t>纵波：</a:t>
            </a:r>
            <a:r>
              <a:rPr kumimoji="0" lang="zh-CN" altLang="en-US" sz="2800" b="1"/>
              <a:t>质点</a:t>
            </a:r>
            <a:r>
              <a:rPr kumimoji="0" lang="zh-CN" altLang="en-US" sz="2800" b="1">
                <a:solidFill>
                  <a:srgbClr val="FF0000"/>
                </a:solidFill>
              </a:rPr>
              <a:t>振动方向</a:t>
            </a:r>
            <a:r>
              <a:rPr kumimoji="0" lang="zh-CN" altLang="en-US" sz="2800" b="1"/>
              <a:t>与波的</a:t>
            </a:r>
            <a:r>
              <a:rPr kumimoji="0" lang="zh-CN" altLang="en-US" sz="2800" b="1">
                <a:solidFill>
                  <a:srgbClr val="FF0000"/>
                </a:solidFill>
              </a:rPr>
              <a:t>传播方向</a:t>
            </a:r>
            <a:r>
              <a:rPr kumimoji="0" lang="zh-CN" altLang="en-US" sz="2800" b="1"/>
              <a:t>互相</a:t>
            </a:r>
            <a:r>
              <a:rPr kumimoji="0" lang="zh-CN" altLang="en-US" sz="2800" b="1">
                <a:solidFill>
                  <a:srgbClr val="CC0000"/>
                </a:solidFill>
              </a:rPr>
              <a:t>平行</a:t>
            </a:r>
            <a:r>
              <a:rPr kumimoji="0" lang="zh-CN" altLang="en-US" sz="2800" b="1"/>
              <a:t>的波</a:t>
            </a:r>
            <a:endParaRPr kumimoji="0" lang="en-US" altLang="zh-CN" sz="2800" b="1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476375" y="1268413"/>
            <a:ext cx="622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（可在固体、液体和气体中传播）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69913" y="5980113"/>
            <a:ext cx="771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b="1"/>
              <a:t>    </a:t>
            </a:r>
            <a:r>
              <a:rPr lang="zh-CN" altLang="en-US" sz="2800" b="1">
                <a:solidFill>
                  <a:srgbClr val="FF0000"/>
                </a:solidFill>
              </a:rPr>
              <a:t>特征</a:t>
            </a:r>
            <a:r>
              <a:rPr lang="zh-CN" altLang="en-US" sz="2800" b="1"/>
              <a:t>：具有交替出现的</a:t>
            </a:r>
            <a:r>
              <a:rPr lang="zh-CN" altLang="en-US" sz="2800" b="1">
                <a:solidFill>
                  <a:srgbClr val="FF0000"/>
                </a:solidFill>
              </a:rPr>
              <a:t>密部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疏部</a:t>
            </a:r>
            <a:r>
              <a:rPr lang="en-US" altLang="zh-CN" sz="2800" b="1"/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4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2019300"/>
                  <a:ext cx="8534400" cy="3943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7" name="组合 70"/>
          <p:cNvGrpSpPr>
            <a:grpSpLocks/>
          </p:cNvGrpSpPr>
          <p:nvPr/>
        </p:nvGrpSpPr>
        <p:grpSpPr bwMode="auto">
          <a:xfrm>
            <a:off x="500063" y="1357313"/>
            <a:ext cx="8305800" cy="3932237"/>
            <a:chOff x="457200" y="2590800"/>
            <a:chExt cx="8305800" cy="3932238"/>
          </a:xfrm>
        </p:grpSpPr>
        <p:grpSp>
          <p:nvGrpSpPr>
            <p:cNvPr id="44038" name="Group 2"/>
            <p:cNvGrpSpPr>
              <a:grpSpLocks/>
            </p:cNvGrpSpPr>
            <p:nvPr/>
          </p:nvGrpSpPr>
          <p:grpSpPr bwMode="auto">
            <a:xfrm>
              <a:off x="3733800" y="2590800"/>
              <a:ext cx="5029200" cy="3810000"/>
              <a:chOff x="2352" y="1632"/>
              <a:chExt cx="3168" cy="2400"/>
            </a:xfrm>
          </p:grpSpPr>
          <p:sp>
            <p:nvSpPr>
              <p:cNvPr id="44096" name="Rectangle 3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3168" cy="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6" name="Text Box 4"/>
              <p:cNvSpPr txBox="1">
                <a:spLocks noChangeArrowheads="1"/>
              </p:cNvSpPr>
              <p:nvPr/>
            </p:nvSpPr>
            <p:spPr bwMode="auto">
              <a:xfrm>
                <a:off x="2352" y="1632"/>
                <a:ext cx="431" cy="240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0" lang="zh-CN" altLang="en-US" sz="3200" b="1"/>
                  <a:t>球  面  波</a:t>
                </a:r>
              </a:p>
            </p:txBody>
          </p:sp>
        </p:grpSp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457200" y="2590800"/>
              <a:ext cx="2971800" cy="3810000"/>
              <a:chOff x="288" y="1632"/>
              <a:chExt cx="1872" cy="2400"/>
            </a:xfrm>
          </p:grpSpPr>
          <p:sp>
            <p:nvSpPr>
              <p:cNvPr id="44094" name="Rectangle 6"/>
              <p:cNvSpPr>
                <a:spLocks noChangeArrowheads="1"/>
              </p:cNvSpPr>
              <p:nvPr/>
            </p:nvSpPr>
            <p:spPr bwMode="auto">
              <a:xfrm>
                <a:off x="288" y="1632"/>
                <a:ext cx="1872" cy="2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" name="Text Box 7"/>
              <p:cNvSpPr txBox="1">
                <a:spLocks noChangeArrowheads="1"/>
              </p:cNvSpPr>
              <p:nvPr/>
            </p:nvSpPr>
            <p:spPr bwMode="auto">
              <a:xfrm>
                <a:off x="288" y="1632"/>
                <a:ext cx="431" cy="240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0" lang="zh-CN" altLang="en-US" sz="3200" b="1"/>
                  <a:t>平  面  波</a:t>
                </a:r>
              </a:p>
            </p:txBody>
          </p:sp>
        </p:grpSp>
        <p:grpSp>
          <p:nvGrpSpPr>
            <p:cNvPr id="44040" name="Group 8"/>
            <p:cNvGrpSpPr>
              <a:grpSpLocks/>
            </p:cNvGrpSpPr>
            <p:nvPr/>
          </p:nvGrpSpPr>
          <p:grpSpPr bwMode="auto">
            <a:xfrm>
              <a:off x="4876800" y="2971800"/>
              <a:ext cx="3429000" cy="3330575"/>
              <a:chOff x="1344" y="624"/>
              <a:chExt cx="2832" cy="2766"/>
            </a:xfrm>
          </p:grpSpPr>
          <p:sp>
            <p:nvSpPr>
              <p:cNvPr id="44082" name="Oval 9"/>
              <p:cNvSpPr>
                <a:spLocks noChangeArrowheads="1"/>
              </p:cNvSpPr>
              <p:nvPr/>
            </p:nvSpPr>
            <p:spPr bwMode="auto">
              <a:xfrm>
                <a:off x="2352" y="624"/>
                <a:ext cx="850" cy="864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3" name="Oval 10"/>
              <p:cNvSpPr>
                <a:spLocks noChangeArrowheads="1"/>
              </p:cNvSpPr>
              <p:nvPr/>
            </p:nvSpPr>
            <p:spPr bwMode="auto">
              <a:xfrm>
                <a:off x="1816" y="771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4" name="Oval 11"/>
              <p:cNvSpPr>
                <a:spLocks noChangeArrowheads="1"/>
              </p:cNvSpPr>
              <p:nvPr/>
            </p:nvSpPr>
            <p:spPr bwMode="auto">
              <a:xfrm>
                <a:off x="1438" y="1169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5" name="Oval 12"/>
              <p:cNvSpPr>
                <a:spLocks noChangeArrowheads="1"/>
              </p:cNvSpPr>
              <p:nvPr/>
            </p:nvSpPr>
            <p:spPr bwMode="auto">
              <a:xfrm>
                <a:off x="2784" y="768"/>
                <a:ext cx="864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6" name="Oval 13"/>
              <p:cNvSpPr>
                <a:spLocks noChangeArrowheads="1"/>
              </p:cNvSpPr>
              <p:nvPr/>
            </p:nvSpPr>
            <p:spPr bwMode="auto">
              <a:xfrm>
                <a:off x="3185" y="1120"/>
                <a:ext cx="849" cy="84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7" name="Oval 14"/>
              <p:cNvSpPr>
                <a:spLocks noChangeArrowheads="1"/>
              </p:cNvSpPr>
              <p:nvPr/>
            </p:nvSpPr>
            <p:spPr bwMode="auto">
              <a:xfrm>
                <a:off x="3326" y="1617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8" name="Oval 15"/>
              <p:cNvSpPr>
                <a:spLocks noChangeArrowheads="1"/>
              </p:cNvSpPr>
              <p:nvPr/>
            </p:nvSpPr>
            <p:spPr bwMode="auto">
              <a:xfrm>
                <a:off x="1344" y="1617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9" name="Oval 16"/>
              <p:cNvSpPr>
                <a:spLocks noChangeArrowheads="1"/>
              </p:cNvSpPr>
              <p:nvPr/>
            </p:nvSpPr>
            <p:spPr bwMode="auto">
              <a:xfrm>
                <a:off x="1486" y="2115"/>
                <a:ext cx="849" cy="84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90" name="Oval 17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91" name="Oval 18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92" name="Oval 19"/>
              <p:cNvSpPr>
                <a:spLocks noChangeArrowheads="1"/>
              </p:cNvSpPr>
              <p:nvPr/>
            </p:nvSpPr>
            <p:spPr bwMode="auto">
              <a:xfrm>
                <a:off x="2807" y="2463"/>
                <a:ext cx="850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93" name="Oval 20"/>
              <p:cNvSpPr>
                <a:spLocks noChangeArrowheads="1"/>
              </p:cNvSpPr>
              <p:nvPr/>
            </p:nvSpPr>
            <p:spPr bwMode="auto">
              <a:xfrm>
                <a:off x="3185" y="2065"/>
                <a:ext cx="849" cy="84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4041" name="Group 21"/>
            <p:cNvGrpSpPr>
              <a:grpSpLocks/>
            </p:cNvGrpSpPr>
            <p:nvPr/>
          </p:nvGrpSpPr>
          <p:grpSpPr bwMode="auto">
            <a:xfrm>
              <a:off x="1981200" y="3048000"/>
              <a:ext cx="914400" cy="2895600"/>
              <a:chOff x="1200" y="1824"/>
              <a:chExt cx="576" cy="1824"/>
            </a:xfrm>
          </p:grpSpPr>
          <p:sp>
            <p:nvSpPr>
              <p:cNvPr id="44076" name="Oval 22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77" name="Oval 23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78" name="Oval 24"/>
              <p:cNvSpPr>
                <a:spLocks noChangeArrowheads="1"/>
              </p:cNvSpPr>
              <p:nvPr/>
            </p:nvSpPr>
            <p:spPr bwMode="auto">
              <a:xfrm>
                <a:off x="1200" y="2592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79" name="Oval 25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0" name="Oval 26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1" name="Oval 27"/>
              <p:cNvSpPr>
                <a:spLocks noChangeArrowheads="1"/>
              </p:cNvSpPr>
              <p:nvPr/>
            </p:nvSpPr>
            <p:spPr bwMode="auto">
              <a:xfrm>
                <a:off x="1200" y="1824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4042" name="Group 28"/>
            <p:cNvGrpSpPr>
              <a:grpSpLocks/>
            </p:cNvGrpSpPr>
            <p:nvPr/>
          </p:nvGrpSpPr>
          <p:grpSpPr bwMode="auto">
            <a:xfrm>
              <a:off x="1676400" y="2895600"/>
              <a:ext cx="762000" cy="3276600"/>
              <a:chOff x="1152" y="1824"/>
              <a:chExt cx="480" cy="2064"/>
            </a:xfrm>
          </p:grpSpPr>
          <p:sp>
            <p:nvSpPr>
              <p:cNvPr id="44074" name="Rectangle 2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0" cy="2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75" name="Line 30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2064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43" name="Oval 32"/>
            <p:cNvSpPr>
              <a:spLocks noChangeArrowheads="1"/>
            </p:cNvSpPr>
            <p:nvPr/>
          </p:nvSpPr>
          <p:spPr bwMode="auto">
            <a:xfrm>
              <a:off x="4876800" y="2971800"/>
              <a:ext cx="3429000" cy="3352800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044" name="Group 33"/>
            <p:cNvGrpSpPr>
              <a:grpSpLocks/>
            </p:cNvGrpSpPr>
            <p:nvPr/>
          </p:nvGrpSpPr>
          <p:grpSpPr bwMode="auto">
            <a:xfrm>
              <a:off x="1676400" y="3429000"/>
              <a:ext cx="762000" cy="2133600"/>
              <a:chOff x="1008" y="2256"/>
              <a:chExt cx="480" cy="1200"/>
            </a:xfrm>
          </p:grpSpPr>
          <p:sp>
            <p:nvSpPr>
              <p:cNvPr id="44068" name="Line 34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35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0" name="Line 36"/>
              <p:cNvSpPr>
                <a:spLocks noChangeShapeType="1"/>
              </p:cNvSpPr>
              <p:nvPr/>
            </p:nvSpPr>
            <p:spPr bwMode="auto">
              <a:xfrm>
                <a:off x="1008" y="273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1" name="Line 37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Line 38"/>
              <p:cNvSpPr>
                <a:spLocks noChangeShapeType="1"/>
              </p:cNvSpPr>
              <p:nvPr/>
            </p:nvSpPr>
            <p:spPr bwMode="auto">
              <a:xfrm>
                <a:off x="1008" y="321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3" name="Line 39"/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45" name="Line 40"/>
            <p:cNvSpPr>
              <a:spLocks noChangeShapeType="1"/>
            </p:cNvSpPr>
            <p:nvPr/>
          </p:nvSpPr>
          <p:spPr bwMode="auto">
            <a:xfrm>
              <a:off x="2895600" y="2895600"/>
              <a:ext cx="0" cy="327660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Oval 42"/>
            <p:cNvSpPr>
              <a:spLocks noChangeArrowheads="1"/>
            </p:cNvSpPr>
            <p:nvPr/>
          </p:nvSpPr>
          <p:spPr bwMode="auto">
            <a:xfrm>
              <a:off x="5448300" y="3505200"/>
              <a:ext cx="2400300" cy="2311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047" name="Group 43"/>
            <p:cNvGrpSpPr>
              <a:grpSpLocks/>
            </p:cNvGrpSpPr>
            <p:nvPr/>
          </p:nvGrpSpPr>
          <p:grpSpPr bwMode="auto">
            <a:xfrm>
              <a:off x="5410200" y="3505200"/>
              <a:ext cx="2400300" cy="2311400"/>
              <a:chOff x="3408" y="2208"/>
              <a:chExt cx="1512" cy="1456"/>
            </a:xfrm>
          </p:grpSpPr>
          <p:sp>
            <p:nvSpPr>
              <p:cNvPr id="44054" name="Line 44"/>
              <p:cNvSpPr>
                <a:spLocks noChangeShapeType="1"/>
              </p:cNvSpPr>
              <p:nvPr/>
            </p:nvSpPr>
            <p:spPr bwMode="auto">
              <a:xfrm flipV="1">
                <a:off x="4164" y="2208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5" name="Line 45"/>
              <p:cNvSpPr>
                <a:spLocks noChangeShapeType="1"/>
              </p:cNvSpPr>
              <p:nvPr/>
            </p:nvSpPr>
            <p:spPr bwMode="auto">
              <a:xfrm flipV="1">
                <a:off x="4164" y="3264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6" name="Line 46"/>
              <p:cNvSpPr>
                <a:spLocks noChangeShapeType="1"/>
              </p:cNvSpPr>
              <p:nvPr/>
            </p:nvSpPr>
            <p:spPr bwMode="auto">
              <a:xfrm flipV="1">
                <a:off x="3408" y="2936"/>
                <a:ext cx="3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7" name="Line 47"/>
              <p:cNvSpPr>
                <a:spLocks noChangeShapeType="1"/>
              </p:cNvSpPr>
              <p:nvPr/>
            </p:nvSpPr>
            <p:spPr bwMode="auto">
              <a:xfrm>
                <a:off x="3768" y="2281"/>
                <a:ext cx="230" cy="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8" name="Line 48"/>
              <p:cNvSpPr>
                <a:spLocks noChangeShapeType="1"/>
              </p:cNvSpPr>
              <p:nvPr/>
            </p:nvSpPr>
            <p:spPr bwMode="auto">
              <a:xfrm>
                <a:off x="4344" y="3227"/>
                <a:ext cx="216" cy="3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9" name="Line 49"/>
              <p:cNvSpPr>
                <a:spLocks noChangeShapeType="1"/>
              </p:cNvSpPr>
              <p:nvPr/>
            </p:nvSpPr>
            <p:spPr bwMode="auto">
              <a:xfrm>
                <a:off x="3516" y="2572"/>
                <a:ext cx="324" cy="1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0" name="Line 50"/>
              <p:cNvSpPr>
                <a:spLocks noChangeShapeType="1"/>
              </p:cNvSpPr>
              <p:nvPr/>
            </p:nvSpPr>
            <p:spPr bwMode="auto">
              <a:xfrm>
                <a:off x="4488" y="3118"/>
                <a:ext cx="324" cy="1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1"/>
              <p:cNvSpPr>
                <a:spLocks noChangeShapeType="1"/>
              </p:cNvSpPr>
              <p:nvPr/>
            </p:nvSpPr>
            <p:spPr bwMode="auto">
              <a:xfrm flipV="1">
                <a:off x="3516" y="3118"/>
                <a:ext cx="324" cy="1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2" name="Line 52"/>
              <p:cNvSpPr>
                <a:spLocks noChangeShapeType="1"/>
              </p:cNvSpPr>
              <p:nvPr/>
            </p:nvSpPr>
            <p:spPr bwMode="auto">
              <a:xfrm flipV="1">
                <a:off x="4488" y="2572"/>
                <a:ext cx="324" cy="1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3" name="Line 53"/>
              <p:cNvSpPr>
                <a:spLocks noChangeShapeType="1"/>
              </p:cNvSpPr>
              <p:nvPr/>
            </p:nvSpPr>
            <p:spPr bwMode="auto">
              <a:xfrm flipV="1">
                <a:off x="3768" y="3227"/>
                <a:ext cx="216" cy="3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54"/>
              <p:cNvSpPr>
                <a:spLocks noChangeShapeType="1"/>
              </p:cNvSpPr>
              <p:nvPr/>
            </p:nvSpPr>
            <p:spPr bwMode="auto">
              <a:xfrm flipV="1">
                <a:off x="4344" y="2281"/>
                <a:ext cx="216" cy="3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Text Box 55"/>
              <p:cNvSpPr txBox="1">
                <a:spLocks noChangeArrowheads="1"/>
              </p:cNvSpPr>
              <p:nvPr/>
            </p:nvSpPr>
            <p:spPr bwMode="auto">
              <a:xfrm>
                <a:off x="3984" y="2928"/>
                <a:ext cx="24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latin typeface="Arial" pitchFamily="34" charset="0"/>
                  </a:rPr>
                  <a:t>O</a:t>
                </a:r>
                <a:endParaRPr kumimoji="0" lang="en-US" altLang="zh-CN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  <p:sp>
            <p:nvSpPr>
              <p:cNvPr id="44066" name="Oval 56"/>
              <p:cNvSpPr>
                <a:spLocks noChangeArrowheads="1"/>
              </p:cNvSpPr>
              <p:nvPr/>
            </p:nvSpPr>
            <p:spPr bwMode="auto">
              <a:xfrm>
                <a:off x="4150" y="290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7" name="Line 57"/>
              <p:cNvSpPr>
                <a:spLocks noChangeShapeType="1"/>
              </p:cNvSpPr>
              <p:nvPr/>
            </p:nvSpPr>
            <p:spPr bwMode="auto">
              <a:xfrm flipV="1">
                <a:off x="4524" y="2936"/>
                <a:ext cx="3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48" name="Group 58"/>
            <p:cNvGrpSpPr>
              <a:grpSpLocks/>
            </p:cNvGrpSpPr>
            <p:nvPr/>
          </p:nvGrpSpPr>
          <p:grpSpPr bwMode="auto">
            <a:xfrm>
              <a:off x="6400800" y="3657600"/>
              <a:ext cx="2354263" cy="1295400"/>
              <a:chOff x="4080" y="2304"/>
              <a:chExt cx="1435" cy="866"/>
            </a:xfrm>
          </p:grpSpPr>
          <p:sp>
            <p:nvSpPr>
              <p:cNvPr id="44052" name="Line 59"/>
              <p:cNvSpPr>
                <a:spLocks noChangeShapeType="1"/>
              </p:cNvSpPr>
              <p:nvPr/>
            </p:nvSpPr>
            <p:spPr bwMode="auto">
              <a:xfrm flipV="1">
                <a:off x="4224" y="2304"/>
                <a:ext cx="384" cy="67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Line 60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1043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35" name="Object 61"/>
              <p:cNvGraphicFramePr>
                <a:graphicFrameLocks noChangeAspect="1"/>
              </p:cNvGraphicFramePr>
              <p:nvPr/>
            </p:nvGraphicFramePr>
            <p:xfrm>
              <a:off x="4080" y="2446"/>
              <a:ext cx="256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85" name="公式" r:id="rId3" imgW="241200" imgH="317160" progId="Equation.3">
                      <p:embed/>
                    </p:oleObj>
                  </mc:Choice>
                  <mc:Fallback>
                    <p:oleObj name="公式" r:id="rId3" imgW="241200" imgH="31716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446"/>
                            <a:ext cx="256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6" name="Object 62"/>
              <p:cNvGraphicFramePr>
                <a:graphicFrameLocks noChangeAspect="1"/>
              </p:cNvGraphicFramePr>
              <p:nvPr/>
            </p:nvGraphicFramePr>
            <p:xfrm>
              <a:off x="5232" y="2832"/>
              <a:ext cx="283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86" name="公式" r:id="rId5" imgW="266400" imgH="317160" progId="Equation.3">
                      <p:embed/>
                    </p:oleObj>
                  </mc:Choice>
                  <mc:Fallback>
                    <p:oleObj name="公式" r:id="rId5" imgW="266400" imgH="31716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832"/>
                            <a:ext cx="283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49" name="Group 63"/>
            <p:cNvGrpSpPr>
              <a:grpSpLocks/>
            </p:cNvGrpSpPr>
            <p:nvPr/>
          </p:nvGrpSpPr>
          <p:grpSpPr bwMode="auto">
            <a:xfrm>
              <a:off x="7467600" y="3048000"/>
              <a:ext cx="1143000" cy="838200"/>
              <a:chOff x="4704" y="1920"/>
              <a:chExt cx="720" cy="528"/>
            </a:xfrm>
          </p:grpSpPr>
          <p:sp>
            <p:nvSpPr>
              <p:cNvPr id="44051" name="Line 64"/>
              <p:cNvSpPr>
                <a:spLocks noChangeShapeType="1"/>
              </p:cNvSpPr>
              <p:nvPr/>
            </p:nvSpPr>
            <p:spPr bwMode="auto">
              <a:xfrm flipV="1">
                <a:off x="4704" y="2160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34" name="Object 65"/>
              <p:cNvGraphicFramePr>
                <a:graphicFrameLocks noChangeAspect="1"/>
              </p:cNvGraphicFramePr>
              <p:nvPr/>
            </p:nvGraphicFramePr>
            <p:xfrm>
              <a:off x="4992" y="1920"/>
              <a:ext cx="4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87" name="公式" r:id="rId7" imgW="406080" imgH="241200" progId="Equation.3">
                      <p:embed/>
                    </p:oleObj>
                  </mc:Choice>
                  <mc:Fallback>
                    <p:oleObj name="公式" r:id="rId7" imgW="406080" imgH="2412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20"/>
                            <a:ext cx="432" cy="256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accent1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accent1"/>
                              </a:gs>
                            </a:gsLst>
                            <a:lin ang="5400000" scaled="1"/>
                          </a:gradFill>
                          <a:ln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50" name="Rectangle 66"/>
            <p:cNvSpPr>
              <a:spLocks noChangeArrowheads="1"/>
            </p:cNvSpPr>
            <p:nvPr/>
          </p:nvSpPr>
          <p:spPr bwMode="auto">
            <a:xfrm>
              <a:off x="2286000" y="5943600"/>
              <a:ext cx="7715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/>
                <a:t>u</a:t>
              </a:r>
              <a:r>
                <a:rPr lang="en-US" altLang="zh-CN" sz="3200" b="1">
                  <a:sym typeface="Symbol" pitchFamily="18" charset="2"/>
                </a:rPr>
                <a:t></a:t>
              </a:r>
              <a:r>
                <a:rPr lang="en-US" altLang="zh-CN" sz="3200" b="1" i="1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2057400"/>
            <a:ext cx="3352800" cy="4419600"/>
            <a:chOff x="432" y="1296"/>
            <a:chExt cx="2112" cy="2784"/>
          </a:xfrm>
        </p:grpSpPr>
        <p:sp>
          <p:nvSpPr>
            <p:cNvPr id="103434" name="Rectangle 3"/>
            <p:cNvSpPr>
              <a:spLocks noChangeArrowheads="1"/>
            </p:cNvSpPr>
            <p:nvPr/>
          </p:nvSpPr>
          <p:spPr bwMode="auto">
            <a:xfrm>
              <a:off x="432" y="1296"/>
              <a:ext cx="2112" cy="2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435" name="Group 4"/>
            <p:cNvGrpSpPr>
              <a:grpSpLocks/>
            </p:cNvGrpSpPr>
            <p:nvPr/>
          </p:nvGrpSpPr>
          <p:grpSpPr bwMode="auto">
            <a:xfrm>
              <a:off x="442" y="1351"/>
              <a:ext cx="2102" cy="2691"/>
              <a:chOff x="442" y="1351"/>
              <a:chExt cx="2102" cy="2691"/>
            </a:xfrm>
          </p:grpSpPr>
          <p:pic>
            <p:nvPicPr>
              <p:cNvPr id="103436" name="Picture 5" descr="bd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" y="1351"/>
                <a:ext cx="1657" cy="2691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437" name="Text Box 6"/>
              <p:cNvSpPr txBox="1">
                <a:spLocks noChangeArrowheads="1"/>
              </p:cNvSpPr>
              <p:nvPr/>
            </p:nvSpPr>
            <p:spPr bwMode="auto">
              <a:xfrm>
                <a:off x="442" y="2112"/>
                <a:ext cx="431" cy="119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/>
                  <a:t> </a:t>
                </a:r>
                <a:r>
                  <a:rPr kumimoji="0" lang="zh-CN" altLang="en-US" sz="3200" b="1"/>
                  <a:t>波的衍射</a:t>
                </a: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38600" y="2057400"/>
            <a:ext cx="4724400" cy="4419600"/>
            <a:chOff x="2544" y="1296"/>
            <a:chExt cx="2976" cy="2784"/>
          </a:xfrm>
        </p:grpSpPr>
        <p:sp>
          <p:nvSpPr>
            <p:cNvPr id="103430" name="Rectangle 8"/>
            <p:cNvSpPr>
              <a:spLocks noChangeArrowheads="1"/>
            </p:cNvSpPr>
            <p:nvPr/>
          </p:nvSpPr>
          <p:spPr bwMode="auto">
            <a:xfrm>
              <a:off x="2544" y="1296"/>
              <a:ext cx="2976" cy="2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431" name="Group 9"/>
            <p:cNvGrpSpPr>
              <a:grpSpLocks/>
            </p:cNvGrpSpPr>
            <p:nvPr/>
          </p:nvGrpSpPr>
          <p:grpSpPr bwMode="auto">
            <a:xfrm>
              <a:off x="2544" y="1344"/>
              <a:ext cx="2951" cy="2736"/>
              <a:chOff x="2544" y="1344"/>
              <a:chExt cx="2951" cy="2736"/>
            </a:xfrm>
          </p:grpSpPr>
          <p:pic>
            <p:nvPicPr>
              <p:cNvPr id="103432" name="Picture 10" descr="bd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344"/>
                <a:ext cx="2519" cy="26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433" name="Text Box 11"/>
              <p:cNvSpPr txBox="1">
                <a:spLocks noChangeArrowheads="1"/>
              </p:cNvSpPr>
              <p:nvPr/>
            </p:nvSpPr>
            <p:spPr bwMode="auto">
              <a:xfrm>
                <a:off x="2544" y="1344"/>
                <a:ext cx="429" cy="27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/>
                  <a:t> </a:t>
                </a:r>
                <a:r>
                  <a:rPr kumimoji="0" lang="zh-CN" altLang="en-US" sz="3200" b="1"/>
                  <a:t>水波通过狭缝后的衍射</a:t>
                </a:r>
                <a:endParaRPr kumimoji="0" lang="zh-CN" altLang="en-US" b="1"/>
              </a:p>
            </p:txBody>
          </p:sp>
        </p:grpSp>
      </p:grp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09600" y="990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         </a:t>
            </a:r>
            <a:r>
              <a:rPr kumimoji="0" lang="zh-CN" altLang="en-US" sz="2800" b="1"/>
              <a:t>波在传播过程中遇到</a:t>
            </a:r>
            <a:r>
              <a:rPr kumimoji="0" lang="zh-CN" altLang="en-US" sz="2800" b="1">
                <a:solidFill>
                  <a:srgbClr val="0000FF"/>
                </a:solidFill>
              </a:rPr>
              <a:t>障碍物</a:t>
            </a:r>
            <a:r>
              <a:rPr kumimoji="0" lang="zh-CN" altLang="en-US" sz="2800" b="1"/>
              <a:t>时，能绕过障碍物的边缘，在障碍物的阴影区内继续传播</a:t>
            </a:r>
            <a:r>
              <a:rPr kumimoji="0" lang="en-US" altLang="zh-CN" sz="2800" b="1"/>
              <a:t>.</a:t>
            </a:r>
          </a:p>
        </p:txBody>
      </p:sp>
      <p:sp>
        <p:nvSpPr>
          <p:cNvPr id="103429" name="Rectangle 13"/>
          <p:cNvSpPr>
            <a:spLocks noChangeArrowheads="1"/>
          </p:cNvSpPr>
          <p:nvPr/>
        </p:nvSpPr>
        <p:spPr bwMode="auto">
          <a:xfrm>
            <a:off x="304800" y="304800"/>
            <a:ext cx="333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/>
              <a:t> </a:t>
            </a:r>
            <a:r>
              <a:rPr kumimoji="0" lang="zh-CN" altLang="en-US" sz="3600" b="1">
                <a:solidFill>
                  <a:schemeClr val="tx2"/>
                </a:solidFill>
              </a:rPr>
              <a:t>二、波的衍射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24"/>
          <p:cNvSpPr>
            <a:spLocks noChangeShapeType="1"/>
          </p:cNvSpPr>
          <p:nvPr/>
        </p:nvSpPr>
        <p:spPr bwMode="auto">
          <a:xfrm flipH="1">
            <a:off x="3657600" y="1905000"/>
            <a:ext cx="0" cy="2119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1" name="Group 2"/>
          <p:cNvGrpSpPr>
            <a:grpSpLocks/>
          </p:cNvGrpSpPr>
          <p:nvPr/>
        </p:nvGrpSpPr>
        <p:grpSpPr bwMode="auto">
          <a:xfrm>
            <a:off x="1752600" y="1219200"/>
            <a:ext cx="5003800" cy="3409950"/>
            <a:chOff x="648" y="659"/>
            <a:chExt cx="3152" cy="2148"/>
          </a:xfrm>
        </p:grpSpPr>
        <p:sp>
          <p:nvSpPr>
            <p:cNvPr id="104461" name="Rectangle 3"/>
            <p:cNvSpPr>
              <a:spLocks noChangeArrowheads="1"/>
            </p:cNvSpPr>
            <p:nvPr/>
          </p:nvSpPr>
          <p:spPr bwMode="auto">
            <a:xfrm>
              <a:off x="1179" y="2559"/>
              <a:ext cx="13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/>
                <a:t>波的衍射</a:t>
              </a:r>
              <a:endParaRPr lang="zh-CN" altLang="en-US" sz="3200"/>
            </a:p>
          </p:txBody>
        </p:sp>
        <p:sp>
          <p:nvSpPr>
            <p:cNvPr id="104462" name="Rectangle 4"/>
            <p:cNvSpPr>
              <a:spLocks noChangeArrowheads="1"/>
            </p:cNvSpPr>
            <p:nvPr/>
          </p:nvSpPr>
          <p:spPr bwMode="auto">
            <a:xfrm>
              <a:off x="2133" y="1143"/>
              <a:ext cx="143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zh-CN" altLang="zh-CN" sz="1200"/>
            </a:p>
          </p:txBody>
        </p:sp>
        <p:sp>
          <p:nvSpPr>
            <p:cNvPr id="104463" name="Oval 5"/>
            <p:cNvSpPr>
              <a:spLocks noChangeArrowheads="1"/>
            </p:cNvSpPr>
            <p:nvPr/>
          </p:nvSpPr>
          <p:spPr bwMode="auto">
            <a:xfrm>
              <a:off x="1639" y="1376"/>
              <a:ext cx="396" cy="3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4" name="Oval 6"/>
            <p:cNvSpPr>
              <a:spLocks noChangeArrowheads="1"/>
            </p:cNvSpPr>
            <p:nvPr/>
          </p:nvSpPr>
          <p:spPr bwMode="auto">
            <a:xfrm>
              <a:off x="1639" y="1165"/>
              <a:ext cx="396" cy="3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5" name="Oval 7"/>
            <p:cNvSpPr>
              <a:spLocks noChangeArrowheads="1"/>
            </p:cNvSpPr>
            <p:nvPr/>
          </p:nvSpPr>
          <p:spPr bwMode="auto">
            <a:xfrm>
              <a:off x="1639" y="1569"/>
              <a:ext cx="396" cy="3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6" name="Oval 8"/>
            <p:cNvSpPr>
              <a:spLocks noChangeArrowheads="1"/>
            </p:cNvSpPr>
            <p:nvPr/>
          </p:nvSpPr>
          <p:spPr bwMode="auto">
            <a:xfrm>
              <a:off x="1639" y="1771"/>
              <a:ext cx="396" cy="3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67" name="Line 9"/>
            <p:cNvSpPr>
              <a:spLocks noChangeShapeType="1"/>
            </p:cNvSpPr>
            <p:nvPr/>
          </p:nvSpPr>
          <p:spPr bwMode="auto">
            <a:xfrm flipH="1">
              <a:off x="1400" y="1018"/>
              <a:ext cx="0" cy="1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10"/>
            <p:cNvSpPr>
              <a:spLocks noChangeShapeType="1"/>
            </p:cNvSpPr>
            <p:nvPr/>
          </p:nvSpPr>
          <p:spPr bwMode="auto">
            <a:xfrm>
              <a:off x="2047" y="1379"/>
              <a:ext cx="0" cy="576"/>
            </a:xfrm>
            <a:prstGeom prst="line">
              <a:avLst/>
            </a:prstGeom>
            <a:noFill/>
            <a:ln w="25400">
              <a:solidFill>
                <a:srgbClr val="F8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Rectangle 11"/>
            <p:cNvSpPr>
              <a:spLocks noChangeArrowheads="1"/>
            </p:cNvSpPr>
            <p:nvPr/>
          </p:nvSpPr>
          <p:spPr bwMode="auto">
            <a:xfrm>
              <a:off x="1553" y="935"/>
              <a:ext cx="276" cy="1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70" name="Rectangle 12"/>
            <p:cNvSpPr>
              <a:spLocks noChangeArrowheads="1"/>
            </p:cNvSpPr>
            <p:nvPr/>
          </p:nvSpPr>
          <p:spPr bwMode="auto">
            <a:xfrm>
              <a:off x="1795" y="1228"/>
              <a:ext cx="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000" b="1"/>
                <a:t>·</a:t>
              </a:r>
              <a:endParaRPr lang="en-US" altLang="zh-CN" sz="1400"/>
            </a:p>
          </p:txBody>
        </p:sp>
        <p:sp>
          <p:nvSpPr>
            <p:cNvPr id="104471" name="Rectangle 13"/>
            <p:cNvSpPr>
              <a:spLocks noChangeArrowheads="1"/>
            </p:cNvSpPr>
            <p:nvPr/>
          </p:nvSpPr>
          <p:spPr bwMode="auto">
            <a:xfrm>
              <a:off x="1802" y="1417"/>
              <a:ext cx="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000" b="1"/>
                <a:t>·</a:t>
              </a:r>
              <a:endParaRPr lang="en-US" altLang="zh-CN" sz="1400"/>
            </a:p>
          </p:txBody>
        </p:sp>
        <p:sp>
          <p:nvSpPr>
            <p:cNvPr id="104472" name="Rectangle 14"/>
            <p:cNvSpPr>
              <a:spLocks noChangeArrowheads="1"/>
            </p:cNvSpPr>
            <p:nvPr/>
          </p:nvSpPr>
          <p:spPr bwMode="auto">
            <a:xfrm>
              <a:off x="1802" y="1618"/>
              <a:ext cx="14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000" b="1"/>
                <a:t>·</a:t>
              </a:r>
              <a:endParaRPr lang="en-US" altLang="zh-CN" sz="1400"/>
            </a:p>
          </p:txBody>
        </p:sp>
        <p:sp>
          <p:nvSpPr>
            <p:cNvPr id="104473" name="Rectangle 15"/>
            <p:cNvSpPr>
              <a:spLocks noChangeArrowheads="1"/>
            </p:cNvSpPr>
            <p:nvPr/>
          </p:nvSpPr>
          <p:spPr bwMode="auto">
            <a:xfrm>
              <a:off x="1805" y="1811"/>
              <a:ext cx="1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000" b="1"/>
                <a:t>·</a:t>
              </a:r>
              <a:endParaRPr lang="en-US" altLang="zh-CN" sz="1400"/>
            </a:p>
          </p:txBody>
        </p:sp>
        <p:sp>
          <p:nvSpPr>
            <p:cNvPr id="104474" name="Line 16"/>
            <p:cNvSpPr>
              <a:spLocks noChangeShapeType="1"/>
            </p:cNvSpPr>
            <p:nvPr/>
          </p:nvSpPr>
          <p:spPr bwMode="auto">
            <a:xfrm>
              <a:off x="1160" y="1384"/>
              <a:ext cx="10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5" name="Line 17"/>
            <p:cNvSpPr>
              <a:spLocks noChangeShapeType="1"/>
            </p:cNvSpPr>
            <p:nvPr/>
          </p:nvSpPr>
          <p:spPr bwMode="auto">
            <a:xfrm>
              <a:off x="1170" y="1569"/>
              <a:ext cx="10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6" name="Line 18"/>
            <p:cNvSpPr>
              <a:spLocks noChangeShapeType="1"/>
            </p:cNvSpPr>
            <p:nvPr/>
          </p:nvSpPr>
          <p:spPr bwMode="auto">
            <a:xfrm>
              <a:off x="1160" y="1771"/>
              <a:ext cx="1049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7" name="Line 19"/>
            <p:cNvSpPr>
              <a:spLocks noChangeShapeType="1"/>
            </p:cNvSpPr>
            <p:nvPr/>
          </p:nvSpPr>
          <p:spPr bwMode="auto">
            <a:xfrm>
              <a:off x="1160" y="1972"/>
              <a:ext cx="1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8" name="Rectangle 20"/>
            <p:cNvSpPr>
              <a:spLocks noChangeArrowheads="1"/>
            </p:cNvSpPr>
            <p:nvPr/>
          </p:nvSpPr>
          <p:spPr bwMode="auto">
            <a:xfrm>
              <a:off x="2156" y="2159"/>
              <a:ext cx="164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/>
                <a:t>波的传播方向</a:t>
              </a:r>
              <a:endParaRPr lang="zh-CN" altLang="en-US" sz="2800"/>
            </a:p>
          </p:txBody>
        </p:sp>
        <p:sp>
          <p:nvSpPr>
            <p:cNvPr id="104479" name="Rectangle 21"/>
            <p:cNvSpPr>
              <a:spLocks noChangeArrowheads="1"/>
            </p:cNvSpPr>
            <p:nvPr/>
          </p:nvSpPr>
          <p:spPr bwMode="auto">
            <a:xfrm>
              <a:off x="648" y="659"/>
              <a:ext cx="114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zh-CN" altLang="zh-CN" sz="1200"/>
            </a:p>
          </p:txBody>
        </p:sp>
      </p:grpSp>
      <p:sp>
        <p:nvSpPr>
          <p:cNvPr id="104452" name="Rectangle 22" descr="编织物"/>
          <p:cNvSpPr>
            <a:spLocks noChangeArrowheads="1"/>
          </p:cNvSpPr>
          <p:nvPr/>
        </p:nvSpPr>
        <p:spPr bwMode="auto">
          <a:xfrm>
            <a:off x="3581400" y="1524000"/>
            <a:ext cx="76200" cy="860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rgbClr val="906A00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3" name="Rectangle 23" descr="编织物"/>
          <p:cNvSpPr>
            <a:spLocks noChangeArrowheads="1"/>
          </p:cNvSpPr>
          <p:nvPr/>
        </p:nvSpPr>
        <p:spPr bwMode="auto">
          <a:xfrm>
            <a:off x="3581400" y="3276600"/>
            <a:ext cx="76200" cy="860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rgbClr val="906A00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4" name="Line 25"/>
          <p:cNvSpPr>
            <a:spLocks noChangeShapeType="1"/>
          </p:cNvSpPr>
          <p:nvPr/>
        </p:nvSpPr>
        <p:spPr bwMode="auto">
          <a:xfrm flipH="1">
            <a:off x="3276600" y="1766888"/>
            <a:ext cx="0" cy="2119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Rectangle 26"/>
          <p:cNvSpPr>
            <a:spLocks noChangeArrowheads="1"/>
          </p:cNvSpPr>
          <p:nvPr/>
        </p:nvSpPr>
        <p:spPr bwMode="auto">
          <a:xfrm>
            <a:off x="3505200" y="3810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t </a:t>
            </a:r>
            <a:r>
              <a:rPr lang="zh-CN" altLang="en-US" sz="2800" b="1"/>
              <a:t>时刻波面</a:t>
            </a:r>
          </a:p>
        </p:txBody>
      </p:sp>
      <p:sp>
        <p:nvSpPr>
          <p:cNvPr id="104456" name="Rectangle 27"/>
          <p:cNvSpPr>
            <a:spLocks noChangeArrowheads="1"/>
          </p:cNvSpPr>
          <p:nvPr/>
        </p:nvSpPr>
        <p:spPr bwMode="auto">
          <a:xfrm>
            <a:off x="3429000" y="914400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ym typeface="Symbol" pitchFamily="18" charset="2"/>
              </a:rPr>
              <a:t></a:t>
            </a:r>
          </a:p>
        </p:txBody>
      </p:sp>
      <p:sp>
        <p:nvSpPr>
          <p:cNvPr id="104457" name="Rectangle 28"/>
          <p:cNvSpPr>
            <a:spLocks noChangeArrowheads="1"/>
          </p:cNvSpPr>
          <p:nvPr/>
        </p:nvSpPr>
        <p:spPr bwMode="auto">
          <a:xfrm>
            <a:off x="4267200" y="1371600"/>
            <a:ext cx="2497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80000"/>
                </a:solidFill>
              </a:rPr>
              <a:t>t </a:t>
            </a:r>
            <a:r>
              <a:rPr lang="en-US" altLang="zh-CN" sz="2800" b="1">
                <a:solidFill>
                  <a:srgbClr val="F80000"/>
                </a:solidFill>
              </a:rPr>
              <a:t>+ </a:t>
            </a:r>
            <a:r>
              <a:rPr lang="en-US" altLang="zh-CN" sz="2800" b="1">
                <a:solidFill>
                  <a:srgbClr val="F80000"/>
                </a:solidFill>
                <a:sym typeface="Symbol" pitchFamily="18" charset="2"/>
              </a:rPr>
              <a:t></a:t>
            </a:r>
            <a:r>
              <a:rPr lang="en-US" altLang="zh-CN" sz="2800" b="1" i="1">
                <a:solidFill>
                  <a:srgbClr val="F80000"/>
                </a:solidFill>
              </a:rPr>
              <a:t>t </a:t>
            </a:r>
            <a:r>
              <a:rPr lang="zh-CN" altLang="en-US" sz="2800" b="1">
                <a:solidFill>
                  <a:srgbClr val="F80000"/>
                </a:solidFill>
              </a:rPr>
              <a:t>时刻波面</a:t>
            </a:r>
          </a:p>
        </p:txBody>
      </p:sp>
      <p:sp>
        <p:nvSpPr>
          <p:cNvPr id="104458" name="Rectangle 29"/>
          <p:cNvSpPr>
            <a:spLocks noChangeArrowheads="1"/>
          </p:cNvSpPr>
          <p:nvPr/>
        </p:nvSpPr>
        <p:spPr bwMode="auto">
          <a:xfrm>
            <a:off x="3962400" y="1828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ym typeface="Symbol" pitchFamily="18" charset="2"/>
              </a:rPr>
              <a:t></a:t>
            </a:r>
          </a:p>
        </p:txBody>
      </p:sp>
      <p:sp>
        <p:nvSpPr>
          <p:cNvPr id="104459" name="Line 30"/>
          <p:cNvSpPr>
            <a:spLocks noChangeShapeType="1"/>
          </p:cNvSpPr>
          <p:nvPr/>
        </p:nvSpPr>
        <p:spPr bwMode="auto">
          <a:xfrm>
            <a:off x="36576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33"/>
          <p:cNvSpPr>
            <a:spLocks noChangeShapeType="1"/>
          </p:cNvSpPr>
          <p:nvPr/>
        </p:nvSpPr>
        <p:spPr bwMode="auto">
          <a:xfrm flipV="1">
            <a:off x="3657600" y="1905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9400" y="3657600"/>
            <a:ext cx="3276600" cy="2438400"/>
            <a:chOff x="480" y="672"/>
            <a:chExt cx="2064" cy="1536"/>
          </a:xfrm>
        </p:grpSpPr>
        <p:sp>
          <p:nvSpPr>
            <p:cNvPr id="45091" name="Rectangle 3"/>
            <p:cNvSpPr>
              <a:spLocks noChangeArrowheads="1"/>
            </p:cNvSpPr>
            <p:nvPr/>
          </p:nvSpPr>
          <p:spPr bwMode="auto">
            <a:xfrm>
              <a:off x="480" y="672"/>
              <a:ext cx="2064" cy="1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5092" name="Group 4"/>
            <p:cNvGrpSpPr>
              <a:grpSpLocks/>
            </p:cNvGrpSpPr>
            <p:nvPr/>
          </p:nvGrpSpPr>
          <p:grpSpPr bwMode="auto">
            <a:xfrm>
              <a:off x="576" y="672"/>
              <a:ext cx="1824" cy="1531"/>
              <a:chOff x="336" y="576"/>
              <a:chExt cx="1824" cy="1531"/>
            </a:xfrm>
          </p:grpSpPr>
          <p:sp>
            <p:nvSpPr>
              <p:cNvPr id="45093" name="Line 5"/>
              <p:cNvSpPr>
                <a:spLocks noChangeShapeType="1"/>
              </p:cNvSpPr>
              <p:nvPr/>
            </p:nvSpPr>
            <p:spPr bwMode="auto">
              <a:xfrm>
                <a:off x="1296" y="922"/>
                <a:ext cx="0" cy="118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4" name="Rectangle 6"/>
              <p:cNvSpPr>
                <a:spLocks noChangeArrowheads="1"/>
              </p:cNvSpPr>
              <p:nvPr/>
            </p:nvSpPr>
            <p:spPr bwMode="auto">
              <a:xfrm>
                <a:off x="432" y="1514"/>
                <a:ext cx="1728" cy="550"/>
              </a:xfrm>
              <a:prstGeom prst="rect">
                <a:avLst/>
              </a:prstGeom>
              <a:solidFill>
                <a:srgbClr val="B1CFED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5" name="Line 7"/>
              <p:cNvSpPr>
                <a:spLocks noChangeShapeType="1"/>
              </p:cNvSpPr>
              <p:nvPr/>
            </p:nvSpPr>
            <p:spPr bwMode="auto">
              <a:xfrm>
                <a:off x="432" y="1514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6" name="Text Box 8"/>
              <p:cNvSpPr txBox="1">
                <a:spLocks noChangeArrowheads="1"/>
              </p:cNvSpPr>
              <p:nvPr/>
            </p:nvSpPr>
            <p:spPr bwMode="auto">
              <a:xfrm>
                <a:off x="1200" y="5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N</a:t>
                </a:r>
                <a:endParaRPr kumimoji="0" lang="en-US" altLang="zh-CN" i="1"/>
              </a:p>
            </p:txBody>
          </p:sp>
          <p:sp>
            <p:nvSpPr>
              <p:cNvPr id="45097" name="Text Box 9"/>
              <p:cNvSpPr txBox="1">
                <a:spLocks noChangeArrowheads="1"/>
              </p:cNvSpPr>
              <p:nvPr/>
            </p:nvSpPr>
            <p:spPr bwMode="auto">
              <a:xfrm>
                <a:off x="336" y="151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/>
                  <a:t>界面</a:t>
                </a:r>
              </a:p>
            </p:txBody>
          </p:sp>
        </p:grpSp>
      </p:grpSp>
      <p:sp>
        <p:nvSpPr>
          <p:cNvPr id="45063" name="Text Box 10"/>
          <p:cNvSpPr txBox="1">
            <a:spLocks noChangeArrowheads="1"/>
          </p:cNvSpPr>
          <p:nvPr/>
        </p:nvSpPr>
        <p:spPr bwMode="auto">
          <a:xfrm>
            <a:off x="285750" y="357188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>
                <a:solidFill>
                  <a:schemeClr val="tx2"/>
                </a:solidFill>
              </a:rPr>
              <a:t>三、波的反射和折射</a:t>
            </a:r>
            <a:endParaRPr kumimoji="0" lang="zh-CN" altLang="en-US" sz="2800" b="1">
              <a:solidFill>
                <a:schemeClr val="tx2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71800" y="3657600"/>
            <a:ext cx="2895600" cy="2438400"/>
            <a:chOff x="336" y="576"/>
            <a:chExt cx="1824" cy="1536"/>
          </a:xfrm>
        </p:grpSpPr>
        <p:grpSp>
          <p:nvGrpSpPr>
            <p:cNvPr id="45080" name="Group 12"/>
            <p:cNvGrpSpPr>
              <a:grpSpLocks/>
            </p:cNvGrpSpPr>
            <p:nvPr/>
          </p:nvGrpSpPr>
          <p:grpSpPr bwMode="auto">
            <a:xfrm>
              <a:off x="1296" y="1488"/>
              <a:ext cx="624" cy="624"/>
              <a:chOff x="1296" y="1488"/>
              <a:chExt cx="624" cy="624"/>
            </a:xfrm>
          </p:grpSpPr>
          <p:sp>
            <p:nvSpPr>
              <p:cNvPr id="4508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 i="1"/>
                  <a:t>R</a:t>
                </a:r>
              </a:p>
            </p:txBody>
          </p:sp>
          <p:grpSp>
            <p:nvGrpSpPr>
              <p:cNvPr id="45088" name="Group 14"/>
              <p:cNvGrpSpPr>
                <a:grpSpLocks/>
              </p:cNvGrpSpPr>
              <p:nvPr/>
            </p:nvGrpSpPr>
            <p:grpSpPr bwMode="auto">
              <a:xfrm>
                <a:off x="1296" y="1488"/>
                <a:ext cx="304" cy="573"/>
                <a:chOff x="1296" y="1488"/>
                <a:chExt cx="304" cy="573"/>
              </a:xfrm>
            </p:grpSpPr>
            <p:sp>
              <p:nvSpPr>
                <p:cNvPr id="4508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1296" y="1488"/>
                  <a:ext cx="304" cy="57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90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488"/>
                  <a:ext cx="259" cy="46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081" name="Group 17"/>
            <p:cNvGrpSpPr>
              <a:grpSpLocks/>
            </p:cNvGrpSpPr>
            <p:nvPr/>
          </p:nvGrpSpPr>
          <p:grpSpPr bwMode="auto">
            <a:xfrm>
              <a:off x="336" y="576"/>
              <a:ext cx="1824" cy="1531"/>
              <a:chOff x="336" y="576"/>
              <a:chExt cx="1824" cy="1531"/>
            </a:xfrm>
          </p:grpSpPr>
          <p:sp>
            <p:nvSpPr>
              <p:cNvPr id="45082" name="Rectangle 18"/>
              <p:cNvSpPr>
                <a:spLocks noChangeArrowheads="1"/>
              </p:cNvSpPr>
              <p:nvPr/>
            </p:nvSpPr>
            <p:spPr bwMode="auto">
              <a:xfrm>
                <a:off x="432" y="1514"/>
                <a:ext cx="1728" cy="550"/>
              </a:xfrm>
              <a:prstGeom prst="rect">
                <a:avLst/>
              </a:prstGeom>
              <a:solidFill>
                <a:srgbClr val="B1CFED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3" name="Line 19"/>
              <p:cNvSpPr>
                <a:spLocks noChangeShapeType="1"/>
              </p:cNvSpPr>
              <p:nvPr/>
            </p:nvSpPr>
            <p:spPr bwMode="auto">
              <a:xfrm>
                <a:off x="1296" y="922"/>
                <a:ext cx="0" cy="118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4" name="Line 20"/>
              <p:cNvSpPr>
                <a:spLocks noChangeShapeType="1"/>
              </p:cNvSpPr>
              <p:nvPr/>
            </p:nvSpPr>
            <p:spPr bwMode="auto">
              <a:xfrm>
                <a:off x="432" y="1514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5" name="Text Box 21"/>
              <p:cNvSpPr txBox="1">
                <a:spLocks noChangeArrowheads="1"/>
              </p:cNvSpPr>
              <p:nvPr/>
            </p:nvSpPr>
            <p:spPr bwMode="auto">
              <a:xfrm>
                <a:off x="1200" y="5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N</a:t>
                </a:r>
                <a:endParaRPr kumimoji="0" lang="en-US" altLang="zh-CN" i="1"/>
              </a:p>
            </p:txBody>
          </p:sp>
          <p:sp>
            <p:nvSpPr>
              <p:cNvPr id="45086" name="Text Box 22"/>
              <p:cNvSpPr txBox="1">
                <a:spLocks noChangeArrowheads="1"/>
              </p:cNvSpPr>
              <p:nvPr/>
            </p:nvSpPr>
            <p:spPr bwMode="auto">
              <a:xfrm>
                <a:off x="336" y="151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/>
                  <a:t>界面</a:t>
                </a:r>
              </a:p>
            </p:txBody>
          </p:sp>
        </p:grp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276600" y="4038600"/>
            <a:ext cx="1219200" cy="1066800"/>
            <a:chOff x="528" y="1056"/>
            <a:chExt cx="768" cy="672"/>
          </a:xfrm>
        </p:grpSpPr>
        <p:grpSp>
          <p:nvGrpSpPr>
            <p:cNvPr id="45076" name="Group 24"/>
            <p:cNvGrpSpPr>
              <a:grpSpLocks/>
            </p:cNvGrpSpPr>
            <p:nvPr/>
          </p:nvGrpSpPr>
          <p:grpSpPr bwMode="auto">
            <a:xfrm>
              <a:off x="576" y="1056"/>
              <a:ext cx="720" cy="672"/>
              <a:chOff x="576" y="1056"/>
              <a:chExt cx="720" cy="672"/>
            </a:xfrm>
          </p:grpSpPr>
          <p:sp>
            <p:nvSpPr>
              <p:cNvPr id="45078" name="Line 25"/>
              <p:cNvSpPr>
                <a:spLocks noChangeShapeType="1"/>
              </p:cNvSpPr>
              <p:nvPr/>
            </p:nvSpPr>
            <p:spPr bwMode="auto">
              <a:xfrm rot="120000">
                <a:off x="576" y="1056"/>
                <a:ext cx="72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9" name="Line 26"/>
              <p:cNvSpPr>
                <a:spLocks noChangeShapeType="1"/>
              </p:cNvSpPr>
              <p:nvPr/>
            </p:nvSpPr>
            <p:spPr bwMode="auto">
              <a:xfrm rot="60000">
                <a:off x="576" y="1056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77" name="Text Box 27"/>
            <p:cNvSpPr txBox="1">
              <a:spLocks noChangeArrowheads="1"/>
            </p:cNvSpPr>
            <p:nvPr/>
          </p:nvSpPr>
          <p:spPr bwMode="auto">
            <a:xfrm>
              <a:off x="528" y="11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I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114800" y="4038600"/>
            <a:ext cx="982663" cy="1905000"/>
            <a:chOff x="1715" y="1200"/>
            <a:chExt cx="619" cy="1200"/>
          </a:xfrm>
        </p:grpSpPr>
        <p:sp>
          <p:nvSpPr>
            <p:cNvPr id="45073" name="Freeform 29"/>
            <p:cNvSpPr>
              <a:spLocks/>
            </p:cNvSpPr>
            <p:nvPr/>
          </p:nvSpPr>
          <p:spPr bwMode="auto">
            <a:xfrm>
              <a:off x="1728" y="1568"/>
              <a:ext cx="240" cy="112"/>
            </a:xfrm>
            <a:custGeom>
              <a:avLst/>
              <a:gdLst>
                <a:gd name="T0" fmla="*/ 0 w 240"/>
                <a:gd name="T1" fmla="*/ 112 h 112"/>
                <a:gd name="T2" fmla="*/ 96 w 240"/>
                <a:gd name="T3" fmla="*/ 16 h 112"/>
                <a:gd name="T4" fmla="*/ 240 w 240"/>
                <a:gd name="T5" fmla="*/ 16 h 112"/>
                <a:gd name="T6" fmla="*/ 0 60000 65536"/>
                <a:gd name="T7" fmla="*/ 0 60000 65536"/>
                <a:gd name="T8" fmla="*/ 0 60000 65536"/>
                <a:gd name="T9" fmla="*/ 0 w 240"/>
                <a:gd name="T10" fmla="*/ 0 h 112"/>
                <a:gd name="T11" fmla="*/ 240 w 24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12">
                  <a:moveTo>
                    <a:pt x="0" y="112"/>
                  </a:moveTo>
                  <a:cubicBezTo>
                    <a:pt x="28" y="72"/>
                    <a:pt x="56" y="32"/>
                    <a:pt x="96" y="16"/>
                  </a:cubicBezTo>
                  <a:cubicBezTo>
                    <a:pt x="136" y="0"/>
                    <a:pt x="216" y="16"/>
                    <a:pt x="240" y="16"/>
                  </a:cubicBez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Freeform 30"/>
            <p:cNvSpPr>
              <a:spLocks/>
            </p:cNvSpPr>
            <p:nvPr/>
          </p:nvSpPr>
          <p:spPr bwMode="auto">
            <a:xfrm>
              <a:off x="1968" y="1537"/>
              <a:ext cx="240" cy="95"/>
            </a:xfrm>
            <a:custGeom>
              <a:avLst/>
              <a:gdLst>
                <a:gd name="T0" fmla="*/ 0 w 240"/>
                <a:gd name="T1" fmla="*/ 51 h 95"/>
                <a:gd name="T2" fmla="*/ 128 w 240"/>
                <a:gd name="T3" fmla="*/ 7 h 95"/>
                <a:gd name="T4" fmla="*/ 240 w 240"/>
                <a:gd name="T5" fmla="*/ 95 h 95"/>
                <a:gd name="T6" fmla="*/ 0 60000 65536"/>
                <a:gd name="T7" fmla="*/ 0 60000 65536"/>
                <a:gd name="T8" fmla="*/ 0 60000 65536"/>
                <a:gd name="T9" fmla="*/ 0 w 240"/>
                <a:gd name="T10" fmla="*/ 0 h 95"/>
                <a:gd name="T11" fmla="*/ 240 w 240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5">
                  <a:moveTo>
                    <a:pt x="0" y="51"/>
                  </a:moveTo>
                  <a:cubicBezTo>
                    <a:pt x="21" y="44"/>
                    <a:pt x="88" y="0"/>
                    <a:pt x="128" y="7"/>
                  </a:cubicBezTo>
                  <a:cubicBezTo>
                    <a:pt x="168" y="14"/>
                    <a:pt x="217" y="77"/>
                    <a:pt x="240" y="95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Freeform 31"/>
            <p:cNvSpPr>
              <a:spLocks/>
            </p:cNvSpPr>
            <p:nvPr/>
          </p:nvSpPr>
          <p:spPr bwMode="auto">
            <a:xfrm>
              <a:off x="1968" y="2112"/>
              <a:ext cx="144" cy="56"/>
            </a:xfrm>
            <a:custGeom>
              <a:avLst/>
              <a:gdLst>
                <a:gd name="T0" fmla="*/ 0 w 96"/>
                <a:gd name="T1" fmla="*/ 48 h 56"/>
                <a:gd name="T2" fmla="*/ 284 w 96"/>
                <a:gd name="T3" fmla="*/ 48 h 56"/>
                <a:gd name="T4" fmla="*/ 486 w 96"/>
                <a:gd name="T5" fmla="*/ 0 h 56"/>
                <a:gd name="T6" fmla="*/ 0 60000 65536"/>
                <a:gd name="T7" fmla="*/ 0 60000 65536"/>
                <a:gd name="T8" fmla="*/ 0 60000 65536"/>
                <a:gd name="T9" fmla="*/ 0 w 96"/>
                <a:gd name="T10" fmla="*/ 0 h 56"/>
                <a:gd name="T11" fmla="*/ 96 w 9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6">
                  <a:moveTo>
                    <a:pt x="0" y="48"/>
                  </a:moveTo>
                  <a:cubicBezTo>
                    <a:pt x="9" y="48"/>
                    <a:pt x="40" y="56"/>
                    <a:pt x="56" y="48"/>
                  </a:cubicBezTo>
                  <a:cubicBezTo>
                    <a:pt x="72" y="40"/>
                    <a:pt x="88" y="10"/>
                    <a:pt x="96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59" name="Object 32"/>
            <p:cNvGraphicFramePr>
              <a:graphicFrameLocks noChangeAspect="1"/>
            </p:cNvGraphicFramePr>
            <p:nvPr/>
          </p:nvGraphicFramePr>
          <p:xfrm>
            <a:off x="1715" y="1296"/>
            <a:ext cx="1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4" name="公式" r:id="rId3" imgW="114120" imgH="228600" progId="Equation.3">
                    <p:embed/>
                  </p:oleObj>
                </mc:Choice>
                <mc:Fallback>
                  <p:oleObj name="公式" r:id="rId3" imgW="11412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1296"/>
                          <a:ext cx="1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33"/>
            <p:cNvGraphicFramePr>
              <a:graphicFrameLocks noChangeAspect="1"/>
            </p:cNvGraphicFramePr>
            <p:nvPr/>
          </p:nvGraphicFramePr>
          <p:xfrm>
            <a:off x="2112" y="1200"/>
            <a:ext cx="22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5" name="公式" r:id="rId5" imgW="152280" imgH="279360" progId="Equation.3">
                    <p:embed/>
                  </p:oleObj>
                </mc:Choice>
                <mc:Fallback>
                  <p:oleObj name="公式" r:id="rId5" imgW="152280" imgH="2793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00"/>
                          <a:ext cx="22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34"/>
            <p:cNvGraphicFramePr>
              <a:graphicFrameLocks noChangeAspect="1"/>
            </p:cNvGraphicFramePr>
            <p:nvPr/>
          </p:nvGraphicFramePr>
          <p:xfrm>
            <a:off x="1920" y="216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6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6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495800" y="4038600"/>
            <a:ext cx="1447800" cy="1066800"/>
            <a:chOff x="1296" y="1056"/>
            <a:chExt cx="912" cy="672"/>
          </a:xfrm>
        </p:grpSpPr>
        <p:sp>
          <p:nvSpPr>
            <p:cNvPr id="45071" name="Line 36"/>
            <p:cNvSpPr>
              <a:spLocks noChangeShapeType="1"/>
            </p:cNvSpPr>
            <p:nvPr/>
          </p:nvSpPr>
          <p:spPr bwMode="auto">
            <a:xfrm flipH="1">
              <a:off x="1296" y="1056"/>
              <a:ext cx="672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37"/>
            <p:cNvSpPr txBox="1">
              <a:spLocks noChangeArrowheads="1"/>
            </p:cNvSpPr>
            <p:nvPr/>
          </p:nvSpPr>
          <p:spPr bwMode="auto">
            <a:xfrm>
              <a:off x="1824" y="11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L</a:t>
              </a:r>
            </a:p>
          </p:txBody>
        </p:sp>
      </p:grpSp>
      <p:sp>
        <p:nvSpPr>
          <p:cNvPr id="45068" name="Rectangle 134"/>
          <p:cNvSpPr>
            <a:spLocks noChangeArrowheads="1"/>
          </p:cNvSpPr>
          <p:nvPr/>
        </p:nvSpPr>
        <p:spPr bwMode="auto">
          <a:xfrm>
            <a:off x="571500" y="1285875"/>
            <a:ext cx="216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chemeClr val="tx2"/>
                </a:solidFill>
              </a:rPr>
              <a:t>1</a:t>
            </a:r>
            <a:r>
              <a:rPr kumimoji="0" lang="zh-CN" altLang="en-US" sz="2800" b="1">
                <a:solidFill>
                  <a:schemeClr val="tx2"/>
                </a:solidFill>
              </a:rPr>
              <a:t>、反射定律</a:t>
            </a:r>
          </a:p>
        </p:txBody>
      </p:sp>
      <p:sp>
        <p:nvSpPr>
          <p:cNvPr id="45069" name="Rectangle 135"/>
          <p:cNvSpPr>
            <a:spLocks noChangeArrowheads="1"/>
          </p:cNvSpPr>
          <p:nvPr/>
        </p:nvSpPr>
        <p:spPr bwMode="auto">
          <a:xfrm>
            <a:off x="685800" y="2057400"/>
            <a:ext cx="786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反射线、入射线和界面的法线在同一平面内；</a:t>
            </a:r>
          </a:p>
        </p:txBody>
      </p:sp>
      <p:sp>
        <p:nvSpPr>
          <p:cNvPr id="45070" name="Rectangle 136"/>
          <p:cNvSpPr>
            <a:spLocks noChangeArrowheads="1"/>
          </p:cNvSpPr>
          <p:nvPr/>
        </p:nvSpPr>
        <p:spPr bwMode="auto">
          <a:xfrm>
            <a:off x="685800" y="2667000"/>
            <a:ext cx="169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           </a:t>
            </a:r>
          </a:p>
        </p:txBody>
      </p:sp>
      <p:graphicFrame>
        <p:nvGraphicFramePr>
          <p:cNvPr id="45058" name="Object 137"/>
          <p:cNvGraphicFramePr>
            <a:graphicFrameLocks noChangeAspect="1"/>
          </p:cNvGraphicFramePr>
          <p:nvPr/>
        </p:nvGraphicFramePr>
        <p:xfrm>
          <a:off x="1295400" y="2590800"/>
          <a:ext cx="99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9" imgW="317160" imgH="177480" progId="Equation.DSMT4">
                  <p:embed/>
                </p:oleObj>
              </mc:Choice>
              <mc:Fallback>
                <p:oleObj name="Equation" r:id="rId9" imgW="317160" imgH="17748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990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685800" y="9144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用</a:t>
            </a:r>
            <a:r>
              <a:rPr kumimoji="0" lang="zh-CN" altLang="en-US" sz="2800" b="1">
                <a:solidFill>
                  <a:srgbClr val="FF0000"/>
                </a:solidFill>
              </a:rPr>
              <a:t>惠更斯原理</a:t>
            </a:r>
            <a:r>
              <a:rPr kumimoji="0" lang="zh-CN" altLang="en-US" sz="2800" b="1">
                <a:solidFill>
                  <a:srgbClr val="0000FF"/>
                </a:solidFill>
              </a:rPr>
              <a:t>证明</a:t>
            </a:r>
            <a:endParaRPr kumimoji="0" lang="zh-CN" altLang="en-US" sz="2800" b="1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85800" y="2286000"/>
            <a:ext cx="3276600" cy="3024188"/>
            <a:chOff x="480" y="2304"/>
            <a:chExt cx="2064" cy="1905"/>
          </a:xfrm>
        </p:grpSpPr>
        <p:sp>
          <p:nvSpPr>
            <p:cNvPr id="46128" name="Rectangle 45"/>
            <p:cNvSpPr>
              <a:spLocks noChangeArrowheads="1"/>
            </p:cNvSpPr>
            <p:nvPr/>
          </p:nvSpPr>
          <p:spPr bwMode="auto">
            <a:xfrm>
              <a:off x="480" y="2304"/>
              <a:ext cx="206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129" name="Group 46"/>
            <p:cNvGrpSpPr>
              <a:grpSpLocks/>
            </p:cNvGrpSpPr>
            <p:nvPr/>
          </p:nvGrpSpPr>
          <p:grpSpPr bwMode="auto">
            <a:xfrm>
              <a:off x="576" y="2304"/>
              <a:ext cx="1776" cy="1905"/>
              <a:chOff x="576" y="2304"/>
              <a:chExt cx="1776" cy="1905"/>
            </a:xfrm>
          </p:grpSpPr>
          <p:grpSp>
            <p:nvGrpSpPr>
              <p:cNvPr id="46130" name="Group 47"/>
              <p:cNvGrpSpPr>
                <a:grpSpLocks/>
              </p:cNvGrpSpPr>
              <p:nvPr/>
            </p:nvGrpSpPr>
            <p:grpSpPr bwMode="auto">
              <a:xfrm>
                <a:off x="576" y="2304"/>
                <a:ext cx="1776" cy="1536"/>
                <a:chOff x="576" y="2592"/>
                <a:chExt cx="1776" cy="1536"/>
              </a:xfrm>
            </p:grpSpPr>
            <p:grpSp>
              <p:nvGrpSpPr>
                <p:cNvPr id="46132" name="Group 48"/>
                <p:cNvGrpSpPr>
                  <a:grpSpLocks/>
                </p:cNvGrpSpPr>
                <p:nvPr/>
              </p:nvGrpSpPr>
              <p:grpSpPr bwMode="auto">
                <a:xfrm>
                  <a:off x="576" y="2640"/>
                  <a:ext cx="1776" cy="1296"/>
                  <a:chOff x="192" y="2736"/>
                  <a:chExt cx="1776" cy="1296"/>
                </a:xfrm>
              </p:grpSpPr>
              <p:grpSp>
                <p:nvGrpSpPr>
                  <p:cNvPr id="46155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84" y="3888"/>
                    <a:ext cx="1584" cy="144"/>
                    <a:chOff x="624" y="3456"/>
                    <a:chExt cx="1584" cy="144"/>
                  </a:xfrm>
                </p:grpSpPr>
                <p:sp>
                  <p:nvSpPr>
                    <p:cNvPr id="46171" name="Rectangle 50" descr="宽上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3456"/>
                      <a:ext cx="1584" cy="144"/>
                    </a:xfrm>
                    <a:prstGeom prst="rect">
                      <a:avLst/>
                    </a:prstGeom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4617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3456"/>
                      <a:ext cx="15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61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928"/>
                    <a:ext cx="0" cy="9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5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928"/>
                    <a:ext cx="0" cy="9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615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32" y="3072"/>
                    <a:ext cx="912" cy="816"/>
                    <a:chOff x="691" y="2784"/>
                    <a:chExt cx="912" cy="816"/>
                  </a:xfrm>
                </p:grpSpPr>
                <p:sp>
                  <p:nvSpPr>
                    <p:cNvPr id="4616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1" y="3216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7" y="3072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23" y="2928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7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2784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615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92" y="2736"/>
                    <a:ext cx="912" cy="816"/>
                    <a:chOff x="691" y="2784"/>
                    <a:chExt cx="912" cy="816"/>
                  </a:xfrm>
                </p:grpSpPr>
                <p:sp>
                  <p:nvSpPr>
                    <p:cNvPr id="46163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1" y="3216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4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7" y="3072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5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23" y="2928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6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2784"/>
                      <a:ext cx="259" cy="3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616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3696"/>
                    <a:ext cx="144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552"/>
                    <a:ext cx="24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408"/>
                    <a:ext cx="336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864" y="3024"/>
                  <a:ext cx="624" cy="432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3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056" y="3348"/>
                  <a:ext cx="635" cy="444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35" name="Oval 69"/>
                <p:cNvSpPr>
                  <a:spLocks noChangeArrowheads="1"/>
                </p:cNvSpPr>
                <p:nvPr/>
              </p:nvSpPr>
              <p:spPr bwMode="auto">
                <a:xfrm flipH="1" flipV="1">
                  <a:off x="1262" y="3614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6" name="Oval 70"/>
                <p:cNvSpPr>
                  <a:spLocks noChangeArrowheads="1"/>
                </p:cNvSpPr>
                <p:nvPr/>
              </p:nvSpPr>
              <p:spPr bwMode="auto">
                <a:xfrm flipH="1" flipV="1">
                  <a:off x="1488" y="3470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7" name="Oval 71"/>
                <p:cNvSpPr>
                  <a:spLocks noChangeArrowheads="1"/>
                </p:cNvSpPr>
                <p:nvPr/>
              </p:nvSpPr>
              <p:spPr bwMode="auto">
                <a:xfrm flipH="1" flipV="1">
                  <a:off x="1694" y="3326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8" name="Arc 72"/>
                <p:cNvSpPr>
                  <a:spLocks/>
                </p:cNvSpPr>
                <p:nvPr/>
              </p:nvSpPr>
              <p:spPr bwMode="auto">
                <a:xfrm rot="-2965919">
                  <a:off x="1924" y="3548"/>
                  <a:ext cx="88" cy="96"/>
                </a:xfrm>
                <a:custGeom>
                  <a:avLst/>
                  <a:gdLst>
                    <a:gd name="T0" fmla="*/ 0 w 19754"/>
                    <a:gd name="T1" fmla="*/ 0 h 21600"/>
                    <a:gd name="T2" fmla="*/ 0 w 19754"/>
                    <a:gd name="T3" fmla="*/ 0 h 21600"/>
                    <a:gd name="T4" fmla="*/ 0 w 1975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1600"/>
                    <a:gd name="T11" fmla="*/ 19754 w 1975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1600" fill="none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</a:path>
                    <a:path w="19754" h="21600" stroke="0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39" name="Arc 73"/>
                <p:cNvSpPr>
                  <a:spLocks/>
                </p:cNvSpPr>
                <p:nvPr/>
              </p:nvSpPr>
              <p:spPr bwMode="auto">
                <a:xfrm rot="-2965919">
                  <a:off x="964" y="3556"/>
                  <a:ext cx="88" cy="96"/>
                </a:xfrm>
                <a:custGeom>
                  <a:avLst/>
                  <a:gdLst>
                    <a:gd name="T0" fmla="*/ 0 w 19754"/>
                    <a:gd name="T1" fmla="*/ 0 h 21600"/>
                    <a:gd name="T2" fmla="*/ 0 w 19754"/>
                    <a:gd name="T3" fmla="*/ 0 h 21600"/>
                    <a:gd name="T4" fmla="*/ 0 w 1975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1600"/>
                    <a:gd name="T11" fmla="*/ 19754 w 1975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1600" fill="none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</a:path>
                    <a:path w="19754" h="21600" stroke="0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40" name="Arc 74"/>
                <p:cNvSpPr>
                  <a:spLocks/>
                </p:cNvSpPr>
                <p:nvPr/>
              </p:nvSpPr>
              <p:spPr bwMode="auto">
                <a:xfrm rot="1442534">
                  <a:off x="1152" y="3744"/>
                  <a:ext cx="88" cy="96"/>
                </a:xfrm>
                <a:custGeom>
                  <a:avLst/>
                  <a:gdLst>
                    <a:gd name="T0" fmla="*/ 0 w 19754"/>
                    <a:gd name="T1" fmla="*/ 0 h 21600"/>
                    <a:gd name="T2" fmla="*/ 0 w 19754"/>
                    <a:gd name="T3" fmla="*/ 0 h 21600"/>
                    <a:gd name="T4" fmla="*/ 0 w 1975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1600"/>
                    <a:gd name="T11" fmla="*/ 19754 w 1975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1600" fill="none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</a:path>
                    <a:path w="19754" h="21600" stroke="0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916" y="3312"/>
                  <a:ext cx="22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  <a:r>
                    <a:rPr kumimoji="0" lang="en-US" altLang="zh-CN" sz="2800" i="1">
                      <a:solidFill>
                        <a:srgbClr val="1C1C1C"/>
                      </a:solidFill>
                    </a:rPr>
                    <a:t> </a:t>
                  </a:r>
                </a:p>
              </p:txBody>
            </p:sp>
            <p:sp>
              <p:nvSpPr>
                <p:cNvPr id="4614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839" y="3321"/>
                  <a:ext cx="22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  <a:r>
                    <a:rPr kumimoji="0" lang="en-US" altLang="zh-CN" sz="2800" i="1">
                      <a:solidFill>
                        <a:srgbClr val="1C1C1C"/>
                      </a:solidFill>
                    </a:rPr>
                    <a:t> </a:t>
                  </a:r>
                </a:p>
              </p:txBody>
            </p:sp>
            <p:sp>
              <p:nvSpPr>
                <p:cNvPr id="4614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67" y="3561"/>
                  <a:ext cx="22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  <a:r>
                    <a:rPr kumimoji="0" lang="en-US" altLang="zh-CN" sz="2800" i="1">
                      <a:solidFill>
                        <a:srgbClr val="1C1C1C"/>
                      </a:solidFill>
                    </a:rPr>
                    <a:t> </a:t>
                  </a:r>
                </a:p>
              </p:txBody>
            </p:sp>
            <p:sp>
              <p:nvSpPr>
                <p:cNvPr id="4614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143" y="336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1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4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383" y="3168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2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4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32" y="3024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3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4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569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2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4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05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3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33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1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872" y="25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6151" name="Rectangle 85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615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919" y="38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</a:p>
              </p:txBody>
            </p:sp>
            <p:sp>
              <p:nvSpPr>
                <p:cNvPr id="4615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72" y="3360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</a:p>
              </p:txBody>
            </p:sp>
            <p:sp>
              <p:nvSpPr>
                <p:cNvPr id="4615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632" y="3456"/>
                  <a:ext cx="20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6131" name="Text Box 89"/>
              <p:cNvSpPr txBox="1">
                <a:spLocks noChangeArrowheads="1"/>
              </p:cNvSpPr>
              <p:nvPr/>
            </p:nvSpPr>
            <p:spPr bwMode="auto">
              <a:xfrm>
                <a:off x="1035" y="3882"/>
                <a:ext cx="6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zh-CN" altLang="en-US" sz="2800" b="1">
                    <a:solidFill>
                      <a:srgbClr val="1C1C1C"/>
                    </a:solidFill>
                  </a:rPr>
                  <a:t>时刻 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t</a:t>
                </a:r>
              </a:p>
            </p:txBody>
          </p:sp>
        </p:grp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876800" y="2286000"/>
            <a:ext cx="3276600" cy="3033713"/>
            <a:chOff x="3168" y="2304"/>
            <a:chExt cx="2064" cy="1911"/>
          </a:xfrm>
        </p:grpSpPr>
        <p:sp>
          <p:nvSpPr>
            <p:cNvPr id="46091" name="Rectangle 91"/>
            <p:cNvSpPr>
              <a:spLocks noChangeArrowheads="1"/>
            </p:cNvSpPr>
            <p:nvPr/>
          </p:nvSpPr>
          <p:spPr bwMode="auto">
            <a:xfrm>
              <a:off x="3168" y="2304"/>
              <a:ext cx="206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092" name="Group 92"/>
            <p:cNvGrpSpPr>
              <a:grpSpLocks/>
            </p:cNvGrpSpPr>
            <p:nvPr/>
          </p:nvGrpSpPr>
          <p:grpSpPr bwMode="auto">
            <a:xfrm>
              <a:off x="3216" y="2304"/>
              <a:ext cx="1968" cy="1911"/>
              <a:chOff x="3216" y="2304"/>
              <a:chExt cx="1968" cy="1911"/>
            </a:xfrm>
          </p:grpSpPr>
          <p:grpSp>
            <p:nvGrpSpPr>
              <p:cNvPr id="46093" name="Group 93"/>
              <p:cNvGrpSpPr>
                <a:grpSpLocks/>
              </p:cNvGrpSpPr>
              <p:nvPr/>
            </p:nvGrpSpPr>
            <p:grpSpPr bwMode="auto">
              <a:xfrm>
                <a:off x="3216" y="2304"/>
                <a:ext cx="1968" cy="1536"/>
                <a:chOff x="2880" y="2592"/>
                <a:chExt cx="1968" cy="1536"/>
              </a:xfrm>
            </p:grpSpPr>
            <p:grpSp>
              <p:nvGrpSpPr>
                <p:cNvPr id="46095" name="Group 94"/>
                <p:cNvGrpSpPr>
                  <a:grpSpLocks/>
                </p:cNvGrpSpPr>
                <p:nvPr/>
              </p:nvGrpSpPr>
              <p:grpSpPr bwMode="auto">
                <a:xfrm>
                  <a:off x="3072" y="3792"/>
                  <a:ext cx="1584" cy="144"/>
                  <a:chOff x="624" y="3456"/>
                  <a:chExt cx="1584" cy="144"/>
                </a:xfrm>
              </p:grpSpPr>
              <p:sp>
                <p:nvSpPr>
                  <p:cNvPr id="46126" name="Rectangle 95" descr="宽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456"/>
                    <a:ext cx="1584" cy="144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12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456"/>
                    <a:ext cx="15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096" name="Line 97"/>
                <p:cNvSpPr>
                  <a:spLocks noChangeShapeType="1"/>
                </p:cNvSpPr>
                <p:nvPr/>
              </p:nvSpPr>
              <p:spPr bwMode="auto">
                <a:xfrm>
                  <a:off x="3360" y="2832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97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98" name="Line 99"/>
                <p:cNvSpPr>
                  <a:spLocks noChangeShapeType="1"/>
                </p:cNvSpPr>
                <p:nvPr/>
              </p:nvSpPr>
              <p:spPr bwMode="auto">
                <a:xfrm>
                  <a:off x="3120" y="3408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99" name="Line 100"/>
                <p:cNvSpPr>
                  <a:spLocks noChangeShapeType="1"/>
                </p:cNvSpPr>
                <p:nvPr/>
              </p:nvSpPr>
              <p:spPr bwMode="auto">
                <a:xfrm>
                  <a:off x="3763" y="2976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0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3072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1" name="Line 102"/>
                <p:cNvSpPr>
                  <a:spLocks noChangeShapeType="1"/>
                </p:cNvSpPr>
                <p:nvPr/>
              </p:nvSpPr>
              <p:spPr bwMode="auto">
                <a:xfrm>
                  <a:off x="3533" y="2640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2" name="Line 103"/>
                <p:cNvSpPr>
                  <a:spLocks noChangeShapeType="1"/>
                </p:cNvSpPr>
                <p:nvPr/>
              </p:nvSpPr>
              <p:spPr bwMode="auto">
                <a:xfrm>
                  <a:off x="3984" y="3312"/>
                  <a:ext cx="336" cy="48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3" name="Arc 104"/>
                <p:cNvSpPr>
                  <a:spLocks/>
                </p:cNvSpPr>
                <p:nvPr/>
              </p:nvSpPr>
              <p:spPr bwMode="auto">
                <a:xfrm rot="-1104211">
                  <a:off x="3368" y="3600"/>
                  <a:ext cx="88" cy="96"/>
                </a:xfrm>
                <a:custGeom>
                  <a:avLst/>
                  <a:gdLst>
                    <a:gd name="T0" fmla="*/ 0 w 19754"/>
                    <a:gd name="T1" fmla="*/ 0 h 21600"/>
                    <a:gd name="T2" fmla="*/ 0 w 19754"/>
                    <a:gd name="T3" fmla="*/ 0 h 21600"/>
                    <a:gd name="T4" fmla="*/ 0 w 1975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1600"/>
                    <a:gd name="T11" fmla="*/ 19754 w 1975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1600" fill="none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</a:path>
                    <a:path w="19754" h="21600" stroke="0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873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2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0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09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3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0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537" y="3840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i="1" baseline="-25000">
                      <a:solidFill>
                        <a:srgbClr val="1C1C1C"/>
                      </a:solidFill>
                    </a:rPr>
                    <a:t>1</a:t>
                  </a:r>
                  <a:endParaRPr kumimoji="0" lang="en-US" altLang="zh-CN" i="1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610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176" y="25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610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64" y="2592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610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223" y="38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</a:p>
              </p:txBody>
            </p:sp>
            <p:sp>
              <p:nvSpPr>
                <p:cNvPr id="4611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976" y="3360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</a:p>
              </p:txBody>
            </p:sp>
            <p:sp>
              <p:nvSpPr>
                <p:cNvPr id="46111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3366" y="2640"/>
                  <a:ext cx="787" cy="115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2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320" y="3024"/>
                  <a:ext cx="528" cy="76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3" name="Line 114"/>
                <p:cNvSpPr>
                  <a:spLocks noChangeShapeType="1"/>
                </p:cNvSpPr>
                <p:nvPr/>
              </p:nvSpPr>
              <p:spPr bwMode="auto">
                <a:xfrm>
                  <a:off x="3648" y="3360"/>
                  <a:ext cx="672" cy="432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3696" y="3504"/>
                  <a:ext cx="192" cy="288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5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032" y="3648"/>
                  <a:ext cx="96" cy="144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6" name="Arc 117"/>
                <p:cNvSpPr>
                  <a:spLocks/>
                </p:cNvSpPr>
                <p:nvPr/>
              </p:nvSpPr>
              <p:spPr bwMode="auto">
                <a:xfrm rot="-767510">
                  <a:off x="3459" y="3291"/>
                  <a:ext cx="288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7" name="Arc 118"/>
                <p:cNvSpPr>
                  <a:spLocks/>
                </p:cNvSpPr>
                <p:nvPr/>
              </p:nvSpPr>
              <p:spPr bwMode="auto">
                <a:xfrm rot="-1094368">
                  <a:off x="3985" y="3603"/>
                  <a:ext cx="190" cy="205"/>
                </a:xfrm>
                <a:custGeom>
                  <a:avLst/>
                  <a:gdLst>
                    <a:gd name="T0" fmla="*/ 0 w 21600"/>
                    <a:gd name="T1" fmla="*/ 0 h 24614"/>
                    <a:gd name="T2" fmla="*/ 0 w 21600"/>
                    <a:gd name="T3" fmla="*/ 0 h 24614"/>
                    <a:gd name="T4" fmla="*/ 0 w 21600"/>
                    <a:gd name="T5" fmla="*/ 0 h 2461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4614"/>
                    <a:gd name="T11" fmla="*/ 21600 w 21600"/>
                    <a:gd name="T12" fmla="*/ 24614 h 246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4614" fill="none" extrusionOk="0">
                      <a:moveTo>
                        <a:pt x="4338" y="0"/>
                      </a:moveTo>
                      <a:cubicBezTo>
                        <a:pt x="14386" y="2060"/>
                        <a:pt x="21600" y="10903"/>
                        <a:pt x="21600" y="21160"/>
                      </a:cubicBezTo>
                      <a:cubicBezTo>
                        <a:pt x="21600" y="22316"/>
                        <a:pt x="21507" y="23471"/>
                        <a:pt x="21322" y="24614"/>
                      </a:cubicBezTo>
                    </a:path>
                    <a:path w="21600" h="24614" stroke="0" extrusionOk="0">
                      <a:moveTo>
                        <a:pt x="4338" y="0"/>
                      </a:moveTo>
                      <a:cubicBezTo>
                        <a:pt x="14386" y="2060"/>
                        <a:pt x="21600" y="10903"/>
                        <a:pt x="21600" y="21160"/>
                      </a:cubicBezTo>
                      <a:cubicBezTo>
                        <a:pt x="21600" y="22316"/>
                        <a:pt x="21507" y="23471"/>
                        <a:pt x="21322" y="24614"/>
                      </a:cubicBezTo>
                      <a:lnTo>
                        <a:pt x="0" y="2116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8" name="Arc 119"/>
                <p:cNvSpPr>
                  <a:spLocks/>
                </p:cNvSpPr>
                <p:nvPr/>
              </p:nvSpPr>
              <p:spPr bwMode="auto">
                <a:xfrm rot="-1094368">
                  <a:off x="3733" y="3454"/>
                  <a:ext cx="209" cy="264"/>
                </a:xfrm>
                <a:custGeom>
                  <a:avLst/>
                  <a:gdLst>
                    <a:gd name="T0" fmla="*/ 0 w 23780"/>
                    <a:gd name="T1" fmla="*/ 0 h 31631"/>
                    <a:gd name="T2" fmla="*/ 0 w 23780"/>
                    <a:gd name="T3" fmla="*/ 0 h 31631"/>
                    <a:gd name="T4" fmla="*/ 0 w 23780"/>
                    <a:gd name="T5" fmla="*/ 0 h 31631"/>
                    <a:gd name="T6" fmla="*/ 0 60000 65536"/>
                    <a:gd name="T7" fmla="*/ 0 60000 65536"/>
                    <a:gd name="T8" fmla="*/ 0 60000 65536"/>
                    <a:gd name="T9" fmla="*/ 0 w 23780"/>
                    <a:gd name="T10" fmla="*/ 0 h 31631"/>
                    <a:gd name="T11" fmla="*/ 23780 w 23780"/>
                    <a:gd name="T12" fmla="*/ 31631 h 316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780" h="31631" fill="none" extrusionOk="0">
                      <a:moveTo>
                        <a:pt x="0" y="110"/>
                      </a:moveTo>
                      <a:cubicBezTo>
                        <a:pt x="724" y="36"/>
                        <a:pt x="1451" y="-1"/>
                        <a:pt x="2180" y="0"/>
                      </a:cubicBezTo>
                      <a:cubicBezTo>
                        <a:pt x="14109" y="0"/>
                        <a:pt x="23780" y="9670"/>
                        <a:pt x="23780" y="21600"/>
                      </a:cubicBezTo>
                      <a:cubicBezTo>
                        <a:pt x="23780" y="25094"/>
                        <a:pt x="22932" y="28536"/>
                        <a:pt x="21309" y="31631"/>
                      </a:cubicBezTo>
                    </a:path>
                    <a:path w="23780" h="31631" stroke="0" extrusionOk="0">
                      <a:moveTo>
                        <a:pt x="0" y="110"/>
                      </a:moveTo>
                      <a:cubicBezTo>
                        <a:pt x="724" y="36"/>
                        <a:pt x="1451" y="-1"/>
                        <a:pt x="2180" y="0"/>
                      </a:cubicBezTo>
                      <a:cubicBezTo>
                        <a:pt x="14109" y="0"/>
                        <a:pt x="23780" y="9670"/>
                        <a:pt x="23780" y="21600"/>
                      </a:cubicBezTo>
                      <a:cubicBezTo>
                        <a:pt x="23780" y="25094"/>
                        <a:pt x="22932" y="28536"/>
                        <a:pt x="21309" y="31631"/>
                      </a:cubicBezTo>
                      <a:lnTo>
                        <a:pt x="218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9" name="Arc 120"/>
                <p:cNvSpPr>
                  <a:spLocks/>
                </p:cNvSpPr>
                <p:nvPr/>
              </p:nvSpPr>
              <p:spPr bwMode="auto">
                <a:xfrm rot="-1104211">
                  <a:off x="4328" y="3600"/>
                  <a:ext cx="88" cy="96"/>
                </a:xfrm>
                <a:custGeom>
                  <a:avLst/>
                  <a:gdLst>
                    <a:gd name="T0" fmla="*/ 0 w 19754"/>
                    <a:gd name="T1" fmla="*/ 0 h 21600"/>
                    <a:gd name="T2" fmla="*/ 0 w 19754"/>
                    <a:gd name="T3" fmla="*/ 0 h 21600"/>
                    <a:gd name="T4" fmla="*/ 0 w 1975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1600"/>
                    <a:gd name="T11" fmla="*/ 19754 w 1975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1600" fill="none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</a:path>
                    <a:path w="19754" h="21600" stroke="0" extrusionOk="0">
                      <a:moveTo>
                        <a:pt x="-1" y="0"/>
                      </a:moveTo>
                      <a:cubicBezTo>
                        <a:pt x="8549" y="0"/>
                        <a:pt x="16295" y="5043"/>
                        <a:pt x="19753" y="1286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20" name="Oval 121"/>
                <p:cNvSpPr>
                  <a:spLocks noChangeArrowheads="1"/>
                </p:cNvSpPr>
                <p:nvPr/>
              </p:nvSpPr>
              <p:spPr bwMode="auto">
                <a:xfrm flipH="1" flipV="1">
                  <a:off x="3662" y="3360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21" name="Oval 122"/>
                <p:cNvSpPr>
                  <a:spLocks noChangeArrowheads="1"/>
                </p:cNvSpPr>
                <p:nvPr/>
              </p:nvSpPr>
              <p:spPr bwMode="auto">
                <a:xfrm flipH="1" flipV="1">
                  <a:off x="3854" y="3504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22" name="Oval 123"/>
                <p:cNvSpPr>
                  <a:spLocks noChangeArrowheads="1"/>
                </p:cNvSpPr>
                <p:nvPr/>
              </p:nvSpPr>
              <p:spPr bwMode="auto">
                <a:xfrm flipH="1" flipV="1">
                  <a:off x="4094" y="3648"/>
                  <a:ext cx="34" cy="3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2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552" y="312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</a:p>
              </p:txBody>
            </p:sp>
            <p:graphicFrame>
              <p:nvGraphicFramePr>
                <p:cNvPr id="46082" name="Object 125"/>
                <p:cNvGraphicFramePr>
                  <a:graphicFrameLocks noChangeAspect="1"/>
                </p:cNvGraphicFramePr>
                <p:nvPr/>
              </p:nvGraphicFramePr>
              <p:xfrm>
                <a:off x="3552" y="3504"/>
                <a:ext cx="240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47" name="公式" r:id="rId3" imgW="342720" imgH="215640" progId="Equation.3">
                        <p:embed/>
                      </p:oleObj>
                    </mc:Choice>
                    <mc:Fallback>
                      <p:oleObj name="公式" r:id="rId3" imgW="342720" imgH="215640" progId="Equation.3">
                        <p:embed/>
                        <p:pic>
                          <p:nvPicPr>
                            <p:cNvPr id="0" name="Object 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3504"/>
                              <a:ext cx="240" cy="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083" name="Object 126"/>
                <p:cNvGraphicFramePr>
                  <a:graphicFrameLocks noChangeAspect="1"/>
                </p:cNvGraphicFramePr>
                <p:nvPr/>
              </p:nvGraphicFramePr>
              <p:xfrm>
                <a:off x="3433" y="3312"/>
                <a:ext cx="167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48" name="公式" r:id="rId5" imgW="139680" imgH="177480" progId="Equation.3">
                        <p:embed/>
                      </p:oleObj>
                    </mc:Choice>
                    <mc:Fallback>
                      <p:oleObj name="公式" r:id="rId5" imgW="139680" imgH="177480" progId="Equation.3">
                        <p:embed/>
                        <p:pic>
                          <p:nvPicPr>
                            <p:cNvPr id="0" name="Object 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33" y="3312"/>
                              <a:ext cx="167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084" name="Object 127"/>
                <p:cNvGraphicFramePr>
                  <a:graphicFrameLocks noChangeAspect="1"/>
                </p:cNvGraphicFramePr>
                <p:nvPr/>
              </p:nvGraphicFramePr>
              <p:xfrm>
                <a:off x="3882" y="3612"/>
                <a:ext cx="150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49" name="公式" r:id="rId7" imgW="266400" imgH="215640" progId="Equation.3">
                        <p:embed/>
                      </p:oleObj>
                    </mc:Choice>
                    <mc:Fallback>
                      <p:oleObj name="公式" r:id="rId7" imgW="266400" imgH="215640" progId="Equation.3">
                        <p:embed/>
                        <p:pic>
                          <p:nvPicPr>
                            <p:cNvPr id="0" name="Object 1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2" y="3612"/>
                              <a:ext cx="150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12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761" y="273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L</a:t>
                  </a:r>
                </a:p>
              </p:txBody>
            </p:sp>
            <p:graphicFrame>
              <p:nvGraphicFramePr>
                <p:cNvPr id="46085" name="Object 129"/>
                <p:cNvGraphicFramePr>
                  <a:graphicFrameLocks noChangeAspect="1"/>
                </p:cNvGraphicFramePr>
                <p:nvPr/>
              </p:nvGraphicFramePr>
              <p:xfrm>
                <a:off x="3395" y="3496"/>
                <a:ext cx="109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50" name="公式" r:id="rId9" imgW="126720" imgH="177480" progId="Equation.3">
                        <p:embed/>
                      </p:oleObj>
                    </mc:Choice>
                    <mc:Fallback>
                      <p:oleObj name="公式" r:id="rId9" imgW="126720" imgH="177480" progId="Equation.3">
                        <p:embed/>
                        <p:pic>
                          <p:nvPicPr>
                            <p:cNvPr id="0" name="Object 1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5" y="3496"/>
                              <a:ext cx="109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086" name="Object 130"/>
                <p:cNvGraphicFramePr>
                  <a:graphicFrameLocks noChangeAspect="1"/>
                </p:cNvGraphicFramePr>
                <p:nvPr/>
              </p:nvGraphicFramePr>
              <p:xfrm>
                <a:off x="4080" y="3663"/>
                <a:ext cx="109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51" name="公式" r:id="rId11" imgW="126720" imgH="177480" progId="Equation.3">
                        <p:embed/>
                      </p:oleObj>
                    </mc:Choice>
                    <mc:Fallback>
                      <p:oleObj name="公式" r:id="rId11" imgW="126720" imgH="177480" progId="Equation.3">
                        <p:embed/>
                        <p:pic>
                          <p:nvPicPr>
                            <p:cNvPr id="0" name="Object 1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3663"/>
                              <a:ext cx="109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087" name="Object 131"/>
                <p:cNvGraphicFramePr>
                  <a:graphicFrameLocks noChangeAspect="1"/>
                </p:cNvGraphicFramePr>
                <p:nvPr/>
              </p:nvGraphicFramePr>
              <p:xfrm>
                <a:off x="4355" y="3456"/>
                <a:ext cx="109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52" name="公式" r:id="rId12" imgW="126720" imgH="177480" progId="Equation.3">
                        <p:embed/>
                      </p:oleObj>
                    </mc:Choice>
                    <mc:Fallback>
                      <p:oleObj name="公式" r:id="rId12" imgW="126720" imgH="177480" progId="Equation.3">
                        <p:embed/>
                        <p:pic>
                          <p:nvPicPr>
                            <p:cNvPr id="0" name="Object 1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5" y="3456"/>
                              <a:ext cx="109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125" name="Arc 132"/>
                <p:cNvSpPr>
                  <a:spLocks/>
                </p:cNvSpPr>
                <p:nvPr/>
              </p:nvSpPr>
              <p:spPr bwMode="auto">
                <a:xfrm rot="-5042747">
                  <a:off x="4179" y="3741"/>
                  <a:ext cx="88" cy="93"/>
                </a:xfrm>
                <a:custGeom>
                  <a:avLst/>
                  <a:gdLst>
                    <a:gd name="T0" fmla="*/ 0 w 19754"/>
                    <a:gd name="T1" fmla="*/ 0 h 20843"/>
                    <a:gd name="T2" fmla="*/ 0 w 19754"/>
                    <a:gd name="T3" fmla="*/ 0 h 20843"/>
                    <a:gd name="T4" fmla="*/ 0 w 19754"/>
                    <a:gd name="T5" fmla="*/ 0 h 20843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20843"/>
                    <a:gd name="T11" fmla="*/ 19754 w 19754"/>
                    <a:gd name="T12" fmla="*/ 20843 h 208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20843" fill="none" extrusionOk="0">
                      <a:moveTo>
                        <a:pt x="5667" y="-1"/>
                      </a:moveTo>
                      <a:cubicBezTo>
                        <a:pt x="11946" y="1706"/>
                        <a:pt x="17121" y="6154"/>
                        <a:pt x="19753" y="12105"/>
                      </a:cubicBezTo>
                    </a:path>
                    <a:path w="19754" h="20843" stroke="0" extrusionOk="0">
                      <a:moveTo>
                        <a:pt x="5667" y="-1"/>
                      </a:moveTo>
                      <a:cubicBezTo>
                        <a:pt x="11946" y="1706"/>
                        <a:pt x="17121" y="6154"/>
                        <a:pt x="19753" y="12105"/>
                      </a:cubicBezTo>
                      <a:lnTo>
                        <a:pt x="0" y="2084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094" name="Text Box 133"/>
              <p:cNvSpPr txBox="1">
                <a:spLocks noChangeArrowheads="1"/>
              </p:cNvSpPr>
              <p:nvPr/>
            </p:nvSpPr>
            <p:spPr bwMode="auto">
              <a:xfrm>
                <a:off x="3629" y="3888"/>
                <a:ext cx="11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zh-CN" altLang="en-US" sz="2800" b="1">
                    <a:solidFill>
                      <a:srgbClr val="1C1C1C"/>
                    </a:solidFill>
                  </a:rPr>
                  <a:t>时刻 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t+</a:t>
                </a:r>
                <a:r>
                  <a:rPr kumimoji="0" lang="en-US" altLang="zh-CN" sz="2800">
                    <a:solidFill>
                      <a:srgbClr val="1C1C1C"/>
                    </a:solidFill>
                  </a:rPr>
                  <a:t>△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685800" y="5476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chemeClr val="tx2"/>
                </a:solidFill>
              </a:rPr>
              <a:t> 2</a:t>
            </a:r>
            <a:r>
              <a:rPr kumimoji="0" lang="zh-CN" altLang="en-US" sz="2800" b="1">
                <a:solidFill>
                  <a:schemeClr val="tx2"/>
                </a:solidFill>
              </a:rPr>
              <a:t>、波的折射</a:t>
            </a:r>
          </a:p>
        </p:txBody>
      </p:sp>
      <p:sp>
        <p:nvSpPr>
          <p:cNvPr id="47113" name="Rectangle 53"/>
          <p:cNvSpPr>
            <a:spLocks noChangeArrowheads="1"/>
          </p:cNvSpPr>
          <p:nvPr/>
        </p:nvSpPr>
        <p:spPr bwMode="auto">
          <a:xfrm>
            <a:off x="2971800" y="3886200"/>
            <a:ext cx="32766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7114" name="Group 54"/>
          <p:cNvGrpSpPr>
            <a:grpSpLocks/>
          </p:cNvGrpSpPr>
          <p:nvPr/>
        </p:nvGrpSpPr>
        <p:grpSpPr bwMode="auto">
          <a:xfrm>
            <a:off x="3048000" y="3733800"/>
            <a:ext cx="2895600" cy="2430463"/>
            <a:chOff x="336" y="576"/>
            <a:chExt cx="1824" cy="1531"/>
          </a:xfrm>
        </p:grpSpPr>
        <p:sp>
          <p:nvSpPr>
            <p:cNvPr id="47141" name="Line 55"/>
            <p:cNvSpPr>
              <a:spLocks noChangeShapeType="1"/>
            </p:cNvSpPr>
            <p:nvPr/>
          </p:nvSpPr>
          <p:spPr bwMode="auto">
            <a:xfrm>
              <a:off x="1296" y="922"/>
              <a:ext cx="0" cy="11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Rectangle 56"/>
            <p:cNvSpPr>
              <a:spLocks noChangeArrowheads="1"/>
            </p:cNvSpPr>
            <p:nvPr/>
          </p:nvSpPr>
          <p:spPr bwMode="auto">
            <a:xfrm>
              <a:off x="432" y="1514"/>
              <a:ext cx="1728" cy="550"/>
            </a:xfrm>
            <a:prstGeom prst="rect">
              <a:avLst/>
            </a:prstGeom>
            <a:solidFill>
              <a:srgbClr val="B1CFE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43" name="Line 57"/>
            <p:cNvSpPr>
              <a:spLocks noChangeShapeType="1"/>
            </p:cNvSpPr>
            <p:nvPr/>
          </p:nvSpPr>
          <p:spPr bwMode="auto">
            <a:xfrm>
              <a:off x="432" y="1514"/>
              <a:ext cx="16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58"/>
            <p:cNvSpPr txBox="1">
              <a:spLocks noChangeArrowheads="1"/>
            </p:cNvSpPr>
            <p:nvPr/>
          </p:nvSpPr>
          <p:spPr bwMode="auto">
            <a:xfrm>
              <a:off x="1200" y="5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0000FF"/>
                  </a:solidFill>
                </a:rPr>
                <a:t>N</a:t>
              </a:r>
              <a:endParaRPr kumimoji="0" lang="en-US" altLang="zh-CN" i="1"/>
            </a:p>
          </p:txBody>
        </p:sp>
        <p:sp>
          <p:nvSpPr>
            <p:cNvPr id="47145" name="Text Box 59"/>
            <p:cNvSpPr txBox="1">
              <a:spLocks noChangeArrowheads="1"/>
            </p:cNvSpPr>
            <p:nvPr/>
          </p:nvSpPr>
          <p:spPr bwMode="auto">
            <a:xfrm>
              <a:off x="336" y="151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/>
                <a:t>界面</a:t>
              </a:r>
            </a:p>
          </p:txBody>
        </p:sp>
      </p:grpSp>
      <p:grpSp>
        <p:nvGrpSpPr>
          <p:cNvPr id="47115" name="Group 60"/>
          <p:cNvGrpSpPr>
            <a:grpSpLocks/>
          </p:cNvGrpSpPr>
          <p:nvPr/>
        </p:nvGrpSpPr>
        <p:grpSpPr bwMode="auto">
          <a:xfrm>
            <a:off x="3048000" y="3733800"/>
            <a:ext cx="2895600" cy="2438400"/>
            <a:chOff x="336" y="576"/>
            <a:chExt cx="1824" cy="1536"/>
          </a:xfrm>
        </p:grpSpPr>
        <p:grpSp>
          <p:nvGrpSpPr>
            <p:cNvPr id="47130" name="Group 61"/>
            <p:cNvGrpSpPr>
              <a:grpSpLocks/>
            </p:cNvGrpSpPr>
            <p:nvPr/>
          </p:nvGrpSpPr>
          <p:grpSpPr bwMode="auto">
            <a:xfrm>
              <a:off x="1296" y="1488"/>
              <a:ext cx="624" cy="624"/>
              <a:chOff x="1296" y="1488"/>
              <a:chExt cx="624" cy="624"/>
            </a:xfrm>
          </p:grpSpPr>
          <p:sp>
            <p:nvSpPr>
              <p:cNvPr id="47137" name="Text Box 62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 i="1"/>
                  <a:t>R</a:t>
                </a:r>
              </a:p>
            </p:txBody>
          </p:sp>
          <p:grpSp>
            <p:nvGrpSpPr>
              <p:cNvPr id="47138" name="Group 63"/>
              <p:cNvGrpSpPr>
                <a:grpSpLocks/>
              </p:cNvGrpSpPr>
              <p:nvPr/>
            </p:nvGrpSpPr>
            <p:grpSpPr bwMode="auto">
              <a:xfrm>
                <a:off x="1296" y="1488"/>
                <a:ext cx="304" cy="573"/>
                <a:chOff x="1296" y="1488"/>
                <a:chExt cx="304" cy="573"/>
              </a:xfrm>
            </p:grpSpPr>
            <p:sp>
              <p:nvSpPr>
                <p:cNvPr id="47139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1296" y="1488"/>
                  <a:ext cx="304" cy="57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0" name="Line 65"/>
                <p:cNvSpPr>
                  <a:spLocks noChangeShapeType="1"/>
                </p:cNvSpPr>
                <p:nvPr/>
              </p:nvSpPr>
              <p:spPr bwMode="auto">
                <a:xfrm>
                  <a:off x="1296" y="1488"/>
                  <a:ext cx="259" cy="46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131" name="Group 66"/>
            <p:cNvGrpSpPr>
              <a:grpSpLocks/>
            </p:cNvGrpSpPr>
            <p:nvPr/>
          </p:nvGrpSpPr>
          <p:grpSpPr bwMode="auto">
            <a:xfrm>
              <a:off x="336" y="576"/>
              <a:ext cx="1824" cy="1531"/>
              <a:chOff x="336" y="576"/>
              <a:chExt cx="1824" cy="1531"/>
            </a:xfrm>
          </p:grpSpPr>
          <p:sp>
            <p:nvSpPr>
              <p:cNvPr id="47132" name="Rectangle 67"/>
              <p:cNvSpPr>
                <a:spLocks noChangeArrowheads="1"/>
              </p:cNvSpPr>
              <p:nvPr/>
            </p:nvSpPr>
            <p:spPr bwMode="auto">
              <a:xfrm>
                <a:off x="432" y="1514"/>
                <a:ext cx="1728" cy="550"/>
              </a:xfrm>
              <a:prstGeom prst="rect">
                <a:avLst/>
              </a:prstGeom>
              <a:solidFill>
                <a:srgbClr val="B1CFED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3" name="Line 68"/>
              <p:cNvSpPr>
                <a:spLocks noChangeShapeType="1"/>
              </p:cNvSpPr>
              <p:nvPr/>
            </p:nvSpPr>
            <p:spPr bwMode="auto">
              <a:xfrm>
                <a:off x="1296" y="922"/>
                <a:ext cx="0" cy="118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4" name="Line 69"/>
              <p:cNvSpPr>
                <a:spLocks noChangeShapeType="1"/>
              </p:cNvSpPr>
              <p:nvPr/>
            </p:nvSpPr>
            <p:spPr bwMode="auto">
              <a:xfrm>
                <a:off x="432" y="1514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5" name="Text Box 70"/>
              <p:cNvSpPr txBox="1">
                <a:spLocks noChangeArrowheads="1"/>
              </p:cNvSpPr>
              <p:nvPr/>
            </p:nvSpPr>
            <p:spPr bwMode="auto">
              <a:xfrm>
                <a:off x="1200" y="5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N</a:t>
                </a:r>
                <a:endParaRPr kumimoji="0" lang="en-US" altLang="zh-CN" i="1"/>
              </a:p>
            </p:txBody>
          </p:sp>
          <p:sp>
            <p:nvSpPr>
              <p:cNvPr id="47136" name="Text Box 71"/>
              <p:cNvSpPr txBox="1">
                <a:spLocks noChangeArrowheads="1"/>
              </p:cNvSpPr>
              <p:nvPr/>
            </p:nvSpPr>
            <p:spPr bwMode="auto">
              <a:xfrm>
                <a:off x="336" y="151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/>
                  <a:t>界面</a:t>
                </a:r>
              </a:p>
            </p:txBody>
          </p:sp>
        </p:grpSp>
      </p:grpSp>
      <p:grpSp>
        <p:nvGrpSpPr>
          <p:cNvPr id="47116" name="Group 72"/>
          <p:cNvGrpSpPr>
            <a:grpSpLocks/>
          </p:cNvGrpSpPr>
          <p:nvPr/>
        </p:nvGrpSpPr>
        <p:grpSpPr bwMode="auto">
          <a:xfrm>
            <a:off x="3429000" y="4191000"/>
            <a:ext cx="1219200" cy="1066800"/>
            <a:chOff x="528" y="1056"/>
            <a:chExt cx="768" cy="672"/>
          </a:xfrm>
        </p:grpSpPr>
        <p:grpSp>
          <p:nvGrpSpPr>
            <p:cNvPr id="47126" name="Group 73"/>
            <p:cNvGrpSpPr>
              <a:grpSpLocks/>
            </p:cNvGrpSpPr>
            <p:nvPr/>
          </p:nvGrpSpPr>
          <p:grpSpPr bwMode="auto">
            <a:xfrm>
              <a:off x="576" y="1056"/>
              <a:ext cx="720" cy="672"/>
              <a:chOff x="576" y="1056"/>
              <a:chExt cx="720" cy="672"/>
            </a:xfrm>
          </p:grpSpPr>
          <p:sp>
            <p:nvSpPr>
              <p:cNvPr id="47128" name="Line 74"/>
              <p:cNvSpPr>
                <a:spLocks noChangeShapeType="1"/>
              </p:cNvSpPr>
              <p:nvPr/>
            </p:nvSpPr>
            <p:spPr bwMode="auto">
              <a:xfrm rot="120000">
                <a:off x="576" y="1056"/>
                <a:ext cx="72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9" name="Line 75"/>
              <p:cNvSpPr>
                <a:spLocks noChangeShapeType="1"/>
              </p:cNvSpPr>
              <p:nvPr/>
            </p:nvSpPr>
            <p:spPr bwMode="auto">
              <a:xfrm rot="60000">
                <a:off x="576" y="1056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7" name="Text Box 76"/>
            <p:cNvSpPr txBox="1">
              <a:spLocks noChangeArrowheads="1"/>
            </p:cNvSpPr>
            <p:nvPr/>
          </p:nvSpPr>
          <p:spPr bwMode="auto">
            <a:xfrm>
              <a:off x="528" y="11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I</a:t>
              </a:r>
            </a:p>
          </p:txBody>
        </p:sp>
      </p:grpSp>
      <p:grpSp>
        <p:nvGrpSpPr>
          <p:cNvPr id="47117" name="Group 77"/>
          <p:cNvGrpSpPr>
            <a:grpSpLocks/>
          </p:cNvGrpSpPr>
          <p:nvPr/>
        </p:nvGrpSpPr>
        <p:grpSpPr bwMode="auto">
          <a:xfrm>
            <a:off x="4191000" y="4114800"/>
            <a:ext cx="982663" cy="1905000"/>
            <a:chOff x="1715" y="1200"/>
            <a:chExt cx="619" cy="1200"/>
          </a:xfrm>
        </p:grpSpPr>
        <p:sp>
          <p:nvSpPr>
            <p:cNvPr id="47123" name="Freeform 78"/>
            <p:cNvSpPr>
              <a:spLocks/>
            </p:cNvSpPr>
            <p:nvPr/>
          </p:nvSpPr>
          <p:spPr bwMode="auto">
            <a:xfrm>
              <a:off x="1728" y="1568"/>
              <a:ext cx="240" cy="112"/>
            </a:xfrm>
            <a:custGeom>
              <a:avLst/>
              <a:gdLst>
                <a:gd name="T0" fmla="*/ 0 w 240"/>
                <a:gd name="T1" fmla="*/ 112 h 112"/>
                <a:gd name="T2" fmla="*/ 96 w 240"/>
                <a:gd name="T3" fmla="*/ 16 h 112"/>
                <a:gd name="T4" fmla="*/ 240 w 240"/>
                <a:gd name="T5" fmla="*/ 16 h 112"/>
                <a:gd name="T6" fmla="*/ 0 60000 65536"/>
                <a:gd name="T7" fmla="*/ 0 60000 65536"/>
                <a:gd name="T8" fmla="*/ 0 60000 65536"/>
                <a:gd name="T9" fmla="*/ 0 w 240"/>
                <a:gd name="T10" fmla="*/ 0 h 112"/>
                <a:gd name="T11" fmla="*/ 240 w 24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12">
                  <a:moveTo>
                    <a:pt x="0" y="112"/>
                  </a:moveTo>
                  <a:cubicBezTo>
                    <a:pt x="28" y="72"/>
                    <a:pt x="56" y="32"/>
                    <a:pt x="96" y="16"/>
                  </a:cubicBezTo>
                  <a:cubicBezTo>
                    <a:pt x="136" y="0"/>
                    <a:pt x="216" y="16"/>
                    <a:pt x="240" y="16"/>
                  </a:cubicBez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Freeform 79"/>
            <p:cNvSpPr>
              <a:spLocks/>
            </p:cNvSpPr>
            <p:nvPr/>
          </p:nvSpPr>
          <p:spPr bwMode="auto">
            <a:xfrm>
              <a:off x="1968" y="1537"/>
              <a:ext cx="240" cy="95"/>
            </a:xfrm>
            <a:custGeom>
              <a:avLst/>
              <a:gdLst>
                <a:gd name="T0" fmla="*/ 0 w 240"/>
                <a:gd name="T1" fmla="*/ 51 h 95"/>
                <a:gd name="T2" fmla="*/ 128 w 240"/>
                <a:gd name="T3" fmla="*/ 7 h 95"/>
                <a:gd name="T4" fmla="*/ 240 w 240"/>
                <a:gd name="T5" fmla="*/ 95 h 95"/>
                <a:gd name="T6" fmla="*/ 0 60000 65536"/>
                <a:gd name="T7" fmla="*/ 0 60000 65536"/>
                <a:gd name="T8" fmla="*/ 0 60000 65536"/>
                <a:gd name="T9" fmla="*/ 0 w 240"/>
                <a:gd name="T10" fmla="*/ 0 h 95"/>
                <a:gd name="T11" fmla="*/ 240 w 240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5">
                  <a:moveTo>
                    <a:pt x="0" y="51"/>
                  </a:moveTo>
                  <a:cubicBezTo>
                    <a:pt x="21" y="44"/>
                    <a:pt x="88" y="0"/>
                    <a:pt x="128" y="7"/>
                  </a:cubicBezTo>
                  <a:cubicBezTo>
                    <a:pt x="168" y="14"/>
                    <a:pt x="217" y="77"/>
                    <a:pt x="240" y="95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Freeform 80"/>
            <p:cNvSpPr>
              <a:spLocks/>
            </p:cNvSpPr>
            <p:nvPr/>
          </p:nvSpPr>
          <p:spPr bwMode="auto">
            <a:xfrm>
              <a:off x="1968" y="2112"/>
              <a:ext cx="144" cy="56"/>
            </a:xfrm>
            <a:custGeom>
              <a:avLst/>
              <a:gdLst>
                <a:gd name="T0" fmla="*/ 0 w 96"/>
                <a:gd name="T1" fmla="*/ 48 h 56"/>
                <a:gd name="T2" fmla="*/ 284 w 96"/>
                <a:gd name="T3" fmla="*/ 48 h 56"/>
                <a:gd name="T4" fmla="*/ 486 w 96"/>
                <a:gd name="T5" fmla="*/ 0 h 56"/>
                <a:gd name="T6" fmla="*/ 0 60000 65536"/>
                <a:gd name="T7" fmla="*/ 0 60000 65536"/>
                <a:gd name="T8" fmla="*/ 0 60000 65536"/>
                <a:gd name="T9" fmla="*/ 0 w 96"/>
                <a:gd name="T10" fmla="*/ 0 h 56"/>
                <a:gd name="T11" fmla="*/ 96 w 9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6">
                  <a:moveTo>
                    <a:pt x="0" y="48"/>
                  </a:moveTo>
                  <a:cubicBezTo>
                    <a:pt x="9" y="48"/>
                    <a:pt x="40" y="56"/>
                    <a:pt x="56" y="48"/>
                  </a:cubicBezTo>
                  <a:cubicBezTo>
                    <a:pt x="72" y="40"/>
                    <a:pt x="88" y="10"/>
                    <a:pt x="96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09" name="Object 3"/>
            <p:cNvGraphicFramePr>
              <a:graphicFrameLocks noChangeAspect="1"/>
            </p:cNvGraphicFramePr>
            <p:nvPr/>
          </p:nvGraphicFramePr>
          <p:xfrm>
            <a:off x="1715" y="1296"/>
            <a:ext cx="1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0" name="公式" r:id="rId3" imgW="114120" imgH="228600" progId="Equation.3">
                    <p:embed/>
                  </p:oleObj>
                </mc:Choice>
                <mc:Fallback>
                  <p:oleObj name="公式" r:id="rId3" imgW="11412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1296"/>
                          <a:ext cx="1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4"/>
            <p:cNvGraphicFramePr>
              <a:graphicFrameLocks noChangeAspect="1"/>
            </p:cNvGraphicFramePr>
            <p:nvPr/>
          </p:nvGraphicFramePr>
          <p:xfrm>
            <a:off x="2112" y="1200"/>
            <a:ext cx="22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1" name="公式" r:id="rId5" imgW="152280" imgH="279360" progId="Equation.3">
                    <p:embed/>
                  </p:oleObj>
                </mc:Choice>
                <mc:Fallback>
                  <p:oleObj name="公式" r:id="rId5" imgW="15228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00"/>
                          <a:ext cx="22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5"/>
            <p:cNvGraphicFramePr>
              <a:graphicFrameLocks noChangeAspect="1"/>
            </p:cNvGraphicFramePr>
            <p:nvPr/>
          </p:nvGraphicFramePr>
          <p:xfrm>
            <a:off x="1920" y="216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2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6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8" name="Group 84"/>
          <p:cNvGrpSpPr>
            <a:grpSpLocks/>
          </p:cNvGrpSpPr>
          <p:nvPr/>
        </p:nvGrpSpPr>
        <p:grpSpPr bwMode="auto">
          <a:xfrm>
            <a:off x="4572000" y="4114800"/>
            <a:ext cx="1447800" cy="1066800"/>
            <a:chOff x="1296" y="1056"/>
            <a:chExt cx="912" cy="672"/>
          </a:xfrm>
        </p:grpSpPr>
        <p:sp>
          <p:nvSpPr>
            <p:cNvPr id="47121" name="Line 85"/>
            <p:cNvSpPr>
              <a:spLocks noChangeShapeType="1"/>
            </p:cNvSpPr>
            <p:nvPr/>
          </p:nvSpPr>
          <p:spPr bwMode="auto">
            <a:xfrm flipH="1">
              <a:off x="1296" y="1056"/>
              <a:ext cx="672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86"/>
            <p:cNvSpPr txBox="1">
              <a:spLocks noChangeArrowheads="1"/>
            </p:cNvSpPr>
            <p:nvPr/>
          </p:nvSpPr>
          <p:spPr bwMode="auto">
            <a:xfrm>
              <a:off x="1824" y="11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/>
                <a:t>L</a:t>
              </a:r>
            </a:p>
          </p:txBody>
        </p:sp>
      </p:grpSp>
      <p:sp>
        <p:nvSpPr>
          <p:cNvPr id="47119" name="Rectangle 125"/>
          <p:cNvSpPr>
            <a:spLocks noChangeArrowheads="1"/>
          </p:cNvSpPr>
          <p:nvPr/>
        </p:nvSpPr>
        <p:spPr bwMode="auto">
          <a:xfrm>
            <a:off x="533400" y="1447800"/>
            <a:ext cx="786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C0000"/>
                </a:solidFill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  <a:r>
              <a:rPr kumimoji="0" lang="zh-CN" altLang="en-US" sz="2800" b="1"/>
              <a:t>折射线、入射线和界面的法线在同一平面内；</a:t>
            </a:r>
          </a:p>
        </p:txBody>
      </p:sp>
      <p:sp>
        <p:nvSpPr>
          <p:cNvPr id="47120" name="Rectangle 126"/>
          <p:cNvSpPr>
            <a:spLocks noChangeArrowheads="1"/>
          </p:cNvSpPr>
          <p:nvPr/>
        </p:nvSpPr>
        <p:spPr bwMode="auto">
          <a:xfrm>
            <a:off x="609600" y="2362200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CC0000"/>
                </a:solidFill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</a:rPr>
              <a:t>）</a:t>
            </a:r>
          </a:p>
        </p:txBody>
      </p:sp>
      <p:graphicFrame>
        <p:nvGraphicFramePr>
          <p:cNvPr id="47106" name="Object 0"/>
          <p:cNvGraphicFramePr>
            <a:graphicFrameLocks noChangeAspect="1"/>
          </p:cNvGraphicFramePr>
          <p:nvPr/>
        </p:nvGraphicFramePr>
        <p:xfrm>
          <a:off x="1371600" y="2133600"/>
          <a:ext cx="24971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Equation" r:id="rId9" imgW="965160" imgH="431640" progId="Equation.DSMT4">
                  <p:embed/>
                </p:oleObj>
              </mc:Choice>
              <mc:Fallback>
                <p:oleObj name="Equation" r:id="rId9" imgW="965160" imgH="431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24971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1"/>
          <p:cNvGraphicFramePr>
            <a:graphicFrameLocks noChangeAspect="1"/>
          </p:cNvGraphicFramePr>
          <p:nvPr/>
        </p:nvGraphicFramePr>
        <p:xfrm>
          <a:off x="4648200" y="2209800"/>
          <a:ext cx="1120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Equation" r:id="rId11" imgW="482400" imgH="393480" progId="Equation.DSMT4">
                  <p:embed/>
                </p:oleObj>
              </mc:Choice>
              <mc:Fallback>
                <p:oleObj name="Equation" r:id="rId11" imgW="48240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11207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5638800" y="4495800"/>
          <a:ext cx="523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Equation" r:id="rId13" imgW="164880" imgH="457200" progId="Equation.DSMT4">
                  <p:embed/>
                </p:oleObj>
              </mc:Choice>
              <mc:Fallback>
                <p:oleObj name="Equation" r:id="rId13" imgW="1648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5238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3429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  </a:t>
            </a:r>
            <a:r>
              <a:rPr kumimoji="0" lang="zh-CN" altLang="en-US" sz="2800" b="1"/>
              <a:t>用</a:t>
            </a:r>
            <a:r>
              <a:rPr kumimoji="0" lang="zh-CN" altLang="en-US" sz="2800" b="1">
                <a:solidFill>
                  <a:srgbClr val="FF0000"/>
                </a:solidFill>
              </a:rPr>
              <a:t>惠更斯原理</a:t>
            </a:r>
            <a:r>
              <a:rPr kumimoji="0" lang="zh-CN" altLang="en-US" sz="2800" b="1">
                <a:solidFill>
                  <a:srgbClr val="0000FF"/>
                </a:solidFill>
              </a:rPr>
              <a:t>证明</a:t>
            </a:r>
            <a:endParaRPr kumimoji="0" lang="zh-CN" altLang="en-US" sz="28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057400"/>
            <a:ext cx="3276600" cy="3024188"/>
            <a:chOff x="480" y="2304"/>
            <a:chExt cx="2064" cy="1905"/>
          </a:xfrm>
        </p:grpSpPr>
        <p:grpSp>
          <p:nvGrpSpPr>
            <p:cNvPr id="48170" name="Group 5"/>
            <p:cNvGrpSpPr>
              <a:grpSpLocks/>
            </p:cNvGrpSpPr>
            <p:nvPr/>
          </p:nvGrpSpPr>
          <p:grpSpPr bwMode="auto">
            <a:xfrm>
              <a:off x="480" y="2304"/>
              <a:ext cx="2064" cy="1905"/>
              <a:chOff x="480" y="2304"/>
              <a:chExt cx="2064" cy="1905"/>
            </a:xfrm>
          </p:grpSpPr>
          <p:sp>
            <p:nvSpPr>
              <p:cNvPr id="48212" name="Rectangle 6"/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064" cy="1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3" name="Text Box 7"/>
              <p:cNvSpPr txBox="1">
                <a:spLocks noChangeArrowheads="1"/>
              </p:cNvSpPr>
              <p:nvPr/>
            </p:nvSpPr>
            <p:spPr bwMode="auto">
              <a:xfrm>
                <a:off x="1035" y="3882"/>
                <a:ext cx="6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zh-CN" altLang="en-US" sz="2800" b="1">
                    <a:solidFill>
                      <a:srgbClr val="1C1C1C"/>
                    </a:solidFill>
                  </a:rPr>
                  <a:t>时刻 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t</a:t>
                </a:r>
              </a:p>
            </p:txBody>
          </p:sp>
        </p:grpSp>
        <p:grpSp>
          <p:nvGrpSpPr>
            <p:cNvPr id="48171" name="Group 8"/>
            <p:cNvGrpSpPr>
              <a:grpSpLocks/>
            </p:cNvGrpSpPr>
            <p:nvPr/>
          </p:nvGrpSpPr>
          <p:grpSpPr bwMode="auto">
            <a:xfrm>
              <a:off x="576" y="2400"/>
              <a:ext cx="1968" cy="1488"/>
              <a:chOff x="576" y="2592"/>
              <a:chExt cx="1968" cy="1488"/>
            </a:xfrm>
          </p:grpSpPr>
          <p:sp>
            <p:nvSpPr>
              <p:cNvPr id="48172" name="Line 9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3" name="Line 10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74" name="Group 11"/>
              <p:cNvGrpSpPr>
                <a:grpSpLocks/>
              </p:cNvGrpSpPr>
              <p:nvPr/>
            </p:nvGrpSpPr>
            <p:grpSpPr bwMode="auto">
              <a:xfrm>
                <a:off x="816" y="2976"/>
                <a:ext cx="912" cy="816"/>
                <a:chOff x="691" y="2784"/>
                <a:chExt cx="912" cy="816"/>
              </a:xfrm>
            </p:grpSpPr>
            <p:sp>
              <p:nvSpPr>
                <p:cNvPr id="48208" name="Line 12"/>
                <p:cNvSpPr>
                  <a:spLocks noChangeShapeType="1"/>
                </p:cNvSpPr>
                <p:nvPr/>
              </p:nvSpPr>
              <p:spPr bwMode="auto">
                <a:xfrm>
                  <a:off x="691" y="3216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09" name="Line 13"/>
                <p:cNvSpPr>
                  <a:spLocks noChangeShapeType="1"/>
                </p:cNvSpPr>
                <p:nvPr/>
              </p:nvSpPr>
              <p:spPr bwMode="auto">
                <a:xfrm>
                  <a:off x="907" y="3072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10" name="Line 14"/>
                <p:cNvSpPr>
                  <a:spLocks noChangeShapeType="1"/>
                </p:cNvSpPr>
                <p:nvPr/>
              </p:nvSpPr>
              <p:spPr bwMode="auto">
                <a:xfrm>
                  <a:off x="1123" y="2928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11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2784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75" name="Group 16"/>
              <p:cNvGrpSpPr>
                <a:grpSpLocks/>
              </p:cNvGrpSpPr>
              <p:nvPr/>
            </p:nvGrpSpPr>
            <p:grpSpPr bwMode="auto">
              <a:xfrm>
                <a:off x="576" y="2640"/>
                <a:ext cx="912" cy="816"/>
                <a:chOff x="691" y="2784"/>
                <a:chExt cx="912" cy="816"/>
              </a:xfrm>
            </p:grpSpPr>
            <p:sp>
              <p:nvSpPr>
                <p:cNvPr id="48204" name="Line 17"/>
                <p:cNvSpPr>
                  <a:spLocks noChangeShapeType="1"/>
                </p:cNvSpPr>
                <p:nvPr/>
              </p:nvSpPr>
              <p:spPr bwMode="auto">
                <a:xfrm>
                  <a:off x="691" y="3216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05" name="Line 18"/>
                <p:cNvSpPr>
                  <a:spLocks noChangeShapeType="1"/>
                </p:cNvSpPr>
                <p:nvPr/>
              </p:nvSpPr>
              <p:spPr bwMode="auto">
                <a:xfrm>
                  <a:off x="907" y="3072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06" name="Line 19"/>
                <p:cNvSpPr>
                  <a:spLocks noChangeShapeType="1"/>
                </p:cNvSpPr>
                <p:nvPr/>
              </p:nvSpPr>
              <p:spPr bwMode="auto">
                <a:xfrm>
                  <a:off x="1123" y="2928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07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2784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76" name="Line 21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7" name="Line 22"/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8" name="Line 23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336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9" name="Line 24"/>
              <p:cNvSpPr>
                <a:spLocks noChangeShapeType="1"/>
              </p:cNvSpPr>
              <p:nvPr/>
            </p:nvSpPr>
            <p:spPr bwMode="auto">
              <a:xfrm flipV="1">
                <a:off x="864" y="3024"/>
                <a:ext cx="624" cy="432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0" name="Line 25"/>
              <p:cNvSpPr>
                <a:spLocks noChangeShapeType="1"/>
              </p:cNvSpPr>
              <p:nvPr/>
            </p:nvSpPr>
            <p:spPr bwMode="auto">
              <a:xfrm flipV="1">
                <a:off x="1056" y="3348"/>
                <a:ext cx="635" cy="444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1" name="Oval 26"/>
              <p:cNvSpPr>
                <a:spLocks noChangeArrowheads="1"/>
              </p:cNvSpPr>
              <p:nvPr/>
            </p:nvSpPr>
            <p:spPr bwMode="auto">
              <a:xfrm flipH="1" flipV="1">
                <a:off x="1262" y="3614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82" name="Oval 27"/>
              <p:cNvSpPr>
                <a:spLocks noChangeArrowheads="1"/>
              </p:cNvSpPr>
              <p:nvPr/>
            </p:nvSpPr>
            <p:spPr bwMode="auto">
              <a:xfrm flipH="1" flipV="1">
                <a:off x="1488" y="3470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83" name="Oval 28"/>
              <p:cNvSpPr>
                <a:spLocks noChangeArrowheads="1"/>
              </p:cNvSpPr>
              <p:nvPr/>
            </p:nvSpPr>
            <p:spPr bwMode="auto">
              <a:xfrm flipH="1" flipV="1">
                <a:off x="1694" y="3326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84" name="Arc 29"/>
              <p:cNvSpPr>
                <a:spLocks/>
              </p:cNvSpPr>
              <p:nvPr/>
            </p:nvSpPr>
            <p:spPr bwMode="auto">
              <a:xfrm rot="-2965919">
                <a:off x="1924" y="3548"/>
                <a:ext cx="88" cy="96"/>
              </a:xfrm>
              <a:custGeom>
                <a:avLst/>
                <a:gdLst>
                  <a:gd name="T0" fmla="*/ 0 w 19754"/>
                  <a:gd name="T1" fmla="*/ 0 h 21600"/>
                  <a:gd name="T2" fmla="*/ 0 w 19754"/>
                  <a:gd name="T3" fmla="*/ 0 h 21600"/>
                  <a:gd name="T4" fmla="*/ 0 w 19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754"/>
                  <a:gd name="T10" fmla="*/ 0 h 21600"/>
                  <a:gd name="T11" fmla="*/ 19754 w 19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54" h="21600" fill="none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</a:path>
                  <a:path w="19754" h="21600" stroke="0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5" name="Arc 30"/>
              <p:cNvSpPr>
                <a:spLocks/>
              </p:cNvSpPr>
              <p:nvPr/>
            </p:nvSpPr>
            <p:spPr bwMode="auto">
              <a:xfrm rot="-2965919">
                <a:off x="964" y="3556"/>
                <a:ext cx="88" cy="96"/>
              </a:xfrm>
              <a:custGeom>
                <a:avLst/>
                <a:gdLst>
                  <a:gd name="T0" fmla="*/ 0 w 19754"/>
                  <a:gd name="T1" fmla="*/ 0 h 21600"/>
                  <a:gd name="T2" fmla="*/ 0 w 19754"/>
                  <a:gd name="T3" fmla="*/ 0 h 21600"/>
                  <a:gd name="T4" fmla="*/ 0 w 19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754"/>
                  <a:gd name="T10" fmla="*/ 0 h 21600"/>
                  <a:gd name="T11" fmla="*/ 19754 w 19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54" h="21600" fill="none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</a:path>
                  <a:path w="19754" h="21600" stroke="0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6" name="Arc 31"/>
              <p:cNvSpPr>
                <a:spLocks/>
              </p:cNvSpPr>
              <p:nvPr/>
            </p:nvSpPr>
            <p:spPr bwMode="auto">
              <a:xfrm rot="1442534">
                <a:off x="1152" y="3744"/>
                <a:ext cx="88" cy="96"/>
              </a:xfrm>
              <a:custGeom>
                <a:avLst/>
                <a:gdLst>
                  <a:gd name="T0" fmla="*/ 0 w 19754"/>
                  <a:gd name="T1" fmla="*/ 0 h 21600"/>
                  <a:gd name="T2" fmla="*/ 0 w 19754"/>
                  <a:gd name="T3" fmla="*/ 0 h 21600"/>
                  <a:gd name="T4" fmla="*/ 0 w 19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754"/>
                  <a:gd name="T10" fmla="*/ 0 h 21600"/>
                  <a:gd name="T11" fmla="*/ 19754 w 19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54" h="21600" fill="none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</a:path>
                  <a:path w="19754" h="21600" stroke="0" extrusionOk="0">
                    <a:moveTo>
                      <a:pt x="-1" y="0"/>
                    </a:moveTo>
                    <a:cubicBezTo>
                      <a:pt x="8549" y="0"/>
                      <a:pt x="16295" y="5043"/>
                      <a:pt x="19753" y="1286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7" name="Text Box 32"/>
              <p:cNvSpPr txBox="1">
                <a:spLocks noChangeArrowheads="1"/>
              </p:cNvSpPr>
              <p:nvPr/>
            </p:nvSpPr>
            <p:spPr bwMode="auto">
              <a:xfrm>
                <a:off x="916" y="3312"/>
                <a:ext cx="2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i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 </a:t>
                </a:r>
              </a:p>
            </p:txBody>
          </p:sp>
          <p:sp>
            <p:nvSpPr>
              <p:cNvPr id="48188" name="Text Box 33"/>
              <p:cNvSpPr txBox="1">
                <a:spLocks noChangeArrowheads="1"/>
              </p:cNvSpPr>
              <p:nvPr/>
            </p:nvSpPr>
            <p:spPr bwMode="auto">
              <a:xfrm>
                <a:off x="1839" y="3321"/>
                <a:ext cx="2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i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 </a:t>
                </a:r>
              </a:p>
            </p:txBody>
          </p:sp>
          <p:sp>
            <p:nvSpPr>
              <p:cNvPr id="48189" name="Text Box 34"/>
              <p:cNvSpPr txBox="1">
                <a:spLocks noChangeArrowheads="1"/>
              </p:cNvSpPr>
              <p:nvPr/>
            </p:nvSpPr>
            <p:spPr bwMode="auto">
              <a:xfrm>
                <a:off x="1167" y="3561"/>
                <a:ext cx="2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i</a:t>
                </a:r>
                <a:r>
                  <a:rPr kumimoji="0" lang="en-US" altLang="zh-CN" sz="2800" i="1">
                    <a:solidFill>
                      <a:srgbClr val="1C1C1C"/>
                    </a:solidFill>
                  </a:rPr>
                  <a:t> </a:t>
                </a:r>
              </a:p>
            </p:txBody>
          </p:sp>
          <p:sp>
            <p:nvSpPr>
              <p:cNvPr id="48190" name="Text Box 35"/>
              <p:cNvSpPr txBox="1">
                <a:spLocks noChangeArrowheads="1"/>
              </p:cNvSpPr>
              <p:nvPr/>
            </p:nvSpPr>
            <p:spPr bwMode="auto">
              <a:xfrm>
                <a:off x="1143" y="336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A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1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1" name="Text Box 36"/>
              <p:cNvSpPr txBox="1">
                <a:spLocks noChangeArrowheads="1"/>
              </p:cNvSpPr>
              <p:nvPr/>
            </p:nvSpPr>
            <p:spPr bwMode="auto">
              <a:xfrm>
                <a:off x="1383" y="3168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A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2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A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3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3" name="Text Box 38"/>
              <p:cNvSpPr txBox="1">
                <a:spLocks noChangeArrowheads="1"/>
              </p:cNvSpPr>
              <p:nvPr/>
            </p:nvSpPr>
            <p:spPr bwMode="auto">
              <a:xfrm>
                <a:off x="1569" y="379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B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2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4" name="Text Box 39"/>
              <p:cNvSpPr txBox="1">
                <a:spLocks noChangeArrowheads="1"/>
              </p:cNvSpPr>
              <p:nvPr/>
            </p:nvSpPr>
            <p:spPr bwMode="auto">
              <a:xfrm>
                <a:off x="1872" y="379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B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3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5" name="Text Box 40"/>
              <p:cNvSpPr txBox="1">
                <a:spLocks noChangeArrowheads="1"/>
              </p:cNvSpPr>
              <p:nvPr/>
            </p:nvSpPr>
            <p:spPr bwMode="auto">
              <a:xfrm>
                <a:off x="1233" y="379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B</a:t>
                </a:r>
                <a:r>
                  <a:rPr kumimoji="0" lang="en-US" altLang="zh-CN" i="1" baseline="-25000">
                    <a:solidFill>
                      <a:srgbClr val="1C1C1C"/>
                    </a:solidFill>
                  </a:rPr>
                  <a:t>1</a:t>
                </a:r>
                <a:endParaRPr kumimoji="0" lang="en-US" altLang="zh-CN" i="1">
                  <a:solidFill>
                    <a:srgbClr val="1C1C1C"/>
                  </a:solidFill>
                </a:endParaRPr>
              </a:p>
            </p:txBody>
          </p:sp>
          <p:sp>
            <p:nvSpPr>
              <p:cNvPr id="48196" name="Text Box 41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N</a:t>
                </a:r>
              </a:p>
            </p:txBody>
          </p:sp>
          <p:sp>
            <p:nvSpPr>
              <p:cNvPr id="48197" name="Rectangle 42"/>
              <p:cNvSpPr>
                <a:spLocks noChangeArrowheads="1"/>
              </p:cNvSpPr>
              <p:nvPr/>
            </p:nvSpPr>
            <p:spPr bwMode="auto">
              <a:xfrm>
                <a:off x="960" y="259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N</a:t>
                </a:r>
              </a:p>
            </p:txBody>
          </p:sp>
          <p:sp>
            <p:nvSpPr>
              <p:cNvPr id="48198" name="Text Box 43"/>
              <p:cNvSpPr txBox="1">
                <a:spLocks noChangeArrowheads="1"/>
              </p:cNvSpPr>
              <p:nvPr/>
            </p:nvSpPr>
            <p:spPr bwMode="auto">
              <a:xfrm>
                <a:off x="919" y="379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A</a:t>
                </a:r>
              </a:p>
            </p:txBody>
          </p:sp>
          <p:sp>
            <p:nvSpPr>
              <p:cNvPr id="48199" name="Text Box 44"/>
              <p:cNvSpPr txBox="1">
                <a:spLocks noChangeArrowheads="1"/>
              </p:cNvSpPr>
              <p:nvPr/>
            </p:nvSpPr>
            <p:spPr bwMode="auto">
              <a:xfrm>
                <a:off x="672" y="336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I</a:t>
                </a:r>
              </a:p>
            </p:txBody>
          </p:sp>
          <p:sp>
            <p:nvSpPr>
              <p:cNvPr id="48200" name="Text Box 45"/>
              <p:cNvSpPr txBox="1">
                <a:spLocks noChangeArrowheads="1"/>
              </p:cNvSpPr>
              <p:nvPr/>
            </p:nvSpPr>
            <p:spPr bwMode="auto">
              <a:xfrm>
                <a:off x="1632" y="34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i="1">
                    <a:solidFill>
                      <a:srgbClr val="1C1C1C"/>
                    </a:solidFill>
                  </a:rPr>
                  <a:t>d</a:t>
                </a:r>
              </a:p>
            </p:txBody>
          </p:sp>
          <p:sp>
            <p:nvSpPr>
              <p:cNvPr id="48201" name="Line 46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2" name="Text Box 47"/>
              <p:cNvSpPr txBox="1">
                <a:spLocks noChangeArrowheads="1"/>
              </p:cNvSpPr>
              <p:nvPr/>
            </p:nvSpPr>
            <p:spPr bwMode="auto">
              <a:xfrm>
                <a:off x="2234" y="3504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1C1C1C"/>
                    </a:solidFill>
                  </a:rPr>
                  <a:t>Ⅰ</a:t>
                </a:r>
              </a:p>
            </p:txBody>
          </p:sp>
          <p:sp>
            <p:nvSpPr>
              <p:cNvPr id="48203" name="Text Box 48"/>
              <p:cNvSpPr txBox="1">
                <a:spLocks noChangeArrowheads="1"/>
              </p:cNvSpPr>
              <p:nvPr/>
            </p:nvSpPr>
            <p:spPr bwMode="auto">
              <a:xfrm>
                <a:off x="2208" y="3792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1C1C1C"/>
                    </a:solidFill>
                  </a:rPr>
                  <a:t>Ⅱ</a:t>
                </a:r>
              </a:p>
            </p:txBody>
          </p:sp>
        </p:grp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5029200" y="1981200"/>
            <a:ext cx="3276600" cy="3033713"/>
            <a:chOff x="3024" y="2304"/>
            <a:chExt cx="2064" cy="1911"/>
          </a:xfrm>
        </p:grpSpPr>
        <p:sp>
          <p:nvSpPr>
            <p:cNvPr id="48136" name="Text Box 88"/>
            <p:cNvSpPr txBox="1">
              <a:spLocks noChangeArrowheads="1"/>
            </p:cNvSpPr>
            <p:nvPr/>
          </p:nvSpPr>
          <p:spPr bwMode="auto">
            <a:xfrm>
              <a:off x="3485" y="3888"/>
              <a:ext cx="11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时刻 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t+</a:t>
              </a:r>
              <a:r>
                <a:rPr kumimoji="0" lang="en-US" altLang="zh-CN" sz="2800">
                  <a:solidFill>
                    <a:srgbClr val="1C1C1C"/>
                  </a:solidFill>
                </a:rPr>
                <a:t>△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t</a:t>
              </a:r>
            </a:p>
          </p:txBody>
        </p:sp>
        <p:sp>
          <p:nvSpPr>
            <p:cNvPr id="48137" name="Rectangle 89"/>
            <p:cNvSpPr>
              <a:spLocks noChangeArrowheads="1"/>
            </p:cNvSpPr>
            <p:nvPr/>
          </p:nvSpPr>
          <p:spPr bwMode="auto">
            <a:xfrm>
              <a:off x="3024" y="2304"/>
              <a:ext cx="206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8138" name="Group 90"/>
            <p:cNvGrpSpPr>
              <a:grpSpLocks/>
            </p:cNvGrpSpPr>
            <p:nvPr/>
          </p:nvGrpSpPr>
          <p:grpSpPr bwMode="auto">
            <a:xfrm>
              <a:off x="3168" y="2304"/>
              <a:ext cx="1920" cy="1632"/>
              <a:chOff x="3168" y="2304"/>
              <a:chExt cx="1920" cy="1632"/>
            </a:xfrm>
          </p:grpSpPr>
          <p:sp>
            <p:nvSpPr>
              <p:cNvPr id="48139" name="Text Box 91"/>
              <p:cNvSpPr txBox="1">
                <a:spLocks noChangeArrowheads="1"/>
              </p:cNvSpPr>
              <p:nvPr/>
            </p:nvSpPr>
            <p:spPr bwMode="auto">
              <a:xfrm>
                <a:off x="4778" y="2880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1C1C1C"/>
                    </a:solidFill>
                  </a:rPr>
                  <a:t>Ⅰ</a:t>
                </a:r>
              </a:p>
            </p:txBody>
          </p:sp>
          <p:sp>
            <p:nvSpPr>
              <p:cNvPr id="4814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316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1C1C1C"/>
                    </a:solidFill>
                  </a:rPr>
                  <a:t>Ⅱ</a:t>
                </a:r>
              </a:p>
            </p:txBody>
          </p:sp>
          <p:grpSp>
            <p:nvGrpSpPr>
              <p:cNvPr id="48141" name="Group 93"/>
              <p:cNvGrpSpPr>
                <a:grpSpLocks/>
              </p:cNvGrpSpPr>
              <p:nvPr/>
            </p:nvGrpSpPr>
            <p:grpSpPr bwMode="auto">
              <a:xfrm>
                <a:off x="3168" y="2304"/>
                <a:ext cx="1824" cy="1632"/>
                <a:chOff x="3216" y="480"/>
                <a:chExt cx="1824" cy="1632"/>
              </a:xfrm>
            </p:grpSpPr>
            <p:sp>
              <p:nvSpPr>
                <p:cNvPr id="48142" name="Line 94"/>
                <p:cNvSpPr>
                  <a:spLocks noChangeShapeType="1"/>
                </p:cNvSpPr>
                <p:nvPr/>
              </p:nvSpPr>
              <p:spPr bwMode="auto">
                <a:xfrm>
                  <a:off x="3648" y="720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3" name="Line 95"/>
                <p:cNvSpPr>
                  <a:spLocks noChangeShapeType="1"/>
                </p:cNvSpPr>
                <p:nvPr/>
              </p:nvSpPr>
              <p:spPr bwMode="auto">
                <a:xfrm>
                  <a:off x="4608" y="672"/>
                  <a:ext cx="0" cy="12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4" name="Line 96"/>
                <p:cNvSpPr>
                  <a:spLocks noChangeShapeType="1"/>
                </p:cNvSpPr>
                <p:nvPr/>
              </p:nvSpPr>
              <p:spPr bwMode="auto">
                <a:xfrm>
                  <a:off x="3408" y="960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5" name="Line 97"/>
                <p:cNvSpPr>
                  <a:spLocks noChangeShapeType="1"/>
                </p:cNvSpPr>
                <p:nvPr/>
              </p:nvSpPr>
              <p:spPr bwMode="auto">
                <a:xfrm>
                  <a:off x="3216" y="672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6" name="Line 98"/>
                <p:cNvSpPr>
                  <a:spLocks noChangeShapeType="1"/>
                </p:cNvSpPr>
                <p:nvPr/>
              </p:nvSpPr>
              <p:spPr bwMode="auto">
                <a:xfrm>
                  <a:off x="4109" y="576"/>
                  <a:ext cx="259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7" name="Line 99"/>
                <p:cNvSpPr>
                  <a:spLocks noChangeShapeType="1"/>
                </p:cNvSpPr>
                <p:nvPr/>
              </p:nvSpPr>
              <p:spPr bwMode="auto">
                <a:xfrm>
                  <a:off x="4128" y="576"/>
                  <a:ext cx="480" cy="76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8" name="Arc 100"/>
                <p:cNvSpPr>
                  <a:spLocks/>
                </p:cNvSpPr>
                <p:nvPr/>
              </p:nvSpPr>
              <p:spPr bwMode="auto">
                <a:xfrm rot="8325645">
                  <a:off x="4608" y="1503"/>
                  <a:ext cx="88" cy="81"/>
                </a:xfrm>
                <a:custGeom>
                  <a:avLst/>
                  <a:gdLst>
                    <a:gd name="T0" fmla="*/ 0 w 19754"/>
                    <a:gd name="T1" fmla="*/ 0 h 18178"/>
                    <a:gd name="T2" fmla="*/ 0 w 19754"/>
                    <a:gd name="T3" fmla="*/ 0 h 18178"/>
                    <a:gd name="T4" fmla="*/ 0 w 19754"/>
                    <a:gd name="T5" fmla="*/ 0 h 18178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18178"/>
                    <a:gd name="T11" fmla="*/ 19754 w 19754"/>
                    <a:gd name="T12" fmla="*/ 18178 h 18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18178" fill="none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</a:path>
                    <a:path w="19754" h="18178" stroke="0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  <a:lnTo>
                        <a:pt x="0" y="1817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119" y="1056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baseline="-25000">
                      <a:solidFill>
                        <a:srgbClr val="1C1C1C"/>
                      </a:solidFill>
                    </a:rPr>
                    <a:t>2</a:t>
                  </a:r>
                  <a:endParaRPr kumimoji="0" lang="en-US" altLang="zh-CN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8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608" y="1056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baseline="-25000">
                      <a:solidFill>
                        <a:srgbClr val="1C1C1C"/>
                      </a:solidFill>
                    </a:rPr>
                    <a:t>3</a:t>
                  </a:r>
                  <a:endParaRPr kumimoji="0" lang="en-US" altLang="zh-CN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815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783" y="1056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r>
                    <a:rPr kumimoji="0" lang="en-US" altLang="zh-CN" baseline="-25000">
                      <a:solidFill>
                        <a:srgbClr val="1C1C1C"/>
                      </a:solidFill>
                    </a:rPr>
                    <a:t>1</a:t>
                  </a:r>
                  <a:endParaRPr kumimoji="0" lang="en-US" altLang="zh-CN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815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508" y="480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81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504" y="480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N</a:t>
                  </a:r>
                </a:p>
              </p:txBody>
            </p:sp>
            <p:sp>
              <p:nvSpPr>
                <p:cNvPr id="4815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319" y="110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A</a:t>
                  </a:r>
                </a:p>
              </p:txBody>
            </p:sp>
            <p:sp>
              <p:nvSpPr>
                <p:cNvPr id="4815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264" y="912"/>
                  <a:ext cx="1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I</a:t>
                  </a:r>
                </a:p>
              </p:txBody>
            </p:sp>
            <p:sp>
              <p:nvSpPr>
                <p:cNvPr id="48156" name="Line 108"/>
                <p:cNvSpPr>
                  <a:spLocks noChangeShapeType="1"/>
                </p:cNvSpPr>
                <p:nvPr/>
              </p:nvSpPr>
              <p:spPr bwMode="auto">
                <a:xfrm>
                  <a:off x="3216" y="1344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7" name="Line 109"/>
                <p:cNvSpPr>
                  <a:spLocks noChangeShapeType="1"/>
                </p:cNvSpPr>
                <p:nvPr/>
              </p:nvSpPr>
              <p:spPr bwMode="auto">
                <a:xfrm>
                  <a:off x="4608" y="1344"/>
                  <a:ext cx="192" cy="67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8" name="Line 110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192" cy="67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696" y="1344"/>
                  <a:ext cx="960" cy="288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0" name="Line 112"/>
                <p:cNvSpPr>
                  <a:spLocks noChangeAspect="1" noChangeShapeType="1"/>
                </p:cNvSpPr>
                <p:nvPr/>
              </p:nvSpPr>
              <p:spPr bwMode="auto">
                <a:xfrm>
                  <a:off x="3946" y="1344"/>
                  <a:ext cx="57" cy="20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1" name="Line 113"/>
                <p:cNvSpPr>
                  <a:spLocks noChangeAspect="1" noChangeShapeType="1"/>
                </p:cNvSpPr>
                <p:nvPr/>
              </p:nvSpPr>
              <p:spPr bwMode="auto">
                <a:xfrm>
                  <a:off x="4282" y="1344"/>
                  <a:ext cx="25" cy="8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2" name="Arc 114"/>
                <p:cNvSpPr>
                  <a:spLocks/>
                </p:cNvSpPr>
                <p:nvPr/>
              </p:nvSpPr>
              <p:spPr bwMode="auto">
                <a:xfrm rot="1859291" flipV="1">
                  <a:off x="3590" y="1366"/>
                  <a:ext cx="238" cy="300"/>
                </a:xfrm>
                <a:custGeom>
                  <a:avLst/>
                  <a:gdLst>
                    <a:gd name="T0" fmla="*/ 0 w 26835"/>
                    <a:gd name="T1" fmla="*/ 0 h 33757"/>
                    <a:gd name="T2" fmla="*/ 0 w 26835"/>
                    <a:gd name="T3" fmla="*/ 0 h 33757"/>
                    <a:gd name="T4" fmla="*/ 0 w 26835"/>
                    <a:gd name="T5" fmla="*/ 0 h 33757"/>
                    <a:gd name="T6" fmla="*/ 0 60000 65536"/>
                    <a:gd name="T7" fmla="*/ 0 60000 65536"/>
                    <a:gd name="T8" fmla="*/ 0 60000 65536"/>
                    <a:gd name="T9" fmla="*/ 0 w 26835"/>
                    <a:gd name="T10" fmla="*/ 0 h 33757"/>
                    <a:gd name="T11" fmla="*/ 26835 w 26835"/>
                    <a:gd name="T12" fmla="*/ 33757 h 337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835" h="33757" fill="none" extrusionOk="0">
                      <a:moveTo>
                        <a:pt x="-1" y="643"/>
                      </a:moveTo>
                      <a:cubicBezTo>
                        <a:pt x="1712" y="216"/>
                        <a:pt x="3470" y="-1"/>
                        <a:pt x="5235" y="0"/>
                      </a:cubicBezTo>
                      <a:cubicBezTo>
                        <a:pt x="17164" y="0"/>
                        <a:pt x="26835" y="9670"/>
                        <a:pt x="26835" y="21600"/>
                      </a:cubicBezTo>
                      <a:cubicBezTo>
                        <a:pt x="26835" y="25936"/>
                        <a:pt x="25529" y="30172"/>
                        <a:pt x="23089" y="33757"/>
                      </a:cubicBezTo>
                    </a:path>
                    <a:path w="26835" h="33757" stroke="0" extrusionOk="0">
                      <a:moveTo>
                        <a:pt x="-1" y="643"/>
                      </a:moveTo>
                      <a:cubicBezTo>
                        <a:pt x="1712" y="216"/>
                        <a:pt x="3470" y="-1"/>
                        <a:pt x="5235" y="0"/>
                      </a:cubicBezTo>
                      <a:cubicBezTo>
                        <a:pt x="17164" y="0"/>
                        <a:pt x="26835" y="9670"/>
                        <a:pt x="26835" y="21600"/>
                      </a:cubicBezTo>
                      <a:cubicBezTo>
                        <a:pt x="26835" y="25936"/>
                        <a:pt x="25529" y="30172"/>
                        <a:pt x="23089" y="33757"/>
                      </a:cubicBezTo>
                      <a:lnTo>
                        <a:pt x="5235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3" name="Arc 115"/>
                <p:cNvSpPr>
                  <a:spLocks/>
                </p:cNvSpPr>
                <p:nvPr/>
              </p:nvSpPr>
              <p:spPr bwMode="auto">
                <a:xfrm rot="1859291" flipV="1">
                  <a:off x="3880" y="1334"/>
                  <a:ext cx="217" cy="248"/>
                </a:xfrm>
                <a:custGeom>
                  <a:avLst/>
                  <a:gdLst>
                    <a:gd name="T0" fmla="*/ 0 w 24377"/>
                    <a:gd name="T1" fmla="*/ 0 h 27895"/>
                    <a:gd name="T2" fmla="*/ 0 w 24377"/>
                    <a:gd name="T3" fmla="*/ 0 h 27895"/>
                    <a:gd name="T4" fmla="*/ 0 w 24377"/>
                    <a:gd name="T5" fmla="*/ 0 h 27895"/>
                    <a:gd name="T6" fmla="*/ 0 60000 65536"/>
                    <a:gd name="T7" fmla="*/ 0 60000 65536"/>
                    <a:gd name="T8" fmla="*/ 0 60000 65536"/>
                    <a:gd name="T9" fmla="*/ 0 w 24377"/>
                    <a:gd name="T10" fmla="*/ 0 h 27895"/>
                    <a:gd name="T11" fmla="*/ 24377 w 24377"/>
                    <a:gd name="T12" fmla="*/ 27895 h 278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377" h="27895" fill="none" extrusionOk="0">
                      <a:moveTo>
                        <a:pt x="0" y="179"/>
                      </a:moveTo>
                      <a:cubicBezTo>
                        <a:pt x="920" y="59"/>
                        <a:pt x="1848" y="-1"/>
                        <a:pt x="2777" y="0"/>
                      </a:cubicBezTo>
                      <a:cubicBezTo>
                        <a:pt x="14706" y="0"/>
                        <a:pt x="24377" y="9670"/>
                        <a:pt x="24377" y="21600"/>
                      </a:cubicBezTo>
                      <a:cubicBezTo>
                        <a:pt x="24377" y="23733"/>
                        <a:pt x="24061" y="25854"/>
                        <a:pt x="23439" y="27895"/>
                      </a:cubicBezTo>
                    </a:path>
                    <a:path w="24377" h="27895" stroke="0" extrusionOk="0">
                      <a:moveTo>
                        <a:pt x="0" y="179"/>
                      </a:moveTo>
                      <a:cubicBezTo>
                        <a:pt x="920" y="59"/>
                        <a:pt x="1848" y="-1"/>
                        <a:pt x="2777" y="0"/>
                      </a:cubicBezTo>
                      <a:cubicBezTo>
                        <a:pt x="14706" y="0"/>
                        <a:pt x="24377" y="9670"/>
                        <a:pt x="24377" y="21600"/>
                      </a:cubicBezTo>
                      <a:cubicBezTo>
                        <a:pt x="24377" y="23733"/>
                        <a:pt x="24061" y="25854"/>
                        <a:pt x="23439" y="27895"/>
                      </a:cubicBezTo>
                      <a:lnTo>
                        <a:pt x="2777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4" name="Arc 116"/>
                <p:cNvSpPr>
                  <a:spLocks/>
                </p:cNvSpPr>
                <p:nvPr/>
              </p:nvSpPr>
              <p:spPr bwMode="auto">
                <a:xfrm rot="8325645">
                  <a:off x="3648" y="1455"/>
                  <a:ext cx="88" cy="81"/>
                </a:xfrm>
                <a:custGeom>
                  <a:avLst/>
                  <a:gdLst>
                    <a:gd name="T0" fmla="*/ 0 w 19754"/>
                    <a:gd name="T1" fmla="*/ 0 h 18178"/>
                    <a:gd name="T2" fmla="*/ 0 w 19754"/>
                    <a:gd name="T3" fmla="*/ 0 h 18178"/>
                    <a:gd name="T4" fmla="*/ 0 w 19754"/>
                    <a:gd name="T5" fmla="*/ 0 h 18178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18178"/>
                    <a:gd name="T11" fmla="*/ 19754 w 19754"/>
                    <a:gd name="T12" fmla="*/ 18178 h 18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18178" fill="none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</a:path>
                    <a:path w="19754" h="18178" stroke="0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  <a:lnTo>
                        <a:pt x="0" y="1817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30" name="Object 117"/>
                <p:cNvGraphicFramePr>
                  <a:graphicFrameLocks noChangeAspect="1"/>
                </p:cNvGraphicFramePr>
                <p:nvPr/>
              </p:nvGraphicFramePr>
              <p:xfrm>
                <a:off x="3627" y="1632"/>
                <a:ext cx="129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301" name="公式" r:id="rId3" imgW="114120" imgH="126720" progId="Equation.3">
                        <p:embed/>
                      </p:oleObj>
                    </mc:Choice>
                    <mc:Fallback>
                      <p:oleObj name="公式" r:id="rId3" imgW="114120" imgH="126720" progId="Equation.3">
                        <p:embed/>
                        <p:pic>
                          <p:nvPicPr>
                            <p:cNvPr id="0" name="Object 1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27" y="1632"/>
                              <a:ext cx="129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31" name="Object 118"/>
                <p:cNvGraphicFramePr>
                  <a:graphicFrameLocks noChangeAspect="1"/>
                </p:cNvGraphicFramePr>
                <p:nvPr/>
              </p:nvGraphicFramePr>
              <p:xfrm>
                <a:off x="4608" y="1632"/>
                <a:ext cx="13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302" name="公式" r:id="rId5" imgW="114120" imgH="126720" progId="Equation.3">
                        <p:embed/>
                      </p:oleObj>
                    </mc:Choice>
                    <mc:Fallback>
                      <p:oleObj name="公式" r:id="rId5" imgW="114120" imgH="126720" progId="Equation.3">
                        <p:embed/>
                        <p:pic>
                          <p:nvPicPr>
                            <p:cNvPr id="0" name="Object 1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1632"/>
                              <a:ext cx="130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6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703" y="153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B</a:t>
                  </a:r>
                  <a:endParaRPr kumimoji="0" lang="en-US" altLang="zh-CN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816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792" y="18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i="1">
                      <a:solidFill>
                        <a:srgbClr val="1C1C1C"/>
                      </a:solidFill>
                    </a:rPr>
                    <a:t>R</a:t>
                  </a:r>
                  <a:endParaRPr kumimoji="0" lang="en-US" altLang="zh-CN">
                    <a:solidFill>
                      <a:srgbClr val="1C1C1C"/>
                    </a:solidFill>
                  </a:endParaRPr>
                </a:p>
              </p:txBody>
            </p:sp>
            <p:sp>
              <p:nvSpPr>
                <p:cNvPr id="48167" name="Arc 121"/>
                <p:cNvSpPr>
                  <a:spLocks/>
                </p:cNvSpPr>
                <p:nvPr/>
              </p:nvSpPr>
              <p:spPr bwMode="auto">
                <a:xfrm rot="-7710776">
                  <a:off x="4509" y="1347"/>
                  <a:ext cx="88" cy="81"/>
                </a:xfrm>
                <a:custGeom>
                  <a:avLst/>
                  <a:gdLst>
                    <a:gd name="T0" fmla="*/ 0 w 19754"/>
                    <a:gd name="T1" fmla="*/ 0 h 18178"/>
                    <a:gd name="T2" fmla="*/ 0 w 19754"/>
                    <a:gd name="T3" fmla="*/ 0 h 18178"/>
                    <a:gd name="T4" fmla="*/ 0 w 19754"/>
                    <a:gd name="T5" fmla="*/ 0 h 18178"/>
                    <a:gd name="T6" fmla="*/ 0 60000 65536"/>
                    <a:gd name="T7" fmla="*/ 0 60000 65536"/>
                    <a:gd name="T8" fmla="*/ 0 60000 65536"/>
                    <a:gd name="T9" fmla="*/ 0 w 19754"/>
                    <a:gd name="T10" fmla="*/ 0 h 18178"/>
                    <a:gd name="T11" fmla="*/ 19754 w 19754"/>
                    <a:gd name="T12" fmla="*/ 18178 h 181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54" h="18178" fill="none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</a:path>
                    <a:path w="19754" h="18178" stroke="0" extrusionOk="0">
                      <a:moveTo>
                        <a:pt x="11667" y="-1"/>
                      </a:moveTo>
                      <a:cubicBezTo>
                        <a:pt x="15229" y="2286"/>
                        <a:pt x="18041" y="5569"/>
                        <a:pt x="19753" y="9440"/>
                      </a:cubicBezTo>
                      <a:lnTo>
                        <a:pt x="0" y="18178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8" name="Arc 122"/>
                <p:cNvSpPr>
                  <a:spLocks noChangeAspect="1"/>
                </p:cNvSpPr>
                <p:nvPr/>
              </p:nvSpPr>
              <p:spPr bwMode="auto">
                <a:xfrm rot="7761942">
                  <a:off x="4227" y="1347"/>
                  <a:ext cx="152" cy="130"/>
                </a:xfrm>
                <a:custGeom>
                  <a:avLst/>
                  <a:gdLst>
                    <a:gd name="T0" fmla="*/ 0 w 21600"/>
                    <a:gd name="T1" fmla="*/ 0 h 25808"/>
                    <a:gd name="T2" fmla="*/ 0 w 21600"/>
                    <a:gd name="T3" fmla="*/ 0 h 25808"/>
                    <a:gd name="T4" fmla="*/ 0 w 21600"/>
                    <a:gd name="T5" fmla="*/ 0 h 2580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808"/>
                    <a:gd name="T11" fmla="*/ 21600 w 21600"/>
                    <a:gd name="T12" fmla="*/ 25808 h 258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80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12"/>
                        <a:pt x="21461" y="24422"/>
                        <a:pt x="21186" y="25808"/>
                      </a:cubicBezTo>
                    </a:path>
                    <a:path w="21600" h="2580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012"/>
                        <a:pt x="21461" y="24422"/>
                        <a:pt x="21186" y="2580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32" name="Object 123"/>
                <p:cNvGraphicFramePr>
                  <a:graphicFrameLocks noChangeAspect="1"/>
                </p:cNvGraphicFramePr>
                <p:nvPr/>
              </p:nvGraphicFramePr>
              <p:xfrm>
                <a:off x="4238" y="1632"/>
                <a:ext cx="13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303" name="公式" r:id="rId7" imgW="114120" imgH="126720" progId="Equation.3">
                        <p:embed/>
                      </p:oleObj>
                    </mc:Choice>
                    <mc:Fallback>
                      <p:oleObj name="公式" r:id="rId7" imgW="114120" imgH="126720" progId="Equation.3">
                        <p:embed/>
                        <p:pic>
                          <p:nvPicPr>
                            <p:cNvPr id="0" name="Object 1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38" y="1632"/>
                              <a:ext cx="130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69" name="Arc 124"/>
                <p:cNvSpPr>
                  <a:spLocks/>
                </p:cNvSpPr>
                <p:nvPr/>
              </p:nvSpPr>
              <p:spPr bwMode="auto">
                <a:xfrm flipV="1">
                  <a:off x="4224" y="1343"/>
                  <a:ext cx="336" cy="311"/>
                </a:xfrm>
                <a:custGeom>
                  <a:avLst/>
                  <a:gdLst>
                    <a:gd name="T0" fmla="*/ 0 w 21600"/>
                    <a:gd name="T1" fmla="*/ 0 h 19952"/>
                    <a:gd name="T2" fmla="*/ 0 w 21600"/>
                    <a:gd name="T3" fmla="*/ 0 h 19952"/>
                    <a:gd name="T4" fmla="*/ 0 w 21600"/>
                    <a:gd name="T5" fmla="*/ 0 h 1995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952"/>
                    <a:gd name="T11" fmla="*/ 21600 w 21600"/>
                    <a:gd name="T12" fmla="*/ 19952 h 199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952" fill="none" extrusionOk="0">
                      <a:moveTo>
                        <a:pt x="8275" y="-1"/>
                      </a:moveTo>
                      <a:cubicBezTo>
                        <a:pt x="16341" y="3345"/>
                        <a:pt x="21600" y="11219"/>
                        <a:pt x="21600" y="19952"/>
                      </a:cubicBezTo>
                    </a:path>
                    <a:path w="21600" h="19952" stroke="0" extrusionOk="0">
                      <a:moveTo>
                        <a:pt x="8275" y="-1"/>
                      </a:moveTo>
                      <a:cubicBezTo>
                        <a:pt x="16341" y="3345"/>
                        <a:pt x="21600" y="11219"/>
                        <a:pt x="21600" y="19952"/>
                      </a:cubicBezTo>
                      <a:lnTo>
                        <a:pt x="0" y="19952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CC66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914400" y="852488"/>
            <a:ext cx="32766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9164" name="Group 3"/>
          <p:cNvGrpSpPr>
            <a:grpSpLocks/>
          </p:cNvGrpSpPr>
          <p:nvPr/>
        </p:nvGrpSpPr>
        <p:grpSpPr bwMode="auto">
          <a:xfrm>
            <a:off x="1066800" y="1004888"/>
            <a:ext cx="3124200" cy="2362200"/>
            <a:chOff x="576" y="2592"/>
            <a:chExt cx="1968" cy="1488"/>
          </a:xfrm>
        </p:grpSpPr>
        <p:sp>
          <p:nvSpPr>
            <p:cNvPr id="49202" name="Line 4"/>
            <p:cNvSpPr>
              <a:spLocks noChangeShapeType="1"/>
            </p:cNvSpPr>
            <p:nvPr/>
          </p:nvSpPr>
          <p:spPr bwMode="auto">
            <a:xfrm>
              <a:off x="1056" y="283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5"/>
            <p:cNvSpPr>
              <a:spLocks noChangeShapeType="1"/>
            </p:cNvSpPr>
            <p:nvPr/>
          </p:nvSpPr>
          <p:spPr bwMode="auto">
            <a:xfrm>
              <a:off x="2016" y="283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4" name="Group 6"/>
            <p:cNvGrpSpPr>
              <a:grpSpLocks/>
            </p:cNvGrpSpPr>
            <p:nvPr/>
          </p:nvGrpSpPr>
          <p:grpSpPr bwMode="auto">
            <a:xfrm>
              <a:off x="816" y="2976"/>
              <a:ext cx="912" cy="816"/>
              <a:chOff x="691" y="2784"/>
              <a:chExt cx="912" cy="816"/>
            </a:xfrm>
          </p:grpSpPr>
          <p:sp>
            <p:nvSpPr>
              <p:cNvPr id="49238" name="Line 7"/>
              <p:cNvSpPr>
                <a:spLocks noChangeShapeType="1"/>
              </p:cNvSpPr>
              <p:nvPr/>
            </p:nvSpPr>
            <p:spPr bwMode="auto">
              <a:xfrm>
                <a:off x="691" y="3216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9" name="Line 8"/>
              <p:cNvSpPr>
                <a:spLocks noChangeShapeType="1"/>
              </p:cNvSpPr>
              <p:nvPr/>
            </p:nvSpPr>
            <p:spPr bwMode="auto">
              <a:xfrm>
                <a:off x="907" y="3072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0" name="Line 9"/>
              <p:cNvSpPr>
                <a:spLocks noChangeShapeType="1"/>
              </p:cNvSpPr>
              <p:nvPr/>
            </p:nvSpPr>
            <p:spPr bwMode="auto">
              <a:xfrm>
                <a:off x="1123" y="2928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1" name="Line 10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205" name="Group 11"/>
            <p:cNvGrpSpPr>
              <a:grpSpLocks/>
            </p:cNvGrpSpPr>
            <p:nvPr/>
          </p:nvGrpSpPr>
          <p:grpSpPr bwMode="auto">
            <a:xfrm>
              <a:off x="576" y="2640"/>
              <a:ext cx="912" cy="816"/>
              <a:chOff x="691" y="2784"/>
              <a:chExt cx="912" cy="816"/>
            </a:xfrm>
          </p:grpSpPr>
          <p:sp>
            <p:nvSpPr>
              <p:cNvPr id="49234" name="Line 12"/>
              <p:cNvSpPr>
                <a:spLocks noChangeShapeType="1"/>
              </p:cNvSpPr>
              <p:nvPr/>
            </p:nvSpPr>
            <p:spPr bwMode="auto">
              <a:xfrm>
                <a:off x="691" y="3216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5" name="Line 13"/>
              <p:cNvSpPr>
                <a:spLocks noChangeShapeType="1"/>
              </p:cNvSpPr>
              <p:nvPr/>
            </p:nvSpPr>
            <p:spPr bwMode="auto">
              <a:xfrm>
                <a:off x="907" y="3072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6" name="Line 14"/>
              <p:cNvSpPr>
                <a:spLocks noChangeShapeType="1"/>
              </p:cNvSpPr>
              <p:nvPr/>
            </p:nvSpPr>
            <p:spPr bwMode="auto">
              <a:xfrm>
                <a:off x="1123" y="2928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7" name="Line 15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259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06" name="Line 16"/>
            <p:cNvSpPr>
              <a:spLocks noChangeShapeType="1"/>
            </p:cNvSpPr>
            <p:nvPr/>
          </p:nvSpPr>
          <p:spPr bwMode="auto">
            <a:xfrm>
              <a:off x="1248" y="3600"/>
              <a:ext cx="144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Line 17"/>
            <p:cNvSpPr>
              <a:spLocks noChangeShapeType="1"/>
            </p:cNvSpPr>
            <p:nvPr/>
          </p:nvSpPr>
          <p:spPr bwMode="auto">
            <a:xfrm>
              <a:off x="1488" y="3456"/>
              <a:ext cx="24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18"/>
            <p:cNvSpPr>
              <a:spLocks noChangeShapeType="1"/>
            </p:cNvSpPr>
            <p:nvPr/>
          </p:nvSpPr>
          <p:spPr bwMode="auto">
            <a:xfrm>
              <a:off x="1680" y="3312"/>
              <a:ext cx="336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Line 19"/>
            <p:cNvSpPr>
              <a:spLocks noChangeShapeType="1"/>
            </p:cNvSpPr>
            <p:nvPr/>
          </p:nvSpPr>
          <p:spPr bwMode="auto">
            <a:xfrm flipV="1">
              <a:off x="864" y="3024"/>
              <a:ext cx="624" cy="43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20"/>
            <p:cNvSpPr>
              <a:spLocks noChangeShapeType="1"/>
            </p:cNvSpPr>
            <p:nvPr/>
          </p:nvSpPr>
          <p:spPr bwMode="auto">
            <a:xfrm flipV="1">
              <a:off x="1056" y="3348"/>
              <a:ext cx="635" cy="444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Oval 21"/>
            <p:cNvSpPr>
              <a:spLocks noChangeArrowheads="1"/>
            </p:cNvSpPr>
            <p:nvPr/>
          </p:nvSpPr>
          <p:spPr bwMode="auto">
            <a:xfrm flipH="1" flipV="1">
              <a:off x="1262" y="3614"/>
              <a:ext cx="34" cy="34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12" name="Oval 22"/>
            <p:cNvSpPr>
              <a:spLocks noChangeArrowheads="1"/>
            </p:cNvSpPr>
            <p:nvPr/>
          </p:nvSpPr>
          <p:spPr bwMode="auto">
            <a:xfrm flipH="1" flipV="1">
              <a:off x="1488" y="3470"/>
              <a:ext cx="34" cy="34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13" name="Oval 23"/>
            <p:cNvSpPr>
              <a:spLocks noChangeArrowheads="1"/>
            </p:cNvSpPr>
            <p:nvPr/>
          </p:nvSpPr>
          <p:spPr bwMode="auto">
            <a:xfrm flipH="1" flipV="1">
              <a:off x="1694" y="3326"/>
              <a:ext cx="34" cy="34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14" name="Arc 24"/>
            <p:cNvSpPr>
              <a:spLocks/>
            </p:cNvSpPr>
            <p:nvPr/>
          </p:nvSpPr>
          <p:spPr bwMode="auto">
            <a:xfrm rot="-2965919">
              <a:off x="1924" y="3548"/>
              <a:ext cx="88" cy="96"/>
            </a:xfrm>
            <a:custGeom>
              <a:avLst/>
              <a:gdLst>
                <a:gd name="T0" fmla="*/ 0 w 19754"/>
                <a:gd name="T1" fmla="*/ 0 h 21600"/>
                <a:gd name="T2" fmla="*/ 0 w 19754"/>
                <a:gd name="T3" fmla="*/ 0 h 21600"/>
                <a:gd name="T4" fmla="*/ 0 w 19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54"/>
                <a:gd name="T10" fmla="*/ 0 h 21600"/>
                <a:gd name="T11" fmla="*/ 19754 w 19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21600" fill="none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</a:path>
                <a:path w="19754" h="21600" stroke="0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Arc 25"/>
            <p:cNvSpPr>
              <a:spLocks/>
            </p:cNvSpPr>
            <p:nvPr/>
          </p:nvSpPr>
          <p:spPr bwMode="auto">
            <a:xfrm rot="-2965919">
              <a:off x="964" y="3556"/>
              <a:ext cx="88" cy="96"/>
            </a:xfrm>
            <a:custGeom>
              <a:avLst/>
              <a:gdLst>
                <a:gd name="T0" fmla="*/ 0 w 19754"/>
                <a:gd name="T1" fmla="*/ 0 h 21600"/>
                <a:gd name="T2" fmla="*/ 0 w 19754"/>
                <a:gd name="T3" fmla="*/ 0 h 21600"/>
                <a:gd name="T4" fmla="*/ 0 w 19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54"/>
                <a:gd name="T10" fmla="*/ 0 h 21600"/>
                <a:gd name="T11" fmla="*/ 19754 w 19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21600" fill="none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</a:path>
                <a:path w="19754" h="21600" stroke="0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6" name="Arc 26"/>
            <p:cNvSpPr>
              <a:spLocks/>
            </p:cNvSpPr>
            <p:nvPr/>
          </p:nvSpPr>
          <p:spPr bwMode="auto">
            <a:xfrm rot="1442534">
              <a:off x="1152" y="3744"/>
              <a:ext cx="88" cy="96"/>
            </a:xfrm>
            <a:custGeom>
              <a:avLst/>
              <a:gdLst>
                <a:gd name="T0" fmla="*/ 0 w 19754"/>
                <a:gd name="T1" fmla="*/ 0 h 21600"/>
                <a:gd name="T2" fmla="*/ 0 w 19754"/>
                <a:gd name="T3" fmla="*/ 0 h 21600"/>
                <a:gd name="T4" fmla="*/ 0 w 19754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54"/>
                <a:gd name="T10" fmla="*/ 0 h 21600"/>
                <a:gd name="T11" fmla="*/ 19754 w 197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21600" fill="none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</a:path>
                <a:path w="19754" h="21600" stroke="0" extrusionOk="0">
                  <a:moveTo>
                    <a:pt x="-1" y="0"/>
                  </a:moveTo>
                  <a:cubicBezTo>
                    <a:pt x="8549" y="0"/>
                    <a:pt x="16295" y="5043"/>
                    <a:pt x="19753" y="128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7" name="Text Box 27"/>
            <p:cNvSpPr txBox="1">
              <a:spLocks noChangeArrowheads="1"/>
            </p:cNvSpPr>
            <p:nvPr/>
          </p:nvSpPr>
          <p:spPr bwMode="auto">
            <a:xfrm>
              <a:off x="916" y="3312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i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 </a:t>
              </a:r>
            </a:p>
          </p:txBody>
        </p:sp>
        <p:sp>
          <p:nvSpPr>
            <p:cNvPr id="49218" name="Text Box 28"/>
            <p:cNvSpPr txBox="1">
              <a:spLocks noChangeArrowheads="1"/>
            </p:cNvSpPr>
            <p:nvPr/>
          </p:nvSpPr>
          <p:spPr bwMode="auto">
            <a:xfrm>
              <a:off x="1839" y="3321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i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 </a:t>
              </a:r>
            </a:p>
          </p:txBody>
        </p:sp>
        <p:sp>
          <p:nvSpPr>
            <p:cNvPr id="49219" name="Text Box 29"/>
            <p:cNvSpPr txBox="1">
              <a:spLocks noChangeArrowheads="1"/>
            </p:cNvSpPr>
            <p:nvPr/>
          </p:nvSpPr>
          <p:spPr bwMode="auto">
            <a:xfrm>
              <a:off x="1167" y="3561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i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 </a:t>
              </a:r>
            </a:p>
          </p:txBody>
        </p:sp>
        <p:sp>
          <p:nvSpPr>
            <p:cNvPr id="49220" name="Text Box 30"/>
            <p:cNvSpPr txBox="1">
              <a:spLocks noChangeArrowheads="1"/>
            </p:cNvSpPr>
            <p:nvPr/>
          </p:nvSpPr>
          <p:spPr bwMode="auto">
            <a:xfrm>
              <a:off x="1143" y="336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1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1" name="Text Box 31"/>
            <p:cNvSpPr txBox="1">
              <a:spLocks noChangeArrowheads="1"/>
            </p:cNvSpPr>
            <p:nvPr/>
          </p:nvSpPr>
          <p:spPr bwMode="auto">
            <a:xfrm>
              <a:off x="1383" y="316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2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2" name="Text Box 32"/>
            <p:cNvSpPr txBox="1">
              <a:spLocks noChangeArrowheads="1"/>
            </p:cNvSpPr>
            <p:nvPr/>
          </p:nvSpPr>
          <p:spPr bwMode="auto">
            <a:xfrm>
              <a:off x="1632" y="302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3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3" name="Text Box 33"/>
            <p:cNvSpPr txBox="1">
              <a:spLocks noChangeArrowheads="1"/>
            </p:cNvSpPr>
            <p:nvPr/>
          </p:nvSpPr>
          <p:spPr bwMode="auto">
            <a:xfrm>
              <a:off x="1569" y="379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2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4" name="Text Box 34"/>
            <p:cNvSpPr txBox="1">
              <a:spLocks noChangeArrowheads="1"/>
            </p:cNvSpPr>
            <p:nvPr/>
          </p:nvSpPr>
          <p:spPr bwMode="auto">
            <a:xfrm>
              <a:off x="1872" y="379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3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5" name="Text Box 35"/>
            <p:cNvSpPr txBox="1">
              <a:spLocks noChangeArrowheads="1"/>
            </p:cNvSpPr>
            <p:nvPr/>
          </p:nvSpPr>
          <p:spPr bwMode="auto">
            <a:xfrm>
              <a:off x="1233" y="379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1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226" name="Text Box 36"/>
            <p:cNvSpPr txBox="1">
              <a:spLocks noChangeArrowheads="1"/>
            </p:cNvSpPr>
            <p:nvPr/>
          </p:nvSpPr>
          <p:spPr bwMode="auto">
            <a:xfrm>
              <a:off x="1872" y="25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N</a:t>
              </a:r>
            </a:p>
          </p:txBody>
        </p:sp>
        <p:sp>
          <p:nvSpPr>
            <p:cNvPr id="49227" name="Rectangle 37"/>
            <p:cNvSpPr>
              <a:spLocks noChangeArrowheads="1"/>
            </p:cNvSpPr>
            <p:nvPr/>
          </p:nvSpPr>
          <p:spPr bwMode="auto">
            <a:xfrm>
              <a:off x="960" y="25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N</a:t>
              </a:r>
            </a:p>
          </p:txBody>
        </p:sp>
        <p:sp>
          <p:nvSpPr>
            <p:cNvPr id="49228" name="Text Box 38"/>
            <p:cNvSpPr txBox="1">
              <a:spLocks noChangeArrowheads="1"/>
            </p:cNvSpPr>
            <p:nvPr/>
          </p:nvSpPr>
          <p:spPr bwMode="auto">
            <a:xfrm>
              <a:off x="919" y="37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49229" name="Text Box 39"/>
            <p:cNvSpPr txBox="1">
              <a:spLocks noChangeArrowheads="1"/>
            </p:cNvSpPr>
            <p:nvPr/>
          </p:nvSpPr>
          <p:spPr bwMode="auto">
            <a:xfrm>
              <a:off x="672" y="336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I</a:t>
              </a:r>
            </a:p>
          </p:txBody>
        </p:sp>
        <p:sp>
          <p:nvSpPr>
            <p:cNvPr id="49230" name="Text Box 40"/>
            <p:cNvSpPr txBox="1">
              <a:spLocks noChangeArrowheads="1"/>
            </p:cNvSpPr>
            <p:nvPr/>
          </p:nvSpPr>
          <p:spPr bwMode="auto">
            <a:xfrm>
              <a:off x="1632" y="3456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d</a:t>
              </a:r>
            </a:p>
          </p:txBody>
        </p:sp>
        <p:sp>
          <p:nvSpPr>
            <p:cNvPr id="49231" name="Line 41"/>
            <p:cNvSpPr>
              <a:spLocks noChangeShapeType="1"/>
            </p:cNvSpPr>
            <p:nvPr/>
          </p:nvSpPr>
          <p:spPr bwMode="auto">
            <a:xfrm>
              <a:off x="624" y="3792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2" name="Text Box 42"/>
            <p:cNvSpPr txBox="1">
              <a:spLocks noChangeArrowheads="1"/>
            </p:cNvSpPr>
            <p:nvPr/>
          </p:nvSpPr>
          <p:spPr bwMode="auto">
            <a:xfrm>
              <a:off x="2234" y="3504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1C1C1C"/>
                  </a:solidFill>
                </a:rPr>
                <a:t>Ⅰ</a:t>
              </a:r>
            </a:p>
          </p:txBody>
        </p:sp>
        <p:sp>
          <p:nvSpPr>
            <p:cNvPr id="49233" name="Text Box 43"/>
            <p:cNvSpPr txBox="1">
              <a:spLocks noChangeArrowheads="1"/>
            </p:cNvSpPr>
            <p:nvPr/>
          </p:nvSpPr>
          <p:spPr bwMode="auto">
            <a:xfrm>
              <a:off x="2208" y="3792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1C1C1C"/>
                  </a:solidFill>
                </a:rPr>
                <a:t>Ⅱ</a:t>
              </a:r>
            </a:p>
          </p:txBody>
        </p:sp>
      </p:grpSp>
      <p:grpSp>
        <p:nvGrpSpPr>
          <p:cNvPr id="49165" name="Group 44"/>
          <p:cNvGrpSpPr>
            <a:grpSpLocks/>
          </p:cNvGrpSpPr>
          <p:nvPr/>
        </p:nvGrpSpPr>
        <p:grpSpPr bwMode="auto">
          <a:xfrm>
            <a:off x="4953000" y="852488"/>
            <a:ext cx="3276600" cy="2514600"/>
            <a:chOff x="3072" y="537"/>
            <a:chExt cx="2064" cy="1584"/>
          </a:xfrm>
        </p:grpSpPr>
        <p:sp>
          <p:nvSpPr>
            <p:cNvPr id="49199" name="Rectangle 45"/>
            <p:cNvSpPr>
              <a:spLocks noChangeArrowheads="1"/>
            </p:cNvSpPr>
            <p:nvPr/>
          </p:nvSpPr>
          <p:spPr bwMode="auto">
            <a:xfrm>
              <a:off x="3072" y="537"/>
              <a:ext cx="2064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Text Box 46"/>
            <p:cNvSpPr txBox="1">
              <a:spLocks noChangeArrowheads="1"/>
            </p:cNvSpPr>
            <p:nvPr/>
          </p:nvSpPr>
          <p:spPr bwMode="auto">
            <a:xfrm>
              <a:off x="4826" y="111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1C1C1C"/>
                  </a:solidFill>
                </a:rPr>
                <a:t>Ⅰ</a:t>
              </a:r>
            </a:p>
          </p:txBody>
        </p:sp>
        <p:sp>
          <p:nvSpPr>
            <p:cNvPr id="49201" name="Text Box 47"/>
            <p:cNvSpPr txBox="1">
              <a:spLocks noChangeArrowheads="1"/>
            </p:cNvSpPr>
            <p:nvPr/>
          </p:nvSpPr>
          <p:spPr bwMode="auto">
            <a:xfrm>
              <a:off x="4800" y="140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1C1C1C"/>
                  </a:solidFill>
                </a:rPr>
                <a:t>Ⅱ</a:t>
              </a:r>
            </a:p>
          </p:txBody>
        </p:sp>
      </p:grpSp>
      <p:sp>
        <p:nvSpPr>
          <p:cNvPr id="49166" name="Text Box 48"/>
          <p:cNvSpPr txBox="1">
            <a:spLocks noChangeArrowheads="1"/>
          </p:cNvSpPr>
          <p:nvPr/>
        </p:nvSpPr>
        <p:spPr bwMode="auto">
          <a:xfrm>
            <a:off x="1806575" y="3443288"/>
            <a:ext cx="1089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>
                <a:solidFill>
                  <a:srgbClr val="1C1C1C"/>
                </a:solidFill>
              </a:rPr>
              <a:t>时刻 </a:t>
            </a:r>
            <a:r>
              <a:rPr kumimoji="0" lang="en-US" altLang="zh-CN" sz="2800" i="1">
                <a:solidFill>
                  <a:srgbClr val="1C1C1C"/>
                </a:solidFill>
              </a:rPr>
              <a:t>t</a:t>
            </a:r>
          </a:p>
        </p:txBody>
      </p:sp>
      <p:sp>
        <p:nvSpPr>
          <p:cNvPr id="49167" name="Text Box 49"/>
          <p:cNvSpPr txBox="1">
            <a:spLocks noChangeArrowheads="1"/>
          </p:cNvSpPr>
          <p:nvPr/>
        </p:nvSpPr>
        <p:spPr bwMode="auto">
          <a:xfrm>
            <a:off x="5684838" y="3443288"/>
            <a:ext cx="1782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>
                <a:solidFill>
                  <a:srgbClr val="1C1C1C"/>
                </a:solidFill>
              </a:rPr>
              <a:t>时刻 </a:t>
            </a:r>
            <a:r>
              <a:rPr kumimoji="0" lang="en-US" altLang="zh-CN" sz="2800" i="1">
                <a:solidFill>
                  <a:srgbClr val="1C1C1C"/>
                </a:solidFill>
              </a:rPr>
              <a:t>t+</a:t>
            </a:r>
            <a:r>
              <a:rPr kumimoji="0" lang="en-US" altLang="zh-CN" sz="2800">
                <a:solidFill>
                  <a:srgbClr val="1C1C1C"/>
                </a:solidFill>
              </a:rPr>
              <a:t>△</a:t>
            </a:r>
            <a:r>
              <a:rPr kumimoji="0" lang="en-US" altLang="zh-CN" sz="2800" i="1">
                <a:solidFill>
                  <a:srgbClr val="1C1C1C"/>
                </a:solidFill>
              </a:rPr>
              <a:t>t</a:t>
            </a:r>
          </a:p>
        </p:txBody>
      </p:sp>
      <p:graphicFrame>
        <p:nvGraphicFramePr>
          <p:cNvPr id="7218" name="Object 50"/>
          <p:cNvGraphicFramePr>
            <a:graphicFrameLocks noChangeAspect="1"/>
          </p:cNvGraphicFramePr>
          <p:nvPr/>
        </p:nvGraphicFramePr>
        <p:xfrm>
          <a:off x="1524000" y="4027488"/>
          <a:ext cx="2432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3" name="公式" r:id="rId3" imgW="749160" imgH="228600" progId="Equation.3">
                  <p:embed/>
                </p:oleObj>
              </mc:Choice>
              <mc:Fallback>
                <p:oleObj name="公式" r:id="rId3" imgW="74916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27488"/>
                        <a:ext cx="2432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" name="Object 51"/>
          <p:cNvGraphicFramePr>
            <a:graphicFrameLocks noChangeAspect="1"/>
          </p:cNvGraphicFramePr>
          <p:nvPr/>
        </p:nvGraphicFramePr>
        <p:xfrm>
          <a:off x="4953000" y="4008438"/>
          <a:ext cx="21336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4" name="公式" r:id="rId5" imgW="672840" imgH="215640" progId="Equation.3">
                  <p:embed/>
                </p:oleObj>
              </mc:Choice>
              <mc:Fallback>
                <p:oleObj name="公式" r:id="rId5" imgW="67284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08438"/>
                        <a:ext cx="21336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8" name="Group 52"/>
          <p:cNvGrpSpPr>
            <a:grpSpLocks/>
          </p:cNvGrpSpPr>
          <p:nvPr/>
        </p:nvGrpSpPr>
        <p:grpSpPr bwMode="auto">
          <a:xfrm>
            <a:off x="5181600" y="852488"/>
            <a:ext cx="2895600" cy="2590800"/>
            <a:chOff x="3216" y="480"/>
            <a:chExt cx="1824" cy="1632"/>
          </a:xfrm>
        </p:grpSpPr>
        <p:sp>
          <p:nvSpPr>
            <p:cNvPr id="49171" name="Line 53"/>
            <p:cNvSpPr>
              <a:spLocks noChangeShapeType="1"/>
            </p:cNvSpPr>
            <p:nvPr/>
          </p:nvSpPr>
          <p:spPr bwMode="auto">
            <a:xfrm>
              <a:off x="3648" y="720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54"/>
            <p:cNvSpPr>
              <a:spLocks noChangeShapeType="1"/>
            </p:cNvSpPr>
            <p:nvPr/>
          </p:nvSpPr>
          <p:spPr bwMode="auto">
            <a:xfrm>
              <a:off x="4608" y="67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55"/>
            <p:cNvSpPr>
              <a:spLocks noChangeShapeType="1"/>
            </p:cNvSpPr>
            <p:nvPr/>
          </p:nvSpPr>
          <p:spPr bwMode="auto">
            <a:xfrm>
              <a:off x="3408" y="960"/>
              <a:ext cx="259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56"/>
            <p:cNvSpPr>
              <a:spLocks noChangeShapeType="1"/>
            </p:cNvSpPr>
            <p:nvPr/>
          </p:nvSpPr>
          <p:spPr bwMode="auto">
            <a:xfrm>
              <a:off x="3216" y="672"/>
              <a:ext cx="259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57"/>
            <p:cNvSpPr>
              <a:spLocks noChangeShapeType="1"/>
            </p:cNvSpPr>
            <p:nvPr/>
          </p:nvSpPr>
          <p:spPr bwMode="auto">
            <a:xfrm>
              <a:off x="4109" y="576"/>
              <a:ext cx="259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58"/>
            <p:cNvSpPr>
              <a:spLocks noChangeShapeType="1"/>
            </p:cNvSpPr>
            <p:nvPr/>
          </p:nvSpPr>
          <p:spPr bwMode="auto">
            <a:xfrm>
              <a:off x="4128" y="576"/>
              <a:ext cx="480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Arc 59"/>
            <p:cNvSpPr>
              <a:spLocks/>
            </p:cNvSpPr>
            <p:nvPr/>
          </p:nvSpPr>
          <p:spPr bwMode="auto">
            <a:xfrm rot="8325645">
              <a:off x="4608" y="1503"/>
              <a:ext cx="88" cy="81"/>
            </a:xfrm>
            <a:custGeom>
              <a:avLst/>
              <a:gdLst>
                <a:gd name="T0" fmla="*/ 0 w 19754"/>
                <a:gd name="T1" fmla="*/ 0 h 18178"/>
                <a:gd name="T2" fmla="*/ 0 w 19754"/>
                <a:gd name="T3" fmla="*/ 0 h 18178"/>
                <a:gd name="T4" fmla="*/ 0 w 19754"/>
                <a:gd name="T5" fmla="*/ 0 h 18178"/>
                <a:gd name="T6" fmla="*/ 0 60000 65536"/>
                <a:gd name="T7" fmla="*/ 0 60000 65536"/>
                <a:gd name="T8" fmla="*/ 0 60000 65536"/>
                <a:gd name="T9" fmla="*/ 0 w 19754"/>
                <a:gd name="T10" fmla="*/ 0 h 18178"/>
                <a:gd name="T11" fmla="*/ 19754 w 19754"/>
                <a:gd name="T12" fmla="*/ 18178 h 18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18178" fill="none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</a:path>
                <a:path w="19754" h="18178" stroke="0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  <a:lnTo>
                    <a:pt x="0" y="1817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Text Box 60"/>
            <p:cNvSpPr txBox="1">
              <a:spLocks noChangeArrowheads="1"/>
            </p:cNvSpPr>
            <p:nvPr/>
          </p:nvSpPr>
          <p:spPr bwMode="auto">
            <a:xfrm>
              <a:off x="4119" y="105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2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179" name="Text Box 61"/>
            <p:cNvSpPr txBox="1">
              <a:spLocks noChangeArrowheads="1"/>
            </p:cNvSpPr>
            <p:nvPr/>
          </p:nvSpPr>
          <p:spPr bwMode="auto">
            <a:xfrm>
              <a:off x="4608" y="105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3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180" name="Text Box 62"/>
            <p:cNvSpPr txBox="1">
              <a:spLocks noChangeArrowheads="1"/>
            </p:cNvSpPr>
            <p:nvPr/>
          </p:nvSpPr>
          <p:spPr bwMode="auto">
            <a:xfrm>
              <a:off x="3783" y="105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r>
                <a:rPr kumimoji="0" lang="en-US" altLang="zh-CN" baseline="-25000">
                  <a:solidFill>
                    <a:srgbClr val="1C1C1C"/>
                  </a:solidFill>
                </a:rPr>
                <a:t>1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181" name="Text Box 63"/>
            <p:cNvSpPr txBox="1">
              <a:spLocks noChangeArrowheads="1"/>
            </p:cNvSpPr>
            <p:nvPr/>
          </p:nvSpPr>
          <p:spPr bwMode="auto">
            <a:xfrm>
              <a:off x="4508" y="4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N</a:t>
              </a:r>
            </a:p>
          </p:txBody>
        </p:sp>
        <p:sp>
          <p:nvSpPr>
            <p:cNvPr id="49182" name="Rectangle 64"/>
            <p:cNvSpPr>
              <a:spLocks noChangeArrowheads="1"/>
            </p:cNvSpPr>
            <p:nvPr/>
          </p:nvSpPr>
          <p:spPr bwMode="auto">
            <a:xfrm>
              <a:off x="3504" y="4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N</a:t>
              </a:r>
            </a:p>
          </p:txBody>
        </p:sp>
        <p:sp>
          <p:nvSpPr>
            <p:cNvPr id="49183" name="Text Box 65"/>
            <p:cNvSpPr txBox="1">
              <a:spLocks noChangeArrowheads="1"/>
            </p:cNvSpPr>
            <p:nvPr/>
          </p:nvSpPr>
          <p:spPr bwMode="auto">
            <a:xfrm>
              <a:off x="3319" y="110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49184" name="Text Box 66"/>
            <p:cNvSpPr txBox="1">
              <a:spLocks noChangeArrowheads="1"/>
            </p:cNvSpPr>
            <p:nvPr/>
          </p:nvSpPr>
          <p:spPr bwMode="auto">
            <a:xfrm>
              <a:off x="3264" y="91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I</a:t>
              </a:r>
            </a:p>
          </p:txBody>
        </p:sp>
        <p:sp>
          <p:nvSpPr>
            <p:cNvPr id="49185" name="Line 67"/>
            <p:cNvSpPr>
              <a:spLocks noChangeShapeType="1"/>
            </p:cNvSpPr>
            <p:nvPr/>
          </p:nvSpPr>
          <p:spPr bwMode="auto">
            <a:xfrm>
              <a:off x="3216" y="134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68"/>
            <p:cNvSpPr>
              <a:spLocks noChangeShapeType="1"/>
            </p:cNvSpPr>
            <p:nvPr/>
          </p:nvSpPr>
          <p:spPr bwMode="auto">
            <a:xfrm>
              <a:off x="4608" y="1344"/>
              <a:ext cx="19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69"/>
            <p:cNvSpPr>
              <a:spLocks noChangeShapeType="1"/>
            </p:cNvSpPr>
            <p:nvPr/>
          </p:nvSpPr>
          <p:spPr bwMode="auto">
            <a:xfrm>
              <a:off x="3648" y="1344"/>
              <a:ext cx="19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70"/>
            <p:cNvSpPr>
              <a:spLocks noChangeShapeType="1"/>
            </p:cNvSpPr>
            <p:nvPr/>
          </p:nvSpPr>
          <p:spPr bwMode="auto">
            <a:xfrm flipH="1">
              <a:off x="3696" y="1344"/>
              <a:ext cx="96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71"/>
            <p:cNvSpPr>
              <a:spLocks noChangeAspect="1" noChangeShapeType="1"/>
            </p:cNvSpPr>
            <p:nvPr/>
          </p:nvSpPr>
          <p:spPr bwMode="auto">
            <a:xfrm>
              <a:off x="3946" y="1344"/>
              <a:ext cx="57" cy="2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72"/>
            <p:cNvSpPr>
              <a:spLocks noChangeAspect="1" noChangeShapeType="1"/>
            </p:cNvSpPr>
            <p:nvPr/>
          </p:nvSpPr>
          <p:spPr bwMode="auto">
            <a:xfrm>
              <a:off x="4282" y="1344"/>
              <a:ext cx="25" cy="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Arc 73"/>
            <p:cNvSpPr>
              <a:spLocks/>
            </p:cNvSpPr>
            <p:nvPr/>
          </p:nvSpPr>
          <p:spPr bwMode="auto">
            <a:xfrm rot="1859291" flipV="1">
              <a:off x="3590" y="1366"/>
              <a:ext cx="238" cy="300"/>
            </a:xfrm>
            <a:custGeom>
              <a:avLst/>
              <a:gdLst>
                <a:gd name="T0" fmla="*/ 0 w 26835"/>
                <a:gd name="T1" fmla="*/ 0 h 33757"/>
                <a:gd name="T2" fmla="*/ 0 w 26835"/>
                <a:gd name="T3" fmla="*/ 0 h 33757"/>
                <a:gd name="T4" fmla="*/ 0 w 26835"/>
                <a:gd name="T5" fmla="*/ 0 h 33757"/>
                <a:gd name="T6" fmla="*/ 0 60000 65536"/>
                <a:gd name="T7" fmla="*/ 0 60000 65536"/>
                <a:gd name="T8" fmla="*/ 0 60000 65536"/>
                <a:gd name="T9" fmla="*/ 0 w 26835"/>
                <a:gd name="T10" fmla="*/ 0 h 33757"/>
                <a:gd name="T11" fmla="*/ 26835 w 26835"/>
                <a:gd name="T12" fmla="*/ 33757 h 337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35" h="33757" fill="none" extrusionOk="0">
                  <a:moveTo>
                    <a:pt x="-1" y="643"/>
                  </a:moveTo>
                  <a:cubicBezTo>
                    <a:pt x="1712" y="216"/>
                    <a:pt x="3470" y="-1"/>
                    <a:pt x="5235" y="0"/>
                  </a:cubicBezTo>
                  <a:cubicBezTo>
                    <a:pt x="17164" y="0"/>
                    <a:pt x="26835" y="9670"/>
                    <a:pt x="26835" y="21600"/>
                  </a:cubicBezTo>
                  <a:cubicBezTo>
                    <a:pt x="26835" y="25936"/>
                    <a:pt x="25529" y="30172"/>
                    <a:pt x="23089" y="33757"/>
                  </a:cubicBezTo>
                </a:path>
                <a:path w="26835" h="33757" stroke="0" extrusionOk="0">
                  <a:moveTo>
                    <a:pt x="-1" y="643"/>
                  </a:moveTo>
                  <a:cubicBezTo>
                    <a:pt x="1712" y="216"/>
                    <a:pt x="3470" y="-1"/>
                    <a:pt x="5235" y="0"/>
                  </a:cubicBezTo>
                  <a:cubicBezTo>
                    <a:pt x="17164" y="0"/>
                    <a:pt x="26835" y="9670"/>
                    <a:pt x="26835" y="21600"/>
                  </a:cubicBezTo>
                  <a:cubicBezTo>
                    <a:pt x="26835" y="25936"/>
                    <a:pt x="25529" y="30172"/>
                    <a:pt x="23089" y="33757"/>
                  </a:cubicBezTo>
                  <a:lnTo>
                    <a:pt x="523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Arc 74"/>
            <p:cNvSpPr>
              <a:spLocks/>
            </p:cNvSpPr>
            <p:nvPr/>
          </p:nvSpPr>
          <p:spPr bwMode="auto">
            <a:xfrm rot="1859291" flipV="1">
              <a:off x="3880" y="1334"/>
              <a:ext cx="217" cy="248"/>
            </a:xfrm>
            <a:custGeom>
              <a:avLst/>
              <a:gdLst>
                <a:gd name="T0" fmla="*/ 0 w 24377"/>
                <a:gd name="T1" fmla="*/ 0 h 27895"/>
                <a:gd name="T2" fmla="*/ 0 w 24377"/>
                <a:gd name="T3" fmla="*/ 0 h 27895"/>
                <a:gd name="T4" fmla="*/ 0 w 24377"/>
                <a:gd name="T5" fmla="*/ 0 h 27895"/>
                <a:gd name="T6" fmla="*/ 0 60000 65536"/>
                <a:gd name="T7" fmla="*/ 0 60000 65536"/>
                <a:gd name="T8" fmla="*/ 0 60000 65536"/>
                <a:gd name="T9" fmla="*/ 0 w 24377"/>
                <a:gd name="T10" fmla="*/ 0 h 27895"/>
                <a:gd name="T11" fmla="*/ 24377 w 24377"/>
                <a:gd name="T12" fmla="*/ 27895 h 278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77" h="27895" fill="none" extrusionOk="0">
                  <a:moveTo>
                    <a:pt x="0" y="179"/>
                  </a:moveTo>
                  <a:cubicBezTo>
                    <a:pt x="920" y="59"/>
                    <a:pt x="1848" y="-1"/>
                    <a:pt x="2777" y="0"/>
                  </a:cubicBezTo>
                  <a:cubicBezTo>
                    <a:pt x="14706" y="0"/>
                    <a:pt x="24377" y="9670"/>
                    <a:pt x="24377" y="21600"/>
                  </a:cubicBezTo>
                  <a:cubicBezTo>
                    <a:pt x="24377" y="23733"/>
                    <a:pt x="24061" y="25854"/>
                    <a:pt x="23439" y="27895"/>
                  </a:cubicBezTo>
                </a:path>
                <a:path w="24377" h="27895" stroke="0" extrusionOk="0">
                  <a:moveTo>
                    <a:pt x="0" y="179"/>
                  </a:moveTo>
                  <a:cubicBezTo>
                    <a:pt x="920" y="59"/>
                    <a:pt x="1848" y="-1"/>
                    <a:pt x="2777" y="0"/>
                  </a:cubicBezTo>
                  <a:cubicBezTo>
                    <a:pt x="14706" y="0"/>
                    <a:pt x="24377" y="9670"/>
                    <a:pt x="24377" y="21600"/>
                  </a:cubicBezTo>
                  <a:cubicBezTo>
                    <a:pt x="24377" y="23733"/>
                    <a:pt x="24061" y="25854"/>
                    <a:pt x="23439" y="27895"/>
                  </a:cubicBezTo>
                  <a:lnTo>
                    <a:pt x="2777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Arc 75"/>
            <p:cNvSpPr>
              <a:spLocks/>
            </p:cNvSpPr>
            <p:nvPr/>
          </p:nvSpPr>
          <p:spPr bwMode="auto">
            <a:xfrm rot="8325645">
              <a:off x="3648" y="1455"/>
              <a:ext cx="88" cy="81"/>
            </a:xfrm>
            <a:custGeom>
              <a:avLst/>
              <a:gdLst>
                <a:gd name="T0" fmla="*/ 0 w 19754"/>
                <a:gd name="T1" fmla="*/ 0 h 18178"/>
                <a:gd name="T2" fmla="*/ 0 w 19754"/>
                <a:gd name="T3" fmla="*/ 0 h 18178"/>
                <a:gd name="T4" fmla="*/ 0 w 19754"/>
                <a:gd name="T5" fmla="*/ 0 h 18178"/>
                <a:gd name="T6" fmla="*/ 0 60000 65536"/>
                <a:gd name="T7" fmla="*/ 0 60000 65536"/>
                <a:gd name="T8" fmla="*/ 0 60000 65536"/>
                <a:gd name="T9" fmla="*/ 0 w 19754"/>
                <a:gd name="T10" fmla="*/ 0 h 18178"/>
                <a:gd name="T11" fmla="*/ 19754 w 19754"/>
                <a:gd name="T12" fmla="*/ 18178 h 18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18178" fill="none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</a:path>
                <a:path w="19754" h="18178" stroke="0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  <a:lnTo>
                    <a:pt x="0" y="1817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0" name="Object 76"/>
            <p:cNvGraphicFramePr>
              <a:graphicFrameLocks noChangeAspect="1"/>
            </p:cNvGraphicFramePr>
            <p:nvPr/>
          </p:nvGraphicFramePr>
          <p:xfrm>
            <a:off x="3627" y="1632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5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632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77"/>
            <p:cNvGraphicFramePr>
              <a:graphicFrameLocks noChangeAspect="1"/>
            </p:cNvGraphicFramePr>
            <p:nvPr/>
          </p:nvGraphicFramePr>
          <p:xfrm>
            <a:off x="4608" y="1632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6" name="公式" r:id="rId9" imgW="114120" imgH="126720" progId="Equation.3">
                    <p:embed/>
                  </p:oleObj>
                </mc:Choice>
                <mc:Fallback>
                  <p:oleObj name="公式" r:id="rId9" imgW="114120" imgH="12672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632"/>
                          <a:ext cx="13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4" name="Text Box 78"/>
            <p:cNvSpPr txBox="1">
              <a:spLocks noChangeArrowheads="1"/>
            </p:cNvSpPr>
            <p:nvPr/>
          </p:nvSpPr>
          <p:spPr bwMode="auto">
            <a:xfrm>
              <a:off x="3703" y="15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B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195" name="Text Box 79"/>
            <p:cNvSpPr txBox="1">
              <a:spLocks noChangeArrowheads="1"/>
            </p:cNvSpPr>
            <p:nvPr/>
          </p:nvSpPr>
          <p:spPr bwMode="auto">
            <a:xfrm>
              <a:off x="3792" y="18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1C1C1C"/>
                  </a:solidFill>
                </a:rPr>
                <a:t>R</a:t>
              </a:r>
              <a:endParaRPr kumimoji="0" lang="en-US" altLang="zh-CN">
                <a:solidFill>
                  <a:srgbClr val="1C1C1C"/>
                </a:solidFill>
              </a:endParaRPr>
            </a:p>
          </p:txBody>
        </p:sp>
        <p:sp>
          <p:nvSpPr>
            <p:cNvPr id="49196" name="Arc 80"/>
            <p:cNvSpPr>
              <a:spLocks/>
            </p:cNvSpPr>
            <p:nvPr/>
          </p:nvSpPr>
          <p:spPr bwMode="auto">
            <a:xfrm rot="-7710776">
              <a:off x="4509" y="1347"/>
              <a:ext cx="88" cy="81"/>
            </a:xfrm>
            <a:custGeom>
              <a:avLst/>
              <a:gdLst>
                <a:gd name="T0" fmla="*/ 0 w 19754"/>
                <a:gd name="T1" fmla="*/ 0 h 18178"/>
                <a:gd name="T2" fmla="*/ 0 w 19754"/>
                <a:gd name="T3" fmla="*/ 0 h 18178"/>
                <a:gd name="T4" fmla="*/ 0 w 19754"/>
                <a:gd name="T5" fmla="*/ 0 h 18178"/>
                <a:gd name="T6" fmla="*/ 0 60000 65536"/>
                <a:gd name="T7" fmla="*/ 0 60000 65536"/>
                <a:gd name="T8" fmla="*/ 0 60000 65536"/>
                <a:gd name="T9" fmla="*/ 0 w 19754"/>
                <a:gd name="T10" fmla="*/ 0 h 18178"/>
                <a:gd name="T11" fmla="*/ 19754 w 19754"/>
                <a:gd name="T12" fmla="*/ 18178 h 18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4" h="18178" fill="none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</a:path>
                <a:path w="19754" h="18178" stroke="0" extrusionOk="0">
                  <a:moveTo>
                    <a:pt x="11667" y="-1"/>
                  </a:moveTo>
                  <a:cubicBezTo>
                    <a:pt x="15229" y="2286"/>
                    <a:pt x="18041" y="5569"/>
                    <a:pt x="19753" y="9440"/>
                  </a:cubicBezTo>
                  <a:lnTo>
                    <a:pt x="0" y="1817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Arc 81"/>
            <p:cNvSpPr>
              <a:spLocks noChangeAspect="1"/>
            </p:cNvSpPr>
            <p:nvPr/>
          </p:nvSpPr>
          <p:spPr bwMode="auto">
            <a:xfrm rot="7761942">
              <a:off x="4227" y="1347"/>
              <a:ext cx="152" cy="130"/>
            </a:xfrm>
            <a:custGeom>
              <a:avLst/>
              <a:gdLst>
                <a:gd name="T0" fmla="*/ 0 w 21600"/>
                <a:gd name="T1" fmla="*/ 0 h 25808"/>
                <a:gd name="T2" fmla="*/ 0 w 21600"/>
                <a:gd name="T3" fmla="*/ 0 h 25808"/>
                <a:gd name="T4" fmla="*/ 0 w 21600"/>
                <a:gd name="T5" fmla="*/ 0 h 2580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808"/>
                <a:gd name="T11" fmla="*/ 21600 w 21600"/>
                <a:gd name="T12" fmla="*/ 25808 h 258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80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12"/>
                    <a:pt x="21461" y="24422"/>
                    <a:pt x="21186" y="25808"/>
                  </a:cubicBezTo>
                </a:path>
                <a:path w="21600" h="2580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12"/>
                    <a:pt x="21461" y="24422"/>
                    <a:pt x="21186" y="258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2" name="Object 82"/>
            <p:cNvGraphicFramePr>
              <a:graphicFrameLocks noChangeAspect="1"/>
            </p:cNvGraphicFramePr>
            <p:nvPr/>
          </p:nvGraphicFramePr>
          <p:xfrm>
            <a:off x="4238" y="1632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7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632"/>
                          <a:ext cx="13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8" name="Arc 83"/>
            <p:cNvSpPr>
              <a:spLocks/>
            </p:cNvSpPr>
            <p:nvPr/>
          </p:nvSpPr>
          <p:spPr bwMode="auto">
            <a:xfrm flipV="1">
              <a:off x="4224" y="1343"/>
              <a:ext cx="336" cy="311"/>
            </a:xfrm>
            <a:custGeom>
              <a:avLst/>
              <a:gdLst>
                <a:gd name="T0" fmla="*/ 0 w 21600"/>
                <a:gd name="T1" fmla="*/ 0 h 19952"/>
                <a:gd name="T2" fmla="*/ 0 w 21600"/>
                <a:gd name="T3" fmla="*/ 0 h 19952"/>
                <a:gd name="T4" fmla="*/ 0 w 21600"/>
                <a:gd name="T5" fmla="*/ 0 h 199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952"/>
                <a:gd name="T11" fmla="*/ 21600 w 21600"/>
                <a:gd name="T12" fmla="*/ 19952 h 19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952" fill="none" extrusionOk="0">
                  <a:moveTo>
                    <a:pt x="8275" y="-1"/>
                  </a:moveTo>
                  <a:cubicBezTo>
                    <a:pt x="16341" y="3345"/>
                    <a:pt x="21600" y="11219"/>
                    <a:pt x="21600" y="19952"/>
                  </a:cubicBezTo>
                </a:path>
                <a:path w="21600" h="19952" stroke="0" extrusionOk="0">
                  <a:moveTo>
                    <a:pt x="8275" y="-1"/>
                  </a:moveTo>
                  <a:cubicBezTo>
                    <a:pt x="16341" y="3345"/>
                    <a:pt x="21600" y="11219"/>
                    <a:pt x="21600" y="19952"/>
                  </a:cubicBezTo>
                  <a:lnTo>
                    <a:pt x="0" y="19952"/>
                  </a:lnTo>
                  <a:close/>
                </a:path>
              </a:pathLst>
            </a:custGeom>
            <a:noFill/>
            <a:ln w="19050">
              <a:solidFill>
                <a:srgbClr val="00CC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156" name="Object 84"/>
          <p:cNvGraphicFramePr>
            <a:graphicFrameLocks noChangeAspect="1"/>
          </p:cNvGraphicFramePr>
          <p:nvPr/>
        </p:nvGraphicFramePr>
        <p:xfrm>
          <a:off x="4591050" y="34115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8" name="公式" r:id="rId12" imgW="114120" imgH="215640" progId="Equation.3">
                  <p:embed/>
                </p:oleObj>
              </mc:Choice>
              <mc:Fallback>
                <p:oleObj name="公式" r:id="rId12" imgW="114120" imgH="21564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4115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85"/>
          <p:cNvGraphicFramePr>
            <a:graphicFrameLocks noChangeAspect="1"/>
          </p:cNvGraphicFramePr>
          <p:nvPr/>
        </p:nvGraphicFramePr>
        <p:xfrm>
          <a:off x="1371600" y="4800600"/>
          <a:ext cx="2438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9" name="公式" r:id="rId14" imgW="1600200" imgH="431640" progId="Equation.3">
                  <p:embed/>
                </p:oleObj>
              </mc:Choice>
              <mc:Fallback>
                <p:oleObj name="公式" r:id="rId14" imgW="1600200" imgH="4316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2438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4" name="Object 86"/>
          <p:cNvGraphicFramePr>
            <a:graphicFrameLocks noChangeAspect="1"/>
          </p:cNvGraphicFramePr>
          <p:nvPr/>
        </p:nvGraphicFramePr>
        <p:xfrm>
          <a:off x="4876800" y="4724400"/>
          <a:ext cx="2438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0" name="公式" r:id="rId16" imgW="711000" imgH="228600" progId="Equation.3">
                  <p:embed/>
                </p:oleObj>
              </mc:Choice>
              <mc:Fallback>
                <p:oleObj name="公式" r:id="rId16" imgW="711000" imgH="228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2438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755775" y="5334000"/>
            <a:ext cx="4856163" cy="1220788"/>
            <a:chOff x="1117" y="3312"/>
            <a:chExt cx="3059" cy="769"/>
          </a:xfrm>
        </p:grpSpPr>
        <p:graphicFrame>
          <p:nvGraphicFramePr>
            <p:cNvPr id="49159" name="Object 88"/>
            <p:cNvGraphicFramePr>
              <a:graphicFrameLocks noChangeAspect="1"/>
            </p:cNvGraphicFramePr>
            <p:nvPr/>
          </p:nvGraphicFramePr>
          <p:xfrm>
            <a:off x="2160" y="3312"/>
            <a:ext cx="2016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11" name="公式" r:id="rId18" imgW="1130040" imgH="431640" progId="Equation.3">
                    <p:embed/>
                  </p:oleObj>
                </mc:Choice>
                <mc:Fallback>
                  <p:oleObj name="公式" r:id="rId18" imgW="1130040" imgH="43164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016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Text Box 89"/>
            <p:cNvSpPr txBox="1">
              <a:spLocks noChangeArrowheads="1"/>
            </p:cNvSpPr>
            <p:nvPr/>
          </p:nvSpPr>
          <p:spPr bwMode="auto">
            <a:xfrm>
              <a:off x="1117" y="3552"/>
              <a:ext cx="5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所以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第五节   波的干涉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940425" y="1989138"/>
            <a:ext cx="2895600" cy="429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</a:t>
            </a:r>
            <a:r>
              <a:rPr lang="zh-CN" altLang="en-US" b="1">
                <a:solidFill>
                  <a:srgbClr val="FF0000"/>
                </a:solidFill>
              </a:rPr>
              <a:t>频率</a:t>
            </a:r>
            <a:r>
              <a:rPr lang="zh-CN" altLang="en-US" b="1"/>
              <a:t>相同、</a:t>
            </a:r>
            <a:r>
              <a:rPr lang="zh-CN" altLang="en-US" b="1">
                <a:solidFill>
                  <a:srgbClr val="FF0000"/>
                </a:solidFill>
              </a:rPr>
              <a:t>振动方向</a:t>
            </a:r>
            <a:r>
              <a:rPr lang="zh-CN" altLang="en-US" b="1"/>
              <a:t>平行、</a:t>
            </a:r>
            <a:r>
              <a:rPr lang="zh-CN" altLang="en-US" b="1">
                <a:solidFill>
                  <a:srgbClr val="FF0000"/>
                </a:solidFill>
              </a:rPr>
              <a:t>相位</a:t>
            </a:r>
            <a:r>
              <a:rPr lang="zh-CN" altLang="en-US" b="1"/>
              <a:t>相同或相位差恒定的两列波相遇时，使某些地方振动</a:t>
            </a:r>
            <a:r>
              <a:rPr lang="zh-CN" altLang="en-US" b="1">
                <a:solidFill>
                  <a:srgbClr val="FF0000"/>
                </a:solidFill>
              </a:rPr>
              <a:t>始终加强</a:t>
            </a:r>
            <a:r>
              <a:rPr lang="zh-CN" altLang="en-US" b="1"/>
              <a:t>，而使另一些地方振动</a:t>
            </a:r>
            <a:r>
              <a:rPr lang="zh-CN" altLang="en-US" b="1">
                <a:solidFill>
                  <a:srgbClr val="FF0000"/>
                </a:solidFill>
              </a:rPr>
              <a:t>始终减弱</a:t>
            </a:r>
            <a:r>
              <a:rPr lang="zh-CN" altLang="en-US" b="1"/>
              <a:t>的现象，称为</a:t>
            </a:r>
            <a:r>
              <a:rPr lang="zh-CN" altLang="en-US" b="1">
                <a:solidFill>
                  <a:srgbClr val="CC0000"/>
                </a:solidFill>
              </a:rPr>
              <a:t>波的干涉现象</a:t>
            </a:r>
            <a:r>
              <a:rPr lang="en-US" altLang="zh-CN" b="1">
                <a:solidFill>
                  <a:srgbClr val="CC0000"/>
                </a:solidFill>
              </a:rPr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192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" y="1989138"/>
                  <a:ext cx="5486400" cy="4335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/>
              <a:t>一、波的叠加原理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789363"/>
            <a:ext cx="8785225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rgbClr val="3333FF"/>
              </a:buClr>
              <a:buSzPct val="120000"/>
              <a:defRPr/>
            </a:pPr>
            <a:r>
              <a:rPr lang="en-US" altLang="zh-CN" sz="2800" b="1" dirty="0"/>
              <a:t>   1</a:t>
            </a:r>
            <a:r>
              <a:rPr lang="zh-CN" altLang="en-US" sz="2800" b="1" dirty="0"/>
              <a:t>、几列波相遇之后， 仍然保持它们各自原有的特征（频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率</a:t>
            </a:r>
            <a:r>
              <a:rPr lang="zh-CN" altLang="en-US" sz="2800" b="1" dirty="0"/>
              <a:t>、波长、振幅、振动方向等）不变，并按照原来的方向继续前进，好象没有遇到过其他波一样</a:t>
            </a:r>
            <a:r>
              <a:rPr lang="en-US" altLang="zh-CN" sz="2800" b="1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52400" y="5511800"/>
            <a:ext cx="87741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FF"/>
              </a:buClr>
              <a:buSzPct val="120000"/>
            </a:pPr>
            <a:r>
              <a:rPr lang="en-US" altLang="zh-CN" sz="2800" b="1"/>
              <a:t>  2</a:t>
            </a:r>
            <a:r>
              <a:rPr lang="zh-CN" altLang="en-US" sz="2800" b="1"/>
              <a:t>、在相遇区域内任一点的振动，为各列波单独存在时在该点所引起的振动</a:t>
            </a:r>
            <a:r>
              <a:rPr lang="zh-CN" altLang="en-US" sz="2800" b="1">
                <a:solidFill>
                  <a:srgbClr val="FF0000"/>
                </a:solidFill>
              </a:rPr>
              <a:t>位移的矢量和</a:t>
            </a:r>
            <a:r>
              <a:rPr lang="en-US" altLang="zh-CN" sz="2800" b="1"/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16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750" y="1052513"/>
                  <a:ext cx="8153400" cy="2743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2362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水表面的波既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非横波</a:t>
            </a:r>
            <a:r>
              <a:rPr lang="zh-CN" altLang="en-US" sz="3200" b="1">
                <a:ea typeface="楷体_GB2312" pitchFamily="49" charset="-122"/>
              </a:rPr>
              <a:t>又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非纵波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4191000" y="57150"/>
            <a:ext cx="3200400" cy="6724650"/>
            <a:chOff x="2640" y="36"/>
            <a:chExt cx="2016" cy="4236"/>
          </a:xfrm>
        </p:grpSpPr>
        <p:pic>
          <p:nvPicPr>
            <p:cNvPr id="96260" name="Picture 4" descr="a03（水非纵、横波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79"/>
              <a:ext cx="2016" cy="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3348" y="36"/>
              <a:ext cx="86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波速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943600" y="898525"/>
            <a:ext cx="2895600" cy="543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</a:t>
            </a:r>
            <a:r>
              <a:rPr lang="zh-CN" altLang="en-US" sz="2800" b="1"/>
              <a:t>频率相同、振动方向平行、相位相同或相位差恒定的两列波相遇时，使某些地方振动始终加强，而使另一些地方振动始终减弱的现象，称为</a:t>
            </a:r>
            <a:r>
              <a:rPr lang="zh-CN" altLang="en-US" sz="2800" b="1">
                <a:solidFill>
                  <a:srgbClr val="CC0000"/>
                </a:solidFill>
              </a:rPr>
              <a:t>波的干涉现象</a:t>
            </a:r>
            <a:r>
              <a:rPr lang="en-US" altLang="zh-CN" sz="2800" b="1">
                <a:solidFill>
                  <a:srgbClr val="CC0000"/>
                </a:solidFill>
              </a:rPr>
              <a:t>.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378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/>
              <a:t>二、波的干涉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240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288" y="1557338"/>
                  <a:ext cx="5486400" cy="4802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9" name="Group 5"/>
          <p:cNvGrpSpPr>
            <a:grpSpLocks/>
          </p:cNvGrpSpPr>
          <p:nvPr/>
        </p:nvGrpSpPr>
        <p:grpSpPr bwMode="auto">
          <a:xfrm>
            <a:off x="411163" y="914400"/>
            <a:ext cx="3429000" cy="2286000"/>
            <a:chOff x="259" y="576"/>
            <a:chExt cx="2160" cy="1440"/>
          </a:xfrm>
        </p:grpSpPr>
        <p:sp>
          <p:nvSpPr>
            <p:cNvPr id="53276" name="Rectangle 6"/>
            <p:cNvSpPr>
              <a:spLocks noChangeArrowheads="1"/>
            </p:cNvSpPr>
            <p:nvPr/>
          </p:nvSpPr>
          <p:spPr bwMode="auto">
            <a:xfrm>
              <a:off x="259" y="576"/>
              <a:ext cx="216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3277" name="Group 7"/>
            <p:cNvGrpSpPr>
              <a:grpSpLocks/>
            </p:cNvGrpSpPr>
            <p:nvPr/>
          </p:nvGrpSpPr>
          <p:grpSpPr bwMode="auto">
            <a:xfrm>
              <a:off x="355" y="617"/>
              <a:ext cx="1920" cy="1351"/>
              <a:chOff x="192" y="1769"/>
              <a:chExt cx="1920" cy="1351"/>
            </a:xfrm>
          </p:grpSpPr>
          <p:sp>
            <p:nvSpPr>
              <p:cNvPr id="53278" name="Line 8"/>
              <p:cNvSpPr>
                <a:spLocks noChangeShapeType="1"/>
              </p:cNvSpPr>
              <p:nvPr/>
            </p:nvSpPr>
            <p:spPr bwMode="auto">
              <a:xfrm flipV="1">
                <a:off x="576" y="2112"/>
                <a:ext cx="1536" cy="1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9" name="Line 9"/>
              <p:cNvSpPr>
                <a:spLocks noChangeShapeType="1"/>
              </p:cNvSpPr>
              <p:nvPr/>
            </p:nvSpPr>
            <p:spPr bwMode="auto">
              <a:xfrm flipV="1">
                <a:off x="528" y="1872"/>
                <a:ext cx="1536" cy="110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254" name="Object 10"/>
              <p:cNvGraphicFramePr>
                <a:graphicFrameLocks noChangeAspect="1"/>
              </p:cNvGraphicFramePr>
              <p:nvPr/>
            </p:nvGraphicFramePr>
            <p:xfrm>
              <a:off x="240" y="1961"/>
              <a:ext cx="279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4" name="公式" r:id="rId3" imgW="203040" imgH="317160" progId="Equation.3">
                      <p:embed/>
                    </p:oleObj>
                  </mc:Choice>
                  <mc:Fallback>
                    <p:oleObj name="公式" r:id="rId3" imgW="203040" imgH="3171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961"/>
                            <a:ext cx="279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5" name="Object 11"/>
              <p:cNvGraphicFramePr>
                <a:graphicFrameLocks noChangeAspect="1"/>
              </p:cNvGraphicFramePr>
              <p:nvPr/>
            </p:nvGraphicFramePr>
            <p:xfrm>
              <a:off x="192" y="2681"/>
              <a:ext cx="317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5" name="公式" r:id="rId5" imgW="228600" imgH="317160" progId="Equation.3">
                      <p:embed/>
                    </p:oleObj>
                  </mc:Choice>
                  <mc:Fallback>
                    <p:oleObj name="公式" r:id="rId5" imgW="2286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681"/>
                            <a:ext cx="317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6" name="Object 12"/>
              <p:cNvGraphicFramePr>
                <a:graphicFrameLocks noChangeAspect="1"/>
              </p:cNvGraphicFramePr>
              <p:nvPr/>
            </p:nvGraphicFramePr>
            <p:xfrm>
              <a:off x="1619" y="2160"/>
              <a:ext cx="311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6" name="公式" r:id="rId7" imgW="152280" imgH="164880" progId="Equation.3">
                      <p:embed/>
                    </p:oleObj>
                  </mc:Choice>
                  <mc:Fallback>
                    <p:oleObj name="公式" r:id="rId7" imgW="15228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9" y="2160"/>
                            <a:ext cx="311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80" name="Text Box 13"/>
              <p:cNvSpPr txBox="1">
                <a:spLocks noChangeArrowheads="1"/>
              </p:cNvSpPr>
              <p:nvPr/>
            </p:nvSpPr>
            <p:spPr bwMode="auto">
              <a:xfrm>
                <a:off x="1584" y="19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3200" b="1">
                    <a:solidFill>
                      <a:srgbClr val="FF3300"/>
                    </a:solidFill>
                  </a:rPr>
                  <a:t>*</a:t>
                </a:r>
                <a:endParaRPr kumimoji="0" lang="en-US" altLang="zh-CN" sz="3200" b="1"/>
              </a:p>
            </p:txBody>
          </p:sp>
          <p:graphicFrame>
            <p:nvGraphicFramePr>
              <p:cNvPr id="53257" name="Object 14"/>
              <p:cNvGraphicFramePr>
                <a:graphicFrameLocks noChangeAspect="1"/>
              </p:cNvGraphicFramePr>
              <p:nvPr/>
            </p:nvGraphicFramePr>
            <p:xfrm>
              <a:off x="960" y="1769"/>
              <a:ext cx="244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7" name="公式" r:id="rId9" imgW="177480" imgH="317160" progId="Equation.3">
                      <p:embed/>
                    </p:oleObj>
                  </mc:Choice>
                  <mc:Fallback>
                    <p:oleObj name="公式" r:id="rId9" imgW="177480" imgH="31716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769"/>
                            <a:ext cx="244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8" name="Object 15"/>
              <p:cNvGraphicFramePr>
                <a:graphicFrameLocks noChangeAspect="1"/>
              </p:cNvGraphicFramePr>
              <p:nvPr/>
            </p:nvGraphicFramePr>
            <p:xfrm>
              <a:off x="1104" y="2489"/>
              <a:ext cx="279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8" name="公式" r:id="rId11" imgW="203040" imgH="317160" progId="Equation.3">
                      <p:embed/>
                    </p:oleObj>
                  </mc:Choice>
                  <mc:Fallback>
                    <p:oleObj name="公式" r:id="rId11" imgW="203040" imgH="3171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489"/>
                            <a:ext cx="279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81" name="Oval 1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96" cy="8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82" name="Oval 17"/>
              <p:cNvSpPr>
                <a:spLocks noChangeArrowheads="1"/>
              </p:cNvSpPr>
              <p:nvPr/>
            </p:nvSpPr>
            <p:spPr bwMode="auto">
              <a:xfrm>
                <a:off x="480" y="2937"/>
                <a:ext cx="96" cy="8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82638" y="3276600"/>
            <a:ext cx="6456362" cy="1295400"/>
            <a:chOff x="336" y="2112"/>
            <a:chExt cx="4067" cy="816"/>
          </a:xfrm>
        </p:grpSpPr>
        <p:sp>
          <p:nvSpPr>
            <p:cNvPr id="53273" name="Text Box 19"/>
            <p:cNvSpPr txBox="1">
              <a:spLocks noChangeArrowheads="1"/>
            </p:cNvSpPr>
            <p:nvPr/>
          </p:nvSpPr>
          <p:spPr bwMode="auto">
            <a:xfrm>
              <a:off x="336" y="2313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F0000"/>
                  </a:solidFill>
                </a:rPr>
                <a:t>波源</a:t>
              </a:r>
              <a:r>
                <a:rPr kumimoji="0" lang="zh-CN" altLang="en-US" sz="2800" b="1"/>
                <a:t>振动</a:t>
              </a:r>
            </a:p>
          </p:txBody>
        </p:sp>
        <p:grpSp>
          <p:nvGrpSpPr>
            <p:cNvPr id="53274" name="Group 20"/>
            <p:cNvGrpSpPr>
              <a:grpSpLocks/>
            </p:cNvGrpSpPr>
            <p:nvPr/>
          </p:nvGrpSpPr>
          <p:grpSpPr bwMode="auto">
            <a:xfrm>
              <a:off x="2112" y="2112"/>
              <a:ext cx="2291" cy="816"/>
              <a:chOff x="3085" y="2028"/>
              <a:chExt cx="2291" cy="816"/>
            </a:xfrm>
          </p:grpSpPr>
          <p:graphicFrame>
            <p:nvGraphicFramePr>
              <p:cNvPr id="53252" name="Object 21"/>
              <p:cNvGraphicFramePr>
                <a:graphicFrameLocks noChangeAspect="1"/>
              </p:cNvGraphicFramePr>
              <p:nvPr/>
            </p:nvGraphicFramePr>
            <p:xfrm>
              <a:off x="3248" y="2028"/>
              <a:ext cx="208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9" name="公式" r:id="rId13" imgW="1981080" imgH="317160" progId="Equation.3">
                      <p:embed/>
                    </p:oleObj>
                  </mc:Choice>
                  <mc:Fallback>
                    <p:oleObj name="公式" r:id="rId13" imgW="198108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" y="2028"/>
                            <a:ext cx="208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3" name="Object 22"/>
              <p:cNvGraphicFramePr>
                <a:graphicFrameLocks noChangeAspect="1"/>
              </p:cNvGraphicFramePr>
              <p:nvPr/>
            </p:nvGraphicFramePr>
            <p:xfrm>
              <a:off x="3203" y="2504"/>
              <a:ext cx="2173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50" name="公式" r:id="rId15" imgW="2070000" imgH="317160" progId="Equation.3">
                      <p:embed/>
                    </p:oleObj>
                  </mc:Choice>
                  <mc:Fallback>
                    <p:oleObj name="公式" r:id="rId15" imgW="2070000" imgH="3171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3" y="2504"/>
                            <a:ext cx="2173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75" name="AutoShape 23"/>
              <p:cNvSpPr>
                <a:spLocks/>
              </p:cNvSpPr>
              <p:nvPr/>
            </p:nvSpPr>
            <p:spPr bwMode="auto">
              <a:xfrm>
                <a:off x="3085" y="2132"/>
                <a:ext cx="179" cy="568"/>
              </a:xfrm>
              <a:prstGeom prst="leftBrace">
                <a:avLst>
                  <a:gd name="adj1" fmla="val 26443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39750" y="4508500"/>
            <a:ext cx="7924800" cy="2003425"/>
            <a:chOff x="336" y="2880"/>
            <a:chExt cx="4992" cy="1262"/>
          </a:xfrm>
        </p:grpSpPr>
        <p:grpSp>
          <p:nvGrpSpPr>
            <p:cNvPr id="53270" name="Group 25"/>
            <p:cNvGrpSpPr>
              <a:grpSpLocks/>
            </p:cNvGrpSpPr>
            <p:nvPr/>
          </p:nvGrpSpPr>
          <p:grpSpPr bwMode="auto">
            <a:xfrm>
              <a:off x="2208" y="2880"/>
              <a:ext cx="3120" cy="1262"/>
              <a:chOff x="2208" y="2880"/>
              <a:chExt cx="3120" cy="1262"/>
            </a:xfrm>
          </p:grpSpPr>
          <p:graphicFrame>
            <p:nvGraphicFramePr>
              <p:cNvPr id="53250" name="Object 26"/>
              <p:cNvGraphicFramePr>
                <a:graphicFrameLocks noChangeAspect="1"/>
              </p:cNvGraphicFramePr>
              <p:nvPr/>
            </p:nvGraphicFramePr>
            <p:xfrm>
              <a:off x="2352" y="2880"/>
              <a:ext cx="2976" cy="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51" name="公式" r:id="rId17" imgW="1726920" imgH="393480" progId="Equation.3">
                      <p:embed/>
                    </p:oleObj>
                  </mc:Choice>
                  <mc:Fallback>
                    <p:oleObj name="公式" r:id="rId17" imgW="1726920" imgH="3934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880"/>
                            <a:ext cx="2976" cy="6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1" name="Object 27"/>
              <p:cNvGraphicFramePr>
                <a:graphicFrameLocks noChangeAspect="1"/>
              </p:cNvGraphicFramePr>
              <p:nvPr/>
            </p:nvGraphicFramePr>
            <p:xfrm>
              <a:off x="2352" y="3456"/>
              <a:ext cx="2976" cy="6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52" name="公式" r:id="rId19" imgW="1790640" imgH="393480" progId="Equation.3">
                      <p:embed/>
                    </p:oleObj>
                  </mc:Choice>
                  <mc:Fallback>
                    <p:oleObj name="公式" r:id="rId19" imgW="1790640" imgH="3934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456"/>
                            <a:ext cx="2976" cy="6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72" name="AutoShape 28"/>
              <p:cNvSpPr>
                <a:spLocks/>
              </p:cNvSpPr>
              <p:nvPr/>
            </p:nvSpPr>
            <p:spPr bwMode="auto">
              <a:xfrm flipH="1">
                <a:off x="2208" y="3180"/>
                <a:ext cx="144" cy="708"/>
              </a:xfrm>
              <a:prstGeom prst="rightBrace">
                <a:avLst>
                  <a:gd name="adj1" fmla="val 40972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3271" name="Text Box 29"/>
            <p:cNvSpPr txBox="1">
              <a:spLocks noChangeArrowheads="1"/>
            </p:cNvSpPr>
            <p:nvPr/>
          </p:nvSpPr>
          <p:spPr bwMode="auto">
            <a:xfrm>
              <a:off x="336" y="3369"/>
              <a:ext cx="2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点 </a:t>
              </a:r>
              <a:r>
                <a:rPr kumimoji="0" lang="en-US" altLang="zh-CN" sz="2800" i="1">
                  <a:solidFill>
                    <a:srgbClr val="CC0000"/>
                  </a:solidFill>
                </a:rPr>
                <a:t>P </a:t>
              </a:r>
              <a:r>
                <a:rPr kumimoji="0" lang="zh-CN" altLang="en-US" sz="2800" b="1"/>
                <a:t>的两个分振动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419600" y="1219200"/>
            <a:ext cx="5154613" cy="1585913"/>
            <a:chOff x="2753" y="969"/>
            <a:chExt cx="3247" cy="999"/>
          </a:xfrm>
        </p:grpSpPr>
        <p:sp>
          <p:nvSpPr>
            <p:cNvPr id="53267" name="Rectangle 31"/>
            <p:cNvSpPr>
              <a:spLocks noChangeArrowheads="1"/>
            </p:cNvSpPr>
            <p:nvPr/>
          </p:nvSpPr>
          <p:spPr bwMode="auto">
            <a:xfrm>
              <a:off x="2782" y="969"/>
              <a:ext cx="20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1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/>
                <a:t>频率相同；</a:t>
              </a:r>
            </a:p>
          </p:txBody>
        </p:sp>
        <p:sp>
          <p:nvSpPr>
            <p:cNvPr id="53268" name="Rectangle 32"/>
            <p:cNvSpPr>
              <a:spLocks noChangeArrowheads="1"/>
            </p:cNvSpPr>
            <p:nvPr/>
          </p:nvSpPr>
          <p:spPr bwMode="auto">
            <a:xfrm>
              <a:off x="2769" y="1305"/>
              <a:ext cx="23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CC0000"/>
                  </a:solidFill>
                </a:rPr>
                <a:t>2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/>
                <a:t>振动方向平行；</a:t>
              </a:r>
            </a:p>
          </p:txBody>
        </p:sp>
        <p:sp>
          <p:nvSpPr>
            <p:cNvPr id="53269" name="Rectangle 33"/>
            <p:cNvSpPr>
              <a:spLocks noChangeArrowheads="1"/>
            </p:cNvSpPr>
            <p:nvPr/>
          </p:nvSpPr>
          <p:spPr bwMode="auto">
            <a:xfrm>
              <a:off x="2753" y="1641"/>
              <a:ext cx="3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</a:rPr>
                <a:t>3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）</a:t>
              </a:r>
              <a:r>
                <a:rPr kumimoji="0" lang="zh-CN" altLang="en-US" sz="2800" b="1"/>
                <a:t>相位相同或相位差恒定</a:t>
              </a:r>
              <a:r>
                <a:rPr kumimoji="0" lang="en-US" altLang="zh-CN" sz="2800" b="1"/>
                <a:t>.</a:t>
              </a:r>
            </a:p>
          </p:txBody>
        </p:sp>
      </p:grpSp>
      <p:sp>
        <p:nvSpPr>
          <p:cNvPr id="53263" name="Rectangle 34"/>
          <p:cNvSpPr>
            <a:spLocks noChangeArrowheads="1"/>
          </p:cNvSpPr>
          <p:nvPr/>
        </p:nvSpPr>
        <p:spPr bwMode="auto">
          <a:xfrm>
            <a:off x="3962400" y="533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kumimoji="0" lang="en-US" altLang="zh-CN" sz="2800" b="1"/>
              <a:t>  </a:t>
            </a:r>
            <a:r>
              <a:rPr kumimoji="0" lang="zh-CN" altLang="en-US" sz="2800" b="1">
                <a:solidFill>
                  <a:srgbClr val="FF0000"/>
                </a:solidFill>
              </a:rPr>
              <a:t>波的相干条件</a:t>
            </a:r>
            <a:r>
              <a:rPr kumimoji="0" lang="zh-CN" altLang="en-US" sz="2800" b="1"/>
              <a:t>    </a:t>
            </a:r>
          </a:p>
        </p:txBody>
      </p:sp>
      <p:sp>
        <p:nvSpPr>
          <p:cNvPr id="53264" name="Rectangle 35"/>
          <p:cNvSpPr>
            <a:spLocks noChangeArrowheads="1"/>
          </p:cNvSpPr>
          <p:nvPr/>
        </p:nvSpPr>
        <p:spPr bwMode="auto">
          <a:xfrm>
            <a:off x="762000" y="4419600"/>
            <a:ext cx="215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波动方程</a:t>
            </a:r>
          </a:p>
        </p:txBody>
      </p:sp>
      <p:sp>
        <p:nvSpPr>
          <p:cNvPr id="53265" name="Line 42"/>
          <p:cNvSpPr>
            <a:spLocks noChangeShapeType="1"/>
          </p:cNvSpPr>
          <p:nvPr/>
        </p:nvSpPr>
        <p:spPr bwMode="auto">
          <a:xfrm>
            <a:off x="1116013" y="26368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43"/>
          <p:cNvSpPr>
            <a:spLocks noChangeShapeType="1"/>
          </p:cNvSpPr>
          <p:nvPr/>
        </p:nvSpPr>
        <p:spPr bwMode="auto">
          <a:xfrm>
            <a:off x="1116013" y="1484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77534"/>
              </p:ext>
            </p:extLst>
          </p:nvPr>
        </p:nvGraphicFramePr>
        <p:xfrm>
          <a:off x="1763688" y="2708920"/>
          <a:ext cx="5112990" cy="54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5" name="公式" r:id="rId3" imgW="3009600" imgH="355320" progId="Equation.3">
                  <p:embed/>
                </p:oleObj>
              </mc:Choice>
              <mc:Fallback>
                <p:oleObj name="公式" r:id="rId3" imgW="300960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08920"/>
                        <a:ext cx="5112990" cy="547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62813"/>
              </p:ext>
            </p:extLst>
          </p:nvPr>
        </p:nvGraphicFramePr>
        <p:xfrm>
          <a:off x="1889656" y="5085184"/>
          <a:ext cx="5040411" cy="144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6" name="Equation" r:id="rId5" imgW="2793960" imgH="761760" progId="Equation.DSMT4">
                  <p:embed/>
                </p:oleObj>
              </mc:Choice>
              <mc:Fallback>
                <p:oleObj name="Equation" r:id="rId5" imgW="279396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656" y="5085184"/>
                        <a:ext cx="5040411" cy="1448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33679"/>
              </p:ext>
            </p:extLst>
          </p:nvPr>
        </p:nvGraphicFramePr>
        <p:xfrm>
          <a:off x="1722234" y="3474679"/>
          <a:ext cx="4176885" cy="47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7" name="公式" r:id="rId7" imgW="3593880" imgH="444240" progId="Equation.3">
                  <p:embed/>
                </p:oleObj>
              </mc:Choice>
              <mc:Fallback>
                <p:oleObj name="公式" r:id="rId7" imgW="3593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34" y="3474679"/>
                        <a:ext cx="4176885" cy="475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5" name="Group 5"/>
          <p:cNvGrpSpPr>
            <a:grpSpLocks/>
          </p:cNvGrpSpPr>
          <p:nvPr/>
        </p:nvGrpSpPr>
        <p:grpSpPr bwMode="auto">
          <a:xfrm>
            <a:off x="395288" y="333375"/>
            <a:ext cx="3429000" cy="2051050"/>
            <a:chOff x="288" y="480"/>
            <a:chExt cx="2160" cy="1152"/>
          </a:xfrm>
        </p:grpSpPr>
        <p:sp>
          <p:nvSpPr>
            <p:cNvPr id="54299" name="Rectangle 6"/>
            <p:cNvSpPr>
              <a:spLocks noChangeArrowheads="1"/>
            </p:cNvSpPr>
            <p:nvPr/>
          </p:nvSpPr>
          <p:spPr bwMode="auto">
            <a:xfrm>
              <a:off x="288" y="480"/>
              <a:ext cx="216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4300" name="Group 7"/>
            <p:cNvGrpSpPr>
              <a:grpSpLocks/>
            </p:cNvGrpSpPr>
            <p:nvPr/>
          </p:nvGrpSpPr>
          <p:grpSpPr bwMode="auto">
            <a:xfrm>
              <a:off x="384" y="513"/>
              <a:ext cx="1920" cy="1081"/>
              <a:chOff x="384" y="513"/>
              <a:chExt cx="1920" cy="1081"/>
            </a:xfrm>
          </p:grpSpPr>
          <p:sp>
            <p:nvSpPr>
              <p:cNvPr id="54301" name="Line 8"/>
              <p:cNvSpPr>
                <a:spLocks noChangeShapeType="1"/>
              </p:cNvSpPr>
              <p:nvPr/>
            </p:nvSpPr>
            <p:spPr bwMode="auto">
              <a:xfrm flipV="1">
                <a:off x="768" y="787"/>
                <a:ext cx="1536" cy="11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2" name="Line 9"/>
              <p:cNvSpPr>
                <a:spLocks noChangeShapeType="1"/>
              </p:cNvSpPr>
              <p:nvPr/>
            </p:nvSpPr>
            <p:spPr bwMode="auto">
              <a:xfrm flipV="1">
                <a:off x="720" y="595"/>
                <a:ext cx="1536" cy="8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280" name="Object 10"/>
              <p:cNvGraphicFramePr>
                <a:graphicFrameLocks noChangeAspect="1"/>
              </p:cNvGraphicFramePr>
              <p:nvPr/>
            </p:nvGraphicFramePr>
            <p:xfrm>
              <a:off x="432" y="667"/>
              <a:ext cx="27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28" name="公式" r:id="rId9" imgW="203040" imgH="317160" progId="Equation.3">
                      <p:embed/>
                    </p:oleObj>
                  </mc:Choice>
                  <mc:Fallback>
                    <p:oleObj name="公式" r:id="rId9" imgW="203040" imgH="3171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67"/>
                            <a:ext cx="279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1" name="Object 11"/>
              <p:cNvGraphicFramePr>
                <a:graphicFrameLocks noChangeAspect="1"/>
              </p:cNvGraphicFramePr>
              <p:nvPr/>
            </p:nvGraphicFramePr>
            <p:xfrm>
              <a:off x="384" y="1243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29" name="公式" r:id="rId11" imgW="228600" imgH="317160" progId="Equation.3">
                      <p:embed/>
                    </p:oleObj>
                  </mc:Choice>
                  <mc:Fallback>
                    <p:oleObj name="公式" r:id="rId11" imgW="2286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243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2" name="Object 12"/>
              <p:cNvGraphicFramePr>
                <a:graphicFrameLocks noChangeAspect="1"/>
              </p:cNvGraphicFramePr>
              <p:nvPr/>
            </p:nvGraphicFramePr>
            <p:xfrm>
              <a:off x="1811" y="826"/>
              <a:ext cx="31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30" name="公式" r:id="rId13" imgW="152280" imgH="164880" progId="Equation.3">
                      <p:embed/>
                    </p:oleObj>
                  </mc:Choice>
                  <mc:Fallback>
                    <p:oleObj name="公式" r:id="rId13" imgW="15228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1" y="826"/>
                            <a:ext cx="31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3" name="Text Box 13"/>
              <p:cNvSpPr txBox="1">
                <a:spLocks noChangeArrowheads="1"/>
              </p:cNvSpPr>
              <p:nvPr/>
            </p:nvSpPr>
            <p:spPr bwMode="auto">
              <a:xfrm>
                <a:off x="1741" y="657"/>
                <a:ext cx="24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3200" b="1">
                    <a:solidFill>
                      <a:srgbClr val="FF3300"/>
                    </a:solidFill>
                  </a:rPr>
                  <a:t>*</a:t>
                </a:r>
                <a:endParaRPr kumimoji="0" lang="en-US" altLang="zh-CN" sz="3200" b="1"/>
              </a:p>
            </p:txBody>
          </p:sp>
          <p:graphicFrame>
            <p:nvGraphicFramePr>
              <p:cNvPr id="54283" name="Object 14"/>
              <p:cNvGraphicFramePr>
                <a:graphicFrameLocks noChangeAspect="1"/>
              </p:cNvGraphicFramePr>
              <p:nvPr/>
            </p:nvGraphicFramePr>
            <p:xfrm>
              <a:off x="1152" y="513"/>
              <a:ext cx="244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31" name="公式" r:id="rId15" imgW="177480" imgH="317160" progId="Equation.3">
                      <p:embed/>
                    </p:oleObj>
                  </mc:Choice>
                  <mc:Fallback>
                    <p:oleObj name="公式" r:id="rId15" imgW="177480" imgH="31716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513"/>
                            <a:ext cx="244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4" name="Object 15"/>
              <p:cNvGraphicFramePr>
                <a:graphicFrameLocks noChangeAspect="1"/>
              </p:cNvGraphicFramePr>
              <p:nvPr/>
            </p:nvGraphicFramePr>
            <p:xfrm>
              <a:off x="1296" y="1089"/>
              <a:ext cx="27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32" name="公式" r:id="rId17" imgW="203040" imgH="317160" progId="Equation.3">
                      <p:embed/>
                    </p:oleObj>
                  </mc:Choice>
                  <mc:Fallback>
                    <p:oleObj name="公式" r:id="rId17" imgW="203040" imgH="3171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089"/>
                            <a:ext cx="279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Oval 16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96" cy="7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305" name="Oval 17"/>
              <p:cNvSpPr>
                <a:spLocks noChangeArrowheads="1"/>
              </p:cNvSpPr>
              <p:nvPr/>
            </p:nvSpPr>
            <p:spPr bwMode="auto">
              <a:xfrm>
                <a:off x="672" y="1448"/>
                <a:ext cx="96" cy="69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542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8224"/>
              </p:ext>
            </p:extLst>
          </p:nvPr>
        </p:nvGraphicFramePr>
        <p:xfrm>
          <a:off x="4259211" y="795676"/>
          <a:ext cx="3344540" cy="86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3" name="公式" r:id="rId19" imgW="1041120" imgH="253800" progId="Equation.3">
                  <p:embed/>
                </p:oleObj>
              </mc:Choice>
              <mc:Fallback>
                <p:oleObj name="公式" r:id="rId19" imgW="104112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11" y="795676"/>
                        <a:ext cx="3344540" cy="862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41957"/>
              </p:ext>
            </p:extLst>
          </p:nvPr>
        </p:nvGraphicFramePr>
        <p:xfrm>
          <a:off x="4202260" y="1708924"/>
          <a:ext cx="3347928" cy="81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4" name="公式" r:id="rId21" imgW="1066680" imgH="253800" progId="Equation.3">
                  <p:embed/>
                </p:oleObj>
              </mc:Choice>
              <mc:Fallback>
                <p:oleObj name="公式" r:id="rId21" imgW="1066680" imgH="253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260" y="1708924"/>
                        <a:ext cx="3347928" cy="81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AutoShape 24"/>
          <p:cNvSpPr>
            <a:spLocks/>
          </p:cNvSpPr>
          <p:nvPr/>
        </p:nvSpPr>
        <p:spPr bwMode="auto">
          <a:xfrm flipH="1">
            <a:off x="3995738" y="1177021"/>
            <a:ext cx="240224" cy="1002656"/>
          </a:xfrm>
          <a:prstGeom prst="rightBrace">
            <a:avLst>
              <a:gd name="adj1" fmla="val 40972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7" name="Text Box 25"/>
          <p:cNvSpPr txBox="1">
            <a:spLocks noChangeArrowheads="1"/>
          </p:cNvSpPr>
          <p:nvPr/>
        </p:nvSpPr>
        <p:spPr bwMode="auto">
          <a:xfrm>
            <a:off x="3995738" y="4048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点</a:t>
            </a:r>
            <a:r>
              <a:rPr kumimoji="0" lang="en-US" altLang="zh-CN" sz="2800" i="1">
                <a:solidFill>
                  <a:srgbClr val="CC0000"/>
                </a:solidFill>
              </a:rPr>
              <a:t>P </a:t>
            </a:r>
            <a:r>
              <a:rPr kumimoji="0" lang="zh-CN" altLang="en-US" sz="2800" b="1"/>
              <a:t>的两个分振动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02492" y="4168102"/>
            <a:ext cx="4727575" cy="854075"/>
            <a:chOff x="814" y="3607"/>
            <a:chExt cx="2978" cy="538"/>
          </a:xfrm>
        </p:grpSpPr>
        <p:graphicFrame>
          <p:nvGraphicFramePr>
            <p:cNvPr id="5427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185048"/>
                </p:ext>
              </p:extLst>
            </p:nvPr>
          </p:nvGraphicFramePr>
          <p:xfrm>
            <a:off x="814" y="3607"/>
            <a:ext cx="2030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35" name="公式" r:id="rId23" imgW="1511280" imgH="393480" progId="Equation.3">
                    <p:embed/>
                  </p:oleObj>
                </mc:Choice>
                <mc:Fallback>
                  <p:oleObj name="公式" r:id="rId23" imgW="1511280" imgH="393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3607"/>
                          <a:ext cx="2030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28"/>
            <p:cNvSpPr txBox="1">
              <a:spLocks noChangeArrowheads="1"/>
            </p:cNvSpPr>
            <p:nvPr/>
          </p:nvSpPr>
          <p:spPr bwMode="auto">
            <a:xfrm>
              <a:off x="2976" y="3689"/>
              <a:ext cx="816" cy="333"/>
            </a:xfrm>
            <a:prstGeom prst="rect">
              <a:avLst/>
            </a:prstGeom>
            <a:gradFill rotWithShape="0">
              <a:gsLst>
                <a:gs pos="0">
                  <a:srgbClr val="FFD9FF"/>
                </a:gs>
                <a:gs pos="50000">
                  <a:srgbClr val="FFFFFF"/>
                </a:gs>
                <a:gs pos="100000">
                  <a:srgbClr val="FFD9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CC0000"/>
                  </a:solidFill>
                </a:rPr>
                <a:t>常量</a:t>
              </a:r>
              <a:endParaRPr kumimoji="0" lang="zh-CN" altLang="en-US" sz="28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85788" y="3535335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0000"/>
                </a:solidFill>
              </a:rPr>
              <a:t>振幅</a:t>
            </a: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814388" y="5517232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600" b="1" dirty="0">
                <a:solidFill>
                  <a:srgbClr val="FF0000"/>
                </a:solidFill>
              </a:rPr>
              <a:t>初相</a:t>
            </a:r>
          </a:p>
        </p:txBody>
      </p:sp>
      <p:sp>
        <p:nvSpPr>
          <p:cNvPr id="54291" name="Line 31"/>
          <p:cNvSpPr>
            <a:spLocks noChangeShapeType="1"/>
          </p:cNvSpPr>
          <p:nvPr/>
        </p:nvSpPr>
        <p:spPr bwMode="auto">
          <a:xfrm>
            <a:off x="1116013" y="18446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Line 32"/>
          <p:cNvSpPr>
            <a:spLocks noChangeShapeType="1"/>
          </p:cNvSpPr>
          <p:nvPr/>
        </p:nvSpPr>
        <p:spPr bwMode="auto">
          <a:xfrm>
            <a:off x="1116013" y="8366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585788" y="4365104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位相差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6" name="Group 2"/>
          <p:cNvGrpSpPr>
            <a:grpSpLocks/>
          </p:cNvGrpSpPr>
          <p:nvPr/>
        </p:nvGrpSpPr>
        <p:grpSpPr bwMode="auto">
          <a:xfrm>
            <a:off x="533400" y="990600"/>
            <a:ext cx="1524000" cy="762000"/>
            <a:chOff x="288" y="432"/>
            <a:chExt cx="672" cy="48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22" name="Text Box 4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CC0000"/>
                  </a:solidFill>
                </a:rPr>
                <a:t>讨 论</a:t>
              </a:r>
            </a:p>
          </p:txBody>
        </p:sp>
      </p:grp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2286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</a:rPr>
              <a:t>1 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en-US" altLang="zh-CN" sz="2800" b="1"/>
              <a:t>     </a:t>
            </a:r>
            <a:r>
              <a:rPr lang="zh-CN" altLang="en-US" sz="2800" b="1"/>
              <a:t>合振动的振幅（波的强度）在空间各点的分布随位置而变，但是稳定的</a:t>
            </a:r>
            <a:r>
              <a:rPr lang="en-US" altLang="zh-CN" sz="2800" b="1"/>
              <a:t>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87375" y="3406775"/>
            <a:ext cx="7337425" cy="3146425"/>
            <a:chOff x="370" y="2146"/>
            <a:chExt cx="4622" cy="1982"/>
          </a:xfrm>
        </p:grpSpPr>
        <p:graphicFrame>
          <p:nvGraphicFramePr>
            <p:cNvPr id="5530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639952"/>
                </p:ext>
              </p:extLst>
            </p:nvPr>
          </p:nvGraphicFramePr>
          <p:xfrm>
            <a:off x="1056" y="2146"/>
            <a:ext cx="277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5" name="公式" r:id="rId3" imgW="3009600" imgH="368280" progId="Equation.3">
                    <p:embed/>
                  </p:oleObj>
                </mc:Choice>
                <mc:Fallback>
                  <p:oleObj name="公式" r:id="rId3" imgW="3009600" imgH="368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46"/>
                          <a:ext cx="277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2464107"/>
                </p:ext>
              </p:extLst>
            </p:nvPr>
          </p:nvGraphicFramePr>
          <p:xfrm>
            <a:off x="1056" y="2947"/>
            <a:ext cx="332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6" name="公式" r:id="rId5" imgW="3606480" imgH="368280" progId="Equation.3">
                    <p:embed/>
                  </p:oleObj>
                </mc:Choice>
                <mc:Fallback>
                  <p:oleObj name="公式" r:id="rId5" imgW="3606480" imgH="368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47"/>
                          <a:ext cx="332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1" name="AutoShape 9"/>
            <p:cNvSpPr>
              <a:spLocks/>
            </p:cNvSpPr>
            <p:nvPr/>
          </p:nvSpPr>
          <p:spPr bwMode="auto">
            <a:xfrm>
              <a:off x="768" y="2256"/>
              <a:ext cx="192" cy="1680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5312" name="Group 10"/>
            <p:cNvGrpSpPr>
              <a:grpSpLocks/>
            </p:cNvGrpSpPr>
            <p:nvPr/>
          </p:nvGrpSpPr>
          <p:grpSpPr bwMode="auto">
            <a:xfrm>
              <a:off x="1068" y="3744"/>
              <a:ext cx="3924" cy="384"/>
              <a:chOff x="1068" y="3696"/>
              <a:chExt cx="3924" cy="384"/>
            </a:xfrm>
          </p:grpSpPr>
          <p:grpSp>
            <p:nvGrpSpPr>
              <p:cNvPr id="55318" name="Group 11"/>
              <p:cNvGrpSpPr>
                <a:grpSpLocks/>
              </p:cNvGrpSpPr>
              <p:nvPr/>
            </p:nvGrpSpPr>
            <p:grpSpPr bwMode="auto">
              <a:xfrm>
                <a:off x="2448" y="3696"/>
                <a:ext cx="2544" cy="384"/>
                <a:chOff x="1584" y="2304"/>
                <a:chExt cx="2352" cy="336"/>
              </a:xfrm>
            </p:grpSpPr>
            <p:sp>
              <p:nvSpPr>
                <p:cNvPr id="553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2352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55305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40672252"/>
                    </p:ext>
                  </p:extLst>
                </p:nvPr>
              </p:nvGraphicFramePr>
              <p:xfrm>
                <a:off x="1584" y="2304"/>
                <a:ext cx="1819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557" name="公式" r:id="rId7" imgW="2158920" imgH="355320" progId="Equation.3">
                        <p:embed/>
                      </p:oleObj>
                    </mc:Choice>
                    <mc:Fallback>
                      <p:oleObj name="公式" r:id="rId7" imgW="2158920" imgH="35532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" y="2304"/>
                              <a:ext cx="1819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530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9256061"/>
                  </p:ext>
                </p:extLst>
              </p:nvPr>
            </p:nvGraphicFramePr>
            <p:xfrm>
              <a:off x="1068" y="3730"/>
              <a:ext cx="60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58" name="公式" r:id="rId9" imgW="368280" imgH="203040" progId="Equation.3">
                      <p:embed/>
                    </p:oleObj>
                  </mc:Choice>
                  <mc:Fallback>
                    <p:oleObj name="公式" r:id="rId9" imgW="36828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3730"/>
                            <a:ext cx="60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9" name="Text Box 15"/>
              <p:cNvSpPr txBox="1">
                <a:spLocks noChangeArrowheads="1"/>
              </p:cNvSpPr>
              <p:nvPr/>
            </p:nvSpPr>
            <p:spPr bwMode="auto">
              <a:xfrm>
                <a:off x="1728" y="369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>
                    <a:solidFill>
                      <a:srgbClr val="0000FF"/>
                    </a:solidFill>
                  </a:rPr>
                  <a:t>其他</a:t>
                </a:r>
              </a:p>
            </p:txBody>
          </p:sp>
        </p:grpSp>
        <p:sp>
          <p:nvSpPr>
            <p:cNvPr id="55313" name="Rectangle 16"/>
            <p:cNvSpPr>
              <a:spLocks noChangeArrowheads="1"/>
            </p:cNvSpPr>
            <p:nvPr/>
          </p:nvSpPr>
          <p:spPr bwMode="auto">
            <a:xfrm>
              <a:off x="1488" y="2636"/>
              <a:ext cx="19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700054"/>
                </p:ext>
              </p:extLst>
            </p:nvPr>
          </p:nvGraphicFramePr>
          <p:xfrm>
            <a:off x="1610" y="2496"/>
            <a:ext cx="111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9" name="公式" r:id="rId11" imgW="1168200" imgH="317160" progId="Equation.3">
                    <p:embed/>
                  </p:oleObj>
                </mc:Choice>
                <mc:Fallback>
                  <p:oleObj name="公式" r:id="rId11" imgW="11682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496"/>
                          <a:ext cx="111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755" cy="333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/>
                <a:t>振动始终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加强</a:t>
              </a:r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1440" y="3356"/>
              <a:ext cx="19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652132"/>
                </p:ext>
              </p:extLst>
            </p:nvPr>
          </p:nvGraphicFramePr>
          <p:xfrm>
            <a:off x="1470" y="3291"/>
            <a:ext cx="132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0" name="公式" r:id="rId13" imgW="1244520" imgH="355320" progId="Equation.3">
                    <p:embed/>
                  </p:oleObj>
                </mc:Choice>
                <mc:Fallback>
                  <p:oleObj name="公式" r:id="rId13" imgW="1244520" imgH="3553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291"/>
                          <a:ext cx="132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3216" y="3315"/>
              <a:ext cx="172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/>
                <a:t>振动始终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减弱</a:t>
              </a:r>
            </a:p>
          </p:txBody>
        </p:sp>
        <p:sp>
          <p:nvSpPr>
            <p:cNvPr id="55317" name="Rectangle 22"/>
            <p:cNvSpPr>
              <a:spLocks noChangeArrowheads="1"/>
            </p:cNvSpPr>
            <p:nvPr/>
          </p:nvSpPr>
          <p:spPr bwMode="auto">
            <a:xfrm>
              <a:off x="370" y="2928"/>
              <a:ext cx="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</a:rPr>
                <a:t>2 </a:t>
              </a:r>
              <a:r>
                <a:rPr lang="en-US" altLang="zh-CN" sz="2800" b="1">
                  <a:solidFill>
                    <a:srgbClr val="CC0000"/>
                  </a:solidFill>
                  <a:latin typeface="宋体" pitchFamily="2" charset="-122"/>
                </a:rPr>
                <a:t>)</a:t>
              </a:r>
            </a:p>
          </p:txBody>
        </p:sp>
      </p:grpSp>
      <p:grpSp>
        <p:nvGrpSpPr>
          <p:cNvPr id="55309" name="Group 23"/>
          <p:cNvGrpSpPr>
            <a:grpSpLocks/>
          </p:cNvGrpSpPr>
          <p:nvPr/>
        </p:nvGrpSpPr>
        <p:grpSpPr bwMode="auto">
          <a:xfrm>
            <a:off x="2555875" y="555626"/>
            <a:ext cx="4464050" cy="1479551"/>
            <a:chOff x="1488" y="465"/>
            <a:chExt cx="2812" cy="932"/>
          </a:xfrm>
        </p:grpSpPr>
        <p:graphicFrame>
          <p:nvGraphicFramePr>
            <p:cNvPr id="5529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941844"/>
                </p:ext>
              </p:extLst>
            </p:nvPr>
          </p:nvGraphicFramePr>
          <p:xfrm>
            <a:off x="1632" y="465"/>
            <a:ext cx="266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1" name="公式" r:id="rId15" imgW="3593880" imgH="444240" progId="Equation.3">
                    <p:embed/>
                  </p:oleObj>
                </mc:Choice>
                <mc:Fallback>
                  <p:oleObj name="公式" r:id="rId15" imgW="3593880" imgH="4442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465"/>
                          <a:ext cx="266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396048"/>
                </p:ext>
              </p:extLst>
            </p:nvPr>
          </p:nvGraphicFramePr>
          <p:xfrm>
            <a:off x="1630" y="811"/>
            <a:ext cx="2243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2" name="公式" r:id="rId17" imgW="1511280" imgH="393480" progId="Equation.3">
                    <p:embed/>
                  </p:oleObj>
                </mc:Choice>
                <mc:Fallback>
                  <p:oleObj name="公式" r:id="rId17" imgW="151128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811"/>
                          <a:ext cx="2243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0" name="AutoShape 26"/>
            <p:cNvSpPr>
              <a:spLocks/>
            </p:cNvSpPr>
            <p:nvPr/>
          </p:nvSpPr>
          <p:spPr bwMode="auto">
            <a:xfrm>
              <a:off x="1488" y="624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86400" y="2362200"/>
            <a:ext cx="3124200" cy="534988"/>
            <a:chOff x="3504" y="1536"/>
            <a:chExt cx="1968" cy="337"/>
          </a:xfrm>
        </p:grpSpPr>
        <p:sp>
          <p:nvSpPr>
            <p:cNvPr id="56351" name="Text Box 3"/>
            <p:cNvSpPr txBox="1">
              <a:spLocks noChangeArrowheads="1"/>
            </p:cNvSpPr>
            <p:nvPr/>
          </p:nvSpPr>
          <p:spPr bwMode="auto">
            <a:xfrm>
              <a:off x="3504" y="1536"/>
              <a:ext cx="196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波程差</a:t>
              </a:r>
              <a:endParaRPr kumimoji="0" lang="zh-CN" altLang="en-US" sz="2800" b="1"/>
            </a:p>
          </p:txBody>
        </p:sp>
        <p:graphicFrame>
          <p:nvGraphicFramePr>
            <p:cNvPr id="56332" name="Object 4"/>
            <p:cNvGraphicFramePr>
              <a:graphicFrameLocks noChangeAspect="1"/>
            </p:cNvGraphicFramePr>
            <p:nvPr/>
          </p:nvGraphicFramePr>
          <p:xfrm>
            <a:off x="4272" y="1536"/>
            <a:ext cx="105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1" name="公式" r:id="rId3" imgW="990360" imgH="317160" progId="Equation.3">
                    <p:embed/>
                  </p:oleObj>
                </mc:Choice>
                <mc:Fallback>
                  <p:oleObj name="公式" r:id="rId3" imgW="99036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536"/>
                          <a:ext cx="105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2133600"/>
            <a:ext cx="4648200" cy="1027113"/>
            <a:chOff x="432" y="1355"/>
            <a:chExt cx="2928" cy="647"/>
          </a:xfrm>
        </p:grpSpPr>
        <p:sp>
          <p:nvSpPr>
            <p:cNvPr id="56350" name="Text Box 6"/>
            <p:cNvSpPr txBox="1">
              <a:spLocks noChangeArrowheads="1"/>
            </p:cNvSpPr>
            <p:nvPr/>
          </p:nvSpPr>
          <p:spPr bwMode="auto">
            <a:xfrm>
              <a:off x="432" y="1522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若                 则</a:t>
              </a:r>
            </a:p>
          </p:txBody>
        </p:sp>
        <p:graphicFrame>
          <p:nvGraphicFramePr>
            <p:cNvPr id="56330" name="Object 7"/>
            <p:cNvGraphicFramePr>
              <a:graphicFrameLocks noChangeAspect="1"/>
            </p:cNvGraphicFramePr>
            <p:nvPr/>
          </p:nvGraphicFramePr>
          <p:xfrm>
            <a:off x="816" y="1488"/>
            <a:ext cx="78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2" name="公式" r:id="rId5" imgW="749160" imgH="317160" progId="Equation.3">
                    <p:embed/>
                  </p:oleObj>
                </mc:Choice>
                <mc:Fallback>
                  <p:oleObj name="公式" r:id="rId5" imgW="749160" imgH="317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78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8"/>
            <p:cNvGraphicFramePr>
              <a:graphicFrameLocks noChangeAspect="1"/>
            </p:cNvGraphicFramePr>
            <p:nvPr/>
          </p:nvGraphicFramePr>
          <p:xfrm>
            <a:off x="1968" y="1355"/>
            <a:ext cx="139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3" name="公式" r:id="rId7" imgW="812520" imgH="393480" progId="Equation.3">
                    <p:embed/>
                  </p:oleObj>
                </mc:Choice>
                <mc:Fallback>
                  <p:oleObj name="公式" r:id="rId7" imgW="81252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55"/>
                          <a:ext cx="1392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5800" y="3284538"/>
            <a:ext cx="7239000" cy="3268662"/>
            <a:chOff x="432" y="2069"/>
            <a:chExt cx="4560" cy="2059"/>
          </a:xfrm>
        </p:grpSpPr>
        <p:sp>
          <p:nvSpPr>
            <p:cNvPr id="56341" name="AutoShape 10"/>
            <p:cNvSpPr>
              <a:spLocks/>
            </p:cNvSpPr>
            <p:nvPr/>
          </p:nvSpPr>
          <p:spPr bwMode="auto">
            <a:xfrm>
              <a:off x="816" y="2304"/>
              <a:ext cx="240" cy="1584"/>
            </a:xfrm>
            <a:prstGeom prst="leftBrace">
              <a:avLst>
                <a:gd name="adj1" fmla="val 5500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42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9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6324" name="Object 12"/>
            <p:cNvGraphicFramePr>
              <a:graphicFrameLocks noChangeAspect="1"/>
            </p:cNvGraphicFramePr>
            <p:nvPr/>
          </p:nvGraphicFramePr>
          <p:xfrm>
            <a:off x="1536" y="3262"/>
            <a:ext cx="148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4" name="公式" r:id="rId9" imgW="1244520" imgH="355320" progId="Equation.3">
                    <p:embed/>
                  </p:oleObj>
                </mc:Choice>
                <mc:Fallback>
                  <p:oleObj name="公式" r:id="rId9" imgW="124452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62"/>
                          <a:ext cx="148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3168" y="3264"/>
              <a:ext cx="172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/>
                <a:t>振动始终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减弱</a:t>
              </a:r>
            </a:p>
          </p:txBody>
        </p:sp>
        <p:sp>
          <p:nvSpPr>
            <p:cNvPr id="56344" name="Rectangle 14"/>
            <p:cNvSpPr>
              <a:spLocks noChangeArrowheads="1"/>
            </p:cNvSpPr>
            <p:nvPr/>
          </p:nvSpPr>
          <p:spPr bwMode="auto">
            <a:xfrm>
              <a:off x="1632" y="2496"/>
              <a:ext cx="19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6325" name="Object 15"/>
            <p:cNvGraphicFramePr>
              <a:graphicFrameLocks noChangeAspect="1"/>
            </p:cNvGraphicFramePr>
            <p:nvPr/>
          </p:nvGraphicFramePr>
          <p:xfrm>
            <a:off x="1632" y="2448"/>
            <a:ext cx="124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5" name="公式" r:id="rId11" imgW="1168200" imgH="317160" progId="Equation.3">
                    <p:embed/>
                  </p:oleObj>
                </mc:Choice>
                <mc:Fallback>
                  <p:oleObj name="公式" r:id="rId11" imgW="116820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48"/>
                          <a:ext cx="124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5" name="Rectangle 16"/>
            <p:cNvSpPr>
              <a:spLocks noChangeArrowheads="1"/>
            </p:cNvSpPr>
            <p:nvPr/>
          </p:nvSpPr>
          <p:spPr bwMode="auto">
            <a:xfrm>
              <a:off x="3168" y="2448"/>
              <a:ext cx="1728" cy="333"/>
            </a:xfrm>
            <a:prstGeom prst="rect">
              <a:avLst/>
            </a:prstGeom>
            <a:gradFill rotWithShape="0">
              <a:gsLst>
                <a:gs pos="0">
                  <a:srgbClr val="FFDDFF"/>
                </a:gs>
                <a:gs pos="50000">
                  <a:srgbClr val="FFFFFF"/>
                </a:gs>
                <a:gs pos="100000">
                  <a:srgbClr val="FFDD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/>
                <a:t>振动始终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加强</a:t>
              </a:r>
            </a:p>
          </p:txBody>
        </p:sp>
        <p:graphicFrame>
          <p:nvGraphicFramePr>
            <p:cNvPr id="56326" name="Object 17"/>
            <p:cNvGraphicFramePr>
              <a:graphicFrameLocks noChangeAspect="1"/>
            </p:cNvGraphicFramePr>
            <p:nvPr/>
          </p:nvGraphicFramePr>
          <p:xfrm>
            <a:off x="1115" y="2880"/>
            <a:ext cx="387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6" name="公式" r:id="rId13" imgW="3568680" imgH="368280" progId="Equation.3">
                    <p:embed/>
                  </p:oleObj>
                </mc:Choice>
                <mc:Fallback>
                  <p:oleObj name="公式" r:id="rId13" imgW="3568680" imgH="3682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880"/>
                          <a:ext cx="387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46" name="Group 18"/>
            <p:cNvGrpSpPr>
              <a:grpSpLocks/>
            </p:cNvGrpSpPr>
            <p:nvPr/>
          </p:nvGrpSpPr>
          <p:grpSpPr bwMode="auto">
            <a:xfrm>
              <a:off x="1104" y="3648"/>
              <a:ext cx="3792" cy="480"/>
              <a:chOff x="1104" y="3699"/>
              <a:chExt cx="3456" cy="429"/>
            </a:xfrm>
          </p:grpSpPr>
          <p:graphicFrame>
            <p:nvGraphicFramePr>
              <p:cNvPr id="56328" name="Object 19"/>
              <p:cNvGraphicFramePr>
                <a:graphicFrameLocks noChangeAspect="1"/>
              </p:cNvGraphicFramePr>
              <p:nvPr/>
            </p:nvGraphicFramePr>
            <p:xfrm>
              <a:off x="2343" y="3699"/>
              <a:ext cx="2217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77" name="公式" r:id="rId15" imgW="1346040" imgH="253800" progId="Equation.3">
                      <p:embed/>
                    </p:oleObj>
                  </mc:Choice>
                  <mc:Fallback>
                    <p:oleObj name="公式" r:id="rId15" imgW="1346040" imgH="2538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3" y="3699"/>
                            <a:ext cx="2217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6348" name="Group 20"/>
              <p:cNvGrpSpPr>
                <a:grpSpLocks/>
              </p:cNvGrpSpPr>
              <p:nvPr/>
            </p:nvGrpSpPr>
            <p:grpSpPr bwMode="auto">
              <a:xfrm>
                <a:off x="1104" y="3744"/>
                <a:ext cx="1030" cy="336"/>
                <a:chOff x="1152" y="3648"/>
                <a:chExt cx="1030" cy="336"/>
              </a:xfrm>
            </p:grpSpPr>
            <p:sp>
              <p:nvSpPr>
                <p:cNvPr id="563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66" y="3657"/>
                  <a:ext cx="516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zh-CN" altLang="en-US" sz="2800" b="1">
                      <a:solidFill>
                        <a:srgbClr val="1C1C1C"/>
                      </a:solidFill>
                    </a:rPr>
                    <a:t>其他</a:t>
                  </a:r>
                </a:p>
              </p:txBody>
            </p:sp>
            <p:graphicFrame>
              <p:nvGraphicFramePr>
                <p:cNvPr id="56329" name="Object 22"/>
                <p:cNvGraphicFramePr>
                  <a:graphicFrameLocks noChangeAspect="1"/>
                </p:cNvGraphicFramePr>
                <p:nvPr/>
              </p:nvGraphicFramePr>
              <p:xfrm>
                <a:off x="1152" y="3648"/>
                <a:ext cx="47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678" name="公式" r:id="rId17" imgW="253800" imgH="177480" progId="Equation.3">
                        <p:embed/>
                      </p:oleObj>
                    </mc:Choice>
                    <mc:Fallback>
                      <p:oleObj name="公式" r:id="rId17" imgW="253800" imgH="17748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648"/>
                              <a:ext cx="478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6327" name="Object 23"/>
            <p:cNvGraphicFramePr>
              <a:graphicFrameLocks noChangeAspect="1"/>
            </p:cNvGraphicFramePr>
            <p:nvPr/>
          </p:nvGraphicFramePr>
          <p:xfrm>
            <a:off x="1200" y="2069"/>
            <a:ext cx="3072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9" name="公式" r:id="rId19" imgW="2692080" imgH="342720" progId="Equation.3">
                    <p:embed/>
                  </p:oleObj>
                </mc:Choice>
                <mc:Fallback>
                  <p:oleObj name="公式" r:id="rId19" imgW="2692080" imgH="3427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069"/>
                          <a:ext cx="307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7" name="Rectangle 24"/>
            <p:cNvSpPr>
              <a:spLocks noChangeArrowheads="1"/>
            </p:cNvSpPr>
            <p:nvPr/>
          </p:nvSpPr>
          <p:spPr bwMode="auto">
            <a:xfrm>
              <a:off x="432" y="29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</a:rPr>
                <a:t>3 </a:t>
              </a:r>
              <a:r>
                <a:rPr lang="en-US" altLang="zh-CN" sz="2800" b="1">
                  <a:solidFill>
                    <a:srgbClr val="CC0000"/>
                  </a:solidFill>
                  <a:latin typeface="宋体" pitchFamily="2" charset="-122"/>
                </a:rPr>
                <a:t>)</a:t>
              </a:r>
            </a:p>
          </p:txBody>
        </p:sp>
      </p:grpSp>
      <p:grpSp>
        <p:nvGrpSpPr>
          <p:cNvPr id="56336" name="Group 25"/>
          <p:cNvGrpSpPr>
            <a:grpSpLocks/>
          </p:cNvGrpSpPr>
          <p:nvPr/>
        </p:nvGrpSpPr>
        <p:grpSpPr bwMode="auto">
          <a:xfrm>
            <a:off x="533400" y="669925"/>
            <a:ext cx="8001000" cy="1622425"/>
            <a:chOff x="288" y="422"/>
            <a:chExt cx="5040" cy="1022"/>
          </a:xfrm>
        </p:grpSpPr>
        <p:grpSp>
          <p:nvGrpSpPr>
            <p:cNvPr id="56337" name="Group 26"/>
            <p:cNvGrpSpPr>
              <a:grpSpLocks/>
            </p:cNvGrpSpPr>
            <p:nvPr/>
          </p:nvGrpSpPr>
          <p:grpSpPr bwMode="auto">
            <a:xfrm>
              <a:off x="288" y="672"/>
              <a:ext cx="912" cy="480"/>
              <a:chOff x="288" y="432"/>
              <a:chExt cx="672" cy="480"/>
            </a:xfrm>
          </p:grpSpPr>
          <p:sp>
            <p:nvSpPr>
              <p:cNvPr id="8219" name="AutoShape 27"/>
              <p:cNvSpPr>
                <a:spLocks noChangeArrowheads="1"/>
              </p:cNvSpPr>
              <p:nvPr/>
            </p:nvSpPr>
            <p:spPr bwMode="auto">
              <a:xfrm>
                <a:off x="288" y="432"/>
                <a:ext cx="672" cy="480"/>
              </a:xfrm>
              <a:prstGeom prst="horizontalScroll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13500000" algn="ctr" rotWithShape="0">
                  <a:srgbClr val="3366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340" name="Text Box 28"/>
              <p:cNvSpPr txBox="1">
                <a:spLocks noChangeArrowheads="1"/>
              </p:cNvSpPr>
              <p:nvPr/>
            </p:nvSpPr>
            <p:spPr bwMode="auto">
              <a:xfrm>
                <a:off x="384" y="489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>
                    <a:solidFill>
                      <a:srgbClr val="CC0000"/>
                    </a:solidFill>
                  </a:rPr>
                  <a:t>讨 论</a:t>
                </a:r>
              </a:p>
            </p:txBody>
          </p:sp>
        </p:grpSp>
        <p:graphicFrame>
          <p:nvGraphicFramePr>
            <p:cNvPr id="56322" name="Object 29"/>
            <p:cNvGraphicFramePr>
              <a:graphicFrameLocks noChangeAspect="1"/>
            </p:cNvGraphicFramePr>
            <p:nvPr/>
          </p:nvGraphicFramePr>
          <p:xfrm>
            <a:off x="1680" y="422"/>
            <a:ext cx="364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0" name="公式" r:id="rId21" imgW="3593880" imgH="444240" progId="Equation.3">
                    <p:embed/>
                  </p:oleObj>
                </mc:Choice>
                <mc:Fallback>
                  <p:oleObj name="公式" r:id="rId21" imgW="359388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422"/>
                          <a:ext cx="364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" name="Object 30"/>
            <p:cNvGraphicFramePr>
              <a:graphicFrameLocks noChangeAspect="1"/>
            </p:cNvGraphicFramePr>
            <p:nvPr/>
          </p:nvGraphicFramePr>
          <p:xfrm>
            <a:off x="1680" y="768"/>
            <a:ext cx="2592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1" name="公式" r:id="rId23" imgW="1511280" imgH="393480" progId="Equation.3">
                    <p:embed/>
                  </p:oleObj>
                </mc:Choice>
                <mc:Fallback>
                  <p:oleObj name="公式" r:id="rId23" imgW="151128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68"/>
                          <a:ext cx="2592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AutoShape 31"/>
            <p:cNvSpPr>
              <a:spLocks/>
            </p:cNvSpPr>
            <p:nvPr/>
          </p:nvSpPr>
          <p:spPr bwMode="auto">
            <a:xfrm>
              <a:off x="1488" y="624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42757" y="404664"/>
            <a:ext cx="84978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0" lang="zh-CN" altLang="en-US" sz="2800" b="1" dirty="0" smtClean="0">
                <a:solidFill>
                  <a:srgbClr val="CC0000"/>
                </a:solidFill>
              </a:rPr>
              <a:t>例：</a:t>
            </a:r>
            <a:r>
              <a:rPr kumimoji="0" lang="zh-CN" altLang="en-US" sz="2800" b="1" dirty="0" smtClean="0">
                <a:solidFill>
                  <a:srgbClr val="1C1C1C"/>
                </a:solidFill>
              </a:rPr>
              <a:t>如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图所示，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A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、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B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两点为同一介质中两相干波源。其振幅皆为</a:t>
            </a:r>
            <a:r>
              <a:rPr kumimoji="0" lang="en-US" altLang="zh-CN" sz="2800" dirty="0">
                <a:solidFill>
                  <a:srgbClr val="1C1C1C"/>
                </a:solidFill>
              </a:rPr>
              <a:t>5cm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，频率皆为</a:t>
            </a:r>
            <a:r>
              <a:rPr kumimoji="0" lang="en-US" altLang="zh-CN" sz="2800" dirty="0">
                <a:solidFill>
                  <a:srgbClr val="1C1C1C"/>
                </a:solidFill>
              </a:rPr>
              <a:t>100Hz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，但当点 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A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为波峰时，点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B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适为波谷。设波速为</a:t>
            </a:r>
            <a:r>
              <a:rPr kumimoji="0" lang="en-US" altLang="zh-CN" sz="2800" dirty="0">
                <a:solidFill>
                  <a:srgbClr val="1C1C1C"/>
                </a:solidFill>
              </a:rPr>
              <a:t>10m/s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，试写出由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A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、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B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发出的两列波传到点</a:t>
            </a:r>
            <a:r>
              <a:rPr kumimoji="0" lang="en-US" altLang="zh-CN" sz="2800" i="1" dirty="0">
                <a:solidFill>
                  <a:srgbClr val="1C1C1C"/>
                </a:solidFill>
              </a:rPr>
              <a:t>P</a:t>
            </a:r>
            <a:r>
              <a:rPr kumimoji="0" lang="en-US" altLang="zh-CN" sz="2800" b="1" dirty="0">
                <a:solidFill>
                  <a:srgbClr val="1C1C1C"/>
                </a:solidFill>
              </a:rPr>
              <a:t>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时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干涉的结果。</a:t>
            </a:r>
            <a:endParaRPr kumimoji="0" lang="zh-CN" altLang="en-US" sz="2800" b="1" dirty="0">
              <a:solidFill>
                <a:srgbClr val="1C1C1C"/>
              </a:solidFill>
            </a:endParaRP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1680996" y="2878138"/>
            <a:ext cx="4211637" cy="2286000"/>
            <a:chOff x="288" y="1536"/>
            <a:chExt cx="2653" cy="1440"/>
          </a:xfrm>
        </p:grpSpPr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288" y="1536"/>
              <a:ext cx="264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5477" name="Group 5"/>
            <p:cNvGrpSpPr>
              <a:grpSpLocks/>
            </p:cNvGrpSpPr>
            <p:nvPr/>
          </p:nvGrpSpPr>
          <p:grpSpPr bwMode="auto">
            <a:xfrm>
              <a:off x="385" y="1536"/>
              <a:ext cx="2556" cy="1431"/>
              <a:chOff x="193" y="2112"/>
              <a:chExt cx="2556" cy="1431"/>
            </a:xfrm>
          </p:grpSpPr>
          <p:sp>
            <p:nvSpPr>
              <p:cNvPr id="105478" name="Line 6"/>
              <p:cNvSpPr>
                <a:spLocks noChangeShapeType="1"/>
              </p:cNvSpPr>
              <p:nvPr/>
            </p:nvSpPr>
            <p:spPr bwMode="auto">
              <a:xfrm flipV="1">
                <a:off x="816" y="225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79" name="Line 7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0" name="Oval 8"/>
              <p:cNvSpPr>
                <a:spLocks noChangeArrowheads="1"/>
              </p:cNvSpPr>
              <p:nvPr/>
            </p:nvSpPr>
            <p:spPr bwMode="auto">
              <a:xfrm>
                <a:off x="768" y="2208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481" name="Oval 9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482" name="Oval 10"/>
              <p:cNvSpPr>
                <a:spLocks noChangeArrowheads="1"/>
              </p:cNvSpPr>
              <p:nvPr/>
            </p:nvSpPr>
            <p:spPr bwMode="auto">
              <a:xfrm>
                <a:off x="768" y="3120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483" name="Line 11"/>
              <p:cNvSpPr>
                <a:spLocks noChangeShapeType="1"/>
              </p:cNvSpPr>
              <p:nvPr/>
            </p:nvSpPr>
            <p:spPr bwMode="auto">
              <a:xfrm>
                <a:off x="336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4" name="Line 12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5" name="Line 13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6" name="Line 14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05487" name="AutoShape 15"/>
              <p:cNvCxnSpPr>
                <a:cxnSpLocks noChangeShapeType="1"/>
              </p:cNvCxnSpPr>
              <p:nvPr/>
            </p:nvCxnSpPr>
            <p:spPr bwMode="auto">
              <a:xfrm>
                <a:off x="816" y="3408"/>
                <a:ext cx="1584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488" name="AutoShape 16"/>
              <p:cNvCxnSpPr>
                <a:cxnSpLocks noChangeShapeType="1"/>
              </p:cNvCxnSpPr>
              <p:nvPr/>
            </p:nvCxnSpPr>
            <p:spPr bwMode="auto">
              <a:xfrm>
                <a:off x="432" y="2250"/>
                <a:ext cx="0" cy="91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489" name="Text Box 17"/>
              <p:cNvSpPr txBox="1">
                <a:spLocks noChangeArrowheads="1"/>
              </p:cNvSpPr>
              <p:nvPr/>
            </p:nvSpPr>
            <p:spPr bwMode="auto">
              <a:xfrm>
                <a:off x="193" y="2544"/>
                <a:ext cx="514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>
                    <a:solidFill>
                      <a:srgbClr val="1C1C1C"/>
                    </a:solidFill>
                  </a:rPr>
                  <a:t>15m</a:t>
                </a:r>
              </a:p>
            </p:txBody>
          </p:sp>
          <p:sp>
            <p:nvSpPr>
              <p:cNvPr id="105490" name="Text Box 18"/>
              <p:cNvSpPr txBox="1">
                <a:spLocks noChangeArrowheads="1"/>
              </p:cNvSpPr>
              <p:nvPr/>
            </p:nvSpPr>
            <p:spPr bwMode="auto">
              <a:xfrm>
                <a:off x="1345" y="3216"/>
                <a:ext cx="514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>
                    <a:solidFill>
                      <a:srgbClr val="1C1C1C"/>
                    </a:solidFill>
                  </a:rPr>
                  <a:t>20m</a:t>
                </a:r>
              </a:p>
            </p:txBody>
          </p:sp>
          <p:sp>
            <p:nvSpPr>
              <p:cNvPr id="105491" name="Text Box 19"/>
              <p:cNvSpPr txBox="1">
                <a:spLocks noChangeArrowheads="1"/>
              </p:cNvSpPr>
              <p:nvPr/>
            </p:nvSpPr>
            <p:spPr bwMode="auto">
              <a:xfrm>
                <a:off x="563" y="3120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A</a:t>
                </a:r>
              </a:p>
            </p:txBody>
          </p:sp>
          <p:sp>
            <p:nvSpPr>
              <p:cNvPr id="105492" name="Rectangle 20"/>
              <p:cNvSpPr>
                <a:spLocks noChangeArrowheads="1"/>
              </p:cNvSpPr>
              <p:nvPr/>
            </p:nvSpPr>
            <p:spPr bwMode="auto">
              <a:xfrm>
                <a:off x="2496" y="303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B</a:t>
                </a:r>
              </a:p>
            </p:txBody>
          </p:sp>
          <p:sp>
            <p:nvSpPr>
              <p:cNvPr id="105493" name="Rectangle 21"/>
              <p:cNvSpPr>
                <a:spLocks noChangeArrowheads="1"/>
              </p:cNvSpPr>
              <p:nvPr/>
            </p:nvSpPr>
            <p:spPr bwMode="auto">
              <a:xfrm>
                <a:off x="851" y="211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CC0000"/>
                </a:solidFill>
              </a:rPr>
              <a:t>解</a:t>
            </a:r>
          </a:p>
        </p:txBody>
      </p:sp>
      <p:grpSp>
        <p:nvGrpSpPr>
          <p:cNvPr id="57354" name="Group 4"/>
          <p:cNvGrpSpPr>
            <a:grpSpLocks/>
          </p:cNvGrpSpPr>
          <p:nvPr/>
        </p:nvGrpSpPr>
        <p:grpSpPr bwMode="auto">
          <a:xfrm>
            <a:off x="4284663" y="404813"/>
            <a:ext cx="4211637" cy="2286000"/>
            <a:chOff x="288" y="1536"/>
            <a:chExt cx="2653" cy="1440"/>
          </a:xfrm>
        </p:grpSpPr>
        <p:sp>
          <p:nvSpPr>
            <p:cNvPr id="57359" name="Rectangle 5"/>
            <p:cNvSpPr>
              <a:spLocks noChangeArrowheads="1"/>
            </p:cNvSpPr>
            <p:nvPr/>
          </p:nvSpPr>
          <p:spPr bwMode="auto">
            <a:xfrm>
              <a:off x="288" y="1536"/>
              <a:ext cx="264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7360" name="Group 6"/>
            <p:cNvGrpSpPr>
              <a:grpSpLocks/>
            </p:cNvGrpSpPr>
            <p:nvPr/>
          </p:nvGrpSpPr>
          <p:grpSpPr bwMode="auto">
            <a:xfrm>
              <a:off x="385" y="1536"/>
              <a:ext cx="2556" cy="1431"/>
              <a:chOff x="193" y="2112"/>
              <a:chExt cx="2556" cy="1431"/>
            </a:xfrm>
          </p:grpSpPr>
          <p:sp>
            <p:nvSpPr>
              <p:cNvPr id="57361" name="Line 7"/>
              <p:cNvSpPr>
                <a:spLocks noChangeShapeType="1"/>
              </p:cNvSpPr>
              <p:nvPr/>
            </p:nvSpPr>
            <p:spPr bwMode="auto">
              <a:xfrm flipV="1">
                <a:off x="816" y="225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2" name="Line 8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3" name="Oval 9"/>
              <p:cNvSpPr>
                <a:spLocks noChangeArrowheads="1"/>
              </p:cNvSpPr>
              <p:nvPr/>
            </p:nvSpPr>
            <p:spPr bwMode="auto">
              <a:xfrm>
                <a:off x="768" y="2208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4" name="Oval 10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5" name="Oval 11"/>
              <p:cNvSpPr>
                <a:spLocks noChangeArrowheads="1"/>
              </p:cNvSpPr>
              <p:nvPr/>
            </p:nvSpPr>
            <p:spPr bwMode="auto">
              <a:xfrm>
                <a:off x="768" y="3120"/>
                <a:ext cx="96" cy="96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6" name="Line 12"/>
              <p:cNvSpPr>
                <a:spLocks noChangeShapeType="1"/>
              </p:cNvSpPr>
              <p:nvPr/>
            </p:nvSpPr>
            <p:spPr bwMode="auto">
              <a:xfrm>
                <a:off x="336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7" name="Line 13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8" name="Line 14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9" name="Line 15"/>
              <p:cNvSpPr>
                <a:spLocks noChangeShapeType="1"/>
              </p:cNvSpPr>
              <p:nvPr/>
            </p:nvSpPr>
            <p:spPr bwMode="auto">
              <a:xfrm>
                <a:off x="240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57370" name="AutoShape 16"/>
              <p:cNvCxnSpPr>
                <a:cxnSpLocks noChangeShapeType="1"/>
              </p:cNvCxnSpPr>
              <p:nvPr/>
            </p:nvCxnSpPr>
            <p:spPr bwMode="auto">
              <a:xfrm>
                <a:off x="816" y="3408"/>
                <a:ext cx="1584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71" name="AutoShape 17"/>
              <p:cNvCxnSpPr>
                <a:cxnSpLocks noChangeShapeType="1"/>
              </p:cNvCxnSpPr>
              <p:nvPr/>
            </p:nvCxnSpPr>
            <p:spPr bwMode="auto">
              <a:xfrm>
                <a:off x="432" y="2250"/>
                <a:ext cx="0" cy="91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372" name="Text Box 18"/>
              <p:cNvSpPr txBox="1">
                <a:spLocks noChangeArrowheads="1"/>
              </p:cNvSpPr>
              <p:nvPr/>
            </p:nvSpPr>
            <p:spPr bwMode="auto">
              <a:xfrm>
                <a:off x="193" y="2544"/>
                <a:ext cx="514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>
                    <a:solidFill>
                      <a:srgbClr val="1C1C1C"/>
                    </a:solidFill>
                  </a:rPr>
                  <a:t>15m</a:t>
                </a:r>
              </a:p>
            </p:txBody>
          </p:sp>
          <p:sp>
            <p:nvSpPr>
              <p:cNvPr id="57373" name="Text Box 19"/>
              <p:cNvSpPr txBox="1">
                <a:spLocks noChangeArrowheads="1"/>
              </p:cNvSpPr>
              <p:nvPr/>
            </p:nvSpPr>
            <p:spPr bwMode="auto">
              <a:xfrm>
                <a:off x="1345" y="3216"/>
                <a:ext cx="514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>
                    <a:solidFill>
                      <a:srgbClr val="1C1C1C"/>
                    </a:solidFill>
                  </a:rPr>
                  <a:t>20m</a:t>
                </a:r>
              </a:p>
            </p:txBody>
          </p:sp>
          <p:sp>
            <p:nvSpPr>
              <p:cNvPr id="57374" name="Text Box 20"/>
              <p:cNvSpPr txBox="1">
                <a:spLocks noChangeArrowheads="1"/>
              </p:cNvSpPr>
              <p:nvPr/>
            </p:nvSpPr>
            <p:spPr bwMode="auto">
              <a:xfrm>
                <a:off x="563" y="3120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A</a:t>
                </a:r>
              </a:p>
            </p:txBody>
          </p:sp>
          <p:sp>
            <p:nvSpPr>
              <p:cNvPr id="57375" name="Rectangle 21"/>
              <p:cNvSpPr>
                <a:spLocks noChangeArrowheads="1"/>
              </p:cNvSpPr>
              <p:nvPr/>
            </p:nvSpPr>
            <p:spPr bwMode="auto">
              <a:xfrm>
                <a:off x="2496" y="303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B</a:t>
                </a:r>
              </a:p>
            </p:txBody>
          </p:sp>
          <p:sp>
            <p:nvSpPr>
              <p:cNvPr id="57376" name="Rectangle 22"/>
              <p:cNvSpPr>
                <a:spLocks noChangeArrowheads="1"/>
              </p:cNvSpPr>
              <p:nvPr/>
            </p:nvSpPr>
            <p:spPr bwMode="auto">
              <a:xfrm>
                <a:off x="851" y="211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800" i="1">
                    <a:solidFill>
                      <a:srgbClr val="1C1C1C"/>
                    </a:solidFill>
                  </a:rPr>
                  <a:t>P</a:t>
                </a:r>
              </a:p>
            </p:txBody>
          </p:sp>
        </p:grpSp>
      </p:grp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539750" y="2492375"/>
          <a:ext cx="3429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0" name="公式" r:id="rId3" imgW="3200400" imgH="431640" progId="Equation.3">
                  <p:embed/>
                </p:oleObj>
              </mc:Choice>
              <mc:Fallback>
                <p:oleObj name="公式" r:id="rId3" imgW="32004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3429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4500563" y="2852738"/>
          <a:ext cx="3581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1" name="公式" r:id="rId5" imgW="2882880" imgH="723600" progId="Equation.3">
                  <p:embed/>
                </p:oleObj>
              </mc:Choice>
              <mc:Fallback>
                <p:oleObj name="公式" r:id="rId5" imgW="2882880" imgH="72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52738"/>
                        <a:ext cx="35814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411163" y="4800600"/>
          <a:ext cx="8169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2" name="公式" r:id="rId7" imgW="3403440" imgH="393480" progId="Equation.3">
                  <p:embed/>
                </p:oleObj>
              </mc:Choice>
              <mc:Fallback>
                <p:oleObj name="公式" r:id="rId7" imgW="34034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800600"/>
                        <a:ext cx="8169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5867400"/>
            <a:ext cx="6172200" cy="646113"/>
            <a:chOff x="240" y="3744"/>
            <a:chExt cx="3888" cy="407"/>
          </a:xfrm>
        </p:grpSpPr>
        <p:sp>
          <p:nvSpPr>
            <p:cNvPr id="57358" name="Text Box 30"/>
            <p:cNvSpPr txBox="1">
              <a:spLocks noChangeArrowheads="1"/>
            </p:cNvSpPr>
            <p:nvPr/>
          </p:nvSpPr>
          <p:spPr bwMode="auto">
            <a:xfrm>
              <a:off x="240" y="3792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点 </a:t>
              </a:r>
              <a:r>
                <a:rPr kumimoji="0" lang="en-US" altLang="zh-CN" sz="2800" i="1">
                  <a:solidFill>
                    <a:srgbClr val="1C1C1C"/>
                  </a:solidFill>
                </a:rPr>
                <a:t>P 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合振幅</a:t>
              </a:r>
            </a:p>
          </p:txBody>
        </p:sp>
        <p:graphicFrame>
          <p:nvGraphicFramePr>
            <p:cNvPr id="57352" name="Object 31"/>
            <p:cNvGraphicFramePr>
              <a:graphicFrameLocks noChangeAspect="1"/>
            </p:cNvGraphicFramePr>
            <p:nvPr/>
          </p:nvGraphicFramePr>
          <p:xfrm>
            <a:off x="2448" y="3744"/>
            <a:ext cx="168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3" name="公式" r:id="rId9" imgW="1002960" imgH="253800" progId="Equation.3">
                    <p:embed/>
                  </p:oleObj>
                </mc:Choice>
                <mc:Fallback>
                  <p:oleObj name="公式" r:id="rId9" imgW="1002960" imgH="253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744"/>
                          <a:ext cx="1680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6" name="Rectangle 32"/>
          <p:cNvSpPr>
            <a:spLocks noChangeArrowheads="1"/>
          </p:cNvSpPr>
          <p:nvPr/>
        </p:nvSpPr>
        <p:spPr bwMode="auto">
          <a:xfrm>
            <a:off x="914400" y="4038600"/>
            <a:ext cx="418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1C1C1C"/>
                </a:solidFill>
              </a:rPr>
              <a:t>设 </a:t>
            </a:r>
            <a:r>
              <a:rPr kumimoji="0" lang="en-US" altLang="zh-CN" sz="2800" i="1">
                <a:solidFill>
                  <a:srgbClr val="1C1C1C"/>
                </a:solidFill>
              </a:rPr>
              <a:t>A</a:t>
            </a:r>
            <a:r>
              <a:rPr kumimoji="0" lang="en-US" altLang="zh-CN" sz="2800" b="1">
                <a:solidFill>
                  <a:srgbClr val="1C1C1C"/>
                </a:solidFill>
              </a:rPr>
              <a:t> </a:t>
            </a:r>
            <a:r>
              <a:rPr kumimoji="0" lang="zh-CN" altLang="en-US" sz="2800" b="1">
                <a:solidFill>
                  <a:srgbClr val="1C1C1C"/>
                </a:solidFill>
              </a:rPr>
              <a:t>的相位较 </a:t>
            </a:r>
            <a:r>
              <a:rPr kumimoji="0" lang="en-US" altLang="zh-CN" sz="2800" i="1">
                <a:solidFill>
                  <a:srgbClr val="1C1C1C"/>
                </a:solidFill>
              </a:rPr>
              <a:t>B</a:t>
            </a:r>
            <a:r>
              <a:rPr kumimoji="0" lang="en-US" altLang="zh-CN" sz="2800" b="1">
                <a:solidFill>
                  <a:srgbClr val="1C1C1C"/>
                </a:solidFill>
              </a:rPr>
              <a:t> </a:t>
            </a:r>
            <a:r>
              <a:rPr kumimoji="0" lang="zh-CN" altLang="en-US" sz="2800" b="1">
                <a:solidFill>
                  <a:srgbClr val="1C1C1C"/>
                </a:solidFill>
              </a:rPr>
              <a:t>超前，则</a:t>
            </a:r>
          </a:p>
        </p:txBody>
      </p:sp>
      <p:graphicFrame>
        <p:nvGraphicFramePr>
          <p:cNvPr id="57349" name="Object 33"/>
          <p:cNvGraphicFramePr>
            <a:graphicFrameLocks noChangeAspect="1"/>
          </p:cNvGraphicFramePr>
          <p:nvPr/>
        </p:nvGraphicFramePr>
        <p:xfrm>
          <a:off x="5486400" y="3962400"/>
          <a:ext cx="2057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4" name="Equation" r:id="rId11" imgW="749160" imgH="228600" progId="Equation.DSMT4">
                  <p:embed/>
                </p:oleObj>
              </mc:Choice>
              <mc:Fallback>
                <p:oleObj name="Equation" r:id="rId11" imgW="74916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2057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323850" y="1125538"/>
          <a:ext cx="3673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5" name="公式" r:id="rId13" imgW="1739880" imgH="393480" progId="Equation.3">
                  <p:embed/>
                </p:oleObj>
              </mc:Choice>
              <mc:Fallback>
                <p:oleObj name="公式" r:id="rId13" imgW="173988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36734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539750" y="3213100"/>
          <a:ext cx="1655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6" name="公式" r:id="rId15" imgW="685800" imgH="203040" progId="Equation.3">
                  <p:embed/>
                </p:oleObj>
              </mc:Choice>
              <mc:Fallback>
                <p:oleObj name="公式" r:id="rId15" imgW="68580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1655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Rectangle 37"/>
          <p:cNvSpPr>
            <a:spLocks noChangeArrowheads="1"/>
          </p:cNvSpPr>
          <p:nvPr/>
        </p:nvSpPr>
        <p:spPr bwMode="auto">
          <a:xfrm>
            <a:off x="971550" y="549275"/>
            <a:ext cx="250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1C1C1C"/>
                </a:solidFill>
              </a:rPr>
              <a:t>公式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7772400" cy="863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第六节    </a:t>
            </a:r>
            <a:r>
              <a:rPr kumimoji="0" lang="zh-CN" altLang="en-US" b="1" smtClean="0"/>
              <a:t>驻   波</a:t>
            </a:r>
            <a:r>
              <a:rPr lang="zh-CN" altLang="en-US" smtClean="0"/>
              <a:t> </a:t>
            </a:r>
          </a:p>
        </p:txBody>
      </p:sp>
      <p:sp>
        <p:nvSpPr>
          <p:cNvPr id="106499" name="Rectangle 5"/>
          <p:cNvSpPr>
            <a:spLocks noChangeArrowheads="1"/>
          </p:cNvSpPr>
          <p:nvPr/>
        </p:nvSpPr>
        <p:spPr bwMode="auto">
          <a:xfrm>
            <a:off x="900113" y="2349500"/>
            <a:ext cx="640873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1</a:t>
            </a:r>
            <a:r>
              <a:rPr kumimoji="0" lang="zh-CN" altLang="en-US" sz="3200" b="1">
                <a:solidFill>
                  <a:schemeClr val="tx2"/>
                </a:solidFill>
              </a:rPr>
              <a:t>、什么叫驻波？</a:t>
            </a:r>
          </a:p>
          <a:p>
            <a:pPr eaLnBrk="1" hangingPunct="1"/>
            <a:endParaRPr kumimoji="0" lang="zh-CN" altLang="en-US" sz="3200" b="1">
              <a:solidFill>
                <a:schemeClr val="tx2"/>
              </a:solidFill>
            </a:endParaRPr>
          </a:p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2</a:t>
            </a:r>
            <a:r>
              <a:rPr kumimoji="0" lang="zh-CN" altLang="en-US" sz="3200" b="1">
                <a:solidFill>
                  <a:schemeClr val="tx2"/>
                </a:solidFill>
              </a:rPr>
              <a:t>、形成条件？</a:t>
            </a:r>
          </a:p>
          <a:p>
            <a:pPr eaLnBrk="1" hangingPunct="1"/>
            <a:endParaRPr kumimoji="0" lang="zh-CN" altLang="en-US" sz="3200" b="1">
              <a:solidFill>
                <a:schemeClr val="tx2"/>
              </a:solidFill>
            </a:endParaRPr>
          </a:p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3</a:t>
            </a:r>
            <a:r>
              <a:rPr kumimoji="0" lang="zh-CN" altLang="en-US" sz="3200" b="1">
                <a:solidFill>
                  <a:schemeClr val="tx2"/>
                </a:solidFill>
              </a:rPr>
              <a:t>、驻波方程（规律）如何？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7504" y="260648"/>
            <a:ext cx="4043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 dirty="0">
                <a:solidFill>
                  <a:schemeClr val="tx2"/>
                </a:solidFill>
              </a:rPr>
              <a:t>一、驻波的产生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9512" y="980728"/>
            <a:ext cx="8534400" cy="10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 sz="2600" b="1" dirty="0" smtClean="0"/>
              <a:t>振幅</a:t>
            </a:r>
            <a:r>
              <a:rPr kumimoji="0" lang="zh-CN" altLang="en-US" sz="2600" b="1" dirty="0"/>
              <a:t>、频率、传播速度</a:t>
            </a:r>
            <a:r>
              <a:rPr kumimoji="0" lang="zh-CN" altLang="en-US" sz="2600" b="1" dirty="0">
                <a:solidFill>
                  <a:srgbClr val="0000FF"/>
                </a:solidFill>
              </a:rPr>
              <a:t>都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相同</a:t>
            </a:r>
            <a:r>
              <a:rPr kumimoji="0" lang="zh-CN" altLang="en-US" sz="2600" b="1" dirty="0"/>
              <a:t>的两列相干波，</a:t>
            </a:r>
            <a:r>
              <a:rPr kumimoji="0" lang="zh-CN" altLang="en-US" sz="2600" b="1" dirty="0" smtClean="0"/>
              <a:t>在同</a:t>
            </a:r>
            <a:r>
              <a:rPr kumimoji="0" lang="zh-CN" altLang="en-US" sz="2600" b="1" dirty="0"/>
              <a:t>一直线上沿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相反</a:t>
            </a:r>
            <a:r>
              <a:rPr kumimoji="0" lang="zh-CN" altLang="en-US" sz="2600" b="1" dirty="0"/>
              <a:t>方向传播时叠加而形成的一种</a:t>
            </a:r>
            <a:r>
              <a:rPr kumimoji="0" lang="zh-CN" altLang="en-US" sz="2600" b="1" dirty="0" smtClean="0">
                <a:solidFill>
                  <a:srgbClr val="FF0000"/>
                </a:solidFill>
              </a:rPr>
              <a:t>特殊</a:t>
            </a:r>
            <a:r>
              <a:rPr kumimoji="0" lang="zh-CN" altLang="en-US" sz="2600" b="1" dirty="0" smtClean="0"/>
              <a:t>的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干涉现象</a:t>
            </a:r>
            <a:r>
              <a:rPr kumimoji="0" lang="en-US" altLang="zh-CN" sz="2600" b="1" dirty="0"/>
              <a:t>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384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3350" y="2636838"/>
                  <a:ext cx="5761038" cy="2160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301081" y="620688"/>
            <a:ext cx="4038600" cy="5921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3200" b="1" dirty="0"/>
              <a:t>驻 波 的 形 成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408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1341438"/>
                  <a:ext cx="7200900" cy="417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/>
              <a:t>三、波长   波的周期和频率   波速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33525" y="1689100"/>
            <a:ext cx="5988050" cy="289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105025" y="2973388"/>
            <a:ext cx="257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i="1"/>
              <a:t>O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560638" y="1619250"/>
            <a:ext cx="279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900" i="1">
                <a:solidFill>
                  <a:srgbClr val="000000"/>
                </a:solidFill>
              </a:rPr>
              <a:t>y</a:t>
            </a:r>
            <a:endParaRPr kumimoji="0" lang="en-US" altLang="zh-CN" b="1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093913" y="1919288"/>
            <a:ext cx="217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i="1">
                <a:solidFill>
                  <a:srgbClr val="000000"/>
                </a:solidFill>
              </a:rPr>
              <a:t>A</a:t>
            </a:r>
            <a:endParaRPr kumimoji="0" lang="en-US" altLang="zh-CN" sz="2800" b="1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1836738" y="3738563"/>
            <a:ext cx="493712" cy="471487"/>
            <a:chOff x="1568" y="2500"/>
            <a:chExt cx="311" cy="297"/>
          </a:xfrm>
        </p:grpSpPr>
        <p:sp>
          <p:nvSpPr>
            <p:cNvPr id="3099" name="Rectangle 12"/>
            <p:cNvSpPr>
              <a:spLocks noChangeArrowheads="1"/>
            </p:cNvSpPr>
            <p:nvPr/>
          </p:nvSpPr>
          <p:spPr bwMode="auto">
            <a:xfrm>
              <a:off x="1742" y="2528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rgbClr val="000000"/>
                  </a:solidFill>
                </a:rPr>
                <a:t>A</a:t>
              </a:r>
              <a:endParaRPr kumimoji="0" lang="en-US" altLang="zh-CN" sz="2800" b="1"/>
            </a:p>
          </p:txBody>
        </p:sp>
        <p:sp>
          <p:nvSpPr>
            <p:cNvPr id="3100" name="Rectangle 13"/>
            <p:cNvSpPr>
              <a:spLocks noChangeArrowheads="1"/>
            </p:cNvSpPr>
            <p:nvPr/>
          </p:nvSpPr>
          <p:spPr bwMode="auto">
            <a:xfrm>
              <a:off x="1568" y="250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lang="en-US" altLang="zh-CN" sz="2800" b="1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32150" y="3844925"/>
            <a:ext cx="3048000" cy="690563"/>
            <a:chOff x="2036" y="2422"/>
            <a:chExt cx="1920" cy="435"/>
          </a:xfrm>
        </p:grpSpPr>
        <p:sp>
          <p:nvSpPr>
            <p:cNvPr id="3098" name="Line 15"/>
            <p:cNvSpPr>
              <a:spLocks noChangeShapeType="1"/>
            </p:cNvSpPr>
            <p:nvPr/>
          </p:nvSpPr>
          <p:spPr bwMode="auto">
            <a:xfrm>
              <a:off x="2036" y="2651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2824" y="2422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422"/>
                          <a:ext cx="343" cy="4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4465638" y="2095500"/>
            <a:ext cx="5619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" name="Object 18"/>
          <p:cNvGraphicFramePr>
            <a:graphicFrameLocks noChangeAspect="1"/>
          </p:cNvGraphicFramePr>
          <p:nvPr/>
        </p:nvGraphicFramePr>
        <p:xfrm>
          <a:off x="4054475" y="1919288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公式" r:id="rId4" imgW="177480" imgH="190440" progId="Equation.3">
                  <p:embed/>
                </p:oleObj>
              </mc:Choice>
              <mc:Fallback>
                <p:oleObj name="公式" r:id="rId4" imgW="177480" imgH="190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919288"/>
                        <a:ext cx="3698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9"/>
          <p:cNvGraphicFramePr>
            <a:graphicFrameLocks noChangeAspect="1"/>
          </p:cNvGraphicFramePr>
          <p:nvPr/>
        </p:nvGraphicFramePr>
        <p:xfrm>
          <a:off x="6784975" y="280035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公式" r:id="rId6" imgW="177480" imgH="190440" progId="Equation.3">
                  <p:embed/>
                </p:oleObj>
              </mc:Choice>
              <mc:Fallback>
                <p:oleObj name="公式" r:id="rId6" imgW="177480" imgH="190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80035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Line 20"/>
          <p:cNvSpPr>
            <a:spLocks noChangeShapeType="1"/>
          </p:cNvSpPr>
          <p:nvPr/>
        </p:nvSpPr>
        <p:spPr bwMode="auto">
          <a:xfrm flipV="1">
            <a:off x="2492375" y="19685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7" name="Line 21"/>
          <p:cNvSpPr>
            <a:spLocks noChangeShapeType="1"/>
          </p:cNvSpPr>
          <p:nvPr/>
        </p:nvSpPr>
        <p:spPr bwMode="auto">
          <a:xfrm>
            <a:off x="2528888" y="3216275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8" name="Group 22"/>
          <p:cNvGrpSpPr>
            <a:grpSpLocks/>
          </p:cNvGrpSpPr>
          <p:nvPr/>
        </p:nvGrpSpPr>
        <p:grpSpPr bwMode="auto">
          <a:xfrm>
            <a:off x="3232150" y="2303463"/>
            <a:ext cx="3048000" cy="1828800"/>
            <a:chOff x="1691" y="1200"/>
            <a:chExt cx="1920" cy="1392"/>
          </a:xfrm>
        </p:grpSpPr>
        <p:sp>
          <p:nvSpPr>
            <p:cNvPr id="3093" name="Line 23"/>
            <p:cNvSpPr>
              <a:spLocks noChangeShapeType="1"/>
            </p:cNvSpPr>
            <p:nvPr/>
          </p:nvSpPr>
          <p:spPr bwMode="auto">
            <a:xfrm>
              <a:off x="169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4" name="Line 24"/>
            <p:cNvSpPr>
              <a:spLocks noChangeShapeType="1"/>
            </p:cNvSpPr>
            <p:nvPr/>
          </p:nvSpPr>
          <p:spPr bwMode="auto">
            <a:xfrm>
              <a:off x="2160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5" name="Line 25"/>
            <p:cNvSpPr>
              <a:spLocks noChangeShapeType="1"/>
            </p:cNvSpPr>
            <p:nvPr/>
          </p:nvSpPr>
          <p:spPr bwMode="auto">
            <a:xfrm>
              <a:off x="265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6" name="Line 26"/>
            <p:cNvSpPr>
              <a:spLocks noChangeShapeType="1"/>
            </p:cNvSpPr>
            <p:nvPr/>
          </p:nvSpPr>
          <p:spPr bwMode="auto">
            <a:xfrm>
              <a:off x="3146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7" name="Line 27"/>
            <p:cNvSpPr>
              <a:spLocks noChangeShapeType="1"/>
            </p:cNvSpPr>
            <p:nvPr/>
          </p:nvSpPr>
          <p:spPr bwMode="auto">
            <a:xfrm>
              <a:off x="361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9" name="Freeform 28"/>
          <p:cNvSpPr>
            <a:spLocks/>
          </p:cNvSpPr>
          <p:nvPr/>
        </p:nvSpPr>
        <p:spPr bwMode="auto">
          <a:xfrm>
            <a:off x="2470150" y="2259013"/>
            <a:ext cx="4364038" cy="1963737"/>
          </a:xfrm>
          <a:custGeom>
            <a:avLst/>
            <a:gdLst>
              <a:gd name="T0" fmla="*/ 2147483647 w 2749"/>
              <a:gd name="T1" fmla="*/ 2147483647 h 1237"/>
              <a:gd name="T2" fmla="*/ 2147483647 w 2749"/>
              <a:gd name="T3" fmla="*/ 2147483647 h 1237"/>
              <a:gd name="T4" fmla="*/ 2147483647 w 2749"/>
              <a:gd name="T5" fmla="*/ 2147483647 h 1237"/>
              <a:gd name="T6" fmla="*/ 2147483647 w 2749"/>
              <a:gd name="T7" fmla="*/ 2147483647 h 1237"/>
              <a:gd name="T8" fmla="*/ 2147483647 w 2749"/>
              <a:gd name="T9" fmla="*/ 2147483647 h 1237"/>
              <a:gd name="T10" fmla="*/ 2147483647 w 2749"/>
              <a:gd name="T11" fmla="*/ 2147483647 h 1237"/>
              <a:gd name="T12" fmla="*/ 2147483647 w 2749"/>
              <a:gd name="T13" fmla="*/ 2147483647 h 1237"/>
              <a:gd name="T14" fmla="*/ 2147483647 w 2749"/>
              <a:gd name="T15" fmla="*/ 2147483647 h 1237"/>
              <a:gd name="T16" fmla="*/ 2147483647 w 2749"/>
              <a:gd name="T17" fmla="*/ 2147483647 h 1237"/>
              <a:gd name="T18" fmla="*/ 2147483647 w 2749"/>
              <a:gd name="T19" fmla="*/ 2147483647 h 1237"/>
              <a:gd name="T20" fmla="*/ 2147483647 w 2749"/>
              <a:gd name="T21" fmla="*/ 2147483647 h 1237"/>
              <a:gd name="T22" fmla="*/ 2147483647 w 2749"/>
              <a:gd name="T23" fmla="*/ 2147483647 h 1237"/>
              <a:gd name="T24" fmla="*/ 2147483647 w 2749"/>
              <a:gd name="T25" fmla="*/ 2147483647 h 1237"/>
              <a:gd name="T26" fmla="*/ 2147483647 w 2749"/>
              <a:gd name="T27" fmla="*/ 2147483647 h 1237"/>
              <a:gd name="T28" fmla="*/ 2147483647 w 2749"/>
              <a:gd name="T29" fmla="*/ 2147483647 h 1237"/>
              <a:gd name="T30" fmla="*/ 2147483647 w 2749"/>
              <a:gd name="T31" fmla="*/ 2147483647 h 1237"/>
              <a:gd name="T32" fmla="*/ 2147483647 w 2749"/>
              <a:gd name="T33" fmla="*/ 2147483647 h 1237"/>
              <a:gd name="T34" fmla="*/ 2147483647 w 2749"/>
              <a:gd name="T35" fmla="*/ 2147483647 h 1237"/>
              <a:gd name="T36" fmla="*/ 2147483647 w 2749"/>
              <a:gd name="T37" fmla="*/ 2147483647 h 1237"/>
              <a:gd name="T38" fmla="*/ 2147483647 w 2749"/>
              <a:gd name="T39" fmla="*/ 2147483647 h 1237"/>
              <a:gd name="T40" fmla="*/ 2147483647 w 2749"/>
              <a:gd name="T41" fmla="*/ 2147483647 h 1237"/>
              <a:gd name="T42" fmla="*/ 2147483647 w 2749"/>
              <a:gd name="T43" fmla="*/ 2147483647 h 1237"/>
              <a:gd name="T44" fmla="*/ 2147483647 w 2749"/>
              <a:gd name="T45" fmla="*/ 2147483647 h 1237"/>
              <a:gd name="T46" fmla="*/ 2147483647 w 2749"/>
              <a:gd name="T47" fmla="*/ 2147483647 h 1237"/>
              <a:gd name="T48" fmla="*/ 2147483647 w 2749"/>
              <a:gd name="T49" fmla="*/ 2147483647 h 1237"/>
              <a:gd name="T50" fmla="*/ 2147483647 w 2749"/>
              <a:gd name="T51" fmla="*/ 2147483647 h 1237"/>
              <a:gd name="T52" fmla="*/ 2147483647 w 2749"/>
              <a:gd name="T53" fmla="*/ 2147483647 h 1237"/>
              <a:gd name="T54" fmla="*/ 2147483647 w 2749"/>
              <a:gd name="T55" fmla="*/ 2147483647 h 1237"/>
              <a:gd name="T56" fmla="*/ 2147483647 w 2749"/>
              <a:gd name="T57" fmla="*/ 2147483647 h 1237"/>
              <a:gd name="T58" fmla="*/ 2147483647 w 2749"/>
              <a:gd name="T59" fmla="*/ 2147483647 h 1237"/>
              <a:gd name="T60" fmla="*/ 2147483647 w 2749"/>
              <a:gd name="T61" fmla="*/ 2147483647 h 1237"/>
              <a:gd name="T62" fmla="*/ 2147483647 w 2749"/>
              <a:gd name="T63" fmla="*/ 2147483647 h 1237"/>
              <a:gd name="T64" fmla="*/ 2147483647 w 2749"/>
              <a:gd name="T65" fmla="*/ 2147483647 h 1237"/>
              <a:gd name="T66" fmla="*/ 2147483647 w 2749"/>
              <a:gd name="T67" fmla="*/ 2147483647 h 1237"/>
              <a:gd name="T68" fmla="*/ 2147483647 w 2749"/>
              <a:gd name="T69" fmla="*/ 0 h 1237"/>
              <a:gd name="T70" fmla="*/ 2147483647 w 2749"/>
              <a:gd name="T71" fmla="*/ 2147483647 h 1237"/>
              <a:gd name="T72" fmla="*/ 2147483647 w 2749"/>
              <a:gd name="T73" fmla="*/ 2147483647 h 1237"/>
              <a:gd name="T74" fmla="*/ 2147483647 w 2749"/>
              <a:gd name="T75" fmla="*/ 2147483647 h 1237"/>
              <a:gd name="T76" fmla="*/ 2147483647 w 2749"/>
              <a:gd name="T77" fmla="*/ 2147483647 h 1237"/>
              <a:gd name="T78" fmla="*/ 2147483647 w 2749"/>
              <a:gd name="T79" fmla="*/ 2147483647 h 1237"/>
              <a:gd name="T80" fmla="*/ 2147483647 w 2749"/>
              <a:gd name="T81" fmla="*/ 2147483647 h 1237"/>
              <a:gd name="T82" fmla="*/ 2147483647 w 2749"/>
              <a:gd name="T83" fmla="*/ 2147483647 h 1237"/>
              <a:gd name="T84" fmla="*/ 2147483647 w 2749"/>
              <a:gd name="T85" fmla="*/ 2147483647 h 1237"/>
              <a:gd name="T86" fmla="*/ 2147483647 w 2749"/>
              <a:gd name="T87" fmla="*/ 2147483647 h 1237"/>
              <a:gd name="T88" fmla="*/ 2147483647 w 2749"/>
              <a:gd name="T89" fmla="*/ 2147483647 h 1237"/>
              <a:gd name="T90" fmla="*/ 2147483647 w 2749"/>
              <a:gd name="T91" fmla="*/ 2147483647 h 1237"/>
              <a:gd name="T92" fmla="*/ 2147483647 w 2749"/>
              <a:gd name="T93" fmla="*/ 2147483647 h 1237"/>
              <a:gd name="T94" fmla="*/ 2147483647 w 2749"/>
              <a:gd name="T95" fmla="*/ 2147483647 h 1237"/>
              <a:gd name="T96" fmla="*/ 2147483647 w 2749"/>
              <a:gd name="T97" fmla="*/ 2147483647 h 1237"/>
              <a:gd name="T98" fmla="*/ 2147483647 w 2749"/>
              <a:gd name="T99" fmla="*/ 2147483647 h 1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49"/>
              <a:gd name="T151" fmla="*/ 0 h 1237"/>
              <a:gd name="T152" fmla="*/ 2749 w 2749"/>
              <a:gd name="T153" fmla="*/ 1237 h 1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49" h="1237">
                <a:moveTo>
                  <a:pt x="0" y="0"/>
                </a:moveTo>
                <a:lnTo>
                  <a:pt x="28" y="2"/>
                </a:lnTo>
                <a:lnTo>
                  <a:pt x="55" y="11"/>
                </a:lnTo>
                <a:lnTo>
                  <a:pt x="84" y="22"/>
                </a:lnTo>
                <a:lnTo>
                  <a:pt x="112" y="41"/>
                </a:lnTo>
                <a:lnTo>
                  <a:pt x="139" y="63"/>
                </a:lnTo>
                <a:lnTo>
                  <a:pt x="167" y="90"/>
                </a:lnTo>
                <a:lnTo>
                  <a:pt x="194" y="121"/>
                </a:lnTo>
                <a:lnTo>
                  <a:pt x="222" y="157"/>
                </a:lnTo>
                <a:lnTo>
                  <a:pt x="250" y="195"/>
                </a:lnTo>
                <a:lnTo>
                  <a:pt x="277" y="238"/>
                </a:lnTo>
                <a:lnTo>
                  <a:pt x="306" y="285"/>
                </a:lnTo>
                <a:lnTo>
                  <a:pt x="334" y="333"/>
                </a:lnTo>
                <a:lnTo>
                  <a:pt x="361" y="384"/>
                </a:lnTo>
                <a:lnTo>
                  <a:pt x="389" y="437"/>
                </a:lnTo>
                <a:lnTo>
                  <a:pt x="417" y="492"/>
                </a:lnTo>
                <a:lnTo>
                  <a:pt x="444" y="547"/>
                </a:lnTo>
                <a:lnTo>
                  <a:pt x="473" y="602"/>
                </a:lnTo>
                <a:lnTo>
                  <a:pt x="499" y="659"/>
                </a:lnTo>
                <a:lnTo>
                  <a:pt x="528" y="715"/>
                </a:lnTo>
                <a:lnTo>
                  <a:pt x="556" y="770"/>
                </a:lnTo>
                <a:lnTo>
                  <a:pt x="583" y="824"/>
                </a:lnTo>
                <a:lnTo>
                  <a:pt x="611" y="876"/>
                </a:lnTo>
                <a:lnTo>
                  <a:pt x="639" y="926"/>
                </a:lnTo>
                <a:lnTo>
                  <a:pt x="666" y="973"/>
                </a:lnTo>
                <a:lnTo>
                  <a:pt x="695" y="1018"/>
                </a:lnTo>
                <a:lnTo>
                  <a:pt x="723" y="1059"/>
                </a:lnTo>
                <a:lnTo>
                  <a:pt x="750" y="1097"/>
                </a:lnTo>
                <a:lnTo>
                  <a:pt x="778" y="1131"/>
                </a:lnTo>
                <a:lnTo>
                  <a:pt x="805" y="1160"/>
                </a:lnTo>
                <a:lnTo>
                  <a:pt x="833" y="1185"/>
                </a:lnTo>
                <a:lnTo>
                  <a:pt x="861" y="1205"/>
                </a:lnTo>
                <a:lnTo>
                  <a:pt x="888" y="1221"/>
                </a:lnTo>
                <a:lnTo>
                  <a:pt x="917" y="1231"/>
                </a:lnTo>
                <a:lnTo>
                  <a:pt x="945" y="1236"/>
                </a:lnTo>
                <a:lnTo>
                  <a:pt x="972" y="1237"/>
                </a:lnTo>
                <a:lnTo>
                  <a:pt x="1000" y="1232"/>
                </a:lnTo>
                <a:lnTo>
                  <a:pt x="1028" y="1222"/>
                </a:lnTo>
                <a:lnTo>
                  <a:pt x="1055" y="1207"/>
                </a:lnTo>
                <a:lnTo>
                  <a:pt x="1083" y="1188"/>
                </a:lnTo>
                <a:lnTo>
                  <a:pt x="1110" y="1163"/>
                </a:lnTo>
                <a:lnTo>
                  <a:pt x="1139" y="1134"/>
                </a:lnTo>
                <a:lnTo>
                  <a:pt x="1167" y="1101"/>
                </a:lnTo>
                <a:lnTo>
                  <a:pt x="1194" y="1063"/>
                </a:lnTo>
                <a:lnTo>
                  <a:pt x="1222" y="1022"/>
                </a:lnTo>
                <a:lnTo>
                  <a:pt x="1250" y="978"/>
                </a:lnTo>
                <a:lnTo>
                  <a:pt x="1277" y="931"/>
                </a:lnTo>
                <a:lnTo>
                  <a:pt x="1306" y="882"/>
                </a:lnTo>
                <a:lnTo>
                  <a:pt x="1334" y="830"/>
                </a:lnTo>
                <a:lnTo>
                  <a:pt x="1361" y="776"/>
                </a:lnTo>
                <a:lnTo>
                  <a:pt x="1389" y="722"/>
                </a:lnTo>
                <a:lnTo>
                  <a:pt x="1416" y="666"/>
                </a:lnTo>
                <a:lnTo>
                  <a:pt x="1444" y="609"/>
                </a:lnTo>
                <a:lnTo>
                  <a:pt x="1472" y="553"/>
                </a:lnTo>
                <a:lnTo>
                  <a:pt x="1499" y="497"/>
                </a:lnTo>
                <a:lnTo>
                  <a:pt x="1528" y="443"/>
                </a:lnTo>
                <a:lnTo>
                  <a:pt x="1556" y="390"/>
                </a:lnTo>
                <a:lnTo>
                  <a:pt x="1583" y="338"/>
                </a:lnTo>
                <a:lnTo>
                  <a:pt x="1611" y="290"/>
                </a:lnTo>
                <a:lnTo>
                  <a:pt x="1639" y="244"/>
                </a:lnTo>
                <a:lnTo>
                  <a:pt x="1666" y="201"/>
                </a:lnTo>
                <a:lnTo>
                  <a:pt x="1694" y="161"/>
                </a:lnTo>
                <a:lnTo>
                  <a:pt x="1721" y="124"/>
                </a:lnTo>
                <a:lnTo>
                  <a:pt x="1750" y="93"/>
                </a:lnTo>
                <a:lnTo>
                  <a:pt x="1778" y="65"/>
                </a:lnTo>
                <a:lnTo>
                  <a:pt x="1805" y="43"/>
                </a:lnTo>
                <a:lnTo>
                  <a:pt x="1833" y="25"/>
                </a:lnTo>
                <a:lnTo>
                  <a:pt x="1861" y="12"/>
                </a:lnTo>
                <a:lnTo>
                  <a:pt x="1888" y="3"/>
                </a:lnTo>
                <a:lnTo>
                  <a:pt x="1916" y="0"/>
                </a:lnTo>
                <a:lnTo>
                  <a:pt x="1945" y="2"/>
                </a:lnTo>
                <a:lnTo>
                  <a:pt x="1972" y="8"/>
                </a:lnTo>
                <a:lnTo>
                  <a:pt x="2000" y="21"/>
                </a:lnTo>
                <a:lnTo>
                  <a:pt x="2027" y="39"/>
                </a:lnTo>
                <a:lnTo>
                  <a:pt x="2055" y="60"/>
                </a:lnTo>
                <a:lnTo>
                  <a:pt x="2083" y="86"/>
                </a:lnTo>
                <a:lnTo>
                  <a:pt x="2110" y="117"/>
                </a:lnTo>
                <a:lnTo>
                  <a:pt x="2139" y="152"/>
                </a:lnTo>
                <a:lnTo>
                  <a:pt x="2167" y="191"/>
                </a:lnTo>
                <a:lnTo>
                  <a:pt x="2194" y="233"/>
                </a:lnTo>
                <a:lnTo>
                  <a:pt x="2222" y="279"/>
                </a:lnTo>
                <a:lnTo>
                  <a:pt x="2250" y="327"/>
                </a:lnTo>
                <a:lnTo>
                  <a:pt x="2277" y="378"/>
                </a:lnTo>
                <a:lnTo>
                  <a:pt x="2305" y="431"/>
                </a:lnTo>
                <a:lnTo>
                  <a:pt x="2332" y="485"/>
                </a:lnTo>
                <a:lnTo>
                  <a:pt x="2361" y="540"/>
                </a:lnTo>
                <a:lnTo>
                  <a:pt x="2389" y="596"/>
                </a:lnTo>
                <a:lnTo>
                  <a:pt x="2416" y="653"/>
                </a:lnTo>
                <a:lnTo>
                  <a:pt x="2444" y="709"/>
                </a:lnTo>
                <a:lnTo>
                  <a:pt x="2472" y="764"/>
                </a:lnTo>
                <a:lnTo>
                  <a:pt x="2499" y="817"/>
                </a:lnTo>
                <a:lnTo>
                  <a:pt x="2527" y="870"/>
                </a:lnTo>
                <a:lnTo>
                  <a:pt x="2556" y="920"/>
                </a:lnTo>
                <a:lnTo>
                  <a:pt x="2583" y="969"/>
                </a:lnTo>
                <a:lnTo>
                  <a:pt x="2611" y="1013"/>
                </a:lnTo>
                <a:lnTo>
                  <a:pt x="2638" y="1055"/>
                </a:lnTo>
                <a:lnTo>
                  <a:pt x="2666" y="1092"/>
                </a:lnTo>
                <a:lnTo>
                  <a:pt x="2694" y="1127"/>
                </a:lnTo>
                <a:lnTo>
                  <a:pt x="2721" y="1157"/>
                </a:lnTo>
                <a:lnTo>
                  <a:pt x="2749" y="1182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511425" y="2774950"/>
            <a:ext cx="3048000" cy="690563"/>
            <a:chOff x="1582" y="1748"/>
            <a:chExt cx="1920" cy="435"/>
          </a:xfrm>
        </p:grpSpPr>
        <p:sp>
          <p:nvSpPr>
            <p:cNvPr id="3092" name="Line 30"/>
            <p:cNvSpPr>
              <a:spLocks noChangeShapeType="1"/>
            </p:cNvSpPr>
            <p:nvPr/>
          </p:nvSpPr>
          <p:spPr bwMode="auto">
            <a:xfrm>
              <a:off x="1582" y="2021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" name="Object 31"/>
            <p:cNvGraphicFramePr>
              <a:graphicFrameLocks noChangeAspect="1"/>
            </p:cNvGraphicFramePr>
            <p:nvPr/>
          </p:nvGraphicFramePr>
          <p:xfrm>
            <a:off x="2315" y="1748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1748"/>
                          <a:ext cx="343" cy="4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1" name="Rectangle 33"/>
          <p:cNvSpPr>
            <a:spLocks noChangeArrowheads="1"/>
          </p:cNvSpPr>
          <p:nvPr/>
        </p:nvSpPr>
        <p:spPr bwMode="auto">
          <a:xfrm>
            <a:off x="395288" y="5294313"/>
            <a:ext cx="8353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SzPct val="125000"/>
            </a:pPr>
            <a:r>
              <a:rPr kumimoji="0" lang="en-US" altLang="zh-CN" sz="2800" b="1">
                <a:solidFill>
                  <a:srgbClr val="CC0000"/>
                </a:solidFill>
              </a:rPr>
              <a:t>1. </a:t>
            </a:r>
            <a:r>
              <a:rPr kumimoji="0" lang="zh-CN" altLang="en-US" sz="2800" b="1">
                <a:solidFill>
                  <a:srgbClr val="CC0000"/>
                </a:solidFill>
              </a:rPr>
              <a:t>波长 </a:t>
            </a:r>
            <a:r>
              <a:rPr kumimoji="0" lang="zh-CN" altLang="en-US" sz="2800" b="1">
                <a:solidFill>
                  <a:srgbClr val="CC0000"/>
                </a:solidFill>
                <a:sym typeface="Symbol" pitchFamily="18" charset="2"/>
              </a:rPr>
              <a:t></a:t>
            </a:r>
            <a:r>
              <a:rPr kumimoji="0" lang="zh-CN" altLang="en-US" sz="2800" b="1">
                <a:solidFill>
                  <a:srgbClr val="CC0000"/>
                </a:solidFill>
              </a:rPr>
              <a:t>  </a:t>
            </a:r>
            <a:r>
              <a:rPr kumimoji="0" lang="zh-CN" altLang="en-US" sz="2800" b="1"/>
              <a:t>：</a:t>
            </a:r>
            <a:r>
              <a:rPr kumimoji="0" lang="zh-CN" altLang="en-US" sz="2800" b="1">
                <a:solidFill>
                  <a:srgbClr val="FF0000"/>
                </a:solidFill>
              </a:rPr>
              <a:t>相位差</a:t>
            </a:r>
            <a:r>
              <a:rPr kumimoji="0" lang="zh-CN" altLang="en-US" sz="2800" b="1"/>
              <a:t>为 </a:t>
            </a:r>
            <a:r>
              <a:rPr kumimoji="0" lang="en-US" altLang="zh-CN" sz="2800" b="1"/>
              <a:t>2</a:t>
            </a:r>
            <a:r>
              <a:rPr kumimoji="0" lang="el-GR" altLang="zh-CN" sz="2800" b="1">
                <a:cs typeface="Times New Roman" pitchFamily="18" charset="0"/>
              </a:rPr>
              <a:t>π</a:t>
            </a:r>
            <a:r>
              <a:rPr kumimoji="0" lang="zh-CN" altLang="en-US" sz="2800" b="1"/>
              <a:t>的相邻质点之间的距离，即一个完整波形的长度 </a:t>
            </a:r>
            <a:r>
              <a:rPr kumimoji="0" lang="en-US" altLang="zh-CN" sz="2800" b="1"/>
              <a:t>.</a:t>
            </a:r>
            <a:endParaRPr kumimoji="0"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87450" y="4076700"/>
            <a:ext cx="2344738" cy="2354263"/>
            <a:chOff x="824" y="2496"/>
            <a:chExt cx="1816" cy="1483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104" y="2496"/>
              <a:ext cx="1536" cy="62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34" name="AutoShape 4"/>
            <p:cNvSpPr>
              <a:spLocks noChangeArrowheads="1"/>
            </p:cNvSpPr>
            <p:nvPr/>
          </p:nvSpPr>
          <p:spPr bwMode="auto">
            <a:xfrm>
              <a:off x="824" y="3403"/>
              <a:ext cx="1506" cy="576"/>
            </a:xfrm>
            <a:prstGeom prst="wedgeRectCallout">
              <a:avLst>
                <a:gd name="adj1" fmla="val 28750"/>
                <a:gd name="adj2" fmla="val -121009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FF0000"/>
                  </a:solidFill>
                </a:rPr>
                <a:t>振幅</a:t>
              </a:r>
              <a:r>
                <a:rPr lang="zh-CN" altLang="en-US" b="1"/>
                <a:t>与位置有关</a:t>
              </a:r>
            </a:p>
          </p:txBody>
        </p:sp>
      </p:grp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04913" y="4005263"/>
          <a:ext cx="37607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9" name="公式" r:id="rId3" imgW="876240" imgH="253800" progId="Equation.3">
                  <p:embed/>
                </p:oleObj>
              </mc:Choice>
              <mc:Fallback>
                <p:oleObj name="公式" r:id="rId3" imgW="8762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005263"/>
                        <a:ext cx="37607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446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>
                <a:solidFill>
                  <a:schemeClr val="tx2"/>
                </a:solidFill>
              </a:rPr>
              <a:t>二、驻波方程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19250" y="908050"/>
            <a:ext cx="5245100" cy="1025525"/>
            <a:chOff x="1016" y="458"/>
            <a:chExt cx="3304" cy="646"/>
          </a:xfrm>
        </p:grpSpPr>
        <p:graphicFrame>
          <p:nvGraphicFramePr>
            <p:cNvPr id="60423" name="Object 8"/>
            <p:cNvGraphicFramePr>
              <a:graphicFrameLocks noChangeAspect="1"/>
            </p:cNvGraphicFramePr>
            <p:nvPr/>
          </p:nvGraphicFramePr>
          <p:xfrm>
            <a:off x="1776" y="458"/>
            <a:ext cx="2544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0" name="公式" r:id="rId5" imgW="1307880" imgH="393480" progId="Equation.3">
                    <p:embed/>
                  </p:oleObj>
                </mc:Choice>
                <mc:Fallback>
                  <p:oleObj name="公式" r:id="rId5" imgW="130788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458"/>
                          <a:ext cx="2544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2" name="Text Box 9"/>
            <p:cNvSpPr txBox="1">
              <a:spLocks noChangeArrowheads="1"/>
            </p:cNvSpPr>
            <p:nvPr/>
          </p:nvSpPr>
          <p:spPr bwMode="auto">
            <a:xfrm>
              <a:off x="1016" y="604"/>
              <a:ext cx="10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FF0000"/>
                  </a:solidFill>
                </a:rPr>
                <a:t>正向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00200" y="1754188"/>
            <a:ext cx="5257800" cy="989012"/>
            <a:chOff x="1008" y="960"/>
            <a:chExt cx="3312" cy="623"/>
          </a:xfrm>
        </p:grpSpPr>
        <p:graphicFrame>
          <p:nvGraphicFramePr>
            <p:cNvPr id="60422" name="Object 11"/>
            <p:cNvGraphicFramePr>
              <a:graphicFrameLocks noChangeAspect="1"/>
            </p:cNvGraphicFramePr>
            <p:nvPr/>
          </p:nvGraphicFramePr>
          <p:xfrm>
            <a:off x="1776" y="960"/>
            <a:ext cx="254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1" name="公式" r:id="rId7" imgW="1320480" imgH="393480" progId="Equation.3">
                    <p:embed/>
                  </p:oleObj>
                </mc:Choice>
                <mc:Fallback>
                  <p:oleObj name="公式" r:id="rId7" imgW="132048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960"/>
                          <a:ext cx="2544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1" name="Text Box 12"/>
            <p:cNvSpPr txBox="1">
              <a:spLocks noChangeArrowheads="1"/>
            </p:cNvSpPr>
            <p:nvPr/>
          </p:nvSpPr>
          <p:spPr bwMode="auto">
            <a:xfrm>
              <a:off x="100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FF"/>
                  </a:solidFill>
                </a:rPr>
                <a:t>负向</a:t>
              </a:r>
            </a:p>
          </p:txBody>
        </p:sp>
      </p:grp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468313" y="2636838"/>
          <a:ext cx="22177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公式" r:id="rId9" imgW="685800" imgH="215640" progId="Equation.3">
                  <p:embed/>
                </p:oleObj>
              </mc:Choice>
              <mc:Fallback>
                <p:oleObj name="公式" r:id="rId9" imgW="6858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221773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35375" y="4724400"/>
            <a:ext cx="3733800" cy="1600200"/>
            <a:chOff x="2688" y="2976"/>
            <a:chExt cx="2352" cy="1008"/>
          </a:xfrm>
        </p:grpSpPr>
        <p:sp>
          <p:nvSpPr>
            <p:cNvPr id="60429" name="Line 15"/>
            <p:cNvSpPr>
              <a:spLocks noChangeShapeType="1"/>
            </p:cNvSpPr>
            <p:nvPr/>
          </p:nvSpPr>
          <p:spPr bwMode="auto">
            <a:xfrm>
              <a:off x="2688" y="2976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AutoShape 16"/>
            <p:cNvSpPr>
              <a:spLocks noChangeArrowheads="1"/>
            </p:cNvSpPr>
            <p:nvPr/>
          </p:nvSpPr>
          <p:spPr bwMode="auto">
            <a:xfrm>
              <a:off x="3312" y="3408"/>
              <a:ext cx="1728" cy="576"/>
            </a:xfrm>
            <a:prstGeom prst="wedgeRectCallout">
              <a:avLst>
                <a:gd name="adj1" fmla="val -45426"/>
                <a:gd name="adj2" fmla="val -12118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各质点都在作同频率的</a:t>
              </a:r>
              <a:r>
                <a:rPr lang="zh-CN" altLang="en-US" sz="2800" b="1">
                  <a:solidFill>
                    <a:srgbClr val="FF0000"/>
                  </a:solidFill>
                </a:rPr>
                <a:t>简谐运动</a:t>
              </a:r>
            </a:p>
          </p:txBody>
        </p:sp>
      </p:grp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331913" y="3068638"/>
          <a:ext cx="7162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公式" r:id="rId11" imgW="2260440" imgH="393480" progId="Equation.3">
                  <p:embed/>
                </p:oleObj>
              </mc:Choice>
              <mc:Fallback>
                <p:oleObj name="公式" r:id="rId11" imgW="22604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7162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8"/>
          <p:cNvGraphicFramePr>
            <a:graphicFrameLocks noChangeAspect="1"/>
          </p:cNvGraphicFramePr>
          <p:nvPr/>
        </p:nvGraphicFramePr>
        <p:xfrm>
          <a:off x="4140200" y="260350"/>
          <a:ext cx="40322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公式" r:id="rId13" imgW="2286000" imgH="393480" progId="Equation.3">
                  <p:embed/>
                </p:oleObj>
              </mc:Choice>
              <mc:Fallback>
                <p:oleObj name="公式" r:id="rId13" imgW="22860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0350"/>
                        <a:ext cx="40322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2627313" y="188913"/>
          <a:ext cx="4321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5" name="公式" r:id="rId3" imgW="1574640" imgH="393480" progId="Equation.3">
                  <p:embed/>
                </p:oleObj>
              </mc:Choice>
              <mc:Fallback>
                <p:oleObj name="公式" r:id="rId3" imgW="15746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43211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0" name="Group 5"/>
          <p:cNvGrpSpPr>
            <a:grpSpLocks/>
          </p:cNvGrpSpPr>
          <p:nvPr/>
        </p:nvGrpSpPr>
        <p:grpSpPr bwMode="auto">
          <a:xfrm>
            <a:off x="228600" y="685800"/>
            <a:ext cx="1981200" cy="762000"/>
            <a:chOff x="144" y="432"/>
            <a:chExt cx="1248" cy="480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144" y="432"/>
              <a:ext cx="816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62" name="Text Box 7"/>
            <p:cNvSpPr txBox="1">
              <a:spLocks noChangeArrowheads="1"/>
            </p:cNvSpPr>
            <p:nvPr/>
          </p:nvSpPr>
          <p:spPr bwMode="auto">
            <a:xfrm>
              <a:off x="240" y="489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3850" y="2133600"/>
            <a:ext cx="7345363" cy="1808163"/>
            <a:chOff x="556" y="1357"/>
            <a:chExt cx="4627" cy="1139"/>
          </a:xfrm>
        </p:grpSpPr>
        <p:graphicFrame>
          <p:nvGraphicFramePr>
            <p:cNvPr id="61447" name="Object 9"/>
            <p:cNvGraphicFramePr>
              <a:graphicFrameLocks noChangeAspect="1"/>
            </p:cNvGraphicFramePr>
            <p:nvPr/>
          </p:nvGraphicFramePr>
          <p:xfrm>
            <a:off x="556" y="1618"/>
            <a:ext cx="1192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6" name="公式" r:id="rId5" imgW="761760" imgH="431640" progId="Equation.3">
                    <p:embed/>
                  </p:oleObj>
                </mc:Choice>
                <mc:Fallback>
                  <p:oleObj name="公式" r:id="rId5" imgW="76176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618"/>
                          <a:ext cx="1192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8" name="Object 10"/>
            <p:cNvGraphicFramePr>
              <a:graphicFrameLocks noChangeAspect="1"/>
            </p:cNvGraphicFramePr>
            <p:nvPr/>
          </p:nvGraphicFramePr>
          <p:xfrm>
            <a:off x="2188" y="1357"/>
            <a:ext cx="2995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7" name="公式" r:id="rId7" imgW="1650960" imgH="393480" progId="Equation.3">
                    <p:embed/>
                  </p:oleObj>
                </mc:Choice>
                <mc:Fallback>
                  <p:oleObj name="公式" r:id="rId7" imgW="165096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357"/>
                          <a:ext cx="2995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11"/>
            <p:cNvGraphicFramePr>
              <a:graphicFrameLocks noChangeAspect="1"/>
            </p:cNvGraphicFramePr>
            <p:nvPr/>
          </p:nvGraphicFramePr>
          <p:xfrm>
            <a:off x="2208" y="1919"/>
            <a:ext cx="297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8" name="公式" r:id="rId9" imgW="1993680" imgH="393480" progId="Equation.3">
                    <p:embed/>
                  </p:oleObj>
                </mc:Choice>
                <mc:Fallback>
                  <p:oleObj name="公式" r:id="rId9" imgW="199368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19"/>
                          <a:ext cx="2975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8" name="AutoShape 12"/>
            <p:cNvSpPr>
              <a:spLocks/>
            </p:cNvSpPr>
            <p:nvPr/>
          </p:nvSpPr>
          <p:spPr bwMode="auto">
            <a:xfrm>
              <a:off x="1728" y="163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zh-CN" altLang="zh-CN" sz="2800" b="1"/>
            </a:p>
          </p:txBody>
        </p:sp>
        <p:sp>
          <p:nvSpPr>
            <p:cNvPr id="61459" name="Text Box 13"/>
            <p:cNvSpPr txBox="1">
              <a:spLocks noChangeArrowheads="1"/>
            </p:cNvSpPr>
            <p:nvPr/>
          </p:nvSpPr>
          <p:spPr bwMode="auto">
            <a:xfrm>
              <a:off x="1836" y="149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800">
                  <a:solidFill>
                    <a:srgbClr val="1C1C1C"/>
                  </a:solidFill>
                </a:rPr>
                <a:t>1</a:t>
              </a:r>
            </a:p>
          </p:txBody>
        </p:sp>
        <p:sp>
          <p:nvSpPr>
            <p:cNvPr id="61460" name="Text Box 14"/>
            <p:cNvSpPr txBox="1">
              <a:spLocks noChangeArrowheads="1"/>
            </p:cNvSpPr>
            <p:nvPr/>
          </p:nvSpPr>
          <p:spPr bwMode="auto">
            <a:xfrm>
              <a:off x="1836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800">
                  <a:solidFill>
                    <a:srgbClr val="1C1C1C"/>
                  </a:solidFill>
                </a:rPr>
                <a:t>0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57200" y="1271588"/>
            <a:ext cx="7997825" cy="1014412"/>
            <a:chOff x="288" y="801"/>
            <a:chExt cx="5038" cy="639"/>
          </a:xfrm>
        </p:grpSpPr>
        <p:sp>
          <p:nvSpPr>
            <p:cNvPr id="61457" name="Text Box 30"/>
            <p:cNvSpPr txBox="1">
              <a:spLocks noChangeArrowheads="1"/>
            </p:cNvSpPr>
            <p:nvPr/>
          </p:nvSpPr>
          <p:spPr bwMode="auto">
            <a:xfrm>
              <a:off x="288" y="920"/>
              <a:ext cx="50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CC0000"/>
                  </a:solidFill>
                </a:rPr>
                <a:t> </a:t>
              </a:r>
              <a:r>
                <a:rPr kumimoji="0" lang="en-US" altLang="zh-CN" sz="2800" b="1">
                  <a:solidFill>
                    <a:srgbClr val="CC0000"/>
                  </a:solidFill>
                </a:rPr>
                <a:t>1.  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振幅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 </a:t>
              </a:r>
              <a:r>
                <a:rPr kumimoji="0" lang="zh-CN" altLang="en-US" sz="2800" b="1"/>
                <a:t>                              随 </a:t>
              </a:r>
              <a:r>
                <a:rPr kumimoji="0" lang="en-US" altLang="zh-CN" sz="3200" i="1"/>
                <a:t>x</a:t>
              </a:r>
              <a:r>
                <a:rPr kumimoji="0" lang="en-US" altLang="zh-CN" sz="2800" i="1"/>
                <a:t> </a:t>
              </a:r>
              <a:r>
                <a:rPr kumimoji="0" lang="zh-CN" altLang="en-US" sz="2800" b="1"/>
                <a:t>而异， 与时间无关</a:t>
              </a:r>
              <a:r>
                <a:rPr kumimoji="0" lang="en-US" altLang="zh-CN" sz="2800" b="1"/>
                <a:t>.</a:t>
              </a:r>
            </a:p>
          </p:txBody>
        </p:sp>
        <p:graphicFrame>
          <p:nvGraphicFramePr>
            <p:cNvPr id="61446" name="Object 31"/>
            <p:cNvGraphicFramePr>
              <a:graphicFrameLocks noChangeAspect="1"/>
            </p:cNvGraphicFramePr>
            <p:nvPr/>
          </p:nvGraphicFramePr>
          <p:xfrm>
            <a:off x="1258" y="801"/>
            <a:ext cx="1536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9" name="公式" r:id="rId11" imgW="825480" imgH="431640" progId="Equation.3">
                    <p:embed/>
                  </p:oleObj>
                </mc:Choice>
                <mc:Fallback>
                  <p:oleObj name="公式" r:id="rId11" imgW="825480" imgH="431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801"/>
                          <a:ext cx="1536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3" name="Rectangle 33"/>
          <p:cNvSpPr>
            <a:spLocks noChangeArrowheads="1"/>
          </p:cNvSpPr>
          <p:nvPr/>
        </p:nvSpPr>
        <p:spPr bwMode="auto">
          <a:xfrm>
            <a:off x="7740650" y="2349500"/>
            <a:ext cx="1258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波腹</a:t>
            </a:r>
          </a:p>
        </p:txBody>
      </p:sp>
      <p:sp>
        <p:nvSpPr>
          <p:cNvPr id="61454" name="Rectangle 35"/>
          <p:cNvSpPr>
            <a:spLocks noChangeArrowheads="1"/>
          </p:cNvSpPr>
          <p:nvPr/>
        </p:nvSpPr>
        <p:spPr bwMode="auto">
          <a:xfrm>
            <a:off x="7740650" y="3213100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波节</a:t>
            </a:r>
          </a:p>
        </p:txBody>
      </p:sp>
      <p:graphicFrame>
        <p:nvGraphicFramePr>
          <p:cNvPr id="61443" name="Object 36"/>
          <p:cNvGraphicFramePr>
            <a:graphicFrameLocks noChangeAspect="1"/>
          </p:cNvGraphicFramePr>
          <p:nvPr/>
        </p:nvGraphicFramePr>
        <p:xfrm>
          <a:off x="539750" y="3895725"/>
          <a:ext cx="54006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0" name="公式" r:id="rId13" imgW="2489040" imgH="939600" progId="Equation.3">
                  <p:embed/>
                </p:oleObj>
              </mc:Choice>
              <mc:Fallback>
                <p:oleObj name="公式" r:id="rId13" imgW="2489040" imgH="939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95725"/>
                        <a:ext cx="540067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39"/>
          <p:cNvSpPr>
            <a:spLocks noChangeArrowheads="1"/>
          </p:cNvSpPr>
          <p:nvPr/>
        </p:nvSpPr>
        <p:spPr bwMode="auto">
          <a:xfrm>
            <a:off x="250825" y="6021388"/>
            <a:ext cx="413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相邻</a:t>
            </a:r>
            <a:r>
              <a:rPr kumimoji="0" lang="zh-CN" altLang="en-US" sz="2800" b="1">
                <a:solidFill>
                  <a:srgbClr val="CC0000"/>
                </a:solidFill>
              </a:rPr>
              <a:t>波腹</a:t>
            </a:r>
            <a:r>
              <a:rPr kumimoji="0" lang="en-US" altLang="zh-CN" sz="2800" b="1">
                <a:solidFill>
                  <a:srgbClr val="CC0000"/>
                </a:solidFill>
              </a:rPr>
              <a:t>(</a:t>
            </a:r>
            <a:r>
              <a:rPr kumimoji="0" lang="zh-CN" altLang="en-US" sz="2800" b="1">
                <a:solidFill>
                  <a:srgbClr val="CC0000"/>
                </a:solidFill>
              </a:rPr>
              <a:t>节</a:t>
            </a:r>
            <a:r>
              <a:rPr kumimoji="0" lang="en-US" altLang="zh-CN" sz="2800" b="1">
                <a:solidFill>
                  <a:srgbClr val="CC0000"/>
                </a:solidFill>
              </a:rPr>
              <a:t>)</a:t>
            </a:r>
            <a:r>
              <a:rPr kumimoji="0" lang="zh-CN" altLang="en-US" sz="2800" b="1"/>
              <a:t>间距</a:t>
            </a:r>
          </a:p>
        </p:txBody>
      </p:sp>
      <p:sp>
        <p:nvSpPr>
          <p:cNvPr id="61456" name="Rectangle 41"/>
          <p:cNvSpPr>
            <a:spLocks noChangeArrowheads="1"/>
          </p:cNvSpPr>
          <p:nvPr/>
        </p:nvSpPr>
        <p:spPr bwMode="auto">
          <a:xfrm>
            <a:off x="4427538" y="602138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相邻波</a:t>
            </a:r>
            <a:r>
              <a:rPr kumimoji="0" lang="zh-CN" altLang="en-US" sz="2800" b="1">
                <a:solidFill>
                  <a:srgbClr val="CC0000"/>
                </a:solidFill>
              </a:rPr>
              <a:t>腹</a:t>
            </a:r>
            <a:r>
              <a:rPr kumimoji="0" lang="zh-CN" altLang="en-US" sz="2800" b="1"/>
              <a:t>和波</a:t>
            </a:r>
            <a:r>
              <a:rPr kumimoji="0" lang="zh-CN" altLang="en-US" sz="2800" b="1">
                <a:solidFill>
                  <a:srgbClr val="CC0000"/>
                </a:solidFill>
              </a:rPr>
              <a:t>节</a:t>
            </a:r>
            <a:r>
              <a:rPr kumimoji="0" lang="zh-CN" altLang="en-US" sz="2800" b="1"/>
              <a:t>间距</a:t>
            </a:r>
          </a:p>
        </p:txBody>
      </p:sp>
      <p:graphicFrame>
        <p:nvGraphicFramePr>
          <p:cNvPr id="61444" name="Object 42"/>
          <p:cNvGraphicFramePr>
            <a:graphicFrameLocks noChangeAspect="1"/>
          </p:cNvGraphicFramePr>
          <p:nvPr/>
        </p:nvGraphicFramePr>
        <p:xfrm>
          <a:off x="3203575" y="5805488"/>
          <a:ext cx="3540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1" name="公式" r:id="rId15" imgW="164880" imgH="393480" progId="Equation.3">
                  <p:embed/>
                </p:oleObj>
              </mc:Choice>
              <mc:Fallback>
                <p:oleObj name="公式" r:id="rId15" imgW="16488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805488"/>
                        <a:ext cx="3540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43"/>
          <p:cNvGraphicFramePr>
            <a:graphicFrameLocks noChangeAspect="1"/>
          </p:cNvGraphicFramePr>
          <p:nvPr/>
        </p:nvGraphicFramePr>
        <p:xfrm>
          <a:off x="7740650" y="5805488"/>
          <a:ext cx="3540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2" name="公式" r:id="rId17" imgW="164880" imgH="393480" progId="Equation.3">
                  <p:embed/>
                </p:oleObj>
              </mc:Choice>
              <mc:Fallback>
                <p:oleObj name="公式" r:id="rId17" imgW="16488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05488"/>
                        <a:ext cx="3540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Rectangle 58"/>
          <p:cNvSpPr>
            <a:spLocks noChangeArrowheads="1"/>
          </p:cNvSpPr>
          <p:nvPr/>
        </p:nvSpPr>
        <p:spPr bwMode="auto">
          <a:xfrm>
            <a:off x="8459788" y="573405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2481" name="Group 2"/>
          <p:cNvGrpSpPr>
            <a:grpSpLocks/>
          </p:cNvGrpSpPr>
          <p:nvPr/>
        </p:nvGrpSpPr>
        <p:grpSpPr bwMode="auto">
          <a:xfrm>
            <a:off x="381000" y="381000"/>
            <a:ext cx="8458200" cy="1373188"/>
            <a:chOff x="288" y="480"/>
            <a:chExt cx="5328" cy="865"/>
          </a:xfrm>
        </p:grpSpPr>
        <p:sp>
          <p:nvSpPr>
            <p:cNvPr id="62521" name="Text Box 3"/>
            <p:cNvSpPr txBox="1">
              <a:spLocks noChangeArrowheads="1"/>
            </p:cNvSpPr>
            <p:nvPr/>
          </p:nvSpPr>
          <p:spPr bwMode="auto">
            <a:xfrm>
              <a:off x="288" y="480"/>
              <a:ext cx="532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</a:rPr>
                <a:t>2.  </a:t>
              </a:r>
              <a:r>
                <a:rPr kumimoji="0" lang="zh-CN" altLang="en-US" sz="2800" b="1"/>
                <a:t>相邻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两波节之间</a:t>
              </a:r>
              <a:r>
                <a:rPr kumimoji="0" lang="zh-CN" altLang="en-US" sz="2800" b="1"/>
                <a:t>质点振动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同相位</a:t>
              </a:r>
              <a:r>
                <a:rPr kumimoji="0" lang="zh-CN" altLang="en-US" sz="2800" b="1"/>
                <a:t>，任一波节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两侧振动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相位相反</a:t>
              </a:r>
              <a:r>
                <a:rPr kumimoji="0" lang="zh-CN" altLang="en-US" sz="2800" b="1"/>
                <a:t>，在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波节</a:t>
              </a:r>
              <a:r>
                <a:rPr kumimoji="0" lang="zh-CN" altLang="en-US" sz="2800" b="1"/>
                <a:t>处产生</a:t>
              </a:r>
              <a:r>
                <a:rPr kumimoji="0" lang="zh-CN" altLang="en-US" sz="2800" b="1">
                  <a:solidFill>
                    <a:srgbClr val="EF6E17"/>
                  </a:solidFill>
                </a:rPr>
                <a:t>       </a:t>
              </a:r>
              <a:r>
                <a:rPr kumimoji="0" lang="zh-CN" altLang="en-US" sz="2800" b="1"/>
                <a:t>的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相位跃变 </a:t>
              </a:r>
              <a:r>
                <a:rPr kumimoji="0" lang="en-US" altLang="zh-CN" sz="2800" b="1"/>
                <a:t>.</a:t>
              </a:r>
              <a:r>
                <a:rPr kumimoji="0" lang="zh-CN" altLang="en-US" sz="2800" b="1"/>
                <a:t>（与行波不同，无相位的传播）</a:t>
              </a:r>
              <a:r>
                <a:rPr kumimoji="0" lang="en-US" altLang="zh-CN" sz="2800" b="1"/>
                <a:t>.</a:t>
              </a:r>
            </a:p>
          </p:txBody>
        </p:sp>
        <p:graphicFrame>
          <p:nvGraphicFramePr>
            <p:cNvPr id="62479" name="Object 4"/>
            <p:cNvGraphicFramePr>
              <a:graphicFrameLocks noChangeAspect="1"/>
            </p:cNvGraphicFramePr>
            <p:nvPr/>
          </p:nvGraphicFramePr>
          <p:xfrm>
            <a:off x="3336" y="722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8" name="公式" r:id="rId3" imgW="126720" imgH="152280" progId="Equation.3">
                    <p:embed/>
                  </p:oleObj>
                </mc:Choice>
                <mc:Fallback>
                  <p:oleObj name="公式" r:id="rId3" imgW="126720" imgH="152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722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66" name="Object 5"/>
          <p:cNvGraphicFramePr>
            <a:graphicFrameLocks noChangeAspect="1"/>
          </p:cNvGraphicFramePr>
          <p:nvPr/>
        </p:nvGraphicFramePr>
        <p:xfrm>
          <a:off x="323850" y="1989138"/>
          <a:ext cx="41910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9" name="公式" r:id="rId5" imgW="3111480" imgH="723600" progId="Equation.3">
                  <p:embed/>
                </p:oleObj>
              </mc:Choice>
              <mc:Fallback>
                <p:oleObj name="公式" r:id="rId5" imgW="311148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89138"/>
                        <a:ext cx="41910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1000" y="4419600"/>
            <a:ext cx="3962400" cy="1066800"/>
            <a:chOff x="240" y="2784"/>
            <a:chExt cx="2496" cy="672"/>
          </a:xfrm>
        </p:grpSpPr>
        <p:sp>
          <p:nvSpPr>
            <p:cNvPr id="62519" name="Rectangle 7"/>
            <p:cNvSpPr>
              <a:spLocks noChangeArrowheads="1"/>
            </p:cNvSpPr>
            <p:nvPr/>
          </p:nvSpPr>
          <p:spPr bwMode="auto">
            <a:xfrm>
              <a:off x="240" y="2784"/>
              <a:ext cx="1296" cy="672"/>
            </a:xfrm>
            <a:prstGeom prst="rect">
              <a:avLst/>
            </a:prstGeom>
            <a:gradFill rotWithShape="0">
              <a:gsLst>
                <a:gs pos="0">
                  <a:srgbClr val="FEE8FA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2520" name="Group 8"/>
            <p:cNvGrpSpPr>
              <a:grpSpLocks/>
            </p:cNvGrpSpPr>
            <p:nvPr/>
          </p:nvGrpSpPr>
          <p:grpSpPr bwMode="auto">
            <a:xfrm>
              <a:off x="288" y="2803"/>
              <a:ext cx="2448" cy="653"/>
              <a:chOff x="288" y="2803"/>
              <a:chExt cx="2448" cy="653"/>
            </a:xfrm>
          </p:grpSpPr>
          <p:graphicFrame>
            <p:nvGraphicFramePr>
              <p:cNvPr id="62477" name="Object 9"/>
              <p:cNvGraphicFramePr>
                <a:graphicFrameLocks noChangeAspect="1"/>
              </p:cNvGraphicFramePr>
              <p:nvPr/>
            </p:nvGraphicFramePr>
            <p:xfrm>
              <a:off x="288" y="2803"/>
              <a:ext cx="864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0" name="公式" r:id="rId7" imgW="596880" imgH="393480" progId="Equation.3">
                      <p:embed/>
                    </p:oleObj>
                  </mc:Choice>
                  <mc:Fallback>
                    <p:oleObj name="公式" r:id="rId7" imgW="596880" imgH="3934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803"/>
                            <a:ext cx="864" cy="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8" name="Object 10"/>
              <p:cNvGraphicFramePr>
                <a:graphicFrameLocks noChangeAspect="1"/>
              </p:cNvGraphicFramePr>
              <p:nvPr/>
            </p:nvGraphicFramePr>
            <p:xfrm>
              <a:off x="1152" y="2834"/>
              <a:ext cx="1584" cy="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1" name="公式" r:id="rId9" imgW="1739880" imgH="609480" progId="Equation.3">
                      <p:embed/>
                    </p:oleObj>
                  </mc:Choice>
                  <mc:Fallback>
                    <p:oleObj name="公式" r:id="rId9" imgW="1739880" imgH="6094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834"/>
                            <a:ext cx="1584" cy="5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4572000" y="4545013"/>
          <a:ext cx="3962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2" name="公式" r:id="rId11" imgW="3149280" imgH="723600" progId="Equation.3">
                  <p:embed/>
                </p:oleObj>
              </mc:Choice>
              <mc:Fallback>
                <p:oleObj name="公式" r:id="rId11" imgW="314928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45013"/>
                        <a:ext cx="39624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267200" y="5459413"/>
          <a:ext cx="4572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3" name="公式" r:id="rId13" imgW="3898800" imgH="787320" progId="Equation.3">
                  <p:embed/>
                </p:oleObj>
              </mc:Choice>
              <mc:Fallback>
                <p:oleObj name="公式" r:id="rId13" imgW="3898800" imgH="787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59413"/>
                        <a:ext cx="45720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81000" y="5410200"/>
            <a:ext cx="3733800" cy="1066800"/>
            <a:chOff x="240" y="3408"/>
            <a:chExt cx="2352" cy="672"/>
          </a:xfrm>
        </p:grpSpPr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40" y="3456"/>
              <a:ext cx="1296" cy="62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2518" name="Group 15"/>
            <p:cNvGrpSpPr>
              <a:grpSpLocks/>
            </p:cNvGrpSpPr>
            <p:nvPr/>
          </p:nvGrpSpPr>
          <p:grpSpPr bwMode="auto">
            <a:xfrm>
              <a:off x="288" y="3408"/>
              <a:ext cx="2304" cy="653"/>
              <a:chOff x="288" y="3408"/>
              <a:chExt cx="2304" cy="653"/>
            </a:xfrm>
          </p:grpSpPr>
          <p:graphicFrame>
            <p:nvGraphicFramePr>
              <p:cNvPr id="62475" name="Object 16"/>
              <p:cNvGraphicFramePr>
                <a:graphicFrameLocks noChangeAspect="1"/>
              </p:cNvGraphicFramePr>
              <p:nvPr/>
            </p:nvGraphicFramePr>
            <p:xfrm>
              <a:off x="1152" y="3456"/>
              <a:ext cx="144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4" name="公式" r:id="rId15" imgW="1663560" imgH="609480" progId="Equation.3">
                      <p:embed/>
                    </p:oleObj>
                  </mc:Choice>
                  <mc:Fallback>
                    <p:oleObj name="公式" r:id="rId15" imgW="1663560" imgH="6094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456"/>
                            <a:ext cx="1440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6" name="Object 17"/>
              <p:cNvGraphicFramePr>
                <a:graphicFrameLocks noChangeAspect="1"/>
              </p:cNvGraphicFramePr>
              <p:nvPr/>
            </p:nvGraphicFramePr>
            <p:xfrm>
              <a:off x="288" y="3408"/>
              <a:ext cx="864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5" name="公式" r:id="rId17" imgW="596880" imgH="393480" progId="Equation.3">
                      <p:embed/>
                    </p:oleObj>
                  </mc:Choice>
                  <mc:Fallback>
                    <p:oleObj name="公式" r:id="rId17" imgW="596880" imgH="393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3408"/>
                            <a:ext cx="864" cy="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484" name="Group 18"/>
          <p:cNvGrpSpPr>
            <a:grpSpLocks/>
          </p:cNvGrpSpPr>
          <p:nvPr/>
        </p:nvGrpSpPr>
        <p:grpSpPr bwMode="auto">
          <a:xfrm>
            <a:off x="4724400" y="2057400"/>
            <a:ext cx="3886200" cy="2514600"/>
            <a:chOff x="2976" y="1296"/>
            <a:chExt cx="2448" cy="1584"/>
          </a:xfrm>
        </p:grpSpPr>
        <p:sp>
          <p:nvSpPr>
            <p:cNvPr id="62493" name="Rectangle 19"/>
            <p:cNvSpPr>
              <a:spLocks noChangeArrowheads="1"/>
            </p:cNvSpPr>
            <p:nvPr/>
          </p:nvSpPr>
          <p:spPr bwMode="auto">
            <a:xfrm>
              <a:off x="2976" y="1296"/>
              <a:ext cx="2448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94" name="Line 20"/>
            <p:cNvSpPr>
              <a:spLocks noChangeShapeType="1"/>
            </p:cNvSpPr>
            <p:nvPr/>
          </p:nvSpPr>
          <p:spPr bwMode="auto">
            <a:xfrm>
              <a:off x="3072" y="2160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Line 21"/>
            <p:cNvSpPr>
              <a:spLocks noChangeShapeType="1"/>
            </p:cNvSpPr>
            <p:nvPr/>
          </p:nvSpPr>
          <p:spPr bwMode="auto">
            <a:xfrm>
              <a:off x="4128" y="1392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Line 22"/>
            <p:cNvSpPr>
              <a:spLocks noChangeShapeType="1"/>
            </p:cNvSpPr>
            <p:nvPr/>
          </p:nvSpPr>
          <p:spPr bwMode="auto">
            <a:xfrm>
              <a:off x="4709" y="1424"/>
              <a:ext cx="0" cy="136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Line 23"/>
            <p:cNvSpPr>
              <a:spLocks noChangeShapeType="1"/>
            </p:cNvSpPr>
            <p:nvPr/>
          </p:nvSpPr>
          <p:spPr bwMode="auto">
            <a:xfrm>
              <a:off x="4990" y="1424"/>
              <a:ext cx="0" cy="136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Line 24"/>
            <p:cNvSpPr>
              <a:spLocks noChangeShapeType="1"/>
            </p:cNvSpPr>
            <p:nvPr/>
          </p:nvSpPr>
          <p:spPr bwMode="auto">
            <a:xfrm>
              <a:off x="4428" y="1424"/>
              <a:ext cx="0" cy="136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Line 25"/>
            <p:cNvSpPr>
              <a:spLocks noChangeShapeType="1"/>
            </p:cNvSpPr>
            <p:nvPr/>
          </p:nvSpPr>
          <p:spPr bwMode="auto">
            <a:xfrm>
              <a:off x="3866" y="1424"/>
              <a:ext cx="0" cy="136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Freeform 26"/>
            <p:cNvSpPr>
              <a:spLocks/>
            </p:cNvSpPr>
            <p:nvPr/>
          </p:nvSpPr>
          <p:spPr bwMode="auto">
            <a:xfrm>
              <a:off x="3866" y="1956"/>
              <a:ext cx="1124" cy="403"/>
            </a:xfrm>
            <a:custGeom>
              <a:avLst/>
              <a:gdLst>
                <a:gd name="T0" fmla="*/ 0 w 1152"/>
                <a:gd name="T1" fmla="*/ 10 h 864"/>
                <a:gd name="T2" fmla="*/ 255 w 1152"/>
                <a:gd name="T3" fmla="*/ 0 h 864"/>
                <a:gd name="T4" fmla="*/ 509 w 1152"/>
                <a:gd name="T5" fmla="*/ 10 h 864"/>
                <a:gd name="T6" fmla="*/ 764 w 1152"/>
                <a:gd name="T7" fmla="*/ 19 h 864"/>
                <a:gd name="T8" fmla="*/ 1019 w 1152"/>
                <a:gd name="T9" fmla="*/ 1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Freeform 27"/>
            <p:cNvSpPr>
              <a:spLocks/>
            </p:cNvSpPr>
            <p:nvPr/>
          </p:nvSpPr>
          <p:spPr bwMode="auto">
            <a:xfrm>
              <a:off x="3866" y="2007"/>
              <a:ext cx="1124" cy="402"/>
            </a:xfrm>
            <a:custGeom>
              <a:avLst/>
              <a:gdLst>
                <a:gd name="T0" fmla="*/ 0 w 1152"/>
                <a:gd name="T1" fmla="*/ 9 h 864"/>
                <a:gd name="T2" fmla="*/ 255 w 1152"/>
                <a:gd name="T3" fmla="*/ 0 h 864"/>
                <a:gd name="T4" fmla="*/ 509 w 1152"/>
                <a:gd name="T5" fmla="*/ 9 h 864"/>
                <a:gd name="T6" fmla="*/ 764 w 1152"/>
                <a:gd name="T7" fmla="*/ 19 h 864"/>
                <a:gd name="T8" fmla="*/ 1019 w 1152"/>
                <a:gd name="T9" fmla="*/ 9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2" name="Freeform 28"/>
            <p:cNvSpPr>
              <a:spLocks/>
            </p:cNvSpPr>
            <p:nvPr/>
          </p:nvSpPr>
          <p:spPr bwMode="auto">
            <a:xfrm>
              <a:off x="3866" y="1664"/>
              <a:ext cx="1124" cy="1000"/>
            </a:xfrm>
            <a:custGeom>
              <a:avLst/>
              <a:gdLst>
                <a:gd name="T0" fmla="*/ 0 w 1152"/>
                <a:gd name="T1" fmla="*/ 897 h 864"/>
                <a:gd name="T2" fmla="*/ 255 w 1152"/>
                <a:gd name="T3" fmla="*/ 0 h 864"/>
                <a:gd name="T4" fmla="*/ 509 w 1152"/>
                <a:gd name="T5" fmla="*/ 897 h 864"/>
                <a:gd name="T6" fmla="*/ 764 w 1152"/>
                <a:gd name="T7" fmla="*/ 1794 h 864"/>
                <a:gd name="T8" fmla="*/ 1019 w 1152"/>
                <a:gd name="T9" fmla="*/ 89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Oval 29"/>
            <p:cNvSpPr>
              <a:spLocks noChangeArrowheads="1"/>
            </p:cNvSpPr>
            <p:nvPr/>
          </p:nvSpPr>
          <p:spPr bwMode="auto">
            <a:xfrm>
              <a:off x="4943" y="210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4" name="Oval 30"/>
            <p:cNvSpPr>
              <a:spLocks noChangeArrowheads="1"/>
            </p:cNvSpPr>
            <p:nvPr/>
          </p:nvSpPr>
          <p:spPr bwMode="auto">
            <a:xfrm>
              <a:off x="4381" y="210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5" name="Oval 31"/>
            <p:cNvSpPr>
              <a:spLocks noChangeArrowheads="1"/>
            </p:cNvSpPr>
            <p:nvPr/>
          </p:nvSpPr>
          <p:spPr bwMode="auto">
            <a:xfrm>
              <a:off x="4100" y="162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C274C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6" name="Oval 32"/>
            <p:cNvSpPr>
              <a:spLocks noChangeArrowheads="1"/>
            </p:cNvSpPr>
            <p:nvPr/>
          </p:nvSpPr>
          <p:spPr bwMode="auto">
            <a:xfrm>
              <a:off x="4662" y="262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C274C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7" name="Line 33"/>
            <p:cNvSpPr>
              <a:spLocks noChangeShapeType="1"/>
            </p:cNvSpPr>
            <p:nvPr/>
          </p:nvSpPr>
          <p:spPr bwMode="auto">
            <a:xfrm>
              <a:off x="3585" y="1424"/>
              <a:ext cx="0" cy="136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8" name="Line 34"/>
            <p:cNvSpPr>
              <a:spLocks noChangeShapeType="1"/>
            </p:cNvSpPr>
            <p:nvPr/>
          </p:nvSpPr>
          <p:spPr bwMode="auto">
            <a:xfrm>
              <a:off x="3304" y="1424"/>
              <a:ext cx="0" cy="136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9" name="Freeform 35"/>
            <p:cNvSpPr>
              <a:spLocks/>
            </p:cNvSpPr>
            <p:nvPr/>
          </p:nvSpPr>
          <p:spPr bwMode="auto">
            <a:xfrm>
              <a:off x="3304" y="2184"/>
              <a:ext cx="562" cy="160"/>
            </a:xfrm>
            <a:custGeom>
              <a:avLst/>
              <a:gdLst>
                <a:gd name="T0" fmla="*/ 0 w 576"/>
                <a:gd name="T1" fmla="*/ 0 h 384"/>
                <a:gd name="T2" fmla="*/ 255 w 576"/>
                <a:gd name="T3" fmla="*/ 5 h 384"/>
                <a:gd name="T4" fmla="*/ 509 w 576"/>
                <a:gd name="T5" fmla="*/ 0 h 384"/>
                <a:gd name="T6" fmla="*/ 0 60000 65536"/>
                <a:gd name="T7" fmla="*/ 0 60000 65536"/>
                <a:gd name="T8" fmla="*/ 0 60000 65536"/>
                <a:gd name="T9" fmla="*/ 0 w 576"/>
                <a:gd name="T10" fmla="*/ 0 h 384"/>
                <a:gd name="T11" fmla="*/ 576 w 57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0" name="Freeform 36"/>
            <p:cNvSpPr>
              <a:spLocks/>
            </p:cNvSpPr>
            <p:nvPr/>
          </p:nvSpPr>
          <p:spPr bwMode="auto">
            <a:xfrm>
              <a:off x="3304" y="2144"/>
              <a:ext cx="562" cy="160"/>
            </a:xfrm>
            <a:custGeom>
              <a:avLst/>
              <a:gdLst>
                <a:gd name="T0" fmla="*/ 0 w 576"/>
                <a:gd name="T1" fmla="*/ 0 h 384"/>
                <a:gd name="T2" fmla="*/ 255 w 576"/>
                <a:gd name="T3" fmla="*/ 5 h 384"/>
                <a:gd name="T4" fmla="*/ 509 w 576"/>
                <a:gd name="T5" fmla="*/ 0 h 384"/>
                <a:gd name="T6" fmla="*/ 0 60000 65536"/>
                <a:gd name="T7" fmla="*/ 0 60000 65536"/>
                <a:gd name="T8" fmla="*/ 0 60000 65536"/>
                <a:gd name="T9" fmla="*/ 0 w 576"/>
                <a:gd name="T10" fmla="*/ 0 h 384"/>
                <a:gd name="T11" fmla="*/ 576 w 57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1" name="Freeform 37"/>
            <p:cNvSpPr>
              <a:spLocks/>
            </p:cNvSpPr>
            <p:nvPr/>
          </p:nvSpPr>
          <p:spPr bwMode="auto">
            <a:xfrm>
              <a:off x="3304" y="2144"/>
              <a:ext cx="562" cy="520"/>
            </a:xfrm>
            <a:custGeom>
              <a:avLst/>
              <a:gdLst>
                <a:gd name="T0" fmla="*/ 0 w 576"/>
                <a:gd name="T1" fmla="*/ 0 h 384"/>
                <a:gd name="T2" fmla="*/ 255 w 576"/>
                <a:gd name="T3" fmla="*/ 1748 h 384"/>
                <a:gd name="T4" fmla="*/ 509 w 576"/>
                <a:gd name="T5" fmla="*/ 0 h 384"/>
                <a:gd name="T6" fmla="*/ 0 60000 65536"/>
                <a:gd name="T7" fmla="*/ 0 60000 65536"/>
                <a:gd name="T8" fmla="*/ 0 60000 65536"/>
                <a:gd name="T9" fmla="*/ 0 w 576"/>
                <a:gd name="T10" fmla="*/ 0 h 384"/>
                <a:gd name="T11" fmla="*/ 576 w 57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2" name="Oval 38"/>
            <p:cNvSpPr>
              <a:spLocks noChangeArrowheads="1"/>
            </p:cNvSpPr>
            <p:nvPr/>
          </p:nvSpPr>
          <p:spPr bwMode="auto">
            <a:xfrm>
              <a:off x="3538" y="262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C274C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3" name="Oval 39"/>
            <p:cNvSpPr>
              <a:spLocks noChangeArrowheads="1"/>
            </p:cNvSpPr>
            <p:nvPr/>
          </p:nvSpPr>
          <p:spPr bwMode="auto">
            <a:xfrm>
              <a:off x="3257" y="210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4" name="Oval 40"/>
            <p:cNvSpPr>
              <a:spLocks noChangeArrowheads="1"/>
            </p:cNvSpPr>
            <p:nvPr/>
          </p:nvSpPr>
          <p:spPr bwMode="auto">
            <a:xfrm>
              <a:off x="3819" y="2104"/>
              <a:ext cx="94" cy="8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2470" name="Object 41"/>
            <p:cNvGraphicFramePr>
              <a:graphicFrameLocks noChangeAspect="1"/>
            </p:cNvGraphicFramePr>
            <p:nvPr/>
          </p:nvGraphicFramePr>
          <p:xfrm>
            <a:off x="5040" y="216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6" name="公式" r:id="rId18" imgW="177480" imgH="190440" progId="Equation.3">
                    <p:embed/>
                  </p:oleObj>
                </mc:Choice>
                <mc:Fallback>
                  <p:oleObj name="公式" r:id="rId18" imgW="177480" imgH="1904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16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1" name="Object 42"/>
            <p:cNvGraphicFramePr>
              <a:graphicFrameLocks noChangeAspect="1"/>
            </p:cNvGraphicFramePr>
            <p:nvPr/>
          </p:nvGraphicFramePr>
          <p:xfrm>
            <a:off x="4176" y="1392"/>
            <a:ext cx="21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7" name="公式" r:id="rId20" imgW="190440" imgH="241200" progId="Equation.3">
                    <p:embed/>
                  </p:oleObj>
                </mc:Choice>
                <mc:Fallback>
                  <p:oleObj name="公式" r:id="rId20" imgW="19044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92"/>
                          <a:ext cx="21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2" name="Object 43"/>
            <p:cNvGraphicFramePr>
              <a:graphicFrameLocks noChangeAspect="1"/>
            </p:cNvGraphicFramePr>
            <p:nvPr/>
          </p:nvGraphicFramePr>
          <p:xfrm>
            <a:off x="4128" y="2160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8" name="公式" r:id="rId22" imgW="164880" imgH="190440" progId="Equation.3">
                    <p:embed/>
                  </p:oleObj>
                </mc:Choice>
                <mc:Fallback>
                  <p:oleObj name="公式" r:id="rId22" imgW="164880" imgH="1904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160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5" name="Line 44"/>
            <p:cNvSpPr>
              <a:spLocks noChangeShapeType="1"/>
            </p:cNvSpPr>
            <p:nvPr/>
          </p:nvSpPr>
          <p:spPr bwMode="auto">
            <a:xfrm>
              <a:off x="4464" y="1488"/>
              <a:ext cx="336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Line 45"/>
            <p:cNvSpPr>
              <a:spLocks noChangeShapeType="1"/>
            </p:cNvSpPr>
            <p:nvPr/>
          </p:nvSpPr>
          <p:spPr bwMode="auto">
            <a:xfrm flipH="1" flipV="1">
              <a:off x="3504" y="1488"/>
              <a:ext cx="336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473" name="Object 46"/>
            <p:cNvGraphicFramePr>
              <a:graphicFrameLocks noChangeAspect="1"/>
            </p:cNvGraphicFramePr>
            <p:nvPr/>
          </p:nvGraphicFramePr>
          <p:xfrm>
            <a:off x="4560" y="1920"/>
            <a:ext cx="2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9" name="公式" r:id="rId24" imgW="482400" imgH="368280" progId="Equation.3">
                    <p:embed/>
                  </p:oleObj>
                </mc:Choice>
                <mc:Fallback>
                  <p:oleObj name="公式" r:id="rId24" imgW="482400" imgH="3682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20"/>
                          <a:ext cx="28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Object 47"/>
            <p:cNvGraphicFramePr>
              <a:graphicFrameLocks noChangeAspect="1"/>
            </p:cNvGraphicFramePr>
            <p:nvPr/>
          </p:nvGraphicFramePr>
          <p:xfrm>
            <a:off x="3312" y="1899"/>
            <a:ext cx="4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40" name="公式" r:id="rId26" imgW="711000" imgH="368280" progId="Equation.3">
                    <p:embed/>
                  </p:oleObj>
                </mc:Choice>
                <mc:Fallback>
                  <p:oleObj name="公式" r:id="rId26" imgW="711000" imgH="3682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99"/>
                          <a:ext cx="4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827088" y="3068638"/>
            <a:ext cx="3124200" cy="1022350"/>
            <a:chOff x="288" y="2064"/>
            <a:chExt cx="1968" cy="644"/>
          </a:xfrm>
        </p:grpSpPr>
        <p:grpSp>
          <p:nvGrpSpPr>
            <p:cNvPr id="62490" name="Group 49"/>
            <p:cNvGrpSpPr>
              <a:grpSpLocks/>
            </p:cNvGrpSpPr>
            <p:nvPr/>
          </p:nvGrpSpPr>
          <p:grpSpPr bwMode="auto">
            <a:xfrm>
              <a:off x="624" y="2064"/>
              <a:ext cx="1632" cy="644"/>
              <a:chOff x="3744" y="2246"/>
              <a:chExt cx="1632" cy="644"/>
            </a:xfrm>
          </p:grpSpPr>
          <p:graphicFrame>
            <p:nvGraphicFramePr>
              <p:cNvPr id="62469" name="Object 50"/>
              <p:cNvGraphicFramePr>
                <a:graphicFrameLocks noChangeAspect="1"/>
              </p:cNvGraphicFramePr>
              <p:nvPr/>
            </p:nvGraphicFramePr>
            <p:xfrm>
              <a:off x="3744" y="2246"/>
              <a:ext cx="816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41" name="公式" r:id="rId28" imgW="774360" imgH="609480" progId="Equation.3">
                      <p:embed/>
                    </p:oleObj>
                  </mc:Choice>
                  <mc:Fallback>
                    <p:oleObj name="公式" r:id="rId28" imgW="774360" imgH="60948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246"/>
                            <a:ext cx="816" cy="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92" name="Text Box 51"/>
              <p:cNvSpPr txBox="1">
                <a:spLocks noChangeArrowheads="1"/>
              </p:cNvSpPr>
              <p:nvPr/>
            </p:nvSpPr>
            <p:spPr bwMode="auto">
              <a:xfrm>
                <a:off x="4560" y="2400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/>
                  <a:t>为</a:t>
                </a:r>
                <a:r>
                  <a:rPr kumimoji="0" lang="zh-CN" altLang="en-US" sz="2800" b="1">
                    <a:solidFill>
                      <a:srgbClr val="CC0000"/>
                    </a:solidFill>
                  </a:rPr>
                  <a:t>波节</a:t>
                </a:r>
                <a:endParaRPr kumimoji="0" lang="zh-CN" altLang="en-US" sz="2800" b="1"/>
              </a:p>
            </p:txBody>
          </p:sp>
        </p:grpSp>
        <p:sp>
          <p:nvSpPr>
            <p:cNvPr id="62491" name="Text Box 52"/>
            <p:cNvSpPr txBox="1">
              <a:spLocks noChangeArrowheads="1"/>
            </p:cNvSpPr>
            <p:nvPr/>
          </p:nvSpPr>
          <p:spPr bwMode="auto">
            <a:xfrm>
              <a:off x="288" y="221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例</a:t>
              </a:r>
            </a:p>
          </p:txBody>
        </p:sp>
      </p:grpSp>
      <p:sp>
        <p:nvSpPr>
          <p:cNvPr id="62486" name="Line 56"/>
          <p:cNvSpPr>
            <a:spLocks noChangeShapeType="1"/>
          </p:cNvSpPr>
          <p:nvPr/>
        </p:nvSpPr>
        <p:spPr bwMode="auto">
          <a:xfrm flipH="1">
            <a:off x="4427538" y="3284538"/>
            <a:ext cx="2160587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57"/>
          <p:cNvSpPr>
            <a:spLocks noChangeShapeType="1"/>
          </p:cNvSpPr>
          <p:nvPr/>
        </p:nvSpPr>
        <p:spPr bwMode="auto">
          <a:xfrm flipH="1">
            <a:off x="4140200" y="3716338"/>
            <a:ext cx="33115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Line 59"/>
          <p:cNvSpPr>
            <a:spLocks noChangeShapeType="1"/>
          </p:cNvSpPr>
          <p:nvPr/>
        </p:nvSpPr>
        <p:spPr bwMode="auto">
          <a:xfrm>
            <a:off x="7667625" y="5300663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9" name="Line 60"/>
          <p:cNvSpPr>
            <a:spLocks noChangeShapeType="1"/>
          </p:cNvSpPr>
          <p:nvPr/>
        </p:nvSpPr>
        <p:spPr bwMode="auto">
          <a:xfrm>
            <a:off x="7308850" y="6308725"/>
            <a:ext cx="1584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>
                <a:solidFill>
                  <a:schemeClr val="tx2"/>
                </a:solidFill>
              </a:rPr>
              <a:t>三、相位跃变（半波损失）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1" y="4800600"/>
            <a:ext cx="8458208" cy="1800225"/>
            <a:chOff x="240" y="3024"/>
            <a:chExt cx="5328" cy="1134"/>
          </a:xfrm>
        </p:grpSpPr>
        <p:sp>
          <p:nvSpPr>
            <p:cNvPr id="63505" name="Text Box 6"/>
            <p:cNvSpPr txBox="1">
              <a:spLocks noChangeArrowheads="1"/>
            </p:cNvSpPr>
            <p:nvPr/>
          </p:nvSpPr>
          <p:spPr bwMode="auto">
            <a:xfrm>
              <a:off x="240" y="3024"/>
              <a:ext cx="5328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 smtClean="0"/>
                <a:t>          </a:t>
              </a:r>
              <a:r>
                <a:rPr kumimoji="0" lang="zh-CN" altLang="en-US" sz="2800" b="1" dirty="0" smtClean="0"/>
                <a:t>当波从</a:t>
              </a:r>
              <a:r>
                <a:rPr kumimoji="0" lang="zh-CN" altLang="en-US" sz="2800" b="1" dirty="0" smtClean="0">
                  <a:solidFill>
                    <a:srgbClr val="0000FF"/>
                  </a:solidFill>
                </a:rPr>
                <a:t>波疏介质</a:t>
              </a:r>
              <a:r>
                <a:rPr kumimoji="0" lang="zh-CN" altLang="en-US" sz="2800" b="1" dirty="0" smtClean="0"/>
                <a:t>垂直</a:t>
              </a:r>
              <a:r>
                <a:rPr kumimoji="0" lang="zh-CN" altLang="en-US" sz="2800" b="1" dirty="0" smtClean="0">
                  <a:solidFill>
                    <a:srgbClr val="FF0000"/>
                  </a:solidFill>
                </a:rPr>
                <a:t>入射</a:t>
              </a:r>
              <a:r>
                <a:rPr kumimoji="0" lang="zh-CN" altLang="en-US" sz="2800" b="1" dirty="0" smtClean="0"/>
                <a:t>到</a:t>
              </a:r>
              <a:r>
                <a:rPr kumimoji="0" lang="zh-CN" altLang="en-US" sz="2800" b="1" dirty="0" smtClean="0">
                  <a:solidFill>
                    <a:srgbClr val="008080"/>
                  </a:solidFill>
                </a:rPr>
                <a:t>波密介质</a:t>
              </a:r>
              <a:r>
                <a:rPr kumimoji="0" lang="zh-CN" altLang="en-US" sz="2800" b="1" dirty="0" smtClean="0"/>
                <a:t>， 被反射到波疏介质时形成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波节</a:t>
              </a:r>
              <a:r>
                <a:rPr kumimoji="0" lang="en-US" altLang="zh-CN" sz="2800" b="1" dirty="0" smtClean="0"/>
                <a:t>. </a:t>
              </a:r>
              <a:r>
                <a:rPr kumimoji="0" lang="zh-CN" altLang="en-US" sz="2800" b="1" dirty="0" smtClean="0"/>
                <a:t>入射波与反射波在此处的相位时时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相反</a:t>
              </a:r>
              <a:r>
                <a:rPr kumimoji="0" lang="en-US" altLang="zh-CN" sz="2800" b="1" dirty="0" smtClean="0"/>
                <a:t>, </a:t>
              </a:r>
              <a:r>
                <a:rPr kumimoji="0" lang="zh-CN" altLang="en-US" sz="2800" b="1" dirty="0" smtClean="0"/>
                <a:t>即反射波在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分界处</a:t>
              </a:r>
              <a:r>
                <a:rPr kumimoji="0" lang="zh-CN" altLang="en-US" sz="2800" b="1" dirty="0" smtClean="0"/>
                <a:t>产生      的相位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跃变</a:t>
              </a:r>
              <a:r>
                <a:rPr kumimoji="0" lang="zh-CN" altLang="en-US" sz="2800" b="1" dirty="0" smtClean="0"/>
                <a:t>，相当于出现了半个波长的波程差，称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半波损失</a:t>
              </a:r>
              <a:r>
                <a:rPr kumimoji="0" lang="en-US" altLang="zh-CN" sz="2800" b="1" dirty="0" smtClean="0"/>
                <a:t>.</a:t>
              </a:r>
              <a:endParaRPr kumimoji="0" lang="en-US" altLang="zh-CN" sz="2800" b="1" dirty="0"/>
            </a:p>
          </p:txBody>
        </p:sp>
        <p:graphicFrame>
          <p:nvGraphicFramePr>
            <p:cNvPr id="63493" name="Object 7"/>
            <p:cNvGraphicFramePr>
              <a:graphicFrameLocks noChangeAspect="1"/>
            </p:cNvGraphicFramePr>
            <p:nvPr/>
          </p:nvGraphicFramePr>
          <p:xfrm>
            <a:off x="3792" y="3504"/>
            <a:ext cx="31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0" name="公式" r:id="rId4" imgW="126720" imgH="152280" progId="Equation.3">
                    <p:embed/>
                  </p:oleObj>
                </mc:Choice>
                <mc:Fallback>
                  <p:oleObj name="公式" r:id="rId4" imgW="126720" imgH="152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504"/>
                          <a:ext cx="31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001000" y="1476375"/>
            <a:ext cx="687388" cy="2943225"/>
            <a:chOff x="5040" y="930"/>
            <a:chExt cx="433" cy="1854"/>
          </a:xfrm>
        </p:grpSpPr>
        <p:sp>
          <p:nvSpPr>
            <p:cNvPr id="63503" name="Rectangle 9"/>
            <p:cNvSpPr>
              <a:spLocks noChangeArrowheads="1"/>
            </p:cNvSpPr>
            <p:nvPr/>
          </p:nvSpPr>
          <p:spPr bwMode="auto">
            <a:xfrm>
              <a:off x="5088" y="930"/>
              <a:ext cx="385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CC0000"/>
                  </a:solidFill>
                </a:rPr>
                <a:t>波密</a:t>
              </a:r>
              <a:r>
                <a:rPr kumimoji="0" lang="zh-CN" altLang="en-US" sz="2800" b="1"/>
                <a:t>介质</a:t>
              </a:r>
              <a:endParaRPr kumimoji="0" lang="zh-CN" altLang="en-US" sz="2800" b="1">
                <a:solidFill>
                  <a:srgbClr val="CC0000"/>
                </a:solidFill>
              </a:endParaRPr>
            </a:p>
          </p:txBody>
        </p:sp>
        <p:graphicFrame>
          <p:nvGraphicFramePr>
            <p:cNvPr id="63492" name="Object 10"/>
            <p:cNvGraphicFramePr>
              <a:graphicFrameLocks noChangeAspect="1"/>
            </p:cNvGraphicFramePr>
            <p:nvPr/>
          </p:nvGraphicFramePr>
          <p:xfrm>
            <a:off x="5040" y="1872"/>
            <a:ext cx="43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1" name="公式" r:id="rId6" imgW="215640" imgH="164880" progId="Equation.3">
                    <p:embed/>
                  </p:oleObj>
                </mc:Choice>
                <mc:Fallback>
                  <p:oleObj name="公式" r:id="rId6" imgW="21564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872"/>
                          <a:ext cx="43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4" name="Rectangle 11"/>
            <p:cNvSpPr>
              <a:spLocks noChangeArrowheads="1"/>
            </p:cNvSpPr>
            <p:nvPr/>
          </p:nvSpPr>
          <p:spPr bwMode="auto">
            <a:xfrm>
              <a:off x="5088" y="2112"/>
              <a:ext cx="38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/>
                <a:t>较大</a:t>
              </a:r>
            </a:p>
          </p:txBody>
        </p:sp>
      </p:grpSp>
      <p:grpSp>
        <p:nvGrpSpPr>
          <p:cNvPr id="63497" name="Group 12"/>
          <p:cNvGrpSpPr>
            <a:grpSpLocks/>
          </p:cNvGrpSpPr>
          <p:nvPr/>
        </p:nvGrpSpPr>
        <p:grpSpPr bwMode="auto">
          <a:xfrm>
            <a:off x="442913" y="1600200"/>
            <a:ext cx="700087" cy="2971800"/>
            <a:chOff x="231" y="1008"/>
            <a:chExt cx="441" cy="1872"/>
          </a:xfrm>
        </p:grpSpPr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287" y="1008"/>
              <a:ext cx="385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FF"/>
                  </a:solidFill>
                </a:rPr>
                <a:t>波疏介质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286" y="2256"/>
              <a:ext cx="38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/>
                <a:t>较小</a:t>
              </a:r>
            </a:p>
          </p:txBody>
        </p:sp>
        <p:graphicFrame>
          <p:nvGraphicFramePr>
            <p:cNvPr id="63491" name="Object 15"/>
            <p:cNvGraphicFramePr>
              <a:graphicFrameLocks noChangeAspect="1"/>
            </p:cNvGraphicFramePr>
            <p:nvPr/>
          </p:nvGraphicFramePr>
          <p:xfrm>
            <a:off x="231" y="1967"/>
            <a:ext cx="43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2" name="公式" r:id="rId8" imgW="215640" imgH="164880" progId="Equation.3">
                    <p:embed/>
                  </p:oleObj>
                </mc:Choice>
                <mc:Fallback>
                  <p:oleObj name="公式" r:id="rId8" imgW="21564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1967"/>
                          <a:ext cx="43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8" name="Line 16"/>
          <p:cNvSpPr>
            <a:spLocks noChangeShapeType="1"/>
          </p:cNvSpPr>
          <p:nvPr/>
        </p:nvSpPr>
        <p:spPr bwMode="auto">
          <a:xfrm flipH="1">
            <a:off x="3059113" y="2565400"/>
            <a:ext cx="217487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17"/>
          <p:cNvSpPr>
            <a:spLocks noChangeShapeType="1"/>
          </p:cNvSpPr>
          <p:nvPr/>
        </p:nvSpPr>
        <p:spPr bwMode="auto">
          <a:xfrm flipH="1">
            <a:off x="6443663" y="3141663"/>
            <a:ext cx="6477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0" name="Rectangle 3"/>
          <p:cNvSpPr>
            <a:spLocks noChangeArrowheads="1"/>
          </p:cNvSpPr>
          <p:nvPr/>
        </p:nvSpPr>
        <p:spPr bwMode="auto">
          <a:xfrm>
            <a:off x="1219200" y="1066800"/>
            <a:ext cx="6781800" cy="3657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579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3350" y="1052513"/>
                  <a:ext cx="6477000" cy="3584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1"/>
          <p:cNvSpPr txBox="1">
            <a:spLocks noChangeArrowheads="1"/>
          </p:cNvSpPr>
          <p:nvPr/>
        </p:nvSpPr>
        <p:spPr bwMode="auto">
          <a:xfrm>
            <a:off x="468313" y="836613"/>
            <a:ext cx="81359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/>
              <a:t>固定点处是波节：从振动合成考虑，这意味着反射波与入射波的相在此处正好相反，或者说，入射波在发射时位相有     的跃变。</a:t>
            </a:r>
          </a:p>
        </p:txBody>
      </p:sp>
      <p:graphicFrame>
        <p:nvGraphicFramePr>
          <p:cNvPr id="64514" name="Object 7"/>
          <p:cNvGraphicFramePr>
            <a:graphicFrameLocks noChangeAspect="1"/>
          </p:cNvGraphicFramePr>
          <p:nvPr/>
        </p:nvGraphicFramePr>
        <p:xfrm>
          <a:off x="3132138" y="2133600"/>
          <a:ext cx="361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公式" r:id="rId3" imgW="126720" imgH="152280" progId="Equation.3">
                  <p:embed/>
                </p:oleObj>
              </mc:Choice>
              <mc:Fallback>
                <p:oleObj name="公式" r:id="rId3" imgW="126720" imgH="152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33600"/>
                        <a:ext cx="3619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1520" y="5157788"/>
            <a:ext cx="864096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0" lang="zh-CN" altLang="en-US" sz="2600" b="1" dirty="0" smtClean="0"/>
              <a:t>当</a:t>
            </a:r>
            <a:r>
              <a:rPr kumimoji="0" lang="zh-CN" altLang="en-US" sz="2600" b="1" dirty="0"/>
              <a:t>波从</a:t>
            </a:r>
            <a:r>
              <a:rPr kumimoji="0" lang="zh-CN" altLang="en-US" sz="2600" b="1" dirty="0">
                <a:solidFill>
                  <a:srgbClr val="FF00FF"/>
                </a:solidFill>
              </a:rPr>
              <a:t>波密介质</a:t>
            </a:r>
            <a:r>
              <a:rPr kumimoji="0" lang="zh-CN" altLang="en-US" sz="2600" b="1" dirty="0"/>
              <a:t>垂直入射到</a:t>
            </a:r>
            <a:r>
              <a:rPr kumimoji="0" lang="zh-CN" altLang="en-US" sz="2600" b="1" dirty="0">
                <a:solidFill>
                  <a:srgbClr val="008080"/>
                </a:solidFill>
              </a:rPr>
              <a:t>波疏介质</a:t>
            </a:r>
            <a:r>
              <a:rPr kumimoji="0" lang="zh-CN" altLang="en-US" sz="2600" b="1" dirty="0"/>
              <a:t>， 被反射到波密介质时形成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波腹</a:t>
            </a:r>
            <a:r>
              <a:rPr kumimoji="0" lang="en-US" altLang="zh-CN" sz="2600" b="1" dirty="0"/>
              <a:t>. </a:t>
            </a:r>
            <a:r>
              <a:rPr kumimoji="0" lang="zh-CN" altLang="en-US" sz="2600" b="1" dirty="0"/>
              <a:t>入射波与反射波在此处的相位时时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相同</a:t>
            </a:r>
            <a:r>
              <a:rPr kumimoji="0" lang="zh-CN" altLang="en-US" sz="2600" b="1" dirty="0"/>
              <a:t>，即反射波在分界处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不</a:t>
            </a:r>
            <a:r>
              <a:rPr kumimoji="0" lang="zh-CN" altLang="en-US" sz="2600" b="1" dirty="0"/>
              <a:t>产生相位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跃变</a:t>
            </a:r>
            <a:r>
              <a:rPr kumimoji="0" lang="en-US" altLang="zh-CN" sz="2600" b="1" dirty="0"/>
              <a:t>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219200" y="838200"/>
            <a:ext cx="6781800" cy="3962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552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8888" y="981075"/>
                  <a:ext cx="6516687" cy="35909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chemeClr val="tx2"/>
                </a:solidFill>
              </a:rPr>
              <a:t>四</a:t>
            </a:r>
            <a:r>
              <a:rPr kumimoji="0" lang="zh-CN" altLang="en-US" sz="3600" b="1" dirty="0" smtClean="0">
                <a:solidFill>
                  <a:schemeClr val="tx2"/>
                </a:solidFill>
              </a:rPr>
              <a:t>、</a:t>
            </a:r>
            <a:r>
              <a:rPr kumimoji="0" lang="zh-CN" altLang="en-US" sz="3600" b="1" dirty="0">
                <a:solidFill>
                  <a:schemeClr val="tx2"/>
                </a:solidFill>
              </a:rPr>
              <a:t>振动的简正模式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7488" y="4267200"/>
            <a:ext cx="8926512" cy="2133600"/>
            <a:chOff x="137" y="2688"/>
            <a:chExt cx="5623" cy="1344"/>
          </a:xfrm>
        </p:grpSpPr>
        <p:sp>
          <p:nvSpPr>
            <p:cNvPr id="67597" name="Rectangle 5"/>
            <p:cNvSpPr>
              <a:spLocks noChangeArrowheads="1"/>
            </p:cNvSpPr>
            <p:nvPr/>
          </p:nvSpPr>
          <p:spPr bwMode="auto">
            <a:xfrm>
              <a:off x="167" y="3225"/>
              <a:ext cx="5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应满足                   ，                                          由此频率</a:t>
              </a:r>
            </a:p>
          </p:txBody>
        </p:sp>
        <p:sp>
          <p:nvSpPr>
            <p:cNvPr id="67598" name="Text Box 6"/>
            <p:cNvSpPr txBox="1">
              <a:spLocks noChangeArrowheads="1"/>
            </p:cNvSpPr>
            <p:nvPr/>
          </p:nvSpPr>
          <p:spPr bwMode="auto">
            <a:xfrm>
              <a:off x="384" y="2745"/>
              <a:ext cx="50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两端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固定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的弦线形成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驻波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时，波长      和弦线长</a:t>
              </a:r>
            </a:p>
          </p:txBody>
        </p:sp>
        <p:graphicFrame>
          <p:nvGraphicFramePr>
            <p:cNvPr id="67588" name="Object 7"/>
            <p:cNvGraphicFramePr>
              <a:graphicFrameLocks noChangeAspect="1"/>
            </p:cNvGraphicFramePr>
            <p:nvPr/>
          </p:nvGraphicFramePr>
          <p:xfrm>
            <a:off x="912" y="3039"/>
            <a:ext cx="100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4" name="公式" r:id="rId4" imgW="520560" imgH="393480" progId="Equation.3">
                    <p:embed/>
                  </p:oleObj>
                </mc:Choice>
                <mc:Fallback>
                  <p:oleObj name="公式" r:id="rId4" imgW="52056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39"/>
                          <a:ext cx="1008" cy="69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8"/>
            <p:cNvGraphicFramePr>
              <a:graphicFrameLocks noChangeAspect="1"/>
            </p:cNvGraphicFramePr>
            <p:nvPr/>
          </p:nvGraphicFramePr>
          <p:xfrm>
            <a:off x="2112" y="3056"/>
            <a:ext cx="235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5" name="公式" r:id="rId6" imgW="2527200" imgH="723600" progId="Equation.3">
                    <p:embed/>
                  </p:oleObj>
                </mc:Choice>
                <mc:Fallback>
                  <p:oleObj name="公式" r:id="rId6" imgW="2527200" imgH="723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56"/>
                          <a:ext cx="2352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0" name="Object 9"/>
            <p:cNvGraphicFramePr>
              <a:graphicFrameLocks noChangeAspect="1"/>
            </p:cNvGraphicFramePr>
            <p:nvPr/>
          </p:nvGraphicFramePr>
          <p:xfrm>
            <a:off x="3984" y="2688"/>
            <a:ext cx="3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6" name="公式" r:id="rId8" imgW="177480" imgH="228600" progId="Equation.3">
                    <p:embed/>
                  </p:oleObj>
                </mc:Choice>
                <mc:Fallback>
                  <p:oleObj name="公式" r:id="rId8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88"/>
                          <a:ext cx="3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10"/>
            <p:cNvGraphicFramePr>
              <a:graphicFrameLocks noChangeAspect="1"/>
            </p:cNvGraphicFramePr>
            <p:nvPr/>
          </p:nvGraphicFramePr>
          <p:xfrm>
            <a:off x="5252" y="2728"/>
            <a:ext cx="1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7" name="公式" r:id="rId10" imgW="88560" imgH="177480" progId="Equation.3">
                    <p:embed/>
                  </p:oleObj>
                </mc:Choice>
                <mc:Fallback>
                  <p:oleObj name="公式" r:id="rId10" imgW="8856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2728"/>
                          <a:ext cx="17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9" name="Text Box 11"/>
            <p:cNvSpPr txBox="1">
              <a:spLocks noChangeArrowheads="1"/>
            </p:cNvSpPr>
            <p:nvPr/>
          </p:nvSpPr>
          <p:spPr bwMode="auto">
            <a:xfrm>
              <a:off x="137" y="3705"/>
              <a:ext cx="5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决定的各种振动方式称为弦线振动的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简正模式</a:t>
              </a:r>
              <a:r>
                <a:rPr kumimoji="0" lang="en-US" altLang="zh-CN" sz="2800" b="1"/>
                <a:t>.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372225" y="188913"/>
            <a:ext cx="2133600" cy="1074737"/>
            <a:chOff x="4080" y="2107"/>
            <a:chExt cx="1344" cy="677"/>
          </a:xfrm>
        </p:grpSpPr>
        <p:graphicFrame>
          <p:nvGraphicFramePr>
            <p:cNvPr id="67587" name="Object 13"/>
            <p:cNvGraphicFramePr>
              <a:graphicFrameLocks noChangeAspect="1"/>
            </p:cNvGraphicFramePr>
            <p:nvPr/>
          </p:nvGraphicFramePr>
          <p:xfrm>
            <a:off x="4651" y="2107"/>
            <a:ext cx="773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68" name="公式" r:id="rId12" imgW="812520" imgH="711000" progId="Equation.3">
                    <p:embed/>
                  </p:oleObj>
                </mc:Choice>
                <mc:Fallback>
                  <p:oleObj name="公式" r:id="rId12" imgW="812520" imgH="71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107"/>
                          <a:ext cx="773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6" name="Text Box 14"/>
            <p:cNvSpPr txBox="1">
              <a:spLocks noChangeArrowheads="1"/>
            </p:cNvSpPr>
            <p:nvPr/>
          </p:nvSpPr>
          <p:spPr bwMode="auto">
            <a:xfrm>
              <a:off x="4080" y="225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CC0000"/>
                  </a:solidFill>
                </a:rPr>
                <a:t> </a:t>
              </a:r>
            </a:p>
          </p:txBody>
        </p:sp>
      </p:grpSp>
      <p:sp>
        <p:nvSpPr>
          <p:cNvPr id="67595" name="Rectangle 16"/>
          <p:cNvSpPr>
            <a:spLocks noChangeArrowheads="1"/>
          </p:cNvSpPr>
          <p:nvPr/>
        </p:nvSpPr>
        <p:spPr bwMode="auto">
          <a:xfrm>
            <a:off x="5003800" y="476250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弦上的波速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713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1268413"/>
                  <a:ext cx="7162800" cy="297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8" name="Group 2"/>
          <p:cNvGrpSpPr>
            <a:grpSpLocks/>
          </p:cNvGrpSpPr>
          <p:nvPr/>
        </p:nvGrpSpPr>
        <p:grpSpPr bwMode="auto">
          <a:xfrm>
            <a:off x="838200" y="685800"/>
            <a:ext cx="3200400" cy="1925638"/>
            <a:chOff x="528" y="432"/>
            <a:chExt cx="2016" cy="1213"/>
          </a:xfrm>
        </p:grpSpPr>
        <p:graphicFrame>
          <p:nvGraphicFramePr>
            <p:cNvPr id="68617" name="Object 3"/>
            <p:cNvGraphicFramePr>
              <a:graphicFrameLocks noChangeAspect="1"/>
            </p:cNvGraphicFramePr>
            <p:nvPr/>
          </p:nvGraphicFramePr>
          <p:xfrm>
            <a:off x="528" y="1056"/>
            <a:ext cx="201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1" name="公式" r:id="rId3" imgW="2628720" imgH="825480" progId="Equation.3">
                    <p:embed/>
                  </p:oleObj>
                </mc:Choice>
                <mc:Fallback>
                  <p:oleObj name="公式" r:id="rId3" imgW="2628720" imgH="825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56"/>
                          <a:ext cx="201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624" y="432"/>
              <a:ext cx="1728" cy="60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/>
                <a:t>  </a:t>
              </a:r>
              <a:r>
                <a:rPr kumimoji="0" lang="zh-CN" altLang="en-US" sz="2800" b="1"/>
                <a:t>两端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固定</a:t>
              </a:r>
              <a:r>
                <a:rPr kumimoji="0" lang="zh-CN" altLang="en-US" sz="2800" b="1"/>
                <a:t>的弦振动的简正模式</a:t>
              </a:r>
            </a:p>
          </p:txBody>
        </p:sp>
      </p:grp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685800"/>
            <a:ext cx="3733800" cy="958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C0000"/>
                </a:solidFill>
              </a:rPr>
              <a:t>    </a:t>
            </a:r>
            <a:r>
              <a:rPr kumimoji="0" lang="zh-CN" altLang="en-US" sz="2800" b="1"/>
              <a:t>一端</a:t>
            </a:r>
            <a:r>
              <a:rPr kumimoji="0" lang="zh-CN" altLang="en-US" sz="2800" b="1">
                <a:solidFill>
                  <a:srgbClr val="CC0000"/>
                </a:solidFill>
              </a:rPr>
              <a:t>固定</a:t>
            </a:r>
            <a:r>
              <a:rPr kumimoji="0" lang="zh-CN" altLang="en-US" sz="2800" b="1"/>
              <a:t>一端</a:t>
            </a:r>
            <a:r>
              <a:rPr kumimoji="0" lang="zh-CN" altLang="en-US" sz="2800" b="1">
                <a:solidFill>
                  <a:srgbClr val="CC0000"/>
                </a:solidFill>
              </a:rPr>
              <a:t>自由  </a:t>
            </a:r>
            <a:r>
              <a:rPr kumimoji="0" lang="zh-CN" altLang="en-US" sz="2800" b="1"/>
              <a:t>的弦振动的简正模式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876800" y="1676400"/>
          <a:ext cx="3962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2" name="公式" r:id="rId5" imgW="3390840" imgH="825480" progId="Equation.3">
                  <p:embed/>
                </p:oleObj>
              </mc:Choice>
              <mc:Fallback>
                <p:oleObj name="公式" r:id="rId5" imgW="339084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3962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2667000"/>
            <a:ext cx="4191000" cy="3733800"/>
            <a:chOff x="288" y="1680"/>
            <a:chExt cx="2640" cy="2352"/>
          </a:xfrm>
        </p:grpSpPr>
        <p:sp>
          <p:nvSpPr>
            <p:cNvPr id="68647" name="Rectangle 8"/>
            <p:cNvSpPr>
              <a:spLocks noChangeArrowheads="1"/>
            </p:cNvSpPr>
            <p:nvPr/>
          </p:nvSpPr>
          <p:spPr bwMode="auto">
            <a:xfrm>
              <a:off x="288" y="1680"/>
              <a:ext cx="2640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8" name="Rectangle 9" descr="深色下对角线"/>
            <p:cNvSpPr>
              <a:spLocks noChangeArrowheads="1"/>
            </p:cNvSpPr>
            <p:nvPr/>
          </p:nvSpPr>
          <p:spPr bwMode="auto">
            <a:xfrm>
              <a:off x="432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49" name="Rectangle 10" descr="深色下对角线"/>
            <p:cNvSpPr>
              <a:spLocks noChangeArrowheads="1"/>
            </p:cNvSpPr>
            <p:nvPr/>
          </p:nvSpPr>
          <p:spPr bwMode="auto">
            <a:xfrm>
              <a:off x="2016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0" name="Line 11"/>
            <p:cNvSpPr>
              <a:spLocks noChangeShapeType="1"/>
            </p:cNvSpPr>
            <p:nvPr/>
          </p:nvSpPr>
          <p:spPr bwMode="auto">
            <a:xfrm>
              <a:off x="528" y="20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Rectangle 12" descr="深色下对角线"/>
            <p:cNvSpPr>
              <a:spLocks noChangeArrowheads="1"/>
            </p:cNvSpPr>
            <p:nvPr/>
          </p:nvSpPr>
          <p:spPr bwMode="auto">
            <a:xfrm>
              <a:off x="432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2" name="Rectangle 13" descr="深色下对角线"/>
            <p:cNvSpPr>
              <a:spLocks noChangeArrowheads="1"/>
            </p:cNvSpPr>
            <p:nvPr/>
          </p:nvSpPr>
          <p:spPr bwMode="auto">
            <a:xfrm>
              <a:off x="2016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3" name="Rectangle 14" descr="深色下对角线"/>
            <p:cNvSpPr>
              <a:spLocks noChangeArrowheads="1"/>
            </p:cNvSpPr>
            <p:nvPr/>
          </p:nvSpPr>
          <p:spPr bwMode="auto">
            <a:xfrm>
              <a:off x="432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4" name="Rectangle 15" descr="深色下对角线"/>
            <p:cNvSpPr>
              <a:spLocks noChangeArrowheads="1"/>
            </p:cNvSpPr>
            <p:nvPr/>
          </p:nvSpPr>
          <p:spPr bwMode="auto">
            <a:xfrm>
              <a:off x="2016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5" name="Line 16"/>
            <p:cNvSpPr>
              <a:spLocks noChangeShapeType="1"/>
            </p:cNvSpPr>
            <p:nvPr/>
          </p:nvSpPr>
          <p:spPr bwMode="auto">
            <a:xfrm>
              <a:off x="528" y="36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4" name="Object 17"/>
            <p:cNvGraphicFramePr>
              <a:graphicFrameLocks noChangeAspect="1"/>
            </p:cNvGraphicFramePr>
            <p:nvPr/>
          </p:nvGraphicFramePr>
          <p:xfrm>
            <a:off x="2160" y="1824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3" name="公式" r:id="rId7" imgW="609480" imgH="609480" progId="Equation.3">
                    <p:embed/>
                  </p:oleObj>
                </mc:Choice>
                <mc:Fallback>
                  <p:oleObj name="公式" r:id="rId7" imgW="609480" imgH="609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4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8"/>
            <p:cNvGraphicFramePr>
              <a:graphicFrameLocks noChangeAspect="1"/>
            </p:cNvGraphicFramePr>
            <p:nvPr/>
          </p:nvGraphicFramePr>
          <p:xfrm>
            <a:off x="2160" y="2544"/>
            <a:ext cx="7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4" name="公式" r:id="rId9" imgW="761760" imgH="609480" progId="Equation.3">
                    <p:embed/>
                  </p:oleObj>
                </mc:Choice>
                <mc:Fallback>
                  <p:oleObj name="公式" r:id="rId9" imgW="761760" imgH="609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72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9"/>
            <p:cNvGraphicFramePr>
              <a:graphicFrameLocks noChangeAspect="1"/>
            </p:cNvGraphicFramePr>
            <p:nvPr/>
          </p:nvGraphicFramePr>
          <p:xfrm>
            <a:off x="2160" y="3312"/>
            <a:ext cx="724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5" name="公式" r:id="rId11" imgW="736560" imgH="609480" progId="Equation.3">
                    <p:embed/>
                  </p:oleObj>
                </mc:Choice>
                <mc:Fallback>
                  <p:oleObj name="公式" r:id="rId11" imgW="736560" imgH="609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724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6" name="Freeform 20"/>
            <p:cNvSpPr>
              <a:spLocks/>
            </p:cNvSpPr>
            <p:nvPr/>
          </p:nvSpPr>
          <p:spPr bwMode="auto">
            <a:xfrm>
              <a:off x="528" y="1832"/>
              <a:ext cx="1488" cy="232"/>
            </a:xfrm>
            <a:custGeom>
              <a:avLst/>
              <a:gdLst>
                <a:gd name="T0" fmla="*/ 0 w 864"/>
                <a:gd name="T1" fmla="*/ 13 h 477"/>
                <a:gd name="T2" fmla="*/ 2788 w 864"/>
                <a:gd name="T3" fmla="*/ 4 h 477"/>
                <a:gd name="T4" fmla="*/ 6543 w 864"/>
                <a:gd name="T5" fmla="*/ 0 h 477"/>
                <a:gd name="T6" fmla="*/ 10304 w 864"/>
                <a:gd name="T7" fmla="*/ 4 h 477"/>
                <a:gd name="T8" fmla="*/ 13092 w 864"/>
                <a:gd name="T9" fmla="*/ 13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7" name="Freeform 21"/>
            <p:cNvSpPr>
              <a:spLocks/>
            </p:cNvSpPr>
            <p:nvPr/>
          </p:nvSpPr>
          <p:spPr bwMode="auto">
            <a:xfrm flipV="1">
              <a:off x="528" y="2064"/>
              <a:ext cx="1488" cy="240"/>
            </a:xfrm>
            <a:custGeom>
              <a:avLst/>
              <a:gdLst>
                <a:gd name="T0" fmla="*/ 0 w 864"/>
                <a:gd name="T1" fmla="*/ 16 h 477"/>
                <a:gd name="T2" fmla="*/ 2788 w 864"/>
                <a:gd name="T3" fmla="*/ 5 h 477"/>
                <a:gd name="T4" fmla="*/ 6543 w 864"/>
                <a:gd name="T5" fmla="*/ 0 h 477"/>
                <a:gd name="T6" fmla="*/ 10304 w 864"/>
                <a:gd name="T7" fmla="*/ 5 h 477"/>
                <a:gd name="T8" fmla="*/ 13092 w 864"/>
                <a:gd name="T9" fmla="*/ 16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658" name="Group 22"/>
            <p:cNvGrpSpPr>
              <a:grpSpLocks/>
            </p:cNvGrpSpPr>
            <p:nvPr/>
          </p:nvGrpSpPr>
          <p:grpSpPr bwMode="auto">
            <a:xfrm>
              <a:off x="528" y="2592"/>
              <a:ext cx="1488" cy="480"/>
              <a:chOff x="528" y="2592"/>
              <a:chExt cx="1488" cy="480"/>
            </a:xfrm>
          </p:grpSpPr>
          <p:sp>
            <p:nvSpPr>
              <p:cNvPr id="68665" name="Line 23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6" name="Freeform 24"/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14 h 973"/>
                  <a:gd name="T2" fmla="*/ 82 w 1735"/>
                  <a:gd name="T3" fmla="*/ 5 h 973"/>
                  <a:gd name="T4" fmla="*/ 206 w 1735"/>
                  <a:gd name="T5" fmla="*/ 0 h 973"/>
                  <a:gd name="T6" fmla="*/ 328 w 1735"/>
                  <a:gd name="T7" fmla="*/ 6 h 973"/>
                  <a:gd name="T8" fmla="*/ 405 w 1735"/>
                  <a:gd name="T9" fmla="*/ 14 h 973"/>
                  <a:gd name="T10" fmla="*/ 481 w 1735"/>
                  <a:gd name="T11" fmla="*/ 23 h 973"/>
                  <a:gd name="T12" fmla="*/ 608 w 1735"/>
                  <a:gd name="T13" fmla="*/ 28 h 973"/>
                  <a:gd name="T14" fmla="*/ 728 w 1735"/>
                  <a:gd name="T15" fmla="*/ 23 h 973"/>
                  <a:gd name="T16" fmla="*/ 804 w 1735"/>
                  <a:gd name="T17" fmla="*/ 1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Freeform 25"/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14 h 973"/>
                  <a:gd name="T2" fmla="*/ 82 w 1735"/>
                  <a:gd name="T3" fmla="*/ 5 h 973"/>
                  <a:gd name="T4" fmla="*/ 206 w 1735"/>
                  <a:gd name="T5" fmla="*/ 0 h 973"/>
                  <a:gd name="T6" fmla="*/ 328 w 1735"/>
                  <a:gd name="T7" fmla="*/ 6 h 973"/>
                  <a:gd name="T8" fmla="*/ 405 w 1735"/>
                  <a:gd name="T9" fmla="*/ 14 h 973"/>
                  <a:gd name="T10" fmla="*/ 481 w 1735"/>
                  <a:gd name="T11" fmla="*/ 23 h 973"/>
                  <a:gd name="T12" fmla="*/ 608 w 1735"/>
                  <a:gd name="T13" fmla="*/ 28 h 973"/>
                  <a:gd name="T14" fmla="*/ 728 w 1735"/>
                  <a:gd name="T15" fmla="*/ 23 h 973"/>
                  <a:gd name="T16" fmla="*/ 804 w 1735"/>
                  <a:gd name="T17" fmla="*/ 1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59" name="Group 26"/>
            <p:cNvGrpSpPr>
              <a:grpSpLocks/>
            </p:cNvGrpSpPr>
            <p:nvPr/>
          </p:nvGrpSpPr>
          <p:grpSpPr bwMode="auto">
            <a:xfrm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68663" name="Freeform 27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Freeform 28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6 h 973"/>
                  <a:gd name="T2" fmla="*/ 173 w 1735"/>
                  <a:gd name="T3" fmla="*/ 172 h 973"/>
                  <a:gd name="T4" fmla="*/ 434 w 1735"/>
                  <a:gd name="T5" fmla="*/ 4 h 973"/>
                  <a:gd name="T6" fmla="*/ 691 w 1735"/>
                  <a:gd name="T7" fmla="*/ 188 h 973"/>
                  <a:gd name="T8" fmla="*/ 855 w 1735"/>
                  <a:gd name="T9" fmla="*/ 460 h 973"/>
                  <a:gd name="T10" fmla="*/ 1015 w 1735"/>
                  <a:gd name="T11" fmla="*/ 722 h 973"/>
                  <a:gd name="T12" fmla="*/ 1285 w 1735"/>
                  <a:gd name="T13" fmla="*/ 908 h 973"/>
                  <a:gd name="T14" fmla="*/ 1540 w 1735"/>
                  <a:gd name="T15" fmla="*/ 735 h 973"/>
                  <a:gd name="T16" fmla="*/ 1700 w 1735"/>
                  <a:gd name="T17" fmla="*/ 45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60" name="Group 29"/>
            <p:cNvGrpSpPr>
              <a:grpSpLocks/>
            </p:cNvGrpSpPr>
            <p:nvPr/>
          </p:nvGrpSpPr>
          <p:grpSpPr bwMode="auto">
            <a:xfrm flipV="1"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68661" name="Freeform 30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2" name="Freeform 31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6 h 973"/>
                  <a:gd name="T2" fmla="*/ 173 w 1735"/>
                  <a:gd name="T3" fmla="*/ 172 h 973"/>
                  <a:gd name="T4" fmla="*/ 434 w 1735"/>
                  <a:gd name="T5" fmla="*/ 4 h 973"/>
                  <a:gd name="T6" fmla="*/ 691 w 1735"/>
                  <a:gd name="T7" fmla="*/ 188 h 973"/>
                  <a:gd name="T8" fmla="*/ 855 w 1735"/>
                  <a:gd name="T9" fmla="*/ 460 h 973"/>
                  <a:gd name="T10" fmla="*/ 1015 w 1735"/>
                  <a:gd name="T11" fmla="*/ 722 h 973"/>
                  <a:gd name="T12" fmla="*/ 1285 w 1735"/>
                  <a:gd name="T13" fmla="*/ 908 h 973"/>
                  <a:gd name="T14" fmla="*/ 1540 w 1735"/>
                  <a:gd name="T15" fmla="*/ 735 h 973"/>
                  <a:gd name="T16" fmla="*/ 1700 w 1735"/>
                  <a:gd name="T17" fmla="*/ 45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953000" y="2667000"/>
            <a:ext cx="3733800" cy="3733800"/>
            <a:chOff x="3120" y="1680"/>
            <a:chExt cx="2352" cy="2352"/>
          </a:xfrm>
        </p:grpSpPr>
        <p:sp>
          <p:nvSpPr>
            <p:cNvPr id="68622" name="Rectangle 33"/>
            <p:cNvSpPr>
              <a:spLocks noChangeArrowheads="1"/>
            </p:cNvSpPr>
            <p:nvPr/>
          </p:nvSpPr>
          <p:spPr bwMode="auto">
            <a:xfrm>
              <a:off x="3120" y="1680"/>
              <a:ext cx="2352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3" name="Rectangle 34" descr="深色下对角线"/>
            <p:cNvSpPr>
              <a:spLocks noChangeArrowheads="1"/>
            </p:cNvSpPr>
            <p:nvPr/>
          </p:nvSpPr>
          <p:spPr bwMode="auto">
            <a:xfrm>
              <a:off x="3264" y="1776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4" name="Rectangle 35" descr="深色下对角线"/>
            <p:cNvSpPr>
              <a:spLocks noChangeArrowheads="1"/>
            </p:cNvSpPr>
            <p:nvPr/>
          </p:nvSpPr>
          <p:spPr bwMode="auto">
            <a:xfrm>
              <a:off x="3264" y="2544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5" name="Rectangle 36" descr="深色下对角线"/>
            <p:cNvSpPr>
              <a:spLocks noChangeArrowheads="1"/>
            </p:cNvSpPr>
            <p:nvPr/>
          </p:nvSpPr>
          <p:spPr bwMode="auto">
            <a:xfrm>
              <a:off x="3264" y="3312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6" name="Line 37"/>
            <p:cNvSpPr>
              <a:spLocks noChangeShapeType="1"/>
            </p:cNvSpPr>
            <p:nvPr/>
          </p:nvSpPr>
          <p:spPr bwMode="auto">
            <a:xfrm>
              <a:off x="3360" y="283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38"/>
            <p:cNvSpPr>
              <a:spLocks noChangeShapeType="1"/>
            </p:cNvSpPr>
            <p:nvPr/>
          </p:nvSpPr>
          <p:spPr bwMode="auto">
            <a:xfrm>
              <a:off x="3360" y="360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628" name="Group 39"/>
            <p:cNvGrpSpPr>
              <a:grpSpLocks/>
            </p:cNvGrpSpPr>
            <p:nvPr/>
          </p:nvGrpSpPr>
          <p:grpSpPr bwMode="auto">
            <a:xfrm>
              <a:off x="3360" y="1824"/>
              <a:ext cx="2064" cy="472"/>
              <a:chOff x="3264" y="336"/>
              <a:chExt cx="2064" cy="472"/>
            </a:xfrm>
          </p:grpSpPr>
          <p:sp>
            <p:nvSpPr>
              <p:cNvPr id="68643" name="Line 40"/>
              <p:cNvSpPr>
                <a:spLocks noChangeShapeType="1"/>
              </p:cNvSpPr>
              <p:nvPr/>
            </p:nvSpPr>
            <p:spPr bwMode="auto">
              <a:xfrm>
                <a:off x="3264" y="57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644" name="Group 41"/>
              <p:cNvGrpSpPr>
                <a:grpSpLocks/>
              </p:cNvGrpSpPr>
              <p:nvPr/>
            </p:nvGrpSpPr>
            <p:grpSpPr bwMode="auto">
              <a:xfrm>
                <a:off x="3264" y="336"/>
                <a:ext cx="2064" cy="472"/>
                <a:chOff x="624" y="1928"/>
                <a:chExt cx="1488" cy="472"/>
              </a:xfrm>
            </p:grpSpPr>
            <p:sp>
              <p:nvSpPr>
                <p:cNvPr id="68645" name="Freeform 42"/>
                <p:cNvSpPr>
                  <a:spLocks/>
                </p:cNvSpPr>
                <p:nvPr/>
              </p:nvSpPr>
              <p:spPr bwMode="auto">
                <a:xfrm>
                  <a:off x="624" y="1928"/>
                  <a:ext cx="1488" cy="232"/>
                </a:xfrm>
                <a:custGeom>
                  <a:avLst/>
                  <a:gdLst>
                    <a:gd name="T0" fmla="*/ 0 w 864"/>
                    <a:gd name="T1" fmla="*/ 13 h 477"/>
                    <a:gd name="T2" fmla="*/ 2788 w 864"/>
                    <a:gd name="T3" fmla="*/ 4 h 477"/>
                    <a:gd name="T4" fmla="*/ 6543 w 864"/>
                    <a:gd name="T5" fmla="*/ 0 h 477"/>
                    <a:gd name="T6" fmla="*/ 10304 w 864"/>
                    <a:gd name="T7" fmla="*/ 4 h 477"/>
                    <a:gd name="T8" fmla="*/ 13092 w 864"/>
                    <a:gd name="T9" fmla="*/ 13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6" name="Freeform 43"/>
                <p:cNvSpPr>
                  <a:spLocks/>
                </p:cNvSpPr>
                <p:nvPr/>
              </p:nvSpPr>
              <p:spPr bwMode="auto">
                <a:xfrm flipV="1">
                  <a:off x="624" y="2160"/>
                  <a:ext cx="1488" cy="240"/>
                </a:xfrm>
                <a:custGeom>
                  <a:avLst/>
                  <a:gdLst>
                    <a:gd name="T0" fmla="*/ 0 w 864"/>
                    <a:gd name="T1" fmla="*/ 16 h 477"/>
                    <a:gd name="T2" fmla="*/ 2788 w 864"/>
                    <a:gd name="T3" fmla="*/ 5 h 477"/>
                    <a:gd name="T4" fmla="*/ 6543 w 864"/>
                    <a:gd name="T5" fmla="*/ 0 h 477"/>
                    <a:gd name="T6" fmla="*/ 10304 w 864"/>
                    <a:gd name="T7" fmla="*/ 5 h 477"/>
                    <a:gd name="T8" fmla="*/ 13092 w 864"/>
                    <a:gd name="T9" fmla="*/ 16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29" name="Group 44"/>
            <p:cNvGrpSpPr>
              <a:grpSpLocks/>
            </p:cNvGrpSpPr>
            <p:nvPr/>
          </p:nvGrpSpPr>
          <p:grpSpPr bwMode="auto">
            <a:xfrm>
              <a:off x="3360" y="2592"/>
              <a:ext cx="1344" cy="480"/>
              <a:chOff x="528" y="2592"/>
              <a:chExt cx="1488" cy="480"/>
            </a:xfrm>
          </p:grpSpPr>
          <p:sp>
            <p:nvSpPr>
              <p:cNvPr id="68640" name="Line 45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1" name="Freeform 46"/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14 h 973"/>
                  <a:gd name="T2" fmla="*/ 82 w 1735"/>
                  <a:gd name="T3" fmla="*/ 5 h 973"/>
                  <a:gd name="T4" fmla="*/ 206 w 1735"/>
                  <a:gd name="T5" fmla="*/ 0 h 973"/>
                  <a:gd name="T6" fmla="*/ 328 w 1735"/>
                  <a:gd name="T7" fmla="*/ 6 h 973"/>
                  <a:gd name="T8" fmla="*/ 405 w 1735"/>
                  <a:gd name="T9" fmla="*/ 14 h 973"/>
                  <a:gd name="T10" fmla="*/ 481 w 1735"/>
                  <a:gd name="T11" fmla="*/ 23 h 973"/>
                  <a:gd name="T12" fmla="*/ 608 w 1735"/>
                  <a:gd name="T13" fmla="*/ 28 h 973"/>
                  <a:gd name="T14" fmla="*/ 728 w 1735"/>
                  <a:gd name="T15" fmla="*/ 23 h 973"/>
                  <a:gd name="T16" fmla="*/ 804 w 1735"/>
                  <a:gd name="T17" fmla="*/ 1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2" name="Freeform 47"/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14 h 973"/>
                  <a:gd name="T2" fmla="*/ 82 w 1735"/>
                  <a:gd name="T3" fmla="*/ 5 h 973"/>
                  <a:gd name="T4" fmla="*/ 206 w 1735"/>
                  <a:gd name="T5" fmla="*/ 0 h 973"/>
                  <a:gd name="T6" fmla="*/ 328 w 1735"/>
                  <a:gd name="T7" fmla="*/ 6 h 973"/>
                  <a:gd name="T8" fmla="*/ 405 w 1735"/>
                  <a:gd name="T9" fmla="*/ 14 h 973"/>
                  <a:gd name="T10" fmla="*/ 481 w 1735"/>
                  <a:gd name="T11" fmla="*/ 23 h 973"/>
                  <a:gd name="T12" fmla="*/ 608 w 1735"/>
                  <a:gd name="T13" fmla="*/ 28 h 973"/>
                  <a:gd name="T14" fmla="*/ 728 w 1735"/>
                  <a:gd name="T15" fmla="*/ 23 h 973"/>
                  <a:gd name="T16" fmla="*/ 804 w 1735"/>
                  <a:gd name="T17" fmla="*/ 1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30" name="Group 48"/>
            <p:cNvGrpSpPr>
              <a:grpSpLocks/>
            </p:cNvGrpSpPr>
            <p:nvPr/>
          </p:nvGrpSpPr>
          <p:grpSpPr bwMode="auto">
            <a:xfrm>
              <a:off x="3360" y="3312"/>
              <a:ext cx="1200" cy="576"/>
              <a:chOff x="1680" y="864"/>
              <a:chExt cx="1488" cy="576"/>
            </a:xfrm>
          </p:grpSpPr>
          <p:sp>
            <p:nvSpPr>
              <p:cNvPr id="68633" name="Line 49"/>
              <p:cNvSpPr>
                <a:spLocks noChangeShapeType="1"/>
              </p:cNvSpPr>
              <p:nvPr/>
            </p:nvSpPr>
            <p:spPr bwMode="auto">
              <a:xfrm>
                <a:off x="1680" y="115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634" name="Group 50"/>
              <p:cNvGrpSpPr>
                <a:grpSpLocks/>
              </p:cNvGrpSpPr>
              <p:nvPr/>
            </p:nvGrpSpPr>
            <p:grpSpPr bwMode="auto">
              <a:xfrm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68638" name="Freeform 51"/>
                <p:cNvSpPr>
                  <a:spLocks/>
                </p:cNvSpPr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9" name="Freeform 52"/>
                <p:cNvSpPr>
                  <a:spLocks/>
                </p:cNvSpPr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456 h 973"/>
                    <a:gd name="T2" fmla="*/ 173 w 1735"/>
                    <a:gd name="T3" fmla="*/ 172 h 973"/>
                    <a:gd name="T4" fmla="*/ 434 w 1735"/>
                    <a:gd name="T5" fmla="*/ 4 h 973"/>
                    <a:gd name="T6" fmla="*/ 691 w 1735"/>
                    <a:gd name="T7" fmla="*/ 188 h 973"/>
                    <a:gd name="T8" fmla="*/ 855 w 1735"/>
                    <a:gd name="T9" fmla="*/ 460 h 973"/>
                    <a:gd name="T10" fmla="*/ 1015 w 1735"/>
                    <a:gd name="T11" fmla="*/ 722 h 973"/>
                    <a:gd name="T12" fmla="*/ 1285 w 1735"/>
                    <a:gd name="T13" fmla="*/ 908 h 973"/>
                    <a:gd name="T14" fmla="*/ 1540 w 1735"/>
                    <a:gd name="T15" fmla="*/ 735 h 973"/>
                    <a:gd name="T16" fmla="*/ 1700 w 1735"/>
                    <a:gd name="T17" fmla="*/ 454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5" name="Group 53"/>
              <p:cNvGrpSpPr>
                <a:grpSpLocks/>
              </p:cNvGrpSpPr>
              <p:nvPr/>
            </p:nvGrpSpPr>
            <p:grpSpPr bwMode="auto">
              <a:xfrm flipV="1"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68636" name="Freeform 54"/>
                <p:cNvSpPr>
                  <a:spLocks/>
                </p:cNvSpPr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7" name="Freeform 55"/>
                <p:cNvSpPr>
                  <a:spLocks/>
                </p:cNvSpPr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456 h 973"/>
                    <a:gd name="T2" fmla="*/ 173 w 1735"/>
                    <a:gd name="T3" fmla="*/ 172 h 973"/>
                    <a:gd name="T4" fmla="*/ 434 w 1735"/>
                    <a:gd name="T5" fmla="*/ 4 h 973"/>
                    <a:gd name="T6" fmla="*/ 691 w 1735"/>
                    <a:gd name="T7" fmla="*/ 188 h 973"/>
                    <a:gd name="T8" fmla="*/ 855 w 1735"/>
                    <a:gd name="T9" fmla="*/ 460 h 973"/>
                    <a:gd name="T10" fmla="*/ 1015 w 1735"/>
                    <a:gd name="T11" fmla="*/ 722 h 973"/>
                    <a:gd name="T12" fmla="*/ 1285 w 1735"/>
                    <a:gd name="T13" fmla="*/ 908 h 973"/>
                    <a:gd name="T14" fmla="*/ 1540 w 1735"/>
                    <a:gd name="T15" fmla="*/ 735 h 973"/>
                    <a:gd name="T16" fmla="*/ 1700 w 1735"/>
                    <a:gd name="T17" fmla="*/ 454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31" name="Group 56"/>
            <p:cNvGrpSpPr>
              <a:grpSpLocks/>
            </p:cNvGrpSpPr>
            <p:nvPr/>
          </p:nvGrpSpPr>
          <p:grpSpPr bwMode="auto">
            <a:xfrm>
              <a:off x="4368" y="1728"/>
              <a:ext cx="1056" cy="2208"/>
              <a:chOff x="4368" y="1728"/>
              <a:chExt cx="1056" cy="2208"/>
            </a:xfrm>
          </p:grpSpPr>
          <p:sp>
            <p:nvSpPr>
              <p:cNvPr id="68632" name="Rectangle 57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056" cy="22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8611" name="Object 58"/>
              <p:cNvGraphicFramePr>
                <a:graphicFrameLocks noChangeAspect="1"/>
              </p:cNvGraphicFramePr>
              <p:nvPr/>
            </p:nvGraphicFramePr>
            <p:xfrm>
              <a:off x="4598" y="1776"/>
              <a:ext cx="68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6" name="公式" r:id="rId13" imgW="609480" imgH="609480" progId="Equation.3">
                      <p:embed/>
                    </p:oleObj>
                  </mc:Choice>
                  <mc:Fallback>
                    <p:oleObj name="公式" r:id="rId13" imgW="609480" imgH="60948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1776"/>
                            <a:ext cx="68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2" name="Object 59"/>
              <p:cNvGraphicFramePr>
                <a:graphicFrameLocks noChangeAspect="1"/>
              </p:cNvGraphicFramePr>
              <p:nvPr/>
            </p:nvGraphicFramePr>
            <p:xfrm>
              <a:off x="4556" y="254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7" name="公式" r:id="rId15" imgW="749160" imgH="609480" progId="Equation.3">
                      <p:embed/>
                    </p:oleObj>
                  </mc:Choice>
                  <mc:Fallback>
                    <p:oleObj name="公式" r:id="rId15" imgW="749160" imgH="60948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254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3" name="Object 60"/>
              <p:cNvGraphicFramePr>
                <a:graphicFrameLocks noChangeAspect="1"/>
              </p:cNvGraphicFramePr>
              <p:nvPr/>
            </p:nvGraphicFramePr>
            <p:xfrm>
              <a:off x="4556" y="326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08" name="公式" r:id="rId17" imgW="736560" imgH="609480" progId="Equation.3">
                      <p:embed/>
                    </p:oleObj>
                  </mc:Choice>
                  <mc:Fallback>
                    <p:oleObj name="公式" r:id="rId17" imgW="736560" imgH="60948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326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327525" y="2514600"/>
          <a:ext cx="35210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6" name="公式" r:id="rId3" imgW="1841400" imgH="609480" progId="Equation.3">
                  <p:embed/>
                </p:oleObj>
              </mc:Choice>
              <mc:Fallback>
                <p:oleObj name="公式" r:id="rId3" imgW="184140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2514600"/>
                        <a:ext cx="35210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3352800"/>
            <a:ext cx="2770188" cy="968375"/>
            <a:chOff x="2160" y="2256"/>
            <a:chExt cx="1745" cy="610"/>
          </a:xfrm>
        </p:grpSpPr>
        <p:graphicFrame>
          <p:nvGraphicFramePr>
            <p:cNvPr id="69642" name="Object 4"/>
            <p:cNvGraphicFramePr>
              <a:graphicFrameLocks noChangeAspect="1"/>
            </p:cNvGraphicFramePr>
            <p:nvPr/>
          </p:nvGraphicFramePr>
          <p:xfrm>
            <a:off x="2749" y="2256"/>
            <a:ext cx="115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7" name="公式" r:id="rId5" imgW="1155600" imgH="609480" progId="Equation.3">
                    <p:embed/>
                  </p:oleObj>
                </mc:Choice>
                <mc:Fallback>
                  <p:oleObj name="公式" r:id="rId5" imgW="1155600" imgH="609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256"/>
                          <a:ext cx="115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4" name="Text Box 5"/>
            <p:cNvSpPr txBox="1">
              <a:spLocks noChangeArrowheads="1"/>
            </p:cNvSpPr>
            <p:nvPr/>
          </p:nvSpPr>
          <p:spPr bwMode="auto">
            <a:xfrm>
              <a:off x="2160" y="2400"/>
              <a:ext cx="6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频率</a:t>
              </a:r>
              <a:r>
                <a:rPr kumimoji="0" lang="zh-CN" altLang="en-US" b="1">
                  <a:solidFill>
                    <a:srgbClr val="CC0000"/>
                  </a:solidFill>
                </a:rPr>
                <a:t> </a:t>
              </a:r>
              <a:endParaRPr kumimoji="0" lang="zh-CN" altLang="en-US" b="1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77000" y="3344863"/>
            <a:ext cx="2133600" cy="1074737"/>
            <a:chOff x="4080" y="2107"/>
            <a:chExt cx="1344" cy="677"/>
          </a:xfrm>
        </p:grpSpPr>
        <p:graphicFrame>
          <p:nvGraphicFramePr>
            <p:cNvPr id="69641" name="Object 7"/>
            <p:cNvGraphicFramePr>
              <a:graphicFrameLocks noChangeAspect="1"/>
            </p:cNvGraphicFramePr>
            <p:nvPr/>
          </p:nvGraphicFramePr>
          <p:xfrm>
            <a:off x="4651" y="2107"/>
            <a:ext cx="773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8" name="公式" r:id="rId7" imgW="812520" imgH="711000" progId="Equation.3">
                    <p:embed/>
                  </p:oleObj>
                </mc:Choice>
                <mc:Fallback>
                  <p:oleObj name="公式" r:id="rId7" imgW="812520" imgH="71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107"/>
                          <a:ext cx="773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3" name="Text Box 8"/>
            <p:cNvSpPr txBox="1">
              <a:spLocks noChangeArrowheads="1"/>
            </p:cNvSpPr>
            <p:nvPr/>
          </p:nvSpPr>
          <p:spPr bwMode="auto">
            <a:xfrm>
              <a:off x="4080" y="2256"/>
              <a:ext cx="6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波速</a:t>
              </a:r>
              <a:r>
                <a:rPr kumimoji="0" lang="zh-CN" altLang="en-US" b="1">
                  <a:solidFill>
                    <a:srgbClr val="CC0000"/>
                  </a:solidFill>
                </a:rPr>
                <a:t> 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52800" y="4419600"/>
            <a:ext cx="5791200" cy="1141413"/>
            <a:chOff x="2112" y="2784"/>
            <a:chExt cx="3648" cy="719"/>
          </a:xfrm>
        </p:grpSpPr>
        <p:sp>
          <p:nvSpPr>
            <p:cNvPr id="69672" name="Text Box 10"/>
            <p:cNvSpPr txBox="1">
              <a:spLocks noChangeArrowheads="1"/>
            </p:cNvSpPr>
            <p:nvPr/>
          </p:nvSpPr>
          <p:spPr bwMode="auto">
            <a:xfrm>
              <a:off x="2112" y="2952"/>
              <a:ext cx="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基频</a:t>
              </a:r>
              <a:r>
                <a:rPr kumimoji="0" lang="zh-CN" altLang="en-US" b="1">
                  <a:solidFill>
                    <a:srgbClr val="FF0000"/>
                  </a:solidFill>
                </a:rPr>
                <a:t> </a:t>
              </a:r>
              <a:endParaRPr kumimoji="0" lang="zh-CN" altLang="en-US" b="1"/>
            </a:p>
          </p:txBody>
        </p:sp>
        <p:graphicFrame>
          <p:nvGraphicFramePr>
            <p:cNvPr id="69640" name="Object 11"/>
            <p:cNvGraphicFramePr>
              <a:graphicFrameLocks noChangeAspect="1"/>
            </p:cNvGraphicFramePr>
            <p:nvPr/>
          </p:nvGraphicFramePr>
          <p:xfrm>
            <a:off x="2784" y="2784"/>
            <a:ext cx="297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9" name="公式" r:id="rId9" imgW="1714320" imgH="469800" progId="Equation.3">
                    <p:embed/>
                  </p:oleObj>
                </mc:Choice>
                <mc:Fallback>
                  <p:oleObj name="公式" r:id="rId9" imgW="1714320" imgH="469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84"/>
                          <a:ext cx="297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352800" y="5562600"/>
            <a:ext cx="4041775" cy="1058863"/>
            <a:chOff x="2110" y="3501"/>
            <a:chExt cx="2546" cy="667"/>
          </a:xfrm>
        </p:grpSpPr>
        <p:graphicFrame>
          <p:nvGraphicFramePr>
            <p:cNvPr id="69639" name="Object 13"/>
            <p:cNvGraphicFramePr>
              <a:graphicFrameLocks noChangeAspect="1"/>
            </p:cNvGraphicFramePr>
            <p:nvPr/>
          </p:nvGraphicFramePr>
          <p:xfrm>
            <a:off x="2832" y="3501"/>
            <a:ext cx="1824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0" name="公式" r:id="rId11" imgW="2145960" imgH="825480" progId="Equation.3">
                    <p:embed/>
                  </p:oleObj>
                </mc:Choice>
                <mc:Fallback>
                  <p:oleObj name="公式" r:id="rId11" imgW="2145960" imgH="825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01"/>
                          <a:ext cx="1824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1" name="Rectangle 14"/>
            <p:cNvSpPr>
              <a:spLocks noChangeArrowheads="1"/>
            </p:cNvSpPr>
            <p:nvPr/>
          </p:nvSpPr>
          <p:spPr bwMode="auto">
            <a:xfrm>
              <a:off x="2110" y="3641"/>
              <a:ext cx="6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FF"/>
                  </a:solidFill>
                </a:rPr>
                <a:t>谐频</a:t>
              </a:r>
              <a:r>
                <a:rPr kumimoji="0" lang="zh-CN" altLang="en-US" b="1">
                  <a:solidFill>
                    <a:srgbClr val="0000FF"/>
                  </a:solidFill>
                </a:rPr>
                <a:t> </a:t>
              </a:r>
            </a:p>
          </p:txBody>
        </p:sp>
      </p:grp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429000" y="19954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解 ：</a:t>
            </a:r>
            <a:r>
              <a:rPr kumimoji="0" lang="zh-CN" altLang="en-US" sz="2800" b="1"/>
              <a:t>弦两端为固定点，是</a:t>
            </a:r>
            <a:r>
              <a:rPr kumimoji="0" lang="zh-CN" altLang="en-US" sz="2800" b="1">
                <a:solidFill>
                  <a:srgbClr val="CC0000"/>
                </a:solidFill>
              </a:rPr>
              <a:t>波节</a:t>
            </a:r>
            <a:r>
              <a:rPr kumimoji="0" lang="en-US" altLang="zh-CN" sz="2800" b="1"/>
              <a:t>.</a:t>
            </a:r>
          </a:p>
        </p:txBody>
      </p: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609600" y="2108200"/>
            <a:ext cx="2438400" cy="4267200"/>
            <a:chOff x="432" y="1392"/>
            <a:chExt cx="1536" cy="2688"/>
          </a:xfrm>
        </p:grpSpPr>
        <p:sp>
          <p:nvSpPr>
            <p:cNvPr id="69655" name="Rectangle 17"/>
            <p:cNvSpPr>
              <a:spLocks noChangeArrowheads="1"/>
            </p:cNvSpPr>
            <p:nvPr/>
          </p:nvSpPr>
          <p:spPr bwMode="auto">
            <a:xfrm>
              <a:off x="432" y="1392"/>
              <a:ext cx="1536" cy="26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9656" name="Group 18"/>
            <p:cNvGrpSpPr>
              <a:grpSpLocks/>
            </p:cNvGrpSpPr>
            <p:nvPr/>
          </p:nvGrpSpPr>
          <p:grpSpPr bwMode="auto">
            <a:xfrm>
              <a:off x="456" y="1440"/>
              <a:ext cx="1368" cy="2592"/>
              <a:chOff x="456" y="1440"/>
              <a:chExt cx="1368" cy="2592"/>
            </a:xfrm>
          </p:grpSpPr>
          <p:sp>
            <p:nvSpPr>
              <p:cNvPr id="69657" name="Rectangle 19"/>
              <p:cNvSpPr>
                <a:spLocks noChangeArrowheads="1"/>
              </p:cNvSpPr>
              <p:nvPr/>
            </p:nvSpPr>
            <p:spPr bwMode="auto">
              <a:xfrm>
                <a:off x="936" y="1968"/>
                <a:ext cx="624" cy="48"/>
              </a:xfrm>
              <a:prstGeom prst="rect">
                <a:avLst/>
              </a:prstGeom>
              <a:gradFill rotWithShape="0">
                <a:gsLst>
                  <a:gs pos="0">
                    <a:srgbClr val="949B4C"/>
                  </a:gs>
                  <a:gs pos="50000">
                    <a:srgbClr val="DFEA72"/>
                  </a:gs>
                  <a:gs pos="100000">
                    <a:srgbClr val="949B4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8" name="Rectangle 20"/>
              <p:cNvSpPr>
                <a:spLocks noChangeArrowheads="1"/>
              </p:cNvSpPr>
              <p:nvPr/>
            </p:nvSpPr>
            <p:spPr bwMode="auto">
              <a:xfrm>
                <a:off x="936" y="1776"/>
                <a:ext cx="624" cy="48"/>
              </a:xfrm>
              <a:prstGeom prst="rect">
                <a:avLst/>
              </a:prstGeom>
              <a:gradFill rotWithShape="0">
                <a:gsLst>
                  <a:gs pos="0">
                    <a:srgbClr val="949B4C"/>
                  </a:gs>
                  <a:gs pos="50000">
                    <a:srgbClr val="DFEA72"/>
                  </a:gs>
                  <a:gs pos="100000">
                    <a:srgbClr val="949B4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59" name="Rectangle 21"/>
              <p:cNvSpPr>
                <a:spLocks noChangeArrowheads="1"/>
              </p:cNvSpPr>
              <p:nvPr/>
            </p:nvSpPr>
            <p:spPr bwMode="auto">
              <a:xfrm>
                <a:off x="1272" y="1824"/>
                <a:ext cx="96" cy="1728"/>
              </a:xfrm>
              <a:prstGeom prst="rect">
                <a:avLst/>
              </a:prstGeom>
              <a:gradFill rotWithShape="0">
                <a:gsLst>
                  <a:gs pos="0">
                    <a:srgbClr val="584823"/>
                  </a:gs>
                  <a:gs pos="50000">
                    <a:srgbClr val="BE9B4C"/>
                  </a:gs>
                  <a:gs pos="100000">
                    <a:srgbClr val="58482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60" name="Rectangle 22"/>
              <p:cNvSpPr>
                <a:spLocks noChangeArrowheads="1"/>
              </p:cNvSpPr>
              <p:nvPr/>
            </p:nvSpPr>
            <p:spPr bwMode="auto">
              <a:xfrm>
                <a:off x="936" y="3552"/>
                <a:ext cx="720" cy="384"/>
              </a:xfrm>
              <a:prstGeom prst="rect">
                <a:avLst/>
              </a:prstGeom>
              <a:gradFill rotWithShape="0">
                <a:gsLst>
                  <a:gs pos="0">
                    <a:srgbClr val="5B763B"/>
                  </a:gs>
                  <a:gs pos="50000">
                    <a:srgbClr val="A3D369"/>
                  </a:gs>
                  <a:gs pos="100000">
                    <a:srgbClr val="5B763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61" name="AutoShape 23"/>
              <p:cNvSpPr>
                <a:spLocks noChangeArrowheads="1"/>
              </p:cNvSpPr>
              <p:nvPr/>
            </p:nvSpPr>
            <p:spPr bwMode="auto">
              <a:xfrm>
                <a:off x="1272" y="1440"/>
                <a:ext cx="192" cy="384"/>
              </a:xfrm>
              <a:prstGeom prst="parallelogram">
                <a:avLst>
                  <a:gd name="adj" fmla="val 44444"/>
                </a:avLst>
              </a:prstGeom>
              <a:gradFill rotWithShape="0">
                <a:gsLst>
                  <a:gs pos="0">
                    <a:srgbClr val="584823"/>
                  </a:gs>
                  <a:gs pos="50000">
                    <a:srgbClr val="BE9B4C"/>
                  </a:gs>
                  <a:gs pos="100000">
                    <a:srgbClr val="584823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62" name="Line 24"/>
              <p:cNvSpPr>
                <a:spLocks noChangeShapeType="1"/>
              </p:cNvSpPr>
              <p:nvPr/>
            </p:nvSpPr>
            <p:spPr bwMode="auto">
              <a:xfrm>
                <a:off x="1080" y="225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Line 25"/>
              <p:cNvSpPr>
                <a:spLocks noChangeShapeType="1"/>
              </p:cNvSpPr>
              <p:nvPr/>
            </p:nvSpPr>
            <p:spPr bwMode="auto">
              <a:xfrm>
                <a:off x="1032" y="1776"/>
                <a:ext cx="48" cy="480"/>
              </a:xfrm>
              <a:prstGeom prst="line">
                <a:avLst/>
              </a:prstGeom>
              <a:noFill/>
              <a:ln w="28575">
                <a:solidFill>
                  <a:srgbClr val="4D4D4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Rectangle 26"/>
              <p:cNvSpPr>
                <a:spLocks noChangeArrowheads="1"/>
              </p:cNvSpPr>
              <p:nvPr/>
            </p:nvSpPr>
            <p:spPr bwMode="auto">
              <a:xfrm>
                <a:off x="888" y="3696"/>
                <a:ext cx="48" cy="14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665" name="Line 27"/>
              <p:cNvSpPr>
                <a:spLocks noChangeShapeType="1"/>
              </p:cNvSpPr>
              <p:nvPr/>
            </p:nvSpPr>
            <p:spPr bwMode="auto">
              <a:xfrm flipH="1">
                <a:off x="888" y="2256"/>
                <a:ext cx="192" cy="1488"/>
              </a:xfrm>
              <a:prstGeom prst="line">
                <a:avLst/>
              </a:prstGeom>
              <a:noFill/>
              <a:ln w="28575">
                <a:solidFill>
                  <a:srgbClr val="4D4D4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6" name="Line 28"/>
              <p:cNvSpPr>
                <a:spLocks noChangeShapeType="1"/>
              </p:cNvSpPr>
              <p:nvPr/>
            </p:nvSpPr>
            <p:spPr bwMode="auto">
              <a:xfrm flipH="1">
                <a:off x="552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7" name="Line 29"/>
              <p:cNvSpPr>
                <a:spLocks noChangeShapeType="1"/>
              </p:cNvSpPr>
              <p:nvPr/>
            </p:nvSpPr>
            <p:spPr bwMode="auto">
              <a:xfrm flipH="1">
                <a:off x="696" y="22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8" name="Line 30"/>
              <p:cNvSpPr>
                <a:spLocks noChangeShapeType="1"/>
              </p:cNvSpPr>
              <p:nvPr/>
            </p:nvSpPr>
            <p:spPr bwMode="auto">
              <a:xfrm flipH="1">
                <a:off x="696" y="2256"/>
                <a:ext cx="192" cy="14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Text Box 31"/>
              <p:cNvSpPr txBox="1">
                <a:spLocks noChangeArrowheads="1"/>
              </p:cNvSpPr>
              <p:nvPr/>
            </p:nvSpPr>
            <p:spPr bwMode="auto">
              <a:xfrm>
                <a:off x="1320" y="2112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rgbClr val="CC0000"/>
                    </a:solidFill>
                  </a:rPr>
                  <a:t>千斤</a:t>
                </a:r>
                <a:endParaRPr kumimoji="0" lang="zh-CN" altLang="en-US" b="1">
                  <a:solidFill>
                    <a:srgbClr val="993300"/>
                  </a:solidFill>
                </a:endParaRPr>
              </a:p>
            </p:txBody>
          </p:sp>
          <p:sp>
            <p:nvSpPr>
              <p:cNvPr id="69670" name="Text Box 32"/>
              <p:cNvSpPr txBox="1">
                <a:spLocks noChangeArrowheads="1"/>
              </p:cNvSpPr>
              <p:nvPr/>
            </p:nvSpPr>
            <p:spPr bwMode="auto">
              <a:xfrm>
                <a:off x="456" y="3744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rgbClr val="3333FF"/>
                    </a:solidFill>
                  </a:rPr>
                  <a:t>码子</a:t>
                </a:r>
                <a:endParaRPr kumimoji="0" lang="zh-CN" altLang="en-US" b="1"/>
              </a:p>
            </p:txBody>
          </p:sp>
          <p:graphicFrame>
            <p:nvGraphicFramePr>
              <p:cNvPr id="69638" name="Object 33"/>
              <p:cNvGraphicFramePr>
                <a:graphicFrameLocks noChangeAspect="1"/>
              </p:cNvGraphicFramePr>
              <p:nvPr/>
            </p:nvGraphicFramePr>
            <p:xfrm>
              <a:off x="648" y="2832"/>
              <a:ext cx="12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41" name="公式" r:id="rId13" imgW="114120" imgH="253800" progId="Equation.3">
                      <p:embed/>
                    </p:oleObj>
                  </mc:Choice>
                  <mc:Fallback>
                    <p:oleObj name="公式" r:id="rId13" imgW="114120" imgH="2538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" y="2832"/>
                            <a:ext cx="12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9649" name="Group 34"/>
          <p:cNvGrpSpPr>
            <a:grpSpLocks/>
          </p:cNvGrpSpPr>
          <p:nvPr/>
        </p:nvGrpSpPr>
        <p:grpSpPr bwMode="auto">
          <a:xfrm>
            <a:off x="533400" y="838200"/>
            <a:ext cx="9296400" cy="990600"/>
            <a:chOff x="336" y="528"/>
            <a:chExt cx="5856" cy="624"/>
          </a:xfrm>
        </p:grpSpPr>
        <p:sp>
          <p:nvSpPr>
            <p:cNvPr id="69654" name="Text Box 35"/>
            <p:cNvSpPr txBox="1">
              <a:spLocks noChangeArrowheads="1"/>
            </p:cNvSpPr>
            <p:nvPr/>
          </p:nvSpPr>
          <p:spPr bwMode="auto">
            <a:xfrm>
              <a:off x="336" y="536"/>
              <a:ext cx="5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CC0000"/>
                  </a:solidFill>
                </a:rPr>
                <a:t>           </a:t>
              </a:r>
              <a:r>
                <a:rPr kumimoji="0" lang="zh-CN" altLang="en-US" sz="2800" b="1"/>
                <a:t>如图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二胡</a:t>
              </a:r>
              <a:r>
                <a:rPr kumimoji="0" lang="zh-CN" altLang="en-US" sz="2800" b="1"/>
                <a:t>弦长                 ，张力                   </a:t>
              </a:r>
              <a:r>
                <a:rPr kumimoji="0" lang="en-US" altLang="zh-CN" sz="2800" b="1"/>
                <a:t>. </a:t>
              </a:r>
              <a:r>
                <a:rPr kumimoji="0" lang="zh-CN" altLang="en-US" sz="2800" b="1"/>
                <a:t>密度</a:t>
              </a:r>
            </a:p>
          </p:txBody>
        </p:sp>
        <p:graphicFrame>
          <p:nvGraphicFramePr>
            <p:cNvPr id="69635" name="Object 36"/>
            <p:cNvGraphicFramePr>
              <a:graphicFrameLocks noChangeAspect="1"/>
            </p:cNvGraphicFramePr>
            <p:nvPr/>
          </p:nvGraphicFramePr>
          <p:xfrm>
            <a:off x="364" y="782"/>
            <a:ext cx="203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2" name="公式" r:id="rId15" imgW="1244520" imgH="228600" progId="Equation.3">
                    <p:embed/>
                  </p:oleObj>
                </mc:Choice>
                <mc:Fallback>
                  <p:oleObj name="公式" r:id="rId15" imgW="124452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782"/>
                          <a:ext cx="203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37"/>
            <p:cNvGraphicFramePr>
              <a:graphicFrameLocks noChangeAspect="1"/>
            </p:cNvGraphicFramePr>
            <p:nvPr/>
          </p:nvGraphicFramePr>
          <p:xfrm>
            <a:off x="2256" y="528"/>
            <a:ext cx="96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3" name="公式" r:id="rId17" imgW="583920" imgH="203040" progId="Equation.3">
                    <p:embed/>
                  </p:oleObj>
                </mc:Choice>
                <mc:Fallback>
                  <p:oleObj name="公式" r:id="rId17" imgW="58392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528"/>
                          <a:ext cx="96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38"/>
            <p:cNvGraphicFramePr>
              <a:graphicFrameLocks noChangeAspect="1"/>
            </p:cNvGraphicFramePr>
            <p:nvPr/>
          </p:nvGraphicFramePr>
          <p:xfrm>
            <a:off x="3936" y="576"/>
            <a:ext cx="9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4" name="公式" r:id="rId19" imgW="965160" imgH="241200" progId="Equation.3">
                    <p:embed/>
                  </p:oleObj>
                </mc:Choice>
                <mc:Fallback>
                  <p:oleObj name="公式" r:id="rId19" imgW="96516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76"/>
                          <a:ext cx="9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0" name="Group 39"/>
          <p:cNvGrpSpPr>
            <a:grpSpLocks/>
          </p:cNvGrpSpPr>
          <p:nvPr/>
        </p:nvGrpSpPr>
        <p:grpSpPr bwMode="auto">
          <a:xfrm>
            <a:off x="152400" y="685800"/>
            <a:ext cx="2133600" cy="685800"/>
            <a:chOff x="96" y="384"/>
            <a:chExt cx="1344" cy="432"/>
          </a:xfrm>
        </p:grpSpPr>
        <p:sp>
          <p:nvSpPr>
            <p:cNvPr id="13352" name="AutoShape 40"/>
            <p:cNvSpPr>
              <a:spLocks noChangeArrowheads="1"/>
            </p:cNvSpPr>
            <p:nvPr/>
          </p:nvSpPr>
          <p:spPr bwMode="auto">
            <a:xfrm>
              <a:off x="96" y="384"/>
              <a:ext cx="768" cy="43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653" name="Text Box 41"/>
            <p:cNvSpPr txBox="1">
              <a:spLocks noChangeArrowheads="1"/>
            </p:cNvSpPr>
            <p:nvPr/>
          </p:nvSpPr>
          <p:spPr bwMode="auto">
            <a:xfrm>
              <a:off x="192" y="441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讨论</a:t>
              </a:r>
            </a:p>
          </p:txBody>
        </p:sp>
      </p:grpSp>
      <p:sp>
        <p:nvSpPr>
          <p:cNvPr id="69651" name="Rectangle 42"/>
          <p:cNvSpPr>
            <a:spLocks noChangeArrowheads="1"/>
          </p:cNvSpPr>
          <p:nvPr/>
        </p:nvSpPr>
        <p:spPr bwMode="auto">
          <a:xfrm>
            <a:off x="3810000" y="1295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.  </a:t>
            </a:r>
            <a:r>
              <a:rPr kumimoji="0" lang="zh-CN" altLang="en-US" sz="2800" b="1"/>
              <a:t>求弦所发的声音的</a:t>
            </a:r>
            <a:r>
              <a:rPr kumimoji="0" lang="zh-CN" altLang="en-US" sz="2800" b="1">
                <a:solidFill>
                  <a:srgbClr val="CC0000"/>
                </a:solidFill>
              </a:rPr>
              <a:t>基</a:t>
            </a:r>
            <a:r>
              <a:rPr kumimoji="0" lang="zh-CN" altLang="en-US" sz="2800" b="1"/>
              <a:t>频和</a:t>
            </a:r>
            <a:r>
              <a:rPr kumimoji="0" lang="zh-CN" altLang="en-US" sz="2800" b="1">
                <a:solidFill>
                  <a:srgbClr val="0000FF"/>
                </a:solidFill>
              </a:rPr>
              <a:t>谐</a:t>
            </a:r>
            <a:r>
              <a:rPr kumimoji="0" lang="zh-CN" altLang="en-US" sz="2800" b="1"/>
              <a:t>频</a:t>
            </a:r>
            <a:r>
              <a:rPr kumimoji="0" lang="en-US" altLang="zh-CN" sz="2800" b="1"/>
              <a:t>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160051" y="781271"/>
            <a:ext cx="525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例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en-US" altLang="zh-CN" sz="3200" b="1"/>
              <a:t>  </a:t>
            </a:r>
            <a:r>
              <a:rPr lang="zh-CN" altLang="en-US" sz="3200" b="1"/>
              <a:t>一平面简谐波沿 </a:t>
            </a:r>
            <a:r>
              <a:rPr lang="en-US" altLang="zh-CN" sz="3200" b="1" i="1"/>
              <a:t>x </a:t>
            </a:r>
            <a:r>
              <a:rPr lang="zh-CN" altLang="en-US" sz="3200" b="1"/>
              <a:t>轴</a:t>
            </a:r>
          </a:p>
        </p:txBody>
      </p:sp>
      <p:graphicFrame>
        <p:nvGraphicFramePr>
          <p:cNvPr id="70658" name="Object 11"/>
          <p:cNvGraphicFramePr>
            <a:graphicFrameLocks noChangeAspect="1"/>
          </p:cNvGraphicFramePr>
          <p:nvPr/>
        </p:nvGraphicFramePr>
        <p:xfrm>
          <a:off x="1116013" y="2362200"/>
          <a:ext cx="52562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公式" r:id="rId3" imgW="1739880" imgH="393480" progId="Equation.3">
                  <p:embed/>
                </p:oleObj>
              </mc:Choice>
              <mc:Fallback>
                <p:oleObj name="公式" r:id="rId3" imgW="17398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62200"/>
                        <a:ext cx="5256212" cy="1074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34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在 </a:t>
            </a:r>
            <a:r>
              <a:rPr lang="en-US" altLang="zh-CN" sz="3200" b="1" i="1"/>
              <a:t>x </a:t>
            </a:r>
            <a:r>
              <a:rPr lang="en-US" altLang="zh-CN" sz="3200" b="1"/>
              <a:t>= 3</a:t>
            </a:r>
            <a:r>
              <a:rPr lang="en-US" altLang="zh-CN" sz="3200" b="1">
                <a:sym typeface="Symbol" pitchFamily="18" charset="2"/>
              </a:rPr>
              <a:t></a:t>
            </a:r>
            <a:r>
              <a:rPr lang="en-US" altLang="zh-CN" sz="3200" b="1"/>
              <a:t>/4 </a:t>
            </a:r>
            <a:r>
              <a:rPr lang="zh-CN" altLang="en-US" sz="3200" b="1"/>
              <a:t>处有</a:t>
            </a:r>
            <a:r>
              <a:rPr lang="zh-CN" altLang="en-US" sz="3200" b="1">
                <a:solidFill>
                  <a:srgbClr val="FF0000"/>
                </a:solidFill>
              </a:rPr>
              <a:t>反射面</a:t>
            </a:r>
            <a:r>
              <a:rPr lang="zh-CN" altLang="en-US" sz="3200" b="1"/>
              <a:t>如图，则考虑</a:t>
            </a:r>
            <a:r>
              <a:rPr lang="zh-CN" altLang="en-US" sz="3200" b="1">
                <a:solidFill>
                  <a:srgbClr val="0000FF"/>
                </a:solidFill>
              </a:rPr>
              <a:t>半波损失</a:t>
            </a:r>
            <a:endParaRPr lang="zh-CN" altLang="en-US" sz="3200" b="1"/>
          </a:p>
        </p:txBody>
      </p:sp>
      <p:sp>
        <p:nvSpPr>
          <p:cNvPr id="70669" name="Rectangle 15"/>
          <p:cNvSpPr>
            <a:spLocks noChangeArrowheads="1"/>
          </p:cNvSpPr>
          <p:nvPr/>
        </p:nvSpPr>
        <p:spPr bwMode="auto">
          <a:xfrm>
            <a:off x="381000" y="4419600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时，</a:t>
            </a:r>
            <a:r>
              <a:rPr lang="zh-CN" altLang="en-US" sz="3200" b="1">
                <a:solidFill>
                  <a:srgbClr val="FF0000"/>
                </a:solidFill>
              </a:rPr>
              <a:t>求</a:t>
            </a:r>
            <a:r>
              <a:rPr lang="zh-CN" altLang="en-US" sz="3200" b="1">
                <a:solidFill>
                  <a:srgbClr val="0000FF"/>
                </a:solidFill>
              </a:rPr>
              <a:t>反射波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0000"/>
                </a:solidFill>
              </a:rPr>
              <a:t>波动方程</a:t>
            </a:r>
            <a:r>
              <a:rPr lang="zh-CN" altLang="en-US" sz="3200" b="1"/>
              <a:t>。</a:t>
            </a:r>
          </a:p>
        </p:txBody>
      </p:sp>
      <p:sp>
        <p:nvSpPr>
          <p:cNvPr id="70670" name="Rectangle 16"/>
          <p:cNvSpPr>
            <a:spLocks noChangeArrowheads="1"/>
          </p:cNvSpPr>
          <p:nvPr/>
        </p:nvSpPr>
        <p:spPr bwMode="auto">
          <a:xfrm>
            <a:off x="609600" y="1524000"/>
            <a:ext cx="426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正向传播，</a:t>
            </a:r>
            <a:r>
              <a:rPr lang="zh-CN" altLang="en-US" sz="3200" b="1">
                <a:solidFill>
                  <a:srgbClr val="FF0000"/>
                </a:solidFill>
              </a:rPr>
              <a:t>波动方程</a:t>
            </a:r>
            <a:r>
              <a:rPr lang="zh-CN" altLang="en-US" sz="3200" b="1"/>
              <a:t>为</a:t>
            </a:r>
          </a:p>
        </p:txBody>
      </p:sp>
      <p:sp>
        <p:nvSpPr>
          <p:cNvPr id="70673" name="Rectangle 20"/>
          <p:cNvSpPr>
            <a:spLocks noChangeArrowheads="1"/>
          </p:cNvSpPr>
          <p:nvPr/>
        </p:nvSpPr>
        <p:spPr bwMode="auto">
          <a:xfrm>
            <a:off x="5795963" y="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80063" y="260350"/>
            <a:ext cx="3259137" cy="1857375"/>
            <a:chOff x="5580063" y="260350"/>
            <a:chExt cx="3259137" cy="1857375"/>
          </a:xfrm>
        </p:grpSpPr>
        <p:sp>
          <p:nvSpPr>
            <p:cNvPr id="70659" name="Line 2"/>
            <p:cNvSpPr>
              <a:spLocks noChangeShapeType="1"/>
            </p:cNvSpPr>
            <p:nvPr/>
          </p:nvSpPr>
          <p:spPr bwMode="auto">
            <a:xfrm>
              <a:off x="7620000" y="288925"/>
              <a:ext cx="0" cy="182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70660" name="Rectangle 3" descr="深色下对角线"/>
            <p:cNvSpPr>
              <a:spLocks noChangeArrowheads="1"/>
            </p:cNvSpPr>
            <p:nvPr/>
          </p:nvSpPr>
          <p:spPr bwMode="auto">
            <a:xfrm>
              <a:off x="7653338" y="288925"/>
              <a:ext cx="304800" cy="1828800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1" name="Line 4"/>
            <p:cNvSpPr>
              <a:spLocks noChangeShapeType="1"/>
            </p:cNvSpPr>
            <p:nvPr/>
          </p:nvSpPr>
          <p:spPr bwMode="auto">
            <a:xfrm>
              <a:off x="5715000" y="1217613"/>
              <a:ext cx="2819400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70662" name="Text Box 5"/>
            <p:cNvSpPr txBox="1">
              <a:spLocks noChangeArrowheads="1"/>
            </p:cNvSpPr>
            <p:nvPr/>
          </p:nvSpPr>
          <p:spPr bwMode="auto">
            <a:xfrm>
              <a:off x="7391400" y="1046163"/>
              <a:ext cx="22860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p</a:t>
              </a:r>
            </a:p>
          </p:txBody>
        </p:sp>
        <p:sp>
          <p:nvSpPr>
            <p:cNvPr id="70663" name="Text Box 6"/>
            <p:cNvSpPr txBox="1">
              <a:spLocks noChangeArrowheads="1"/>
            </p:cNvSpPr>
            <p:nvPr/>
          </p:nvSpPr>
          <p:spPr bwMode="auto">
            <a:xfrm>
              <a:off x="5580063" y="1196975"/>
              <a:ext cx="441325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600" b="1"/>
                <a:t>o</a:t>
              </a:r>
            </a:p>
          </p:txBody>
        </p:sp>
        <p:sp>
          <p:nvSpPr>
            <p:cNvPr id="70664" name="Text Box 7"/>
            <p:cNvSpPr txBox="1">
              <a:spLocks noChangeArrowheads="1"/>
            </p:cNvSpPr>
            <p:nvPr/>
          </p:nvSpPr>
          <p:spPr bwMode="auto">
            <a:xfrm>
              <a:off x="8610600" y="1046163"/>
              <a:ext cx="22860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x</a:t>
              </a:r>
            </a:p>
          </p:txBody>
        </p:sp>
        <p:sp>
          <p:nvSpPr>
            <p:cNvPr id="70665" name="Text Box 8"/>
            <p:cNvSpPr txBox="1">
              <a:spLocks noChangeArrowheads="1"/>
            </p:cNvSpPr>
            <p:nvPr/>
          </p:nvSpPr>
          <p:spPr bwMode="auto">
            <a:xfrm>
              <a:off x="7185025" y="288925"/>
              <a:ext cx="4349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/>
                <a:t>疏</a:t>
              </a:r>
            </a:p>
          </p:txBody>
        </p:sp>
        <p:sp>
          <p:nvSpPr>
            <p:cNvPr id="70666" name="Text Box 9"/>
            <p:cNvSpPr txBox="1">
              <a:spLocks noChangeArrowheads="1"/>
            </p:cNvSpPr>
            <p:nvPr/>
          </p:nvSpPr>
          <p:spPr bwMode="auto">
            <a:xfrm>
              <a:off x="8099425" y="280988"/>
              <a:ext cx="4349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/>
                <a:t>密</a:t>
              </a:r>
            </a:p>
          </p:txBody>
        </p:sp>
        <p:sp>
          <p:nvSpPr>
            <p:cNvPr id="70671" name="Oval 17"/>
            <p:cNvSpPr>
              <a:spLocks noChangeArrowheads="1"/>
            </p:cNvSpPr>
            <p:nvPr/>
          </p:nvSpPr>
          <p:spPr bwMode="auto">
            <a:xfrm>
              <a:off x="5724525" y="1196975"/>
              <a:ext cx="71438" cy="714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2" name="Line 18"/>
            <p:cNvSpPr>
              <a:spLocks noChangeShapeType="1"/>
            </p:cNvSpPr>
            <p:nvPr/>
          </p:nvSpPr>
          <p:spPr bwMode="auto">
            <a:xfrm flipV="1">
              <a:off x="5724525" y="260350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Rectangle 21"/>
            <p:cNvSpPr>
              <a:spLocks noChangeArrowheads="1"/>
            </p:cNvSpPr>
            <p:nvPr/>
          </p:nvSpPr>
          <p:spPr bwMode="auto">
            <a:xfrm>
              <a:off x="6172200" y="1447800"/>
              <a:ext cx="9271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3</a:t>
              </a:r>
              <a:r>
                <a:rPr lang="en-US" altLang="zh-CN" sz="3200" b="1">
                  <a:sym typeface="Symbol" pitchFamily="18" charset="2"/>
                </a:rPr>
                <a:t></a:t>
              </a:r>
              <a:r>
                <a:rPr lang="en-US" altLang="zh-CN" sz="3200" b="1"/>
                <a:t>/4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4" name="Group 2"/>
          <p:cNvGrpSpPr>
            <a:grpSpLocks/>
          </p:cNvGrpSpPr>
          <p:nvPr/>
        </p:nvGrpSpPr>
        <p:grpSpPr bwMode="auto">
          <a:xfrm>
            <a:off x="323850" y="549275"/>
            <a:ext cx="8135938" cy="954088"/>
            <a:chOff x="480" y="508"/>
            <a:chExt cx="4656" cy="601"/>
          </a:xfrm>
        </p:grpSpPr>
        <p:sp>
          <p:nvSpPr>
            <p:cNvPr id="4115" name="Text Box 3"/>
            <p:cNvSpPr txBox="1">
              <a:spLocks noChangeArrowheads="1"/>
            </p:cNvSpPr>
            <p:nvPr/>
          </p:nvSpPr>
          <p:spPr bwMode="auto">
            <a:xfrm>
              <a:off x="480" y="508"/>
              <a:ext cx="465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33FF"/>
                </a:buClr>
                <a:buSzPct val="125000"/>
              </a:pPr>
              <a:r>
                <a:rPr lang="en-US" altLang="zh-CN" sz="2800" b="1"/>
                <a:t>2. 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周期       </a:t>
              </a:r>
              <a:r>
                <a:rPr kumimoji="0" lang="zh-CN" altLang="en-US" sz="2800" b="1"/>
                <a:t>：波前进一个波长的距离所需要的时间</a:t>
              </a:r>
              <a:endParaRPr lang="zh-CN" altLang="en-US" sz="2800" b="1"/>
            </a:p>
          </p:txBody>
        </p:sp>
        <p:graphicFrame>
          <p:nvGraphicFramePr>
            <p:cNvPr id="4103" name="Object 4"/>
            <p:cNvGraphicFramePr>
              <a:graphicFrameLocks noChangeAspect="1"/>
            </p:cNvGraphicFramePr>
            <p:nvPr/>
          </p:nvGraphicFramePr>
          <p:xfrm>
            <a:off x="1251" y="508"/>
            <a:ext cx="25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0" name="公式" r:id="rId3" imgW="139680" imgH="164880" progId="Equation.3">
                    <p:embed/>
                  </p:oleObj>
                </mc:Choice>
                <mc:Fallback>
                  <p:oleObj name="公式" r:id="rId3" imgW="139680" imgH="164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508"/>
                          <a:ext cx="25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787900" y="2276475"/>
          <a:ext cx="1524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公式" r:id="rId5" imgW="482400" imgH="215640" progId="Equation.3">
                  <p:embed/>
                </p:oleObj>
              </mc:Choice>
              <mc:Fallback>
                <p:oleObj name="公式" r:id="rId5" imgW="482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76475"/>
                        <a:ext cx="1524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051050" y="4292600"/>
          <a:ext cx="18145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公式" r:id="rId7" imgW="1168200" imgH="609480" progId="Equation.3">
                  <p:embed/>
                </p:oleObj>
              </mc:Choice>
              <mc:Fallback>
                <p:oleObj name="公式" r:id="rId7" imgW="116820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18145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859338" y="4221163"/>
          <a:ext cx="17875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公式" r:id="rId9" imgW="1130040" imgH="609480" progId="Equation.3">
                  <p:embed/>
                </p:oleObj>
              </mc:Choice>
              <mc:Fallback>
                <p:oleObj name="公式" r:id="rId9" imgW="113004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17875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5288" y="1628775"/>
            <a:ext cx="8353425" cy="1600200"/>
            <a:chOff x="480" y="1104"/>
            <a:chExt cx="5262" cy="1008"/>
          </a:xfrm>
        </p:grpSpPr>
        <p:sp>
          <p:nvSpPr>
            <p:cNvPr id="4114" name="Text Box 9"/>
            <p:cNvSpPr txBox="1">
              <a:spLocks noChangeArrowheads="1"/>
            </p:cNvSpPr>
            <p:nvPr/>
          </p:nvSpPr>
          <p:spPr bwMode="auto">
            <a:xfrm>
              <a:off x="480" y="1104"/>
              <a:ext cx="526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33FF"/>
                </a:buClr>
                <a:buSzPct val="125000"/>
              </a:pPr>
              <a:r>
                <a:rPr kumimoji="0" lang="en-US" altLang="zh-CN" sz="2800" b="1">
                  <a:solidFill>
                    <a:srgbClr val="CC0000"/>
                  </a:solidFill>
                </a:rPr>
                <a:t>3. 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频率      </a:t>
              </a:r>
              <a:r>
                <a:rPr kumimoji="0" lang="zh-CN" altLang="en-US" sz="2800" b="1"/>
                <a:t>：周期的倒数，即单位时间内波动所传播的完整波的数目（波数）</a:t>
              </a:r>
            </a:p>
            <a:p>
              <a:pPr eaLnBrk="1" hangingPunct="1">
                <a:spcBef>
                  <a:spcPct val="50000"/>
                </a:spcBef>
                <a:buClr>
                  <a:srgbClr val="3333FF"/>
                </a:buClr>
                <a:buSzPct val="125000"/>
              </a:pPr>
              <a:endParaRPr lang="zh-CN" altLang="en-US" sz="2800" b="1"/>
            </a:p>
          </p:txBody>
        </p:sp>
        <p:graphicFrame>
          <p:nvGraphicFramePr>
            <p:cNvPr id="4102" name="Object 10"/>
            <p:cNvGraphicFramePr>
              <a:graphicFrameLocks noChangeAspect="1"/>
            </p:cNvGraphicFramePr>
            <p:nvPr/>
          </p:nvGraphicFramePr>
          <p:xfrm>
            <a:off x="1161" y="1104"/>
            <a:ext cx="31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1104"/>
                          <a:ext cx="31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5288" y="3357563"/>
            <a:ext cx="7772400" cy="946150"/>
            <a:chOff x="249" y="2192"/>
            <a:chExt cx="4896" cy="596"/>
          </a:xfrm>
        </p:grpSpPr>
        <p:sp>
          <p:nvSpPr>
            <p:cNvPr id="4113" name="Text Box 12"/>
            <p:cNvSpPr txBox="1">
              <a:spLocks noChangeArrowheads="1"/>
            </p:cNvSpPr>
            <p:nvPr/>
          </p:nvSpPr>
          <p:spPr bwMode="auto">
            <a:xfrm>
              <a:off x="249" y="2192"/>
              <a:ext cx="48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3333FF"/>
                </a:buClr>
                <a:buSzPct val="125000"/>
              </a:pPr>
              <a:r>
                <a:rPr lang="en-US" altLang="zh-CN" sz="2800" b="1"/>
                <a:t>4. 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波速      </a:t>
              </a:r>
              <a:r>
                <a:rPr kumimoji="0" lang="zh-CN" altLang="en-US" sz="2800" b="1"/>
                <a:t>：波动过程中，某一振动状态（即振动相位）单位时间内所传播的距离（相速）</a:t>
              </a:r>
              <a:r>
                <a:rPr kumimoji="0"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4101" name="Object 13"/>
            <p:cNvGraphicFramePr>
              <a:graphicFrameLocks noChangeAspect="1"/>
            </p:cNvGraphicFramePr>
            <p:nvPr/>
          </p:nvGraphicFramePr>
          <p:xfrm>
            <a:off x="1020" y="2237"/>
            <a:ext cx="25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37"/>
                          <a:ext cx="25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23875" y="5473700"/>
            <a:ext cx="1828800" cy="1066800"/>
            <a:chOff x="192" y="3024"/>
            <a:chExt cx="1152" cy="672"/>
          </a:xfrm>
        </p:grpSpPr>
        <p:sp>
          <p:nvSpPr>
            <p:cNvPr id="4111" name="AutoShape 15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480" y="316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注意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428875" y="5549900"/>
            <a:ext cx="5800725" cy="976313"/>
            <a:chOff x="1530" y="3496"/>
            <a:chExt cx="3654" cy="615"/>
          </a:xfrm>
        </p:grpSpPr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1530" y="3496"/>
              <a:ext cx="36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周期或频率只决定于波源的振动</a:t>
              </a: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!</a:t>
              </a:r>
              <a:endParaRPr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1540" y="3784"/>
              <a:ext cx="34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波速只决定于媒质的性质！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19"/>
          <p:cNvSpPr>
            <a:spLocks noChangeArrowheads="1"/>
          </p:cNvSpPr>
          <p:nvPr/>
        </p:nvSpPr>
        <p:spPr bwMode="auto">
          <a:xfrm>
            <a:off x="5364163" y="3141663"/>
            <a:ext cx="10810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Line 2"/>
          <p:cNvSpPr>
            <a:spLocks noChangeShapeType="1"/>
          </p:cNvSpPr>
          <p:nvPr/>
        </p:nvSpPr>
        <p:spPr bwMode="auto">
          <a:xfrm>
            <a:off x="7620000" y="288925"/>
            <a:ext cx="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00" tIns="12700" rIns="12700" bIns="12700"/>
          <a:lstStyle/>
          <a:p>
            <a:endParaRPr lang="zh-CN" altLang="en-US"/>
          </a:p>
        </p:txBody>
      </p:sp>
      <p:sp>
        <p:nvSpPr>
          <p:cNvPr id="71686" name="Rectangle 3" descr="深色下对角线"/>
          <p:cNvSpPr>
            <a:spLocks noChangeArrowheads="1"/>
          </p:cNvSpPr>
          <p:nvPr/>
        </p:nvSpPr>
        <p:spPr bwMode="auto">
          <a:xfrm>
            <a:off x="7653338" y="288925"/>
            <a:ext cx="304800" cy="18288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00" tIns="12700" rIns="12700" bIns="127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7" name="Line 4"/>
          <p:cNvSpPr>
            <a:spLocks noChangeShapeType="1"/>
          </p:cNvSpPr>
          <p:nvPr/>
        </p:nvSpPr>
        <p:spPr bwMode="auto">
          <a:xfrm>
            <a:off x="5715000" y="1217613"/>
            <a:ext cx="28194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00" tIns="12700" rIns="12700" bIns="12700"/>
          <a:lstStyle/>
          <a:p>
            <a:endParaRPr lang="zh-CN" altLang="en-US"/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7391400" y="1046163"/>
            <a:ext cx="228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 i="1"/>
              <a:t>p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5715000" y="1182688"/>
            <a:ext cx="228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/>
              <a:t>o</a:t>
            </a:r>
          </a:p>
        </p:txBody>
      </p:sp>
      <p:sp>
        <p:nvSpPr>
          <p:cNvPr id="71690" name="Text Box 7"/>
          <p:cNvSpPr txBox="1">
            <a:spLocks noChangeArrowheads="1"/>
          </p:cNvSpPr>
          <p:nvPr/>
        </p:nvSpPr>
        <p:spPr bwMode="auto">
          <a:xfrm>
            <a:off x="8610600" y="1046163"/>
            <a:ext cx="228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 i="1"/>
              <a:t>x</a:t>
            </a:r>
          </a:p>
        </p:txBody>
      </p:sp>
      <p:sp>
        <p:nvSpPr>
          <p:cNvPr id="71691" name="Text Box 8"/>
          <p:cNvSpPr txBox="1">
            <a:spLocks noChangeArrowheads="1"/>
          </p:cNvSpPr>
          <p:nvPr/>
        </p:nvSpPr>
        <p:spPr bwMode="auto">
          <a:xfrm>
            <a:off x="7185025" y="288925"/>
            <a:ext cx="4349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b="1"/>
              <a:t>疏</a:t>
            </a:r>
          </a:p>
        </p:txBody>
      </p:sp>
      <p:sp>
        <p:nvSpPr>
          <p:cNvPr id="71692" name="Text Box 9"/>
          <p:cNvSpPr txBox="1">
            <a:spLocks noChangeArrowheads="1"/>
          </p:cNvSpPr>
          <p:nvPr/>
        </p:nvSpPr>
        <p:spPr bwMode="auto">
          <a:xfrm>
            <a:off x="8099425" y="280988"/>
            <a:ext cx="4349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b="1"/>
              <a:t>密</a:t>
            </a:r>
          </a:p>
        </p:txBody>
      </p:sp>
      <p:graphicFrame>
        <p:nvGraphicFramePr>
          <p:cNvPr id="71682" name="Object 11"/>
          <p:cNvGraphicFramePr>
            <a:graphicFrameLocks noChangeAspect="1"/>
          </p:cNvGraphicFramePr>
          <p:nvPr/>
        </p:nvGraphicFramePr>
        <p:xfrm>
          <a:off x="762000" y="914400"/>
          <a:ext cx="46751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6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4675188" cy="955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81000" y="2286000"/>
            <a:ext cx="69881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[</a:t>
            </a:r>
            <a:r>
              <a:rPr lang="zh-CN" altLang="en-US" sz="3200" b="1">
                <a:solidFill>
                  <a:srgbClr val="FF0000"/>
                </a:solidFill>
              </a:rPr>
              <a:t>解</a:t>
            </a:r>
            <a:r>
              <a:rPr lang="en-US" altLang="zh-CN" sz="3200" b="1">
                <a:solidFill>
                  <a:srgbClr val="FF0000"/>
                </a:solidFill>
              </a:rPr>
              <a:t>]</a:t>
            </a:r>
            <a:r>
              <a:rPr lang="en-US" altLang="zh-CN" sz="3200" b="1"/>
              <a:t>    </a:t>
            </a:r>
            <a:r>
              <a:rPr lang="zh-CN" altLang="en-US" sz="3200" b="1"/>
              <a:t>先求</a:t>
            </a:r>
            <a:r>
              <a:rPr lang="zh-CN" altLang="en-US" sz="3200" b="1">
                <a:solidFill>
                  <a:srgbClr val="008000"/>
                </a:solidFill>
              </a:rPr>
              <a:t>入射波</a:t>
            </a:r>
            <a:r>
              <a:rPr lang="zh-CN" altLang="en-US" sz="3200" b="1"/>
              <a:t>在 </a:t>
            </a:r>
            <a:r>
              <a:rPr lang="en-US" altLang="zh-CN" sz="3200" b="1" i="1">
                <a:solidFill>
                  <a:srgbClr val="FF0000"/>
                </a:solidFill>
              </a:rPr>
              <a:t>p </a:t>
            </a:r>
            <a:r>
              <a:rPr lang="zh-CN" altLang="en-US" sz="3200" b="1">
                <a:solidFill>
                  <a:srgbClr val="FF0000"/>
                </a:solidFill>
              </a:rPr>
              <a:t>点</a:t>
            </a:r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0000"/>
                </a:solidFill>
              </a:rPr>
              <a:t>振动方程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71683" name="Object 14"/>
          <p:cNvGraphicFramePr>
            <a:graphicFrameLocks noChangeAspect="1"/>
          </p:cNvGraphicFramePr>
          <p:nvPr/>
        </p:nvGraphicFramePr>
        <p:xfrm>
          <a:off x="1066800" y="3124200"/>
          <a:ext cx="66294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7" name="公式" r:id="rId5" imgW="2806560" imgH="1257120" progId="Equation.3">
                  <p:embed/>
                </p:oleObj>
              </mc:Choice>
              <mc:Fallback>
                <p:oleObj name="公式" r:id="rId5" imgW="2806560" imgH="1257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6629400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5"/>
          <p:cNvSpPr>
            <a:spLocks noChangeArrowheads="1"/>
          </p:cNvSpPr>
          <p:nvPr/>
        </p:nvSpPr>
        <p:spPr bwMode="auto">
          <a:xfrm>
            <a:off x="6172200" y="1447800"/>
            <a:ext cx="927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3</a:t>
            </a:r>
            <a:r>
              <a:rPr lang="en-US" altLang="zh-CN" sz="3200" b="1">
                <a:sym typeface="Symbol" pitchFamily="18" charset="2"/>
              </a:rPr>
              <a:t></a:t>
            </a:r>
            <a:r>
              <a:rPr lang="en-US" altLang="zh-CN" sz="3200" b="1"/>
              <a:t>/4</a:t>
            </a:r>
          </a:p>
        </p:txBody>
      </p:sp>
      <p:sp>
        <p:nvSpPr>
          <p:cNvPr id="71695" name="Rectangle 16"/>
          <p:cNvSpPr>
            <a:spLocks noChangeArrowheads="1"/>
          </p:cNvSpPr>
          <p:nvPr/>
        </p:nvSpPr>
        <p:spPr bwMode="auto">
          <a:xfrm>
            <a:off x="381000" y="3048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8000"/>
                </a:solidFill>
              </a:rPr>
              <a:t>入射波</a:t>
            </a:r>
          </a:p>
        </p:txBody>
      </p:sp>
      <p:sp>
        <p:nvSpPr>
          <p:cNvPr id="71696" name="Line 17"/>
          <p:cNvSpPr>
            <a:spLocks noChangeShapeType="1"/>
          </p:cNvSpPr>
          <p:nvPr/>
        </p:nvSpPr>
        <p:spPr bwMode="auto">
          <a:xfrm flipV="1">
            <a:off x="5724525" y="2603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7" name="Rectangle 18"/>
          <p:cNvSpPr>
            <a:spLocks noChangeArrowheads="1"/>
          </p:cNvSpPr>
          <p:nvPr/>
        </p:nvSpPr>
        <p:spPr bwMode="auto">
          <a:xfrm>
            <a:off x="5795963" y="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15"/>
          <p:cNvSpPr>
            <a:spLocks noChangeArrowheads="1"/>
          </p:cNvSpPr>
          <p:nvPr/>
        </p:nvSpPr>
        <p:spPr bwMode="auto">
          <a:xfrm>
            <a:off x="5651500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14"/>
          <p:cNvSpPr>
            <a:spLocks noChangeArrowheads="1"/>
          </p:cNvSpPr>
          <p:nvPr/>
        </p:nvSpPr>
        <p:spPr bwMode="auto">
          <a:xfrm>
            <a:off x="4572000" y="1412875"/>
            <a:ext cx="28733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684213" y="4005263"/>
            <a:ext cx="1752600" cy="5191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i="1">
                <a:sym typeface="Symbol" pitchFamily="18" charset="2"/>
              </a:rPr>
              <a:t>x</a:t>
            </a:r>
            <a:r>
              <a:rPr lang="en-US" altLang="zh-CN" sz="3200" b="1" baseline="-25000">
                <a:sym typeface="Symbol" pitchFamily="18" charset="2"/>
              </a:rPr>
              <a:t>0 </a:t>
            </a:r>
            <a:r>
              <a:rPr lang="en-US" altLang="zh-CN" sz="3200" b="1">
                <a:sym typeface="Symbol" pitchFamily="18" charset="2"/>
              </a:rPr>
              <a:t>= 3/4</a:t>
            </a:r>
          </a:p>
        </p:txBody>
      </p:sp>
      <p:graphicFrame>
        <p:nvGraphicFramePr>
          <p:cNvPr id="72706" name="Object 4"/>
          <p:cNvGraphicFramePr>
            <a:graphicFrameLocks noChangeAspect="1"/>
          </p:cNvGraphicFramePr>
          <p:nvPr/>
        </p:nvGraphicFramePr>
        <p:xfrm>
          <a:off x="1042988" y="1052513"/>
          <a:ext cx="7161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公式" r:id="rId3" imgW="3314520" imgH="419040" progId="Equation.3">
                  <p:embed/>
                </p:oleObj>
              </mc:Choice>
              <mc:Fallback>
                <p:oleObj name="公式" r:id="rId3" imgW="3314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71612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323850" y="2205038"/>
            <a:ext cx="8513763" cy="512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已知 </a:t>
            </a:r>
            <a:r>
              <a:rPr lang="en-US" altLang="zh-CN" sz="3200" b="1" i="1"/>
              <a:t>p </a:t>
            </a:r>
            <a:r>
              <a:rPr lang="zh-CN" altLang="en-US" sz="3200" b="1"/>
              <a:t>点的</a:t>
            </a:r>
            <a:r>
              <a:rPr lang="zh-CN" altLang="en-US" sz="3200" b="1">
                <a:solidFill>
                  <a:srgbClr val="FF0000"/>
                </a:solidFill>
              </a:rPr>
              <a:t>振动方程</a:t>
            </a:r>
            <a:r>
              <a:rPr lang="zh-CN" altLang="en-US" sz="3200" b="1"/>
              <a:t>，沿 </a:t>
            </a:r>
            <a:r>
              <a:rPr lang="en-US" altLang="zh-CN" sz="3200" b="1" i="1"/>
              <a:t>x </a:t>
            </a:r>
            <a:r>
              <a:rPr lang="zh-CN" altLang="en-US" sz="3200" b="1"/>
              <a:t>轴</a:t>
            </a:r>
            <a:r>
              <a:rPr lang="zh-CN" altLang="en-US" sz="3200" b="1">
                <a:solidFill>
                  <a:srgbClr val="FF0000"/>
                </a:solidFill>
              </a:rPr>
              <a:t>负方向</a:t>
            </a:r>
            <a:r>
              <a:rPr lang="zh-CN" altLang="en-US" sz="3200" b="1"/>
              <a:t>传播的波</a:t>
            </a:r>
          </a:p>
        </p:txBody>
      </p:sp>
      <p:graphicFrame>
        <p:nvGraphicFramePr>
          <p:cNvPr id="72707" name="Object 6"/>
          <p:cNvGraphicFramePr>
            <a:graphicFrameLocks noChangeAspect="1"/>
          </p:cNvGraphicFramePr>
          <p:nvPr/>
        </p:nvGraphicFramePr>
        <p:xfrm>
          <a:off x="2017713" y="2708275"/>
          <a:ext cx="6299200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公式" r:id="rId5" imgW="2717640" imgH="1409400" progId="Equation.3">
                  <p:embed/>
                </p:oleObj>
              </mc:Choice>
              <mc:Fallback>
                <p:oleObj name="公式" r:id="rId5" imgW="2717640" imgH="140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708275"/>
                        <a:ext cx="6299200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2627313" y="4292600"/>
            <a:ext cx="7905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700" tIns="12700" rIns="12700" bIns="12700" anchor="ctr"/>
          <a:lstStyle/>
          <a:p>
            <a:endParaRPr lang="zh-CN" altLang="en-US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3419475" y="4292600"/>
            <a:ext cx="0" cy="2921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700" tIns="12700" rIns="12700" bIns="12700" anchor="ctr"/>
          <a:lstStyle/>
          <a:p>
            <a:endParaRPr lang="zh-CN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79388" y="2924175"/>
            <a:ext cx="225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方法照旧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81000" y="3810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由于</a:t>
            </a:r>
            <a:r>
              <a:rPr lang="zh-CN" altLang="en-US" sz="3200" b="1">
                <a:solidFill>
                  <a:srgbClr val="0000FF"/>
                </a:solidFill>
              </a:rPr>
              <a:t>半波损失</a:t>
            </a:r>
            <a:r>
              <a:rPr lang="zh-CN" altLang="en-US" sz="3200" b="1">
                <a:sym typeface="Symbol" pitchFamily="18" charset="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</a:rPr>
              <a:t>反射波</a:t>
            </a:r>
            <a:r>
              <a:rPr lang="zh-CN" altLang="en-US" sz="3200" b="1"/>
              <a:t>在</a:t>
            </a:r>
            <a:r>
              <a:rPr lang="en-US" altLang="zh-CN" sz="3200" b="1" i="1"/>
              <a:t>p</a:t>
            </a:r>
            <a:r>
              <a:rPr lang="zh-CN" altLang="en-US" sz="3200" b="1"/>
              <a:t>点的</a:t>
            </a:r>
            <a:r>
              <a:rPr lang="zh-CN" altLang="en-US" sz="3200" b="1">
                <a:solidFill>
                  <a:srgbClr val="0000FF"/>
                </a:solidFill>
              </a:rPr>
              <a:t>振动方程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91799"/>
              </p:ext>
            </p:extLst>
          </p:nvPr>
        </p:nvGraphicFramePr>
        <p:xfrm>
          <a:off x="251520" y="3573016"/>
          <a:ext cx="878682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3" imgW="3416040" imgH="1041120" progId="Equation.DSMT4">
                  <p:embed/>
                </p:oleObj>
              </mc:Choice>
              <mc:Fallback>
                <p:oleObj name="Equation" r:id="rId3" imgW="3416040" imgH="1041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3016"/>
                        <a:ext cx="8786828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56375"/>
              </p:ext>
            </p:extLst>
          </p:nvPr>
        </p:nvGraphicFramePr>
        <p:xfrm>
          <a:off x="661988" y="2174923"/>
          <a:ext cx="49482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174923"/>
                        <a:ext cx="4948237" cy="955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465763" y="288925"/>
            <a:ext cx="3259137" cy="1857375"/>
            <a:chOff x="5580063" y="260350"/>
            <a:chExt cx="3259137" cy="1857375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7620000" y="288925"/>
              <a:ext cx="0" cy="182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" name="Rectangle 3" descr="深色下对角线"/>
            <p:cNvSpPr>
              <a:spLocks noChangeArrowheads="1"/>
            </p:cNvSpPr>
            <p:nvPr/>
          </p:nvSpPr>
          <p:spPr bwMode="auto">
            <a:xfrm>
              <a:off x="7653338" y="288925"/>
              <a:ext cx="304800" cy="1828800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715000" y="1217613"/>
              <a:ext cx="2819400" cy="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91400" y="1046163"/>
              <a:ext cx="22860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p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580063" y="1196975"/>
              <a:ext cx="441325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600" b="1"/>
                <a:t>o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10600" y="1046163"/>
              <a:ext cx="228600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x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185025" y="288925"/>
              <a:ext cx="434975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/>
                <a:t>疏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8099425" y="280988"/>
              <a:ext cx="43497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/>
                <a:t>密</a:t>
              </a: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724525" y="1196975"/>
              <a:ext cx="71438" cy="714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5724525" y="260350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6172200" y="1447800"/>
              <a:ext cx="9271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3</a:t>
              </a:r>
              <a:r>
                <a:rPr lang="en-US" altLang="zh-CN" sz="3200" b="1">
                  <a:sym typeface="Symbol" pitchFamily="18" charset="2"/>
                </a:rPr>
                <a:t></a:t>
              </a:r>
              <a:r>
                <a:rPr lang="en-US" altLang="zh-CN" sz="3200" b="1"/>
                <a:t>/4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258888" y="333375"/>
          <a:ext cx="5768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6" name="Equation" r:id="rId3" imgW="2133360" imgH="393480" progId="Equation.DSMT4">
                  <p:embed/>
                </p:oleObj>
              </mc:Choice>
              <mc:Fallback>
                <p:oleObj name="Equation" r:id="rId3" imgW="21333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5768975" cy="962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371600" y="1447800"/>
          <a:ext cx="50339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7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50339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685800" y="3733800"/>
          <a:ext cx="803592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8" name="Equation" r:id="rId7" imgW="3466800" imgH="1041120" progId="Equation.DSMT4">
                  <p:embed/>
                </p:oleObj>
              </mc:Choice>
              <mc:Fallback>
                <p:oleObj name="Equation" r:id="rId7" imgW="3466800" imgH="1041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8035925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81000" y="26670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FF0000"/>
                </a:solidFill>
              </a:rPr>
              <a:t>驻波方程</a:t>
            </a:r>
          </a:p>
        </p:txBody>
      </p:sp>
      <p:sp>
        <p:nvSpPr>
          <p:cNvPr id="74758" name="Line 9"/>
          <p:cNvSpPr>
            <a:spLocks noChangeShapeType="1"/>
          </p:cNvSpPr>
          <p:nvPr/>
        </p:nvSpPr>
        <p:spPr bwMode="auto">
          <a:xfrm>
            <a:off x="971550" y="6237288"/>
            <a:ext cx="2663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2"/>
                </a:solidFill>
              </a:rPr>
              <a:t>声波：在弹性介质中传播的机械纵波</a:t>
            </a:r>
          </a:p>
        </p:txBody>
      </p:sp>
      <p:pic>
        <p:nvPicPr>
          <p:cNvPr id="107523" name="Picture 3" descr="wlt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638800" cy="4430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505200" y="1676400"/>
            <a:ext cx="2667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kumimoji="0" lang="en-US" altLang="zh-CN" sz="2800" b="1">
              <a:solidFill>
                <a:srgbClr val="0000FF"/>
              </a:solidFill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可闻声波</a:t>
            </a:r>
            <a:r>
              <a:rPr kumimoji="0" lang="zh-CN" altLang="en-US" sz="2800" b="1"/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sz="2800"/>
              <a:t>20 ~ 20000 Hz</a:t>
            </a:r>
          </a:p>
        </p:txBody>
      </p:sp>
      <p:sp>
        <p:nvSpPr>
          <p:cNvPr id="107525" name="Rectangle 6"/>
          <p:cNvSpPr>
            <a:spLocks noChangeArrowheads="1"/>
          </p:cNvSpPr>
          <p:nvPr/>
        </p:nvSpPr>
        <p:spPr bwMode="auto">
          <a:xfrm>
            <a:off x="6248400" y="3200400"/>
            <a:ext cx="21336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en-US" altLang="zh-CN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超声波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zh-CN" altLang="en-US" sz="2800" b="1"/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sz="2800" b="1"/>
              <a:t>&gt;</a:t>
            </a:r>
            <a:r>
              <a:rPr kumimoji="0" lang="en-US" altLang="zh-CN" sz="2800"/>
              <a:t>20000 Hz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en-US" altLang="zh-CN" sz="2800"/>
          </a:p>
        </p:txBody>
      </p:sp>
      <p:sp>
        <p:nvSpPr>
          <p:cNvPr id="107526" name="Rectangle 7"/>
          <p:cNvSpPr>
            <a:spLocks noChangeArrowheads="1"/>
          </p:cNvSpPr>
          <p:nvPr/>
        </p:nvSpPr>
        <p:spPr bwMode="auto">
          <a:xfrm>
            <a:off x="228600" y="3124200"/>
            <a:ext cx="16002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en-US" altLang="zh-CN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次声波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zh-CN" altLang="en-US" sz="2800" b="1"/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sz="2800"/>
              <a:t>v &lt;20 Hz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0" lang="en-US" altLang="zh-CN" sz="2800"/>
          </a:p>
        </p:txBody>
      </p:sp>
      <p:sp>
        <p:nvSpPr>
          <p:cNvPr id="107527" name="Rectangle 8"/>
          <p:cNvSpPr>
            <a:spLocks noChangeArrowheads="1"/>
          </p:cNvSpPr>
          <p:nvPr/>
        </p:nvSpPr>
        <p:spPr bwMode="auto">
          <a:xfrm>
            <a:off x="2133600" y="358775"/>
            <a:ext cx="510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4000" b="1">
                <a:solidFill>
                  <a:schemeClr val="tx2"/>
                </a:solidFill>
              </a:rPr>
              <a:t>第七节   超声波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9"/>
          <p:cNvSpPr txBox="1">
            <a:spLocks noChangeArrowheads="1"/>
          </p:cNvSpPr>
          <p:nvPr/>
        </p:nvSpPr>
        <p:spPr bwMode="auto">
          <a:xfrm>
            <a:off x="323850" y="5492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声强：</a:t>
            </a:r>
            <a:r>
              <a:rPr kumimoji="0" lang="zh-CN" altLang="en-US" sz="2800" b="1"/>
              <a:t>声波的</a:t>
            </a:r>
            <a:r>
              <a:rPr kumimoji="0" lang="zh-CN" altLang="en-US" sz="2800" b="1">
                <a:solidFill>
                  <a:srgbClr val="0000FF"/>
                </a:solidFill>
              </a:rPr>
              <a:t>能流密度</a:t>
            </a:r>
            <a:endParaRPr kumimoji="0" lang="zh-CN" altLang="en-US" sz="2800" b="1"/>
          </a:p>
        </p:txBody>
      </p:sp>
      <p:graphicFrame>
        <p:nvGraphicFramePr>
          <p:cNvPr id="75778" name="Object 10"/>
          <p:cNvGraphicFramePr>
            <a:graphicFrameLocks noChangeAspect="1"/>
          </p:cNvGraphicFramePr>
          <p:nvPr/>
        </p:nvGraphicFramePr>
        <p:xfrm>
          <a:off x="4284663" y="333375"/>
          <a:ext cx="20161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2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33375"/>
                        <a:ext cx="20161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23850" y="177323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能够</a:t>
            </a:r>
            <a:r>
              <a:rPr lang="zh-CN" altLang="en-US" sz="2800" b="1">
                <a:solidFill>
                  <a:srgbClr val="FF0000"/>
                </a:solidFill>
              </a:rPr>
              <a:t>引起</a:t>
            </a:r>
            <a:r>
              <a:rPr lang="zh-CN" altLang="en-US" sz="2800" b="1"/>
              <a:t>人们听觉的</a:t>
            </a:r>
            <a:r>
              <a:rPr lang="zh-CN" altLang="en-US" sz="2800" b="1">
                <a:solidFill>
                  <a:srgbClr val="0000FF"/>
                </a:solidFill>
              </a:rPr>
              <a:t>声强</a:t>
            </a:r>
            <a:r>
              <a:rPr lang="zh-CN" altLang="en-US" sz="2800" b="1"/>
              <a:t>范围：</a:t>
            </a:r>
          </a:p>
        </p:txBody>
      </p:sp>
      <p:graphicFrame>
        <p:nvGraphicFramePr>
          <p:cNvPr id="75779" name="Object 16"/>
          <p:cNvGraphicFramePr>
            <a:graphicFrameLocks noChangeAspect="1"/>
          </p:cNvGraphicFramePr>
          <p:nvPr/>
        </p:nvGraphicFramePr>
        <p:xfrm>
          <a:off x="2771775" y="2492375"/>
          <a:ext cx="33940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3" name="公式" r:id="rId5" imgW="1346040" imgH="253800" progId="Equation.3">
                  <p:embed/>
                </p:oleObj>
              </mc:Choice>
              <mc:Fallback>
                <p:oleObj name="公式" r:id="rId5" imgW="134604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40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18"/>
          <p:cNvSpPr>
            <a:spLocks noChangeArrowheads="1"/>
          </p:cNvSpPr>
          <p:nvPr/>
        </p:nvSpPr>
        <p:spPr bwMode="auto">
          <a:xfrm>
            <a:off x="250825" y="3789363"/>
            <a:ext cx="8631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人们</a:t>
            </a:r>
            <a:r>
              <a:rPr kumimoji="0" lang="zh-CN" altLang="en-US" sz="2800" b="1">
                <a:solidFill>
                  <a:srgbClr val="FF0000"/>
                </a:solidFill>
              </a:rPr>
              <a:t>规定：</a:t>
            </a:r>
            <a:r>
              <a:rPr kumimoji="0" lang="zh-CN" altLang="en-US" sz="2800" b="1"/>
              <a:t>声强                                       为</a:t>
            </a:r>
            <a:r>
              <a:rPr kumimoji="0" lang="zh-CN" altLang="en-US" sz="2800" b="1">
                <a:solidFill>
                  <a:srgbClr val="FF0000"/>
                </a:solidFill>
              </a:rPr>
              <a:t>声强的标准。</a:t>
            </a:r>
            <a:r>
              <a:rPr kumimoji="0" lang="zh-CN" altLang="en-US" sz="2800" b="1"/>
              <a:t> </a:t>
            </a:r>
          </a:p>
        </p:txBody>
      </p:sp>
      <p:graphicFrame>
        <p:nvGraphicFramePr>
          <p:cNvPr id="75780" name="Object 19"/>
          <p:cNvGraphicFramePr>
            <a:graphicFrameLocks noChangeAspect="1"/>
          </p:cNvGraphicFramePr>
          <p:nvPr/>
        </p:nvGraphicFramePr>
        <p:xfrm>
          <a:off x="3059113" y="3789363"/>
          <a:ext cx="29781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" name="公式" r:id="rId7" imgW="1180800" imgH="241200" progId="Equation.3">
                  <p:embed/>
                </p:oleObj>
              </mc:Choice>
              <mc:Fallback>
                <p:oleObj name="公式" r:id="rId7" imgW="11808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89363"/>
                        <a:ext cx="29781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24"/>
          <p:cNvSpPr>
            <a:spLocks noChangeArrowheads="1"/>
          </p:cNvSpPr>
          <p:nvPr/>
        </p:nvSpPr>
        <p:spPr bwMode="auto">
          <a:xfrm>
            <a:off x="468313" y="5013325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（ 相当于</a:t>
            </a:r>
            <a:r>
              <a:rPr kumimoji="0" lang="en-US" altLang="zh-CN" sz="2800"/>
              <a:t>1000 Hz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的声波能引起听觉的最弱的声强）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3141663"/>
            <a:ext cx="4267200" cy="1377950"/>
            <a:chOff x="288" y="3120"/>
            <a:chExt cx="2688" cy="868"/>
          </a:xfrm>
        </p:grpSpPr>
        <p:graphicFrame>
          <p:nvGraphicFramePr>
            <p:cNvPr id="76804" name="Object 3"/>
            <p:cNvGraphicFramePr>
              <a:graphicFrameLocks noChangeAspect="1"/>
            </p:cNvGraphicFramePr>
            <p:nvPr/>
          </p:nvGraphicFramePr>
          <p:xfrm>
            <a:off x="288" y="3120"/>
            <a:ext cx="1280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8" name="公式" r:id="rId3" imgW="634680" imgH="431640" progId="Equation.3">
                    <p:embed/>
                  </p:oleObj>
                </mc:Choice>
                <mc:Fallback>
                  <p:oleObj name="公式" r:id="rId3" imgW="63468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20"/>
                          <a:ext cx="1280" cy="8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0" name="Text Box 4"/>
            <p:cNvSpPr txBox="1">
              <a:spLocks noChangeArrowheads="1"/>
            </p:cNvSpPr>
            <p:nvPr/>
          </p:nvSpPr>
          <p:spPr bwMode="auto">
            <a:xfrm>
              <a:off x="1488" y="3417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 </a:t>
              </a:r>
              <a:r>
                <a:rPr kumimoji="0" lang="zh-CN" altLang="en-US" sz="2800" b="1"/>
                <a:t>贝尔（</a:t>
              </a:r>
              <a:r>
                <a:rPr kumimoji="0" lang="en-US" altLang="zh-CN" sz="2800"/>
                <a:t>B</a:t>
              </a:r>
              <a:r>
                <a:rPr kumimoji="0" lang="zh-CN" altLang="en-US" sz="2800"/>
                <a:t>）</a:t>
              </a:r>
              <a:endParaRPr kumimoji="0" lang="zh-CN" altLang="en-US" sz="2800" b="1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71775" y="4941888"/>
            <a:ext cx="4845050" cy="1377950"/>
            <a:chOff x="2736" y="3120"/>
            <a:chExt cx="3052" cy="868"/>
          </a:xfrm>
        </p:grpSpPr>
        <p:graphicFrame>
          <p:nvGraphicFramePr>
            <p:cNvPr id="76803" name="Object 9"/>
            <p:cNvGraphicFramePr>
              <a:graphicFrameLocks noChangeAspect="1"/>
            </p:cNvGraphicFramePr>
            <p:nvPr/>
          </p:nvGraphicFramePr>
          <p:xfrm>
            <a:off x="2736" y="3120"/>
            <a:ext cx="1588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公式" r:id="rId5" imgW="787320" imgH="431640" progId="Equation.3">
                    <p:embed/>
                  </p:oleObj>
                </mc:Choice>
                <mc:Fallback>
                  <p:oleObj name="公式" r:id="rId5" imgW="78732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20"/>
                          <a:ext cx="1588" cy="8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9" name="Rectangle 10"/>
            <p:cNvSpPr>
              <a:spLocks noChangeArrowheads="1"/>
            </p:cNvSpPr>
            <p:nvPr/>
          </p:nvSpPr>
          <p:spPr bwMode="auto">
            <a:xfrm>
              <a:off x="4368" y="3369"/>
              <a:ext cx="1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/>
                <a:t>分贝（ </a:t>
              </a:r>
              <a:r>
                <a:rPr kumimoji="0" lang="en-US" altLang="zh-CN" sz="2800"/>
                <a:t>dB</a:t>
              </a:r>
              <a:r>
                <a:rPr kumimoji="0" lang="en-US" altLang="zh-CN" sz="2800" b="1"/>
                <a:t> </a:t>
              </a:r>
              <a:r>
                <a:rPr kumimoji="0" lang="zh-CN" altLang="en-US" sz="2800" b="1"/>
                <a:t>）</a:t>
              </a:r>
              <a:endParaRPr kumimoji="0" lang="zh-CN" altLang="en-US" sz="2800"/>
            </a:p>
          </p:txBody>
        </p:sp>
      </p:grpSp>
      <p:sp>
        <p:nvSpPr>
          <p:cNvPr id="76807" name="Rectangle 12"/>
          <p:cNvSpPr>
            <a:spLocks noChangeArrowheads="1"/>
          </p:cNvSpPr>
          <p:nvPr/>
        </p:nvSpPr>
        <p:spPr bwMode="auto">
          <a:xfrm>
            <a:off x="250825" y="836613"/>
            <a:ext cx="863123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CC0000"/>
                </a:solidFill>
              </a:rPr>
              <a:t>声强级：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如声波的声强为 </a:t>
            </a:r>
            <a:r>
              <a:rPr kumimoji="0" lang="en-US" altLang="zh-CN" sz="2800" i="1"/>
              <a:t>I </a:t>
            </a:r>
            <a:r>
              <a:rPr kumimoji="0" lang="zh-CN" altLang="en-US" sz="2800" b="1"/>
              <a:t>，则比值           的对数，叫做相应于</a:t>
            </a:r>
            <a:endParaRPr kumimoji="0" lang="zh-CN" altLang="en-US" sz="2800" b="1">
              <a:solidFill>
                <a:srgbClr val="CC0000"/>
              </a:solidFill>
            </a:endParaRPr>
          </a:p>
        </p:txBody>
      </p:sp>
      <p:graphicFrame>
        <p:nvGraphicFramePr>
          <p:cNvPr id="76802" name="Object 14"/>
          <p:cNvGraphicFramePr>
            <a:graphicFrameLocks noChangeAspect="1"/>
          </p:cNvGraphicFramePr>
          <p:nvPr/>
        </p:nvGraphicFramePr>
        <p:xfrm>
          <a:off x="4716463" y="1557338"/>
          <a:ext cx="720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公式" r:id="rId7" imgW="330120" imgH="228600" progId="Equation.3">
                  <p:embed/>
                </p:oleObj>
              </mc:Choice>
              <mc:Fallback>
                <p:oleObj name="公式" r:id="rId7" imgW="33012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57338"/>
                        <a:ext cx="7207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16"/>
          <p:cNvSpPr>
            <a:spLocks noChangeArrowheads="1"/>
          </p:cNvSpPr>
          <p:nvPr/>
        </p:nvSpPr>
        <p:spPr bwMode="auto">
          <a:xfrm>
            <a:off x="395288" y="2205038"/>
            <a:ext cx="3230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i="1"/>
              <a:t>I </a:t>
            </a:r>
            <a:r>
              <a:rPr kumimoji="0" lang="zh-CN" altLang="en-US" sz="2800" b="1"/>
              <a:t>的</a:t>
            </a:r>
            <a:r>
              <a:rPr kumimoji="0" lang="zh-CN" altLang="en-US" sz="2800" b="1">
                <a:solidFill>
                  <a:srgbClr val="FF0000"/>
                </a:solidFill>
              </a:rPr>
              <a:t>声强级</a:t>
            </a:r>
            <a:r>
              <a:rPr kumimoji="0" lang="zh-CN" altLang="en-US" sz="2800" b="1">
                <a:solidFill>
                  <a:srgbClr val="CC0000"/>
                </a:solidFill>
              </a:rPr>
              <a:t> </a:t>
            </a:r>
            <a:r>
              <a:rPr kumimoji="0" lang="en-US" altLang="zh-CN" sz="2800" i="1"/>
              <a:t>L</a:t>
            </a:r>
            <a:r>
              <a:rPr kumimoji="0" lang="en-US" altLang="zh-CN" sz="2800" i="1" baseline="-25000"/>
              <a:t>I</a:t>
            </a:r>
            <a:r>
              <a:rPr kumimoji="0" lang="en-US" altLang="zh-CN" sz="2800" i="1">
                <a:solidFill>
                  <a:srgbClr val="CC0000"/>
                </a:solidFill>
              </a:rPr>
              <a:t>  </a:t>
            </a:r>
            <a:r>
              <a:rPr kumimoji="0" lang="zh-CN" altLang="en-US" sz="2800" b="1">
                <a:solidFill>
                  <a:srgbClr val="CC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Group 2"/>
          <p:cNvGraphicFramePr>
            <a:graphicFrameLocks noGrp="1"/>
          </p:cNvGraphicFramePr>
          <p:nvPr/>
        </p:nvGraphicFramePr>
        <p:xfrm>
          <a:off x="609600" y="1447800"/>
          <a:ext cx="7924800" cy="4419601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声源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声强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W/m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声强级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响度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引起痛觉的声音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钻岩机或铆钉机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震耳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交通繁忙的街道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通常的谈话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耳语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树叶的沙沙声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引起听觉的最弱声音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295400" y="6096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几种声音近似的声强、声强级和响度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636838"/>
            <a:ext cx="7772400" cy="175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超声 探伤、检测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超声 加工（切割、焊接、钻孔、清洗等）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超声 探伤，如 </a:t>
            </a:r>
            <a:r>
              <a:rPr lang="en-US" altLang="zh-CN" sz="2800" b="1" smtClean="0"/>
              <a:t>B </a:t>
            </a:r>
            <a:r>
              <a:rPr lang="zh-CN" altLang="en-US" sz="2800" b="1" smtClean="0"/>
              <a:t>超</a:t>
            </a:r>
          </a:p>
        </p:txBody>
      </p:sp>
      <p:sp>
        <p:nvSpPr>
          <p:cNvPr id="109571" name="Rectangle 5"/>
          <p:cNvSpPr>
            <a:spLocks noChangeArrowheads="1"/>
          </p:cNvSpPr>
          <p:nvPr/>
        </p:nvSpPr>
        <p:spPr bwMode="auto">
          <a:xfrm>
            <a:off x="539750" y="549275"/>
            <a:ext cx="79200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超声波：</a:t>
            </a:r>
            <a:r>
              <a:rPr lang="zh-CN" altLang="en-US" sz="2800" b="1"/>
              <a:t>频率高于</a:t>
            </a:r>
            <a:r>
              <a:rPr lang="en-US" altLang="zh-CN" sz="2800" b="1"/>
              <a:t>20000Hz</a:t>
            </a:r>
            <a:r>
              <a:rPr lang="zh-CN" altLang="en-US" sz="2800" b="1"/>
              <a:t>的声波，方向性好，穿透能力强。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9572" name="Rectangle 7"/>
          <p:cNvSpPr>
            <a:spLocks noChangeArrowheads="1"/>
          </p:cNvSpPr>
          <p:nvPr/>
        </p:nvSpPr>
        <p:spPr bwMode="auto">
          <a:xfrm>
            <a:off x="611188" y="1773238"/>
            <a:ext cx="5256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超声波</a:t>
            </a:r>
            <a:r>
              <a:rPr lang="zh-CN" altLang="en-US" sz="3200" b="1"/>
              <a:t>的主要</a:t>
            </a:r>
            <a:r>
              <a:rPr lang="zh-CN" altLang="en-US" sz="3200" b="1">
                <a:solidFill>
                  <a:srgbClr val="0000FF"/>
                </a:solidFill>
              </a:rPr>
              <a:t>应用</a:t>
            </a:r>
          </a:p>
        </p:txBody>
      </p:sp>
      <p:sp>
        <p:nvSpPr>
          <p:cNvPr id="109573" name="矩形 4"/>
          <p:cNvSpPr>
            <a:spLocks noChangeArrowheads="1"/>
          </p:cNvSpPr>
          <p:nvPr/>
        </p:nvSpPr>
        <p:spPr bwMode="auto">
          <a:xfrm>
            <a:off x="539750" y="4365625"/>
            <a:ext cx="8353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“</a:t>
            </a:r>
            <a:r>
              <a:rPr lang="en-US" altLang="zh-CN" sz="2000"/>
              <a:t>B</a:t>
            </a:r>
            <a:r>
              <a:rPr lang="zh-CN" altLang="en-US" sz="2000"/>
              <a:t>超”就是向人体发射超声波，同时接受体内脏器的反射波，将所携信息反映在屏幕上。超声在人体内传播，由于人体各种组织有声学的特性差异，超声波在两种不同组织界面处产生反射、折射、散射、绕射、衰减以及声源与接收器相对运动产生多普勒频移等物理特性。超声诊断仪反射、散射信号，显示各种组织及其病变的形态，结合病理学、临床医学，观察、分析、总结不同的反射规律，而对病变部位、性质和功能障碍程度作出诊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2895600"/>
            <a:ext cx="7924800" cy="2819400"/>
            <a:chOff x="432" y="1872"/>
            <a:chExt cx="4992" cy="1776"/>
          </a:xfrm>
        </p:grpSpPr>
        <p:grpSp>
          <p:nvGrpSpPr>
            <p:cNvPr id="77840" name="Group 3"/>
            <p:cNvGrpSpPr>
              <a:grpSpLocks/>
            </p:cNvGrpSpPr>
            <p:nvPr/>
          </p:nvGrpSpPr>
          <p:grpSpPr bwMode="auto">
            <a:xfrm>
              <a:off x="432" y="1872"/>
              <a:ext cx="4896" cy="1728"/>
              <a:chOff x="432" y="1872"/>
              <a:chExt cx="4896" cy="1728"/>
            </a:xfrm>
          </p:grpSpPr>
          <p:grpSp>
            <p:nvGrpSpPr>
              <p:cNvPr id="77845" name="Group 4"/>
              <p:cNvGrpSpPr>
                <a:grpSpLocks/>
              </p:cNvGrpSpPr>
              <p:nvPr/>
            </p:nvGrpSpPr>
            <p:grpSpPr bwMode="auto">
              <a:xfrm>
                <a:off x="432" y="1872"/>
                <a:ext cx="4896" cy="1728"/>
                <a:chOff x="432" y="1872"/>
                <a:chExt cx="4896" cy="1728"/>
              </a:xfrm>
            </p:grpSpPr>
            <p:sp>
              <p:nvSpPr>
                <p:cNvPr id="77847" name="Rectangle 5"/>
                <p:cNvSpPr>
                  <a:spLocks noChangeArrowheads="1"/>
                </p:cNvSpPr>
                <p:nvPr/>
              </p:nvSpPr>
              <p:spPr bwMode="auto">
                <a:xfrm>
                  <a:off x="432" y="1872"/>
                  <a:ext cx="4896" cy="17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77830" name="Object 6"/>
                <p:cNvGraphicFramePr>
                  <a:graphicFrameLocks noChangeAspect="1"/>
                </p:cNvGraphicFramePr>
                <p:nvPr/>
              </p:nvGraphicFramePr>
              <p:xfrm>
                <a:off x="579" y="1920"/>
                <a:ext cx="717" cy="1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52" name="Clip" r:id="rId3" imgW="2440080" imgH="4413240" progId="MS_ClipArt_Gallery.5">
                        <p:embed/>
                      </p:oleObj>
                    </mc:Choice>
                    <mc:Fallback>
                      <p:oleObj name="Clip" r:id="rId3" imgW="2440080" imgH="4413240" progId="MS_ClipArt_Gallery.5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9" y="1920"/>
                              <a:ext cx="717" cy="1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7848" name="AutoShape 7"/>
                <p:cNvSpPr>
                  <a:spLocks noChangeArrowheads="1"/>
                </p:cNvSpPr>
                <p:nvPr/>
              </p:nvSpPr>
              <p:spPr bwMode="auto">
                <a:xfrm>
                  <a:off x="1824" y="2203"/>
                  <a:ext cx="2208" cy="288"/>
                </a:xfrm>
                <a:prstGeom prst="rightArrow">
                  <a:avLst>
                    <a:gd name="adj1" fmla="val 55954"/>
                    <a:gd name="adj2" fmla="val 191667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7849" name="Group 8"/>
                <p:cNvGrpSpPr>
                  <a:grpSpLocks/>
                </p:cNvGrpSpPr>
                <p:nvPr/>
              </p:nvGrpSpPr>
              <p:grpSpPr bwMode="auto">
                <a:xfrm>
                  <a:off x="4128" y="1920"/>
                  <a:ext cx="882" cy="1358"/>
                  <a:chOff x="4128" y="2112"/>
                  <a:chExt cx="882" cy="1358"/>
                </a:xfrm>
              </p:grpSpPr>
              <p:grpSp>
                <p:nvGrpSpPr>
                  <p:cNvPr id="7785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4179" y="3024"/>
                    <a:ext cx="826" cy="446"/>
                    <a:chOff x="2603" y="2089"/>
                    <a:chExt cx="646" cy="446"/>
                  </a:xfrm>
                </p:grpSpPr>
                <p:sp>
                  <p:nvSpPr>
                    <p:cNvPr id="7790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603" y="2089"/>
                      <a:ext cx="646" cy="446"/>
                    </a:xfrm>
                    <a:custGeom>
                      <a:avLst/>
                      <a:gdLst>
                        <a:gd name="T0" fmla="*/ 25 w 1292"/>
                        <a:gd name="T1" fmla="*/ 19 h 894"/>
                        <a:gd name="T2" fmla="*/ 28 w 1292"/>
                        <a:gd name="T3" fmla="*/ 12 h 894"/>
                        <a:gd name="T4" fmla="*/ 29 w 1292"/>
                        <a:gd name="T5" fmla="*/ 8 h 894"/>
                        <a:gd name="T6" fmla="*/ 29 w 1292"/>
                        <a:gd name="T7" fmla="*/ 6 h 894"/>
                        <a:gd name="T8" fmla="*/ 31 w 1292"/>
                        <a:gd name="T9" fmla="*/ 0 h 894"/>
                        <a:gd name="T10" fmla="*/ 53 w 1292"/>
                        <a:gd name="T11" fmla="*/ 0 h 894"/>
                        <a:gd name="T12" fmla="*/ 54 w 1292"/>
                        <a:gd name="T13" fmla="*/ 2 h 894"/>
                        <a:gd name="T14" fmla="*/ 54 w 1292"/>
                        <a:gd name="T15" fmla="*/ 4 h 894"/>
                        <a:gd name="T16" fmla="*/ 54 w 1292"/>
                        <a:gd name="T17" fmla="*/ 6 h 894"/>
                        <a:gd name="T18" fmla="*/ 53 w 1292"/>
                        <a:gd name="T19" fmla="*/ 7 h 894"/>
                        <a:gd name="T20" fmla="*/ 53 w 1292"/>
                        <a:gd name="T21" fmla="*/ 9 h 894"/>
                        <a:gd name="T22" fmla="*/ 52 w 1292"/>
                        <a:gd name="T23" fmla="*/ 10 h 894"/>
                        <a:gd name="T24" fmla="*/ 49 w 1292"/>
                        <a:gd name="T25" fmla="*/ 13 h 894"/>
                        <a:gd name="T26" fmla="*/ 48 w 1292"/>
                        <a:gd name="T27" fmla="*/ 15 h 894"/>
                        <a:gd name="T28" fmla="*/ 42 w 1292"/>
                        <a:gd name="T29" fmla="*/ 20 h 894"/>
                        <a:gd name="T30" fmla="*/ 42 w 1292"/>
                        <a:gd name="T31" fmla="*/ 22 h 894"/>
                        <a:gd name="T32" fmla="*/ 41 w 1292"/>
                        <a:gd name="T33" fmla="*/ 23 h 894"/>
                        <a:gd name="T34" fmla="*/ 44 w 1292"/>
                        <a:gd name="T35" fmla="*/ 37 h 894"/>
                        <a:gd name="T36" fmla="*/ 47 w 1292"/>
                        <a:gd name="T37" fmla="*/ 43 h 894"/>
                        <a:gd name="T38" fmla="*/ 51 w 1292"/>
                        <a:gd name="T39" fmla="*/ 48 h 894"/>
                        <a:gd name="T40" fmla="*/ 57 w 1292"/>
                        <a:gd name="T41" fmla="*/ 50 h 894"/>
                        <a:gd name="T42" fmla="*/ 65 w 1292"/>
                        <a:gd name="T43" fmla="*/ 49 h 894"/>
                        <a:gd name="T44" fmla="*/ 69 w 1292"/>
                        <a:gd name="T45" fmla="*/ 51 h 894"/>
                        <a:gd name="T46" fmla="*/ 78 w 1292"/>
                        <a:gd name="T47" fmla="*/ 51 h 894"/>
                        <a:gd name="T48" fmla="*/ 81 w 1292"/>
                        <a:gd name="T49" fmla="*/ 52 h 894"/>
                        <a:gd name="T50" fmla="*/ 80 w 1292"/>
                        <a:gd name="T51" fmla="*/ 53 h 894"/>
                        <a:gd name="T52" fmla="*/ 74 w 1292"/>
                        <a:gd name="T53" fmla="*/ 55 h 894"/>
                        <a:gd name="T54" fmla="*/ 54 w 1292"/>
                        <a:gd name="T55" fmla="*/ 55 h 894"/>
                        <a:gd name="T56" fmla="*/ 48 w 1292"/>
                        <a:gd name="T57" fmla="*/ 54 h 894"/>
                        <a:gd name="T58" fmla="*/ 43 w 1292"/>
                        <a:gd name="T59" fmla="*/ 54 h 894"/>
                        <a:gd name="T60" fmla="*/ 40 w 1292"/>
                        <a:gd name="T61" fmla="*/ 54 h 894"/>
                        <a:gd name="T62" fmla="*/ 38 w 1292"/>
                        <a:gd name="T63" fmla="*/ 52 h 894"/>
                        <a:gd name="T64" fmla="*/ 35 w 1292"/>
                        <a:gd name="T65" fmla="*/ 54 h 894"/>
                        <a:gd name="T66" fmla="*/ 33 w 1292"/>
                        <a:gd name="T67" fmla="*/ 54 h 894"/>
                        <a:gd name="T68" fmla="*/ 31 w 1292"/>
                        <a:gd name="T69" fmla="*/ 54 h 894"/>
                        <a:gd name="T70" fmla="*/ 24 w 1292"/>
                        <a:gd name="T71" fmla="*/ 53 h 894"/>
                        <a:gd name="T72" fmla="*/ 21 w 1292"/>
                        <a:gd name="T73" fmla="*/ 53 h 894"/>
                        <a:gd name="T74" fmla="*/ 11 w 1292"/>
                        <a:gd name="T75" fmla="*/ 54 h 894"/>
                        <a:gd name="T76" fmla="*/ 1 w 1292"/>
                        <a:gd name="T77" fmla="*/ 53 h 894"/>
                        <a:gd name="T78" fmla="*/ 0 w 1292"/>
                        <a:gd name="T79" fmla="*/ 51 h 894"/>
                        <a:gd name="T80" fmla="*/ 4 w 1292"/>
                        <a:gd name="T81" fmla="*/ 51 h 894"/>
                        <a:gd name="T82" fmla="*/ 7 w 1292"/>
                        <a:gd name="T83" fmla="*/ 48 h 894"/>
                        <a:gd name="T84" fmla="*/ 11 w 1292"/>
                        <a:gd name="T85" fmla="*/ 47 h 894"/>
                        <a:gd name="T86" fmla="*/ 19 w 1292"/>
                        <a:gd name="T87" fmla="*/ 49 h 894"/>
                        <a:gd name="T88" fmla="*/ 24 w 1292"/>
                        <a:gd name="T89" fmla="*/ 49 h 894"/>
                        <a:gd name="T90" fmla="*/ 27 w 1292"/>
                        <a:gd name="T91" fmla="*/ 44 h 894"/>
                        <a:gd name="T92" fmla="*/ 24 w 1292"/>
                        <a:gd name="T93" fmla="*/ 25 h 894"/>
                        <a:gd name="T94" fmla="*/ 24 w 1292"/>
                        <a:gd name="T95" fmla="*/ 24 h 894"/>
                        <a:gd name="T96" fmla="*/ 24 w 1292"/>
                        <a:gd name="T97" fmla="*/ 22 h 894"/>
                        <a:gd name="T98" fmla="*/ 25 w 1292"/>
                        <a:gd name="T99" fmla="*/ 19 h 894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292"/>
                        <a:gd name="T151" fmla="*/ 0 h 894"/>
                        <a:gd name="T152" fmla="*/ 1292 w 1292"/>
                        <a:gd name="T153" fmla="*/ 894 h 894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292" h="894">
                          <a:moveTo>
                            <a:pt x="411" y="312"/>
                          </a:moveTo>
                          <a:lnTo>
                            <a:pt x="449" y="192"/>
                          </a:lnTo>
                          <a:lnTo>
                            <a:pt x="468" y="129"/>
                          </a:lnTo>
                          <a:lnTo>
                            <a:pt x="477" y="101"/>
                          </a:lnTo>
                          <a:lnTo>
                            <a:pt x="496" y="0"/>
                          </a:lnTo>
                          <a:lnTo>
                            <a:pt x="863" y="12"/>
                          </a:lnTo>
                          <a:lnTo>
                            <a:pt x="868" y="42"/>
                          </a:lnTo>
                          <a:lnTo>
                            <a:pt x="870" y="75"/>
                          </a:lnTo>
                          <a:lnTo>
                            <a:pt x="865" y="106"/>
                          </a:lnTo>
                          <a:lnTo>
                            <a:pt x="860" y="127"/>
                          </a:lnTo>
                          <a:lnTo>
                            <a:pt x="848" y="147"/>
                          </a:lnTo>
                          <a:lnTo>
                            <a:pt x="832" y="166"/>
                          </a:lnTo>
                          <a:lnTo>
                            <a:pt x="795" y="213"/>
                          </a:lnTo>
                          <a:lnTo>
                            <a:pt x="774" y="241"/>
                          </a:lnTo>
                          <a:lnTo>
                            <a:pt x="682" y="331"/>
                          </a:lnTo>
                          <a:lnTo>
                            <a:pt x="687" y="359"/>
                          </a:lnTo>
                          <a:lnTo>
                            <a:pt x="660" y="371"/>
                          </a:lnTo>
                          <a:lnTo>
                            <a:pt x="705" y="598"/>
                          </a:lnTo>
                          <a:lnTo>
                            <a:pt x="752" y="697"/>
                          </a:lnTo>
                          <a:lnTo>
                            <a:pt x="816" y="775"/>
                          </a:lnTo>
                          <a:lnTo>
                            <a:pt x="917" y="803"/>
                          </a:lnTo>
                          <a:lnTo>
                            <a:pt x="1034" y="796"/>
                          </a:lnTo>
                          <a:lnTo>
                            <a:pt x="1098" y="817"/>
                          </a:lnTo>
                          <a:lnTo>
                            <a:pt x="1248" y="817"/>
                          </a:lnTo>
                          <a:lnTo>
                            <a:pt x="1292" y="836"/>
                          </a:lnTo>
                          <a:lnTo>
                            <a:pt x="1278" y="864"/>
                          </a:lnTo>
                          <a:lnTo>
                            <a:pt x="1184" y="894"/>
                          </a:lnTo>
                          <a:lnTo>
                            <a:pt x="875" y="894"/>
                          </a:lnTo>
                          <a:lnTo>
                            <a:pt x="781" y="873"/>
                          </a:lnTo>
                          <a:lnTo>
                            <a:pt x="703" y="873"/>
                          </a:lnTo>
                          <a:lnTo>
                            <a:pt x="628" y="876"/>
                          </a:lnTo>
                          <a:lnTo>
                            <a:pt x="595" y="841"/>
                          </a:lnTo>
                          <a:lnTo>
                            <a:pt x="557" y="866"/>
                          </a:lnTo>
                          <a:lnTo>
                            <a:pt x="527" y="867"/>
                          </a:lnTo>
                          <a:lnTo>
                            <a:pt x="498" y="871"/>
                          </a:lnTo>
                          <a:lnTo>
                            <a:pt x="397" y="859"/>
                          </a:lnTo>
                          <a:lnTo>
                            <a:pt x="339" y="859"/>
                          </a:lnTo>
                          <a:lnTo>
                            <a:pt x="179" y="871"/>
                          </a:lnTo>
                          <a:lnTo>
                            <a:pt x="7" y="855"/>
                          </a:lnTo>
                          <a:lnTo>
                            <a:pt x="0" y="831"/>
                          </a:lnTo>
                          <a:lnTo>
                            <a:pt x="64" y="824"/>
                          </a:lnTo>
                          <a:lnTo>
                            <a:pt x="115" y="777"/>
                          </a:lnTo>
                          <a:lnTo>
                            <a:pt x="188" y="766"/>
                          </a:lnTo>
                          <a:lnTo>
                            <a:pt x="289" y="791"/>
                          </a:lnTo>
                          <a:lnTo>
                            <a:pt x="395" y="791"/>
                          </a:lnTo>
                          <a:lnTo>
                            <a:pt x="437" y="707"/>
                          </a:lnTo>
                          <a:lnTo>
                            <a:pt x="391" y="411"/>
                          </a:lnTo>
                          <a:lnTo>
                            <a:pt x="390" y="385"/>
                          </a:lnTo>
                          <a:lnTo>
                            <a:pt x="395" y="361"/>
                          </a:lnTo>
                          <a:lnTo>
                            <a:pt x="411" y="312"/>
                          </a:lnTo>
                          <a:close/>
                        </a:path>
                      </a:pathLst>
                    </a:custGeom>
                    <a:solidFill>
                      <a:srgbClr val="0020A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790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66" y="2145"/>
                      <a:ext cx="66" cy="349"/>
                      <a:chOff x="2866" y="2145"/>
                      <a:chExt cx="66" cy="349"/>
                    </a:xfrm>
                  </p:grpSpPr>
                  <p:sp>
                    <p:nvSpPr>
                      <p:cNvPr id="77905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66" y="2148"/>
                        <a:ext cx="66" cy="346"/>
                      </a:xfrm>
                      <a:custGeom>
                        <a:avLst/>
                        <a:gdLst>
                          <a:gd name="T0" fmla="*/ 8 w 132"/>
                          <a:gd name="T1" fmla="*/ 0 h 691"/>
                          <a:gd name="T2" fmla="*/ 5 w 132"/>
                          <a:gd name="T3" fmla="*/ 6 h 691"/>
                          <a:gd name="T4" fmla="*/ 1 w 132"/>
                          <a:gd name="T5" fmla="*/ 14 h 691"/>
                          <a:gd name="T6" fmla="*/ 1 w 132"/>
                          <a:gd name="T7" fmla="*/ 15 h 691"/>
                          <a:gd name="T8" fmla="*/ 0 w 132"/>
                          <a:gd name="T9" fmla="*/ 17 h 691"/>
                          <a:gd name="T10" fmla="*/ 1 w 132"/>
                          <a:gd name="T11" fmla="*/ 19 h 691"/>
                          <a:gd name="T12" fmla="*/ 2 w 132"/>
                          <a:gd name="T13" fmla="*/ 32 h 691"/>
                          <a:gd name="T14" fmla="*/ 3 w 132"/>
                          <a:gd name="T15" fmla="*/ 44 h 69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32"/>
                          <a:gd name="T25" fmla="*/ 0 h 691"/>
                          <a:gd name="T26" fmla="*/ 132 w 132"/>
                          <a:gd name="T27" fmla="*/ 691 h 69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32" h="691">
                            <a:moveTo>
                              <a:pt x="132" y="0"/>
                            </a:moveTo>
                            <a:lnTo>
                              <a:pt x="88" y="92"/>
                            </a:lnTo>
                            <a:lnTo>
                              <a:pt x="15" y="212"/>
                            </a:lnTo>
                            <a:lnTo>
                              <a:pt x="1" y="238"/>
                            </a:lnTo>
                            <a:lnTo>
                              <a:pt x="0" y="264"/>
                            </a:lnTo>
                            <a:lnTo>
                              <a:pt x="1" y="297"/>
                            </a:lnTo>
                            <a:lnTo>
                              <a:pt x="47" y="512"/>
                            </a:lnTo>
                            <a:lnTo>
                              <a:pt x="59" y="691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906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12" y="2145"/>
                        <a:ext cx="2" cy="4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7851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128" y="2686"/>
                    <a:ext cx="882" cy="434"/>
                    <a:chOff x="2563" y="1683"/>
                    <a:chExt cx="690" cy="434"/>
                  </a:xfrm>
                </p:grpSpPr>
                <p:grpSp>
                  <p:nvGrpSpPr>
                    <p:cNvPr id="77876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0" y="1750"/>
                      <a:ext cx="482" cy="367"/>
                      <a:chOff x="2670" y="1750"/>
                      <a:chExt cx="482" cy="367"/>
                    </a:xfrm>
                  </p:grpSpPr>
                  <p:grpSp>
                    <p:nvGrpSpPr>
                      <p:cNvPr id="77880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70" y="1760"/>
                        <a:ext cx="482" cy="357"/>
                        <a:chOff x="2670" y="1760"/>
                        <a:chExt cx="482" cy="357"/>
                      </a:xfrm>
                    </p:grpSpPr>
                    <p:grpSp>
                      <p:nvGrpSpPr>
                        <p:cNvPr id="77891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70" y="1760"/>
                          <a:ext cx="482" cy="357"/>
                          <a:chOff x="2670" y="1760"/>
                          <a:chExt cx="482" cy="357"/>
                        </a:xfrm>
                      </p:grpSpPr>
                      <p:grpSp>
                        <p:nvGrpSpPr>
                          <p:cNvPr id="77899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70" y="1761"/>
                            <a:ext cx="482" cy="161"/>
                            <a:chOff x="2670" y="1761"/>
                            <a:chExt cx="482" cy="161"/>
                          </a:xfrm>
                        </p:grpSpPr>
                        <p:sp>
                          <p:nvSpPr>
                            <p:cNvPr id="77901" name="Freeform 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44" y="1761"/>
                              <a:ext cx="108" cy="126"/>
                            </a:xfrm>
                            <a:custGeom>
                              <a:avLst/>
                              <a:gdLst>
                                <a:gd name="T0" fmla="*/ 0 w 216"/>
                                <a:gd name="T1" fmla="*/ 10 h 250"/>
                                <a:gd name="T2" fmla="*/ 1 w 216"/>
                                <a:gd name="T3" fmla="*/ 6 h 250"/>
                                <a:gd name="T4" fmla="*/ 2 w 216"/>
                                <a:gd name="T5" fmla="*/ 4 h 250"/>
                                <a:gd name="T6" fmla="*/ 3 w 216"/>
                                <a:gd name="T7" fmla="*/ 2 h 250"/>
                                <a:gd name="T8" fmla="*/ 6 w 216"/>
                                <a:gd name="T9" fmla="*/ 0 h 250"/>
                                <a:gd name="T10" fmla="*/ 6 w 216"/>
                                <a:gd name="T11" fmla="*/ 3 h 250"/>
                                <a:gd name="T12" fmla="*/ 7 w 216"/>
                                <a:gd name="T13" fmla="*/ 6 h 250"/>
                                <a:gd name="T14" fmla="*/ 10 w 216"/>
                                <a:gd name="T15" fmla="*/ 9 h 250"/>
                                <a:gd name="T16" fmla="*/ 13 w 216"/>
                                <a:gd name="T17" fmla="*/ 11 h 250"/>
                                <a:gd name="T18" fmla="*/ 14 w 216"/>
                                <a:gd name="T19" fmla="*/ 11 h 250"/>
                                <a:gd name="T20" fmla="*/ 13 w 216"/>
                                <a:gd name="T21" fmla="*/ 14 h 250"/>
                                <a:gd name="T22" fmla="*/ 11 w 216"/>
                                <a:gd name="T23" fmla="*/ 16 h 250"/>
                                <a:gd name="T24" fmla="*/ 7 w 216"/>
                                <a:gd name="T25" fmla="*/ 15 h 250"/>
                                <a:gd name="T26" fmla="*/ 0 w 216"/>
                                <a:gd name="T27" fmla="*/ 10 h 250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w 216"/>
                                <a:gd name="T43" fmla="*/ 0 h 250"/>
                                <a:gd name="T44" fmla="*/ 216 w 216"/>
                                <a:gd name="T45" fmla="*/ 250 h 250"/>
                              </a:gdLst>
                              <a:ahLst/>
                              <a:cxnLst>
                                <a:cxn ang="T28">
                                  <a:pos x="T0" y="T1"/>
                                </a:cxn>
                                <a:cxn ang="T29">
                                  <a:pos x="T2" y="T3"/>
                                </a:cxn>
                                <a:cxn ang="T30">
                                  <a:pos x="T4" y="T5"/>
                                </a:cxn>
                                <a:cxn ang="T31">
                                  <a:pos x="T6" y="T7"/>
                                </a:cxn>
                                <a:cxn ang="T32">
                                  <a:pos x="T8" y="T9"/>
                                </a:cxn>
                                <a:cxn ang="T33">
                                  <a:pos x="T10" y="T11"/>
                                </a:cxn>
                                <a:cxn ang="T34">
                                  <a:pos x="T12" y="T13"/>
                                </a:cxn>
                                <a:cxn ang="T35">
                                  <a:pos x="T14" y="T15"/>
                                </a:cxn>
                                <a:cxn ang="T36">
                                  <a:pos x="T16" y="T17"/>
                                </a:cxn>
                                <a:cxn ang="T37">
                                  <a:pos x="T18" y="T19"/>
                                </a:cxn>
                                <a:cxn ang="T38">
                                  <a:pos x="T20" y="T21"/>
                                </a:cxn>
                                <a:cxn ang="T39">
                                  <a:pos x="T22" y="T23"/>
                                </a:cxn>
                                <a:cxn ang="T40">
                                  <a:pos x="T24" y="T25"/>
                                </a:cxn>
                                <a:cxn ang="T41">
                                  <a:pos x="T26" y="T27"/>
                                </a:cxn>
                              </a:cxnLst>
                              <a:rect l="T42" t="T43" r="T44" b="T45"/>
                              <a:pathLst>
                                <a:path w="216" h="250">
                                  <a:moveTo>
                                    <a:pt x="0" y="148"/>
                                  </a:moveTo>
                                  <a:lnTo>
                                    <a:pt x="14" y="90"/>
                                  </a:lnTo>
                                  <a:lnTo>
                                    <a:pt x="29" y="57"/>
                                  </a:lnTo>
                                  <a:lnTo>
                                    <a:pt x="52" y="26"/>
                                  </a:lnTo>
                                  <a:lnTo>
                                    <a:pt x="83" y="0"/>
                                  </a:lnTo>
                                  <a:lnTo>
                                    <a:pt x="90" y="45"/>
                                  </a:lnTo>
                                  <a:lnTo>
                                    <a:pt x="109" y="83"/>
                                  </a:lnTo>
                                  <a:lnTo>
                                    <a:pt x="148" y="132"/>
                                  </a:lnTo>
                                  <a:lnTo>
                                    <a:pt x="193" y="170"/>
                                  </a:lnTo>
                                  <a:lnTo>
                                    <a:pt x="216" y="174"/>
                                  </a:lnTo>
                                  <a:lnTo>
                                    <a:pt x="195" y="217"/>
                                  </a:lnTo>
                                  <a:lnTo>
                                    <a:pt x="170" y="250"/>
                                  </a:lnTo>
                                  <a:lnTo>
                                    <a:pt x="106" y="224"/>
                                  </a:lnTo>
                                  <a:lnTo>
                                    <a:pt x="0" y="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902" name="Freeform 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70" y="1822"/>
                              <a:ext cx="107" cy="100"/>
                            </a:xfrm>
                            <a:custGeom>
                              <a:avLst/>
                              <a:gdLst>
                                <a:gd name="T0" fmla="*/ 0 w 214"/>
                                <a:gd name="T1" fmla="*/ 7 h 201"/>
                                <a:gd name="T2" fmla="*/ 3 w 214"/>
                                <a:gd name="T3" fmla="*/ 12 h 201"/>
                                <a:gd name="T4" fmla="*/ 7 w 214"/>
                                <a:gd name="T5" fmla="*/ 11 h 201"/>
                                <a:gd name="T6" fmla="*/ 10 w 214"/>
                                <a:gd name="T7" fmla="*/ 9 h 201"/>
                                <a:gd name="T8" fmla="*/ 13 w 214"/>
                                <a:gd name="T9" fmla="*/ 7 h 201"/>
                                <a:gd name="T10" fmla="*/ 13 w 214"/>
                                <a:gd name="T11" fmla="*/ 5 h 201"/>
                                <a:gd name="T12" fmla="*/ 7 w 214"/>
                                <a:gd name="T13" fmla="*/ 0 h 201"/>
                                <a:gd name="T14" fmla="*/ 5 w 214"/>
                                <a:gd name="T15" fmla="*/ 3 h 201"/>
                                <a:gd name="T16" fmla="*/ 0 w 214"/>
                                <a:gd name="T17" fmla="*/ 7 h 201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214"/>
                                <a:gd name="T28" fmla="*/ 0 h 201"/>
                                <a:gd name="T29" fmla="*/ 214 w 214"/>
                                <a:gd name="T30" fmla="*/ 201 h 201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214" h="201">
                                  <a:moveTo>
                                    <a:pt x="0" y="124"/>
                                  </a:moveTo>
                                  <a:lnTo>
                                    <a:pt x="59" y="201"/>
                                  </a:lnTo>
                                  <a:lnTo>
                                    <a:pt x="113" y="190"/>
                                  </a:lnTo>
                                  <a:lnTo>
                                    <a:pt x="160" y="159"/>
                                  </a:lnTo>
                                  <a:lnTo>
                                    <a:pt x="207" y="124"/>
                                  </a:lnTo>
                                  <a:lnTo>
                                    <a:pt x="214" y="81"/>
                                  </a:lnTo>
                                  <a:lnTo>
                                    <a:pt x="122" y="0"/>
                                  </a:lnTo>
                                  <a:lnTo>
                                    <a:pt x="68" y="56"/>
                                  </a:lnTo>
                                  <a:lnTo>
                                    <a:pt x="0" y="1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77900" name="Freeform 2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690" y="1760"/>
                            <a:ext cx="449" cy="357"/>
                          </a:xfrm>
                          <a:custGeom>
                            <a:avLst/>
                            <a:gdLst>
                              <a:gd name="T0" fmla="*/ 33 w 896"/>
                              <a:gd name="T1" fmla="*/ 2 h 716"/>
                              <a:gd name="T2" fmla="*/ 38 w 896"/>
                              <a:gd name="T3" fmla="*/ 3 h 716"/>
                              <a:gd name="T4" fmla="*/ 40 w 896"/>
                              <a:gd name="T5" fmla="*/ 4 h 716"/>
                              <a:gd name="T6" fmla="*/ 42 w 896"/>
                              <a:gd name="T7" fmla="*/ 6 h 716"/>
                              <a:gd name="T8" fmla="*/ 45 w 896"/>
                              <a:gd name="T9" fmla="*/ 7 h 716"/>
                              <a:gd name="T10" fmla="*/ 48 w 896"/>
                              <a:gd name="T11" fmla="*/ 10 h 716"/>
                              <a:gd name="T12" fmla="*/ 52 w 896"/>
                              <a:gd name="T13" fmla="*/ 13 h 716"/>
                              <a:gd name="T14" fmla="*/ 57 w 896"/>
                              <a:gd name="T15" fmla="*/ 14 h 716"/>
                              <a:gd name="T16" fmla="*/ 56 w 896"/>
                              <a:gd name="T17" fmla="*/ 20 h 716"/>
                              <a:gd name="T18" fmla="*/ 54 w 896"/>
                              <a:gd name="T19" fmla="*/ 25 h 716"/>
                              <a:gd name="T20" fmla="*/ 50 w 896"/>
                              <a:gd name="T21" fmla="*/ 27 h 716"/>
                              <a:gd name="T22" fmla="*/ 46 w 896"/>
                              <a:gd name="T23" fmla="*/ 28 h 716"/>
                              <a:gd name="T24" fmla="*/ 47 w 896"/>
                              <a:gd name="T25" fmla="*/ 33 h 716"/>
                              <a:gd name="T26" fmla="*/ 47 w 896"/>
                              <a:gd name="T27" fmla="*/ 41 h 716"/>
                              <a:gd name="T28" fmla="*/ 44 w 896"/>
                              <a:gd name="T29" fmla="*/ 42 h 716"/>
                              <a:gd name="T30" fmla="*/ 37 w 896"/>
                              <a:gd name="T31" fmla="*/ 43 h 716"/>
                              <a:gd name="T32" fmla="*/ 30 w 896"/>
                              <a:gd name="T33" fmla="*/ 43 h 716"/>
                              <a:gd name="T34" fmla="*/ 24 w 896"/>
                              <a:gd name="T35" fmla="*/ 44 h 716"/>
                              <a:gd name="T36" fmla="*/ 17 w 896"/>
                              <a:gd name="T37" fmla="*/ 42 h 716"/>
                              <a:gd name="T38" fmla="*/ 12 w 896"/>
                              <a:gd name="T39" fmla="*/ 40 h 716"/>
                              <a:gd name="T40" fmla="*/ 12 w 896"/>
                              <a:gd name="T41" fmla="*/ 35 h 716"/>
                              <a:gd name="T42" fmla="*/ 11 w 896"/>
                              <a:gd name="T43" fmla="*/ 30 h 716"/>
                              <a:gd name="T44" fmla="*/ 8 w 896"/>
                              <a:gd name="T45" fmla="*/ 27 h 716"/>
                              <a:gd name="T46" fmla="*/ 7 w 896"/>
                              <a:gd name="T47" fmla="*/ 23 h 716"/>
                              <a:gd name="T48" fmla="*/ 3 w 896"/>
                              <a:gd name="T49" fmla="*/ 21 h 716"/>
                              <a:gd name="T50" fmla="*/ 0 w 896"/>
                              <a:gd name="T51" fmla="*/ 19 h 716"/>
                              <a:gd name="T52" fmla="*/ 5 w 896"/>
                              <a:gd name="T53" fmla="*/ 17 h 716"/>
                              <a:gd name="T54" fmla="*/ 9 w 896"/>
                              <a:gd name="T55" fmla="*/ 13 h 716"/>
                              <a:gd name="T56" fmla="*/ 11 w 896"/>
                              <a:gd name="T57" fmla="*/ 9 h 716"/>
                              <a:gd name="T58" fmla="*/ 13 w 896"/>
                              <a:gd name="T59" fmla="*/ 6 h 716"/>
                              <a:gd name="T60" fmla="*/ 15 w 896"/>
                              <a:gd name="T61" fmla="*/ 3 h 716"/>
                              <a:gd name="T62" fmla="*/ 20 w 896"/>
                              <a:gd name="T63" fmla="*/ 1 h 71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w 896"/>
                              <a:gd name="T97" fmla="*/ 0 h 716"/>
                              <a:gd name="T98" fmla="*/ 896 w 896"/>
                              <a:gd name="T99" fmla="*/ 716 h 716"/>
                            </a:gdLst>
                            <a:ahLst/>
                            <a:cxnLst>
                              <a:cxn ang="T64">
                                <a:pos x="T0" y="T1"/>
                              </a:cxn>
                              <a:cxn ang="T65">
                                <a:pos x="T2" y="T3"/>
                              </a:cxn>
                              <a:cxn ang="T66">
                                <a:pos x="T4" y="T5"/>
                              </a:cxn>
                              <a:cxn ang="T67">
                                <a:pos x="T6" y="T7"/>
                              </a:cxn>
                              <a:cxn ang="T68">
                                <a:pos x="T8" y="T9"/>
                              </a:cxn>
                              <a:cxn ang="T69">
                                <a:pos x="T10" y="T11"/>
                              </a:cxn>
                              <a:cxn ang="T70">
                                <a:pos x="T12" y="T13"/>
                              </a:cxn>
                              <a:cxn ang="T71">
                                <a:pos x="T14" y="T15"/>
                              </a:cxn>
                              <a:cxn ang="T72">
                                <a:pos x="T16" y="T17"/>
                              </a:cxn>
                              <a:cxn ang="T73">
                                <a:pos x="T18" y="T19"/>
                              </a:cxn>
                              <a:cxn ang="T74">
                                <a:pos x="T20" y="T21"/>
                              </a:cxn>
                              <a:cxn ang="T75">
                                <a:pos x="T22" y="T23"/>
                              </a:cxn>
                              <a:cxn ang="T76">
                                <a:pos x="T24" y="T25"/>
                              </a:cxn>
                              <a:cxn ang="T77">
                                <a:pos x="T26" y="T27"/>
                              </a:cxn>
                              <a:cxn ang="T78">
                                <a:pos x="T28" y="T29"/>
                              </a:cxn>
                              <a:cxn ang="T79">
                                <a:pos x="T30" y="T31"/>
                              </a:cxn>
                              <a:cxn ang="T80">
                                <a:pos x="T32" y="T33"/>
                              </a:cxn>
                              <a:cxn ang="T81">
                                <a:pos x="T34" y="T35"/>
                              </a:cxn>
                              <a:cxn ang="T82">
                                <a:pos x="T36" y="T37"/>
                              </a:cxn>
                              <a:cxn ang="T83">
                                <a:pos x="T38" y="T39"/>
                              </a:cxn>
                              <a:cxn ang="T84">
                                <a:pos x="T40" y="T41"/>
                              </a:cxn>
                              <a:cxn ang="T85">
                                <a:pos x="T42" y="T43"/>
                              </a:cxn>
                              <a:cxn ang="T86">
                                <a:pos x="T44" y="T45"/>
                              </a:cxn>
                              <a:cxn ang="T87">
                                <a:pos x="T46" y="T47"/>
                              </a:cxn>
                              <a:cxn ang="T88">
                                <a:pos x="T48" y="T49"/>
                              </a:cxn>
                              <a:cxn ang="T89">
                                <a:pos x="T50" y="T51"/>
                              </a:cxn>
                              <a:cxn ang="T90">
                                <a:pos x="T52" y="T53"/>
                              </a:cxn>
                              <a:cxn ang="T91">
                                <a:pos x="T54" y="T55"/>
                              </a:cxn>
                              <a:cxn ang="T92">
                                <a:pos x="T56" y="T57"/>
                              </a:cxn>
                              <a:cxn ang="T93">
                                <a:pos x="T58" y="T59"/>
                              </a:cxn>
                              <a:cxn ang="T94">
                                <a:pos x="T60" y="T61"/>
                              </a:cxn>
                              <a:cxn ang="T95">
                                <a:pos x="T62" y="T63"/>
                              </a:cxn>
                            </a:cxnLst>
                            <a:rect l="T96" t="T97" r="T98" b="T99"/>
                            <a:pathLst>
                              <a:path w="896" h="716">
                                <a:moveTo>
                                  <a:pt x="395" y="0"/>
                                </a:moveTo>
                                <a:lnTo>
                                  <a:pt x="520" y="33"/>
                                </a:lnTo>
                                <a:lnTo>
                                  <a:pt x="571" y="44"/>
                                </a:lnTo>
                                <a:lnTo>
                                  <a:pt x="604" y="54"/>
                                </a:lnTo>
                                <a:lnTo>
                                  <a:pt x="621" y="61"/>
                                </a:lnTo>
                                <a:lnTo>
                                  <a:pt x="639" y="71"/>
                                </a:lnTo>
                                <a:lnTo>
                                  <a:pt x="653" y="82"/>
                                </a:lnTo>
                                <a:lnTo>
                                  <a:pt x="665" y="96"/>
                                </a:lnTo>
                                <a:lnTo>
                                  <a:pt x="677" y="118"/>
                                </a:lnTo>
                                <a:lnTo>
                                  <a:pt x="712" y="117"/>
                                </a:lnTo>
                                <a:lnTo>
                                  <a:pt x="735" y="146"/>
                                </a:lnTo>
                                <a:lnTo>
                                  <a:pt x="761" y="174"/>
                                </a:lnTo>
                                <a:lnTo>
                                  <a:pt x="785" y="195"/>
                                </a:lnTo>
                                <a:lnTo>
                                  <a:pt x="816" y="218"/>
                                </a:lnTo>
                                <a:lnTo>
                                  <a:pt x="855" y="232"/>
                                </a:lnTo>
                                <a:lnTo>
                                  <a:pt x="896" y="237"/>
                                </a:lnTo>
                                <a:lnTo>
                                  <a:pt x="896" y="273"/>
                                </a:lnTo>
                                <a:lnTo>
                                  <a:pt x="893" y="329"/>
                                </a:lnTo>
                                <a:lnTo>
                                  <a:pt x="879" y="380"/>
                                </a:lnTo>
                                <a:lnTo>
                                  <a:pt x="862" y="414"/>
                                </a:lnTo>
                                <a:lnTo>
                                  <a:pt x="834" y="435"/>
                                </a:lnTo>
                                <a:lnTo>
                                  <a:pt x="794" y="439"/>
                                </a:lnTo>
                                <a:lnTo>
                                  <a:pt x="745" y="425"/>
                                </a:lnTo>
                                <a:lnTo>
                                  <a:pt x="735" y="460"/>
                                </a:lnTo>
                                <a:lnTo>
                                  <a:pt x="736" y="498"/>
                                </a:lnTo>
                                <a:lnTo>
                                  <a:pt x="747" y="543"/>
                                </a:lnTo>
                                <a:lnTo>
                                  <a:pt x="750" y="603"/>
                                </a:lnTo>
                                <a:lnTo>
                                  <a:pt x="748" y="657"/>
                                </a:lnTo>
                                <a:lnTo>
                                  <a:pt x="748" y="691"/>
                                </a:lnTo>
                                <a:lnTo>
                                  <a:pt x="696" y="686"/>
                                </a:lnTo>
                                <a:lnTo>
                                  <a:pt x="658" y="690"/>
                                </a:lnTo>
                                <a:lnTo>
                                  <a:pt x="578" y="702"/>
                                </a:lnTo>
                                <a:lnTo>
                                  <a:pt x="512" y="704"/>
                                </a:lnTo>
                                <a:lnTo>
                                  <a:pt x="470" y="697"/>
                                </a:lnTo>
                                <a:lnTo>
                                  <a:pt x="437" y="711"/>
                                </a:lnTo>
                                <a:lnTo>
                                  <a:pt x="383" y="716"/>
                                </a:lnTo>
                                <a:lnTo>
                                  <a:pt x="313" y="707"/>
                                </a:lnTo>
                                <a:lnTo>
                                  <a:pt x="257" y="688"/>
                                </a:lnTo>
                                <a:lnTo>
                                  <a:pt x="221" y="672"/>
                                </a:lnTo>
                                <a:lnTo>
                                  <a:pt x="188" y="653"/>
                                </a:lnTo>
                                <a:lnTo>
                                  <a:pt x="155" y="629"/>
                                </a:lnTo>
                                <a:lnTo>
                                  <a:pt x="181" y="562"/>
                                </a:lnTo>
                                <a:lnTo>
                                  <a:pt x="195" y="510"/>
                                </a:lnTo>
                                <a:lnTo>
                                  <a:pt x="165" y="486"/>
                                </a:lnTo>
                                <a:lnTo>
                                  <a:pt x="139" y="463"/>
                                </a:lnTo>
                                <a:lnTo>
                                  <a:pt x="123" y="442"/>
                                </a:lnTo>
                                <a:lnTo>
                                  <a:pt x="113" y="414"/>
                                </a:lnTo>
                                <a:lnTo>
                                  <a:pt x="97" y="374"/>
                                </a:lnTo>
                                <a:lnTo>
                                  <a:pt x="71" y="359"/>
                                </a:lnTo>
                                <a:lnTo>
                                  <a:pt x="42" y="348"/>
                                </a:lnTo>
                                <a:lnTo>
                                  <a:pt x="17" y="333"/>
                                </a:lnTo>
                                <a:lnTo>
                                  <a:pt x="0" y="313"/>
                                </a:lnTo>
                                <a:lnTo>
                                  <a:pt x="26" y="307"/>
                                </a:lnTo>
                                <a:lnTo>
                                  <a:pt x="68" y="287"/>
                                </a:lnTo>
                                <a:lnTo>
                                  <a:pt x="103" y="263"/>
                                </a:lnTo>
                                <a:lnTo>
                                  <a:pt x="141" y="214"/>
                                </a:lnTo>
                                <a:lnTo>
                                  <a:pt x="146" y="178"/>
                                </a:lnTo>
                                <a:lnTo>
                                  <a:pt x="165" y="153"/>
                                </a:lnTo>
                                <a:lnTo>
                                  <a:pt x="183" y="131"/>
                                </a:lnTo>
                                <a:lnTo>
                                  <a:pt x="195" y="98"/>
                                </a:lnTo>
                                <a:lnTo>
                                  <a:pt x="210" y="75"/>
                                </a:lnTo>
                                <a:lnTo>
                                  <a:pt x="240" y="61"/>
                                </a:lnTo>
                                <a:lnTo>
                                  <a:pt x="270" y="61"/>
                                </a:lnTo>
                                <a:lnTo>
                                  <a:pt x="308" y="23"/>
                                </a:lnTo>
                                <a:lnTo>
                                  <a:pt x="39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60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7892" name="Group 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62" y="1805"/>
                          <a:ext cx="298" cy="242"/>
                          <a:chOff x="2762" y="1805"/>
                          <a:chExt cx="298" cy="242"/>
                        </a:xfrm>
                      </p:grpSpPr>
                      <p:grpSp>
                        <p:nvGrpSpPr>
                          <p:cNvPr id="77893" name="Group 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62" y="1805"/>
                            <a:ext cx="298" cy="242"/>
                            <a:chOff x="2762" y="1805"/>
                            <a:chExt cx="298" cy="242"/>
                          </a:xfrm>
                        </p:grpSpPr>
                        <p:sp>
                          <p:nvSpPr>
                            <p:cNvPr id="77895" name="Freeform 2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2" y="1832"/>
                              <a:ext cx="56" cy="64"/>
                            </a:xfrm>
                            <a:custGeom>
                              <a:avLst/>
                              <a:gdLst>
                                <a:gd name="T0" fmla="*/ 0 w 113"/>
                                <a:gd name="T1" fmla="*/ 1 h 128"/>
                                <a:gd name="T2" fmla="*/ 1 w 113"/>
                                <a:gd name="T3" fmla="*/ 3 h 128"/>
                                <a:gd name="T4" fmla="*/ 1 w 113"/>
                                <a:gd name="T5" fmla="*/ 4 h 128"/>
                                <a:gd name="T6" fmla="*/ 2 w 113"/>
                                <a:gd name="T7" fmla="*/ 4 h 128"/>
                                <a:gd name="T8" fmla="*/ 3 w 113"/>
                                <a:gd name="T9" fmla="*/ 5 h 128"/>
                                <a:gd name="T10" fmla="*/ 3 w 113"/>
                                <a:gd name="T11" fmla="*/ 6 h 128"/>
                                <a:gd name="T12" fmla="*/ 4 w 113"/>
                                <a:gd name="T13" fmla="*/ 7 h 128"/>
                                <a:gd name="T14" fmla="*/ 6 w 113"/>
                                <a:gd name="T15" fmla="*/ 7 h 128"/>
                                <a:gd name="T16" fmla="*/ 7 w 113"/>
                                <a:gd name="T17" fmla="*/ 8 h 128"/>
                                <a:gd name="T18" fmla="*/ 5 w 113"/>
                                <a:gd name="T19" fmla="*/ 6 h 128"/>
                                <a:gd name="T20" fmla="*/ 4 w 113"/>
                                <a:gd name="T21" fmla="*/ 5 h 128"/>
                                <a:gd name="T22" fmla="*/ 3 w 113"/>
                                <a:gd name="T23" fmla="*/ 4 h 128"/>
                                <a:gd name="T24" fmla="*/ 3 w 113"/>
                                <a:gd name="T25" fmla="*/ 3 h 128"/>
                                <a:gd name="T26" fmla="*/ 2 w 113"/>
                                <a:gd name="T27" fmla="*/ 3 h 128"/>
                                <a:gd name="T28" fmla="*/ 2 w 113"/>
                                <a:gd name="T29" fmla="*/ 3 h 128"/>
                                <a:gd name="T30" fmla="*/ 1 w 113"/>
                                <a:gd name="T31" fmla="*/ 2 h 128"/>
                                <a:gd name="T32" fmla="*/ 1 w 113"/>
                                <a:gd name="T33" fmla="*/ 1 h 128"/>
                                <a:gd name="T34" fmla="*/ 1 w 113"/>
                                <a:gd name="T35" fmla="*/ 0 h 128"/>
                                <a:gd name="T36" fmla="*/ 0 w 113"/>
                                <a:gd name="T37" fmla="*/ 1 h 128"/>
                                <a:gd name="T38" fmla="*/ 0 w 113"/>
                                <a:gd name="T39" fmla="*/ 1 h 128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w 113"/>
                                <a:gd name="T61" fmla="*/ 0 h 128"/>
                                <a:gd name="T62" fmla="*/ 113 w 113"/>
                                <a:gd name="T63" fmla="*/ 128 h 128"/>
                              </a:gdLst>
                              <a:ahLst/>
                              <a:cxnLst>
                                <a:cxn ang="T40">
                                  <a:pos x="T0" y="T1"/>
                                </a:cxn>
                                <a:cxn ang="T41">
                                  <a:pos x="T2" y="T3"/>
                                </a:cxn>
                                <a:cxn ang="T42">
                                  <a:pos x="T4" y="T5"/>
                                </a:cxn>
                                <a:cxn ang="T43">
                                  <a:pos x="T6" y="T7"/>
                                </a:cxn>
                                <a:cxn ang="T44">
                                  <a:pos x="T8" y="T9"/>
                                </a:cxn>
                                <a:cxn ang="T45">
                                  <a:pos x="T10" y="T11"/>
                                </a:cxn>
                                <a:cxn ang="T46">
                                  <a:pos x="T12" y="T13"/>
                                </a:cxn>
                                <a:cxn ang="T47">
                                  <a:pos x="T14" y="T15"/>
                                </a:cxn>
                                <a:cxn ang="T48">
                                  <a:pos x="T16" y="T17"/>
                                </a:cxn>
                                <a:cxn ang="T49">
                                  <a:pos x="T18" y="T19"/>
                                </a:cxn>
                                <a:cxn ang="T50">
                                  <a:pos x="T20" y="T21"/>
                                </a:cxn>
                                <a:cxn ang="T51">
                                  <a:pos x="T22" y="T23"/>
                                </a:cxn>
                                <a:cxn ang="T52">
                                  <a:pos x="T24" y="T25"/>
                                </a:cxn>
                                <a:cxn ang="T53">
                                  <a:pos x="T26" y="T27"/>
                                </a:cxn>
                                <a:cxn ang="T54">
                                  <a:pos x="T28" y="T29"/>
                                </a:cxn>
                                <a:cxn ang="T55">
                                  <a:pos x="T30" y="T31"/>
                                </a:cxn>
                                <a:cxn ang="T56">
                                  <a:pos x="T32" y="T33"/>
                                </a:cxn>
                                <a:cxn ang="T57">
                                  <a:pos x="T34" y="T35"/>
                                </a:cxn>
                                <a:cxn ang="T58">
                                  <a:pos x="T36" y="T37"/>
                                </a:cxn>
                                <a:cxn ang="T59">
                                  <a:pos x="T38" y="T39"/>
                                </a:cxn>
                              </a:cxnLst>
                              <a:rect l="T60" t="T61" r="T62" b="T63"/>
                              <a:pathLst>
                                <a:path w="113" h="128">
                                  <a:moveTo>
                                    <a:pt x="0" y="31"/>
                                  </a:moveTo>
                                  <a:lnTo>
                                    <a:pt x="20" y="52"/>
                                  </a:lnTo>
                                  <a:lnTo>
                                    <a:pt x="22" y="64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48" y="85"/>
                                  </a:lnTo>
                                  <a:lnTo>
                                    <a:pt x="62" y="99"/>
                                  </a:lnTo>
                                  <a:lnTo>
                                    <a:pt x="71" y="115"/>
                                  </a:lnTo>
                                  <a:lnTo>
                                    <a:pt x="97" y="121"/>
                                  </a:lnTo>
                                  <a:lnTo>
                                    <a:pt x="113" y="128"/>
                                  </a:lnTo>
                                  <a:lnTo>
                                    <a:pt x="83" y="108"/>
                                  </a:lnTo>
                                  <a:lnTo>
                                    <a:pt x="67" y="90"/>
                                  </a:lnTo>
                                  <a:lnTo>
                                    <a:pt x="55" y="78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45" y="59"/>
                                  </a:lnTo>
                                  <a:lnTo>
                                    <a:pt x="33" y="52"/>
                                  </a:lnTo>
                                  <a:lnTo>
                                    <a:pt x="24" y="33"/>
                                  </a:lnTo>
                                  <a:lnTo>
                                    <a:pt x="20" y="19"/>
                                  </a:lnTo>
                                  <a:lnTo>
                                    <a:pt x="22" y="0"/>
                                  </a:lnTo>
                                  <a:lnTo>
                                    <a:pt x="10" y="10"/>
                                  </a:lnTo>
                                  <a:lnTo>
                                    <a:pt x="0" y="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96" name="Freeform 2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2" y="1995"/>
                              <a:ext cx="60" cy="52"/>
                            </a:xfrm>
                            <a:custGeom>
                              <a:avLst/>
                              <a:gdLst>
                                <a:gd name="T0" fmla="*/ 0 w 120"/>
                                <a:gd name="T1" fmla="*/ 0 h 105"/>
                                <a:gd name="T2" fmla="*/ 1 w 120"/>
                                <a:gd name="T3" fmla="*/ 1 h 105"/>
                                <a:gd name="T4" fmla="*/ 2 w 120"/>
                                <a:gd name="T5" fmla="*/ 1 h 105"/>
                                <a:gd name="T6" fmla="*/ 3 w 120"/>
                                <a:gd name="T7" fmla="*/ 2 h 105"/>
                                <a:gd name="T8" fmla="*/ 4 w 120"/>
                                <a:gd name="T9" fmla="*/ 3 h 105"/>
                                <a:gd name="T10" fmla="*/ 5 w 120"/>
                                <a:gd name="T11" fmla="*/ 4 h 105"/>
                                <a:gd name="T12" fmla="*/ 6 w 120"/>
                                <a:gd name="T13" fmla="*/ 6 h 105"/>
                                <a:gd name="T14" fmla="*/ 5 w 120"/>
                                <a:gd name="T15" fmla="*/ 4 h 105"/>
                                <a:gd name="T16" fmla="*/ 5 w 120"/>
                                <a:gd name="T17" fmla="*/ 3 h 105"/>
                                <a:gd name="T18" fmla="*/ 4 w 120"/>
                                <a:gd name="T19" fmla="*/ 2 h 105"/>
                                <a:gd name="T20" fmla="*/ 4 w 120"/>
                                <a:gd name="T21" fmla="*/ 2 h 105"/>
                                <a:gd name="T22" fmla="*/ 5 w 120"/>
                                <a:gd name="T23" fmla="*/ 2 h 105"/>
                                <a:gd name="T24" fmla="*/ 6 w 120"/>
                                <a:gd name="T25" fmla="*/ 2 h 105"/>
                                <a:gd name="T26" fmla="*/ 8 w 120"/>
                                <a:gd name="T27" fmla="*/ 2 h 105"/>
                                <a:gd name="T28" fmla="*/ 6 w 120"/>
                                <a:gd name="T29" fmla="*/ 2 h 105"/>
                                <a:gd name="T30" fmla="*/ 4 w 120"/>
                                <a:gd name="T31" fmla="*/ 1 h 105"/>
                                <a:gd name="T32" fmla="*/ 2 w 120"/>
                                <a:gd name="T33" fmla="*/ 1 h 105"/>
                                <a:gd name="T34" fmla="*/ 0 w 120"/>
                                <a:gd name="T35" fmla="*/ 0 h 105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w 120"/>
                                <a:gd name="T55" fmla="*/ 0 h 105"/>
                                <a:gd name="T56" fmla="*/ 120 w 120"/>
                                <a:gd name="T57" fmla="*/ 105 h 105"/>
                              </a:gdLst>
                              <a:ahLst/>
                              <a:cxnLst>
                                <a:cxn ang="T36">
                                  <a:pos x="T0" y="T1"/>
                                </a:cxn>
                                <a:cxn ang="T37">
                                  <a:pos x="T2" y="T3"/>
                                </a:cxn>
                                <a:cxn ang="T38">
                                  <a:pos x="T4" y="T5"/>
                                </a:cxn>
                                <a:cxn ang="T39">
                                  <a:pos x="T6" y="T7"/>
                                </a:cxn>
                                <a:cxn ang="T40">
                                  <a:pos x="T8" y="T9"/>
                                </a:cxn>
                                <a:cxn ang="T41">
                                  <a:pos x="T10" y="T11"/>
                                </a:cxn>
                                <a:cxn ang="T42">
                                  <a:pos x="T12" y="T13"/>
                                </a:cxn>
                                <a:cxn ang="T43">
                                  <a:pos x="T14" y="T15"/>
                                </a:cxn>
                                <a:cxn ang="T44">
                                  <a:pos x="T16" y="T17"/>
                                </a:cxn>
                                <a:cxn ang="T45">
                                  <a:pos x="T18" y="T19"/>
                                </a:cxn>
                                <a:cxn ang="T46">
                                  <a:pos x="T20" y="T21"/>
                                </a:cxn>
                                <a:cxn ang="T47">
                                  <a:pos x="T22" y="T23"/>
                                </a:cxn>
                                <a:cxn ang="T48">
                                  <a:pos x="T24" y="T25"/>
                                </a:cxn>
                                <a:cxn ang="T49">
                                  <a:pos x="T26" y="T27"/>
                                </a:cxn>
                                <a:cxn ang="T50">
                                  <a:pos x="T28" y="T29"/>
                                </a:cxn>
                                <a:cxn ang="T51">
                                  <a:pos x="T30" y="T31"/>
                                </a:cxn>
                                <a:cxn ang="T52">
                                  <a:pos x="T32" y="T33"/>
                                </a:cxn>
                                <a:cxn ang="T53">
                                  <a:pos x="T34" y="T35"/>
                                </a:cxn>
                              </a:cxnLst>
                              <a:rect l="T54" t="T55" r="T56" b="T57"/>
                              <a:pathLst>
                                <a:path w="120" h="105">
                                  <a:moveTo>
                                    <a:pt x="0" y="0"/>
                                  </a:moveTo>
                                  <a:lnTo>
                                    <a:pt x="14" y="16"/>
                                  </a:lnTo>
                                  <a:lnTo>
                                    <a:pt x="26" y="26"/>
                                  </a:lnTo>
                                  <a:lnTo>
                                    <a:pt x="40" y="40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71" y="68"/>
                                  </a:lnTo>
                                  <a:lnTo>
                                    <a:pt x="81" y="105"/>
                                  </a:lnTo>
                                  <a:lnTo>
                                    <a:pt x="80" y="70"/>
                                  </a:lnTo>
                                  <a:lnTo>
                                    <a:pt x="73" y="54"/>
                                  </a:lnTo>
                                  <a:lnTo>
                                    <a:pt x="57" y="44"/>
                                  </a:lnTo>
                                  <a:lnTo>
                                    <a:pt x="54" y="37"/>
                                  </a:lnTo>
                                  <a:lnTo>
                                    <a:pt x="69" y="40"/>
                                  </a:lnTo>
                                  <a:lnTo>
                                    <a:pt x="95" y="42"/>
                                  </a:lnTo>
                                  <a:lnTo>
                                    <a:pt x="120" y="37"/>
                                  </a:lnTo>
                                  <a:lnTo>
                                    <a:pt x="92" y="33"/>
                                  </a:lnTo>
                                  <a:lnTo>
                                    <a:pt x="55" y="28"/>
                                  </a:lnTo>
                                  <a:lnTo>
                                    <a:pt x="29" y="19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97" name="Freeform 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1805"/>
                              <a:ext cx="42" cy="83"/>
                            </a:xfrm>
                            <a:custGeom>
                              <a:avLst/>
                              <a:gdLst>
                                <a:gd name="T0" fmla="*/ 2 w 86"/>
                                <a:gd name="T1" fmla="*/ 0 h 165"/>
                                <a:gd name="T2" fmla="*/ 3 w 86"/>
                                <a:gd name="T3" fmla="*/ 1 h 165"/>
                                <a:gd name="T4" fmla="*/ 3 w 86"/>
                                <a:gd name="T5" fmla="*/ 2 h 165"/>
                                <a:gd name="T6" fmla="*/ 4 w 86"/>
                                <a:gd name="T7" fmla="*/ 2 h 165"/>
                                <a:gd name="T8" fmla="*/ 4 w 86"/>
                                <a:gd name="T9" fmla="*/ 2 h 165"/>
                                <a:gd name="T10" fmla="*/ 5 w 86"/>
                                <a:gd name="T11" fmla="*/ 2 h 165"/>
                                <a:gd name="T12" fmla="*/ 4 w 86"/>
                                <a:gd name="T13" fmla="*/ 2 h 165"/>
                                <a:gd name="T14" fmla="*/ 3 w 86"/>
                                <a:gd name="T15" fmla="*/ 3 h 165"/>
                                <a:gd name="T16" fmla="*/ 3 w 86"/>
                                <a:gd name="T17" fmla="*/ 4 h 165"/>
                                <a:gd name="T18" fmla="*/ 3 w 86"/>
                                <a:gd name="T19" fmla="*/ 4 h 165"/>
                                <a:gd name="T20" fmla="*/ 3 w 86"/>
                                <a:gd name="T21" fmla="*/ 5 h 165"/>
                                <a:gd name="T22" fmla="*/ 3 w 86"/>
                                <a:gd name="T23" fmla="*/ 6 h 165"/>
                                <a:gd name="T24" fmla="*/ 2 w 86"/>
                                <a:gd name="T25" fmla="*/ 7 h 165"/>
                                <a:gd name="T26" fmla="*/ 1 w 86"/>
                                <a:gd name="T27" fmla="*/ 8 h 165"/>
                                <a:gd name="T28" fmla="*/ 1 w 86"/>
                                <a:gd name="T29" fmla="*/ 7 h 165"/>
                                <a:gd name="T30" fmla="*/ 2 w 86"/>
                                <a:gd name="T31" fmla="*/ 7 h 165"/>
                                <a:gd name="T32" fmla="*/ 2 w 86"/>
                                <a:gd name="T33" fmla="*/ 5 h 165"/>
                                <a:gd name="T34" fmla="*/ 3 w 86"/>
                                <a:gd name="T35" fmla="*/ 5 h 165"/>
                                <a:gd name="T36" fmla="*/ 2 w 86"/>
                                <a:gd name="T37" fmla="*/ 5 h 165"/>
                                <a:gd name="T38" fmla="*/ 1 w 86"/>
                                <a:gd name="T39" fmla="*/ 6 h 165"/>
                                <a:gd name="T40" fmla="*/ 0 w 86"/>
                                <a:gd name="T41" fmla="*/ 8 h 165"/>
                                <a:gd name="T42" fmla="*/ 0 w 86"/>
                                <a:gd name="T43" fmla="*/ 9 h 165"/>
                                <a:gd name="T44" fmla="*/ 1 w 86"/>
                                <a:gd name="T45" fmla="*/ 10 h 165"/>
                                <a:gd name="T46" fmla="*/ 1 w 86"/>
                                <a:gd name="T47" fmla="*/ 11 h 165"/>
                                <a:gd name="T48" fmla="*/ 0 w 86"/>
                                <a:gd name="T49" fmla="*/ 10 h 165"/>
                                <a:gd name="T50" fmla="*/ 0 w 86"/>
                                <a:gd name="T51" fmla="*/ 9 h 165"/>
                                <a:gd name="T52" fmla="*/ 0 w 86"/>
                                <a:gd name="T53" fmla="*/ 8 h 165"/>
                                <a:gd name="T54" fmla="*/ 0 w 86"/>
                                <a:gd name="T55" fmla="*/ 6 h 165"/>
                                <a:gd name="T56" fmla="*/ 1 w 86"/>
                                <a:gd name="T57" fmla="*/ 5 h 165"/>
                                <a:gd name="T58" fmla="*/ 2 w 86"/>
                                <a:gd name="T59" fmla="*/ 4 h 165"/>
                                <a:gd name="T60" fmla="*/ 2 w 86"/>
                                <a:gd name="T61" fmla="*/ 3 h 165"/>
                                <a:gd name="T62" fmla="*/ 1 w 86"/>
                                <a:gd name="T63" fmla="*/ 4 h 165"/>
                                <a:gd name="T64" fmla="*/ 0 w 86"/>
                                <a:gd name="T65" fmla="*/ 4 h 165"/>
                                <a:gd name="T66" fmla="*/ 1 w 86"/>
                                <a:gd name="T67" fmla="*/ 4 h 165"/>
                                <a:gd name="T68" fmla="*/ 1 w 86"/>
                                <a:gd name="T69" fmla="*/ 3 h 165"/>
                                <a:gd name="T70" fmla="*/ 2 w 86"/>
                                <a:gd name="T71" fmla="*/ 3 h 165"/>
                                <a:gd name="T72" fmla="*/ 2 w 86"/>
                                <a:gd name="T73" fmla="*/ 2 h 165"/>
                                <a:gd name="T74" fmla="*/ 2 w 86"/>
                                <a:gd name="T75" fmla="*/ 1 h 165"/>
                                <a:gd name="T76" fmla="*/ 2 w 86"/>
                                <a:gd name="T77" fmla="*/ 0 h 165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60000 65536"/>
                                <a:gd name="T103" fmla="*/ 0 60000 65536"/>
                                <a:gd name="T104" fmla="*/ 0 60000 65536"/>
                                <a:gd name="T105" fmla="*/ 0 60000 65536"/>
                                <a:gd name="T106" fmla="*/ 0 60000 65536"/>
                                <a:gd name="T107" fmla="*/ 0 60000 65536"/>
                                <a:gd name="T108" fmla="*/ 0 60000 65536"/>
                                <a:gd name="T109" fmla="*/ 0 60000 65536"/>
                                <a:gd name="T110" fmla="*/ 0 60000 65536"/>
                                <a:gd name="T111" fmla="*/ 0 60000 65536"/>
                                <a:gd name="T112" fmla="*/ 0 60000 65536"/>
                                <a:gd name="T113" fmla="*/ 0 60000 65536"/>
                                <a:gd name="T114" fmla="*/ 0 60000 65536"/>
                                <a:gd name="T115" fmla="*/ 0 60000 65536"/>
                                <a:gd name="T116" fmla="*/ 0 60000 65536"/>
                                <a:gd name="T117" fmla="*/ 0 w 86"/>
                                <a:gd name="T118" fmla="*/ 0 h 165"/>
                                <a:gd name="T119" fmla="*/ 86 w 86"/>
                                <a:gd name="T120" fmla="*/ 165 h 165"/>
                              </a:gdLst>
                              <a:ahLst/>
                              <a:cxnLst>
                                <a:cxn ang="T78">
                                  <a:pos x="T0" y="T1"/>
                                </a:cxn>
                                <a:cxn ang="T79">
                                  <a:pos x="T2" y="T3"/>
                                </a:cxn>
                                <a:cxn ang="T80">
                                  <a:pos x="T4" y="T5"/>
                                </a:cxn>
                                <a:cxn ang="T81">
                                  <a:pos x="T6" y="T7"/>
                                </a:cxn>
                                <a:cxn ang="T82">
                                  <a:pos x="T8" y="T9"/>
                                </a:cxn>
                                <a:cxn ang="T83">
                                  <a:pos x="T10" y="T11"/>
                                </a:cxn>
                                <a:cxn ang="T84">
                                  <a:pos x="T12" y="T13"/>
                                </a:cxn>
                                <a:cxn ang="T85">
                                  <a:pos x="T14" y="T15"/>
                                </a:cxn>
                                <a:cxn ang="T86">
                                  <a:pos x="T16" y="T17"/>
                                </a:cxn>
                                <a:cxn ang="T87">
                                  <a:pos x="T18" y="T19"/>
                                </a:cxn>
                                <a:cxn ang="T88">
                                  <a:pos x="T20" y="T21"/>
                                </a:cxn>
                                <a:cxn ang="T89">
                                  <a:pos x="T22" y="T23"/>
                                </a:cxn>
                                <a:cxn ang="T90">
                                  <a:pos x="T24" y="T25"/>
                                </a:cxn>
                                <a:cxn ang="T91">
                                  <a:pos x="T26" y="T27"/>
                                </a:cxn>
                                <a:cxn ang="T92">
                                  <a:pos x="T28" y="T29"/>
                                </a:cxn>
                                <a:cxn ang="T93">
                                  <a:pos x="T30" y="T31"/>
                                </a:cxn>
                                <a:cxn ang="T94">
                                  <a:pos x="T32" y="T33"/>
                                </a:cxn>
                                <a:cxn ang="T95">
                                  <a:pos x="T34" y="T35"/>
                                </a:cxn>
                                <a:cxn ang="T96">
                                  <a:pos x="T36" y="T37"/>
                                </a:cxn>
                                <a:cxn ang="T97">
                                  <a:pos x="T38" y="T39"/>
                                </a:cxn>
                                <a:cxn ang="T98">
                                  <a:pos x="T40" y="T41"/>
                                </a:cxn>
                                <a:cxn ang="T99">
                                  <a:pos x="T42" y="T43"/>
                                </a:cxn>
                                <a:cxn ang="T100">
                                  <a:pos x="T44" y="T45"/>
                                </a:cxn>
                                <a:cxn ang="T101">
                                  <a:pos x="T46" y="T47"/>
                                </a:cxn>
                                <a:cxn ang="T102">
                                  <a:pos x="T48" y="T49"/>
                                </a:cxn>
                                <a:cxn ang="T103">
                                  <a:pos x="T50" y="T51"/>
                                </a:cxn>
                                <a:cxn ang="T104">
                                  <a:pos x="T52" y="T53"/>
                                </a:cxn>
                                <a:cxn ang="T105">
                                  <a:pos x="T54" y="T55"/>
                                </a:cxn>
                                <a:cxn ang="T106">
                                  <a:pos x="T56" y="T57"/>
                                </a:cxn>
                                <a:cxn ang="T107">
                                  <a:pos x="T58" y="T59"/>
                                </a:cxn>
                                <a:cxn ang="T108">
                                  <a:pos x="T60" y="T61"/>
                                </a:cxn>
                                <a:cxn ang="T109">
                                  <a:pos x="T62" y="T63"/>
                                </a:cxn>
                                <a:cxn ang="T110">
                                  <a:pos x="T64" y="T65"/>
                                </a:cxn>
                                <a:cxn ang="T111">
                                  <a:pos x="T66" y="T67"/>
                                </a:cxn>
                                <a:cxn ang="T112">
                                  <a:pos x="T68" y="T69"/>
                                </a:cxn>
                                <a:cxn ang="T113">
                                  <a:pos x="T70" y="T71"/>
                                </a:cxn>
                                <a:cxn ang="T114">
                                  <a:pos x="T72" y="T73"/>
                                </a:cxn>
                                <a:cxn ang="T115">
                                  <a:pos x="T74" y="T75"/>
                                </a:cxn>
                                <a:cxn ang="T116">
                                  <a:pos x="T76" y="T77"/>
                                </a:cxn>
                              </a:cxnLst>
                              <a:rect l="T117" t="T118" r="T119" b="T120"/>
                              <a:pathLst>
                                <a:path w="86" h="165">
                                  <a:moveTo>
                                    <a:pt x="46" y="0"/>
                                  </a:moveTo>
                                  <a:lnTo>
                                    <a:pt x="54" y="10"/>
                                  </a:lnTo>
                                  <a:lnTo>
                                    <a:pt x="60" y="20"/>
                                  </a:lnTo>
                                  <a:lnTo>
                                    <a:pt x="70" y="20"/>
                                  </a:lnTo>
                                  <a:lnTo>
                                    <a:pt x="79" y="20"/>
                                  </a:lnTo>
                                  <a:lnTo>
                                    <a:pt x="86" y="22"/>
                                  </a:lnTo>
                                  <a:lnTo>
                                    <a:pt x="72" y="27"/>
                                  </a:lnTo>
                                  <a:lnTo>
                                    <a:pt x="61" y="40"/>
                                  </a:lnTo>
                                  <a:lnTo>
                                    <a:pt x="54" y="52"/>
                                  </a:lnTo>
                                  <a:lnTo>
                                    <a:pt x="54" y="62"/>
                                  </a:lnTo>
                                  <a:lnTo>
                                    <a:pt x="56" y="76"/>
                                  </a:lnTo>
                                  <a:lnTo>
                                    <a:pt x="54" y="92"/>
                                  </a:lnTo>
                                  <a:lnTo>
                                    <a:pt x="40" y="109"/>
                                  </a:lnTo>
                                  <a:lnTo>
                                    <a:pt x="21" y="116"/>
                                  </a:lnTo>
                                  <a:lnTo>
                                    <a:pt x="28" y="109"/>
                                  </a:lnTo>
                                  <a:lnTo>
                                    <a:pt x="39" y="102"/>
                                  </a:lnTo>
                                  <a:lnTo>
                                    <a:pt x="47" y="76"/>
                                  </a:lnTo>
                                  <a:lnTo>
                                    <a:pt x="49" y="69"/>
                                  </a:lnTo>
                                  <a:lnTo>
                                    <a:pt x="35" y="76"/>
                                  </a:lnTo>
                                  <a:lnTo>
                                    <a:pt x="21" y="95"/>
                                  </a:lnTo>
                                  <a:lnTo>
                                    <a:pt x="14" y="113"/>
                                  </a:lnTo>
                                  <a:lnTo>
                                    <a:pt x="13" y="130"/>
                                  </a:lnTo>
                                  <a:lnTo>
                                    <a:pt x="18" y="151"/>
                                  </a:lnTo>
                                  <a:lnTo>
                                    <a:pt x="27" y="165"/>
                                  </a:lnTo>
                                  <a:lnTo>
                                    <a:pt x="11" y="149"/>
                                  </a:lnTo>
                                  <a:lnTo>
                                    <a:pt x="7" y="130"/>
                                  </a:lnTo>
                                  <a:lnTo>
                                    <a:pt x="7" y="113"/>
                                  </a:lnTo>
                                  <a:lnTo>
                                    <a:pt x="11" y="95"/>
                                  </a:lnTo>
                                  <a:lnTo>
                                    <a:pt x="20" y="80"/>
                                  </a:lnTo>
                                  <a:lnTo>
                                    <a:pt x="33" y="62"/>
                                  </a:lnTo>
                                  <a:lnTo>
                                    <a:pt x="39" y="47"/>
                                  </a:lnTo>
                                  <a:lnTo>
                                    <a:pt x="20" y="59"/>
                                  </a:lnTo>
                                  <a:lnTo>
                                    <a:pt x="0" y="57"/>
                                  </a:lnTo>
                                  <a:lnTo>
                                    <a:pt x="18" y="54"/>
                                  </a:lnTo>
                                  <a:lnTo>
                                    <a:pt x="25" y="47"/>
                                  </a:lnTo>
                                  <a:lnTo>
                                    <a:pt x="35" y="41"/>
                                  </a:lnTo>
                                  <a:lnTo>
                                    <a:pt x="42" y="27"/>
                                  </a:lnTo>
                                  <a:lnTo>
                                    <a:pt x="47" y="15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0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98" name="Freeform 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15" y="1928"/>
                              <a:ext cx="45" cy="74"/>
                            </a:xfrm>
                            <a:custGeom>
                              <a:avLst/>
                              <a:gdLst>
                                <a:gd name="T0" fmla="*/ 6 w 89"/>
                                <a:gd name="T1" fmla="*/ 5 h 150"/>
                                <a:gd name="T2" fmla="*/ 5 w 89"/>
                                <a:gd name="T3" fmla="*/ 5 h 150"/>
                                <a:gd name="T4" fmla="*/ 5 w 89"/>
                                <a:gd name="T5" fmla="*/ 4 h 150"/>
                                <a:gd name="T6" fmla="*/ 4 w 89"/>
                                <a:gd name="T7" fmla="*/ 2 h 150"/>
                                <a:gd name="T8" fmla="*/ 4 w 89"/>
                                <a:gd name="T9" fmla="*/ 1 h 150"/>
                                <a:gd name="T10" fmla="*/ 5 w 89"/>
                                <a:gd name="T11" fmla="*/ 0 h 150"/>
                                <a:gd name="T12" fmla="*/ 4 w 89"/>
                                <a:gd name="T13" fmla="*/ 0 h 150"/>
                                <a:gd name="T14" fmla="*/ 4 w 89"/>
                                <a:gd name="T15" fmla="*/ 2 h 150"/>
                                <a:gd name="T16" fmla="*/ 4 w 89"/>
                                <a:gd name="T17" fmla="*/ 3 h 150"/>
                                <a:gd name="T18" fmla="*/ 4 w 89"/>
                                <a:gd name="T19" fmla="*/ 3 h 150"/>
                                <a:gd name="T20" fmla="*/ 3 w 89"/>
                                <a:gd name="T21" fmla="*/ 3 h 150"/>
                                <a:gd name="T22" fmla="*/ 2 w 89"/>
                                <a:gd name="T23" fmla="*/ 4 h 150"/>
                                <a:gd name="T24" fmla="*/ 0 w 89"/>
                                <a:gd name="T25" fmla="*/ 5 h 150"/>
                                <a:gd name="T26" fmla="*/ 2 w 89"/>
                                <a:gd name="T27" fmla="*/ 5 h 150"/>
                                <a:gd name="T28" fmla="*/ 3 w 89"/>
                                <a:gd name="T29" fmla="*/ 4 h 150"/>
                                <a:gd name="T30" fmla="*/ 4 w 89"/>
                                <a:gd name="T31" fmla="*/ 4 h 150"/>
                                <a:gd name="T32" fmla="*/ 3 w 89"/>
                                <a:gd name="T33" fmla="*/ 5 h 150"/>
                                <a:gd name="T34" fmla="*/ 3 w 89"/>
                                <a:gd name="T35" fmla="*/ 6 h 150"/>
                                <a:gd name="T36" fmla="*/ 2 w 89"/>
                                <a:gd name="T37" fmla="*/ 6 h 150"/>
                                <a:gd name="T38" fmla="*/ 2 w 89"/>
                                <a:gd name="T39" fmla="*/ 7 h 150"/>
                                <a:gd name="T40" fmla="*/ 2 w 89"/>
                                <a:gd name="T41" fmla="*/ 7 h 150"/>
                                <a:gd name="T42" fmla="*/ 3 w 89"/>
                                <a:gd name="T43" fmla="*/ 6 h 150"/>
                                <a:gd name="T44" fmla="*/ 4 w 89"/>
                                <a:gd name="T45" fmla="*/ 5 h 150"/>
                                <a:gd name="T46" fmla="*/ 5 w 89"/>
                                <a:gd name="T47" fmla="*/ 5 h 150"/>
                                <a:gd name="T48" fmla="*/ 5 w 89"/>
                                <a:gd name="T49" fmla="*/ 6 h 150"/>
                                <a:gd name="T50" fmla="*/ 5 w 89"/>
                                <a:gd name="T51" fmla="*/ 7 h 150"/>
                                <a:gd name="T52" fmla="*/ 5 w 89"/>
                                <a:gd name="T53" fmla="*/ 7 h 150"/>
                                <a:gd name="T54" fmla="*/ 5 w 89"/>
                                <a:gd name="T55" fmla="*/ 8 h 150"/>
                                <a:gd name="T56" fmla="*/ 6 w 89"/>
                                <a:gd name="T57" fmla="*/ 9 h 150"/>
                                <a:gd name="T58" fmla="*/ 6 w 89"/>
                                <a:gd name="T59" fmla="*/ 8 h 150"/>
                                <a:gd name="T60" fmla="*/ 6 w 89"/>
                                <a:gd name="T61" fmla="*/ 7 h 150"/>
                                <a:gd name="T62" fmla="*/ 5 w 89"/>
                                <a:gd name="T63" fmla="*/ 7 h 150"/>
                                <a:gd name="T64" fmla="*/ 6 w 89"/>
                                <a:gd name="T65" fmla="*/ 6 h 150"/>
                                <a:gd name="T66" fmla="*/ 6 w 89"/>
                                <a:gd name="T67" fmla="*/ 5 h 150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w 89"/>
                                <a:gd name="T103" fmla="*/ 0 h 150"/>
                                <a:gd name="T104" fmla="*/ 89 w 89"/>
                                <a:gd name="T105" fmla="*/ 150 h 150"/>
                              </a:gdLst>
                              <a:ahLst/>
                              <a:cxnLst>
                                <a:cxn ang="T68">
                                  <a:pos x="T0" y="T1"/>
                                </a:cxn>
                                <a:cxn ang="T69">
                                  <a:pos x="T2" y="T3"/>
                                </a:cxn>
                                <a:cxn ang="T70">
                                  <a:pos x="T4" y="T5"/>
                                </a:cxn>
                                <a:cxn ang="T71">
                                  <a:pos x="T6" y="T7"/>
                                </a:cxn>
                                <a:cxn ang="T72">
                                  <a:pos x="T8" y="T9"/>
                                </a:cxn>
                                <a:cxn ang="T73">
                                  <a:pos x="T10" y="T11"/>
                                </a:cxn>
                                <a:cxn ang="T74">
                                  <a:pos x="T12" y="T13"/>
                                </a:cxn>
                                <a:cxn ang="T75">
                                  <a:pos x="T14" y="T15"/>
                                </a:cxn>
                                <a:cxn ang="T76">
                                  <a:pos x="T16" y="T17"/>
                                </a:cxn>
                                <a:cxn ang="T77">
                                  <a:pos x="T18" y="T19"/>
                                </a:cxn>
                                <a:cxn ang="T78">
                                  <a:pos x="T20" y="T21"/>
                                </a:cxn>
                                <a:cxn ang="T79">
                                  <a:pos x="T22" y="T23"/>
                                </a:cxn>
                                <a:cxn ang="T80">
                                  <a:pos x="T24" y="T25"/>
                                </a:cxn>
                                <a:cxn ang="T81">
                                  <a:pos x="T26" y="T27"/>
                                </a:cxn>
                                <a:cxn ang="T82">
                                  <a:pos x="T28" y="T29"/>
                                </a:cxn>
                                <a:cxn ang="T83">
                                  <a:pos x="T30" y="T31"/>
                                </a:cxn>
                                <a:cxn ang="T84">
                                  <a:pos x="T32" y="T33"/>
                                </a:cxn>
                                <a:cxn ang="T85">
                                  <a:pos x="T34" y="T35"/>
                                </a:cxn>
                                <a:cxn ang="T86">
                                  <a:pos x="T36" y="T37"/>
                                </a:cxn>
                                <a:cxn ang="T87">
                                  <a:pos x="T38" y="T39"/>
                                </a:cxn>
                                <a:cxn ang="T88">
                                  <a:pos x="T40" y="T41"/>
                                </a:cxn>
                                <a:cxn ang="T89">
                                  <a:pos x="T42" y="T43"/>
                                </a:cxn>
                                <a:cxn ang="T90">
                                  <a:pos x="T44" y="T45"/>
                                </a:cxn>
                                <a:cxn ang="T91">
                                  <a:pos x="T46" y="T47"/>
                                </a:cxn>
                                <a:cxn ang="T92">
                                  <a:pos x="T48" y="T49"/>
                                </a:cxn>
                                <a:cxn ang="T93">
                                  <a:pos x="T50" y="T51"/>
                                </a:cxn>
                                <a:cxn ang="T94">
                                  <a:pos x="T52" y="T53"/>
                                </a:cxn>
                                <a:cxn ang="T95">
                                  <a:pos x="T54" y="T55"/>
                                </a:cxn>
                                <a:cxn ang="T96">
                                  <a:pos x="T56" y="T57"/>
                                </a:cxn>
                                <a:cxn ang="T97">
                                  <a:pos x="T58" y="T59"/>
                                </a:cxn>
                                <a:cxn ang="T98">
                                  <a:pos x="T60" y="T61"/>
                                </a:cxn>
                                <a:cxn ang="T99">
                                  <a:pos x="T62" y="T63"/>
                                </a:cxn>
                                <a:cxn ang="T100">
                                  <a:pos x="T64" y="T65"/>
                                </a:cxn>
                                <a:cxn ang="T101">
                                  <a:pos x="T66" y="T67"/>
                                </a:cxn>
                              </a:cxnLst>
                              <a:rect l="T102" t="T103" r="T104" b="T105"/>
                              <a:pathLst>
                                <a:path w="89" h="150">
                                  <a:moveTo>
                                    <a:pt x="89" y="89"/>
                                  </a:moveTo>
                                  <a:lnTo>
                                    <a:pt x="79" y="82"/>
                                  </a:lnTo>
                                  <a:lnTo>
                                    <a:pt x="66" y="66"/>
                                  </a:lnTo>
                                  <a:lnTo>
                                    <a:pt x="63" y="42"/>
                                  </a:lnTo>
                                  <a:lnTo>
                                    <a:pt x="61" y="23"/>
                                  </a:lnTo>
                                  <a:lnTo>
                                    <a:pt x="65" y="0"/>
                                  </a:lnTo>
                                  <a:lnTo>
                                    <a:pt x="58" y="12"/>
                                  </a:lnTo>
                                  <a:lnTo>
                                    <a:pt x="52" y="37"/>
                                  </a:lnTo>
                                  <a:lnTo>
                                    <a:pt x="52" y="51"/>
                                  </a:lnTo>
                                  <a:lnTo>
                                    <a:pt x="56" y="63"/>
                                  </a:lnTo>
                                  <a:lnTo>
                                    <a:pt x="37" y="63"/>
                                  </a:lnTo>
                                  <a:lnTo>
                                    <a:pt x="18" y="75"/>
                                  </a:lnTo>
                                  <a:lnTo>
                                    <a:pt x="0" y="89"/>
                                  </a:lnTo>
                                  <a:lnTo>
                                    <a:pt x="19" y="82"/>
                                  </a:lnTo>
                                  <a:lnTo>
                                    <a:pt x="40" y="75"/>
                                  </a:lnTo>
                                  <a:lnTo>
                                    <a:pt x="58" y="75"/>
                                  </a:lnTo>
                                  <a:lnTo>
                                    <a:pt x="40" y="84"/>
                                  </a:lnTo>
                                  <a:lnTo>
                                    <a:pt x="33" y="98"/>
                                  </a:lnTo>
                                  <a:lnTo>
                                    <a:pt x="25" y="112"/>
                                  </a:lnTo>
                                  <a:lnTo>
                                    <a:pt x="21" y="125"/>
                                  </a:lnTo>
                                  <a:lnTo>
                                    <a:pt x="30" y="115"/>
                                  </a:lnTo>
                                  <a:lnTo>
                                    <a:pt x="42" y="99"/>
                                  </a:lnTo>
                                  <a:lnTo>
                                    <a:pt x="61" y="89"/>
                                  </a:lnTo>
                                  <a:lnTo>
                                    <a:pt x="66" y="87"/>
                                  </a:lnTo>
                                  <a:lnTo>
                                    <a:pt x="66" y="99"/>
                                  </a:lnTo>
                                  <a:lnTo>
                                    <a:pt x="70" y="113"/>
                                  </a:lnTo>
                                  <a:lnTo>
                                    <a:pt x="73" y="125"/>
                                  </a:lnTo>
                                  <a:lnTo>
                                    <a:pt x="77" y="139"/>
                                  </a:lnTo>
                                  <a:lnTo>
                                    <a:pt x="84" y="150"/>
                                  </a:lnTo>
                                  <a:lnTo>
                                    <a:pt x="82" y="136"/>
                                  </a:lnTo>
                                  <a:lnTo>
                                    <a:pt x="82" y="125"/>
                                  </a:lnTo>
                                  <a:lnTo>
                                    <a:pt x="80" y="115"/>
                                  </a:lnTo>
                                  <a:lnTo>
                                    <a:pt x="84" y="106"/>
                                  </a:lnTo>
                                  <a:lnTo>
                                    <a:pt x="89" y="8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77894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941" y="2022"/>
                            <a:ext cx="105" cy="2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7881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2" y="1750"/>
                        <a:ext cx="151" cy="173"/>
                        <a:chOff x="2802" y="1750"/>
                        <a:chExt cx="151" cy="173"/>
                      </a:xfrm>
                    </p:grpSpPr>
                    <p:grpSp>
                      <p:nvGrpSpPr>
                        <p:cNvPr id="77882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1" y="1750"/>
                          <a:ext cx="134" cy="161"/>
                          <a:chOff x="2811" y="1750"/>
                          <a:chExt cx="134" cy="161"/>
                        </a:xfrm>
                      </p:grpSpPr>
                      <p:grpSp>
                        <p:nvGrpSpPr>
                          <p:cNvPr id="77884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1" y="1750"/>
                            <a:ext cx="134" cy="160"/>
                            <a:chOff x="2811" y="1750"/>
                            <a:chExt cx="134" cy="160"/>
                          </a:xfrm>
                        </p:grpSpPr>
                        <p:sp>
                          <p:nvSpPr>
                            <p:cNvPr id="77888" name="Freeform 3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1" y="1750"/>
                              <a:ext cx="134" cy="160"/>
                            </a:xfrm>
                            <a:custGeom>
                              <a:avLst/>
                              <a:gdLst>
                                <a:gd name="T0" fmla="*/ 4 w 268"/>
                                <a:gd name="T1" fmla="*/ 1 h 320"/>
                                <a:gd name="T2" fmla="*/ 0 w 268"/>
                                <a:gd name="T3" fmla="*/ 5 h 320"/>
                                <a:gd name="T4" fmla="*/ 2 w 268"/>
                                <a:gd name="T5" fmla="*/ 11 h 320"/>
                                <a:gd name="T6" fmla="*/ 4 w 268"/>
                                <a:gd name="T7" fmla="*/ 15 h 320"/>
                                <a:gd name="T8" fmla="*/ 8 w 268"/>
                                <a:gd name="T9" fmla="*/ 20 h 320"/>
                                <a:gd name="T10" fmla="*/ 10 w 268"/>
                                <a:gd name="T11" fmla="*/ 17 h 320"/>
                                <a:gd name="T12" fmla="*/ 17 w 268"/>
                                <a:gd name="T13" fmla="*/ 3 h 320"/>
                                <a:gd name="T14" fmla="*/ 13 w 268"/>
                                <a:gd name="T15" fmla="*/ 0 h 320"/>
                                <a:gd name="T16" fmla="*/ 9 w 268"/>
                                <a:gd name="T17" fmla="*/ 3 h 320"/>
                                <a:gd name="T18" fmla="*/ 4 w 268"/>
                                <a:gd name="T19" fmla="*/ 1 h 320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268"/>
                                <a:gd name="T31" fmla="*/ 0 h 320"/>
                                <a:gd name="T32" fmla="*/ 268 w 268"/>
                                <a:gd name="T33" fmla="*/ 320 h 320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268" h="320">
                                  <a:moveTo>
                                    <a:pt x="77" y="26"/>
                                  </a:moveTo>
                                  <a:lnTo>
                                    <a:pt x="0" y="75"/>
                                  </a:lnTo>
                                  <a:lnTo>
                                    <a:pt x="33" y="186"/>
                                  </a:lnTo>
                                  <a:lnTo>
                                    <a:pt x="71" y="249"/>
                                  </a:lnTo>
                                  <a:lnTo>
                                    <a:pt x="131" y="320"/>
                                  </a:lnTo>
                                  <a:lnTo>
                                    <a:pt x="171" y="272"/>
                                  </a:lnTo>
                                  <a:lnTo>
                                    <a:pt x="268" y="43"/>
                                  </a:lnTo>
                                  <a:lnTo>
                                    <a:pt x="223" y="0"/>
                                  </a:lnTo>
                                  <a:lnTo>
                                    <a:pt x="146" y="56"/>
                                  </a:lnTo>
                                  <a:lnTo>
                                    <a:pt x="77" y="2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E0FF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89" name="Freeform 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1814"/>
                              <a:ext cx="37" cy="16"/>
                            </a:xfrm>
                            <a:custGeom>
                              <a:avLst/>
                              <a:gdLst>
                                <a:gd name="T0" fmla="*/ 0 w 75"/>
                                <a:gd name="T1" fmla="*/ 0 h 33"/>
                                <a:gd name="T2" fmla="*/ 4 w 75"/>
                                <a:gd name="T3" fmla="*/ 2 h 33"/>
                                <a:gd name="T4" fmla="*/ 2 w 75"/>
                                <a:gd name="T5" fmla="*/ 1 h 33"/>
                                <a:gd name="T6" fmla="*/ 0 w 75"/>
                                <a:gd name="T7" fmla="*/ 0 h 33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75"/>
                                <a:gd name="T13" fmla="*/ 0 h 33"/>
                                <a:gd name="T14" fmla="*/ 75 w 75"/>
                                <a:gd name="T15" fmla="*/ 33 h 33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75" h="33">
                                  <a:moveTo>
                                    <a:pt x="0" y="0"/>
                                  </a:moveTo>
                                  <a:lnTo>
                                    <a:pt x="75" y="33"/>
                                  </a:lnTo>
                                  <a:lnTo>
                                    <a:pt x="33" y="28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90" name="Freeform 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23" y="1819"/>
                              <a:ext cx="15" cy="8"/>
                            </a:xfrm>
                            <a:custGeom>
                              <a:avLst/>
                              <a:gdLst>
                                <a:gd name="T0" fmla="*/ 2 w 30"/>
                                <a:gd name="T1" fmla="*/ 0 h 18"/>
                                <a:gd name="T2" fmla="*/ 0 w 30"/>
                                <a:gd name="T3" fmla="*/ 1 h 18"/>
                                <a:gd name="T4" fmla="*/ 2 w 30"/>
                                <a:gd name="T5" fmla="*/ 0 h 18"/>
                                <a:gd name="T6" fmla="*/ 2 w 30"/>
                                <a:gd name="T7" fmla="*/ 0 h 18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30"/>
                                <a:gd name="T13" fmla="*/ 0 h 18"/>
                                <a:gd name="T14" fmla="*/ 30 w 30"/>
                                <a:gd name="T15" fmla="*/ 18 h 18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30" h="18">
                                  <a:moveTo>
                                    <a:pt x="30" y="0"/>
                                  </a:moveTo>
                                  <a:lnTo>
                                    <a:pt x="0" y="18"/>
                                  </a:lnTo>
                                  <a:lnTo>
                                    <a:pt x="21" y="13"/>
                                  </a:lnTo>
                                  <a:lnTo>
                                    <a:pt x="3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77885" name="Group 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4" y="1796"/>
                            <a:ext cx="50" cy="115"/>
                            <a:chOff x="2844" y="1796"/>
                            <a:chExt cx="50" cy="115"/>
                          </a:xfrm>
                        </p:grpSpPr>
                        <p:sp>
                          <p:nvSpPr>
                            <p:cNvPr id="77886" name="Freeform 3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1796"/>
                              <a:ext cx="50" cy="115"/>
                            </a:xfrm>
                            <a:custGeom>
                              <a:avLst/>
                              <a:gdLst>
                                <a:gd name="T0" fmla="*/ 1 w 101"/>
                                <a:gd name="T1" fmla="*/ 0 h 230"/>
                                <a:gd name="T2" fmla="*/ 4 w 101"/>
                                <a:gd name="T3" fmla="*/ 3 h 230"/>
                                <a:gd name="T4" fmla="*/ 3 w 101"/>
                                <a:gd name="T5" fmla="*/ 6 h 230"/>
                                <a:gd name="T6" fmla="*/ 6 w 101"/>
                                <a:gd name="T7" fmla="*/ 12 h 230"/>
                                <a:gd name="T8" fmla="*/ 3 w 101"/>
                                <a:gd name="T9" fmla="*/ 14 h 230"/>
                                <a:gd name="T10" fmla="*/ 0 w 101"/>
                                <a:gd name="T11" fmla="*/ 10 h 230"/>
                                <a:gd name="T12" fmla="*/ 1 w 101"/>
                                <a:gd name="T13" fmla="*/ 6 h 230"/>
                                <a:gd name="T14" fmla="*/ 0 w 101"/>
                                <a:gd name="T15" fmla="*/ 4 h 230"/>
                                <a:gd name="T16" fmla="*/ 1 w 101"/>
                                <a:gd name="T17" fmla="*/ 0 h 230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101"/>
                                <a:gd name="T28" fmla="*/ 0 h 230"/>
                                <a:gd name="T29" fmla="*/ 101 w 101"/>
                                <a:gd name="T30" fmla="*/ 230 h 230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101" h="230">
                                  <a:moveTo>
                                    <a:pt x="25" y="0"/>
                                  </a:moveTo>
                                  <a:lnTo>
                                    <a:pt x="68" y="35"/>
                                  </a:lnTo>
                                  <a:lnTo>
                                    <a:pt x="58" y="96"/>
                                  </a:lnTo>
                                  <a:lnTo>
                                    <a:pt x="101" y="180"/>
                                  </a:lnTo>
                                  <a:lnTo>
                                    <a:pt x="63" y="230"/>
                                  </a:lnTo>
                                  <a:lnTo>
                                    <a:pt x="9" y="159"/>
                                  </a:lnTo>
                                  <a:lnTo>
                                    <a:pt x="19" y="96"/>
                                  </a:lnTo>
                                  <a:lnTo>
                                    <a:pt x="0" y="51"/>
                                  </a:lnTo>
                                  <a:lnTo>
                                    <a:pt x="2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87" name="Freeform 3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2" y="1844"/>
                              <a:ext cx="19" cy="4"/>
                            </a:xfrm>
                            <a:custGeom>
                              <a:avLst/>
                              <a:gdLst>
                                <a:gd name="T0" fmla="*/ 0 w 38"/>
                                <a:gd name="T1" fmla="*/ 0 h 9"/>
                                <a:gd name="T2" fmla="*/ 1 w 38"/>
                                <a:gd name="T3" fmla="*/ 0 h 9"/>
                                <a:gd name="T4" fmla="*/ 2 w 38"/>
                                <a:gd name="T5" fmla="*/ 0 h 9"/>
                                <a:gd name="T6" fmla="*/ 1 w 38"/>
                                <a:gd name="T7" fmla="*/ 0 h 9"/>
                                <a:gd name="T8" fmla="*/ 0 w 38"/>
                                <a:gd name="T9" fmla="*/ 0 h 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8"/>
                                <a:gd name="T16" fmla="*/ 0 h 9"/>
                                <a:gd name="T17" fmla="*/ 38 w 38"/>
                                <a:gd name="T18" fmla="*/ 9 h 9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8" h="9">
                                  <a:moveTo>
                                    <a:pt x="0" y="2"/>
                                  </a:moveTo>
                                  <a:lnTo>
                                    <a:pt x="22" y="5"/>
                                  </a:lnTo>
                                  <a:lnTo>
                                    <a:pt x="38" y="0"/>
                                  </a:lnTo>
                                  <a:lnTo>
                                    <a:pt x="22" y="9"/>
                                  </a:lnTo>
                                  <a:lnTo>
                                    <a:pt x="0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4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77883" name="Freeform 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2" y="1772"/>
                          <a:ext cx="151" cy="151"/>
                        </a:xfrm>
                        <a:custGeom>
                          <a:avLst/>
                          <a:gdLst>
                            <a:gd name="T0" fmla="*/ 1 w 303"/>
                            <a:gd name="T1" fmla="*/ 1 h 303"/>
                            <a:gd name="T2" fmla="*/ 3 w 303"/>
                            <a:gd name="T3" fmla="*/ 8 h 303"/>
                            <a:gd name="T4" fmla="*/ 5 w 303"/>
                            <a:gd name="T5" fmla="*/ 13 h 303"/>
                            <a:gd name="T6" fmla="*/ 9 w 303"/>
                            <a:gd name="T7" fmla="*/ 17 h 303"/>
                            <a:gd name="T8" fmla="*/ 11 w 303"/>
                            <a:gd name="T9" fmla="*/ 14 h 303"/>
                            <a:gd name="T10" fmla="*/ 14 w 303"/>
                            <a:gd name="T11" fmla="*/ 7 h 303"/>
                            <a:gd name="T12" fmla="*/ 17 w 303"/>
                            <a:gd name="T13" fmla="*/ 0 h 303"/>
                            <a:gd name="T14" fmla="*/ 18 w 303"/>
                            <a:gd name="T15" fmla="*/ 0 h 303"/>
                            <a:gd name="T16" fmla="*/ 12 w 303"/>
                            <a:gd name="T17" fmla="*/ 14 h 303"/>
                            <a:gd name="T18" fmla="*/ 9 w 303"/>
                            <a:gd name="T19" fmla="*/ 18 h 303"/>
                            <a:gd name="T20" fmla="*/ 4 w 303"/>
                            <a:gd name="T21" fmla="*/ 13 h 303"/>
                            <a:gd name="T22" fmla="*/ 2 w 303"/>
                            <a:gd name="T23" fmla="*/ 9 h 303"/>
                            <a:gd name="T24" fmla="*/ 0 w 303"/>
                            <a:gd name="T25" fmla="*/ 2 h 303"/>
                            <a:gd name="T26" fmla="*/ 1 w 303"/>
                            <a:gd name="T27" fmla="*/ 1 h 303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w 303"/>
                            <a:gd name="T43" fmla="*/ 0 h 303"/>
                            <a:gd name="T44" fmla="*/ 303 w 303"/>
                            <a:gd name="T45" fmla="*/ 303 h 303"/>
                          </a:gdLst>
                          <a:ahLst/>
                          <a:cxnLst>
                            <a:cxn ang="T28">
                              <a:pos x="T0" y="T1"/>
                            </a:cxn>
                            <a:cxn ang="T29">
                              <a:pos x="T2" y="T3"/>
                            </a:cxn>
                            <a:cxn ang="T30">
                              <a:pos x="T4" y="T5"/>
                            </a:cxn>
                            <a:cxn ang="T31">
                              <a:pos x="T6" y="T7"/>
                            </a:cxn>
                            <a:cxn ang="T32">
                              <a:pos x="T8" y="T9"/>
                            </a:cxn>
                            <a:cxn ang="T33">
                              <a:pos x="T10" y="T11"/>
                            </a:cxn>
                            <a:cxn ang="T34">
                              <a:pos x="T12" y="T13"/>
                            </a:cxn>
                            <a:cxn ang="T35">
                              <a:pos x="T14" y="T15"/>
                            </a:cxn>
                            <a:cxn ang="T36">
                              <a:pos x="T16" y="T17"/>
                            </a:cxn>
                            <a:cxn ang="T37">
                              <a:pos x="T18" y="T19"/>
                            </a:cxn>
                            <a:cxn ang="T38">
                              <a:pos x="T20" y="T21"/>
                            </a:cxn>
                            <a:cxn ang="T39">
                              <a:pos x="T22" y="T23"/>
                            </a:cxn>
                            <a:cxn ang="T40">
                              <a:pos x="T24" y="T25"/>
                            </a:cxn>
                            <a:cxn ang="T41">
                              <a:pos x="T26" y="T27"/>
                            </a:cxn>
                          </a:cxnLst>
                          <a:rect l="T42" t="T43" r="T44" b="T45"/>
                          <a:pathLst>
                            <a:path w="303" h="303">
                              <a:moveTo>
                                <a:pt x="17" y="28"/>
                              </a:moveTo>
                              <a:lnTo>
                                <a:pt x="50" y="141"/>
                              </a:lnTo>
                              <a:lnTo>
                                <a:pt x="90" y="208"/>
                              </a:lnTo>
                              <a:lnTo>
                                <a:pt x="148" y="279"/>
                              </a:lnTo>
                              <a:lnTo>
                                <a:pt x="186" y="229"/>
                              </a:lnTo>
                              <a:lnTo>
                                <a:pt x="236" y="112"/>
                              </a:lnTo>
                              <a:lnTo>
                                <a:pt x="283" y="0"/>
                              </a:lnTo>
                              <a:lnTo>
                                <a:pt x="303" y="4"/>
                              </a:lnTo>
                              <a:lnTo>
                                <a:pt x="202" y="232"/>
                              </a:lnTo>
                              <a:lnTo>
                                <a:pt x="148" y="303"/>
                              </a:lnTo>
                              <a:lnTo>
                                <a:pt x="76" y="216"/>
                              </a:lnTo>
                              <a:lnTo>
                                <a:pt x="34" y="148"/>
                              </a:lnTo>
                              <a:lnTo>
                                <a:pt x="0" y="35"/>
                              </a:lnTo>
                              <a:lnTo>
                                <a:pt x="17" y="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77877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3" y="1683"/>
                      <a:ext cx="690" cy="203"/>
                      <a:chOff x="2563" y="1683"/>
                      <a:chExt cx="690" cy="203"/>
                    </a:xfrm>
                  </p:grpSpPr>
                  <p:sp>
                    <p:nvSpPr>
                      <p:cNvPr id="7787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3" y="1723"/>
                        <a:ext cx="167" cy="163"/>
                      </a:xfrm>
                      <a:custGeom>
                        <a:avLst/>
                        <a:gdLst>
                          <a:gd name="T0" fmla="*/ 20 w 334"/>
                          <a:gd name="T1" fmla="*/ 6 h 326"/>
                          <a:gd name="T2" fmla="*/ 21 w 334"/>
                          <a:gd name="T3" fmla="*/ 7 h 326"/>
                          <a:gd name="T4" fmla="*/ 21 w 334"/>
                          <a:gd name="T5" fmla="*/ 10 h 326"/>
                          <a:gd name="T6" fmla="*/ 21 w 334"/>
                          <a:gd name="T7" fmla="*/ 13 h 326"/>
                          <a:gd name="T8" fmla="*/ 20 w 334"/>
                          <a:gd name="T9" fmla="*/ 15 h 326"/>
                          <a:gd name="T10" fmla="*/ 17 w 334"/>
                          <a:gd name="T11" fmla="*/ 19 h 326"/>
                          <a:gd name="T12" fmla="*/ 15 w 334"/>
                          <a:gd name="T13" fmla="*/ 20 h 326"/>
                          <a:gd name="T14" fmla="*/ 12 w 334"/>
                          <a:gd name="T15" fmla="*/ 20 h 326"/>
                          <a:gd name="T16" fmla="*/ 10 w 334"/>
                          <a:gd name="T17" fmla="*/ 20 h 326"/>
                          <a:gd name="T18" fmla="*/ 9 w 334"/>
                          <a:gd name="T19" fmla="*/ 20 h 326"/>
                          <a:gd name="T20" fmla="*/ 6 w 334"/>
                          <a:gd name="T21" fmla="*/ 19 h 326"/>
                          <a:gd name="T22" fmla="*/ 3 w 334"/>
                          <a:gd name="T23" fmla="*/ 19 h 326"/>
                          <a:gd name="T24" fmla="*/ 1 w 334"/>
                          <a:gd name="T25" fmla="*/ 18 h 326"/>
                          <a:gd name="T26" fmla="*/ 0 w 334"/>
                          <a:gd name="T27" fmla="*/ 18 h 326"/>
                          <a:gd name="T28" fmla="*/ 0 w 334"/>
                          <a:gd name="T29" fmla="*/ 15 h 326"/>
                          <a:gd name="T30" fmla="*/ 1 w 334"/>
                          <a:gd name="T31" fmla="*/ 15 h 326"/>
                          <a:gd name="T32" fmla="*/ 3 w 334"/>
                          <a:gd name="T33" fmla="*/ 14 h 326"/>
                          <a:gd name="T34" fmla="*/ 5 w 334"/>
                          <a:gd name="T35" fmla="*/ 15 h 326"/>
                          <a:gd name="T36" fmla="*/ 1 w 334"/>
                          <a:gd name="T37" fmla="*/ 11 h 326"/>
                          <a:gd name="T38" fmla="*/ 0 w 334"/>
                          <a:gd name="T39" fmla="*/ 10 h 326"/>
                          <a:gd name="T40" fmla="*/ 1 w 334"/>
                          <a:gd name="T41" fmla="*/ 9 h 326"/>
                          <a:gd name="T42" fmla="*/ 1 w 334"/>
                          <a:gd name="T43" fmla="*/ 9 h 326"/>
                          <a:gd name="T44" fmla="*/ 7 w 334"/>
                          <a:gd name="T45" fmla="*/ 11 h 326"/>
                          <a:gd name="T46" fmla="*/ 3 w 334"/>
                          <a:gd name="T47" fmla="*/ 10 h 326"/>
                          <a:gd name="T48" fmla="*/ 1 w 334"/>
                          <a:gd name="T49" fmla="*/ 6 h 326"/>
                          <a:gd name="T50" fmla="*/ 1 w 334"/>
                          <a:gd name="T51" fmla="*/ 5 h 326"/>
                          <a:gd name="T52" fmla="*/ 3 w 334"/>
                          <a:gd name="T53" fmla="*/ 5 h 326"/>
                          <a:gd name="T54" fmla="*/ 3 w 334"/>
                          <a:gd name="T55" fmla="*/ 5 h 326"/>
                          <a:gd name="T56" fmla="*/ 10 w 334"/>
                          <a:gd name="T57" fmla="*/ 10 h 326"/>
                          <a:gd name="T58" fmla="*/ 7 w 334"/>
                          <a:gd name="T59" fmla="*/ 7 h 326"/>
                          <a:gd name="T60" fmla="*/ 5 w 334"/>
                          <a:gd name="T61" fmla="*/ 3 h 326"/>
                          <a:gd name="T62" fmla="*/ 5 w 334"/>
                          <a:gd name="T63" fmla="*/ 3 h 326"/>
                          <a:gd name="T64" fmla="*/ 5 w 334"/>
                          <a:gd name="T65" fmla="*/ 3 h 326"/>
                          <a:gd name="T66" fmla="*/ 6 w 334"/>
                          <a:gd name="T67" fmla="*/ 3 h 326"/>
                          <a:gd name="T68" fmla="*/ 10 w 334"/>
                          <a:gd name="T69" fmla="*/ 3 h 326"/>
                          <a:gd name="T70" fmla="*/ 11 w 334"/>
                          <a:gd name="T71" fmla="*/ 6 h 326"/>
                          <a:gd name="T72" fmla="*/ 13 w 334"/>
                          <a:gd name="T73" fmla="*/ 7 h 326"/>
                          <a:gd name="T74" fmla="*/ 14 w 334"/>
                          <a:gd name="T75" fmla="*/ 6 h 326"/>
                          <a:gd name="T76" fmla="*/ 13 w 334"/>
                          <a:gd name="T77" fmla="*/ 5 h 326"/>
                          <a:gd name="T78" fmla="*/ 13 w 334"/>
                          <a:gd name="T79" fmla="*/ 3 h 326"/>
                          <a:gd name="T80" fmla="*/ 15 w 334"/>
                          <a:gd name="T81" fmla="*/ 1 h 326"/>
                          <a:gd name="T82" fmla="*/ 17 w 334"/>
                          <a:gd name="T83" fmla="*/ 1 h 326"/>
                          <a:gd name="T84" fmla="*/ 17 w 334"/>
                          <a:gd name="T85" fmla="*/ 0 h 326"/>
                          <a:gd name="T86" fmla="*/ 18 w 334"/>
                          <a:gd name="T87" fmla="*/ 1 h 326"/>
                          <a:gd name="T88" fmla="*/ 19 w 334"/>
                          <a:gd name="T89" fmla="*/ 1 h 326"/>
                          <a:gd name="T90" fmla="*/ 18 w 334"/>
                          <a:gd name="T91" fmla="*/ 3 h 326"/>
                          <a:gd name="T92" fmla="*/ 18 w 334"/>
                          <a:gd name="T93" fmla="*/ 5 h 326"/>
                          <a:gd name="T94" fmla="*/ 18 w 334"/>
                          <a:gd name="T95" fmla="*/ 5 h 326"/>
                          <a:gd name="T96" fmla="*/ 20 w 334"/>
                          <a:gd name="T97" fmla="*/ 6 h 32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334"/>
                          <a:gd name="T148" fmla="*/ 0 h 326"/>
                          <a:gd name="T149" fmla="*/ 334 w 334"/>
                          <a:gd name="T150" fmla="*/ 326 h 32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334" h="326">
                            <a:moveTo>
                              <a:pt x="306" y="101"/>
                            </a:moveTo>
                            <a:lnTo>
                              <a:pt x="323" y="125"/>
                            </a:lnTo>
                            <a:lnTo>
                              <a:pt x="334" y="167"/>
                            </a:lnTo>
                            <a:lnTo>
                              <a:pt x="325" y="212"/>
                            </a:lnTo>
                            <a:lnTo>
                              <a:pt x="306" y="245"/>
                            </a:lnTo>
                            <a:lnTo>
                              <a:pt x="271" y="289"/>
                            </a:lnTo>
                            <a:lnTo>
                              <a:pt x="242" y="312"/>
                            </a:lnTo>
                            <a:lnTo>
                              <a:pt x="205" y="326"/>
                            </a:lnTo>
                            <a:lnTo>
                              <a:pt x="163" y="326"/>
                            </a:lnTo>
                            <a:lnTo>
                              <a:pt x="137" y="312"/>
                            </a:lnTo>
                            <a:lnTo>
                              <a:pt x="109" y="292"/>
                            </a:lnTo>
                            <a:lnTo>
                              <a:pt x="59" y="289"/>
                            </a:lnTo>
                            <a:lnTo>
                              <a:pt x="12" y="284"/>
                            </a:lnTo>
                            <a:lnTo>
                              <a:pt x="0" y="273"/>
                            </a:lnTo>
                            <a:lnTo>
                              <a:pt x="0" y="254"/>
                            </a:lnTo>
                            <a:lnTo>
                              <a:pt x="12" y="244"/>
                            </a:lnTo>
                            <a:lnTo>
                              <a:pt x="47" y="237"/>
                            </a:lnTo>
                            <a:lnTo>
                              <a:pt x="85" y="242"/>
                            </a:lnTo>
                            <a:lnTo>
                              <a:pt x="3" y="179"/>
                            </a:lnTo>
                            <a:lnTo>
                              <a:pt x="0" y="160"/>
                            </a:lnTo>
                            <a:lnTo>
                              <a:pt x="7" y="144"/>
                            </a:lnTo>
                            <a:lnTo>
                              <a:pt x="26" y="136"/>
                            </a:lnTo>
                            <a:lnTo>
                              <a:pt x="116" y="191"/>
                            </a:lnTo>
                            <a:lnTo>
                              <a:pt x="62" y="148"/>
                            </a:lnTo>
                            <a:lnTo>
                              <a:pt x="21" y="106"/>
                            </a:lnTo>
                            <a:lnTo>
                              <a:pt x="22" y="89"/>
                            </a:lnTo>
                            <a:lnTo>
                              <a:pt x="33" y="78"/>
                            </a:lnTo>
                            <a:lnTo>
                              <a:pt x="52" y="77"/>
                            </a:lnTo>
                            <a:lnTo>
                              <a:pt x="155" y="148"/>
                            </a:lnTo>
                            <a:lnTo>
                              <a:pt x="116" y="113"/>
                            </a:lnTo>
                            <a:lnTo>
                              <a:pt x="80" y="61"/>
                            </a:lnTo>
                            <a:lnTo>
                              <a:pt x="80" y="47"/>
                            </a:lnTo>
                            <a:lnTo>
                              <a:pt x="88" y="36"/>
                            </a:lnTo>
                            <a:lnTo>
                              <a:pt x="106" y="33"/>
                            </a:lnTo>
                            <a:lnTo>
                              <a:pt x="146" y="59"/>
                            </a:lnTo>
                            <a:lnTo>
                              <a:pt x="188" y="96"/>
                            </a:lnTo>
                            <a:lnTo>
                              <a:pt x="221" y="115"/>
                            </a:lnTo>
                            <a:lnTo>
                              <a:pt x="235" y="111"/>
                            </a:lnTo>
                            <a:lnTo>
                              <a:pt x="221" y="83"/>
                            </a:lnTo>
                            <a:lnTo>
                              <a:pt x="222" y="49"/>
                            </a:lnTo>
                            <a:lnTo>
                              <a:pt x="242" y="19"/>
                            </a:lnTo>
                            <a:lnTo>
                              <a:pt x="259" y="3"/>
                            </a:lnTo>
                            <a:lnTo>
                              <a:pt x="271" y="0"/>
                            </a:lnTo>
                            <a:lnTo>
                              <a:pt x="282" y="7"/>
                            </a:lnTo>
                            <a:lnTo>
                              <a:pt x="290" y="23"/>
                            </a:lnTo>
                            <a:lnTo>
                              <a:pt x="282" y="45"/>
                            </a:lnTo>
                            <a:lnTo>
                              <a:pt x="278" y="71"/>
                            </a:lnTo>
                            <a:lnTo>
                              <a:pt x="287" y="90"/>
                            </a:lnTo>
                            <a:lnTo>
                              <a:pt x="306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87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4" y="1683"/>
                        <a:ext cx="169" cy="163"/>
                      </a:xfrm>
                      <a:custGeom>
                        <a:avLst/>
                        <a:gdLst>
                          <a:gd name="T0" fmla="*/ 1 w 338"/>
                          <a:gd name="T1" fmla="*/ 7 h 325"/>
                          <a:gd name="T2" fmla="*/ 1 w 338"/>
                          <a:gd name="T3" fmla="*/ 8 h 325"/>
                          <a:gd name="T4" fmla="*/ 0 w 338"/>
                          <a:gd name="T5" fmla="*/ 11 h 325"/>
                          <a:gd name="T6" fmla="*/ 1 w 338"/>
                          <a:gd name="T7" fmla="*/ 14 h 325"/>
                          <a:gd name="T8" fmla="*/ 1 w 338"/>
                          <a:gd name="T9" fmla="*/ 16 h 325"/>
                          <a:gd name="T10" fmla="*/ 3 w 338"/>
                          <a:gd name="T11" fmla="*/ 19 h 325"/>
                          <a:gd name="T12" fmla="*/ 5 w 338"/>
                          <a:gd name="T13" fmla="*/ 20 h 325"/>
                          <a:gd name="T14" fmla="*/ 9 w 338"/>
                          <a:gd name="T15" fmla="*/ 21 h 325"/>
                          <a:gd name="T16" fmla="*/ 11 w 338"/>
                          <a:gd name="T17" fmla="*/ 21 h 325"/>
                          <a:gd name="T18" fmla="*/ 12 w 338"/>
                          <a:gd name="T19" fmla="*/ 20 h 325"/>
                          <a:gd name="T20" fmla="*/ 14 w 338"/>
                          <a:gd name="T21" fmla="*/ 19 h 325"/>
                          <a:gd name="T22" fmla="*/ 18 w 338"/>
                          <a:gd name="T23" fmla="*/ 19 h 325"/>
                          <a:gd name="T24" fmla="*/ 21 w 338"/>
                          <a:gd name="T25" fmla="*/ 18 h 325"/>
                          <a:gd name="T26" fmla="*/ 21 w 338"/>
                          <a:gd name="T27" fmla="*/ 18 h 325"/>
                          <a:gd name="T28" fmla="*/ 21 w 338"/>
                          <a:gd name="T29" fmla="*/ 16 h 325"/>
                          <a:gd name="T30" fmla="*/ 21 w 338"/>
                          <a:gd name="T31" fmla="*/ 16 h 325"/>
                          <a:gd name="T32" fmla="*/ 19 w 338"/>
                          <a:gd name="T33" fmla="*/ 15 h 325"/>
                          <a:gd name="T34" fmla="*/ 15 w 338"/>
                          <a:gd name="T35" fmla="*/ 16 h 325"/>
                          <a:gd name="T36" fmla="*/ 21 w 338"/>
                          <a:gd name="T37" fmla="*/ 12 h 325"/>
                          <a:gd name="T38" fmla="*/ 21 w 338"/>
                          <a:gd name="T39" fmla="*/ 10 h 325"/>
                          <a:gd name="T40" fmla="*/ 21 w 338"/>
                          <a:gd name="T41" fmla="*/ 9 h 325"/>
                          <a:gd name="T42" fmla="*/ 20 w 338"/>
                          <a:gd name="T43" fmla="*/ 9 h 325"/>
                          <a:gd name="T44" fmla="*/ 13 w 338"/>
                          <a:gd name="T45" fmla="*/ 12 h 325"/>
                          <a:gd name="T46" fmla="*/ 20 w 338"/>
                          <a:gd name="T47" fmla="*/ 8 h 325"/>
                          <a:gd name="T48" fmla="*/ 20 w 338"/>
                          <a:gd name="T49" fmla="*/ 7 h 325"/>
                          <a:gd name="T50" fmla="*/ 20 w 338"/>
                          <a:gd name="T51" fmla="*/ 6 h 325"/>
                          <a:gd name="T52" fmla="*/ 19 w 338"/>
                          <a:gd name="T53" fmla="*/ 6 h 325"/>
                          <a:gd name="T54" fmla="*/ 19 w 338"/>
                          <a:gd name="T55" fmla="*/ 5 h 325"/>
                          <a:gd name="T56" fmla="*/ 11 w 338"/>
                          <a:gd name="T57" fmla="*/ 10 h 325"/>
                          <a:gd name="T58" fmla="*/ 15 w 338"/>
                          <a:gd name="T59" fmla="*/ 6 h 325"/>
                          <a:gd name="T60" fmla="*/ 17 w 338"/>
                          <a:gd name="T61" fmla="*/ 4 h 325"/>
                          <a:gd name="T62" fmla="*/ 16 w 338"/>
                          <a:gd name="T63" fmla="*/ 3 h 325"/>
                          <a:gd name="T64" fmla="*/ 15 w 338"/>
                          <a:gd name="T65" fmla="*/ 3 h 325"/>
                          <a:gd name="T66" fmla="*/ 14 w 338"/>
                          <a:gd name="T67" fmla="*/ 3 h 325"/>
                          <a:gd name="T68" fmla="*/ 11 w 338"/>
                          <a:gd name="T69" fmla="*/ 4 h 325"/>
                          <a:gd name="T70" fmla="*/ 10 w 338"/>
                          <a:gd name="T71" fmla="*/ 6 h 325"/>
                          <a:gd name="T72" fmla="*/ 7 w 338"/>
                          <a:gd name="T73" fmla="*/ 8 h 325"/>
                          <a:gd name="T74" fmla="*/ 6 w 338"/>
                          <a:gd name="T75" fmla="*/ 7 h 325"/>
                          <a:gd name="T76" fmla="*/ 7 w 338"/>
                          <a:gd name="T77" fmla="*/ 6 h 325"/>
                          <a:gd name="T78" fmla="*/ 6 w 338"/>
                          <a:gd name="T79" fmla="*/ 4 h 325"/>
                          <a:gd name="T80" fmla="*/ 5 w 338"/>
                          <a:gd name="T81" fmla="*/ 2 h 325"/>
                          <a:gd name="T82" fmla="*/ 5 w 338"/>
                          <a:gd name="T83" fmla="*/ 1 h 325"/>
                          <a:gd name="T84" fmla="*/ 3 w 338"/>
                          <a:gd name="T85" fmla="*/ 0 h 325"/>
                          <a:gd name="T86" fmla="*/ 3 w 338"/>
                          <a:gd name="T87" fmla="*/ 1 h 325"/>
                          <a:gd name="T88" fmla="*/ 3 w 338"/>
                          <a:gd name="T89" fmla="*/ 2 h 325"/>
                          <a:gd name="T90" fmla="*/ 3 w 338"/>
                          <a:gd name="T91" fmla="*/ 3 h 325"/>
                          <a:gd name="T92" fmla="*/ 3 w 338"/>
                          <a:gd name="T93" fmla="*/ 5 h 325"/>
                          <a:gd name="T94" fmla="*/ 3 w 338"/>
                          <a:gd name="T95" fmla="*/ 6 h 325"/>
                          <a:gd name="T96" fmla="*/ 1 w 338"/>
                          <a:gd name="T97" fmla="*/ 7 h 32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338"/>
                          <a:gd name="T148" fmla="*/ 0 h 325"/>
                          <a:gd name="T149" fmla="*/ 338 w 338"/>
                          <a:gd name="T150" fmla="*/ 325 h 32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338" h="325">
                            <a:moveTo>
                              <a:pt x="28" y="101"/>
                            </a:moveTo>
                            <a:lnTo>
                              <a:pt x="10" y="125"/>
                            </a:lnTo>
                            <a:lnTo>
                              <a:pt x="0" y="167"/>
                            </a:lnTo>
                            <a:lnTo>
                              <a:pt x="8" y="212"/>
                            </a:lnTo>
                            <a:lnTo>
                              <a:pt x="28" y="245"/>
                            </a:lnTo>
                            <a:lnTo>
                              <a:pt x="62" y="289"/>
                            </a:lnTo>
                            <a:lnTo>
                              <a:pt x="92" y="313"/>
                            </a:lnTo>
                            <a:lnTo>
                              <a:pt x="129" y="325"/>
                            </a:lnTo>
                            <a:lnTo>
                              <a:pt x="172" y="324"/>
                            </a:lnTo>
                            <a:lnTo>
                              <a:pt x="198" y="313"/>
                            </a:lnTo>
                            <a:lnTo>
                              <a:pt x="226" y="292"/>
                            </a:lnTo>
                            <a:lnTo>
                              <a:pt x="278" y="289"/>
                            </a:lnTo>
                            <a:lnTo>
                              <a:pt x="325" y="284"/>
                            </a:lnTo>
                            <a:lnTo>
                              <a:pt x="338" y="273"/>
                            </a:lnTo>
                            <a:lnTo>
                              <a:pt x="338" y="254"/>
                            </a:lnTo>
                            <a:lnTo>
                              <a:pt x="325" y="244"/>
                            </a:lnTo>
                            <a:lnTo>
                              <a:pt x="291" y="237"/>
                            </a:lnTo>
                            <a:lnTo>
                              <a:pt x="250" y="242"/>
                            </a:lnTo>
                            <a:lnTo>
                              <a:pt x="334" y="179"/>
                            </a:lnTo>
                            <a:lnTo>
                              <a:pt x="338" y="160"/>
                            </a:lnTo>
                            <a:lnTo>
                              <a:pt x="331" y="144"/>
                            </a:lnTo>
                            <a:lnTo>
                              <a:pt x="315" y="137"/>
                            </a:lnTo>
                            <a:lnTo>
                              <a:pt x="219" y="191"/>
                            </a:lnTo>
                            <a:lnTo>
                              <a:pt x="308" y="120"/>
                            </a:lnTo>
                            <a:lnTo>
                              <a:pt x="313" y="108"/>
                            </a:lnTo>
                            <a:lnTo>
                              <a:pt x="313" y="92"/>
                            </a:lnTo>
                            <a:lnTo>
                              <a:pt x="304" y="82"/>
                            </a:lnTo>
                            <a:lnTo>
                              <a:pt x="289" y="78"/>
                            </a:lnTo>
                            <a:lnTo>
                              <a:pt x="181" y="150"/>
                            </a:lnTo>
                            <a:lnTo>
                              <a:pt x="242" y="83"/>
                            </a:lnTo>
                            <a:lnTo>
                              <a:pt x="259" y="64"/>
                            </a:lnTo>
                            <a:lnTo>
                              <a:pt x="256" y="45"/>
                            </a:lnTo>
                            <a:lnTo>
                              <a:pt x="244" y="35"/>
                            </a:lnTo>
                            <a:lnTo>
                              <a:pt x="230" y="33"/>
                            </a:lnTo>
                            <a:lnTo>
                              <a:pt x="190" y="61"/>
                            </a:lnTo>
                            <a:lnTo>
                              <a:pt x="148" y="96"/>
                            </a:lnTo>
                            <a:lnTo>
                              <a:pt x="113" y="115"/>
                            </a:lnTo>
                            <a:lnTo>
                              <a:pt x="99" y="111"/>
                            </a:lnTo>
                            <a:lnTo>
                              <a:pt x="113" y="83"/>
                            </a:lnTo>
                            <a:lnTo>
                              <a:pt x="111" y="49"/>
                            </a:lnTo>
                            <a:lnTo>
                              <a:pt x="92" y="19"/>
                            </a:lnTo>
                            <a:lnTo>
                              <a:pt x="75" y="3"/>
                            </a:lnTo>
                            <a:lnTo>
                              <a:pt x="62" y="0"/>
                            </a:lnTo>
                            <a:lnTo>
                              <a:pt x="52" y="7"/>
                            </a:lnTo>
                            <a:lnTo>
                              <a:pt x="43" y="24"/>
                            </a:lnTo>
                            <a:lnTo>
                              <a:pt x="52" y="45"/>
                            </a:lnTo>
                            <a:lnTo>
                              <a:pt x="55" y="71"/>
                            </a:lnTo>
                            <a:lnTo>
                              <a:pt x="47" y="89"/>
                            </a:lnTo>
                            <a:lnTo>
                              <a:pt x="28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785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224" y="2112"/>
                    <a:ext cx="561" cy="653"/>
                    <a:chOff x="2621" y="1156"/>
                    <a:chExt cx="439" cy="653"/>
                  </a:xfrm>
                </p:grpSpPr>
                <p:grpSp>
                  <p:nvGrpSpPr>
                    <p:cNvPr id="77853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21" y="1156"/>
                      <a:ext cx="439" cy="653"/>
                      <a:chOff x="2621" y="1156"/>
                      <a:chExt cx="439" cy="653"/>
                    </a:xfrm>
                  </p:grpSpPr>
                  <p:grpSp>
                    <p:nvGrpSpPr>
                      <p:cNvPr id="77865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21" y="1187"/>
                        <a:ext cx="402" cy="622"/>
                        <a:chOff x="2621" y="1187"/>
                        <a:chExt cx="402" cy="622"/>
                      </a:xfrm>
                    </p:grpSpPr>
                    <p:sp>
                      <p:nvSpPr>
                        <p:cNvPr id="77874" name="Freeform 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21" y="1187"/>
                          <a:ext cx="402" cy="622"/>
                        </a:xfrm>
                        <a:custGeom>
                          <a:avLst/>
                          <a:gdLst>
                            <a:gd name="T0" fmla="*/ 25 w 804"/>
                            <a:gd name="T1" fmla="*/ 7 h 1245"/>
                            <a:gd name="T2" fmla="*/ 23 w 804"/>
                            <a:gd name="T3" fmla="*/ 12 h 1245"/>
                            <a:gd name="T4" fmla="*/ 21 w 804"/>
                            <a:gd name="T5" fmla="*/ 18 h 1245"/>
                            <a:gd name="T6" fmla="*/ 20 w 804"/>
                            <a:gd name="T7" fmla="*/ 23 h 1245"/>
                            <a:gd name="T8" fmla="*/ 15 w 804"/>
                            <a:gd name="T9" fmla="*/ 25 h 1245"/>
                            <a:gd name="T10" fmla="*/ 9 w 804"/>
                            <a:gd name="T11" fmla="*/ 28 h 1245"/>
                            <a:gd name="T12" fmla="*/ 3 w 804"/>
                            <a:gd name="T13" fmla="*/ 30 h 1245"/>
                            <a:gd name="T14" fmla="*/ 1 w 804"/>
                            <a:gd name="T15" fmla="*/ 34 h 1245"/>
                            <a:gd name="T16" fmla="*/ 0 w 804"/>
                            <a:gd name="T17" fmla="*/ 38 h 1245"/>
                            <a:gd name="T18" fmla="*/ 2 w 804"/>
                            <a:gd name="T19" fmla="*/ 41 h 1245"/>
                            <a:gd name="T20" fmla="*/ 6 w 804"/>
                            <a:gd name="T21" fmla="*/ 43 h 1245"/>
                            <a:gd name="T22" fmla="*/ 13 w 804"/>
                            <a:gd name="T23" fmla="*/ 44 h 1245"/>
                            <a:gd name="T24" fmla="*/ 19 w 804"/>
                            <a:gd name="T25" fmla="*/ 43 h 1245"/>
                            <a:gd name="T26" fmla="*/ 18 w 804"/>
                            <a:gd name="T27" fmla="*/ 51 h 1245"/>
                            <a:gd name="T28" fmla="*/ 19 w 804"/>
                            <a:gd name="T29" fmla="*/ 62 h 1245"/>
                            <a:gd name="T30" fmla="*/ 22 w 804"/>
                            <a:gd name="T31" fmla="*/ 70 h 1245"/>
                            <a:gd name="T32" fmla="*/ 24 w 804"/>
                            <a:gd name="T33" fmla="*/ 74 h 1245"/>
                            <a:gd name="T34" fmla="*/ 27 w 804"/>
                            <a:gd name="T35" fmla="*/ 77 h 1245"/>
                            <a:gd name="T36" fmla="*/ 31 w 804"/>
                            <a:gd name="T37" fmla="*/ 77 h 1245"/>
                            <a:gd name="T38" fmla="*/ 37 w 804"/>
                            <a:gd name="T39" fmla="*/ 73 h 1245"/>
                            <a:gd name="T40" fmla="*/ 40 w 804"/>
                            <a:gd name="T41" fmla="*/ 67 h 1245"/>
                            <a:gd name="T42" fmla="*/ 43 w 804"/>
                            <a:gd name="T43" fmla="*/ 57 h 1245"/>
                            <a:gd name="T44" fmla="*/ 45 w 804"/>
                            <a:gd name="T45" fmla="*/ 49 h 1245"/>
                            <a:gd name="T46" fmla="*/ 46 w 804"/>
                            <a:gd name="T47" fmla="*/ 39 h 1245"/>
                            <a:gd name="T48" fmla="*/ 46 w 804"/>
                            <a:gd name="T49" fmla="*/ 35 h 1245"/>
                            <a:gd name="T50" fmla="*/ 49 w 804"/>
                            <a:gd name="T51" fmla="*/ 34 h 1245"/>
                            <a:gd name="T52" fmla="*/ 50 w 804"/>
                            <a:gd name="T53" fmla="*/ 31 h 1245"/>
                            <a:gd name="T54" fmla="*/ 50 w 804"/>
                            <a:gd name="T55" fmla="*/ 28 h 1245"/>
                            <a:gd name="T56" fmla="*/ 48 w 804"/>
                            <a:gd name="T57" fmla="*/ 27 h 1245"/>
                            <a:gd name="T58" fmla="*/ 48 w 804"/>
                            <a:gd name="T59" fmla="*/ 24 h 1245"/>
                            <a:gd name="T60" fmla="*/ 49 w 804"/>
                            <a:gd name="T61" fmla="*/ 13 h 1245"/>
                            <a:gd name="T62" fmla="*/ 45 w 804"/>
                            <a:gd name="T63" fmla="*/ 2 h 1245"/>
                            <a:gd name="T64" fmla="*/ 37 w 804"/>
                            <a:gd name="T65" fmla="*/ 0 h 1245"/>
                            <a:gd name="T66" fmla="*/ 27 w 804"/>
                            <a:gd name="T67" fmla="*/ 3 h 1245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804"/>
                            <a:gd name="T103" fmla="*/ 0 h 1245"/>
                            <a:gd name="T104" fmla="*/ 804 w 804"/>
                            <a:gd name="T105" fmla="*/ 1245 h 1245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804" h="1245">
                              <a:moveTo>
                                <a:pt x="445" y="63"/>
                              </a:moveTo>
                              <a:lnTo>
                                <a:pt x="393" y="127"/>
                              </a:lnTo>
                              <a:lnTo>
                                <a:pt x="372" y="159"/>
                              </a:lnTo>
                              <a:lnTo>
                                <a:pt x="356" y="194"/>
                              </a:lnTo>
                              <a:lnTo>
                                <a:pt x="341" y="241"/>
                              </a:lnTo>
                              <a:lnTo>
                                <a:pt x="327" y="298"/>
                              </a:lnTo>
                              <a:lnTo>
                                <a:pt x="315" y="343"/>
                              </a:lnTo>
                              <a:lnTo>
                                <a:pt x="308" y="375"/>
                              </a:lnTo>
                              <a:lnTo>
                                <a:pt x="292" y="396"/>
                              </a:lnTo>
                              <a:lnTo>
                                <a:pt x="249" y="415"/>
                              </a:lnTo>
                              <a:lnTo>
                                <a:pt x="195" y="430"/>
                              </a:lnTo>
                              <a:lnTo>
                                <a:pt x="141" y="453"/>
                              </a:lnTo>
                              <a:lnTo>
                                <a:pt x="85" y="476"/>
                              </a:lnTo>
                              <a:lnTo>
                                <a:pt x="50" y="495"/>
                              </a:lnTo>
                              <a:lnTo>
                                <a:pt x="22" y="517"/>
                              </a:lnTo>
                              <a:lnTo>
                                <a:pt x="5" y="547"/>
                              </a:lnTo>
                              <a:lnTo>
                                <a:pt x="0" y="580"/>
                              </a:lnTo>
                              <a:lnTo>
                                <a:pt x="0" y="613"/>
                              </a:lnTo>
                              <a:lnTo>
                                <a:pt x="10" y="641"/>
                              </a:lnTo>
                              <a:lnTo>
                                <a:pt x="29" y="667"/>
                              </a:lnTo>
                              <a:lnTo>
                                <a:pt x="57" y="685"/>
                              </a:lnTo>
                              <a:lnTo>
                                <a:pt x="95" y="699"/>
                              </a:lnTo>
                              <a:lnTo>
                                <a:pt x="149" y="705"/>
                              </a:lnTo>
                              <a:lnTo>
                                <a:pt x="201" y="707"/>
                              </a:lnTo>
                              <a:lnTo>
                                <a:pt x="259" y="702"/>
                              </a:lnTo>
                              <a:lnTo>
                                <a:pt x="299" y="692"/>
                              </a:lnTo>
                              <a:lnTo>
                                <a:pt x="292" y="740"/>
                              </a:lnTo>
                              <a:lnTo>
                                <a:pt x="287" y="822"/>
                              </a:lnTo>
                              <a:lnTo>
                                <a:pt x="292" y="907"/>
                              </a:lnTo>
                              <a:lnTo>
                                <a:pt x="304" y="1002"/>
                              </a:lnTo>
                              <a:lnTo>
                                <a:pt x="323" y="1087"/>
                              </a:lnTo>
                              <a:lnTo>
                                <a:pt x="337" y="1122"/>
                              </a:lnTo>
                              <a:lnTo>
                                <a:pt x="355" y="1155"/>
                              </a:lnTo>
                              <a:lnTo>
                                <a:pt x="381" y="1190"/>
                              </a:lnTo>
                              <a:lnTo>
                                <a:pt x="417" y="1223"/>
                              </a:lnTo>
                              <a:lnTo>
                                <a:pt x="440" y="1237"/>
                              </a:lnTo>
                              <a:lnTo>
                                <a:pt x="478" y="1245"/>
                              </a:lnTo>
                              <a:lnTo>
                                <a:pt x="506" y="1237"/>
                              </a:lnTo>
                              <a:lnTo>
                                <a:pt x="541" y="1223"/>
                              </a:lnTo>
                              <a:lnTo>
                                <a:pt x="585" y="1181"/>
                              </a:lnTo>
                              <a:lnTo>
                                <a:pt x="612" y="1130"/>
                              </a:lnTo>
                              <a:lnTo>
                                <a:pt x="635" y="1075"/>
                              </a:lnTo>
                              <a:lnTo>
                                <a:pt x="661" y="984"/>
                              </a:lnTo>
                              <a:lnTo>
                                <a:pt x="682" y="913"/>
                              </a:lnTo>
                              <a:lnTo>
                                <a:pt x="699" y="838"/>
                              </a:lnTo>
                              <a:lnTo>
                                <a:pt x="710" y="789"/>
                              </a:lnTo>
                              <a:lnTo>
                                <a:pt x="722" y="704"/>
                              </a:lnTo>
                              <a:lnTo>
                                <a:pt x="727" y="632"/>
                              </a:lnTo>
                              <a:lnTo>
                                <a:pt x="733" y="587"/>
                              </a:lnTo>
                              <a:lnTo>
                                <a:pt x="727" y="561"/>
                              </a:lnTo>
                              <a:lnTo>
                                <a:pt x="746" y="564"/>
                              </a:lnTo>
                              <a:lnTo>
                                <a:pt x="769" y="556"/>
                              </a:lnTo>
                              <a:lnTo>
                                <a:pt x="788" y="533"/>
                              </a:lnTo>
                              <a:lnTo>
                                <a:pt x="800" y="509"/>
                              </a:lnTo>
                              <a:lnTo>
                                <a:pt x="804" y="483"/>
                              </a:lnTo>
                              <a:lnTo>
                                <a:pt x="799" y="460"/>
                              </a:lnTo>
                              <a:lnTo>
                                <a:pt x="783" y="443"/>
                              </a:lnTo>
                              <a:lnTo>
                                <a:pt x="764" y="439"/>
                              </a:lnTo>
                              <a:lnTo>
                                <a:pt x="741" y="439"/>
                              </a:lnTo>
                              <a:lnTo>
                                <a:pt x="766" y="385"/>
                              </a:lnTo>
                              <a:lnTo>
                                <a:pt x="780" y="303"/>
                              </a:lnTo>
                              <a:lnTo>
                                <a:pt x="783" y="213"/>
                              </a:lnTo>
                              <a:lnTo>
                                <a:pt x="780" y="112"/>
                              </a:lnTo>
                              <a:lnTo>
                                <a:pt x="717" y="40"/>
                              </a:lnTo>
                              <a:lnTo>
                                <a:pt x="659" y="7"/>
                              </a:lnTo>
                              <a:lnTo>
                                <a:pt x="578" y="0"/>
                              </a:lnTo>
                              <a:lnTo>
                                <a:pt x="503" y="19"/>
                              </a:lnTo>
                              <a:lnTo>
                                <a:pt x="445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A08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7875" name="Freeform 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68" y="1497"/>
                          <a:ext cx="76" cy="39"/>
                        </a:xfrm>
                        <a:custGeom>
                          <a:avLst/>
                          <a:gdLst>
                            <a:gd name="T0" fmla="*/ 0 w 151"/>
                            <a:gd name="T1" fmla="*/ 4 h 79"/>
                            <a:gd name="T2" fmla="*/ 3 w 151"/>
                            <a:gd name="T3" fmla="*/ 4 h 79"/>
                            <a:gd name="T4" fmla="*/ 5 w 151"/>
                            <a:gd name="T5" fmla="*/ 3 h 79"/>
                            <a:gd name="T6" fmla="*/ 7 w 151"/>
                            <a:gd name="T7" fmla="*/ 2 h 79"/>
                            <a:gd name="T8" fmla="*/ 9 w 151"/>
                            <a:gd name="T9" fmla="*/ 1 h 79"/>
                            <a:gd name="T10" fmla="*/ 10 w 151"/>
                            <a:gd name="T11" fmla="*/ 0 h 79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51"/>
                            <a:gd name="T19" fmla="*/ 0 h 79"/>
                            <a:gd name="T20" fmla="*/ 151 w 151"/>
                            <a:gd name="T21" fmla="*/ 79 h 79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51" h="79">
                              <a:moveTo>
                                <a:pt x="0" y="79"/>
                              </a:moveTo>
                              <a:lnTo>
                                <a:pt x="33" y="72"/>
                              </a:lnTo>
                              <a:lnTo>
                                <a:pt x="73" y="56"/>
                              </a:lnTo>
                              <a:lnTo>
                                <a:pt x="104" y="42"/>
                              </a:lnTo>
                              <a:lnTo>
                                <a:pt x="132" y="23"/>
                              </a:lnTo>
                              <a:lnTo>
                                <a:pt x="151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77866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0" y="1156"/>
                        <a:ext cx="290" cy="258"/>
                        <a:chOff x="2770" y="1156"/>
                        <a:chExt cx="290" cy="258"/>
                      </a:xfrm>
                    </p:grpSpPr>
                    <p:sp>
                      <p:nvSpPr>
                        <p:cNvPr id="77867" name="Freeform 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70" y="1156"/>
                          <a:ext cx="290" cy="258"/>
                        </a:xfrm>
                        <a:custGeom>
                          <a:avLst/>
                          <a:gdLst>
                            <a:gd name="T0" fmla="*/ 1 w 580"/>
                            <a:gd name="T1" fmla="*/ 7 h 516"/>
                            <a:gd name="T2" fmla="*/ 1 w 580"/>
                            <a:gd name="T3" fmla="*/ 5 h 516"/>
                            <a:gd name="T4" fmla="*/ 5 w 580"/>
                            <a:gd name="T5" fmla="*/ 3 h 516"/>
                            <a:gd name="T6" fmla="*/ 9 w 580"/>
                            <a:gd name="T7" fmla="*/ 1 h 516"/>
                            <a:gd name="T8" fmla="*/ 13 w 580"/>
                            <a:gd name="T9" fmla="*/ 1 h 516"/>
                            <a:gd name="T10" fmla="*/ 18 w 580"/>
                            <a:gd name="T11" fmla="*/ 1 h 516"/>
                            <a:gd name="T12" fmla="*/ 21 w 580"/>
                            <a:gd name="T13" fmla="*/ 1 h 516"/>
                            <a:gd name="T14" fmla="*/ 25 w 580"/>
                            <a:gd name="T15" fmla="*/ 3 h 516"/>
                            <a:gd name="T16" fmla="*/ 28 w 580"/>
                            <a:gd name="T17" fmla="*/ 5 h 516"/>
                            <a:gd name="T18" fmla="*/ 31 w 580"/>
                            <a:gd name="T19" fmla="*/ 8 h 516"/>
                            <a:gd name="T20" fmla="*/ 34 w 580"/>
                            <a:gd name="T21" fmla="*/ 11 h 516"/>
                            <a:gd name="T22" fmla="*/ 36 w 580"/>
                            <a:gd name="T23" fmla="*/ 13 h 516"/>
                            <a:gd name="T24" fmla="*/ 36 w 580"/>
                            <a:gd name="T25" fmla="*/ 17 h 516"/>
                            <a:gd name="T26" fmla="*/ 36 w 580"/>
                            <a:gd name="T27" fmla="*/ 19 h 516"/>
                            <a:gd name="T28" fmla="*/ 36 w 580"/>
                            <a:gd name="T29" fmla="*/ 23 h 516"/>
                            <a:gd name="T30" fmla="*/ 35 w 580"/>
                            <a:gd name="T31" fmla="*/ 27 h 516"/>
                            <a:gd name="T32" fmla="*/ 33 w 580"/>
                            <a:gd name="T33" fmla="*/ 29 h 516"/>
                            <a:gd name="T34" fmla="*/ 29 w 580"/>
                            <a:gd name="T35" fmla="*/ 31 h 516"/>
                            <a:gd name="T36" fmla="*/ 26 w 580"/>
                            <a:gd name="T37" fmla="*/ 31 h 516"/>
                            <a:gd name="T38" fmla="*/ 25 w 580"/>
                            <a:gd name="T39" fmla="*/ 29 h 516"/>
                            <a:gd name="T40" fmla="*/ 24 w 580"/>
                            <a:gd name="T41" fmla="*/ 26 h 516"/>
                            <a:gd name="T42" fmla="*/ 22 w 580"/>
                            <a:gd name="T43" fmla="*/ 24 h 516"/>
                            <a:gd name="T44" fmla="*/ 21 w 580"/>
                            <a:gd name="T45" fmla="*/ 21 h 516"/>
                            <a:gd name="T46" fmla="*/ 21 w 580"/>
                            <a:gd name="T47" fmla="*/ 17 h 516"/>
                            <a:gd name="T48" fmla="*/ 22 w 580"/>
                            <a:gd name="T49" fmla="*/ 14 h 516"/>
                            <a:gd name="T50" fmla="*/ 23 w 580"/>
                            <a:gd name="T51" fmla="*/ 11 h 516"/>
                            <a:gd name="T52" fmla="*/ 20 w 580"/>
                            <a:gd name="T53" fmla="*/ 12 h 516"/>
                            <a:gd name="T54" fmla="*/ 18 w 580"/>
                            <a:gd name="T55" fmla="*/ 12 h 516"/>
                            <a:gd name="T56" fmla="*/ 16 w 580"/>
                            <a:gd name="T57" fmla="*/ 11 h 516"/>
                            <a:gd name="T58" fmla="*/ 13 w 580"/>
                            <a:gd name="T59" fmla="*/ 10 h 516"/>
                            <a:gd name="T60" fmla="*/ 11 w 580"/>
                            <a:gd name="T61" fmla="*/ 10 h 516"/>
                            <a:gd name="T62" fmla="*/ 7 w 580"/>
                            <a:gd name="T63" fmla="*/ 11 h 516"/>
                            <a:gd name="T64" fmla="*/ 3 w 580"/>
                            <a:gd name="T65" fmla="*/ 11 h 516"/>
                            <a:gd name="T66" fmla="*/ 1 w 580"/>
                            <a:gd name="T67" fmla="*/ 10 h 51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580"/>
                            <a:gd name="T103" fmla="*/ 0 h 516"/>
                            <a:gd name="T104" fmla="*/ 580 w 580"/>
                            <a:gd name="T105" fmla="*/ 516 h 516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580" h="516">
                              <a:moveTo>
                                <a:pt x="0" y="141"/>
                              </a:moveTo>
                              <a:lnTo>
                                <a:pt x="3" y="124"/>
                              </a:lnTo>
                              <a:lnTo>
                                <a:pt x="9" y="110"/>
                              </a:lnTo>
                              <a:lnTo>
                                <a:pt x="26" y="87"/>
                              </a:lnTo>
                              <a:lnTo>
                                <a:pt x="50" y="70"/>
                              </a:lnTo>
                              <a:lnTo>
                                <a:pt x="80" y="54"/>
                              </a:lnTo>
                              <a:lnTo>
                                <a:pt x="113" y="40"/>
                              </a:lnTo>
                              <a:lnTo>
                                <a:pt x="157" y="30"/>
                              </a:lnTo>
                              <a:lnTo>
                                <a:pt x="192" y="25"/>
                              </a:lnTo>
                              <a:lnTo>
                                <a:pt x="219" y="9"/>
                              </a:lnTo>
                              <a:lnTo>
                                <a:pt x="247" y="0"/>
                              </a:lnTo>
                              <a:lnTo>
                                <a:pt x="284" y="9"/>
                              </a:lnTo>
                              <a:lnTo>
                                <a:pt x="322" y="19"/>
                              </a:lnTo>
                              <a:lnTo>
                                <a:pt x="350" y="30"/>
                              </a:lnTo>
                              <a:lnTo>
                                <a:pt x="381" y="44"/>
                              </a:lnTo>
                              <a:lnTo>
                                <a:pt x="406" y="58"/>
                              </a:lnTo>
                              <a:lnTo>
                                <a:pt x="434" y="77"/>
                              </a:lnTo>
                              <a:lnTo>
                                <a:pt x="460" y="94"/>
                              </a:lnTo>
                              <a:lnTo>
                                <a:pt x="484" y="115"/>
                              </a:lnTo>
                              <a:lnTo>
                                <a:pt x="507" y="136"/>
                              </a:lnTo>
                              <a:lnTo>
                                <a:pt x="522" y="155"/>
                              </a:lnTo>
                              <a:lnTo>
                                <a:pt x="536" y="176"/>
                              </a:lnTo>
                              <a:lnTo>
                                <a:pt x="550" y="201"/>
                              </a:lnTo>
                              <a:lnTo>
                                <a:pt x="561" y="221"/>
                              </a:lnTo>
                              <a:lnTo>
                                <a:pt x="569" y="244"/>
                              </a:lnTo>
                              <a:lnTo>
                                <a:pt x="575" y="272"/>
                              </a:lnTo>
                              <a:lnTo>
                                <a:pt x="568" y="300"/>
                              </a:lnTo>
                              <a:lnTo>
                                <a:pt x="576" y="319"/>
                              </a:lnTo>
                              <a:lnTo>
                                <a:pt x="580" y="350"/>
                              </a:lnTo>
                              <a:lnTo>
                                <a:pt x="580" y="376"/>
                              </a:lnTo>
                              <a:lnTo>
                                <a:pt x="571" y="399"/>
                              </a:lnTo>
                              <a:lnTo>
                                <a:pt x="548" y="436"/>
                              </a:lnTo>
                              <a:lnTo>
                                <a:pt x="529" y="457"/>
                              </a:lnTo>
                              <a:lnTo>
                                <a:pt x="514" y="474"/>
                              </a:lnTo>
                              <a:lnTo>
                                <a:pt x="491" y="491"/>
                              </a:lnTo>
                              <a:lnTo>
                                <a:pt x="467" y="504"/>
                              </a:lnTo>
                              <a:lnTo>
                                <a:pt x="439" y="516"/>
                              </a:lnTo>
                              <a:lnTo>
                                <a:pt x="416" y="509"/>
                              </a:lnTo>
                              <a:lnTo>
                                <a:pt x="395" y="500"/>
                              </a:lnTo>
                              <a:lnTo>
                                <a:pt x="404" y="472"/>
                              </a:lnTo>
                              <a:lnTo>
                                <a:pt x="402" y="446"/>
                              </a:lnTo>
                              <a:lnTo>
                                <a:pt x="397" y="425"/>
                              </a:lnTo>
                              <a:lnTo>
                                <a:pt x="388" y="403"/>
                              </a:lnTo>
                              <a:lnTo>
                                <a:pt x="367" y="390"/>
                              </a:lnTo>
                              <a:lnTo>
                                <a:pt x="350" y="371"/>
                              </a:lnTo>
                              <a:lnTo>
                                <a:pt x="343" y="343"/>
                              </a:lnTo>
                              <a:lnTo>
                                <a:pt x="341" y="314"/>
                              </a:lnTo>
                              <a:lnTo>
                                <a:pt x="343" y="279"/>
                              </a:lnTo>
                              <a:lnTo>
                                <a:pt x="348" y="251"/>
                              </a:lnTo>
                              <a:lnTo>
                                <a:pt x="360" y="225"/>
                              </a:lnTo>
                              <a:lnTo>
                                <a:pt x="371" y="204"/>
                              </a:lnTo>
                              <a:lnTo>
                                <a:pt x="380" y="185"/>
                              </a:lnTo>
                              <a:lnTo>
                                <a:pt x="360" y="192"/>
                              </a:lnTo>
                              <a:lnTo>
                                <a:pt x="329" y="201"/>
                              </a:lnTo>
                              <a:lnTo>
                                <a:pt x="310" y="202"/>
                              </a:lnTo>
                              <a:lnTo>
                                <a:pt x="287" y="201"/>
                              </a:lnTo>
                              <a:lnTo>
                                <a:pt x="270" y="192"/>
                              </a:lnTo>
                              <a:lnTo>
                                <a:pt x="256" y="181"/>
                              </a:lnTo>
                              <a:lnTo>
                                <a:pt x="233" y="180"/>
                              </a:lnTo>
                              <a:lnTo>
                                <a:pt x="209" y="174"/>
                              </a:lnTo>
                              <a:lnTo>
                                <a:pt x="195" y="164"/>
                              </a:lnTo>
                              <a:lnTo>
                                <a:pt x="176" y="171"/>
                              </a:lnTo>
                              <a:lnTo>
                                <a:pt x="146" y="180"/>
                              </a:lnTo>
                              <a:lnTo>
                                <a:pt x="113" y="181"/>
                              </a:lnTo>
                              <a:lnTo>
                                <a:pt x="82" y="183"/>
                              </a:lnTo>
                              <a:lnTo>
                                <a:pt x="54" y="180"/>
                              </a:lnTo>
                              <a:lnTo>
                                <a:pt x="26" y="173"/>
                              </a:lnTo>
                              <a:lnTo>
                                <a:pt x="9" y="162"/>
                              </a:lnTo>
                              <a:lnTo>
                                <a:pt x="0" y="1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4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77868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66" y="1217"/>
                          <a:ext cx="119" cy="162"/>
                          <a:chOff x="2866" y="1217"/>
                          <a:chExt cx="119" cy="162"/>
                        </a:xfrm>
                      </p:grpSpPr>
                      <p:grpSp>
                        <p:nvGrpSpPr>
                          <p:cNvPr id="77869" name="Group 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67" y="1223"/>
                            <a:ext cx="118" cy="156"/>
                            <a:chOff x="2867" y="1223"/>
                            <a:chExt cx="118" cy="156"/>
                          </a:xfrm>
                        </p:grpSpPr>
                        <p:sp>
                          <p:nvSpPr>
                            <p:cNvPr id="77871" name="Freeform 5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2" y="1223"/>
                              <a:ext cx="43" cy="45"/>
                            </a:xfrm>
                            <a:custGeom>
                              <a:avLst/>
                              <a:gdLst>
                                <a:gd name="T0" fmla="*/ 0 w 85"/>
                                <a:gd name="T1" fmla="*/ 3 h 91"/>
                                <a:gd name="T2" fmla="*/ 2 w 85"/>
                                <a:gd name="T3" fmla="*/ 2 h 91"/>
                                <a:gd name="T4" fmla="*/ 3 w 85"/>
                                <a:gd name="T5" fmla="*/ 1 h 91"/>
                                <a:gd name="T6" fmla="*/ 3 w 85"/>
                                <a:gd name="T7" fmla="*/ 0 h 91"/>
                                <a:gd name="T8" fmla="*/ 3 w 85"/>
                                <a:gd name="T9" fmla="*/ 0 h 91"/>
                                <a:gd name="T10" fmla="*/ 4 w 85"/>
                                <a:gd name="T11" fmla="*/ 0 h 91"/>
                                <a:gd name="T12" fmla="*/ 4 w 85"/>
                                <a:gd name="T13" fmla="*/ 1 h 91"/>
                                <a:gd name="T14" fmla="*/ 4 w 85"/>
                                <a:gd name="T15" fmla="*/ 1 h 91"/>
                                <a:gd name="T16" fmla="*/ 3 w 85"/>
                                <a:gd name="T17" fmla="*/ 2 h 91"/>
                                <a:gd name="T18" fmla="*/ 5 w 85"/>
                                <a:gd name="T19" fmla="*/ 2 h 91"/>
                                <a:gd name="T20" fmla="*/ 6 w 85"/>
                                <a:gd name="T21" fmla="*/ 4 h 91"/>
                                <a:gd name="T22" fmla="*/ 5 w 85"/>
                                <a:gd name="T23" fmla="*/ 3 h 91"/>
                                <a:gd name="T24" fmla="*/ 4 w 85"/>
                                <a:gd name="T25" fmla="*/ 3 h 91"/>
                                <a:gd name="T26" fmla="*/ 4 w 85"/>
                                <a:gd name="T27" fmla="*/ 3 h 91"/>
                                <a:gd name="T28" fmla="*/ 4 w 85"/>
                                <a:gd name="T29" fmla="*/ 4 h 91"/>
                                <a:gd name="T30" fmla="*/ 4 w 85"/>
                                <a:gd name="T31" fmla="*/ 5 h 91"/>
                                <a:gd name="T32" fmla="*/ 3 w 85"/>
                                <a:gd name="T33" fmla="*/ 5 h 91"/>
                                <a:gd name="T34" fmla="*/ 4 w 85"/>
                                <a:gd name="T35" fmla="*/ 4 h 91"/>
                                <a:gd name="T36" fmla="*/ 4 w 85"/>
                                <a:gd name="T37" fmla="*/ 3 h 91"/>
                                <a:gd name="T38" fmla="*/ 3 w 85"/>
                                <a:gd name="T39" fmla="*/ 3 h 91"/>
                                <a:gd name="T40" fmla="*/ 2 w 85"/>
                                <a:gd name="T41" fmla="*/ 3 h 91"/>
                                <a:gd name="T42" fmla="*/ 1 w 85"/>
                                <a:gd name="T43" fmla="*/ 5 h 91"/>
                                <a:gd name="T44" fmla="*/ 2 w 85"/>
                                <a:gd name="T45" fmla="*/ 3 h 91"/>
                                <a:gd name="T46" fmla="*/ 0 w 85"/>
                                <a:gd name="T47" fmla="*/ 3 h 91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60000 65536"/>
                                <a:gd name="T67" fmla="*/ 0 60000 65536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w 85"/>
                                <a:gd name="T73" fmla="*/ 0 h 91"/>
                                <a:gd name="T74" fmla="*/ 85 w 85"/>
                                <a:gd name="T75" fmla="*/ 91 h 91"/>
                              </a:gdLst>
                              <a:ahLst/>
                              <a:cxnLst>
                                <a:cxn ang="T48">
                                  <a:pos x="T0" y="T1"/>
                                </a:cxn>
                                <a:cxn ang="T49">
                                  <a:pos x="T2" y="T3"/>
                                </a:cxn>
                                <a:cxn ang="T50">
                                  <a:pos x="T4" y="T5"/>
                                </a:cxn>
                                <a:cxn ang="T51">
                                  <a:pos x="T6" y="T7"/>
                                </a:cxn>
                                <a:cxn ang="T52">
                                  <a:pos x="T8" y="T9"/>
                                </a:cxn>
                                <a:cxn ang="T53">
                                  <a:pos x="T10" y="T11"/>
                                </a:cxn>
                                <a:cxn ang="T54">
                                  <a:pos x="T12" y="T13"/>
                                </a:cxn>
                                <a:cxn ang="T55">
                                  <a:pos x="T14" y="T15"/>
                                </a:cxn>
                                <a:cxn ang="T56">
                                  <a:pos x="T16" y="T17"/>
                                </a:cxn>
                                <a:cxn ang="T57">
                                  <a:pos x="T18" y="T19"/>
                                </a:cxn>
                                <a:cxn ang="T58">
                                  <a:pos x="T20" y="T21"/>
                                </a:cxn>
                                <a:cxn ang="T59">
                                  <a:pos x="T22" y="T23"/>
                                </a:cxn>
                                <a:cxn ang="T60">
                                  <a:pos x="T24" y="T25"/>
                                </a:cxn>
                                <a:cxn ang="T61">
                                  <a:pos x="T26" y="T27"/>
                                </a:cxn>
                                <a:cxn ang="T62">
                                  <a:pos x="T28" y="T29"/>
                                </a:cxn>
                                <a:cxn ang="T63">
                                  <a:pos x="T30" y="T31"/>
                                </a:cxn>
                                <a:cxn ang="T64">
                                  <a:pos x="T32" y="T33"/>
                                </a:cxn>
                                <a:cxn ang="T65">
                                  <a:pos x="T34" y="T35"/>
                                </a:cxn>
                                <a:cxn ang="T66">
                                  <a:pos x="T36" y="T37"/>
                                </a:cxn>
                                <a:cxn ang="T67">
                                  <a:pos x="T38" y="T39"/>
                                </a:cxn>
                                <a:cxn ang="T68">
                                  <a:pos x="T40" y="T41"/>
                                </a:cxn>
                                <a:cxn ang="T69">
                                  <a:pos x="T42" y="T43"/>
                                </a:cxn>
                                <a:cxn ang="T70">
                                  <a:pos x="T44" y="T45"/>
                                </a:cxn>
                                <a:cxn ang="T71">
                                  <a:pos x="T46" y="T47"/>
                                </a:cxn>
                              </a:cxnLst>
                              <a:rect l="T72" t="T73" r="T74" b="T75"/>
                              <a:pathLst>
                                <a:path w="85" h="91">
                                  <a:moveTo>
                                    <a:pt x="0" y="60"/>
                                  </a:moveTo>
                                  <a:lnTo>
                                    <a:pt x="31" y="42"/>
                                  </a:lnTo>
                                  <a:lnTo>
                                    <a:pt x="45" y="26"/>
                                  </a:lnTo>
                                  <a:lnTo>
                                    <a:pt x="42" y="14"/>
                                  </a:lnTo>
                                  <a:lnTo>
                                    <a:pt x="37" y="0"/>
                                  </a:lnTo>
                                  <a:lnTo>
                                    <a:pt x="50" y="7"/>
                                  </a:lnTo>
                                  <a:lnTo>
                                    <a:pt x="56" y="18"/>
                                  </a:lnTo>
                                  <a:lnTo>
                                    <a:pt x="54" y="30"/>
                                  </a:lnTo>
                                  <a:lnTo>
                                    <a:pt x="47" y="46"/>
                                  </a:lnTo>
                                  <a:lnTo>
                                    <a:pt x="68" y="46"/>
                                  </a:lnTo>
                                  <a:lnTo>
                                    <a:pt x="85" y="67"/>
                                  </a:lnTo>
                                  <a:lnTo>
                                    <a:pt x="75" y="60"/>
                                  </a:lnTo>
                                  <a:lnTo>
                                    <a:pt x="64" y="56"/>
                                  </a:lnTo>
                                  <a:lnTo>
                                    <a:pt x="56" y="60"/>
                                  </a:lnTo>
                                  <a:lnTo>
                                    <a:pt x="59" y="72"/>
                                  </a:lnTo>
                                  <a:lnTo>
                                    <a:pt x="50" y="84"/>
                                  </a:lnTo>
                                  <a:lnTo>
                                    <a:pt x="38" y="91"/>
                                  </a:lnTo>
                                  <a:lnTo>
                                    <a:pt x="50" y="72"/>
                                  </a:lnTo>
                                  <a:lnTo>
                                    <a:pt x="49" y="58"/>
                                  </a:lnTo>
                                  <a:lnTo>
                                    <a:pt x="40" y="53"/>
                                  </a:lnTo>
                                  <a:lnTo>
                                    <a:pt x="31" y="56"/>
                                  </a:lnTo>
                                  <a:lnTo>
                                    <a:pt x="10" y="80"/>
                                  </a:lnTo>
                                  <a:lnTo>
                                    <a:pt x="23" y="54"/>
                                  </a:lnTo>
                                  <a:lnTo>
                                    <a:pt x="0" y="6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72" name="Freeform 5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1335"/>
                              <a:ext cx="17" cy="44"/>
                            </a:xfrm>
                            <a:custGeom>
                              <a:avLst/>
                              <a:gdLst>
                                <a:gd name="T0" fmla="*/ 0 w 35"/>
                                <a:gd name="T1" fmla="*/ 3 h 87"/>
                                <a:gd name="T2" fmla="*/ 0 w 35"/>
                                <a:gd name="T3" fmla="*/ 3 h 87"/>
                                <a:gd name="T4" fmla="*/ 1 w 35"/>
                                <a:gd name="T5" fmla="*/ 3 h 87"/>
                                <a:gd name="T6" fmla="*/ 1 w 35"/>
                                <a:gd name="T7" fmla="*/ 2 h 87"/>
                                <a:gd name="T8" fmla="*/ 2 w 35"/>
                                <a:gd name="T9" fmla="*/ 0 h 87"/>
                                <a:gd name="T10" fmla="*/ 2 w 35"/>
                                <a:gd name="T11" fmla="*/ 2 h 87"/>
                                <a:gd name="T12" fmla="*/ 1 w 35"/>
                                <a:gd name="T13" fmla="*/ 3 h 87"/>
                                <a:gd name="T14" fmla="*/ 1 w 35"/>
                                <a:gd name="T15" fmla="*/ 4 h 87"/>
                                <a:gd name="T16" fmla="*/ 0 w 35"/>
                                <a:gd name="T17" fmla="*/ 4 h 87"/>
                                <a:gd name="T18" fmla="*/ 0 w 35"/>
                                <a:gd name="T19" fmla="*/ 5 h 87"/>
                                <a:gd name="T20" fmla="*/ 0 w 35"/>
                                <a:gd name="T21" fmla="*/ 5 h 87"/>
                                <a:gd name="T22" fmla="*/ 2 w 35"/>
                                <a:gd name="T23" fmla="*/ 5 h 87"/>
                                <a:gd name="T24" fmla="*/ 0 w 35"/>
                                <a:gd name="T25" fmla="*/ 6 h 87"/>
                                <a:gd name="T26" fmla="*/ 0 w 35"/>
                                <a:gd name="T27" fmla="*/ 5 h 87"/>
                                <a:gd name="T28" fmla="*/ 0 w 35"/>
                                <a:gd name="T29" fmla="*/ 3 h 87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w 35"/>
                                <a:gd name="T46" fmla="*/ 0 h 87"/>
                                <a:gd name="T47" fmla="*/ 35 w 35"/>
                                <a:gd name="T48" fmla="*/ 87 h 87"/>
                              </a:gdLst>
                              <a:ahLst/>
                              <a:cxnLst>
                                <a:cxn ang="T30">
                                  <a:pos x="T0" y="T1"/>
                                </a:cxn>
                                <a:cxn ang="T31">
                                  <a:pos x="T2" y="T3"/>
                                </a:cxn>
                                <a:cxn ang="T32">
                                  <a:pos x="T4" y="T5"/>
                                </a:cxn>
                                <a:cxn ang="T33">
                                  <a:pos x="T6" y="T7"/>
                                </a:cxn>
                                <a:cxn ang="T34">
                                  <a:pos x="T8" y="T9"/>
                                </a:cxn>
                                <a:cxn ang="T35">
                                  <a:pos x="T10" y="T11"/>
                                </a:cxn>
                                <a:cxn ang="T36">
                                  <a:pos x="T12" y="T13"/>
                                </a:cxn>
                                <a:cxn ang="T37">
                                  <a:pos x="T14" y="T15"/>
                                </a:cxn>
                                <a:cxn ang="T38">
                                  <a:pos x="T16" y="T17"/>
                                </a:cxn>
                                <a:cxn ang="T39">
                                  <a:pos x="T18" y="T19"/>
                                </a:cxn>
                                <a:cxn ang="T40">
                                  <a:pos x="T20" y="T21"/>
                                </a:cxn>
                                <a:cxn ang="T41">
                                  <a:pos x="T22" y="T23"/>
                                </a:cxn>
                                <a:cxn ang="T42">
                                  <a:pos x="T24" y="T25"/>
                                </a:cxn>
                                <a:cxn ang="T43">
                                  <a:pos x="T26" y="T27"/>
                                </a:cxn>
                                <a:cxn ang="T44">
                                  <a:pos x="T28" y="T29"/>
                                </a:cxn>
                              </a:cxnLst>
                              <a:rect l="T45" t="T46" r="T47" b="T48"/>
                              <a:pathLst>
                                <a:path w="35" h="87">
                                  <a:moveTo>
                                    <a:pt x="0" y="42"/>
                                  </a:moveTo>
                                  <a:lnTo>
                                    <a:pt x="12" y="42"/>
                                  </a:lnTo>
                                  <a:lnTo>
                                    <a:pt x="24" y="35"/>
                                  </a:lnTo>
                                  <a:lnTo>
                                    <a:pt x="29" y="17"/>
                                  </a:lnTo>
                                  <a:lnTo>
                                    <a:pt x="35" y="0"/>
                                  </a:lnTo>
                                  <a:lnTo>
                                    <a:pt x="33" y="21"/>
                                  </a:lnTo>
                                  <a:lnTo>
                                    <a:pt x="29" y="38"/>
                                  </a:lnTo>
                                  <a:lnTo>
                                    <a:pt x="24" y="49"/>
                                  </a:lnTo>
                                  <a:lnTo>
                                    <a:pt x="15" y="56"/>
                                  </a:lnTo>
                                  <a:lnTo>
                                    <a:pt x="14" y="66"/>
                                  </a:lnTo>
                                  <a:lnTo>
                                    <a:pt x="14" y="78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10" y="87"/>
                                  </a:lnTo>
                                  <a:lnTo>
                                    <a:pt x="8" y="68"/>
                                  </a:lnTo>
                                  <a:lnTo>
                                    <a:pt x="0" y="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873" name="Freeform 5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7" y="1238"/>
                              <a:ext cx="28" cy="3"/>
                            </a:xfrm>
                            <a:custGeom>
                              <a:avLst/>
                              <a:gdLst>
                                <a:gd name="T0" fmla="*/ 2 w 56"/>
                                <a:gd name="T1" fmla="*/ 1 h 5"/>
                                <a:gd name="T2" fmla="*/ 2 w 56"/>
                                <a:gd name="T3" fmla="*/ 1 h 5"/>
                                <a:gd name="T4" fmla="*/ 4 w 56"/>
                                <a:gd name="T5" fmla="*/ 0 h 5"/>
                                <a:gd name="T6" fmla="*/ 3 w 56"/>
                                <a:gd name="T7" fmla="*/ 1 h 5"/>
                                <a:gd name="T8" fmla="*/ 2 w 56"/>
                                <a:gd name="T9" fmla="*/ 1 h 5"/>
                                <a:gd name="T10" fmla="*/ 1 w 56"/>
                                <a:gd name="T11" fmla="*/ 1 h 5"/>
                                <a:gd name="T12" fmla="*/ 0 w 56"/>
                                <a:gd name="T13" fmla="*/ 1 h 5"/>
                                <a:gd name="T14" fmla="*/ 2 w 56"/>
                                <a:gd name="T15" fmla="*/ 1 h 5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6"/>
                                <a:gd name="T25" fmla="*/ 0 h 5"/>
                                <a:gd name="T26" fmla="*/ 56 w 56"/>
                                <a:gd name="T27" fmla="*/ 5 h 5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6" h="5">
                                  <a:moveTo>
                                    <a:pt x="19" y="2"/>
                                  </a:moveTo>
                                  <a:lnTo>
                                    <a:pt x="32" y="2"/>
                                  </a:lnTo>
                                  <a:lnTo>
                                    <a:pt x="56" y="0"/>
                                  </a:lnTo>
                                  <a:lnTo>
                                    <a:pt x="39" y="5"/>
                                  </a:lnTo>
                                  <a:lnTo>
                                    <a:pt x="23" y="5"/>
                                  </a:lnTo>
                                  <a:lnTo>
                                    <a:pt x="12" y="5"/>
                                  </a:lnTo>
                                  <a:lnTo>
                                    <a:pt x="0" y="2"/>
                                  </a:lnTo>
                                  <a:lnTo>
                                    <a:pt x="19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77870" name="Freeform 5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66" y="1217"/>
                            <a:ext cx="18" cy="19"/>
                          </a:xfrm>
                          <a:custGeom>
                            <a:avLst/>
                            <a:gdLst>
                              <a:gd name="T0" fmla="*/ 0 w 34"/>
                              <a:gd name="T1" fmla="*/ 2 h 38"/>
                              <a:gd name="T2" fmla="*/ 1 w 34"/>
                              <a:gd name="T3" fmla="*/ 2 h 38"/>
                              <a:gd name="T4" fmla="*/ 2 w 34"/>
                              <a:gd name="T5" fmla="*/ 2 h 38"/>
                              <a:gd name="T6" fmla="*/ 2 w 34"/>
                              <a:gd name="T7" fmla="*/ 1 h 38"/>
                              <a:gd name="T8" fmla="*/ 3 w 34"/>
                              <a:gd name="T9" fmla="*/ 0 h 38"/>
                              <a:gd name="T10" fmla="*/ 1 w 34"/>
                              <a:gd name="T11" fmla="*/ 1 h 38"/>
                              <a:gd name="T12" fmla="*/ 0 w 34"/>
                              <a:gd name="T13" fmla="*/ 2 h 3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w 34"/>
                              <a:gd name="T22" fmla="*/ 0 h 38"/>
                              <a:gd name="T23" fmla="*/ 34 w 34"/>
                              <a:gd name="T24" fmla="*/ 38 h 38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T21" t="T22" r="T23" b="T24"/>
                            <a:pathLst>
                              <a:path w="34" h="38">
                                <a:moveTo>
                                  <a:pt x="0" y="38"/>
                                </a:moveTo>
                                <a:lnTo>
                                  <a:pt x="10" y="38"/>
                                </a:lnTo>
                                <a:lnTo>
                                  <a:pt x="20" y="32"/>
                                </a:lnTo>
                                <a:lnTo>
                                  <a:pt x="26" y="19"/>
                                </a:lnTo>
                                <a:lnTo>
                                  <a:pt x="34" y="0"/>
                                </a:lnTo>
                                <a:lnTo>
                                  <a:pt x="13" y="30"/>
                                </a:lnTo>
                                <a:lnTo>
                                  <a:pt x="0" y="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04020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785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3" y="1282"/>
                      <a:ext cx="109" cy="338"/>
                      <a:chOff x="2803" y="1282"/>
                      <a:chExt cx="109" cy="338"/>
                    </a:xfrm>
                  </p:grpSpPr>
                  <p:grpSp>
                    <p:nvGrpSpPr>
                      <p:cNvPr id="77855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3" y="1282"/>
                        <a:ext cx="96" cy="130"/>
                        <a:chOff x="2803" y="1282"/>
                        <a:chExt cx="96" cy="130"/>
                      </a:xfrm>
                    </p:grpSpPr>
                    <p:grpSp>
                      <p:nvGrpSpPr>
                        <p:cNvPr id="77859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3" y="1282"/>
                          <a:ext cx="96" cy="18"/>
                          <a:chOff x="2803" y="1282"/>
                          <a:chExt cx="96" cy="18"/>
                        </a:xfrm>
                      </p:grpSpPr>
                      <p:sp>
                        <p:nvSpPr>
                          <p:cNvPr id="77863" name="Freeform 5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6" y="1282"/>
                            <a:ext cx="43" cy="18"/>
                          </a:xfrm>
                          <a:custGeom>
                            <a:avLst/>
                            <a:gdLst>
                              <a:gd name="T0" fmla="*/ 0 w 87"/>
                              <a:gd name="T1" fmla="*/ 0 h 37"/>
                              <a:gd name="T2" fmla="*/ 1 w 87"/>
                              <a:gd name="T3" fmla="*/ 0 h 37"/>
                              <a:gd name="T4" fmla="*/ 2 w 87"/>
                              <a:gd name="T5" fmla="*/ 0 h 37"/>
                              <a:gd name="T6" fmla="*/ 3 w 87"/>
                              <a:gd name="T7" fmla="*/ 0 h 37"/>
                              <a:gd name="T8" fmla="*/ 4 w 87"/>
                              <a:gd name="T9" fmla="*/ 1 h 37"/>
                              <a:gd name="T10" fmla="*/ 5 w 87"/>
                              <a:gd name="T11" fmla="*/ 2 h 37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87"/>
                              <a:gd name="T19" fmla="*/ 0 h 37"/>
                              <a:gd name="T20" fmla="*/ 87 w 87"/>
                              <a:gd name="T21" fmla="*/ 37 h 37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87" h="37">
                                <a:moveTo>
                                  <a:pt x="0" y="7"/>
                                </a:moveTo>
                                <a:lnTo>
                                  <a:pt x="21" y="0"/>
                                </a:lnTo>
                                <a:lnTo>
                                  <a:pt x="40" y="2"/>
                                </a:lnTo>
                                <a:lnTo>
                                  <a:pt x="59" y="9"/>
                                </a:lnTo>
                                <a:lnTo>
                                  <a:pt x="76" y="19"/>
                                </a:lnTo>
                                <a:lnTo>
                                  <a:pt x="87" y="37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60402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7864" name="Freeform 5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3" y="1282"/>
                            <a:ext cx="35" cy="13"/>
                          </a:xfrm>
                          <a:custGeom>
                            <a:avLst/>
                            <a:gdLst>
                              <a:gd name="T0" fmla="*/ 0 w 70"/>
                              <a:gd name="T1" fmla="*/ 2 h 26"/>
                              <a:gd name="T2" fmla="*/ 1 w 70"/>
                              <a:gd name="T3" fmla="*/ 1 h 26"/>
                              <a:gd name="T4" fmla="*/ 1 w 70"/>
                              <a:gd name="T5" fmla="*/ 1 h 26"/>
                              <a:gd name="T6" fmla="*/ 3 w 70"/>
                              <a:gd name="T7" fmla="*/ 0 h 26"/>
                              <a:gd name="T8" fmla="*/ 4 w 70"/>
                              <a:gd name="T9" fmla="*/ 1 h 26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70"/>
                              <a:gd name="T16" fmla="*/ 0 h 26"/>
                              <a:gd name="T17" fmla="*/ 70 w 70"/>
                              <a:gd name="T18" fmla="*/ 26 h 2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70" h="26">
                                <a:moveTo>
                                  <a:pt x="0" y="26"/>
                                </a:moveTo>
                                <a:lnTo>
                                  <a:pt x="13" y="12"/>
                                </a:lnTo>
                                <a:lnTo>
                                  <a:pt x="30" y="5"/>
                                </a:lnTo>
                                <a:lnTo>
                                  <a:pt x="51" y="0"/>
                                </a:lnTo>
                                <a:lnTo>
                                  <a:pt x="70" y="4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60402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7860" name="Group 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4" y="1296"/>
                          <a:ext cx="88" cy="116"/>
                          <a:chOff x="2804" y="1296"/>
                          <a:chExt cx="88" cy="116"/>
                        </a:xfrm>
                      </p:grpSpPr>
                      <p:sp>
                        <p:nvSpPr>
                          <p:cNvPr id="77861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4" y="1296"/>
                            <a:ext cx="33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77862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60" y="1296"/>
                            <a:ext cx="32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7856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11" y="1500"/>
                        <a:ext cx="101" cy="120"/>
                        <a:chOff x="2811" y="1500"/>
                        <a:chExt cx="101" cy="120"/>
                      </a:xfrm>
                    </p:grpSpPr>
                    <p:sp>
                      <p:nvSpPr>
                        <p:cNvPr id="77857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86" y="1500"/>
                          <a:ext cx="26" cy="120"/>
                        </a:xfrm>
                        <a:custGeom>
                          <a:avLst/>
                          <a:gdLst>
                            <a:gd name="T0" fmla="*/ 3 w 50"/>
                            <a:gd name="T1" fmla="*/ 0 h 240"/>
                            <a:gd name="T2" fmla="*/ 2 w 50"/>
                            <a:gd name="T3" fmla="*/ 2 h 240"/>
                            <a:gd name="T4" fmla="*/ 1 w 50"/>
                            <a:gd name="T5" fmla="*/ 4 h 240"/>
                            <a:gd name="T6" fmla="*/ 1 w 50"/>
                            <a:gd name="T7" fmla="*/ 6 h 240"/>
                            <a:gd name="T8" fmla="*/ 0 w 50"/>
                            <a:gd name="T9" fmla="*/ 9 h 240"/>
                            <a:gd name="T10" fmla="*/ 1 w 50"/>
                            <a:gd name="T11" fmla="*/ 11 h 240"/>
                            <a:gd name="T12" fmla="*/ 1 w 50"/>
                            <a:gd name="T13" fmla="*/ 13 h 240"/>
                            <a:gd name="T14" fmla="*/ 2 w 50"/>
                            <a:gd name="T15" fmla="*/ 14 h 240"/>
                            <a:gd name="T16" fmla="*/ 4 w 50"/>
                            <a:gd name="T17" fmla="*/ 15 h 24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0"/>
                            <a:gd name="T28" fmla="*/ 0 h 240"/>
                            <a:gd name="T29" fmla="*/ 50 w 50"/>
                            <a:gd name="T30" fmla="*/ 240 h 24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0" h="240">
                              <a:moveTo>
                                <a:pt x="38" y="0"/>
                              </a:moveTo>
                              <a:lnTo>
                                <a:pt x="26" y="21"/>
                              </a:lnTo>
                              <a:lnTo>
                                <a:pt x="10" y="56"/>
                              </a:lnTo>
                              <a:lnTo>
                                <a:pt x="3" y="87"/>
                              </a:lnTo>
                              <a:lnTo>
                                <a:pt x="0" y="129"/>
                              </a:lnTo>
                              <a:lnTo>
                                <a:pt x="1" y="167"/>
                              </a:lnTo>
                              <a:lnTo>
                                <a:pt x="15" y="193"/>
                              </a:lnTo>
                              <a:lnTo>
                                <a:pt x="31" y="218"/>
                              </a:lnTo>
                              <a:lnTo>
                                <a:pt x="50" y="24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7858" name="Freeform 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11" y="1544"/>
                          <a:ext cx="80" cy="51"/>
                        </a:xfrm>
                        <a:custGeom>
                          <a:avLst/>
                          <a:gdLst>
                            <a:gd name="T0" fmla="*/ 0 w 160"/>
                            <a:gd name="T1" fmla="*/ 0 h 103"/>
                            <a:gd name="T2" fmla="*/ 1 w 160"/>
                            <a:gd name="T3" fmla="*/ 3 h 103"/>
                            <a:gd name="T4" fmla="*/ 1 w 160"/>
                            <a:gd name="T5" fmla="*/ 6 h 103"/>
                            <a:gd name="T6" fmla="*/ 3 w 160"/>
                            <a:gd name="T7" fmla="*/ 5 h 103"/>
                            <a:gd name="T8" fmla="*/ 5 w 160"/>
                            <a:gd name="T9" fmla="*/ 5 h 103"/>
                            <a:gd name="T10" fmla="*/ 7 w 160"/>
                            <a:gd name="T11" fmla="*/ 5 h 103"/>
                            <a:gd name="T12" fmla="*/ 10 w 160"/>
                            <a:gd name="T13" fmla="*/ 6 h 103"/>
                            <a:gd name="T14" fmla="*/ 10 w 160"/>
                            <a:gd name="T15" fmla="*/ 4 h 103"/>
                            <a:gd name="T16" fmla="*/ 10 w 160"/>
                            <a:gd name="T17" fmla="*/ 2 h 103"/>
                            <a:gd name="T18" fmla="*/ 10 w 160"/>
                            <a:gd name="T19" fmla="*/ 1 h 103"/>
                            <a:gd name="T20" fmla="*/ 10 w 160"/>
                            <a:gd name="T21" fmla="*/ 0 h 103"/>
                            <a:gd name="T22" fmla="*/ 7 w 160"/>
                            <a:gd name="T23" fmla="*/ 0 h 103"/>
                            <a:gd name="T24" fmla="*/ 6 w 160"/>
                            <a:gd name="T25" fmla="*/ 1 h 103"/>
                            <a:gd name="T26" fmla="*/ 5 w 160"/>
                            <a:gd name="T27" fmla="*/ 1 h 103"/>
                            <a:gd name="T28" fmla="*/ 3 w 160"/>
                            <a:gd name="T29" fmla="*/ 1 h 103"/>
                            <a:gd name="T30" fmla="*/ 0 w 160"/>
                            <a:gd name="T31" fmla="*/ 0 h 103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160"/>
                            <a:gd name="T49" fmla="*/ 0 h 103"/>
                            <a:gd name="T50" fmla="*/ 160 w 160"/>
                            <a:gd name="T51" fmla="*/ 103 h 103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160" h="103">
                              <a:moveTo>
                                <a:pt x="0" y="5"/>
                              </a:moveTo>
                              <a:lnTo>
                                <a:pt x="19" y="54"/>
                              </a:lnTo>
                              <a:lnTo>
                                <a:pt x="16" y="103"/>
                              </a:lnTo>
                              <a:lnTo>
                                <a:pt x="59" y="91"/>
                              </a:lnTo>
                              <a:lnTo>
                                <a:pt x="82" y="86"/>
                              </a:lnTo>
                              <a:lnTo>
                                <a:pt x="112" y="89"/>
                              </a:lnTo>
                              <a:lnTo>
                                <a:pt x="160" y="99"/>
                              </a:lnTo>
                              <a:lnTo>
                                <a:pt x="150" y="75"/>
                              </a:lnTo>
                              <a:lnTo>
                                <a:pt x="150" y="47"/>
                              </a:lnTo>
                              <a:lnTo>
                                <a:pt x="152" y="21"/>
                              </a:lnTo>
                              <a:lnTo>
                                <a:pt x="153" y="0"/>
                              </a:lnTo>
                              <a:lnTo>
                                <a:pt x="127" y="12"/>
                              </a:lnTo>
                              <a:lnTo>
                                <a:pt x="98" y="21"/>
                              </a:lnTo>
                              <a:lnTo>
                                <a:pt x="68" y="23"/>
                              </a:lnTo>
                              <a:lnTo>
                                <a:pt x="38" y="18"/>
                              </a:lnTo>
                              <a:lnTo>
                                <a:pt x="0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77846" name="Freeform 66"/>
              <p:cNvSpPr>
                <a:spLocks/>
              </p:cNvSpPr>
              <p:nvPr/>
            </p:nvSpPr>
            <p:spPr bwMode="auto">
              <a:xfrm>
                <a:off x="1872" y="2026"/>
                <a:ext cx="1645" cy="662"/>
              </a:xfrm>
              <a:custGeom>
                <a:avLst/>
                <a:gdLst>
                  <a:gd name="T0" fmla="*/ 3 w 3290"/>
                  <a:gd name="T1" fmla="*/ 33 h 1326"/>
                  <a:gd name="T2" fmla="*/ 6 w 3290"/>
                  <a:gd name="T3" fmla="*/ 19 h 1326"/>
                  <a:gd name="T4" fmla="*/ 11 w 3290"/>
                  <a:gd name="T5" fmla="*/ 7 h 1326"/>
                  <a:gd name="T6" fmla="*/ 14 w 3290"/>
                  <a:gd name="T7" fmla="*/ 1 h 1326"/>
                  <a:gd name="T8" fmla="*/ 19 w 3290"/>
                  <a:gd name="T9" fmla="*/ 0 h 1326"/>
                  <a:gd name="T10" fmla="*/ 23 w 3290"/>
                  <a:gd name="T11" fmla="*/ 5 h 1326"/>
                  <a:gd name="T12" fmla="*/ 26 w 3290"/>
                  <a:gd name="T13" fmla="*/ 16 h 1326"/>
                  <a:gd name="T14" fmla="*/ 31 w 3290"/>
                  <a:gd name="T15" fmla="*/ 30 h 1326"/>
                  <a:gd name="T16" fmla="*/ 36 w 3290"/>
                  <a:gd name="T17" fmla="*/ 45 h 1326"/>
                  <a:gd name="T18" fmla="*/ 40 w 3290"/>
                  <a:gd name="T19" fmla="*/ 60 h 1326"/>
                  <a:gd name="T20" fmla="*/ 44 w 3290"/>
                  <a:gd name="T21" fmla="*/ 73 h 1326"/>
                  <a:gd name="T22" fmla="*/ 48 w 3290"/>
                  <a:gd name="T23" fmla="*/ 80 h 1326"/>
                  <a:gd name="T24" fmla="*/ 51 w 3290"/>
                  <a:gd name="T25" fmla="*/ 82 h 1326"/>
                  <a:gd name="T26" fmla="*/ 56 w 3290"/>
                  <a:gd name="T27" fmla="*/ 78 h 1326"/>
                  <a:gd name="T28" fmla="*/ 60 w 3290"/>
                  <a:gd name="T29" fmla="*/ 69 h 1326"/>
                  <a:gd name="T30" fmla="*/ 65 w 3290"/>
                  <a:gd name="T31" fmla="*/ 56 h 1326"/>
                  <a:gd name="T32" fmla="*/ 69 w 3290"/>
                  <a:gd name="T33" fmla="*/ 40 h 1326"/>
                  <a:gd name="T34" fmla="*/ 73 w 3290"/>
                  <a:gd name="T35" fmla="*/ 25 h 1326"/>
                  <a:gd name="T36" fmla="*/ 77 w 3290"/>
                  <a:gd name="T37" fmla="*/ 12 h 1326"/>
                  <a:gd name="T38" fmla="*/ 81 w 3290"/>
                  <a:gd name="T39" fmla="*/ 3 h 1326"/>
                  <a:gd name="T40" fmla="*/ 86 w 3290"/>
                  <a:gd name="T41" fmla="*/ 0 h 1326"/>
                  <a:gd name="T42" fmla="*/ 90 w 3290"/>
                  <a:gd name="T43" fmla="*/ 2 h 1326"/>
                  <a:gd name="T44" fmla="*/ 94 w 3290"/>
                  <a:gd name="T45" fmla="*/ 10 h 1326"/>
                  <a:gd name="T46" fmla="*/ 98 w 3290"/>
                  <a:gd name="T47" fmla="*/ 23 h 1326"/>
                  <a:gd name="T48" fmla="*/ 102 w 3290"/>
                  <a:gd name="T49" fmla="*/ 38 h 1326"/>
                  <a:gd name="T50" fmla="*/ 105 w 3290"/>
                  <a:gd name="T51" fmla="*/ 54 h 1326"/>
                  <a:gd name="T52" fmla="*/ 110 w 3290"/>
                  <a:gd name="T53" fmla="*/ 67 h 1326"/>
                  <a:gd name="T54" fmla="*/ 114 w 3290"/>
                  <a:gd name="T55" fmla="*/ 77 h 1326"/>
                  <a:gd name="T56" fmla="*/ 118 w 3290"/>
                  <a:gd name="T57" fmla="*/ 82 h 1326"/>
                  <a:gd name="T58" fmla="*/ 122 w 3290"/>
                  <a:gd name="T59" fmla="*/ 81 h 1326"/>
                  <a:gd name="T60" fmla="*/ 126 w 3290"/>
                  <a:gd name="T61" fmla="*/ 74 h 1326"/>
                  <a:gd name="T62" fmla="*/ 131 w 3290"/>
                  <a:gd name="T63" fmla="*/ 62 h 1326"/>
                  <a:gd name="T64" fmla="*/ 135 w 3290"/>
                  <a:gd name="T65" fmla="*/ 47 h 1326"/>
                  <a:gd name="T66" fmla="*/ 140 w 3290"/>
                  <a:gd name="T67" fmla="*/ 32 h 1326"/>
                  <a:gd name="T68" fmla="*/ 144 w 3290"/>
                  <a:gd name="T69" fmla="*/ 17 h 1326"/>
                  <a:gd name="T70" fmla="*/ 148 w 3290"/>
                  <a:gd name="T71" fmla="*/ 6 h 1326"/>
                  <a:gd name="T72" fmla="*/ 152 w 3290"/>
                  <a:gd name="T73" fmla="*/ 0 h 1326"/>
                  <a:gd name="T74" fmla="*/ 156 w 3290"/>
                  <a:gd name="T75" fmla="*/ 0 h 1326"/>
                  <a:gd name="T76" fmla="*/ 160 w 3290"/>
                  <a:gd name="T77" fmla="*/ 6 h 1326"/>
                  <a:gd name="T78" fmla="*/ 165 w 3290"/>
                  <a:gd name="T79" fmla="*/ 17 h 1326"/>
                  <a:gd name="T80" fmla="*/ 169 w 3290"/>
                  <a:gd name="T81" fmla="*/ 31 h 1326"/>
                  <a:gd name="T82" fmla="*/ 173 w 3290"/>
                  <a:gd name="T83" fmla="*/ 47 h 1326"/>
                  <a:gd name="T84" fmla="*/ 177 w 3290"/>
                  <a:gd name="T85" fmla="*/ 61 h 1326"/>
                  <a:gd name="T86" fmla="*/ 181 w 3290"/>
                  <a:gd name="T87" fmla="*/ 73 h 1326"/>
                  <a:gd name="T88" fmla="*/ 185 w 3290"/>
                  <a:gd name="T89" fmla="*/ 81 h 1326"/>
                  <a:gd name="T90" fmla="*/ 189 w 3290"/>
                  <a:gd name="T91" fmla="*/ 82 h 1326"/>
                  <a:gd name="T92" fmla="*/ 194 w 3290"/>
                  <a:gd name="T93" fmla="*/ 78 h 1326"/>
                  <a:gd name="T94" fmla="*/ 198 w 3290"/>
                  <a:gd name="T95" fmla="*/ 68 h 1326"/>
                  <a:gd name="T96" fmla="*/ 202 w 3290"/>
                  <a:gd name="T97" fmla="*/ 54 h 1326"/>
                  <a:gd name="T98" fmla="*/ 206 w 3290"/>
                  <a:gd name="T99" fmla="*/ 39 h 13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90"/>
                  <a:gd name="T151" fmla="*/ 0 h 1326"/>
                  <a:gd name="T152" fmla="*/ 3290 w 3290"/>
                  <a:gd name="T153" fmla="*/ 1326 h 132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90" h="1326">
                    <a:moveTo>
                      <a:pt x="0" y="664"/>
                    </a:moveTo>
                    <a:lnTo>
                      <a:pt x="34" y="538"/>
                    </a:lnTo>
                    <a:lnTo>
                      <a:pt x="66" y="416"/>
                    </a:lnTo>
                    <a:lnTo>
                      <a:pt x="100" y="304"/>
                    </a:lnTo>
                    <a:lnTo>
                      <a:pt x="133" y="204"/>
                    </a:lnTo>
                    <a:lnTo>
                      <a:pt x="166" y="122"/>
                    </a:lnTo>
                    <a:lnTo>
                      <a:pt x="199" y="59"/>
                    </a:lnTo>
                    <a:lnTo>
                      <a:pt x="232" y="19"/>
                    </a:lnTo>
                    <a:lnTo>
                      <a:pt x="265" y="0"/>
                    </a:lnTo>
                    <a:lnTo>
                      <a:pt x="299" y="8"/>
                    </a:lnTo>
                    <a:lnTo>
                      <a:pt x="332" y="37"/>
                    </a:lnTo>
                    <a:lnTo>
                      <a:pt x="365" y="91"/>
                    </a:lnTo>
                    <a:lnTo>
                      <a:pt x="399" y="165"/>
                    </a:lnTo>
                    <a:lnTo>
                      <a:pt x="431" y="257"/>
                    </a:lnTo>
                    <a:lnTo>
                      <a:pt x="465" y="364"/>
                    </a:lnTo>
                    <a:lnTo>
                      <a:pt x="499" y="481"/>
                    </a:lnTo>
                    <a:lnTo>
                      <a:pt x="531" y="605"/>
                    </a:lnTo>
                    <a:lnTo>
                      <a:pt x="565" y="733"/>
                    </a:lnTo>
                    <a:lnTo>
                      <a:pt x="597" y="857"/>
                    </a:lnTo>
                    <a:lnTo>
                      <a:pt x="631" y="974"/>
                    </a:lnTo>
                    <a:lnTo>
                      <a:pt x="665" y="1078"/>
                    </a:lnTo>
                    <a:lnTo>
                      <a:pt x="697" y="1169"/>
                    </a:lnTo>
                    <a:lnTo>
                      <a:pt x="731" y="1243"/>
                    </a:lnTo>
                    <a:lnTo>
                      <a:pt x="765" y="1293"/>
                    </a:lnTo>
                    <a:lnTo>
                      <a:pt x="797" y="1321"/>
                    </a:lnTo>
                    <a:lnTo>
                      <a:pt x="831" y="1326"/>
                    </a:lnTo>
                    <a:lnTo>
                      <a:pt x="865" y="1306"/>
                    </a:lnTo>
                    <a:lnTo>
                      <a:pt x="897" y="1263"/>
                    </a:lnTo>
                    <a:lnTo>
                      <a:pt x="931" y="1198"/>
                    </a:lnTo>
                    <a:lnTo>
                      <a:pt x="963" y="1114"/>
                    </a:lnTo>
                    <a:lnTo>
                      <a:pt x="997" y="1014"/>
                    </a:lnTo>
                    <a:lnTo>
                      <a:pt x="1030" y="900"/>
                    </a:lnTo>
                    <a:lnTo>
                      <a:pt x="1063" y="779"/>
                    </a:lnTo>
                    <a:lnTo>
                      <a:pt x="1096" y="653"/>
                    </a:lnTo>
                    <a:lnTo>
                      <a:pt x="1130" y="527"/>
                    </a:lnTo>
                    <a:lnTo>
                      <a:pt x="1163" y="406"/>
                    </a:lnTo>
                    <a:lnTo>
                      <a:pt x="1196" y="295"/>
                    </a:lnTo>
                    <a:lnTo>
                      <a:pt x="1230" y="197"/>
                    </a:lnTo>
                    <a:lnTo>
                      <a:pt x="1262" y="115"/>
                    </a:lnTo>
                    <a:lnTo>
                      <a:pt x="1296" y="55"/>
                    </a:lnTo>
                    <a:lnTo>
                      <a:pt x="1328" y="16"/>
                    </a:lnTo>
                    <a:lnTo>
                      <a:pt x="1362" y="0"/>
                    </a:lnTo>
                    <a:lnTo>
                      <a:pt x="1396" y="9"/>
                    </a:lnTo>
                    <a:lnTo>
                      <a:pt x="1428" y="42"/>
                    </a:lnTo>
                    <a:lnTo>
                      <a:pt x="1462" y="97"/>
                    </a:lnTo>
                    <a:lnTo>
                      <a:pt x="1496" y="172"/>
                    </a:lnTo>
                    <a:lnTo>
                      <a:pt x="1528" y="266"/>
                    </a:lnTo>
                    <a:lnTo>
                      <a:pt x="1562" y="373"/>
                    </a:lnTo>
                    <a:lnTo>
                      <a:pt x="1596" y="492"/>
                    </a:lnTo>
                    <a:lnTo>
                      <a:pt x="1628" y="618"/>
                    </a:lnTo>
                    <a:lnTo>
                      <a:pt x="1662" y="744"/>
                    </a:lnTo>
                    <a:lnTo>
                      <a:pt x="1694" y="866"/>
                    </a:lnTo>
                    <a:lnTo>
                      <a:pt x="1728" y="983"/>
                    </a:lnTo>
                    <a:lnTo>
                      <a:pt x="1762" y="1088"/>
                    </a:lnTo>
                    <a:lnTo>
                      <a:pt x="1794" y="1177"/>
                    </a:lnTo>
                    <a:lnTo>
                      <a:pt x="1828" y="1247"/>
                    </a:lnTo>
                    <a:lnTo>
                      <a:pt x="1861" y="1296"/>
                    </a:lnTo>
                    <a:lnTo>
                      <a:pt x="1894" y="1323"/>
                    </a:lnTo>
                    <a:lnTo>
                      <a:pt x="1927" y="1326"/>
                    </a:lnTo>
                    <a:lnTo>
                      <a:pt x="1961" y="1304"/>
                    </a:lnTo>
                    <a:lnTo>
                      <a:pt x="1993" y="1258"/>
                    </a:lnTo>
                    <a:lnTo>
                      <a:pt x="2027" y="1192"/>
                    </a:lnTo>
                    <a:lnTo>
                      <a:pt x="2060" y="1106"/>
                    </a:lnTo>
                    <a:lnTo>
                      <a:pt x="2093" y="1005"/>
                    </a:lnTo>
                    <a:lnTo>
                      <a:pt x="2127" y="889"/>
                    </a:lnTo>
                    <a:lnTo>
                      <a:pt x="2159" y="768"/>
                    </a:lnTo>
                    <a:lnTo>
                      <a:pt x="2193" y="641"/>
                    </a:lnTo>
                    <a:lnTo>
                      <a:pt x="2227" y="516"/>
                    </a:lnTo>
                    <a:lnTo>
                      <a:pt x="2259" y="396"/>
                    </a:lnTo>
                    <a:lnTo>
                      <a:pt x="2293" y="286"/>
                    </a:lnTo>
                    <a:lnTo>
                      <a:pt x="2327" y="189"/>
                    </a:lnTo>
                    <a:lnTo>
                      <a:pt x="2359" y="109"/>
                    </a:lnTo>
                    <a:lnTo>
                      <a:pt x="2393" y="51"/>
                    </a:lnTo>
                    <a:lnTo>
                      <a:pt x="2425" y="14"/>
                    </a:lnTo>
                    <a:lnTo>
                      <a:pt x="2459" y="0"/>
                    </a:lnTo>
                    <a:lnTo>
                      <a:pt x="2493" y="11"/>
                    </a:lnTo>
                    <a:lnTo>
                      <a:pt x="2525" y="46"/>
                    </a:lnTo>
                    <a:lnTo>
                      <a:pt x="2559" y="103"/>
                    </a:lnTo>
                    <a:lnTo>
                      <a:pt x="2593" y="180"/>
                    </a:lnTo>
                    <a:lnTo>
                      <a:pt x="2625" y="275"/>
                    </a:lnTo>
                    <a:lnTo>
                      <a:pt x="2659" y="384"/>
                    </a:lnTo>
                    <a:lnTo>
                      <a:pt x="2692" y="502"/>
                    </a:lnTo>
                    <a:lnTo>
                      <a:pt x="2725" y="628"/>
                    </a:lnTo>
                    <a:lnTo>
                      <a:pt x="2758" y="754"/>
                    </a:lnTo>
                    <a:lnTo>
                      <a:pt x="2791" y="877"/>
                    </a:lnTo>
                    <a:lnTo>
                      <a:pt x="2824" y="992"/>
                    </a:lnTo>
                    <a:lnTo>
                      <a:pt x="2858" y="1097"/>
                    </a:lnTo>
                    <a:lnTo>
                      <a:pt x="2890" y="1184"/>
                    </a:lnTo>
                    <a:lnTo>
                      <a:pt x="2924" y="1252"/>
                    </a:lnTo>
                    <a:lnTo>
                      <a:pt x="2958" y="1299"/>
                    </a:lnTo>
                    <a:lnTo>
                      <a:pt x="2990" y="1324"/>
                    </a:lnTo>
                    <a:lnTo>
                      <a:pt x="3024" y="1324"/>
                    </a:lnTo>
                    <a:lnTo>
                      <a:pt x="3058" y="1301"/>
                    </a:lnTo>
                    <a:lnTo>
                      <a:pt x="3090" y="1253"/>
                    </a:lnTo>
                    <a:lnTo>
                      <a:pt x="3124" y="1184"/>
                    </a:lnTo>
                    <a:lnTo>
                      <a:pt x="3156" y="1098"/>
                    </a:lnTo>
                    <a:lnTo>
                      <a:pt x="3190" y="995"/>
                    </a:lnTo>
                    <a:lnTo>
                      <a:pt x="3224" y="880"/>
                    </a:lnTo>
                    <a:lnTo>
                      <a:pt x="3256" y="756"/>
                    </a:lnTo>
                    <a:lnTo>
                      <a:pt x="3290" y="63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41" name="Group 67"/>
            <p:cNvGrpSpPr>
              <a:grpSpLocks/>
            </p:cNvGrpSpPr>
            <p:nvPr/>
          </p:nvGrpSpPr>
          <p:grpSpPr bwMode="auto">
            <a:xfrm>
              <a:off x="432" y="3168"/>
              <a:ext cx="1440" cy="480"/>
              <a:chOff x="432" y="3168"/>
              <a:chExt cx="1440" cy="480"/>
            </a:xfrm>
          </p:grpSpPr>
          <p:sp>
            <p:nvSpPr>
              <p:cNvPr id="77844" name="Text Box 68"/>
              <p:cNvSpPr txBox="1">
                <a:spLocks noChangeArrowheads="1"/>
              </p:cNvSpPr>
              <p:nvPr/>
            </p:nvSpPr>
            <p:spPr bwMode="auto">
              <a:xfrm>
                <a:off x="432" y="3225"/>
                <a:ext cx="14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发射频率</a:t>
                </a:r>
                <a:endParaRPr lang="zh-CN" altLang="en-US" sz="2800" i="1"/>
              </a:p>
            </p:txBody>
          </p:sp>
          <p:graphicFrame>
            <p:nvGraphicFramePr>
              <p:cNvPr id="77829" name="Object 69"/>
              <p:cNvGraphicFramePr>
                <a:graphicFrameLocks noChangeAspect="1"/>
              </p:cNvGraphicFramePr>
              <p:nvPr/>
            </p:nvGraphicFramePr>
            <p:xfrm>
              <a:off x="1392" y="3168"/>
              <a:ext cx="34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53" name="公式" r:id="rId5" imgW="164880" imgH="228600" progId="Equation.3">
                      <p:embed/>
                    </p:oleObj>
                  </mc:Choice>
                  <mc:Fallback>
                    <p:oleObj name="公式" r:id="rId5" imgW="164880" imgH="2286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168"/>
                            <a:ext cx="34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842" name="Group 70"/>
            <p:cNvGrpSpPr>
              <a:grpSpLocks/>
            </p:cNvGrpSpPr>
            <p:nvPr/>
          </p:nvGrpSpPr>
          <p:grpSpPr bwMode="auto">
            <a:xfrm>
              <a:off x="3984" y="3256"/>
              <a:ext cx="1440" cy="344"/>
              <a:chOff x="3984" y="3256"/>
              <a:chExt cx="1440" cy="344"/>
            </a:xfrm>
          </p:grpSpPr>
          <p:sp>
            <p:nvSpPr>
              <p:cNvPr id="77843" name="Text Box 71"/>
              <p:cNvSpPr txBox="1">
                <a:spLocks noChangeArrowheads="1"/>
              </p:cNvSpPr>
              <p:nvPr/>
            </p:nvSpPr>
            <p:spPr bwMode="auto">
              <a:xfrm>
                <a:off x="3984" y="3264"/>
                <a:ext cx="14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接收频率</a:t>
                </a:r>
                <a:endParaRPr lang="zh-CN" altLang="en-US" sz="2800" i="1" baseline="-25000">
                  <a:sym typeface="Symbol" pitchFamily="18" charset="2"/>
                </a:endParaRPr>
              </a:p>
            </p:txBody>
          </p:sp>
          <p:graphicFrame>
            <p:nvGraphicFramePr>
              <p:cNvPr id="77828" name="Object 72"/>
              <p:cNvGraphicFramePr>
                <a:graphicFrameLocks noChangeAspect="1"/>
              </p:cNvGraphicFramePr>
              <p:nvPr/>
            </p:nvGraphicFramePr>
            <p:xfrm>
              <a:off x="4961" y="3256"/>
              <a:ext cx="319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54" name="公式" r:id="rId7" imgW="164880" imgH="177480" progId="Equation.3">
                      <p:embed/>
                    </p:oleObj>
                  </mc:Choice>
                  <mc:Fallback>
                    <p:oleObj name="公式" r:id="rId7" imgW="164880" imgH="17748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1" y="3256"/>
                            <a:ext cx="319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7832" name="Text Box 73"/>
          <p:cNvSpPr txBox="1">
            <a:spLocks noChangeArrowheads="1"/>
          </p:cNvSpPr>
          <p:nvPr/>
        </p:nvSpPr>
        <p:spPr bwMode="auto">
          <a:xfrm>
            <a:off x="1676400" y="990600"/>
            <a:ext cx="764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人听到的声音频率与声源的</a:t>
            </a:r>
            <a:r>
              <a:rPr lang="zh-CN" altLang="en-US" sz="2800" b="1">
                <a:solidFill>
                  <a:srgbClr val="0000FF"/>
                </a:solidFill>
              </a:rPr>
              <a:t>频率相同</a:t>
            </a:r>
            <a:r>
              <a:rPr lang="zh-CN" altLang="en-US" sz="2800" b="1"/>
              <a:t>吗？</a:t>
            </a:r>
          </a:p>
        </p:txBody>
      </p:sp>
      <p:sp>
        <p:nvSpPr>
          <p:cNvPr id="3146" name="Text Box 74"/>
          <p:cNvSpPr txBox="1">
            <a:spLocks noChangeArrowheads="1"/>
          </p:cNvSpPr>
          <p:nvPr/>
        </p:nvSpPr>
        <p:spPr bwMode="auto">
          <a:xfrm>
            <a:off x="304800" y="164465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</a:rPr>
              <a:t>接收频率 </a:t>
            </a:r>
            <a:r>
              <a:rPr lang="en-US" altLang="zh-CN" sz="2800" b="1"/>
              <a:t>— </a:t>
            </a:r>
            <a:r>
              <a:rPr lang="zh-CN" altLang="en-US" sz="2800" b="1"/>
              <a:t>单位时间内</a:t>
            </a:r>
            <a:r>
              <a:rPr lang="zh-CN" altLang="en-US" sz="2800" b="1">
                <a:solidFill>
                  <a:srgbClr val="FF0000"/>
                </a:solidFill>
              </a:rPr>
              <a:t>观测者</a:t>
            </a:r>
            <a:r>
              <a:rPr lang="zh-CN" altLang="en-US" sz="2800" b="1"/>
              <a:t>接收到的振动次数或完整波数</a:t>
            </a:r>
            <a:r>
              <a:rPr lang="en-US" altLang="zh-CN" sz="2800" b="1"/>
              <a:t>.</a:t>
            </a:r>
          </a:p>
        </p:txBody>
      </p:sp>
      <p:grpSp>
        <p:nvGrpSpPr>
          <p:cNvPr id="76835" name="Group 75"/>
          <p:cNvGrpSpPr>
            <a:grpSpLocks/>
          </p:cNvGrpSpPr>
          <p:nvPr/>
        </p:nvGrpSpPr>
        <p:grpSpPr bwMode="auto">
          <a:xfrm>
            <a:off x="3611563" y="4570413"/>
            <a:ext cx="1874837" cy="968375"/>
            <a:chOff x="2275" y="2927"/>
            <a:chExt cx="1181" cy="610"/>
          </a:xfrm>
        </p:grpSpPr>
        <p:graphicFrame>
          <p:nvGraphicFramePr>
            <p:cNvPr id="77826" name="Object 76"/>
            <p:cNvGraphicFramePr>
              <a:graphicFrameLocks noChangeAspect="1"/>
            </p:cNvGraphicFramePr>
            <p:nvPr/>
          </p:nvGraphicFramePr>
          <p:xfrm>
            <a:off x="2275" y="2927"/>
            <a:ext cx="118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5" name="公式" r:id="rId9" imgW="444240" imgH="228600" progId="Equation.3">
                    <p:embed/>
                  </p:oleObj>
                </mc:Choice>
                <mc:Fallback>
                  <p:oleObj name="公式" r:id="rId9" imgW="444240" imgH="228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927"/>
                          <a:ext cx="1181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7" name="Object 77"/>
            <p:cNvGraphicFramePr>
              <a:graphicFrameLocks noChangeAspect="1"/>
            </p:cNvGraphicFramePr>
            <p:nvPr/>
          </p:nvGraphicFramePr>
          <p:xfrm>
            <a:off x="2719" y="2928"/>
            <a:ext cx="33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6" name="公式" r:id="rId11" imgW="114120" imgH="177480" progId="Equation.3">
                    <p:embed/>
                  </p:oleObj>
                </mc:Choice>
                <mc:Fallback>
                  <p:oleObj name="公式" r:id="rId11" imgW="114120" imgH="1774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2928"/>
                          <a:ext cx="33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5" name="Group 78"/>
          <p:cNvGrpSpPr>
            <a:grpSpLocks/>
          </p:cNvGrpSpPr>
          <p:nvPr/>
        </p:nvGrpSpPr>
        <p:grpSpPr bwMode="auto">
          <a:xfrm>
            <a:off x="304800" y="762000"/>
            <a:ext cx="1219200" cy="762000"/>
            <a:chOff x="288" y="432"/>
            <a:chExt cx="672" cy="480"/>
          </a:xfrm>
        </p:grpSpPr>
        <p:sp>
          <p:nvSpPr>
            <p:cNvPr id="3151" name="AutoShape 79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839" name="Text Box 80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讨论</a:t>
              </a:r>
            </a:p>
          </p:txBody>
        </p:sp>
      </p:grp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533400" y="58816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1C1C1C"/>
                </a:solidFill>
              </a:rPr>
              <a:t>只有波源与观察者</a:t>
            </a:r>
            <a:r>
              <a:rPr kumimoji="0" lang="zh-CN" altLang="en-US" sz="2800" b="1">
                <a:solidFill>
                  <a:srgbClr val="0000FF"/>
                </a:solidFill>
              </a:rPr>
              <a:t>相对静止</a:t>
            </a:r>
            <a:r>
              <a:rPr kumimoji="0" lang="zh-CN" altLang="en-US" sz="2800" b="1">
                <a:solidFill>
                  <a:srgbClr val="1C1C1C"/>
                </a:solidFill>
              </a:rPr>
              <a:t>时才</a:t>
            </a:r>
            <a:r>
              <a:rPr kumimoji="0" lang="zh-CN" altLang="en-US" sz="2800" b="1">
                <a:solidFill>
                  <a:srgbClr val="FF0000"/>
                </a:solidFill>
              </a:rPr>
              <a:t>相等</a:t>
            </a:r>
            <a:r>
              <a:rPr kumimoji="0" lang="en-US" altLang="zh-CN" sz="2800" b="1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77837" name="Rectangle 82"/>
          <p:cNvSpPr>
            <a:spLocks noChangeArrowheads="1"/>
          </p:cNvSpPr>
          <p:nvPr/>
        </p:nvSpPr>
        <p:spPr bwMode="auto">
          <a:xfrm>
            <a:off x="1600200" y="228600"/>
            <a:ext cx="601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FF0000"/>
                </a:solidFill>
              </a:rPr>
              <a:t>第八节    多普勒效应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6" grpId="0" autoUpdateAnimBg="0"/>
      <p:bldP spid="31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38"/>
          <p:cNvSpPr>
            <a:spLocks noChangeArrowheads="1"/>
          </p:cNvSpPr>
          <p:nvPr/>
        </p:nvSpPr>
        <p:spPr bwMode="auto">
          <a:xfrm>
            <a:off x="4356100" y="5013325"/>
            <a:ext cx="20161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403350" y="3573463"/>
          <a:ext cx="1152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1152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427538" y="5084763"/>
          <a:ext cx="17287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5" imgW="495000" imgH="177480" progId="Equation.DSMT4">
                  <p:embed/>
                </p:oleObj>
              </mc:Choice>
              <mc:Fallback>
                <p:oleObj name="Equation" r:id="rId5" imgW="4950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84763"/>
                        <a:ext cx="17287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1547813" y="5157788"/>
          <a:ext cx="1295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7" imgW="406080" imgH="139680" progId="Equation.DSMT4">
                  <p:embed/>
                </p:oleObj>
              </mc:Choice>
              <mc:Fallback>
                <p:oleObj name="Equation" r:id="rId7" imgW="40608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1295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4787900" y="3644900"/>
          <a:ext cx="12954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44900"/>
                        <a:ext cx="12954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2"/>
          <p:cNvGraphicFramePr>
            <a:graphicFrameLocks noChangeAspect="1"/>
          </p:cNvGraphicFramePr>
          <p:nvPr/>
        </p:nvGraphicFramePr>
        <p:xfrm>
          <a:off x="6516688" y="3860800"/>
          <a:ext cx="23764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公式" r:id="rId11" imgW="901440" imgH="266400" progId="Equation.3">
                  <p:embed/>
                </p:oleObj>
              </mc:Choice>
              <mc:Fallback>
                <p:oleObj name="公式" r:id="rId11" imgW="901440" imgH="26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60800"/>
                        <a:ext cx="23764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4932363" y="6092825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杨氏模量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79388" y="333375"/>
            <a:ext cx="6119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四、 物质的弹性模量及波速</a:t>
            </a:r>
          </a:p>
        </p:txBody>
      </p:sp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3059113" y="1484313"/>
            <a:ext cx="2232025" cy="3587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3059113" y="2205038"/>
            <a:ext cx="223202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5292725" y="2205038"/>
            <a:ext cx="35877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Line 22"/>
          <p:cNvSpPr>
            <a:spLocks noChangeShapeType="1"/>
          </p:cNvSpPr>
          <p:nvPr/>
        </p:nvSpPr>
        <p:spPr bwMode="auto">
          <a:xfrm flipH="1">
            <a:off x="2195513" y="2420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23"/>
          <p:cNvSpPr>
            <a:spLocks noChangeShapeType="1"/>
          </p:cNvSpPr>
          <p:nvPr/>
        </p:nvSpPr>
        <p:spPr bwMode="auto">
          <a:xfrm>
            <a:off x="5651500" y="2420938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7" name="Object 24"/>
          <p:cNvGraphicFramePr>
            <a:graphicFrameLocks noChangeAspect="1"/>
          </p:cNvGraphicFramePr>
          <p:nvPr/>
        </p:nvGraphicFramePr>
        <p:xfrm>
          <a:off x="1619250" y="2205038"/>
          <a:ext cx="4429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公式" r:id="rId13" imgW="164880" imgH="164880" progId="Equation.3">
                  <p:embed/>
                </p:oleObj>
              </mc:Choice>
              <mc:Fallback>
                <p:oleObj name="公式" r:id="rId13" imgW="164880" imgH="164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4429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5"/>
          <p:cNvGraphicFramePr>
            <a:graphicFrameLocks noChangeAspect="1"/>
          </p:cNvGraphicFramePr>
          <p:nvPr/>
        </p:nvGraphicFramePr>
        <p:xfrm>
          <a:off x="6659563" y="2205038"/>
          <a:ext cx="4429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公式" r:id="rId15" imgW="164880" imgH="164880" progId="Equation.3">
                  <p:embed/>
                </p:oleObj>
              </mc:Choice>
              <mc:Fallback>
                <p:oleObj name="公式" r:id="rId15" imgW="16488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205038"/>
                        <a:ext cx="4429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Line 26"/>
          <p:cNvSpPr>
            <a:spLocks noChangeShapeType="1"/>
          </p:cNvSpPr>
          <p:nvPr/>
        </p:nvSpPr>
        <p:spPr bwMode="auto">
          <a:xfrm>
            <a:off x="3059113" y="1125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27"/>
          <p:cNvSpPr>
            <a:spLocks noChangeShapeType="1"/>
          </p:cNvSpPr>
          <p:nvPr/>
        </p:nvSpPr>
        <p:spPr bwMode="auto">
          <a:xfrm flipH="1">
            <a:off x="5292725" y="1125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28"/>
          <p:cNvSpPr>
            <a:spLocks noChangeShapeType="1"/>
          </p:cNvSpPr>
          <p:nvPr/>
        </p:nvSpPr>
        <p:spPr bwMode="auto">
          <a:xfrm>
            <a:off x="4427538" y="126841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9"/>
          <p:cNvSpPr>
            <a:spLocks noChangeShapeType="1"/>
          </p:cNvSpPr>
          <p:nvPr/>
        </p:nvSpPr>
        <p:spPr bwMode="auto">
          <a:xfrm flipH="1">
            <a:off x="3059113" y="126841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9" name="Object 30"/>
          <p:cNvGraphicFramePr>
            <a:graphicFrameLocks noChangeAspect="1"/>
          </p:cNvGraphicFramePr>
          <p:nvPr/>
        </p:nvGraphicFramePr>
        <p:xfrm>
          <a:off x="5219700" y="2924175"/>
          <a:ext cx="43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公式" r:id="rId16" imgW="190440" imgH="177480" progId="Equation.3">
                  <p:embed/>
                </p:oleObj>
              </mc:Choice>
              <mc:Fallback>
                <p:oleObj name="公式" r:id="rId16" imgW="19044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924175"/>
                        <a:ext cx="431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31"/>
          <p:cNvGraphicFramePr>
            <a:graphicFrameLocks noChangeAspect="1"/>
          </p:cNvGraphicFramePr>
          <p:nvPr/>
        </p:nvGraphicFramePr>
        <p:xfrm>
          <a:off x="4067175" y="1009650"/>
          <a:ext cx="2016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公式" r:id="rId18" imgW="88560" imgH="177480" progId="Equation.3">
                  <p:embed/>
                </p:oleObj>
              </mc:Choice>
              <mc:Fallback>
                <p:oleObj name="公式" r:id="rId18" imgW="8856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09650"/>
                        <a:ext cx="2016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32"/>
          <p:cNvGraphicFramePr>
            <a:graphicFrameLocks noChangeAspect="1"/>
          </p:cNvGraphicFramePr>
          <p:nvPr/>
        </p:nvGraphicFramePr>
        <p:xfrm>
          <a:off x="3132138" y="2205038"/>
          <a:ext cx="317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公式" r:id="rId20" imgW="139680" imgH="177480" progId="Equation.3">
                  <p:embed/>
                </p:oleObj>
              </mc:Choice>
              <mc:Fallback>
                <p:oleObj name="公式" r:id="rId20" imgW="13968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205038"/>
                        <a:ext cx="317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AutoShape 33"/>
          <p:cNvSpPr>
            <a:spLocks/>
          </p:cNvSpPr>
          <p:nvPr/>
        </p:nvSpPr>
        <p:spPr bwMode="auto">
          <a:xfrm rot="-5400000">
            <a:off x="5400675" y="2600325"/>
            <a:ext cx="144463" cy="360363"/>
          </a:xfrm>
          <a:prstGeom prst="leftBrace">
            <a:avLst>
              <a:gd name="adj1" fmla="val 207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Rectangle 34"/>
          <p:cNvSpPr>
            <a:spLocks noChangeArrowheads="1"/>
          </p:cNvSpPr>
          <p:nvPr/>
        </p:nvSpPr>
        <p:spPr bwMode="auto">
          <a:xfrm>
            <a:off x="3381375" y="3903663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长应变</a:t>
            </a:r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276225" y="3889375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拉应力</a:t>
            </a:r>
          </a:p>
        </p:txBody>
      </p:sp>
      <p:sp>
        <p:nvSpPr>
          <p:cNvPr id="5147" name="AutoShape 36"/>
          <p:cNvSpPr>
            <a:spLocks noChangeArrowheads="1"/>
          </p:cNvSpPr>
          <p:nvPr/>
        </p:nvSpPr>
        <p:spPr bwMode="auto">
          <a:xfrm>
            <a:off x="3348038" y="5300663"/>
            <a:ext cx="719137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Line 37"/>
          <p:cNvSpPr>
            <a:spLocks noChangeShapeType="1"/>
          </p:cNvSpPr>
          <p:nvPr/>
        </p:nvSpPr>
        <p:spPr bwMode="auto">
          <a:xfrm>
            <a:off x="5580063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Rectangle 39"/>
          <p:cNvSpPr>
            <a:spLocks noChangeArrowheads="1"/>
          </p:cNvSpPr>
          <p:nvPr/>
        </p:nvSpPr>
        <p:spPr bwMode="auto">
          <a:xfrm>
            <a:off x="250825" y="1341438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1</a:t>
            </a:r>
            <a:r>
              <a:rPr lang="zh-CN" altLang="en-US" sz="3200" b="1"/>
              <a:t>、杨氏模量</a:t>
            </a:r>
          </a:p>
        </p:txBody>
      </p:sp>
      <p:sp>
        <p:nvSpPr>
          <p:cNvPr id="5150" name="Rectangle 40"/>
          <p:cNvSpPr>
            <a:spLocks noChangeArrowheads="1"/>
          </p:cNvSpPr>
          <p:nvPr/>
        </p:nvSpPr>
        <p:spPr bwMode="auto">
          <a:xfrm>
            <a:off x="5724525" y="13414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固体棒</a:t>
            </a:r>
          </a:p>
        </p:txBody>
      </p:sp>
      <p:sp>
        <p:nvSpPr>
          <p:cNvPr id="5151" name="Rectangle 41"/>
          <p:cNvSpPr>
            <a:spLocks noChangeArrowheads="1"/>
          </p:cNvSpPr>
          <p:nvPr/>
        </p:nvSpPr>
        <p:spPr bwMode="auto">
          <a:xfrm>
            <a:off x="7164388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13"/>
          <p:cNvSpPr>
            <a:spLocks noChangeArrowheads="1"/>
          </p:cNvSpPr>
          <p:nvPr/>
        </p:nvSpPr>
        <p:spPr bwMode="auto">
          <a:xfrm>
            <a:off x="228600" y="533400"/>
            <a:ext cx="8832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</a:rPr>
              <a:t>一 、波源不动，观察者相对介质以速度       运动</a:t>
            </a:r>
          </a:p>
        </p:txBody>
      </p:sp>
      <p:graphicFrame>
        <p:nvGraphicFramePr>
          <p:cNvPr id="78850" name="Object 14"/>
          <p:cNvGraphicFramePr>
            <a:graphicFrameLocks noChangeAspect="1"/>
          </p:cNvGraphicFramePr>
          <p:nvPr/>
        </p:nvGraphicFramePr>
        <p:xfrm>
          <a:off x="7429500" y="428625"/>
          <a:ext cx="50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28625"/>
                        <a:ext cx="50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16"/>
          <p:cNvSpPr>
            <a:spLocks noChangeArrowheads="1"/>
          </p:cNvSpPr>
          <p:nvPr/>
        </p:nvSpPr>
        <p:spPr bwMode="auto">
          <a:xfrm>
            <a:off x="2971800" y="1371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 </a:t>
            </a:r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u</a:t>
            </a:r>
          </a:p>
        </p:txBody>
      </p:sp>
      <p:sp>
        <p:nvSpPr>
          <p:cNvPr id="78854" name="Rectangle 17"/>
          <p:cNvSpPr>
            <a:spLocks noChangeArrowheads="1"/>
          </p:cNvSpPr>
          <p:nvPr/>
        </p:nvSpPr>
        <p:spPr bwMode="auto">
          <a:xfrm>
            <a:off x="5181600" y="1371600"/>
            <a:ext cx="1068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v</a:t>
            </a:r>
            <a:r>
              <a:rPr kumimoji="0" lang="en-US" altLang="zh-CN" sz="3200" b="1" baseline="-25000">
                <a:solidFill>
                  <a:srgbClr val="CC0000"/>
                </a:solidFill>
                <a:sym typeface="Symbol" pitchFamily="18" charset="2"/>
              </a:rPr>
              <a:t>0 </a:t>
            </a:r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</a:t>
            </a:r>
          </a:p>
        </p:txBody>
      </p:sp>
      <p:sp>
        <p:nvSpPr>
          <p:cNvPr id="78855" name="Line 18"/>
          <p:cNvSpPr>
            <a:spLocks noChangeShapeType="1"/>
          </p:cNvSpPr>
          <p:nvPr/>
        </p:nvSpPr>
        <p:spPr bwMode="auto">
          <a:xfrm>
            <a:off x="1143000" y="5410200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19"/>
          <p:cNvSpPr>
            <a:spLocks noChangeShapeType="1"/>
          </p:cNvSpPr>
          <p:nvPr/>
        </p:nvSpPr>
        <p:spPr bwMode="auto">
          <a:xfrm>
            <a:off x="60198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20"/>
          <p:cNvSpPr>
            <a:spLocks noChangeShapeType="1"/>
          </p:cNvSpPr>
          <p:nvPr/>
        </p:nvSpPr>
        <p:spPr bwMode="auto">
          <a:xfrm>
            <a:off x="75438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21"/>
          <p:cNvSpPr>
            <a:spLocks noChangeShapeType="1"/>
          </p:cNvSpPr>
          <p:nvPr/>
        </p:nvSpPr>
        <p:spPr bwMode="auto">
          <a:xfrm>
            <a:off x="52578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9" name="Rectangle 22"/>
          <p:cNvSpPr>
            <a:spLocks noChangeArrowheads="1"/>
          </p:cNvSpPr>
          <p:nvPr/>
        </p:nvSpPr>
        <p:spPr bwMode="auto">
          <a:xfrm>
            <a:off x="6324600" y="4800600"/>
            <a:ext cx="72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udt</a:t>
            </a:r>
          </a:p>
        </p:txBody>
      </p:sp>
      <p:sp>
        <p:nvSpPr>
          <p:cNvPr id="78860" name="Rectangle 23"/>
          <p:cNvSpPr>
            <a:spLocks noChangeArrowheads="1"/>
          </p:cNvSpPr>
          <p:nvPr/>
        </p:nvSpPr>
        <p:spPr bwMode="auto">
          <a:xfrm>
            <a:off x="5181600" y="4800600"/>
            <a:ext cx="81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v</a:t>
            </a:r>
            <a:r>
              <a:rPr kumimoji="0" lang="en-US" altLang="zh-CN" sz="3200" b="1" baseline="-25000">
                <a:solidFill>
                  <a:srgbClr val="CC0000"/>
                </a:solidFill>
                <a:sym typeface="Symbol" pitchFamily="18" charset="2"/>
              </a:rPr>
              <a:t>0</a:t>
            </a:r>
            <a:r>
              <a:rPr kumimoji="0" lang="en-US" altLang="zh-CN" sz="3200" b="1" i="1">
                <a:solidFill>
                  <a:srgbClr val="CC0000"/>
                </a:solidFill>
                <a:sym typeface="Symbol" pitchFamily="18" charset="2"/>
              </a:rPr>
              <a:t>dt</a:t>
            </a:r>
          </a:p>
        </p:txBody>
      </p:sp>
      <p:sp>
        <p:nvSpPr>
          <p:cNvPr id="78861" name="Rectangle 24"/>
          <p:cNvSpPr>
            <a:spLocks noChangeArrowheads="1"/>
          </p:cNvSpPr>
          <p:nvPr/>
        </p:nvSpPr>
        <p:spPr bwMode="auto">
          <a:xfrm>
            <a:off x="5334000" y="5257800"/>
            <a:ext cx="58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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6400800" y="5257800"/>
            <a:ext cx="58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CC0000"/>
                </a:solidFill>
                <a:sym typeface="Symbol" pitchFamily="18" charset="2"/>
              </a:rPr>
              <a:t></a:t>
            </a:r>
          </a:p>
        </p:txBody>
      </p:sp>
      <p:sp>
        <p:nvSpPr>
          <p:cNvPr id="78863" name="Rectangle 28"/>
          <p:cNvSpPr>
            <a:spLocks noChangeArrowheads="1"/>
          </p:cNvSpPr>
          <p:nvPr/>
        </p:nvSpPr>
        <p:spPr bwMode="auto">
          <a:xfrm>
            <a:off x="0" y="27860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</a:rPr>
              <a:t>不动</a:t>
            </a:r>
          </a:p>
        </p:txBody>
      </p:sp>
      <p:sp>
        <p:nvSpPr>
          <p:cNvPr id="78864" name="Rectangle 30"/>
          <p:cNvSpPr>
            <a:spLocks noChangeArrowheads="1"/>
          </p:cNvSpPr>
          <p:nvPr/>
        </p:nvSpPr>
        <p:spPr bwMode="auto">
          <a:xfrm>
            <a:off x="6372225" y="2708275"/>
            <a:ext cx="1795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CC0000"/>
                </a:solidFill>
              </a:rPr>
              <a:t>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8898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905000"/>
                  <a:ext cx="6781800" cy="297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2987675" y="620713"/>
          <a:ext cx="5256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3" imgW="2019240" imgH="393480" progId="Equation.DSMT4">
                  <p:embed/>
                </p:oleObj>
              </mc:Choice>
              <mc:Fallback>
                <p:oleObj name="Equation" r:id="rId3" imgW="2019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20713"/>
                        <a:ext cx="52562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468313" y="620713"/>
            <a:ext cx="2514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单位时间</a:t>
            </a:r>
            <a:r>
              <a:rPr lang="zh-CN" altLang="en-US" sz="2800" b="1"/>
              <a:t>接收到的</a:t>
            </a:r>
            <a:r>
              <a:rPr lang="zh-CN" altLang="en-US" sz="2800" b="1">
                <a:solidFill>
                  <a:srgbClr val="FF0000"/>
                </a:solidFill>
              </a:rPr>
              <a:t>完整波数</a:t>
            </a:r>
          </a:p>
        </p:txBody>
      </p:sp>
      <p:graphicFrame>
        <p:nvGraphicFramePr>
          <p:cNvPr id="79875" name="Object 6"/>
          <p:cNvGraphicFramePr>
            <a:graphicFrameLocks noChangeAspect="1"/>
          </p:cNvGraphicFramePr>
          <p:nvPr/>
        </p:nvGraphicFramePr>
        <p:xfrm>
          <a:off x="1692275" y="2924175"/>
          <a:ext cx="557212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5" imgW="2298600" imgH="812520" progId="Equation.DSMT4">
                  <p:embed/>
                </p:oleObj>
              </mc:Choice>
              <mc:Fallback>
                <p:oleObj name="Equation" r:id="rId5" imgW="229860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557212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90600" y="2514600"/>
            <a:ext cx="914400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CC0000"/>
                </a:solidFill>
              </a:rPr>
              <a:t>观察者接收的频率   </a:t>
            </a:r>
            <a:endParaRPr kumimoji="0" lang="zh-CN" altLang="en-US" sz="28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05000"/>
            <a:ext cx="5715000" cy="1044575"/>
            <a:chOff x="1680" y="2880"/>
            <a:chExt cx="3600" cy="658"/>
          </a:xfrm>
        </p:grpSpPr>
        <p:graphicFrame>
          <p:nvGraphicFramePr>
            <p:cNvPr id="80899" name="Object 4"/>
            <p:cNvGraphicFramePr>
              <a:graphicFrameLocks noChangeAspect="1"/>
            </p:cNvGraphicFramePr>
            <p:nvPr/>
          </p:nvGraphicFramePr>
          <p:xfrm>
            <a:off x="1680" y="2880"/>
            <a:ext cx="144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5" name="公式" r:id="rId3" imgW="1460160" imgH="723600" progId="Equation.3">
                    <p:embed/>
                  </p:oleObj>
                </mc:Choice>
                <mc:Fallback>
                  <p:oleObj name="公式" r:id="rId3" imgW="1460160" imgH="723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1440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6" name="Text Box 5"/>
            <p:cNvSpPr txBox="1">
              <a:spLocks noChangeArrowheads="1"/>
            </p:cNvSpPr>
            <p:nvPr/>
          </p:nvSpPr>
          <p:spPr bwMode="auto">
            <a:xfrm>
              <a:off x="3072" y="3039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  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14600" y="3886200"/>
            <a:ext cx="5486400" cy="1093788"/>
            <a:chOff x="1680" y="3472"/>
            <a:chExt cx="3456" cy="689"/>
          </a:xfrm>
        </p:grpSpPr>
        <p:sp>
          <p:nvSpPr>
            <p:cNvPr id="80905" name="Rectangle 7"/>
            <p:cNvSpPr>
              <a:spLocks noChangeArrowheads="1"/>
            </p:cNvSpPr>
            <p:nvPr/>
          </p:nvSpPr>
          <p:spPr bwMode="auto">
            <a:xfrm>
              <a:off x="3168" y="362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CN" altLang="zh-CN" sz="2800" b="1"/>
            </a:p>
          </p:txBody>
        </p:sp>
        <p:graphicFrame>
          <p:nvGraphicFramePr>
            <p:cNvPr id="80898" name="Object 8"/>
            <p:cNvGraphicFramePr>
              <a:graphicFrameLocks noChangeAspect="1"/>
            </p:cNvGraphicFramePr>
            <p:nvPr/>
          </p:nvGraphicFramePr>
          <p:xfrm>
            <a:off x="1680" y="3472"/>
            <a:ext cx="1344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6" name="公式" r:id="rId5" imgW="990360" imgH="507960" progId="Equation.3">
                    <p:embed/>
                  </p:oleObj>
                </mc:Choice>
                <mc:Fallback>
                  <p:oleObj name="公式" r:id="rId5" imgW="990360" imgH="507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472"/>
                          <a:ext cx="1344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105400" y="22098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观察者</a:t>
            </a:r>
            <a:r>
              <a:rPr kumimoji="0" lang="zh-CN" altLang="en-US" sz="2800" b="1">
                <a:solidFill>
                  <a:srgbClr val="CC0000"/>
                </a:solidFill>
              </a:rPr>
              <a:t>向</a:t>
            </a:r>
            <a:r>
              <a:rPr kumimoji="0" lang="zh-CN" altLang="en-US" sz="2800" b="1"/>
              <a:t>波源运动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105400" y="41910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观察者</a:t>
            </a:r>
            <a:r>
              <a:rPr kumimoji="0" lang="zh-CN" altLang="en-US" sz="2800" b="1">
                <a:solidFill>
                  <a:srgbClr val="CC0000"/>
                </a:solidFill>
              </a:rPr>
              <a:t>远离</a:t>
            </a:r>
            <a:r>
              <a:rPr kumimoji="0" lang="zh-CN" altLang="en-US" sz="2800" b="1"/>
              <a:t>波源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93" grpId="0"/>
      <p:bldP spid="1639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0" y="428625"/>
            <a:ext cx="8832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</a:rPr>
              <a:t>二 、观察者不动，波源相对介质以速度       运动</a:t>
            </a:r>
          </a:p>
        </p:txBody>
      </p:sp>
      <p:graphicFrame>
        <p:nvGraphicFramePr>
          <p:cNvPr id="81922" name="Object 7"/>
          <p:cNvGraphicFramePr>
            <a:graphicFrameLocks noChangeAspect="1"/>
          </p:cNvGraphicFramePr>
          <p:nvPr/>
        </p:nvGraphicFramePr>
        <p:xfrm>
          <a:off x="7286625" y="357188"/>
          <a:ext cx="50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57188"/>
                        <a:ext cx="50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81958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295400"/>
                  <a:ext cx="7848600" cy="5257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914400"/>
            <a:ext cx="3886200" cy="2362200"/>
            <a:chOff x="2880" y="576"/>
            <a:chExt cx="2448" cy="1488"/>
          </a:xfrm>
        </p:grpSpPr>
        <p:sp>
          <p:nvSpPr>
            <p:cNvPr id="82962" name="Rectangle 3"/>
            <p:cNvSpPr>
              <a:spLocks noChangeArrowheads="1"/>
            </p:cNvSpPr>
            <p:nvPr/>
          </p:nvSpPr>
          <p:spPr bwMode="auto">
            <a:xfrm>
              <a:off x="2880" y="576"/>
              <a:ext cx="2448" cy="1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963" name="Group 4"/>
            <p:cNvGrpSpPr>
              <a:grpSpLocks/>
            </p:cNvGrpSpPr>
            <p:nvPr/>
          </p:nvGrpSpPr>
          <p:grpSpPr bwMode="auto">
            <a:xfrm>
              <a:off x="2976" y="650"/>
              <a:ext cx="2352" cy="1414"/>
              <a:chOff x="2976" y="650"/>
              <a:chExt cx="2352" cy="1414"/>
            </a:xfrm>
          </p:grpSpPr>
          <p:sp>
            <p:nvSpPr>
              <p:cNvPr id="82964" name="Freeform 5"/>
              <p:cNvSpPr>
                <a:spLocks/>
              </p:cNvSpPr>
              <p:nvPr/>
            </p:nvSpPr>
            <p:spPr bwMode="auto">
              <a:xfrm>
                <a:off x="3168" y="1029"/>
                <a:ext cx="1915" cy="720"/>
              </a:xfrm>
              <a:custGeom>
                <a:avLst/>
                <a:gdLst>
                  <a:gd name="T0" fmla="*/ 0 w 1152"/>
                  <a:gd name="T1" fmla="*/ 208 h 864"/>
                  <a:gd name="T2" fmla="*/ 2199 w 1152"/>
                  <a:gd name="T3" fmla="*/ 0 h 864"/>
                  <a:gd name="T4" fmla="*/ 4402 w 1152"/>
                  <a:gd name="T5" fmla="*/ 208 h 864"/>
                  <a:gd name="T6" fmla="*/ 6596 w 1152"/>
                  <a:gd name="T7" fmla="*/ 417 h 864"/>
                  <a:gd name="T8" fmla="*/ 8795 w 1152"/>
                  <a:gd name="T9" fmla="*/ 208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864"/>
                  <a:gd name="T17" fmla="*/ 1152 w 1152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864">
                    <a:moveTo>
                      <a:pt x="0" y="432"/>
                    </a:moveTo>
                    <a:cubicBezTo>
                      <a:pt x="96" y="216"/>
                      <a:pt x="192" y="0"/>
                      <a:pt x="288" y="0"/>
                    </a:cubicBezTo>
                    <a:cubicBezTo>
                      <a:pt x="384" y="0"/>
                      <a:pt x="480" y="288"/>
                      <a:pt x="576" y="432"/>
                    </a:cubicBezTo>
                    <a:cubicBezTo>
                      <a:pt x="672" y="576"/>
                      <a:pt x="768" y="864"/>
                      <a:pt x="864" y="864"/>
                    </a:cubicBezTo>
                    <a:cubicBezTo>
                      <a:pt x="960" y="864"/>
                      <a:pt x="1104" y="504"/>
                      <a:pt x="1152" y="43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5" name="Line 6"/>
              <p:cNvSpPr>
                <a:spLocks noChangeShapeType="1"/>
              </p:cNvSpPr>
              <p:nvPr/>
            </p:nvSpPr>
            <p:spPr bwMode="auto">
              <a:xfrm flipV="1">
                <a:off x="3120" y="1389"/>
                <a:ext cx="1963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6" name="Freeform 7"/>
              <p:cNvSpPr>
                <a:spLocks/>
              </p:cNvSpPr>
              <p:nvPr/>
            </p:nvSpPr>
            <p:spPr bwMode="auto">
              <a:xfrm>
                <a:off x="3648" y="1029"/>
                <a:ext cx="1435" cy="720"/>
              </a:xfrm>
              <a:custGeom>
                <a:avLst/>
                <a:gdLst>
                  <a:gd name="T0" fmla="*/ 0 w 1152"/>
                  <a:gd name="T1" fmla="*/ 208 h 864"/>
                  <a:gd name="T2" fmla="*/ 694 w 1152"/>
                  <a:gd name="T3" fmla="*/ 0 h 864"/>
                  <a:gd name="T4" fmla="*/ 1388 w 1152"/>
                  <a:gd name="T5" fmla="*/ 208 h 864"/>
                  <a:gd name="T6" fmla="*/ 2079 w 1152"/>
                  <a:gd name="T7" fmla="*/ 417 h 864"/>
                  <a:gd name="T8" fmla="*/ 2774 w 1152"/>
                  <a:gd name="T9" fmla="*/ 208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864"/>
                  <a:gd name="T17" fmla="*/ 1152 w 1152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864">
                    <a:moveTo>
                      <a:pt x="0" y="432"/>
                    </a:moveTo>
                    <a:cubicBezTo>
                      <a:pt x="96" y="216"/>
                      <a:pt x="192" y="0"/>
                      <a:pt x="288" y="0"/>
                    </a:cubicBezTo>
                    <a:cubicBezTo>
                      <a:pt x="384" y="0"/>
                      <a:pt x="480" y="288"/>
                      <a:pt x="576" y="432"/>
                    </a:cubicBezTo>
                    <a:cubicBezTo>
                      <a:pt x="672" y="576"/>
                      <a:pt x="768" y="864"/>
                      <a:pt x="864" y="864"/>
                    </a:cubicBezTo>
                    <a:cubicBezTo>
                      <a:pt x="960" y="864"/>
                      <a:pt x="1104" y="504"/>
                      <a:pt x="1152" y="43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7" name="Line 8"/>
              <p:cNvSpPr>
                <a:spLocks noChangeShapeType="1"/>
              </p:cNvSpPr>
              <p:nvPr/>
            </p:nvSpPr>
            <p:spPr bwMode="auto">
              <a:xfrm>
                <a:off x="5083" y="669"/>
                <a:ext cx="0" cy="1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8" name="Line 9"/>
              <p:cNvSpPr>
                <a:spLocks noChangeShapeType="1"/>
              </p:cNvSpPr>
              <p:nvPr/>
            </p:nvSpPr>
            <p:spPr bwMode="auto">
              <a:xfrm>
                <a:off x="3120" y="669"/>
                <a:ext cx="0" cy="1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9" name="Line 10"/>
              <p:cNvSpPr>
                <a:spLocks noChangeShapeType="1"/>
              </p:cNvSpPr>
              <p:nvPr/>
            </p:nvSpPr>
            <p:spPr bwMode="auto">
              <a:xfrm>
                <a:off x="3200" y="759"/>
                <a:ext cx="1883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0" name="Line 11"/>
              <p:cNvSpPr>
                <a:spLocks noChangeShapeType="1"/>
              </p:cNvSpPr>
              <p:nvPr/>
            </p:nvSpPr>
            <p:spPr bwMode="auto">
              <a:xfrm>
                <a:off x="3648" y="1389"/>
                <a:ext cx="0" cy="6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1" name="Line 12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2" name="Line 13"/>
              <p:cNvSpPr>
                <a:spLocks noChangeShapeType="1"/>
              </p:cNvSpPr>
              <p:nvPr/>
            </p:nvSpPr>
            <p:spPr bwMode="auto">
              <a:xfrm>
                <a:off x="3648" y="1884"/>
                <a:ext cx="1435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951" name="Object 14"/>
              <p:cNvGraphicFramePr>
                <a:graphicFrameLocks noChangeAspect="1"/>
              </p:cNvGraphicFramePr>
              <p:nvPr/>
            </p:nvGraphicFramePr>
            <p:xfrm>
              <a:off x="4151" y="1694"/>
              <a:ext cx="361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58" name="公式" r:id="rId4" imgW="177480" imgH="228600" progId="Equation.3">
                      <p:embed/>
                    </p:oleObj>
                  </mc:Choice>
                  <mc:Fallback>
                    <p:oleObj name="公式" r:id="rId4" imgW="177480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" y="1694"/>
                            <a:ext cx="361" cy="3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52" name="Object 15"/>
              <p:cNvGraphicFramePr>
                <a:graphicFrameLocks noChangeAspect="1"/>
              </p:cNvGraphicFramePr>
              <p:nvPr/>
            </p:nvGraphicFramePr>
            <p:xfrm>
              <a:off x="3984" y="650"/>
              <a:ext cx="26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59" name="公式" r:id="rId6" imgW="190440" imgH="241200" progId="Equation.3">
                      <p:embed/>
                    </p:oleObj>
                  </mc:Choice>
                  <mc:Fallback>
                    <p:oleObj name="公式" r:id="rId6" imgW="190440" imgH="241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650"/>
                            <a:ext cx="261" cy="26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73" name="Text Box 16"/>
              <p:cNvSpPr txBox="1">
                <a:spLocks noChangeArrowheads="1"/>
              </p:cNvSpPr>
              <p:nvPr/>
            </p:nvSpPr>
            <p:spPr bwMode="auto">
              <a:xfrm>
                <a:off x="5084" y="1120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1" i="1">
                    <a:solidFill>
                      <a:srgbClr val="CC0000"/>
                    </a:solidFill>
                  </a:rPr>
                  <a:t>A</a:t>
                </a:r>
              </a:p>
            </p:txBody>
          </p:sp>
          <p:graphicFrame>
            <p:nvGraphicFramePr>
              <p:cNvPr id="82953" name="Object 17"/>
              <p:cNvGraphicFramePr>
                <a:graphicFrameLocks noChangeAspect="1"/>
              </p:cNvGraphicFramePr>
              <p:nvPr/>
            </p:nvGraphicFramePr>
            <p:xfrm>
              <a:off x="2976" y="1254"/>
              <a:ext cx="187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60" name="公式" r:id="rId8" imgW="152280" imgH="190440" progId="Equation.3">
                      <p:embed/>
                    </p:oleObj>
                  </mc:Choice>
                  <mc:Fallback>
                    <p:oleObj name="公式" r:id="rId8" imgW="152280" imgH="1904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254"/>
                            <a:ext cx="187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54" name="Object 18"/>
              <p:cNvGraphicFramePr>
                <a:graphicFrameLocks noChangeAspect="1"/>
              </p:cNvGraphicFramePr>
              <p:nvPr/>
            </p:nvGraphicFramePr>
            <p:xfrm>
              <a:off x="3454" y="1200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61" name="公式" r:id="rId10" imgW="215640" imgH="279360" progId="Equation.3">
                      <p:embed/>
                    </p:oleObj>
                  </mc:Choice>
                  <mc:Fallback>
                    <p:oleObj name="公式" r:id="rId10" imgW="215640" imgH="2793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4" y="1200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55" name="Object 19"/>
              <p:cNvGraphicFramePr>
                <a:graphicFrameLocks noChangeAspect="1"/>
              </p:cNvGraphicFramePr>
              <p:nvPr/>
            </p:nvGraphicFramePr>
            <p:xfrm>
              <a:off x="3205" y="1645"/>
              <a:ext cx="347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62" name="公式" r:id="rId12" imgW="266400" imgH="228600" progId="Equation.3">
                      <p:embed/>
                    </p:oleObj>
                  </mc:Choice>
                  <mc:Fallback>
                    <p:oleObj name="公式" r:id="rId12" imgW="2664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" y="1645"/>
                            <a:ext cx="347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7086600" y="1295400"/>
          <a:ext cx="838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3" name="公式" r:id="rId14" imgW="634680" imgH="609480" progId="Equation.3">
                  <p:embed/>
                </p:oleObj>
              </mc:Choice>
              <mc:Fallback>
                <p:oleObj name="公式" r:id="rId14" imgW="63468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95400"/>
                        <a:ext cx="838200" cy="828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1066800" y="3581400"/>
          <a:ext cx="6324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4" name="Equation" r:id="rId16" imgW="2108160" imgH="419040" progId="Equation.DSMT4">
                  <p:embed/>
                </p:oleObj>
              </mc:Choice>
              <mc:Fallback>
                <p:oleObj name="Equation" r:id="rId16" imgW="210816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6324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2339975" y="5013325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5" name="公式" r:id="rId18" imgW="1371600" imgH="558720" progId="Equation.3">
                  <p:embed/>
                </p:oleObj>
              </mc:Choice>
              <mc:Fallback>
                <p:oleObj name="公式" r:id="rId18" imgW="1371600" imgH="5587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13325"/>
                        <a:ext cx="2667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5076825" y="4941888"/>
          <a:ext cx="166052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6" name="公式" r:id="rId20" imgW="634680" imgH="431640" progId="Equation.3">
                  <p:embed/>
                </p:oleObj>
              </mc:Choice>
              <mc:Fallback>
                <p:oleObj name="公式" r:id="rId20" imgW="63468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941888"/>
                        <a:ext cx="1660525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Rectangle 33"/>
          <p:cNvSpPr>
            <a:spLocks noChangeArrowheads="1"/>
          </p:cNvSpPr>
          <p:nvPr/>
        </p:nvSpPr>
        <p:spPr bwMode="auto">
          <a:xfrm>
            <a:off x="5638800" y="2286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</a:rPr>
              <a:t>波形压缩</a:t>
            </a:r>
          </a:p>
        </p:txBody>
      </p:sp>
      <p:sp>
        <p:nvSpPr>
          <p:cNvPr id="82958" name="Rectangle 34"/>
          <p:cNvSpPr>
            <a:spLocks noChangeArrowheads="1"/>
          </p:cNvSpPr>
          <p:nvPr/>
        </p:nvSpPr>
        <p:spPr bwMode="auto">
          <a:xfrm>
            <a:off x="1066800" y="5181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</a:rPr>
              <a:t>频率</a:t>
            </a:r>
          </a:p>
        </p:txBody>
      </p:sp>
      <p:sp>
        <p:nvSpPr>
          <p:cNvPr id="82959" name="Rectangle 35"/>
          <p:cNvSpPr>
            <a:spLocks noChangeArrowheads="1"/>
          </p:cNvSpPr>
          <p:nvPr/>
        </p:nvSpPr>
        <p:spPr bwMode="auto">
          <a:xfrm>
            <a:off x="2555875" y="26035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</a:rPr>
              <a:t>波形压缩</a:t>
            </a:r>
          </a:p>
        </p:txBody>
      </p:sp>
      <p:sp>
        <p:nvSpPr>
          <p:cNvPr id="82960" name="Rectangle 36"/>
          <p:cNvSpPr>
            <a:spLocks noChangeArrowheads="1"/>
          </p:cNvSpPr>
          <p:nvPr/>
        </p:nvSpPr>
        <p:spPr bwMode="auto">
          <a:xfrm>
            <a:off x="250825" y="26035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</a:rPr>
              <a:t>波形变长</a:t>
            </a:r>
          </a:p>
        </p:txBody>
      </p:sp>
      <p:sp>
        <p:nvSpPr>
          <p:cNvPr id="82961" name="Rectangle 37"/>
          <p:cNvSpPr>
            <a:spLocks noChangeArrowheads="1"/>
          </p:cNvSpPr>
          <p:nvPr/>
        </p:nvSpPr>
        <p:spPr bwMode="auto">
          <a:xfrm>
            <a:off x="8458200" y="1052513"/>
            <a:ext cx="685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</a:rPr>
              <a:t>波速不变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167" name="ShockwaveFlash1" r:id="rId2" imgW="1828800" imgH="1828800"/>
        </mc:Choice>
        <mc:Fallback>
          <p:control name="ShockwaveFlash1" r:id="rId2" imgW="1828800" imgH="18288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838200"/>
                  <a:ext cx="3886200" cy="2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58888" y="476250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3" imgW="1371600" imgH="558720" progId="Equation.DSMT4">
                  <p:embed/>
                </p:oleObj>
              </mc:Choice>
              <mc:Fallback>
                <p:oleObj name="Equation" r:id="rId3" imgW="137160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2667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7"/>
          <p:cNvGraphicFramePr>
            <a:graphicFrameLocks noChangeAspect="1"/>
          </p:cNvGraphicFramePr>
          <p:nvPr/>
        </p:nvGraphicFramePr>
        <p:xfrm>
          <a:off x="1403350" y="2420938"/>
          <a:ext cx="3908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5" imgW="1473120" imgH="457200" progId="Equation.DSMT4">
                  <p:embed/>
                </p:oleObj>
              </mc:Choice>
              <mc:Fallback>
                <p:oleObj name="Equation" r:id="rId5" imgW="14731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39084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4400" y="2286000"/>
            <a:ext cx="914400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CC0000"/>
                </a:solidFill>
              </a:rPr>
              <a:t>观察者接收的频率   </a:t>
            </a:r>
            <a:endParaRPr kumimoji="0" lang="zh-CN" altLang="en-US" sz="28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828800"/>
            <a:ext cx="5691188" cy="1006475"/>
            <a:chOff x="1455" y="2966"/>
            <a:chExt cx="3585" cy="634"/>
          </a:xfrm>
        </p:grpSpPr>
        <p:graphicFrame>
          <p:nvGraphicFramePr>
            <p:cNvPr id="84995" name="Object 4"/>
            <p:cNvGraphicFramePr>
              <a:graphicFrameLocks noChangeAspect="1"/>
            </p:cNvGraphicFramePr>
            <p:nvPr/>
          </p:nvGraphicFramePr>
          <p:xfrm>
            <a:off x="1455" y="2966"/>
            <a:ext cx="1137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9" name="公式" r:id="rId3" imgW="1434960" imgH="799920" progId="Equation.3">
                    <p:embed/>
                  </p:oleObj>
                </mc:Choice>
                <mc:Fallback>
                  <p:oleObj name="公式" r:id="rId3" imgW="1434960" imgH="7999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966"/>
                          <a:ext cx="1137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0" name="Text Box 5"/>
            <p:cNvSpPr txBox="1">
              <a:spLocks noChangeArrowheads="1"/>
            </p:cNvSpPr>
            <p:nvPr/>
          </p:nvSpPr>
          <p:spPr bwMode="auto">
            <a:xfrm>
              <a:off x="2832" y="3072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波源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向</a:t>
              </a:r>
              <a:r>
                <a:rPr kumimoji="0" lang="zh-CN" altLang="en-US" sz="2800" b="1"/>
                <a:t>观察者运动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09800" y="3581400"/>
            <a:ext cx="5334000" cy="1017588"/>
            <a:chOff x="1440" y="3504"/>
            <a:chExt cx="3360" cy="641"/>
          </a:xfrm>
        </p:grpSpPr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2832" y="369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波源</a:t>
              </a:r>
              <a:r>
                <a:rPr kumimoji="0" lang="zh-CN" altLang="en-US" sz="2800" b="1">
                  <a:solidFill>
                    <a:srgbClr val="CC0000"/>
                  </a:solidFill>
                </a:rPr>
                <a:t>远离</a:t>
              </a:r>
              <a:r>
                <a:rPr kumimoji="0" lang="zh-CN" altLang="en-US" sz="2800" b="1"/>
                <a:t>观察者</a:t>
              </a:r>
            </a:p>
          </p:txBody>
        </p:sp>
        <p:graphicFrame>
          <p:nvGraphicFramePr>
            <p:cNvPr id="84994" name="Object 8"/>
            <p:cNvGraphicFramePr>
              <a:graphicFrameLocks noChangeAspect="1"/>
            </p:cNvGraphicFramePr>
            <p:nvPr/>
          </p:nvGraphicFramePr>
          <p:xfrm>
            <a:off x="1440" y="3504"/>
            <a:ext cx="1152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0" name="公式" r:id="rId5" imgW="1434960" imgH="799920" progId="Equation.3">
                    <p:embed/>
                  </p:oleObj>
                </mc:Choice>
                <mc:Fallback>
                  <p:oleObj name="公式" r:id="rId5" imgW="1434960" imgH="7999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04"/>
                          <a:ext cx="1152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95400" y="1752600"/>
          <a:ext cx="26606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7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2660650" cy="14589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4114800"/>
            <a:ext cx="5667375" cy="1414463"/>
            <a:chOff x="1806" y="1056"/>
            <a:chExt cx="3570" cy="891"/>
          </a:xfrm>
        </p:grpSpPr>
        <p:grpSp>
          <p:nvGrpSpPr>
            <p:cNvPr id="86025" name="Group 80"/>
            <p:cNvGrpSpPr>
              <a:grpSpLocks/>
            </p:cNvGrpSpPr>
            <p:nvPr/>
          </p:nvGrpSpPr>
          <p:grpSpPr bwMode="auto">
            <a:xfrm>
              <a:off x="1852" y="1056"/>
              <a:ext cx="3524" cy="432"/>
              <a:chOff x="1852" y="1056"/>
              <a:chExt cx="3524" cy="432"/>
            </a:xfrm>
          </p:grpSpPr>
          <p:graphicFrame>
            <p:nvGraphicFramePr>
              <p:cNvPr id="86021" name="Object 81"/>
              <p:cNvGraphicFramePr>
                <a:graphicFrameLocks noChangeAspect="1"/>
              </p:cNvGraphicFramePr>
              <p:nvPr/>
            </p:nvGraphicFramePr>
            <p:xfrm>
              <a:off x="1852" y="1056"/>
              <a:ext cx="312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48" name="公式" r:id="rId5" imgW="203040" imgH="279360" progId="Equation.3">
                      <p:embed/>
                    </p:oleObj>
                  </mc:Choice>
                  <mc:Fallback>
                    <p:oleObj name="公式" r:id="rId5" imgW="203040" imgH="27936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" y="1056"/>
                            <a:ext cx="312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29" name="Rectangle 82"/>
              <p:cNvSpPr>
                <a:spLocks noChangeArrowheads="1"/>
              </p:cNvSpPr>
              <p:nvPr/>
            </p:nvSpPr>
            <p:spPr bwMode="auto">
              <a:xfrm>
                <a:off x="2160" y="1117"/>
                <a:ext cx="32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/>
                  <a:t>观察者</a:t>
                </a:r>
                <a:r>
                  <a:rPr kumimoji="0" lang="zh-CN" altLang="en-US" sz="2800" b="1">
                    <a:solidFill>
                      <a:srgbClr val="CC0000"/>
                    </a:solidFill>
                  </a:rPr>
                  <a:t>向</a:t>
                </a:r>
                <a:r>
                  <a:rPr kumimoji="0" lang="zh-CN" altLang="en-US" sz="2800" b="1"/>
                  <a:t>波源运动 </a:t>
                </a:r>
                <a:r>
                  <a:rPr kumimoji="0" lang="en-US" altLang="zh-CN" sz="2800" b="1">
                    <a:solidFill>
                      <a:srgbClr val="CC0000"/>
                    </a:solidFill>
                  </a:rPr>
                  <a:t>+ </a:t>
                </a:r>
                <a:r>
                  <a:rPr kumimoji="0" lang="zh-CN" altLang="en-US" sz="2800" b="1"/>
                  <a:t>，</a:t>
                </a:r>
                <a:r>
                  <a:rPr kumimoji="0" lang="zh-CN" altLang="en-US" sz="2800" b="1">
                    <a:solidFill>
                      <a:srgbClr val="0000FF"/>
                    </a:solidFill>
                  </a:rPr>
                  <a:t>远离     </a:t>
                </a:r>
                <a:r>
                  <a:rPr kumimoji="0" lang="en-US" altLang="zh-CN" sz="2800" b="1"/>
                  <a:t>.</a:t>
                </a:r>
              </a:p>
            </p:txBody>
          </p:sp>
          <p:sp>
            <p:nvSpPr>
              <p:cNvPr id="86030" name="Line 83"/>
              <p:cNvSpPr>
                <a:spLocks noChangeShapeType="1"/>
              </p:cNvSpPr>
              <p:nvPr/>
            </p:nvSpPr>
            <p:spPr bwMode="auto">
              <a:xfrm>
                <a:off x="4944" y="129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6026" name="Group 84"/>
            <p:cNvGrpSpPr>
              <a:grpSpLocks/>
            </p:cNvGrpSpPr>
            <p:nvPr/>
          </p:nvGrpSpPr>
          <p:grpSpPr bwMode="auto">
            <a:xfrm>
              <a:off x="1806" y="1536"/>
              <a:ext cx="3522" cy="411"/>
              <a:chOff x="1806" y="1536"/>
              <a:chExt cx="3522" cy="411"/>
            </a:xfrm>
          </p:grpSpPr>
          <p:sp>
            <p:nvSpPr>
              <p:cNvPr id="86027" name="Rectangle 85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31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/>
                  <a:t>波源</a:t>
                </a:r>
                <a:r>
                  <a:rPr kumimoji="0" lang="zh-CN" altLang="en-US" sz="2800" b="1">
                    <a:solidFill>
                      <a:srgbClr val="0000FF"/>
                    </a:solidFill>
                  </a:rPr>
                  <a:t>向</a:t>
                </a:r>
                <a:r>
                  <a:rPr kumimoji="0" lang="zh-CN" altLang="en-US" sz="2800" b="1"/>
                  <a:t>观察者运动 </a:t>
                </a:r>
                <a:r>
                  <a:rPr kumimoji="0" lang="zh-CN" altLang="en-US" sz="2800" b="1">
                    <a:solidFill>
                      <a:srgbClr val="FF0000"/>
                    </a:solidFill>
                  </a:rPr>
                  <a:t>    </a:t>
                </a:r>
                <a:r>
                  <a:rPr kumimoji="0" lang="zh-CN" altLang="en-US" sz="2800" b="1"/>
                  <a:t>，</a:t>
                </a:r>
                <a:r>
                  <a:rPr kumimoji="0" lang="zh-CN" altLang="en-US" sz="2800" b="1">
                    <a:solidFill>
                      <a:srgbClr val="0000FF"/>
                    </a:solidFill>
                  </a:rPr>
                  <a:t>远离</a:t>
                </a:r>
                <a:r>
                  <a:rPr kumimoji="0" lang="zh-CN" altLang="en-US" sz="2800" b="1">
                    <a:solidFill>
                      <a:srgbClr val="CC0000"/>
                    </a:solidFill>
                  </a:rPr>
                  <a:t> </a:t>
                </a:r>
                <a:r>
                  <a:rPr kumimoji="0" lang="en-US" altLang="zh-CN" sz="2800" b="1">
                    <a:solidFill>
                      <a:srgbClr val="CC0000"/>
                    </a:solidFill>
                  </a:rPr>
                  <a:t>+</a:t>
                </a:r>
                <a:r>
                  <a:rPr kumimoji="0" lang="en-US" altLang="zh-CN" sz="2800" b="1">
                    <a:solidFill>
                      <a:srgbClr val="FF0000"/>
                    </a:solidFill>
                  </a:rPr>
                  <a:t> </a:t>
                </a:r>
                <a:r>
                  <a:rPr kumimoji="0" lang="en-US" altLang="zh-CN" sz="2800" b="1"/>
                  <a:t>.</a:t>
                </a:r>
              </a:p>
            </p:txBody>
          </p:sp>
          <p:sp>
            <p:nvSpPr>
              <p:cNvPr id="86028" name="Line 86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6020" name="Object 87"/>
              <p:cNvGraphicFramePr>
                <a:graphicFrameLocks noChangeAspect="1"/>
              </p:cNvGraphicFramePr>
              <p:nvPr/>
            </p:nvGraphicFramePr>
            <p:xfrm>
              <a:off x="1806" y="1536"/>
              <a:ext cx="402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49" name="公式" r:id="rId7" imgW="164880" imgH="228600" progId="Equation.3">
                      <p:embed/>
                    </p:oleObj>
                  </mc:Choice>
                  <mc:Fallback>
                    <p:oleObj name="公式" r:id="rId7" imgW="164880" imgH="228600" progId="Equation.3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6" y="1536"/>
                            <a:ext cx="402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6023" name="Rectangle 88"/>
          <p:cNvSpPr>
            <a:spLocks noChangeArrowheads="1"/>
          </p:cNvSpPr>
          <p:nvPr/>
        </p:nvSpPr>
        <p:spPr bwMode="auto">
          <a:xfrm>
            <a:off x="228600" y="457200"/>
            <a:ext cx="6878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</a:rPr>
              <a:t>三 、波源与观察者同时相对介质运动</a:t>
            </a:r>
          </a:p>
        </p:txBody>
      </p:sp>
      <p:graphicFrame>
        <p:nvGraphicFramePr>
          <p:cNvPr id="86019" name="Object 89"/>
          <p:cNvGraphicFramePr>
            <a:graphicFrameLocks noChangeAspect="1"/>
          </p:cNvGraphicFramePr>
          <p:nvPr/>
        </p:nvGraphicFramePr>
        <p:xfrm>
          <a:off x="6934200" y="381000"/>
          <a:ext cx="1735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0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"/>
                        <a:ext cx="1735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90"/>
          <p:cNvSpPr>
            <a:spLocks noChangeArrowheads="1"/>
          </p:cNvSpPr>
          <p:nvPr/>
        </p:nvSpPr>
        <p:spPr bwMode="auto">
          <a:xfrm>
            <a:off x="4419600" y="1905000"/>
            <a:ext cx="4264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接近运动，取</a:t>
            </a:r>
            <a:r>
              <a:rPr kumimoji="0" lang="zh-CN" altLang="en-US" sz="3200" b="1">
                <a:solidFill>
                  <a:srgbClr val="0000FF"/>
                </a:solidFill>
              </a:rPr>
              <a:t>上</a:t>
            </a:r>
            <a:r>
              <a:rPr kumimoji="0" lang="zh-CN" altLang="en-US" sz="3200" b="1"/>
              <a:t>符号；</a:t>
            </a:r>
          </a:p>
          <a:p>
            <a:pPr eaLnBrk="1" hangingPunct="1"/>
            <a:r>
              <a:rPr kumimoji="0" lang="zh-CN" altLang="en-US" sz="3200" b="1"/>
              <a:t>远离运动，取</a:t>
            </a:r>
            <a:r>
              <a:rPr kumimoji="0" lang="zh-CN" altLang="en-US" sz="3200" b="1">
                <a:solidFill>
                  <a:srgbClr val="FF0000"/>
                </a:solidFill>
              </a:rPr>
              <a:t>下</a:t>
            </a:r>
            <a:r>
              <a:rPr kumimoji="0" lang="zh-CN" altLang="en-US" sz="3200" b="1"/>
              <a:t>符号。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93"/>
          <p:cNvGraphicFramePr>
            <a:graphicFrameLocks noChangeAspect="1"/>
          </p:cNvGraphicFramePr>
          <p:nvPr/>
        </p:nvGraphicFramePr>
        <p:xfrm>
          <a:off x="4038600" y="45720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7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5492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itchFamily="34" charset="0"/>
              </a:rPr>
              <a:t>若波源与观察者</a:t>
            </a: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不沿</a:t>
            </a:r>
            <a:r>
              <a:rPr kumimoji="0" lang="zh-CN" altLang="en-US" sz="2800" b="1">
                <a:latin typeface="Arial" pitchFamily="34" charset="0"/>
              </a:rPr>
              <a:t>二者连线运动，取</a:t>
            </a: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速度沿连线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1828800"/>
            <a:ext cx="5029200" cy="2590800"/>
            <a:chOff x="2208" y="2400"/>
            <a:chExt cx="3168" cy="1632"/>
          </a:xfrm>
        </p:grpSpPr>
        <p:sp>
          <p:nvSpPr>
            <p:cNvPr id="87056" name="Rectangle 8"/>
            <p:cNvSpPr>
              <a:spLocks noChangeArrowheads="1"/>
            </p:cNvSpPr>
            <p:nvPr/>
          </p:nvSpPr>
          <p:spPr bwMode="auto">
            <a:xfrm>
              <a:off x="2208" y="2400"/>
              <a:ext cx="3168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7057" name="Group 9"/>
            <p:cNvGrpSpPr>
              <a:grpSpLocks/>
            </p:cNvGrpSpPr>
            <p:nvPr/>
          </p:nvGrpSpPr>
          <p:grpSpPr bwMode="auto">
            <a:xfrm>
              <a:off x="4752" y="2448"/>
              <a:ext cx="524" cy="885"/>
              <a:chOff x="2850" y="2909"/>
              <a:chExt cx="294" cy="554"/>
            </a:xfrm>
          </p:grpSpPr>
          <p:grpSp>
            <p:nvGrpSpPr>
              <p:cNvPr id="87067" name="Group 10"/>
              <p:cNvGrpSpPr>
                <a:grpSpLocks/>
              </p:cNvGrpSpPr>
              <p:nvPr/>
            </p:nvGrpSpPr>
            <p:grpSpPr bwMode="auto">
              <a:xfrm>
                <a:off x="2867" y="3283"/>
                <a:ext cx="276" cy="180"/>
                <a:chOff x="2867" y="3283"/>
                <a:chExt cx="276" cy="180"/>
              </a:xfrm>
            </p:grpSpPr>
            <p:sp>
              <p:nvSpPr>
                <p:cNvPr id="87120" name="Freeform 11"/>
                <p:cNvSpPr>
                  <a:spLocks/>
                </p:cNvSpPr>
                <p:nvPr/>
              </p:nvSpPr>
              <p:spPr bwMode="auto">
                <a:xfrm>
                  <a:off x="2867" y="3283"/>
                  <a:ext cx="276" cy="180"/>
                </a:xfrm>
                <a:custGeom>
                  <a:avLst/>
                  <a:gdLst>
                    <a:gd name="T0" fmla="*/ 3 w 826"/>
                    <a:gd name="T1" fmla="*/ 2 h 538"/>
                    <a:gd name="T2" fmla="*/ 4 w 826"/>
                    <a:gd name="T3" fmla="*/ 1 h 538"/>
                    <a:gd name="T4" fmla="*/ 4 w 826"/>
                    <a:gd name="T5" fmla="*/ 1 h 538"/>
                    <a:gd name="T6" fmla="*/ 4 w 826"/>
                    <a:gd name="T7" fmla="*/ 1 h 538"/>
                    <a:gd name="T8" fmla="*/ 4 w 826"/>
                    <a:gd name="T9" fmla="*/ 0 h 538"/>
                    <a:gd name="T10" fmla="*/ 7 w 826"/>
                    <a:gd name="T11" fmla="*/ 0 h 538"/>
                    <a:gd name="T12" fmla="*/ 7 w 826"/>
                    <a:gd name="T13" fmla="*/ 0 h 538"/>
                    <a:gd name="T14" fmla="*/ 7 w 826"/>
                    <a:gd name="T15" fmla="*/ 1 h 538"/>
                    <a:gd name="T16" fmla="*/ 7 w 826"/>
                    <a:gd name="T17" fmla="*/ 1 h 538"/>
                    <a:gd name="T18" fmla="*/ 7 w 826"/>
                    <a:gd name="T19" fmla="*/ 1 h 538"/>
                    <a:gd name="T20" fmla="*/ 7 w 826"/>
                    <a:gd name="T21" fmla="*/ 1 h 538"/>
                    <a:gd name="T22" fmla="*/ 7 w 826"/>
                    <a:gd name="T23" fmla="*/ 1 h 538"/>
                    <a:gd name="T24" fmla="*/ 6 w 826"/>
                    <a:gd name="T25" fmla="*/ 2 h 538"/>
                    <a:gd name="T26" fmla="*/ 6 w 826"/>
                    <a:gd name="T27" fmla="*/ 2 h 538"/>
                    <a:gd name="T28" fmla="*/ 5 w 826"/>
                    <a:gd name="T29" fmla="*/ 2 h 538"/>
                    <a:gd name="T30" fmla="*/ 5 w 826"/>
                    <a:gd name="T31" fmla="*/ 3 h 538"/>
                    <a:gd name="T32" fmla="*/ 5 w 826"/>
                    <a:gd name="T33" fmla="*/ 3 h 538"/>
                    <a:gd name="T34" fmla="*/ 6 w 826"/>
                    <a:gd name="T35" fmla="*/ 4 h 538"/>
                    <a:gd name="T36" fmla="*/ 6 w 826"/>
                    <a:gd name="T37" fmla="*/ 5 h 538"/>
                    <a:gd name="T38" fmla="*/ 6 w 826"/>
                    <a:gd name="T39" fmla="*/ 6 h 538"/>
                    <a:gd name="T40" fmla="*/ 7 w 826"/>
                    <a:gd name="T41" fmla="*/ 6 h 538"/>
                    <a:gd name="T42" fmla="*/ 8 w 826"/>
                    <a:gd name="T43" fmla="*/ 6 h 538"/>
                    <a:gd name="T44" fmla="*/ 9 w 826"/>
                    <a:gd name="T45" fmla="*/ 6 h 538"/>
                    <a:gd name="T46" fmla="*/ 10 w 826"/>
                    <a:gd name="T47" fmla="*/ 6 h 538"/>
                    <a:gd name="T48" fmla="*/ 10 w 826"/>
                    <a:gd name="T49" fmla="*/ 6 h 538"/>
                    <a:gd name="T50" fmla="*/ 10 w 826"/>
                    <a:gd name="T51" fmla="*/ 6 h 538"/>
                    <a:gd name="T52" fmla="*/ 9 w 826"/>
                    <a:gd name="T53" fmla="*/ 7 h 538"/>
                    <a:gd name="T54" fmla="*/ 7 w 826"/>
                    <a:gd name="T55" fmla="*/ 7 h 538"/>
                    <a:gd name="T56" fmla="*/ 6 w 826"/>
                    <a:gd name="T57" fmla="*/ 7 h 538"/>
                    <a:gd name="T58" fmla="*/ 6 w 826"/>
                    <a:gd name="T59" fmla="*/ 7 h 538"/>
                    <a:gd name="T60" fmla="*/ 5 w 826"/>
                    <a:gd name="T61" fmla="*/ 7 h 538"/>
                    <a:gd name="T62" fmla="*/ 5 w 826"/>
                    <a:gd name="T63" fmla="*/ 6 h 538"/>
                    <a:gd name="T64" fmla="*/ 4 w 826"/>
                    <a:gd name="T65" fmla="*/ 6 h 538"/>
                    <a:gd name="T66" fmla="*/ 4 w 826"/>
                    <a:gd name="T67" fmla="*/ 7 h 538"/>
                    <a:gd name="T68" fmla="*/ 4 w 826"/>
                    <a:gd name="T69" fmla="*/ 7 h 538"/>
                    <a:gd name="T70" fmla="*/ 3 w 826"/>
                    <a:gd name="T71" fmla="*/ 6 h 538"/>
                    <a:gd name="T72" fmla="*/ 3 w 826"/>
                    <a:gd name="T73" fmla="*/ 6 h 538"/>
                    <a:gd name="T74" fmla="*/ 1 w 826"/>
                    <a:gd name="T75" fmla="*/ 7 h 538"/>
                    <a:gd name="T76" fmla="*/ 0 w 826"/>
                    <a:gd name="T77" fmla="*/ 6 h 538"/>
                    <a:gd name="T78" fmla="*/ 0 w 826"/>
                    <a:gd name="T79" fmla="*/ 6 h 538"/>
                    <a:gd name="T80" fmla="*/ 1 w 826"/>
                    <a:gd name="T81" fmla="*/ 6 h 538"/>
                    <a:gd name="T82" fmla="*/ 1 w 826"/>
                    <a:gd name="T83" fmla="*/ 6 h 538"/>
                    <a:gd name="T84" fmla="*/ 1 w 826"/>
                    <a:gd name="T85" fmla="*/ 6 h 538"/>
                    <a:gd name="T86" fmla="*/ 2 w 826"/>
                    <a:gd name="T87" fmla="*/ 6 h 538"/>
                    <a:gd name="T88" fmla="*/ 3 w 826"/>
                    <a:gd name="T89" fmla="*/ 6 h 538"/>
                    <a:gd name="T90" fmla="*/ 3 w 826"/>
                    <a:gd name="T91" fmla="*/ 5 h 538"/>
                    <a:gd name="T92" fmla="*/ 3 w 826"/>
                    <a:gd name="T93" fmla="*/ 3 h 538"/>
                    <a:gd name="T94" fmla="*/ 3 w 826"/>
                    <a:gd name="T95" fmla="*/ 3 h 538"/>
                    <a:gd name="T96" fmla="*/ 3 w 826"/>
                    <a:gd name="T97" fmla="*/ 3 h 538"/>
                    <a:gd name="T98" fmla="*/ 3 w 826"/>
                    <a:gd name="T99" fmla="*/ 2 h 5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26"/>
                    <a:gd name="T151" fmla="*/ 0 h 538"/>
                    <a:gd name="T152" fmla="*/ 826 w 826"/>
                    <a:gd name="T153" fmla="*/ 538 h 53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26" h="538">
                      <a:moveTo>
                        <a:pt x="263" y="187"/>
                      </a:moveTo>
                      <a:lnTo>
                        <a:pt x="287" y="115"/>
                      </a:lnTo>
                      <a:lnTo>
                        <a:pt x="300" y="77"/>
                      </a:lnTo>
                      <a:lnTo>
                        <a:pt x="305" y="61"/>
                      </a:lnTo>
                      <a:lnTo>
                        <a:pt x="317" y="0"/>
                      </a:lnTo>
                      <a:lnTo>
                        <a:pt x="552" y="7"/>
                      </a:lnTo>
                      <a:lnTo>
                        <a:pt x="556" y="25"/>
                      </a:lnTo>
                      <a:lnTo>
                        <a:pt x="557" y="45"/>
                      </a:lnTo>
                      <a:lnTo>
                        <a:pt x="553" y="64"/>
                      </a:lnTo>
                      <a:lnTo>
                        <a:pt x="550" y="76"/>
                      </a:lnTo>
                      <a:lnTo>
                        <a:pt x="542" y="88"/>
                      </a:lnTo>
                      <a:lnTo>
                        <a:pt x="532" y="99"/>
                      </a:lnTo>
                      <a:lnTo>
                        <a:pt x="509" y="128"/>
                      </a:lnTo>
                      <a:lnTo>
                        <a:pt x="496" y="145"/>
                      </a:lnTo>
                      <a:lnTo>
                        <a:pt x="437" y="199"/>
                      </a:lnTo>
                      <a:lnTo>
                        <a:pt x="440" y="216"/>
                      </a:lnTo>
                      <a:lnTo>
                        <a:pt x="422" y="223"/>
                      </a:lnTo>
                      <a:lnTo>
                        <a:pt x="451" y="359"/>
                      </a:lnTo>
                      <a:lnTo>
                        <a:pt x="481" y="419"/>
                      </a:lnTo>
                      <a:lnTo>
                        <a:pt x="522" y="466"/>
                      </a:lnTo>
                      <a:lnTo>
                        <a:pt x="587" y="483"/>
                      </a:lnTo>
                      <a:lnTo>
                        <a:pt x="661" y="479"/>
                      </a:lnTo>
                      <a:lnTo>
                        <a:pt x="703" y="491"/>
                      </a:lnTo>
                      <a:lnTo>
                        <a:pt x="798" y="491"/>
                      </a:lnTo>
                      <a:lnTo>
                        <a:pt x="826" y="503"/>
                      </a:lnTo>
                      <a:lnTo>
                        <a:pt x="817" y="520"/>
                      </a:lnTo>
                      <a:lnTo>
                        <a:pt x="757" y="538"/>
                      </a:lnTo>
                      <a:lnTo>
                        <a:pt x="560" y="538"/>
                      </a:lnTo>
                      <a:lnTo>
                        <a:pt x="500" y="525"/>
                      </a:lnTo>
                      <a:lnTo>
                        <a:pt x="450" y="525"/>
                      </a:lnTo>
                      <a:lnTo>
                        <a:pt x="402" y="527"/>
                      </a:lnTo>
                      <a:lnTo>
                        <a:pt x="381" y="506"/>
                      </a:lnTo>
                      <a:lnTo>
                        <a:pt x="356" y="521"/>
                      </a:lnTo>
                      <a:lnTo>
                        <a:pt x="337" y="522"/>
                      </a:lnTo>
                      <a:lnTo>
                        <a:pt x="319" y="524"/>
                      </a:lnTo>
                      <a:lnTo>
                        <a:pt x="254" y="517"/>
                      </a:lnTo>
                      <a:lnTo>
                        <a:pt x="217" y="517"/>
                      </a:lnTo>
                      <a:lnTo>
                        <a:pt x="115" y="524"/>
                      </a:lnTo>
                      <a:lnTo>
                        <a:pt x="5" y="514"/>
                      </a:lnTo>
                      <a:lnTo>
                        <a:pt x="0" y="500"/>
                      </a:lnTo>
                      <a:lnTo>
                        <a:pt x="41" y="496"/>
                      </a:lnTo>
                      <a:lnTo>
                        <a:pt x="74" y="467"/>
                      </a:lnTo>
                      <a:lnTo>
                        <a:pt x="120" y="461"/>
                      </a:lnTo>
                      <a:lnTo>
                        <a:pt x="185" y="476"/>
                      </a:lnTo>
                      <a:lnTo>
                        <a:pt x="253" y="476"/>
                      </a:lnTo>
                      <a:lnTo>
                        <a:pt x="280" y="425"/>
                      </a:lnTo>
                      <a:lnTo>
                        <a:pt x="251" y="247"/>
                      </a:lnTo>
                      <a:lnTo>
                        <a:pt x="249" y="231"/>
                      </a:lnTo>
                      <a:lnTo>
                        <a:pt x="253" y="217"/>
                      </a:lnTo>
                      <a:lnTo>
                        <a:pt x="263" y="187"/>
                      </a:lnTo>
                      <a:close/>
                    </a:path>
                  </a:pathLst>
                </a:custGeom>
                <a:solidFill>
                  <a:srgbClr val="0020A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7121" name="Group 12"/>
                <p:cNvGrpSpPr>
                  <a:grpSpLocks/>
                </p:cNvGrpSpPr>
                <p:nvPr/>
              </p:nvGrpSpPr>
              <p:grpSpPr bwMode="auto">
                <a:xfrm>
                  <a:off x="2979" y="3306"/>
                  <a:ext cx="29" cy="140"/>
                  <a:chOff x="2979" y="3306"/>
                  <a:chExt cx="29" cy="140"/>
                </a:xfrm>
              </p:grpSpPr>
              <p:sp>
                <p:nvSpPr>
                  <p:cNvPr id="87122" name="Freeform 13"/>
                  <p:cNvSpPr>
                    <a:spLocks/>
                  </p:cNvSpPr>
                  <p:nvPr/>
                </p:nvSpPr>
                <p:spPr bwMode="auto">
                  <a:xfrm>
                    <a:off x="2979" y="3307"/>
                    <a:ext cx="29" cy="139"/>
                  </a:xfrm>
                  <a:custGeom>
                    <a:avLst/>
                    <a:gdLst>
                      <a:gd name="T0" fmla="*/ 1 w 85"/>
                      <a:gd name="T1" fmla="*/ 0 h 416"/>
                      <a:gd name="T2" fmla="*/ 1 w 85"/>
                      <a:gd name="T3" fmla="*/ 1 h 416"/>
                      <a:gd name="T4" fmla="*/ 0 w 85"/>
                      <a:gd name="T5" fmla="*/ 2 h 416"/>
                      <a:gd name="T6" fmla="*/ 0 w 85"/>
                      <a:gd name="T7" fmla="*/ 2 h 416"/>
                      <a:gd name="T8" fmla="*/ 0 w 85"/>
                      <a:gd name="T9" fmla="*/ 2 h 416"/>
                      <a:gd name="T10" fmla="*/ 0 w 85"/>
                      <a:gd name="T11" fmla="*/ 2 h 416"/>
                      <a:gd name="T12" fmla="*/ 0 w 85"/>
                      <a:gd name="T13" fmla="*/ 4 h 416"/>
                      <a:gd name="T14" fmla="*/ 0 w 85"/>
                      <a:gd name="T15" fmla="*/ 5 h 4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5"/>
                      <a:gd name="T25" fmla="*/ 0 h 416"/>
                      <a:gd name="T26" fmla="*/ 85 w 85"/>
                      <a:gd name="T27" fmla="*/ 416 h 4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5" h="416">
                        <a:moveTo>
                          <a:pt x="85" y="0"/>
                        </a:moveTo>
                        <a:lnTo>
                          <a:pt x="57" y="56"/>
                        </a:lnTo>
                        <a:lnTo>
                          <a:pt x="10" y="128"/>
                        </a:lnTo>
                        <a:lnTo>
                          <a:pt x="1" y="144"/>
                        </a:lnTo>
                        <a:lnTo>
                          <a:pt x="0" y="159"/>
                        </a:lnTo>
                        <a:lnTo>
                          <a:pt x="1" y="179"/>
                        </a:lnTo>
                        <a:lnTo>
                          <a:pt x="30" y="308"/>
                        </a:lnTo>
                        <a:lnTo>
                          <a:pt x="38" y="416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2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999" y="3306"/>
                    <a:ext cx="1" cy="16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7068" name="Group 15"/>
              <p:cNvGrpSpPr>
                <a:grpSpLocks/>
              </p:cNvGrpSpPr>
              <p:nvPr/>
            </p:nvGrpSpPr>
            <p:grpSpPr bwMode="auto">
              <a:xfrm>
                <a:off x="2850" y="3120"/>
                <a:ext cx="294" cy="175"/>
                <a:chOff x="2850" y="3120"/>
                <a:chExt cx="294" cy="175"/>
              </a:xfrm>
            </p:grpSpPr>
            <p:grpSp>
              <p:nvGrpSpPr>
                <p:cNvPr id="87093" name="Group 16"/>
                <p:cNvGrpSpPr>
                  <a:grpSpLocks/>
                </p:cNvGrpSpPr>
                <p:nvPr/>
              </p:nvGrpSpPr>
              <p:grpSpPr bwMode="auto">
                <a:xfrm>
                  <a:off x="2896" y="3147"/>
                  <a:ext cx="205" cy="148"/>
                  <a:chOff x="2896" y="3147"/>
                  <a:chExt cx="205" cy="148"/>
                </a:xfrm>
              </p:grpSpPr>
              <p:grpSp>
                <p:nvGrpSpPr>
                  <p:cNvPr id="8709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896" y="3151"/>
                    <a:ext cx="205" cy="144"/>
                    <a:chOff x="2896" y="3151"/>
                    <a:chExt cx="205" cy="144"/>
                  </a:xfrm>
                </p:grpSpPr>
                <p:grpSp>
                  <p:nvGrpSpPr>
                    <p:cNvPr id="87108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6" y="3151"/>
                      <a:ext cx="205" cy="144"/>
                      <a:chOff x="2896" y="3151"/>
                      <a:chExt cx="205" cy="144"/>
                    </a:xfrm>
                  </p:grpSpPr>
                  <p:grpSp>
                    <p:nvGrpSpPr>
                      <p:cNvPr id="87116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96" y="3152"/>
                        <a:ext cx="205" cy="65"/>
                        <a:chOff x="2896" y="3152"/>
                        <a:chExt cx="205" cy="65"/>
                      </a:xfrm>
                    </p:grpSpPr>
                    <p:sp>
                      <p:nvSpPr>
                        <p:cNvPr id="87118" name="Freeform 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55" y="3152"/>
                          <a:ext cx="46" cy="50"/>
                        </a:xfrm>
                        <a:custGeom>
                          <a:avLst/>
                          <a:gdLst>
                            <a:gd name="T0" fmla="*/ 0 w 139"/>
                            <a:gd name="T1" fmla="*/ 1 h 151"/>
                            <a:gd name="T2" fmla="*/ 0 w 139"/>
                            <a:gd name="T3" fmla="*/ 1 h 151"/>
                            <a:gd name="T4" fmla="*/ 0 w 139"/>
                            <a:gd name="T5" fmla="*/ 0 h 151"/>
                            <a:gd name="T6" fmla="*/ 0 w 139"/>
                            <a:gd name="T7" fmla="*/ 0 h 151"/>
                            <a:gd name="T8" fmla="*/ 1 w 139"/>
                            <a:gd name="T9" fmla="*/ 0 h 151"/>
                            <a:gd name="T10" fmla="*/ 1 w 139"/>
                            <a:gd name="T11" fmla="*/ 0 h 151"/>
                            <a:gd name="T12" fmla="*/ 1 w 139"/>
                            <a:gd name="T13" fmla="*/ 1 h 151"/>
                            <a:gd name="T14" fmla="*/ 1 w 139"/>
                            <a:gd name="T15" fmla="*/ 1 h 151"/>
                            <a:gd name="T16" fmla="*/ 2 w 139"/>
                            <a:gd name="T17" fmla="*/ 1 h 151"/>
                            <a:gd name="T18" fmla="*/ 2 w 139"/>
                            <a:gd name="T19" fmla="*/ 1 h 151"/>
                            <a:gd name="T20" fmla="*/ 2 w 139"/>
                            <a:gd name="T21" fmla="*/ 2 h 151"/>
                            <a:gd name="T22" fmla="*/ 1 w 139"/>
                            <a:gd name="T23" fmla="*/ 2 h 151"/>
                            <a:gd name="T24" fmla="*/ 1 w 139"/>
                            <a:gd name="T25" fmla="*/ 2 h 151"/>
                            <a:gd name="T26" fmla="*/ 0 w 139"/>
                            <a:gd name="T27" fmla="*/ 1 h 151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w 139"/>
                            <a:gd name="T43" fmla="*/ 0 h 151"/>
                            <a:gd name="T44" fmla="*/ 139 w 139"/>
                            <a:gd name="T45" fmla="*/ 151 h 151"/>
                          </a:gdLst>
                          <a:ahLst/>
                          <a:cxnLst>
                            <a:cxn ang="T28">
                              <a:pos x="T0" y="T1"/>
                            </a:cxn>
                            <a:cxn ang="T29">
                              <a:pos x="T2" y="T3"/>
                            </a:cxn>
                            <a:cxn ang="T30">
                              <a:pos x="T4" y="T5"/>
                            </a:cxn>
                            <a:cxn ang="T31">
                              <a:pos x="T6" y="T7"/>
                            </a:cxn>
                            <a:cxn ang="T32">
                              <a:pos x="T8" y="T9"/>
                            </a:cxn>
                            <a:cxn ang="T33">
                              <a:pos x="T10" y="T11"/>
                            </a:cxn>
                            <a:cxn ang="T34">
                              <a:pos x="T12" y="T13"/>
                            </a:cxn>
                            <a:cxn ang="T35">
                              <a:pos x="T14" y="T15"/>
                            </a:cxn>
                            <a:cxn ang="T36">
                              <a:pos x="T16" y="T17"/>
                            </a:cxn>
                            <a:cxn ang="T37">
                              <a:pos x="T18" y="T19"/>
                            </a:cxn>
                            <a:cxn ang="T38">
                              <a:pos x="T20" y="T21"/>
                            </a:cxn>
                            <a:cxn ang="T39">
                              <a:pos x="T22" y="T23"/>
                            </a:cxn>
                            <a:cxn ang="T40">
                              <a:pos x="T24" y="T25"/>
                            </a:cxn>
                            <a:cxn ang="T41">
                              <a:pos x="T26" y="T27"/>
                            </a:cxn>
                          </a:cxnLst>
                          <a:rect l="T42" t="T43" r="T44" b="T45"/>
                          <a:pathLst>
                            <a:path w="139" h="151">
                              <a:moveTo>
                                <a:pt x="0" y="89"/>
                              </a:moveTo>
                              <a:lnTo>
                                <a:pt x="9" y="54"/>
                              </a:lnTo>
                              <a:lnTo>
                                <a:pt x="19" y="34"/>
                              </a:lnTo>
                              <a:lnTo>
                                <a:pt x="34" y="16"/>
                              </a:lnTo>
                              <a:lnTo>
                                <a:pt x="54" y="0"/>
                              </a:lnTo>
                              <a:lnTo>
                                <a:pt x="58" y="27"/>
                              </a:lnTo>
                              <a:lnTo>
                                <a:pt x="71" y="50"/>
                              </a:lnTo>
                              <a:lnTo>
                                <a:pt x="95" y="79"/>
                              </a:lnTo>
                              <a:lnTo>
                                <a:pt x="124" y="103"/>
                              </a:lnTo>
                              <a:lnTo>
                                <a:pt x="139" y="105"/>
                              </a:lnTo>
                              <a:lnTo>
                                <a:pt x="125" y="131"/>
                              </a:lnTo>
                              <a:lnTo>
                                <a:pt x="110" y="151"/>
                              </a:lnTo>
                              <a:lnTo>
                                <a:pt x="68" y="135"/>
                              </a:lnTo>
                              <a:lnTo>
                                <a:pt x="0" y="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19" name="Freeform 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96" y="3176"/>
                          <a:ext cx="45" cy="41"/>
                        </a:xfrm>
                        <a:custGeom>
                          <a:avLst/>
                          <a:gdLst>
                            <a:gd name="T0" fmla="*/ 0 w 137"/>
                            <a:gd name="T1" fmla="*/ 1 h 121"/>
                            <a:gd name="T2" fmla="*/ 0 w 137"/>
                            <a:gd name="T3" fmla="*/ 2 h 121"/>
                            <a:gd name="T4" fmla="*/ 1 w 137"/>
                            <a:gd name="T5" fmla="*/ 1 h 121"/>
                            <a:gd name="T6" fmla="*/ 1 w 137"/>
                            <a:gd name="T7" fmla="*/ 1 h 121"/>
                            <a:gd name="T8" fmla="*/ 2 w 137"/>
                            <a:gd name="T9" fmla="*/ 1 h 121"/>
                            <a:gd name="T10" fmla="*/ 2 w 137"/>
                            <a:gd name="T11" fmla="*/ 1 h 121"/>
                            <a:gd name="T12" fmla="*/ 1 w 137"/>
                            <a:gd name="T13" fmla="*/ 0 h 121"/>
                            <a:gd name="T14" fmla="*/ 1 w 137"/>
                            <a:gd name="T15" fmla="*/ 0 h 121"/>
                            <a:gd name="T16" fmla="*/ 0 w 137"/>
                            <a:gd name="T17" fmla="*/ 1 h 12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37"/>
                            <a:gd name="T28" fmla="*/ 0 h 121"/>
                            <a:gd name="T29" fmla="*/ 137 w 137"/>
                            <a:gd name="T30" fmla="*/ 121 h 121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37" h="121">
                              <a:moveTo>
                                <a:pt x="0" y="75"/>
                              </a:moveTo>
                              <a:lnTo>
                                <a:pt x="38" y="121"/>
                              </a:lnTo>
                              <a:lnTo>
                                <a:pt x="72" y="114"/>
                              </a:lnTo>
                              <a:lnTo>
                                <a:pt x="102" y="96"/>
                              </a:lnTo>
                              <a:lnTo>
                                <a:pt x="132" y="75"/>
                              </a:lnTo>
                              <a:lnTo>
                                <a:pt x="137" y="48"/>
                              </a:lnTo>
                              <a:lnTo>
                                <a:pt x="78" y="0"/>
                              </a:lnTo>
                              <a:lnTo>
                                <a:pt x="43" y="34"/>
                              </a:lnTo>
                              <a:lnTo>
                                <a:pt x="0" y="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711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04" y="3151"/>
                        <a:ext cx="192" cy="144"/>
                      </a:xfrm>
                      <a:custGeom>
                        <a:avLst/>
                        <a:gdLst>
                          <a:gd name="T0" fmla="*/ 4 w 574"/>
                          <a:gd name="T1" fmla="*/ 0 h 430"/>
                          <a:gd name="T2" fmla="*/ 5 w 574"/>
                          <a:gd name="T3" fmla="*/ 0 h 430"/>
                          <a:gd name="T4" fmla="*/ 5 w 574"/>
                          <a:gd name="T5" fmla="*/ 1 h 430"/>
                          <a:gd name="T6" fmla="*/ 5 w 574"/>
                          <a:gd name="T7" fmla="*/ 1 h 430"/>
                          <a:gd name="T8" fmla="*/ 6 w 574"/>
                          <a:gd name="T9" fmla="*/ 1 h 430"/>
                          <a:gd name="T10" fmla="*/ 6 w 574"/>
                          <a:gd name="T11" fmla="*/ 1 h 430"/>
                          <a:gd name="T12" fmla="*/ 7 w 574"/>
                          <a:gd name="T13" fmla="*/ 2 h 430"/>
                          <a:gd name="T14" fmla="*/ 7 w 574"/>
                          <a:gd name="T15" fmla="*/ 2 h 430"/>
                          <a:gd name="T16" fmla="*/ 7 w 574"/>
                          <a:gd name="T17" fmla="*/ 2 h 430"/>
                          <a:gd name="T18" fmla="*/ 7 w 574"/>
                          <a:gd name="T19" fmla="*/ 3 h 430"/>
                          <a:gd name="T20" fmla="*/ 6 w 574"/>
                          <a:gd name="T21" fmla="*/ 3 h 430"/>
                          <a:gd name="T22" fmla="*/ 6 w 574"/>
                          <a:gd name="T23" fmla="*/ 3 h 430"/>
                          <a:gd name="T24" fmla="*/ 6 w 574"/>
                          <a:gd name="T25" fmla="*/ 4 h 430"/>
                          <a:gd name="T26" fmla="*/ 6 w 574"/>
                          <a:gd name="T27" fmla="*/ 5 h 430"/>
                          <a:gd name="T28" fmla="*/ 6 w 574"/>
                          <a:gd name="T29" fmla="*/ 5 h 430"/>
                          <a:gd name="T30" fmla="*/ 5 w 574"/>
                          <a:gd name="T31" fmla="*/ 5 h 430"/>
                          <a:gd name="T32" fmla="*/ 4 w 574"/>
                          <a:gd name="T33" fmla="*/ 5 h 430"/>
                          <a:gd name="T34" fmla="*/ 3 w 574"/>
                          <a:gd name="T35" fmla="*/ 5 h 430"/>
                          <a:gd name="T36" fmla="*/ 2 w 574"/>
                          <a:gd name="T37" fmla="*/ 5 h 430"/>
                          <a:gd name="T38" fmla="*/ 1 w 574"/>
                          <a:gd name="T39" fmla="*/ 5 h 430"/>
                          <a:gd name="T40" fmla="*/ 1 w 574"/>
                          <a:gd name="T41" fmla="*/ 4 h 430"/>
                          <a:gd name="T42" fmla="*/ 1 w 574"/>
                          <a:gd name="T43" fmla="*/ 4 h 430"/>
                          <a:gd name="T44" fmla="*/ 1 w 574"/>
                          <a:gd name="T45" fmla="*/ 3 h 430"/>
                          <a:gd name="T46" fmla="*/ 1 w 574"/>
                          <a:gd name="T47" fmla="*/ 3 h 430"/>
                          <a:gd name="T48" fmla="*/ 0 w 574"/>
                          <a:gd name="T49" fmla="*/ 3 h 430"/>
                          <a:gd name="T50" fmla="*/ 0 w 574"/>
                          <a:gd name="T51" fmla="*/ 2 h 430"/>
                          <a:gd name="T52" fmla="*/ 1 w 574"/>
                          <a:gd name="T53" fmla="*/ 2 h 430"/>
                          <a:gd name="T54" fmla="*/ 1 w 574"/>
                          <a:gd name="T55" fmla="*/ 2 h 430"/>
                          <a:gd name="T56" fmla="*/ 1 w 574"/>
                          <a:gd name="T57" fmla="*/ 1 h 430"/>
                          <a:gd name="T58" fmla="*/ 2 w 574"/>
                          <a:gd name="T59" fmla="*/ 1 h 430"/>
                          <a:gd name="T60" fmla="*/ 2 w 574"/>
                          <a:gd name="T61" fmla="*/ 0 h 430"/>
                          <a:gd name="T62" fmla="*/ 2 w 574"/>
                          <a:gd name="T63" fmla="*/ 0 h 430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w 574"/>
                          <a:gd name="T97" fmla="*/ 0 h 430"/>
                          <a:gd name="T98" fmla="*/ 574 w 574"/>
                          <a:gd name="T99" fmla="*/ 430 h 430"/>
                        </a:gdLst>
                        <a:ahLst/>
                        <a:cxnLst>
                          <a:cxn ang="T64">
                            <a:pos x="T0" y="T1"/>
                          </a:cxn>
                          <a:cxn ang="T65">
                            <a:pos x="T2" y="T3"/>
                          </a:cxn>
                          <a:cxn ang="T66">
                            <a:pos x="T4" y="T5"/>
                          </a:cxn>
                          <a:cxn ang="T67">
                            <a:pos x="T6" y="T7"/>
                          </a:cxn>
                          <a:cxn ang="T68">
                            <a:pos x="T8" y="T9"/>
                          </a:cxn>
                          <a:cxn ang="T69">
                            <a:pos x="T10" y="T11"/>
                          </a:cxn>
                          <a:cxn ang="T70">
                            <a:pos x="T12" y="T13"/>
                          </a:cxn>
                          <a:cxn ang="T71">
                            <a:pos x="T14" y="T15"/>
                          </a:cxn>
                          <a:cxn ang="T72">
                            <a:pos x="T16" y="T17"/>
                          </a:cxn>
                          <a:cxn ang="T73">
                            <a:pos x="T18" y="T19"/>
                          </a:cxn>
                          <a:cxn ang="T74">
                            <a:pos x="T20" y="T21"/>
                          </a:cxn>
                          <a:cxn ang="T75">
                            <a:pos x="T22" y="T23"/>
                          </a:cxn>
                          <a:cxn ang="T76">
                            <a:pos x="T24" y="T25"/>
                          </a:cxn>
                          <a:cxn ang="T77">
                            <a:pos x="T26" y="T27"/>
                          </a:cxn>
                          <a:cxn ang="T78">
                            <a:pos x="T28" y="T29"/>
                          </a:cxn>
                          <a:cxn ang="T79">
                            <a:pos x="T30" y="T31"/>
                          </a:cxn>
                          <a:cxn ang="T80">
                            <a:pos x="T32" y="T33"/>
                          </a:cxn>
                          <a:cxn ang="T81">
                            <a:pos x="T34" y="T35"/>
                          </a:cxn>
                          <a:cxn ang="T82">
                            <a:pos x="T36" y="T37"/>
                          </a:cxn>
                          <a:cxn ang="T83">
                            <a:pos x="T38" y="T39"/>
                          </a:cxn>
                          <a:cxn ang="T84">
                            <a:pos x="T40" y="T41"/>
                          </a:cxn>
                          <a:cxn ang="T85">
                            <a:pos x="T42" y="T43"/>
                          </a:cxn>
                          <a:cxn ang="T86">
                            <a:pos x="T44" y="T45"/>
                          </a:cxn>
                          <a:cxn ang="T87">
                            <a:pos x="T46" y="T47"/>
                          </a:cxn>
                          <a:cxn ang="T88">
                            <a:pos x="T48" y="T49"/>
                          </a:cxn>
                          <a:cxn ang="T89">
                            <a:pos x="T50" y="T51"/>
                          </a:cxn>
                          <a:cxn ang="T90">
                            <a:pos x="T52" y="T53"/>
                          </a:cxn>
                          <a:cxn ang="T91">
                            <a:pos x="T54" y="T55"/>
                          </a:cxn>
                          <a:cxn ang="T92">
                            <a:pos x="T56" y="T57"/>
                          </a:cxn>
                          <a:cxn ang="T93">
                            <a:pos x="T58" y="T59"/>
                          </a:cxn>
                          <a:cxn ang="T94">
                            <a:pos x="T60" y="T61"/>
                          </a:cxn>
                          <a:cxn ang="T95">
                            <a:pos x="T62" y="T63"/>
                          </a:cxn>
                        </a:cxnLst>
                        <a:rect l="T96" t="T97" r="T98" b="T99"/>
                        <a:pathLst>
                          <a:path w="574" h="430">
                            <a:moveTo>
                              <a:pt x="253" y="0"/>
                            </a:moveTo>
                            <a:lnTo>
                              <a:pt x="333" y="20"/>
                            </a:lnTo>
                            <a:lnTo>
                              <a:pt x="366" y="26"/>
                            </a:lnTo>
                            <a:lnTo>
                              <a:pt x="387" y="32"/>
                            </a:lnTo>
                            <a:lnTo>
                              <a:pt x="398" y="36"/>
                            </a:lnTo>
                            <a:lnTo>
                              <a:pt x="409" y="43"/>
                            </a:lnTo>
                            <a:lnTo>
                              <a:pt x="418" y="49"/>
                            </a:lnTo>
                            <a:lnTo>
                              <a:pt x="426" y="57"/>
                            </a:lnTo>
                            <a:lnTo>
                              <a:pt x="434" y="71"/>
                            </a:lnTo>
                            <a:lnTo>
                              <a:pt x="456" y="70"/>
                            </a:lnTo>
                            <a:lnTo>
                              <a:pt x="470" y="88"/>
                            </a:lnTo>
                            <a:lnTo>
                              <a:pt x="487" y="105"/>
                            </a:lnTo>
                            <a:lnTo>
                              <a:pt x="503" y="117"/>
                            </a:lnTo>
                            <a:lnTo>
                              <a:pt x="523" y="131"/>
                            </a:lnTo>
                            <a:lnTo>
                              <a:pt x="547" y="139"/>
                            </a:lnTo>
                            <a:lnTo>
                              <a:pt x="574" y="142"/>
                            </a:lnTo>
                            <a:lnTo>
                              <a:pt x="574" y="164"/>
                            </a:lnTo>
                            <a:lnTo>
                              <a:pt x="572" y="198"/>
                            </a:lnTo>
                            <a:lnTo>
                              <a:pt x="563" y="228"/>
                            </a:lnTo>
                            <a:lnTo>
                              <a:pt x="552" y="249"/>
                            </a:lnTo>
                            <a:lnTo>
                              <a:pt x="534" y="262"/>
                            </a:lnTo>
                            <a:lnTo>
                              <a:pt x="508" y="264"/>
                            </a:lnTo>
                            <a:lnTo>
                              <a:pt x="477" y="255"/>
                            </a:lnTo>
                            <a:lnTo>
                              <a:pt x="470" y="276"/>
                            </a:lnTo>
                            <a:lnTo>
                              <a:pt x="471" y="299"/>
                            </a:lnTo>
                            <a:lnTo>
                              <a:pt x="478" y="327"/>
                            </a:lnTo>
                            <a:lnTo>
                              <a:pt x="480" y="362"/>
                            </a:lnTo>
                            <a:lnTo>
                              <a:pt x="479" y="395"/>
                            </a:lnTo>
                            <a:lnTo>
                              <a:pt x="479" y="416"/>
                            </a:lnTo>
                            <a:lnTo>
                              <a:pt x="446" y="413"/>
                            </a:lnTo>
                            <a:lnTo>
                              <a:pt x="421" y="415"/>
                            </a:lnTo>
                            <a:lnTo>
                              <a:pt x="370" y="422"/>
                            </a:lnTo>
                            <a:lnTo>
                              <a:pt x="328" y="423"/>
                            </a:lnTo>
                            <a:lnTo>
                              <a:pt x="301" y="419"/>
                            </a:lnTo>
                            <a:lnTo>
                              <a:pt x="280" y="427"/>
                            </a:lnTo>
                            <a:lnTo>
                              <a:pt x="245" y="430"/>
                            </a:lnTo>
                            <a:lnTo>
                              <a:pt x="201" y="425"/>
                            </a:lnTo>
                            <a:lnTo>
                              <a:pt x="165" y="414"/>
                            </a:lnTo>
                            <a:lnTo>
                              <a:pt x="142" y="404"/>
                            </a:lnTo>
                            <a:lnTo>
                              <a:pt x="121" y="393"/>
                            </a:lnTo>
                            <a:lnTo>
                              <a:pt x="100" y="378"/>
                            </a:lnTo>
                            <a:lnTo>
                              <a:pt x="116" y="338"/>
                            </a:lnTo>
                            <a:lnTo>
                              <a:pt x="125" y="307"/>
                            </a:lnTo>
                            <a:lnTo>
                              <a:pt x="106" y="292"/>
                            </a:lnTo>
                            <a:lnTo>
                              <a:pt x="89" y="278"/>
                            </a:lnTo>
                            <a:lnTo>
                              <a:pt x="79" y="266"/>
                            </a:lnTo>
                            <a:lnTo>
                              <a:pt x="73" y="249"/>
                            </a:lnTo>
                            <a:lnTo>
                              <a:pt x="63" y="225"/>
                            </a:lnTo>
                            <a:lnTo>
                              <a:pt x="46" y="216"/>
                            </a:lnTo>
                            <a:lnTo>
                              <a:pt x="27" y="209"/>
                            </a:lnTo>
                            <a:lnTo>
                              <a:pt x="12" y="200"/>
                            </a:lnTo>
                            <a:lnTo>
                              <a:pt x="0" y="188"/>
                            </a:lnTo>
                            <a:lnTo>
                              <a:pt x="17" y="184"/>
                            </a:lnTo>
                            <a:lnTo>
                              <a:pt x="44" y="173"/>
                            </a:lnTo>
                            <a:lnTo>
                              <a:pt x="66" y="158"/>
                            </a:lnTo>
                            <a:lnTo>
                              <a:pt x="91" y="129"/>
                            </a:lnTo>
                            <a:lnTo>
                              <a:pt x="94" y="107"/>
                            </a:lnTo>
                            <a:lnTo>
                              <a:pt x="106" y="92"/>
                            </a:lnTo>
                            <a:lnTo>
                              <a:pt x="117" y="78"/>
                            </a:lnTo>
                            <a:lnTo>
                              <a:pt x="125" y="58"/>
                            </a:lnTo>
                            <a:lnTo>
                              <a:pt x="135" y="45"/>
                            </a:lnTo>
                            <a:lnTo>
                              <a:pt x="154" y="36"/>
                            </a:lnTo>
                            <a:lnTo>
                              <a:pt x="173" y="36"/>
                            </a:lnTo>
                            <a:lnTo>
                              <a:pt x="197" y="13"/>
                            </a:lnTo>
                            <a:lnTo>
                              <a:pt x="253" y="0"/>
                            </a:lnTo>
                            <a:close/>
                          </a:path>
                        </a:pathLst>
                      </a:custGeom>
                      <a:solidFill>
                        <a:srgbClr val="C060FF"/>
                      </a:solidFill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7109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35" y="3169"/>
                      <a:ext cx="127" cy="98"/>
                      <a:chOff x="2935" y="3169"/>
                      <a:chExt cx="127" cy="98"/>
                    </a:xfrm>
                  </p:grpSpPr>
                  <p:grpSp>
                    <p:nvGrpSpPr>
                      <p:cNvPr id="87110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35" y="3169"/>
                        <a:ext cx="127" cy="98"/>
                        <a:chOff x="2935" y="3169"/>
                        <a:chExt cx="127" cy="98"/>
                      </a:xfrm>
                    </p:grpSpPr>
                    <p:sp>
                      <p:nvSpPr>
                        <p:cNvPr id="87112" name="Freeform 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5" y="3180"/>
                          <a:ext cx="24" cy="26"/>
                        </a:xfrm>
                        <a:custGeom>
                          <a:avLst/>
                          <a:gdLst>
                            <a:gd name="T0" fmla="*/ 0 w 72"/>
                            <a:gd name="T1" fmla="*/ 0 h 77"/>
                            <a:gd name="T2" fmla="*/ 0 w 72"/>
                            <a:gd name="T3" fmla="*/ 0 h 77"/>
                            <a:gd name="T4" fmla="*/ 0 w 72"/>
                            <a:gd name="T5" fmla="*/ 0 h 77"/>
                            <a:gd name="T6" fmla="*/ 0 w 72"/>
                            <a:gd name="T7" fmla="*/ 1 h 77"/>
                            <a:gd name="T8" fmla="*/ 0 w 72"/>
                            <a:gd name="T9" fmla="*/ 1 h 77"/>
                            <a:gd name="T10" fmla="*/ 0 w 72"/>
                            <a:gd name="T11" fmla="*/ 1 h 77"/>
                            <a:gd name="T12" fmla="*/ 1 w 72"/>
                            <a:gd name="T13" fmla="*/ 1 h 77"/>
                            <a:gd name="T14" fmla="*/ 1 w 72"/>
                            <a:gd name="T15" fmla="*/ 1 h 77"/>
                            <a:gd name="T16" fmla="*/ 1 w 72"/>
                            <a:gd name="T17" fmla="*/ 1 h 77"/>
                            <a:gd name="T18" fmla="*/ 1 w 72"/>
                            <a:gd name="T19" fmla="*/ 1 h 77"/>
                            <a:gd name="T20" fmla="*/ 1 w 72"/>
                            <a:gd name="T21" fmla="*/ 1 h 77"/>
                            <a:gd name="T22" fmla="*/ 0 w 72"/>
                            <a:gd name="T23" fmla="*/ 1 h 77"/>
                            <a:gd name="T24" fmla="*/ 0 w 72"/>
                            <a:gd name="T25" fmla="*/ 0 h 77"/>
                            <a:gd name="T26" fmla="*/ 0 w 72"/>
                            <a:gd name="T27" fmla="*/ 0 h 77"/>
                            <a:gd name="T28" fmla="*/ 0 w 72"/>
                            <a:gd name="T29" fmla="*/ 0 h 77"/>
                            <a:gd name="T30" fmla="*/ 0 w 72"/>
                            <a:gd name="T31" fmla="*/ 0 h 77"/>
                            <a:gd name="T32" fmla="*/ 0 w 72"/>
                            <a:gd name="T33" fmla="*/ 0 h 77"/>
                            <a:gd name="T34" fmla="*/ 0 w 72"/>
                            <a:gd name="T35" fmla="*/ 0 h 77"/>
                            <a:gd name="T36" fmla="*/ 0 w 72"/>
                            <a:gd name="T37" fmla="*/ 0 h 77"/>
                            <a:gd name="T38" fmla="*/ 0 w 72"/>
                            <a:gd name="T39" fmla="*/ 0 h 77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w 72"/>
                            <a:gd name="T61" fmla="*/ 0 h 77"/>
                            <a:gd name="T62" fmla="*/ 72 w 72"/>
                            <a:gd name="T63" fmla="*/ 77 h 77"/>
                          </a:gdLst>
                          <a:ahLst/>
                          <a:cxnLst>
                            <a:cxn ang="T40">
                              <a:pos x="T0" y="T1"/>
                            </a:cxn>
                            <a:cxn ang="T41">
                              <a:pos x="T2" y="T3"/>
                            </a:cxn>
                            <a:cxn ang="T42">
                              <a:pos x="T4" y="T5"/>
                            </a:cxn>
                            <a:cxn ang="T43">
                              <a:pos x="T6" y="T7"/>
                            </a:cxn>
                            <a:cxn ang="T44">
                              <a:pos x="T8" y="T9"/>
                            </a:cxn>
                            <a:cxn ang="T45">
                              <a:pos x="T10" y="T11"/>
                            </a:cxn>
                            <a:cxn ang="T46">
                              <a:pos x="T12" y="T13"/>
                            </a:cxn>
                            <a:cxn ang="T47">
                              <a:pos x="T14" y="T15"/>
                            </a:cxn>
                            <a:cxn ang="T48">
                              <a:pos x="T16" y="T17"/>
                            </a:cxn>
                            <a:cxn ang="T49">
                              <a:pos x="T18" y="T19"/>
                            </a:cxn>
                            <a:cxn ang="T50">
                              <a:pos x="T20" y="T21"/>
                            </a:cxn>
                            <a:cxn ang="T51">
                              <a:pos x="T22" y="T23"/>
                            </a:cxn>
                            <a:cxn ang="T52">
                              <a:pos x="T24" y="T25"/>
                            </a:cxn>
                            <a:cxn ang="T53">
                              <a:pos x="T26" y="T27"/>
                            </a:cxn>
                            <a:cxn ang="T54">
                              <a:pos x="T28" y="T29"/>
                            </a:cxn>
                            <a:cxn ang="T55">
                              <a:pos x="T30" y="T31"/>
                            </a:cxn>
                            <a:cxn ang="T56">
                              <a:pos x="T32" y="T33"/>
                            </a:cxn>
                            <a:cxn ang="T57">
                              <a:pos x="T34" y="T35"/>
                            </a:cxn>
                            <a:cxn ang="T58">
                              <a:pos x="T36" y="T37"/>
                            </a:cxn>
                            <a:cxn ang="T59">
                              <a:pos x="T38" y="T39"/>
                            </a:cxn>
                          </a:cxnLst>
                          <a:rect l="T60" t="T61" r="T62" b="T63"/>
                          <a:pathLst>
                            <a:path w="72" h="77">
                              <a:moveTo>
                                <a:pt x="0" y="19"/>
                              </a:moveTo>
                              <a:lnTo>
                                <a:pt x="13" y="31"/>
                              </a:lnTo>
                              <a:lnTo>
                                <a:pt x="14" y="38"/>
                              </a:lnTo>
                              <a:lnTo>
                                <a:pt x="21" y="47"/>
                              </a:lnTo>
                              <a:lnTo>
                                <a:pt x="31" y="51"/>
                              </a:lnTo>
                              <a:lnTo>
                                <a:pt x="40" y="59"/>
                              </a:lnTo>
                              <a:lnTo>
                                <a:pt x="45" y="69"/>
                              </a:lnTo>
                              <a:lnTo>
                                <a:pt x="62" y="73"/>
                              </a:lnTo>
                              <a:lnTo>
                                <a:pt x="72" y="77"/>
                              </a:lnTo>
                              <a:lnTo>
                                <a:pt x="53" y="65"/>
                              </a:lnTo>
                              <a:lnTo>
                                <a:pt x="43" y="54"/>
                              </a:lnTo>
                              <a:lnTo>
                                <a:pt x="35" y="47"/>
                              </a:lnTo>
                              <a:lnTo>
                                <a:pt x="34" y="32"/>
                              </a:lnTo>
                              <a:lnTo>
                                <a:pt x="29" y="35"/>
                              </a:lnTo>
                              <a:lnTo>
                                <a:pt x="21" y="31"/>
                              </a:lnTo>
                              <a:lnTo>
                                <a:pt x="15" y="20"/>
                              </a:lnTo>
                              <a:lnTo>
                                <a:pt x="13" y="11"/>
                              </a:lnTo>
                              <a:lnTo>
                                <a:pt x="14" y="0"/>
                              </a:lnTo>
                              <a:lnTo>
                                <a:pt x="6" y="6"/>
                              </a:lnTo>
                              <a:lnTo>
                                <a:pt x="0" y="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13" name="Freeform 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5" y="3246"/>
                          <a:ext cx="26" cy="21"/>
                        </a:xfrm>
                        <a:custGeom>
                          <a:avLst/>
                          <a:gdLst>
                            <a:gd name="T0" fmla="*/ 0 w 77"/>
                            <a:gd name="T1" fmla="*/ 0 h 63"/>
                            <a:gd name="T2" fmla="*/ 0 w 77"/>
                            <a:gd name="T3" fmla="*/ 0 h 63"/>
                            <a:gd name="T4" fmla="*/ 0 w 77"/>
                            <a:gd name="T5" fmla="*/ 0 h 63"/>
                            <a:gd name="T6" fmla="*/ 0 w 77"/>
                            <a:gd name="T7" fmla="*/ 0 h 63"/>
                            <a:gd name="T8" fmla="*/ 0 w 77"/>
                            <a:gd name="T9" fmla="*/ 0 h 63"/>
                            <a:gd name="T10" fmla="*/ 1 w 77"/>
                            <a:gd name="T11" fmla="*/ 1 h 63"/>
                            <a:gd name="T12" fmla="*/ 1 w 77"/>
                            <a:gd name="T13" fmla="*/ 1 h 63"/>
                            <a:gd name="T14" fmla="*/ 1 w 77"/>
                            <a:gd name="T15" fmla="*/ 1 h 63"/>
                            <a:gd name="T16" fmla="*/ 1 w 77"/>
                            <a:gd name="T17" fmla="*/ 0 h 63"/>
                            <a:gd name="T18" fmla="*/ 0 w 77"/>
                            <a:gd name="T19" fmla="*/ 0 h 63"/>
                            <a:gd name="T20" fmla="*/ 0 w 77"/>
                            <a:gd name="T21" fmla="*/ 0 h 63"/>
                            <a:gd name="T22" fmla="*/ 1 w 77"/>
                            <a:gd name="T23" fmla="*/ 0 h 63"/>
                            <a:gd name="T24" fmla="*/ 1 w 77"/>
                            <a:gd name="T25" fmla="*/ 0 h 63"/>
                            <a:gd name="T26" fmla="*/ 1 w 77"/>
                            <a:gd name="T27" fmla="*/ 0 h 63"/>
                            <a:gd name="T28" fmla="*/ 1 w 77"/>
                            <a:gd name="T29" fmla="*/ 0 h 63"/>
                            <a:gd name="T30" fmla="*/ 0 w 77"/>
                            <a:gd name="T31" fmla="*/ 0 h 63"/>
                            <a:gd name="T32" fmla="*/ 0 w 77"/>
                            <a:gd name="T33" fmla="*/ 0 h 63"/>
                            <a:gd name="T34" fmla="*/ 0 w 77"/>
                            <a:gd name="T35" fmla="*/ 0 h 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w 77"/>
                            <a:gd name="T55" fmla="*/ 0 h 63"/>
                            <a:gd name="T56" fmla="*/ 77 w 77"/>
                            <a:gd name="T57" fmla="*/ 63 h 63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T54" t="T55" r="T56" b="T57"/>
                          <a:pathLst>
                            <a:path w="77" h="63">
                              <a:moveTo>
                                <a:pt x="0" y="0"/>
                              </a:moveTo>
                              <a:lnTo>
                                <a:pt x="9" y="9"/>
                              </a:lnTo>
                              <a:lnTo>
                                <a:pt x="16" y="15"/>
                              </a:lnTo>
                              <a:lnTo>
                                <a:pt x="25" y="24"/>
                              </a:lnTo>
                              <a:lnTo>
                                <a:pt x="34" y="32"/>
                              </a:lnTo>
                              <a:lnTo>
                                <a:pt x="45" y="41"/>
                              </a:lnTo>
                              <a:lnTo>
                                <a:pt x="52" y="63"/>
                              </a:lnTo>
                              <a:lnTo>
                                <a:pt x="51" y="42"/>
                              </a:lnTo>
                              <a:lnTo>
                                <a:pt x="46" y="32"/>
                              </a:lnTo>
                              <a:lnTo>
                                <a:pt x="36" y="26"/>
                              </a:lnTo>
                              <a:lnTo>
                                <a:pt x="34" y="22"/>
                              </a:lnTo>
                              <a:lnTo>
                                <a:pt x="44" y="24"/>
                              </a:lnTo>
                              <a:lnTo>
                                <a:pt x="61" y="25"/>
                              </a:lnTo>
                              <a:lnTo>
                                <a:pt x="77" y="22"/>
                              </a:lnTo>
                              <a:lnTo>
                                <a:pt x="59" y="20"/>
                              </a:lnTo>
                              <a:lnTo>
                                <a:pt x="35" y="16"/>
                              </a:lnTo>
                              <a:lnTo>
                                <a:pt x="19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14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3169"/>
                          <a:ext cx="19" cy="34"/>
                        </a:xfrm>
                        <a:custGeom>
                          <a:avLst/>
                          <a:gdLst>
                            <a:gd name="T0" fmla="*/ 0 w 55"/>
                            <a:gd name="T1" fmla="*/ 0 h 100"/>
                            <a:gd name="T2" fmla="*/ 0 w 55"/>
                            <a:gd name="T3" fmla="*/ 0 h 100"/>
                            <a:gd name="T4" fmla="*/ 0 w 55"/>
                            <a:gd name="T5" fmla="*/ 0 h 100"/>
                            <a:gd name="T6" fmla="*/ 1 w 55"/>
                            <a:gd name="T7" fmla="*/ 0 h 100"/>
                            <a:gd name="T8" fmla="*/ 1 w 55"/>
                            <a:gd name="T9" fmla="*/ 0 h 100"/>
                            <a:gd name="T10" fmla="*/ 1 w 55"/>
                            <a:gd name="T11" fmla="*/ 0 h 100"/>
                            <a:gd name="T12" fmla="*/ 1 w 55"/>
                            <a:gd name="T13" fmla="*/ 0 h 100"/>
                            <a:gd name="T14" fmla="*/ 0 w 55"/>
                            <a:gd name="T15" fmla="*/ 0 h 100"/>
                            <a:gd name="T16" fmla="*/ 0 w 55"/>
                            <a:gd name="T17" fmla="*/ 0 h 100"/>
                            <a:gd name="T18" fmla="*/ 0 w 55"/>
                            <a:gd name="T19" fmla="*/ 0 h 100"/>
                            <a:gd name="T20" fmla="*/ 0 w 55"/>
                            <a:gd name="T21" fmla="*/ 1 h 100"/>
                            <a:gd name="T22" fmla="*/ 0 w 55"/>
                            <a:gd name="T23" fmla="*/ 1 h 100"/>
                            <a:gd name="T24" fmla="*/ 0 w 55"/>
                            <a:gd name="T25" fmla="*/ 1 h 100"/>
                            <a:gd name="T26" fmla="*/ 0 w 55"/>
                            <a:gd name="T27" fmla="*/ 1 h 100"/>
                            <a:gd name="T28" fmla="*/ 0 w 55"/>
                            <a:gd name="T29" fmla="*/ 1 h 100"/>
                            <a:gd name="T30" fmla="*/ 0 w 55"/>
                            <a:gd name="T31" fmla="*/ 1 h 100"/>
                            <a:gd name="T32" fmla="*/ 0 w 55"/>
                            <a:gd name="T33" fmla="*/ 1 h 100"/>
                            <a:gd name="T34" fmla="*/ 0 w 55"/>
                            <a:gd name="T35" fmla="*/ 1 h 100"/>
                            <a:gd name="T36" fmla="*/ 0 w 55"/>
                            <a:gd name="T37" fmla="*/ 1 h 100"/>
                            <a:gd name="T38" fmla="*/ 0 w 55"/>
                            <a:gd name="T39" fmla="*/ 1 h 100"/>
                            <a:gd name="T40" fmla="*/ 0 w 55"/>
                            <a:gd name="T41" fmla="*/ 1 h 100"/>
                            <a:gd name="T42" fmla="*/ 0 w 55"/>
                            <a:gd name="T43" fmla="*/ 1 h 100"/>
                            <a:gd name="T44" fmla="*/ 0 w 55"/>
                            <a:gd name="T45" fmla="*/ 1 h 100"/>
                            <a:gd name="T46" fmla="*/ 0 w 55"/>
                            <a:gd name="T47" fmla="*/ 1 h 100"/>
                            <a:gd name="T48" fmla="*/ 0 w 55"/>
                            <a:gd name="T49" fmla="*/ 1 h 100"/>
                            <a:gd name="T50" fmla="*/ 0 w 55"/>
                            <a:gd name="T51" fmla="*/ 1 h 100"/>
                            <a:gd name="T52" fmla="*/ 0 w 55"/>
                            <a:gd name="T53" fmla="*/ 1 h 100"/>
                            <a:gd name="T54" fmla="*/ 0 w 55"/>
                            <a:gd name="T55" fmla="*/ 1 h 100"/>
                            <a:gd name="T56" fmla="*/ 0 w 55"/>
                            <a:gd name="T57" fmla="*/ 1 h 100"/>
                            <a:gd name="T58" fmla="*/ 0 w 55"/>
                            <a:gd name="T59" fmla="*/ 0 h 100"/>
                            <a:gd name="T60" fmla="*/ 0 w 55"/>
                            <a:gd name="T61" fmla="*/ 0 h 100"/>
                            <a:gd name="T62" fmla="*/ 0 w 55"/>
                            <a:gd name="T63" fmla="*/ 0 h 100"/>
                            <a:gd name="T64" fmla="*/ 0 w 55"/>
                            <a:gd name="T65" fmla="*/ 0 h 100"/>
                            <a:gd name="T66" fmla="*/ 0 w 55"/>
                            <a:gd name="T67" fmla="*/ 0 h 100"/>
                            <a:gd name="T68" fmla="*/ 0 w 55"/>
                            <a:gd name="T69" fmla="*/ 0 h 100"/>
                            <a:gd name="T70" fmla="*/ 0 w 55"/>
                            <a:gd name="T71" fmla="*/ 0 h 100"/>
                            <a:gd name="T72" fmla="*/ 0 w 55"/>
                            <a:gd name="T73" fmla="*/ 0 h 100"/>
                            <a:gd name="T74" fmla="*/ 0 w 55"/>
                            <a:gd name="T75" fmla="*/ 0 h 100"/>
                            <a:gd name="T76" fmla="*/ 0 w 55"/>
                            <a:gd name="T77" fmla="*/ 0 h 100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w 55"/>
                            <a:gd name="T118" fmla="*/ 0 h 100"/>
                            <a:gd name="T119" fmla="*/ 55 w 55"/>
                            <a:gd name="T120" fmla="*/ 100 h 100"/>
                          </a:gdLst>
                          <a:ahLst/>
                          <a:cxnLst>
                            <a:cxn ang="T78">
                              <a:pos x="T0" y="T1"/>
                            </a:cxn>
                            <a:cxn ang="T79">
                              <a:pos x="T2" y="T3"/>
                            </a:cxn>
                            <a:cxn ang="T80">
                              <a:pos x="T4" y="T5"/>
                            </a:cxn>
                            <a:cxn ang="T81">
                              <a:pos x="T6" y="T7"/>
                            </a:cxn>
                            <a:cxn ang="T82">
                              <a:pos x="T8" y="T9"/>
                            </a:cxn>
                            <a:cxn ang="T83">
                              <a:pos x="T10" y="T11"/>
                            </a:cxn>
                            <a:cxn ang="T84">
                              <a:pos x="T12" y="T13"/>
                            </a:cxn>
                            <a:cxn ang="T85">
                              <a:pos x="T14" y="T15"/>
                            </a:cxn>
                            <a:cxn ang="T86">
                              <a:pos x="T16" y="T17"/>
                            </a:cxn>
                            <a:cxn ang="T87">
                              <a:pos x="T18" y="T19"/>
                            </a:cxn>
                            <a:cxn ang="T88">
                              <a:pos x="T20" y="T21"/>
                            </a:cxn>
                            <a:cxn ang="T89">
                              <a:pos x="T22" y="T23"/>
                            </a:cxn>
                            <a:cxn ang="T90">
                              <a:pos x="T24" y="T25"/>
                            </a:cxn>
                            <a:cxn ang="T91">
                              <a:pos x="T26" y="T27"/>
                            </a:cxn>
                            <a:cxn ang="T92">
                              <a:pos x="T28" y="T29"/>
                            </a:cxn>
                            <a:cxn ang="T93">
                              <a:pos x="T30" y="T31"/>
                            </a:cxn>
                            <a:cxn ang="T94">
                              <a:pos x="T32" y="T33"/>
                            </a:cxn>
                            <a:cxn ang="T95">
                              <a:pos x="T34" y="T35"/>
                            </a:cxn>
                            <a:cxn ang="T96">
                              <a:pos x="T36" y="T37"/>
                            </a:cxn>
                            <a:cxn ang="T97">
                              <a:pos x="T38" y="T39"/>
                            </a:cxn>
                            <a:cxn ang="T98">
                              <a:pos x="T40" y="T41"/>
                            </a:cxn>
                            <a:cxn ang="T99">
                              <a:pos x="T42" y="T43"/>
                            </a:cxn>
                            <a:cxn ang="T100">
                              <a:pos x="T44" y="T45"/>
                            </a:cxn>
                            <a:cxn ang="T101">
                              <a:pos x="T46" y="T47"/>
                            </a:cxn>
                            <a:cxn ang="T102">
                              <a:pos x="T48" y="T49"/>
                            </a:cxn>
                            <a:cxn ang="T103">
                              <a:pos x="T50" y="T51"/>
                            </a:cxn>
                            <a:cxn ang="T104">
                              <a:pos x="T52" y="T53"/>
                            </a:cxn>
                            <a:cxn ang="T105">
                              <a:pos x="T54" y="T55"/>
                            </a:cxn>
                            <a:cxn ang="T106">
                              <a:pos x="T56" y="T57"/>
                            </a:cxn>
                            <a:cxn ang="T107">
                              <a:pos x="T58" y="T59"/>
                            </a:cxn>
                            <a:cxn ang="T108">
                              <a:pos x="T60" y="T61"/>
                            </a:cxn>
                            <a:cxn ang="T109">
                              <a:pos x="T62" y="T63"/>
                            </a:cxn>
                            <a:cxn ang="T110">
                              <a:pos x="T64" y="T65"/>
                            </a:cxn>
                            <a:cxn ang="T111">
                              <a:pos x="T66" y="T67"/>
                            </a:cxn>
                            <a:cxn ang="T112">
                              <a:pos x="T68" y="T69"/>
                            </a:cxn>
                            <a:cxn ang="T113">
                              <a:pos x="T70" y="T71"/>
                            </a:cxn>
                            <a:cxn ang="T114">
                              <a:pos x="T72" y="T73"/>
                            </a:cxn>
                            <a:cxn ang="T115">
                              <a:pos x="T74" y="T75"/>
                            </a:cxn>
                            <a:cxn ang="T116">
                              <a:pos x="T76" y="T77"/>
                            </a:cxn>
                          </a:cxnLst>
                          <a:rect l="T117" t="T118" r="T119" b="T120"/>
                          <a:pathLst>
                            <a:path w="55" h="100">
                              <a:moveTo>
                                <a:pt x="29" y="0"/>
                              </a:moveTo>
                              <a:lnTo>
                                <a:pt x="35" y="6"/>
                              </a:lnTo>
                              <a:lnTo>
                                <a:pt x="38" y="13"/>
                              </a:lnTo>
                              <a:lnTo>
                                <a:pt x="45" y="13"/>
                              </a:lnTo>
                              <a:lnTo>
                                <a:pt x="51" y="13"/>
                              </a:lnTo>
                              <a:lnTo>
                                <a:pt x="55" y="14"/>
                              </a:lnTo>
                              <a:lnTo>
                                <a:pt x="46" y="17"/>
                              </a:lnTo>
                              <a:lnTo>
                                <a:pt x="39" y="24"/>
                              </a:lnTo>
                              <a:lnTo>
                                <a:pt x="35" y="32"/>
                              </a:lnTo>
                              <a:lnTo>
                                <a:pt x="35" y="38"/>
                              </a:lnTo>
                              <a:lnTo>
                                <a:pt x="36" y="46"/>
                              </a:lnTo>
                              <a:lnTo>
                                <a:pt x="35" y="56"/>
                              </a:lnTo>
                              <a:lnTo>
                                <a:pt x="26" y="66"/>
                              </a:lnTo>
                              <a:lnTo>
                                <a:pt x="14" y="70"/>
                              </a:lnTo>
                              <a:lnTo>
                                <a:pt x="18" y="66"/>
                              </a:lnTo>
                              <a:lnTo>
                                <a:pt x="25" y="62"/>
                              </a:lnTo>
                              <a:lnTo>
                                <a:pt x="31" y="46"/>
                              </a:lnTo>
                              <a:lnTo>
                                <a:pt x="32" y="42"/>
                              </a:lnTo>
                              <a:lnTo>
                                <a:pt x="23" y="46"/>
                              </a:lnTo>
                              <a:lnTo>
                                <a:pt x="14" y="58"/>
                              </a:lnTo>
                              <a:lnTo>
                                <a:pt x="9" y="68"/>
                              </a:lnTo>
                              <a:lnTo>
                                <a:pt x="8" y="79"/>
                              </a:lnTo>
                              <a:lnTo>
                                <a:pt x="12" y="91"/>
                              </a:lnTo>
                              <a:lnTo>
                                <a:pt x="17" y="100"/>
                              </a:lnTo>
                              <a:lnTo>
                                <a:pt x="7" y="90"/>
                              </a:lnTo>
                              <a:lnTo>
                                <a:pt x="5" y="79"/>
                              </a:lnTo>
                              <a:lnTo>
                                <a:pt x="5" y="68"/>
                              </a:lnTo>
                              <a:lnTo>
                                <a:pt x="7" y="58"/>
                              </a:lnTo>
                              <a:lnTo>
                                <a:pt x="13" y="48"/>
                              </a:lnTo>
                              <a:lnTo>
                                <a:pt x="22" y="38"/>
                              </a:lnTo>
                              <a:lnTo>
                                <a:pt x="25" y="29"/>
                              </a:lnTo>
                              <a:lnTo>
                                <a:pt x="13" y="36"/>
                              </a:lnTo>
                              <a:lnTo>
                                <a:pt x="0" y="35"/>
                              </a:lnTo>
                              <a:lnTo>
                                <a:pt x="12" y="33"/>
                              </a:lnTo>
                              <a:lnTo>
                                <a:pt x="16" y="29"/>
                              </a:lnTo>
                              <a:lnTo>
                                <a:pt x="23" y="25"/>
                              </a:lnTo>
                              <a:lnTo>
                                <a:pt x="27" y="17"/>
                              </a:lnTo>
                              <a:lnTo>
                                <a:pt x="31" y="10"/>
                              </a:lnTo>
                              <a:lnTo>
                                <a:pt x="2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0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15" name="Freeform 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3" y="3219"/>
                          <a:ext cx="19" cy="30"/>
                        </a:xfrm>
                        <a:custGeom>
                          <a:avLst/>
                          <a:gdLst>
                            <a:gd name="T0" fmla="*/ 1 w 57"/>
                            <a:gd name="T1" fmla="*/ 1 h 90"/>
                            <a:gd name="T2" fmla="*/ 1 w 57"/>
                            <a:gd name="T3" fmla="*/ 1 h 90"/>
                            <a:gd name="T4" fmla="*/ 1 w 57"/>
                            <a:gd name="T5" fmla="*/ 0 h 90"/>
                            <a:gd name="T6" fmla="*/ 0 w 57"/>
                            <a:gd name="T7" fmla="*/ 0 h 90"/>
                            <a:gd name="T8" fmla="*/ 0 w 57"/>
                            <a:gd name="T9" fmla="*/ 0 h 90"/>
                            <a:gd name="T10" fmla="*/ 1 w 57"/>
                            <a:gd name="T11" fmla="*/ 0 h 90"/>
                            <a:gd name="T12" fmla="*/ 0 w 57"/>
                            <a:gd name="T13" fmla="*/ 0 h 90"/>
                            <a:gd name="T14" fmla="*/ 0 w 57"/>
                            <a:gd name="T15" fmla="*/ 0 h 90"/>
                            <a:gd name="T16" fmla="*/ 0 w 57"/>
                            <a:gd name="T17" fmla="*/ 0 h 90"/>
                            <a:gd name="T18" fmla="*/ 0 w 57"/>
                            <a:gd name="T19" fmla="*/ 0 h 90"/>
                            <a:gd name="T20" fmla="*/ 0 w 57"/>
                            <a:gd name="T21" fmla="*/ 0 h 90"/>
                            <a:gd name="T22" fmla="*/ 0 w 57"/>
                            <a:gd name="T23" fmla="*/ 1 h 90"/>
                            <a:gd name="T24" fmla="*/ 0 w 57"/>
                            <a:gd name="T25" fmla="*/ 1 h 90"/>
                            <a:gd name="T26" fmla="*/ 0 w 57"/>
                            <a:gd name="T27" fmla="*/ 1 h 90"/>
                            <a:gd name="T28" fmla="*/ 0 w 57"/>
                            <a:gd name="T29" fmla="*/ 1 h 90"/>
                            <a:gd name="T30" fmla="*/ 0 w 57"/>
                            <a:gd name="T31" fmla="*/ 1 h 90"/>
                            <a:gd name="T32" fmla="*/ 0 w 57"/>
                            <a:gd name="T33" fmla="*/ 1 h 90"/>
                            <a:gd name="T34" fmla="*/ 0 w 57"/>
                            <a:gd name="T35" fmla="*/ 1 h 90"/>
                            <a:gd name="T36" fmla="*/ 0 w 57"/>
                            <a:gd name="T37" fmla="*/ 1 h 90"/>
                            <a:gd name="T38" fmla="*/ 0 w 57"/>
                            <a:gd name="T39" fmla="*/ 1 h 90"/>
                            <a:gd name="T40" fmla="*/ 0 w 57"/>
                            <a:gd name="T41" fmla="*/ 1 h 90"/>
                            <a:gd name="T42" fmla="*/ 0 w 57"/>
                            <a:gd name="T43" fmla="*/ 1 h 90"/>
                            <a:gd name="T44" fmla="*/ 0 w 57"/>
                            <a:gd name="T45" fmla="*/ 1 h 90"/>
                            <a:gd name="T46" fmla="*/ 1 w 57"/>
                            <a:gd name="T47" fmla="*/ 1 h 90"/>
                            <a:gd name="T48" fmla="*/ 1 w 57"/>
                            <a:gd name="T49" fmla="*/ 1 h 90"/>
                            <a:gd name="T50" fmla="*/ 1 w 57"/>
                            <a:gd name="T51" fmla="*/ 1 h 90"/>
                            <a:gd name="T52" fmla="*/ 1 w 57"/>
                            <a:gd name="T53" fmla="*/ 1 h 90"/>
                            <a:gd name="T54" fmla="*/ 1 w 57"/>
                            <a:gd name="T55" fmla="*/ 1 h 90"/>
                            <a:gd name="T56" fmla="*/ 1 w 57"/>
                            <a:gd name="T57" fmla="*/ 1 h 90"/>
                            <a:gd name="T58" fmla="*/ 1 w 57"/>
                            <a:gd name="T59" fmla="*/ 1 h 90"/>
                            <a:gd name="T60" fmla="*/ 1 w 57"/>
                            <a:gd name="T61" fmla="*/ 1 h 90"/>
                            <a:gd name="T62" fmla="*/ 1 w 57"/>
                            <a:gd name="T63" fmla="*/ 1 h 90"/>
                            <a:gd name="T64" fmla="*/ 1 w 57"/>
                            <a:gd name="T65" fmla="*/ 1 h 90"/>
                            <a:gd name="T66" fmla="*/ 1 w 57"/>
                            <a:gd name="T67" fmla="*/ 1 h 90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57"/>
                            <a:gd name="T103" fmla="*/ 0 h 90"/>
                            <a:gd name="T104" fmla="*/ 57 w 57"/>
                            <a:gd name="T105" fmla="*/ 90 h 90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57" h="90">
                              <a:moveTo>
                                <a:pt x="57" y="53"/>
                              </a:moveTo>
                              <a:lnTo>
                                <a:pt x="50" y="49"/>
                              </a:lnTo>
                              <a:lnTo>
                                <a:pt x="42" y="40"/>
                              </a:lnTo>
                              <a:lnTo>
                                <a:pt x="40" y="25"/>
                              </a:lnTo>
                              <a:lnTo>
                                <a:pt x="39" y="14"/>
                              </a:lnTo>
                              <a:lnTo>
                                <a:pt x="41" y="0"/>
                              </a:lnTo>
                              <a:lnTo>
                                <a:pt x="36" y="7"/>
                              </a:lnTo>
                              <a:lnTo>
                                <a:pt x="33" y="22"/>
                              </a:lnTo>
                              <a:lnTo>
                                <a:pt x="33" y="30"/>
                              </a:lnTo>
                              <a:lnTo>
                                <a:pt x="35" y="38"/>
                              </a:lnTo>
                              <a:lnTo>
                                <a:pt x="23" y="38"/>
                              </a:lnTo>
                              <a:lnTo>
                                <a:pt x="11" y="45"/>
                              </a:lnTo>
                              <a:lnTo>
                                <a:pt x="0" y="53"/>
                              </a:lnTo>
                              <a:lnTo>
                                <a:pt x="12" y="49"/>
                              </a:lnTo>
                              <a:lnTo>
                                <a:pt x="25" y="45"/>
                              </a:lnTo>
                              <a:lnTo>
                                <a:pt x="36" y="45"/>
                              </a:lnTo>
                              <a:lnTo>
                                <a:pt x="25" y="50"/>
                              </a:lnTo>
                              <a:lnTo>
                                <a:pt x="21" y="59"/>
                              </a:lnTo>
                              <a:lnTo>
                                <a:pt x="15" y="67"/>
                              </a:lnTo>
                              <a:lnTo>
                                <a:pt x="13" y="75"/>
                              </a:lnTo>
                              <a:lnTo>
                                <a:pt x="19" y="69"/>
                              </a:lnTo>
                              <a:lnTo>
                                <a:pt x="26" y="60"/>
                              </a:lnTo>
                              <a:lnTo>
                                <a:pt x="39" y="53"/>
                              </a:lnTo>
                              <a:lnTo>
                                <a:pt x="42" y="52"/>
                              </a:lnTo>
                              <a:lnTo>
                                <a:pt x="42" y="60"/>
                              </a:lnTo>
                              <a:lnTo>
                                <a:pt x="44" y="68"/>
                              </a:lnTo>
                              <a:lnTo>
                                <a:pt x="46" y="75"/>
                              </a:lnTo>
                              <a:lnTo>
                                <a:pt x="49" y="84"/>
                              </a:lnTo>
                              <a:lnTo>
                                <a:pt x="53" y="90"/>
                              </a:lnTo>
                              <a:lnTo>
                                <a:pt x="52" y="82"/>
                              </a:lnTo>
                              <a:lnTo>
                                <a:pt x="52" y="75"/>
                              </a:lnTo>
                              <a:lnTo>
                                <a:pt x="51" y="69"/>
                              </a:lnTo>
                              <a:lnTo>
                                <a:pt x="53" y="64"/>
                              </a:lnTo>
                              <a:lnTo>
                                <a:pt x="57" y="5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7111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1" y="3257"/>
                        <a:ext cx="45" cy="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709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952" y="3147"/>
                    <a:ext cx="65" cy="70"/>
                    <a:chOff x="2952" y="3147"/>
                    <a:chExt cx="65" cy="70"/>
                  </a:xfrm>
                </p:grpSpPr>
                <p:grpSp>
                  <p:nvGrpSpPr>
                    <p:cNvPr id="87099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6" y="3147"/>
                      <a:ext cx="57" cy="65"/>
                      <a:chOff x="2956" y="3147"/>
                      <a:chExt cx="57" cy="65"/>
                    </a:xfrm>
                  </p:grpSpPr>
                  <p:grpSp>
                    <p:nvGrpSpPr>
                      <p:cNvPr id="87101" name="Group 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56" y="3147"/>
                        <a:ext cx="57" cy="65"/>
                        <a:chOff x="2956" y="3147"/>
                        <a:chExt cx="57" cy="65"/>
                      </a:xfrm>
                    </p:grpSpPr>
                    <p:sp>
                      <p:nvSpPr>
                        <p:cNvPr id="87105" name="Freeform 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6" y="3147"/>
                          <a:ext cx="57" cy="65"/>
                        </a:xfrm>
                        <a:custGeom>
                          <a:avLst/>
                          <a:gdLst>
                            <a:gd name="T0" fmla="*/ 1 w 172"/>
                            <a:gd name="T1" fmla="*/ 0 h 193"/>
                            <a:gd name="T2" fmla="*/ 0 w 172"/>
                            <a:gd name="T3" fmla="*/ 1 h 193"/>
                            <a:gd name="T4" fmla="*/ 0 w 172"/>
                            <a:gd name="T5" fmla="*/ 1 h 193"/>
                            <a:gd name="T6" fmla="*/ 1 w 172"/>
                            <a:gd name="T7" fmla="*/ 2 h 193"/>
                            <a:gd name="T8" fmla="*/ 1 w 172"/>
                            <a:gd name="T9" fmla="*/ 2 h 193"/>
                            <a:gd name="T10" fmla="*/ 1 w 172"/>
                            <a:gd name="T11" fmla="*/ 2 h 193"/>
                            <a:gd name="T12" fmla="*/ 2 w 172"/>
                            <a:gd name="T13" fmla="*/ 0 h 193"/>
                            <a:gd name="T14" fmla="*/ 2 w 172"/>
                            <a:gd name="T15" fmla="*/ 0 h 193"/>
                            <a:gd name="T16" fmla="*/ 1 w 172"/>
                            <a:gd name="T17" fmla="*/ 0 h 193"/>
                            <a:gd name="T18" fmla="*/ 1 w 172"/>
                            <a:gd name="T19" fmla="*/ 0 h 193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172"/>
                            <a:gd name="T31" fmla="*/ 0 h 193"/>
                            <a:gd name="T32" fmla="*/ 172 w 172"/>
                            <a:gd name="T33" fmla="*/ 193 h 193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172" h="193">
                              <a:moveTo>
                                <a:pt x="49" y="16"/>
                              </a:moveTo>
                              <a:lnTo>
                                <a:pt x="0" y="45"/>
                              </a:lnTo>
                              <a:lnTo>
                                <a:pt x="21" y="112"/>
                              </a:lnTo>
                              <a:lnTo>
                                <a:pt x="46" y="150"/>
                              </a:lnTo>
                              <a:lnTo>
                                <a:pt x="84" y="193"/>
                              </a:lnTo>
                              <a:lnTo>
                                <a:pt x="109" y="164"/>
                              </a:lnTo>
                              <a:lnTo>
                                <a:pt x="172" y="26"/>
                              </a:lnTo>
                              <a:lnTo>
                                <a:pt x="143" y="0"/>
                              </a:lnTo>
                              <a:lnTo>
                                <a:pt x="94" y="34"/>
                              </a:lnTo>
                              <a:lnTo>
                                <a:pt x="49" y="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E0FF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06" name="Freeform 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7" y="3173"/>
                          <a:ext cx="16" cy="7"/>
                        </a:xfrm>
                        <a:custGeom>
                          <a:avLst/>
                          <a:gdLst>
                            <a:gd name="T0" fmla="*/ 0 w 47"/>
                            <a:gd name="T1" fmla="*/ 0 h 20"/>
                            <a:gd name="T2" fmla="*/ 1 w 47"/>
                            <a:gd name="T3" fmla="*/ 0 h 20"/>
                            <a:gd name="T4" fmla="*/ 0 w 47"/>
                            <a:gd name="T5" fmla="*/ 0 h 20"/>
                            <a:gd name="T6" fmla="*/ 0 w 47"/>
                            <a:gd name="T7" fmla="*/ 0 h 20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47"/>
                            <a:gd name="T13" fmla="*/ 0 h 20"/>
                            <a:gd name="T14" fmla="*/ 47 w 47"/>
                            <a:gd name="T15" fmla="*/ 20 h 2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47" h="20">
                              <a:moveTo>
                                <a:pt x="0" y="0"/>
                              </a:moveTo>
                              <a:lnTo>
                                <a:pt x="47" y="20"/>
                              </a:lnTo>
                              <a:lnTo>
                                <a:pt x="21" y="1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07" name="Freeform 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1" y="3175"/>
                          <a:ext cx="6" cy="3"/>
                        </a:xfrm>
                        <a:custGeom>
                          <a:avLst/>
                          <a:gdLst>
                            <a:gd name="T0" fmla="*/ 0 w 19"/>
                            <a:gd name="T1" fmla="*/ 0 h 10"/>
                            <a:gd name="T2" fmla="*/ 0 w 19"/>
                            <a:gd name="T3" fmla="*/ 0 h 10"/>
                            <a:gd name="T4" fmla="*/ 0 w 19"/>
                            <a:gd name="T5" fmla="*/ 0 h 10"/>
                            <a:gd name="T6" fmla="*/ 0 w 19"/>
                            <a:gd name="T7" fmla="*/ 0 h 10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9"/>
                            <a:gd name="T13" fmla="*/ 0 h 10"/>
                            <a:gd name="T14" fmla="*/ 19 w 19"/>
                            <a:gd name="T15" fmla="*/ 10 h 1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9" h="10">
                              <a:moveTo>
                                <a:pt x="19" y="0"/>
                              </a:moveTo>
                              <a:lnTo>
                                <a:pt x="0" y="10"/>
                              </a:lnTo>
                              <a:lnTo>
                                <a:pt x="13" y="7"/>
                              </a:lnTo>
                              <a:lnTo>
                                <a:pt x="1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7102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70" y="3166"/>
                        <a:ext cx="21" cy="46"/>
                        <a:chOff x="2970" y="3166"/>
                        <a:chExt cx="21" cy="46"/>
                      </a:xfrm>
                    </p:grpSpPr>
                    <p:sp>
                      <p:nvSpPr>
                        <p:cNvPr id="87103" name="Freeform 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70" y="3166"/>
                          <a:ext cx="21" cy="46"/>
                        </a:xfrm>
                        <a:custGeom>
                          <a:avLst/>
                          <a:gdLst>
                            <a:gd name="T0" fmla="*/ 0 w 65"/>
                            <a:gd name="T1" fmla="*/ 0 h 138"/>
                            <a:gd name="T2" fmla="*/ 1 w 65"/>
                            <a:gd name="T3" fmla="*/ 0 h 138"/>
                            <a:gd name="T4" fmla="*/ 0 w 65"/>
                            <a:gd name="T5" fmla="*/ 1 h 138"/>
                            <a:gd name="T6" fmla="*/ 1 w 65"/>
                            <a:gd name="T7" fmla="*/ 1 h 138"/>
                            <a:gd name="T8" fmla="*/ 0 w 65"/>
                            <a:gd name="T9" fmla="*/ 2 h 138"/>
                            <a:gd name="T10" fmla="*/ 0 w 65"/>
                            <a:gd name="T11" fmla="*/ 1 h 138"/>
                            <a:gd name="T12" fmla="*/ 0 w 65"/>
                            <a:gd name="T13" fmla="*/ 1 h 138"/>
                            <a:gd name="T14" fmla="*/ 0 w 65"/>
                            <a:gd name="T15" fmla="*/ 0 h 138"/>
                            <a:gd name="T16" fmla="*/ 0 w 65"/>
                            <a:gd name="T17" fmla="*/ 0 h 13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65"/>
                            <a:gd name="T28" fmla="*/ 0 h 138"/>
                            <a:gd name="T29" fmla="*/ 65 w 65"/>
                            <a:gd name="T30" fmla="*/ 138 h 138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65" h="138">
                              <a:moveTo>
                                <a:pt x="16" y="0"/>
                              </a:moveTo>
                              <a:lnTo>
                                <a:pt x="44" y="21"/>
                              </a:lnTo>
                              <a:lnTo>
                                <a:pt x="37" y="57"/>
                              </a:lnTo>
                              <a:lnTo>
                                <a:pt x="65" y="108"/>
                              </a:lnTo>
                              <a:lnTo>
                                <a:pt x="40" y="138"/>
                              </a:lnTo>
                              <a:lnTo>
                                <a:pt x="6" y="95"/>
                              </a:lnTo>
                              <a:lnTo>
                                <a:pt x="13" y="57"/>
                              </a:lnTo>
                              <a:lnTo>
                                <a:pt x="0" y="30"/>
                              </a:ln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104" name="Freeform 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74" y="3185"/>
                          <a:ext cx="8" cy="2"/>
                        </a:xfrm>
                        <a:custGeom>
                          <a:avLst/>
                          <a:gdLst>
                            <a:gd name="T0" fmla="*/ 0 w 24"/>
                            <a:gd name="T1" fmla="*/ 0 h 6"/>
                            <a:gd name="T2" fmla="*/ 0 w 24"/>
                            <a:gd name="T3" fmla="*/ 0 h 6"/>
                            <a:gd name="T4" fmla="*/ 0 w 24"/>
                            <a:gd name="T5" fmla="*/ 0 h 6"/>
                            <a:gd name="T6" fmla="*/ 0 w 24"/>
                            <a:gd name="T7" fmla="*/ 0 h 6"/>
                            <a:gd name="T8" fmla="*/ 0 w 24"/>
                            <a:gd name="T9" fmla="*/ 0 h 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4"/>
                            <a:gd name="T16" fmla="*/ 0 h 6"/>
                            <a:gd name="T17" fmla="*/ 24 w 24"/>
                            <a:gd name="T18" fmla="*/ 6 h 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4" h="6">
                              <a:moveTo>
                                <a:pt x="0" y="1"/>
                              </a:moveTo>
                              <a:lnTo>
                                <a:pt x="14" y="4"/>
                              </a:lnTo>
                              <a:lnTo>
                                <a:pt x="24" y="0"/>
                              </a:lnTo>
                              <a:lnTo>
                                <a:pt x="14" y="6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4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87100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952" y="3156"/>
                      <a:ext cx="65" cy="61"/>
                    </a:xfrm>
                    <a:custGeom>
                      <a:avLst/>
                      <a:gdLst>
                        <a:gd name="T0" fmla="*/ 0 w 194"/>
                        <a:gd name="T1" fmla="*/ 0 h 183"/>
                        <a:gd name="T2" fmla="*/ 0 w 194"/>
                        <a:gd name="T3" fmla="*/ 1 h 183"/>
                        <a:gd name="T4" fmla="*/ 1 w 194"/>
                        <a:gd name="T5" fmla="*/ 2 h 183"/>
                        <a:gd name="T6" fmla="*/ 1 w 194"/>
                        <a:gd name="T7" fmla="*/ 2 h 183"/>
                        <a:gd name="T8" fmla="*/ 1 w 194"/>
                        <a:gd name="T9" fmla="*/ 2 h 183"/>
                        <a:gd name="T10" fmla="*/ 2 w 194"/>
                        <a:gd name="T11" fmla="*/ 1 h 183"/>
                        <a:gd name="T12" fmla="*/ 2 w 194"/>
                        <a:gd name="T13" fmla="*/ 0 h 183"/>
                        <a:gd name="T14" fmla="*/ 2 w 194"/>
                        <a:gd name="T15" fmla="*/ 0 h 183"/>
                        <a:gd name="T16" fmla="*/ 2 w 194"/>
                        <a:gd name="T17" fmla="*/ 2 h 183"/>
                        <a:gd name="T18" fmla="*/ 1 w 194"/>
                        <a:gd name="T19" fmla="*/ 2 h 183"/>
                        <a:gd name="T20" fmla="*/ 1 w 194"/>
                        <a:gd name="T21" fmla="*/ 2 h 183"/>
                        <a:gd name="T22" fmla="*/ 0 w 194"/>
                        <a:gd name="T23" fmla="*/ 1 h 183"/>
                        <a:gd name="T24" fmla="*/ 0 w 194"/>
                        <a:gd name="T25" fmla="*/ 0 h 183"/>
                        <a:gd name="T26" fmla="*/ 0 w 194"/>
                        <a:gd name="T27" fmla="*/ 0 h 18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94"/>
                        <a:gd name="T43" fmla="*/ 0 h 183"/>
                        <a:gd name="T44" fmla="*/ 194 w 194"/>
                        <a:gd name="T45" fmla="*/ 183 h 18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94" h="183">
                          <a:moveTo>
                            <a:pt x="11" y="17"/>
                          </a:moveTo>
                          <a:lnTo>
                            <a:pt x="32" y="85"/>
                          </a:lnTo>
                          <a:lnTo>
                            <a:pt x="58" y="125"/>
                          </a:lnTo>
                          <a:lnTo>
                            <a:pt x="95" y="168"/>
                          </a:lnTo>
                          <a:lnTo>
                            <a:pt x="119" y="138"/>
                          </a:lnTo>
                          <a:lnTo>
                            <a:pt x="151" y="67"/>
                          </a:lnTo>
                          <a:lnTo>
                            <a:pt x="181" y="0"/>
                          </a:lnTo>
                          <a:lnTo>
                            <a:pt x="194" y="2"/>
                          </a:lnTo>
                          <a:lnTo>
                            <a:pt x="129" y="140"/>
                          </a:lnTo>
                          <a:lnTo>
                            <a:pt x="95" y="183"/>
                          </a:lnTo>
                          <a:lnTo>
                            <a:pt x="49" y="130"/>
                          </a:lnTo>
                          <a:lnTo>
                            <a:pt x="22" y="89"/>
                          </a:lnTo>
                          <a:lnTo>
                            <a:pt x="0" y="21"/>
                          </a:lnTo>
                          <a:lnTo>
                            <a:pt x="11" y="17"/>
                          </a:lnTo>
                          <a:close/>
                        </a:path>
                      </a:pathLst>
                    </a:custGeom>
                    <a:solidFill>
                      <a:srgbClr val="6000A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7094" name="Group 40"/>
                <p:cNvGrpSpPr>
                  <a:grpSpLocks/>
                </p:cNvGrpSpPr>
                <p:nvPr/>
              </p:nvGrpSpPr>
              <p:grpSpPr bwMode="auto">
                <a:xfrm>
                  <a:off x="2850" y="3120"/>
                  <a:ext cx="294" cy="82"/>
                  <a:chOff x="2850" y="3120"/>
                  <a:chExt cx="294" cy="82"/>
                </a:xfrm>
              </p:grpSpPr>
              <p:sp>
                <p:nvSpPr>
                  <p:cNvPr id="87095" name="Freeform 41"/>
                  <p:cNvSpPr>
                    <a:spLocks/>
                  </p:cNvSpPr>
                  <p:nvPr/>
                </p:nvSpPr>
                <p:spPr bwMode="auto">
                  <a:xfrm>
                    <a:off x="2850" y="3137"/>
                    <a:ext cx="72" cy="65"/>
                  </a:xfrm>
                  <a:custGeom>
                    <a:avLst/>
                    <a:gdLst>
                      <a:gd name="T0" fmla="*/ 2 w 214"/>
                      <a:gd name="T1" fmla="*/ 1 h 196"/>
                      <a:gd name="T2" fmla="*/ 3 w 214"/>
                      <a:gd name="T3" fmla="*/ 1 h 196"/>
                      <a:gd name="T4" fmla="*/ 3 w 214"/>
                      <a:gd name="T5" fmla="*/ 1 h 196"/>
                      <a:gd name="T6" fmla="*/ 3 w 214"/>
                      <a:gd name="T7" fmla="*/ 2 h 196"/>
                      <a:gd name="T8" fmla="*/ 2 w 214"/>
                      <a:gd name="T9" fmla="*/ 2 h 196"/>
                      <a:gd name="T10" fmla="*/ 2 w 214"/>
                      <a:gd name="T11" fmla="*/ 2 h 196"/>
                      <a:gd name="T12" fmla="*/ 2 w 214"/>
                      <a:gd name="T13" fmla="*/ 2 h 196"/>
                      <a:gd name="T14" fmla="*/ 2 w 214"/>
                      <a:gd name="T15" fmla="*/ 2 h 196"/>
                      <a:gd name="T16" fmla="*/ 1 w 214"/>
                      <a:gd name="T17" fmla="*/ 2 h 196"/>
                      <a:gd name="T18" fmla="*/ 1 w 214"/>
                      <a:gd name="T19" fmla="*/ 2 h 196"/>
                      <a:gd name="T20" fmla="*/ 1 w 214"/>
                      <a:gd name="T21" fmla="*/ 2 h 196"/>
                      <a:gd name="T22" fmla="*/ 0 w 214"/>
                      <a:gd name="T23" fmla="*/ 2 h 196"/>
                      <a:gd name="T24" fmla="*/ 0 w 214"/>
                      <a:gd name="T25" fmla="*/ 2 h 196"/>
                      <a:gd name="T26" fmla="*/ 0 w 214"/>
                      <a:gd name="T27" fmla="*/ 2 h 196"/>
                      <a:gd name="T28" fmla="*/ 0 w 214"/>
                      <a:gd name="T29" fmla="*/ 2 h 196"/>
                      <a:gd name="T30" fmla="*/ 0 w 214"/>
                      <a:gd name="T31" fmla="*/ 2 h 196"/>
                      <a:gd name="T32" fmla="*/ 0 w 214"/>
                      <a:gd name="T33" fmla="*/ 2 h 196"/>
                      <a:gd name="T34" fmla="*/ 1 w 214"/>
                      <a:gd name="T35" fmla="*/ 2 h 196"/>
                      <a:gd name="T36" fmla="*/ 0 w 214"/>
                      <a:gd name="T37" fmla="*/ 1 h 196"/>
                      <a:gd name="T38" fmla="*/ 0 w 214"/>
                      <a:gd name="T39" fmla="*/ 1 h 196"/>
                      <a:gd name="T40" fmla="*/ 0 w 214"/>
                      <a:gd name="T41" fmla="*/ 1 h 196"/>
                      <a:gd name="T42" fmla="*/ 0 w 214"/>
                      <a:gd name="T43" fmla="*/ 1 h 196"/>
                      <a:gd name="T44" fmla="*/ 1 w 214"/>
                      <a:gd name="T45" fmla="*/ 1 h 196"/>
                      <a:gd name="T46" fmla="*/ 0 w 214"/>
                      <a:gd name="T47" fmla="*/ 1 h 196"/>
                      <a:gd name="T48" fmla="*/ 0 w 214"/>
                      <a:gd name="T49" fmla="*/ 1 h 196"/>
                      <a:gd name="T50" fmla="*/ 0 w 214"/>
                      <a:gd name="T51" fmla="*/ 1 h 196"/>
                      <a:gd name="T52" fmla="*/ 0 w 214"/>
                      <a:gd name="T53" fmla="*/ 1 h 196"/>
                      <a:gd name="T54" fmla="*/ 0 w 214"/>
                      <a:gd name="T55" fmla="*/ 1 h 196"/>
                      <a:gd name="T56" fmla="*/ 1 w 214"/>
                      <a:gd name="T57" fmla="*/ 1 h 196"/>
                      <a:gd name="T58" fmla="*/ 1 w 214"/>
                      <a:gd name="T59" fmla="*/ 1 h 196"/>
                      <a:gd name="T60" fmla="*/ 1 w 214"/>
                      <a:gd name="T61" fmla="*/ 0 h 196"/>
                      <a:gd name="T62" fmla="*/ 1 w 214"/>
                      <a:gd name="T63" fmla="*/ 0 h 196"/>
                      <a:gd name="T64" fmla="*/ 1 w 214"/>
                      <a:gd name="T65" fmla="*/ 0 h 196"/>
                      <a:gd name="T66" fmla="*/ 1 w 214"/>
                      <a:gd name="T67" fmla="*/ 0 h 196"/>
                      <a:gd name="T68" fmla="*/ 1 w 214"/>
                      <a:gd name="T69" fmla="*/ 0 h 196"/>
                      <a:gd name="T70" fmla="*/ 1 w 214"/>
                      <a:gd name="T71" fmla="*/ 1 h 196"/>
                      <a:gd name="T72" fmla="*/ 2 w 214"/>
                      <a:gd name="T73" fmla="*/ 1 h 196"/>
                      <a:gd name="T74" fmla="*/ 2 w 214"/>
                      <a:gd name="T75" fmla="*/ 1 h 196"/>
                      <a:gd name="T76" fmla="*/ 2 w 214"/>
                      <a:gd name="T77" fmla="*/ 1 h 196"/>
                      <a:gd name="T78" fmla="*/ 2 w 214"/>
                      <a:gd name="T79" fmla="*/ 0 h 196"/>
                      <a:gd name="T80" fmla="*/ 2 w 214"/>
                      <a:gd name="T81" fmla="*/ 0 h 196"/>
                      <a:gd name="T82" fmla="*/ 2 w 214"/>
                      <a:gd name="T83" fmla="*/ 0 h 196"/>
                      <a:gd name="T84" fmla="*/ 2 w 214"/>
                      <a:gd name="T85" fmla="*/ 0 h 196"/>
                      <a:gd name="T86" fmla="*/ 2 w 214"/>
                      <a:gd name="T87" fmla="*/ 0 h 196"/>
                      <a:gd name="T88" fmla="*/ 2 w 214"/>
                      <a:gd name="T89" fmla="*/ 0 h 196"/>
                      <a:gd name="T90" fmla="*/ 2 w 214"/>
                      <a:gd name="T91" fmla="*/ 0 h 196"/>
                      <a:gd name="T92" fmla="*/ 2 w 214"/>
                      <a:gd name="T93" fmla="*/ 1 h 196"/>
                      <a:gd name="T94" fmla="*/ 2 w 214"/>
                      <a:gd name="T95" fmla="*/ 1 h 196"/>
                      <a:gd name="T96" fmla="*/ 2 w 214"/>
                      <a:gd name="T97" fmla="*/ 1 h 19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14"/>
                      <a:gd name="T148" fmla="*/ 0 h 196"/>
                      <a:gd name="T149" fmla="*/ 214 w 214"/>
                      <a:gd name="T150" fmla="*/ 196 h 19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14" h="196">
                        <a:moveTo>
                          <a:pt x="196" y="60"/>
                        </a:moveTo>
                        <a:lnTo>
                          <a:pt x="207" y="75"/>
                        </a:lnTo>
                        <a:lnTo>
                          <a:pt x="214" y="100"/>
                        </a:lnTo>
                        <a:lnTo>
                          <a:pt x="208" y="128"/>
                        </a:lnTo>
                        <a:lnTo>
                          <a:pt x="196" y="147"/>
                        </a:lnTo>
                        <a:lnTo>
                          <a:pt x="174" y="174"/>
                        </a:lnTo>
                        <a:lnTo>
                          <a:pt x="155" y="187"/>
                        </a:lnTo>
                        <a:lnTo>
                          <a:pt x="131" y="196"/>
                        </a:lnTo>
                        <a:lnTo>
                          <a:pt x="105" y="196"/>
                        </a:lnTo>
                        <a:lnTo>
                          <a:pt x="88" y="187"/>
                        </a:lnTo>
                        <a:lnTo>
                          <a:pt x="70" y="176"/>
                        </a:lnTo>
                        <a:lnTo>
                          <a:pt x="38" y="174"/>
                        </a:lnTo>
                        <a:lnTo>
                          <a:pt x="8" y="171"/>
                        </a:lnTo>
                        <a:lnTo>
                          <a:pt x="0" y="164"/>
                        </a:lnTo>
                        <a:lnTo>
                          <a:pt x="0" y="153"/>
                        </a:lnTo>
                        <a:lnTo>
                          <a:pt x="8" y="146"/>
                        </a:lnTo>
                        <a:lnTo>
                          <a:pt x="30" y="142"/>
                        </a:lnTo>
                        <a:lnTo>
                          <a:pt x="54" y="145"/>
                        </a:lnTo>
                        <a:lnTo>
                          <a:pt x="2" y="108"/>
                        </a:lnTo>
                        <a:lnTo>
                          <a:pt x="0" y="96"/>
                        </a:lnTo>
                        <a:lnTo>
                          <a:pt x="4" y="87"/>
                        </a:lnTo>
                        <a:lnTo>
                          <a:pt x="17" y="81"/>
                        </a:lnTo>
                        <a:lnTo>
                          <a:pt x="74" y="115"/>
                        </a:lnTo>
                        <a:lnTo>
                          <a:pt x="40" y="89"/>
                        </a:lnTo>
                        <a:lnTo>
                          <a:pt x="13" y="64"/>
                        </a:lnTo>
                        <a:lnTo>
                          <a:pt x="14" y="53"/>
                        </a:lnTo>
                        <a:lnTo>
                          <a:pt x="21" y="47"/>
                        </a:lnTo>
                        <a:lnTo>
                          <a:pt x="33" y="46"/>
                        </a:lnTo>
                        <a:lnTo>
                          <a:pt x="99" y="89"/>
                        </a:lnTo>
                        <a:lnTo>
                          <a:pt x="74" y="68"/>
                        </a:lnTo>
                        <a:lnTo>
                          <a:pt x="51" y="36"/>
                        </a:lnTo>
                        <a:lnTo>
                          <a:pt x="51" y="28"/>
                        </a:lnTo>
                        <a:lnTo>
                          <a:pt x="57" y="22"/>
                        </a:lnTo>
                        <a:lnTo>
                          <a:pt x="68" y="20"/>
                        </a:lnTo>
                        <a:lnTo>
                          <a:pt x="93" y="35"/>
                        </a:lnTo>
                        <a:lnTo>
                          <a:pt x="120" y="57"/>
                        </a:lnTo>
                        <a:lnTo>
                          <a:pt x="141" y="69"/>
                        </a:lnTo>
                        <a:lnTo>
                          <a:pt x="150" y="67"/>
                        </a:lnTo>
                        <a:lnTo>
                          <a:pt x="141" y="50"/>
                        </a:lnTo>
                        <a:lnTo>
                          <a:pt x="142" y="29"/>
                        </a:lnTo>
                        <a:lnTo>
                          <a:pt x="155" y="11"/>
                        </a:lnTo>
                        <a:lnTo>
                          <a:pt x="166" y="2"/>
                        </a:lnTo>
                        <a:lnTo>
                          <a:pt x="174" y="0"/>
                        </a:lnTo>
                        <a:lnTo>
                          <a:pt x="180" y="4"/>
                        </a:lnTo>
                        <a:lnTo>
                          <a:pt x="186" y="13"/>
                        </a:lnTo>
                        <a:lnTo>
                          <a:pt x="180" y="27"/>
                        </a:lnTo>
                        <a:lnTo>
                          <a:pt x="178" y="43"/>
                        </a:lnTo>
                        <a:lnTo>
                          <a:pt x="184" y="54"/>
                        </a:lnTo>
                        <a:lnTo>
                          <a:pt x="196" y="6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96" name="Freeform 42"/>
                  <p:cNvSpPr>
                    <a:spLocks/>
                  </p:cNvSpPr>
                  <p:nvPr/>
                </p:nvSpPr>
                <p:spPr bwMode="auto">
                  <a:xfrm>
                    <a:off x="3072" y="3120"/>
                    <a:ext cx="72" cy="66"/>
                  </a:xfrm>
                  <a:custGeom>
                    <a:avLst/>
                    <a:gdLst>
                      <a:gd name="T0" fmla="*/ 0 w 216"/>
                      <a:gd name="T1" fmla="*/ 1 h 196"/>
                      <a:gd name="T2" fmla="*/ 0 w 216"/>
                      <a:gd name="T3" fmla="*/ 1 h 196"/>
                      <a:gd name="T4" fmla="*/ 0 w 216"/>
                      <a:gd name="T5" fmla="*/ 1 h 196"/>
                      <a:gd name="T6" fmla="*/ 0 w 216"/>
                      <a:gd name="T7" fmla="*/ 2 h 196"/>
                      <a:gd name="T8" fmla="*/ 0 w 216"/>
                      <a:gd name="T9" fmla="*/ 2 h 196"/>
                      <a:gd name="T10" fmla="*/ 0 w 216"/>
                      <a:gd name="T11" fmla="*/ 2 h 196"/>
                      <a:gd name="T12" fmla="*/ 1 w 216"/>
                      <a:gd name="T13" fmla="*/ 2 h 196"/>
                      <a:gd name="T14" fmla="*/ 1 w 216"/>
                      <a:gd name="T15" fmla="*/ 2 h 196"/>
                      <a:gd name="T16" fmla="*/ 1 w 216"/>
                      <a:gd name="T17" fmla="*/ 2 h 196"/>
                      <a:gd name="T18" fmla="*/ 2 w 216"/>
                      <a:gd name="T19" fmla="*/ 2 h 196"/>
                      <a:gd name="T20" fmla="*/ 2 w 216"/>
                      <a:gd name="T21" fmla="*/ 2 h 196"/>
                      <a:gd name="T22" fmla="*/ 2 w 216"/>
                      <a:gd name="T23" fmla="*/ 2 h 196"/>
                      <a:gd name="T24" fmla="*/ 3 w 216"/>
                      <a:gd name="T25" fmla="*/ 2 h 196"/>
                      <a:gd name="T26" fmla="*/ 3 w 216"/>
                      <a:gd name="T27" fmla="*/ 2 h 196"/>
                      <a:gd name="T28" fmla="*/ 3 w 216"/>
                      <a:gd name="T29" fmla="*/ 2 h 196"/>
                      <a:gd name="T30" fmla="*/ 3 w 216"/>
                      <a:gd name="T31" fmla="*/ 2 h 196"/>
                      <a:gd name="T32" fmla="*/ 2 w 216"/>
                      <a:gd name="T33" fmla="*/ 2 h 196"/>
                      <a:gd name="T34" fmla="*/ 2 w 216"/>
                      <a:gd name="T35" fmla="*/ 2 h 196"/>
                      <a:gd name="T36" fmla="*/ 3 w 216"/>
                      <a:gd name="T37" fmla="*/ 1 h 196"/>
                      <a:gd name="T38" fmla="*/ 3 w 216"/>
                      <a:gd name="T39" fmla="*/ 1 h 196"/>
                      <a:gd name="T40" fmla="*/ 3 w 216"/>
                      <a:gd name="T41" fmla="*/ 1 h 196"/>
                      <a:gd name="T42" fmla="*/ 2 w 216"/>
                      <a:gd name="T43" fmla="*/ 1 h 196"/>
                      <a:gd name="T44" fmla="*/ 2 w 216"/>
                      <a:gd name="T45" fmla="*/ 1 h 196"/>
                      <a:gd name="T46" fmla="*/ 2 w 216"/>
                      <a:gd name="T47" fmla="*/ 1 h 196"/>
                      <a:gd name="T48" fmla="*/ 2 w 216"/>
                      <a:gd name="T49" fmla="*/ 1 h 196"/>
                      <a:gd name="T50" fmla="*/ 2 w 216"/>
                      <a:gd name="T51" fmla="*/ 1 h 196"/>
                      <a:gd name="T52" fmla="*/ 2 w 216"/>
                      <a:gd name="T53" fmla="*/ 1 h 196"/>
                      <a:gd name="T54" fmla="*/ 2 w 216"/>
                      <a:gd name="T55" fmla="*/ 1 h 196"/>
                      <a:gd name="T56" fmla="*/ 1 w 216"/>
                      <a:gd name="T57" fmla="*/ 1 h 196"/>
                      <a:gd name="T58" fmla="*/ 2 w 216"/>
                      <a:gd name="T59" fmla="*/ 1 h 196"/>
                      <a:gd name="T60" fmla="*/ 2 w 216"/>
                      <a:gd name="T61" fmla="*/ 0 h 196"/>
                      <a:gd name="T62" fmla="*/ 2 w 216"/>
                      <a:gd name="T63" fmla="*/ 0 h 196"/>
                      <a:gd name="T64" fmla="*/ 2 w 216"/>
                      <a:gd name="T65" fmla="*/ 0 h 196"/>
                      <a:gd name="T66" fmla="*/ 2 w 216"/>
                      <a:gd name="T67" fmla="*/ 0 h 196"/>
                      <a:gd name="T68" fmla="*/ 1 w 216"/>
                      <a:gd name="T69" fmla="*/ 0 h 196"/>
                      <a:gd name="T70" fmla="*/ 1 w 216"/>
                      <a:gd name="T71" fmla="*/ 1 h 196"/>
                      <a:gd name="T72" fmla="*/ 1 w 216"/>
                      <a:gd name="T73" fmla="*/ 1 h 196"/>
                      <a:gd name="T74" fmla="*/ 1 w 216"/>
                      <a:gd name="T75" fmla="*/ 1 h 196"/>
                      <a:gd name="T76" fmla="*/ 1 w 216"/>
                      <a:gd name="T77" fmla="*/ 1 h 196"/>
                      <a:gd name="T78" fmla="*/ 1 w 216"/>
                      <a:gd name="T79" fmla="*/ 0 h 196"/>
                      <a:gd name="T80" fmla="*/ 1 w 216"/>
                      <a:gd name="T81" fmla="*/ 0 h 196"/>
                      <a:gd name="T82" fmla="*/ 1 w 216"/>
                      <a:gd name="T83" fmla="*/ 0 h 196"/>
                      <a:gd name="T84" fmla="*/ 0 w 216"/>
                      <a:gd name="T85" fmla="*/ 0 h 196"/>
                      <a:gd name="T86" fmla="*/ 0 w 216"/>
                      <a:gd name="T87" fmla="*/ 0 h 196"/>
                      <a:gd name="T88" fmla="*/ 0 w 216"/>
                      <a:gd name="T89" fmla="*/ 0 h 196"/>
                      <a:gd name="T90" fmla="*/ 0 w 216"/>
                      <a:gd name="T91" fmla="*/ 0 h 196"/>
                      <a:gd name="T92" fmla="*/ 0 w 216"/>
                      <a:gd name="T93" fmla="*/ 1 h 196"/>
                      <a:gd name="T94" fmla="*/ 0 w 216"/>
                      <a:gd name="T95" fmla="*/ 1 h 196"/>
                      <a:gd name="T96" fmla="*/ 0 w 216"/>
                      <a:gd name="T97" fmla="*/ 1 h 19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16"/>
                      <a:gd name="T148" fmla="*/ 0 h 196"/>
                      <a:gd name="T149" fmla="*/ 216 w 216"/>
                      <a:gd name="T150" fmla="*/ 196 h 19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16" h="196">
                        <a:moveTo>
                          <a:pt x="18" y="61"/>
                        </a:moveTo>
                        <a:lnTo>
                          <a:pt x="6" y="76"/>
                        </a:lnTo>
                        <a:lnTo>
                          <a:pt x="0" y="101"/>
                        </a:lnTo>
                        <a:lnTo>
                          <a:pt x="5" y="128"/>
                        </a:lnTo>
                        <a:lnTo>
                          <a:pt x="18" y="148"/>
                        </a:lnTo>
                        <a:lnTo>
                          <a:pt x="40" y="174"/>
                        </a:lnTo>
                        <a:lnTo>
                          <a:pt x="59" y="189"/>
                        </a:lnTo>
                        <a:lnTo>
                          <a:pt x="82" y="196"/>
                        </a:lnTo>
                        <a:lnTo>
                          <a:pt x="110" y="195"/>
                        </a:lnTo>
                        <a:lnTo>
                          <a:pt x="127" y="189"/>
                        </a:lnTo>
                        <a:lnTo>
                          <a:pt x="144" y="177"/>
                        </a:lnTo>
                        <a:lnTo>
                          <a:pt x="178" y="174"/>
                        </a:lnTo>
                        <a:lnTo>
                          <a:pt x="208" y="171"/>
                        </a:lnTo>
                        <a:lnTo>
                          <a:pt x="216" y="165"/>
                        </a:lnTo>
                        <a:lnTo>
                          <a:pt x="216" y="153"/>
                        </a:lnTo>
                        <a:lnTo>
                          <a:pt x="208" y="147"/>
                        </a:lnTo>
                        <a:lnTo>
                          <a:pt x="186" y="143"/>
                        </a:lnTo>
                        <a:lnTo>
                          <a:pt x="160" y="146"/>
                        </a:lnTo>
                        <a:lnTo>
                          <a:pt x="213" y="108"/>
                        </a:lnTo>
                        <a:lnTo>
                          <a:pt x="216" y="97"/>
                        </a:lnTo>
                        <a:lnTo>
                          <a:pt x="211" y="87"/>
                        </a:lnTo>
                        <a:lnTo>
                          <a:pt x="201" y="83"/>
                        </a:lnTo>
                        <a:lnTo>
                          <a:pt x="140" y="116"/>
                        </a:lnTo>
                        <a:lnTo>
                          <a:pt x="197" y="73"/>
                        </a:lnTo>
                        <a:lnTo>
                          <a:pt x="200" y="65"/>
                        </a:lnTo>
                        <a:lnTo>
                          <a:pt x="200" y="56"/>
                        </a:lnTo>
                        <a:lnTo>
                          <a:pt x="195" y="50"/>
                        </a:lnTo>
                        <a:lnTo>
                          <a:pt x="185" y="48"/>
                        </a:lnTo>
                        <a:lnTo>
                          <a:pt x="115" y="91"/>
                        </a:lnTo>
                        <a:lnTo>
                          <a:pt x="154" y="51"/>
                        </a:lnTo>
                        <a:lnTo>
                          <a:pt x="166" y="39"/>
                        </a:lnTo>
                        <a:lnTo>
                          <a:pt x="163" y="28"/>
                        </a:lnTo>
                        <a:lnTo>
                          <a:pt x="156" y="21"/>
                        </a:lnTo>
                        <a:lnTo>
                          <a:pt x="147" y="20"/>
                        </a:lnTo>
                        <a:lnTo>
                          <a:pt x="121" y="37"/>
                        </a:lnTo>
                        <a:lnTo>
                          <a:pt x="94" y="58"/>
                        </a:lnTo>
                        <a:lnTo>
                          <a:pt x="72" y="70"/>
                        </a:lnTo>
                        <a:lnTo>
                          <a:pt x="63" y="68"/>
                        </a:lnTo>
                        <a:lnTo>
                          <a:pt x="72" y="51"/>
                        </a:lnTo>
                        <a:lnTo>
                          <a:pt x="71" y="30"/>
                        </a:lnTo>
                        <a:lnTo>
                          <a:pt x="59" y="12"/>
                        </a:lnTo>
                        <a:lnTo>
                          <a:pt x="48" y="3"/>
                        </a:lnTo>
                        <a:lnTo>
                          <a:pt x="40" y="0"/>
                        </a:lnTo>
                        <a:lnTo>
                          <a:pt x="33" y="5"/>
                        </a:lnTo>
                        <a:lnTo>
                          <a:pt x="28" y="15"/>
                        </a:lnTo>
                        <a:lnTo>
                          <a:pt x="33" y="28"/>
                        </a:lnTo>
                        <a:lnTo>
                          <a:pt x="35" y="43"/>
                        </a:lnTo>
                        <a:lnTo>
                          <a:pt x="30" y="54"/>
                        </a:lnTo>
                        <a:lnTo>
                          <a:pt x="18" y="61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7069" name="Group 43"/>
              <p:cNvGrpSpPr>
                <a:grpSpLocks/>
              </p:cNvGrpSpPr>
              <p:nvPr/>
            </p:nvGrpSpPr>
            <p:grpSpPr bwMode="auto">
              <a:xfrm>
                <a:off x="2875" y="2909"/>
                <a:ext cx="187" cy="262"/>
                <a:chOff x="2875" y="2909"/>
                <a:chExt cx="187" cy="262"/>
              </a:xfrm>
            </p:grpSpPr>
            <p:grpSp>
              <p:nvGrpSpPr>
                <p:cNvPr id="87070" name="Group 44"/>
                <p:cNvGrpSpPr>
                  <a:grpSpLocks/>
                </p:cNvGrpSpPr>
                <p:nvPr/>
              </p:nvGrpSpPr>
              <p:grpSpPr bwMode="auto">
                <a:xfrm>
                  <a:off x="2875" y="2909"/>
                  <a:ext cx="187" cy="262"/>
                  <a:chOff x="2875" y="2909"/>
                  <a:chExt cx="187" cy="262"/>
                </a:xfrm>
              </p:grpSpPr>
              <p:grpSp>
                <p:nvGrpSpPr>
                  <p:cNvPr id="87082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875" y="2921"/>
                    <a:ext cx="171" cy="250"/>
                    <a:chOff x="2875" y="2921"/>
                    <a:chExt cx="171" cy="250"/>
                  </a:xfrm>
                </p:grpSpPr>
                <p:sp>
                  <p:nvSpPr>
                    <p:cNvPr id="87091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2875" y="2921"/>
                      <a:ext cx="171" cy="250"/>
                    </a:xfrm>
                    <a:custGeom>
                      <a:avLst/>
                      <a:gdLst>
                        <a:gd name="T0" fmla="*/ 3 w 515"/>
                        <a:gd name="T1" fmla="*/ 1 h 749"/>
                        <a:gd name="T2" fmla="*/ 3 w 515"/>
                        <a:gd name="T3" fmla="*/ 1 h 749"/>
                        <a:gd name="T4" fmla="*/ 3 w 515"/>
                        <a:gd name="T5" fmla="*/ 2 h 749"/>
                        <a:gd name="T6" fmla="*/ 2 w 515"/>
                        <a:gd name="T7" fmla="*/ 3 h 749"/>
                        <a:gd name="T8" fmla="*/ 2 w 515"/>
                        <a:gd name="T9" fmla="*/ 3 h 749"/>
                        <a:gd name="T10" fmla="*/ 1 w 515"/>
                        <a:gd name="T11" fmla="*/ 3 h 749"/>
                        <a:gd name="T12" fmla="*/ 0 w 515"/>
                        <a:gd name="T13" fmla="*/ 4 h 749"/>
                        <a:gd name="T14" fmla="*/ 0 w 515"/>
                        <a:gd name="T15" fmla="*/ 4 h 749"/>
                        <a:gd name="T16" fmla="*/ 0 w 515"/>
                        <a:gd name="T17" fmla="*/ 5 h 749"/>
                        <a:gd name="T18" fmla="*/ 0 w 515"/>
                        <a:gd name="T19" fmla="*/ 5 h 749"/>
                        <a:gd name="T20" fmla="*/ 1 w 515"/>
                        <a:gd name="T21" fmla="*/ 5 h 749"/>
                        <a:gd name="T22" fmla="*/ 2 w 515"/>
                        <a:gd name="T23" fmla="*/ 5 h 749"/>
                        <a:gd name="T24" fmla="*/ 2 w 515"/>
                        <a:gd name="T25" fmla="*/ 5 h 749"/>
                        <a:gd name="T26" fmla="*/ 2 w 515"/>
                        <a:gd name="T27" fmla="*/ 6 h 749"/>
                        <a:gd name="T28" fmla="*/ 2 w 515"/>
                        <a:gd name="T29" fmla="*/ 7 h 749"/>
                        <a:gd name="T30" fmla="*/ 3 w 515"/>
                        <a:gd name="T31" fmla="*/ 8 h 749"/>
                        <a:gd name="T32" fmla="*/ 3 w 515"/>
                        <a:gd name="T33" fmla="*/ 9 h 749"/>
                        <a:gd name="T34" fmla="*/ 3 w 515"/>
                        <a:gd name="T35" fmla="*/ 9 h 749"/>
                        <a:gd name="T36" fmla="*/ 4 w 515"/>
                        <a:gd name="T37" fmla="*/ 9 h 749"/>
                        <a:gd name="T38" fmla="*/ 5 w 515"/>
                        <a:gd name="T39" fmla="*/ 9 h 749"/>
                        <a:gd name="T40" fmla="*/ 5 w 515"/>
                        <a:gd name="T41" fmla="*/ 8 h 749"/>
                        <a:gd name="T42" fmla="*/ 5 w 515"/>
                        <a:gd name="T43" fmla="*/ 7 h 749"/>
                        <a:gd name="T44" fmla="*/ 6 w 515"/>
                        <a:gd name="T45" fmla="*/ 6 h 749"/>
                        <a:gd name="T46" fmla="*/ 6 w 515"/>
                        <a:gd name="T47" fmla="*/ 5 h 749"/>
                        <a:gd name="T48" fmla="*/ 6 w 515"/>
                        <a:gd name="T49" fmla="*/ 4 h 749"/>
                        <a:gd name="T50" fmla="*/ 6 w 515"/>
                        <a:gd name="T51" fmla="*/ 4 h 749"/>
                        <a:gd name="T52" fmla="*/ 6 w 515"/>
                        <a:gd name="T53" fmla="*/ 4 h 749"/>
                        <a:gd name="T54" fmla="*/ 6 w 515"/>
                        <a:gd name="T55" fmla="*/ 3 h 749"/>
                        <a:gd name="T56" fmla="*/ 6 w 515"/>
                        <a:gd name="T57" fmla="*/ 3 h 749"/>
                        <a:gd name="T58" fmla="*/ 6 w 515"/>
                        <a:gd name="T59" fmla="*/ 3 h 749"/>
                        <a:gd name="T60" fmla="*/ 6 w 515"/>
                        <a:gd name="T61" fmla="*/ 2 h 749"/>
                        <a:gd name="T62" fmla="*/ 6 w 515"/>
                        <a:gd name="T63" fmla="*/ 0 h 749"/>
                        <a:gd name="T64" fmla="*/ 5 w 515"/>
                        <a:gd name="T65" fmla="*/ 0 h 749"/>
                        <a:gd name="T66" fmla="*/ 4 w 515"/>
                        <a:gd name="T67" fmla="*/ 0 h 749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515"/>
                        <a:gd name="T103" fmla="*/ 0 h 749"/>
                        <a:gd name="T104" fmla="*/ 515 w 515"/>
                        <a:gd name="T105" fmla="*/ 749 h 749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515" h="749">
                          <a:moveTo>
                            <a:pt x="285" y="38"/>
                          </a:moveTo>
                          <a:lnTo>
                            <a:pt x="252" y="77"/>
                          </a:lnTo>
                          <a:lnTo>
                            <a:pt x="239" y="95"/>
                          </a:lnTo>
                          <a:lnTo>
                            <a:pt x="229" y="116"/>
                          </a:lnTo>
                          <a:lnTo>
                            <a:pt x="219" y="145"/>
                          </a:lnTo>
                          <a:lnTo>
                            <a:pt x="210" y="179"/>
                          </a:lnTo>
                          <a:lnTo>
                            <a:pt x="202" y="207"/>
                          </a:lnTo>
                          <a:lnTo>
                            <a:pt x="197" y="225"/>
                          </a:lnTo>
                          <a:lnTo>
                            <a:pt x="187" y="238"/>
                          </a:lnTo>
                          <a:lnTo>
                            <a:pt x="160" y="250"/>
                          </a:lnTo>
                          <a:lnTo>
                            <a:pt x="125" y="259"/>
                          </a:lnTo>
                          <a:lnTo>
                            <a:pt x="91" y="273"/>
                          </a:lnTo>
                          <a:lnTo>
                            <a:pt x="55" y="286"/>
                          </a:lnTo>
                          <a:lnTo>
                            <a:pt x="33" y="298"/>
                          </a:lnTo>
                          <a:lnTo>
                            <a:pt x="15" y="311"/>
                          </a:lnTo>
                          <a:lnTo>
                            <a:pt x="4" y="329"/>
                          </a:lnTo>
                          <a:lnTo>
                            <a:pt x="0" y="349"/>
                          </a:lnTo>
                          <a:lnTo>
                            <a:pt x="0" y="369"/>
                          </a:lnTo>
                          <a:lnTo>
                            <a:pt x="7" y="386"/>
                          </a:lnTo>
                          <a:lnTo>
                            <a:pt x="19" y="401"/>
                          </a:lnTo>
                          <a:lnTo>
                            <a:pt x="37" y="412"/>
                          </a:lnTo>
                          <a:lnTo>
                            <a:pt x="62" y="420"/>
                          </a:lnTo>
                          <a:lnTo>
                            <a:pt x="96" y="425"/>
                          </a:lnTo>
                          <a:lnTo>
                            <a:pt x="129" y="426"/>
                          </a:lnTo>
                          <a:lnTo>
                            <a:pt x="166" y="422"/>
                          </a:lnTo>
                          <a:lnTo>
                            <a:pt x="192" y="416"/>
                          </a:lnTo>
                          <a:lnTo>
                            <a:pt x="187" y="446"/>
                          </a:lnTo>
                          <a:lnTo>
                            <a:pt x="184" y="495"/>
                          </a:lnTo>
                          <a:lnTo>
                            <a:pt x="187" y="546"/>
                          </a:lnTo>
                          <a:lnTo>
                            <a:pt x="195" y="603"/>
                          </a:lnTo>
                          <a:lnTo>
                            <a:pt x="207" y="654"/>
                          </a:lnTo>
                          <a:lnTo>
                            <a:pt x="216" y="675"/>
                          </a:lnTo>
                          <a:lnTo>
                            <a:pt x="227" y="695"/>
                          </a:lnTo>
                          <a:lnTo>
                            <a:pt x="244" y="716"/>
                          </a:lnTo>
                          <a:lnTo>
                            <a:pt x="268" y="736"/>
                          </a:lnTo>
                          <a:lnTo>
                            <a:pt x="282" y="744"/>
                          </a:lnTo>
                          <a:lnTo>
                            <a:pt x="307" y="749"/>
                          </a:lnTo>
                          <a:lnTo>
                            <a:pt x="324" y="744"/>
                          </a:lnTo>
                          <a:lnTo>
                            <a:pt x="347" y="736"/>
                          </a:lnTo>
                          <a:lnTo>
                            <a:pt x="374" y="711"/>
                          </a:lnTo>
                          <a:lnTo>
                            <a:pt x="392" y="680"/>
                          </a:lnTo>
                          <a:lnTo>
                            <a:pt x="407" y="647"/>
                          </a:lnTo>
                          <a:lnTo>
                            <a:pt x="423" y="592"/>
                          </a:lnTo>
                          <a:lnTo>
                            <a:pt x="437" y="549"/>
                          </a:lnTo>
                          <a:lnTo>
                            <a:pt x="448" y="504"/>
                          </a:lnTo>
                          <a:lnTo>
                            <a:pt x="455" y="475"/>
                          </a:lnTo>
                          <a:lnTo>
                            <a:pt x="462" y="424"/>
                          </a:lnTo>
                          <a:lnTo>
                            <a:pt x="466" y="381"/>
                          </a:lnTo>
                          <a:lnTo>
                            <a:pt x="469" y="353"/>
                          </a:lnTo>
                          <a:lnTo>
                            <a:pt x="466" y="338"/>
                          </a:lnTo>
                          <a:lnTo>
                            <a:pt x="478" y="340"/>
                          </a:lnTo>
                          <a:lnTo>
                            <a:pt x="492" y="334"/>
                          </a:lnTo>
                          <a:lnTo>
                            <a:pt x="505" y="321"/>
                          </a:lnTo>
                          <a:lnTo>
                            <a:pt x="513" y="306"/>
                          </a:lnTo>
                          <a:lnTo>
                            <a:pt x="515" y="290"/>
                          </a:lnTo>
                          <a:lnTo>
                            <a:pt x="511" y="277"/>
                          </a:lnTo>
                          <a:lnTo>
                            <a:pt x="501" y="266"/>
                          </a:lnTo>
                          <a:lnTo>
                            <a:pt x="489" y="264"/>
                          </a:lnTo>
                          <a:lnTo>
                            <a:pt x="475" y="264"/>
                          </a:lnTo>
                          <a:lnTo>
                            <a:pt x="490" y="232"/>
                          </a:lnTo>
                          <a:lnTo>
                            <a:pt x="499" y="182"/>
                          </a:lnTo>
                          <a:lnTo>
                            <a:pt x="501" y="128"/>
                          </a:lnTo>
                          <a:lnTo>
                            <a:pt x="499" y="67"/>
                          </a:lnTo>
                          <a:lnTo>
                            <a:pt x="459" y="24"/>
                          </a:lnTo>
                          <a:lnTo>
                            <a:pt x="422" y="4"/>
                          </a:lnTo>
                          <a:lnTo>
                            <a:pt x="370" y="0"/>
                          </a:lnTo>
                          <a:lnTo>
                            <a:pt x="322" y="12"/>
                          </a:lnTo>
                          <a:lnTo>
                            <a:pt x="285" y="38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92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938" y="3046"/>
                      <a:ext cx="32" cy="15"/>
                    </a:xfrm>
                    <a:custGeom>
                      <a:avLst/>
                      <a:gdLst>
                        <a:gd name="T0" fmla="*/ 0 w 96"/>
                        <a:gd name="T1" fmla="*/ 1 h 47"/>
                        <a:gd name="T2" fmla="*/ 0 w 96"/>
                        <a:gd name="T3" fmla="*/ 0 h 47"/>
                        <a:gd name="T4" fmla="*/ 1 w 96"/>
                        <a:gd name="T5" fmla="*/ 0 h 47"/>
                        <a:gd name="T6" fmla="*/ 1 w 96"/>
                        <a:gd name="T7" fmla="*/ 0 h 47"/>
                        <a:gd name="T8" fmla="*/ 1 w 96"/>
                        <a:gd name="T9" fmla="*/ 0 h 47"/>
                        <a:gd name="T10" fmla="*/ 1 w 96"/>
                        <a:gd name="T11" fmla="*/ 0 h 4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96"/>
                        <a:gd name="T19" fmla="*/ 0 h 47"/>
                        <a:gd name="T20" fmla="*/ 96 w 96"/>
                        <a:gd name="T21" fmla="*/ 47 h 4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96" h="47">
                          <a:moveTo>
                            <a:pt x="0" y="47"/>
                          </a:moveTo>
                          <a:lnTo>
                            <a:pt x="21" y="43"/>
                          </a:lnTo>
                          <a:lnTo>
                            <a:pt x="46" y="34"/>
                          </a:lnTo>
                          <a:lnTo>
                            <a:pt x="66" y="25"/>
                          </a:lnTo>
                          <a:lnTo>
                            <a:pt x="84" y="14"/>
                          </a:ln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08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939" y="2909"/>
                    <a:ext cx="123" cy="104"/>
                    <a:chOff x="2939" y="2909"/>
                    <a:chExt cx="123" cy="104"/>
                  </a:xfrm>
                </p:grpSpPr>
                <p:sp>
                  <p:nvSpPr>
                    <p:cNvPr id="87084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939" y="2909"/>
                      <a:ext cx="123" cy="104"/>
                    </a:xfrm>
                    <a:custGeom>
                      <a:avLst/>
                      <a:gdLst>
                        <a:gd name="T0" fmla="*/ 0 w 371"/>
                        <a:gd name="T1" fmla="*/ 1 h 311"/>
                        <a:gd name="T2" fmla="*/ 0 w 371"/>
                        <a:gd name="T3" fmla="*/ 1 h 311"/>
                        <a:gd name="T4" fmla="*/ 1 w 371"/>
                        <a:gd name="T5" fmla="*/ 0 h 311"/>
                        <a:gd name="T6" fmla="*/ 1 w 371"/>
                        <a:gd name="T7" fmla="*/ 0 h 311"/>
                        <a:gd name="T8" fmla="*/ 2 w 371"/>
                        <a:gd name="T9" fmla="*/ 0 h 311"/>
                        <a:gd name="T10" fmla="*/ 2 w 371"/>
                        <a:gd name="T11" fmla="*/ 0 h 311"/>
                        <a:gd name="T12" fmla="*/ 3 w 371"/>
                        <a:gd name="T13" fmla="*/ 0 h 311"/>
                        <a:gd name="T14" fmla="*/ 3 w 371"/>
                        <a:gd name="T15" fmla="*/ 0 h 311"/>
                        <a:gd name="T16" fmla="*/ 4 w 371"/>
                        <a:gd name="T17" fmla="*/ 1 h 311"/>
                        <a:gd name="T18" fmla="*/ 4 w 371"/>
                        <a:gd name="T19" fmla="*/ 1 h 311"/>
                        <a:gd name="T20" fmla="*/ 4 w 371"/>
                        <a:gd name="T21" fmla="*/ 1 h 311"/>
                        <a:gd name="T22" fmla="*/ 4 w 371"/>
                        <a:gd name="T23" fmla="*/ 2 h 311"/>
                        <a:gd name="T24" fmla="*/ 4 w 371"/>
                        <a:gd name="T25" fmla="*/ 2 h 311"/>
                        <a:gd name="T26" fmla="*/ 4 w 371"/>
                        <a:gd name="T27" fmla="*/ 2 h 311"/>
                        <a:gd name="T28" fmla="*/ 5 w 371"/>
                        <a:gd name="T29" fmla="*/ 3 h 311"/>
                        <a:gd name="T30" fmla="*/ 4 w 371"/>
                        <a:gd name="T31" fmla="*/ 3 h 311"/>
                        <a:gd name="T32" fmla="*/ 4 w 371"/>
                        <a:gd name="T33" fmla="*/ 4 h 311"/>
                        <a:gd name="T34" fmla="*/ 4 w 371"/>
                        <a:gd name="T35" fmla="*/ 4 h 311"/>
                        <a:gd name="T36" fmla="*/ 3 w 371"/>
                        <a:gd name="T37" fmla="*/ 4 h 311"/>
                        <a:gd name="T38" fmla="*/ 3 w 371"/>
                        <a:gd name="T39" fmla="*/ 4 h 311"/>
                        <a:gd name="T40" fmla="*/ 3 w 371"/>
                        <a:gd name="T41" fmla="*/ 3 h 311"/>
                        <a:gd name="T42" fmla="*/ 3 w 371"/>
                        <a:gd name="T43" fmla="*/ 3 h 311"/>
                        <a:gd name="T44" fmla="*/ 3 w 371"/>
                        <a:gd name="T45" fmla="*/ 3 h 311"/>
                        <a:gd name="T46" fmla="*/ 3 w 371"/>
                        <a:gd name="T47" fmla="*/ 2 h 311"/>
                        <a:gd name="T48" fmla="*/ 3 w 371"/>
                        <a:gd name="T49" fmla="*/ 2 h 311"/>
                        <a:gd name="T50" fmla="*/ 3 w 371"/>
                        <a:gd name="T51" fmla="*/ 1 h 311"/>
                        <a:gd name="T52" fmla="*/ 3 w 371"/>
                        <a:gd name="T53" fmla="*/ 1 h 311"/>
                        <a:gd name="T54" fmla="*/ 2 w 371"/>
                        <a:gd name="T55" fmla="*/ 1 h 311"/>
                        <a:gd name="T56" fmla="*/ 2 w 371"/>
                        <a:gd name="T57" fmla="*/ 1 h 311"/>
                        <a:gd name="T58" fmla="*/ 2 w 371"/>
                        <a:gd name="T59" fmla="*/ 1 h 311"/>
                        <a:gd name="T60" fmla="*/ 1 w 371"/>
                        <a:gd name="T61" fmla="*/ 1 h 311"/>
                        <a:gd name="T62" fmla="*/ 1 w 371"/>
                        <a:gd name="T63" fmla="*/ 1 h 311"/>
                        <a:gd name="T64" fmla="*/ 0 w 371"/>
                        <a:gd name="T65" fmla="*/ 1 h 311"/>
                        <a:gd name="T66" fmla="*/ 0 w 371"/>
                        <a:gd name="T67" fmla="*/ 1 h 311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371"/>
                        <a:gd name="T103" fmla="*/ 0 h 311"/>
                        <a:gd name="T104" fmla="*/ 371 w 371"/>
                        <a:gd name="T105" fmla="*/ 311 h 311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371" h="311">
                          <a:moveTo>
                            <a:pt x="0" y="85"/>
                          </a:moveTo>
                          <a:lnTo>
                            <a:pt x="2" y="75"/>
                          </a:lnTo>
                          <a:lnTo>
                            <a:pt x="5" y="66"/>
                          </a:lnTo>
                          <a:lnTo>
                            <a:pt x="17" y="53"/>
                          </a:lnTo>
                          <a:lnTo>
                            <a:pt x="32" y="42"/>
                          </a:lnTo>
                          <a:lnTo>
                            <a:pt x="51" y="33"/>
                          </a:lnTo>
                          <a:lnTo>
                            <a:pt x="72" y="25"/>
                          </a:lnTo>
                          <a:lnTo>
                            <a:pt x="100" y="18"/>
                          </a:lnTo>
                          <a:lnTo>
                            <a:pt x="122" y="15"/>
                          </a:lnTo>
                          <a:lnTo>
                            <a:pt x="140" y="6"/>
                          </a:lnTo>
                          <a:lnTo>
                            <a:pt x="158" y="0"/>
                          </a:lnTo>
                          <a:lnTo>
                            <a:pt x="181" y="6"/>
                          </a:lnTo>
                          <a:lnTo>
                            <a:pt x="206" y="12"/>
                          </a:lnTo>
                          <a:lnTo>
                            <a:pt x="224" y="18"/>
                          </a:lnTo>
                          <a:lnTo>
                            <a:pt x="244" y="27"/>
                          </a:lnTo>
                          <a:lnTo>
                            <a:pt x="259" y="35"/>
                          </a:lnTo>
                          <a:lnTo>
                            <a:pt x="277" y="47"/>
                          </a:lnTo>
                          <a:lnTo>
                            <a:pt x="294" y="57"/>
                          </a:lnTo>
                          <a:lnTo>
                            <a:pt x="309" y="70"/>
                          </a:lnTo>
                          <a:lnTo>
                            <a:pt x="324" y="82"/>
                          </a:lnTo>
                          <a:lnTo>
                            <a:pt x="334" y="94"/>
                          </a:lnTo>
                          <a:lnTo>
                            <a:pt x="343" y="106"/>
                          </a:lnTo>
                          <a:lnTo>
                            <a:pt x="352" y="121"/>
                          </a:lnTo>
                          <a:lnTo>
                            <a:pt x="358" y="134"/>
                          </a:lnTo>
                          <a:lnTo>
                            <a:pt x="364" y="147"/>
                          </a:lnTo>
                          <a:lnTo>
                            <a:pt x="367" y="164"/>
                          </a:lnTo>
                          <a:lnTo>
                            <a:pt x="363" y="181"/>
                          </a:lnTo>
                          <a:lnTo>
                            <a:pt x="368" y="192"/>
                          </a:lnTo>
                          <a:lnTo>
                            <a:pt x="371" y="211"/>
                          </a:lnTo>
                          <a:lnTo>
                            <a:pt x="371" y="227"/>
                          </a:lnTo>
                          <a:lnTo>
                            <a:pt x="365" y="240"/>
                          </a:lnTo>
                          <a:lnTo>
                            <a:pt x="351" y="262"/>
                          </a:lnTo>
                          <a:lnTo>
                            <a:pt x="338" y="275"/>
                          </a:lnTo>
                          <a:lnTo>
                            <a:pt x="328" y="285"/>
                          </a:lnTo>
                          <a:lnTo>
                            <a:pt x="314" y="296"/>
                          </a:lnTo>
                          <a:lnTo>
                            <a:pt x="298" y="303"/>
                          </a:lnTo>
                          <a:lnTo>
                            <a:pt x="280" y="311"/>
                          </a:lnTo>
                          <a:lnTo>
                            <a:pt x="266" y="306"/>
                          </a:lnTo>
                          <a:lnTo>
                            <a:pt x="253" y="301"/>
                          </a:lnTo>
                          <a:lnTo>
                            <a:pt x="258" y="284"/>
                          </a:lnTo>
                          <a:lnTo>
                            <a:pt x="257" y="269"/>
                          </a:lnTo>
                          <a:lnTo>
                            <a:pt x="254" y="256"/>
                          </a:lnTo>
                          <a:lnTo>
                            <a:pt x="248" y="243"/>
                          </a:lnTo>
                          <a:lnTo>
                            <a:pt x="235" y="235"/>
                          </a:lnTo>
                          <a:lnTo>
                            <a:pt x="224" y="224"/>
                          </a:lnTo>
                          <a:lnTo>
                            <a:pt x="219" y="207"/>
                          </a:lnTo>
                          <a:lnTo>
                            <a:pt x="218" y="189"/>
                          </a:lnTo>
                          <a:lnTo>
                            <a:pt x="219" y="168"/>
                          </a:lnTo>
                          <a:lnTo>
                            <a:pt x="223" y="151"/>
                          </a:lnTo>
                          <a:lnTo>
                            <a:pt x="230" y="136"/>
                          </a:lnTo>
                          <a:lnTo>
                            <a:pt x="237" y="123"/>
                          </a:lnTo>
                          <a:lnTo>
                            <a:pt x="243" y="112"/>
                          </a:lnTo>
                          <a:lnTo>
                            <a:pt x="230" y="116"/>
                          </a:lnTo>
                          <a:lnTo>
                            <a:pt x="210" y="121"/>
                          </a:lnTo>
                          <a:lnTo>
                            <a:pt x="198" y="122"/>
                          </a:lnTo>
                          <a:lnTo>
                            <a:pt x="184" y="121"/>
                          </a:lnTo>
                          <a:lnTo>
                            <a:pt x="172" y="116"/>
                          </a:lnTo>
                          <a:lnTo>
                            <a:pt x="164" y="109"/>
                          </a:lnTo>
                          <a:lnTo>
                            <a:pt x="149" y="108"/>
                          </a:lnTo>
                          <a:lnTo>
                            <a:pt x="133" y="105"/>
                          </a:lnTo>
                          <a:lnTo>
                            <a:pt x="125" y="99"/>
                          </a:lnTo>
                          <a:lnTo>
                            <a:pt x="112" y="103"/>
                          </a:lnTo>
                          <a:lnTo>
                            <a:pt x="93" y="108"/>
                          </a:lnTo>
                          <a:lnTo>
                            <a:pt x="72" y="109"/>
                          </a:lnTo>
                          <a:lnTo>
                            <a:pt x="52" y="110"/>
                          </a:lnTo>
                          <a:lnTo>
                            <a:pt x="34" y="108"/>
                          </a:lnTo>
                          <a:lnTo>
                            <a:pt x="17" y="104"/>
                          </a:lnTo>
                          <a:lnTo>
                            <a:pt x="5" y="98"/>
                          </a:lnTo>
                          <a:lnTo>
                            <a:pt x="0" y="85"/>
                          </a:lnTo>
                          <a:close/>
                        </a:path>
                      </a:pathLst>
                    </a:custGeom>
                    <a:solidFill>
                      <a:srgbClr val="A040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7085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9" y="2934"/>
                      <a:ext cx="51" cy="65"/>
                      <a:chOff x="2979" y="2934"/>
                      <a:chExt cx="51" cy="65"/>
                    </a:xfrm>
                  </p:grpSpPr>
                  <p:grpSp>
                    <p:nvGrpSpPr>
                      <p:cNvPr id="87086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80" y="2936"/>
                        <a:ext cx="50" cy="63"/>
                        <a:chOff x="2980" y="2936"/>
                        <a:chExt cx="50" cy="63"/>
                      </a:xfrm>
                    </p:grpSpPr>
                    <p:sp>
                      <p:nvSpPr>
                        <p:cNvPr id="87088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12" y="2936"/>
                          <a:ext cx="18" cy="18"/>
                        </a:xfrm>
                        <a:custGeom>
                          <a:avLst/>
                          <a:gdLst>
                            <a:gd name="T0" fmla="*/ 0 w 55"/>
                            <a:gd name="T1" fmla="*/ 0 h 55"/>
                            <a:gd name="T2" fmla="*/ 0 w 55"/>
                            <a:gd name="T3" fmla="*/ 0 h 55"/>
                            <a:gd name="T4" fmla="*/ 0 w 55"/>
                            <a:gd name="T5" fmla="*/ 0 h 55"/>
                            <a:gd name="T6" fmla="*/ 0 w 55"/>
                            <a:gd name="T7" fmla="*/ 0 h 55"/>
                            <a:gd name="T8" fmla="*/ 0 w 55"/>
                            <a:gd name="T9" fmla="*/ 0 h 55"/>
                            <a:gd name="T10" fmla="*/ 0 w 55"/>
                            <a:gd name="T11" fmla="*/ 0 h 55"/>
                            <a:gd name="T12" fmla="*/ 0 w 55"/>
                            <a:gd name="T13" fmla="*/ 0 h 55"/>
                            <a:gd name="T14" fmla="*/ 0 w 55"/>
                            <a:gd name="T15" fmla="*/ 0 h 55"/>
                            <a:gd name="T16" fmla="*/ 0 w 55"/>
                            <a:gd name="T17" fmla="*/ 0 h 55"/>
                            <a:gd name="T18" fmla="*/ 1 w 55"/>
                            <a:gd name="T19" fmla="*/ 0 h 55"/>
                            <a:gd name="T20" fmla="*/ 1 w 55"/>
                            <a:gd name="T21" fmla="*/ 0 h 55"/>
                            <a:gd name="T22" fmla="*/ 1 w 55"/>
                            <a:gd name="T23" fmla="*/ 0 h 55"/>
                            <a:gd name="T24" fmla="*/ 0 w 55"/>
                            <a:gd name="T25" fmla="*/ 0 h 55"/>
                            <a:gd name="T26" fmla="*/ 0 w 55"/>
                            <a:gd name="T27" fmla="*/ 0 h 55"/>
                            <a:gd name="T28" fmla="*/ 0 w 55"/>
                            <a:gd name="T29" fmla="*/ 1 h 55"/>
                            <a:gd name="T30" fmla="*/ 0 w 55"/>
                            <a:gd name="T31" fmla="*/ 1 h 55"/>
                            <a:gd name="T32" fmla="*/ 0 w 55"/>
                            <a:gd name="T33" fmla="*/ 1 h 55"/>
                            <a:gd name="T34" fmla="*/ 0 w 55"/>
                            <a:gd name="T35" fmla="*/ 1 h 55"/>
                            <a:gd name="T36" fmla="*/ 0 w 55"/>
                            <a:gd name="T37" fmla="*/ 0 h 55"/>
                            <a:gd name="T38" fmla="*/ 0 w 55"/>
                            <a:gd name="T39" fmla="*/ 0 h 55"/>
                            <a:gd name="T40" fmla="*/ 0 w 55"/>
                            <a:gd name="T41" fmla="*/ 0 h 55"/>
                            <a:gd name="T42" fmla="*/ 0 w 55"/>
                            <a:gd name="T43" fmla="*/ 1 h 55"/>
                            <a:gd name="T44" fmla="*/ 0 w 55"/>
                            <a:gd name="T45" fmla="*/ 0 h 55"/>
                            <a:gd name="T46" fmla="*/ 0 w 55"/>
                            <a:gd name="T47" fmla="*/ 0 h 55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w 55"/>
                            <a:gd name="T73" fmla="*/ 0 h 55"/>
                            <a:gd name="T74" fmla="*/ 55 w 55"/>
                            <a:gd name="T75" fmla="*/ 55 h 55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T72" t="T73" r="T74" b="T75"/>
                          <a:pathLst>
                            <a:path w="55" h="55">
                              <a:moveTo>
                                <a:pt x="0" y="36"/>
                              </a:moveTo>
                              <a:lnTo>
                                <a:pt x="20" y="25"/>
                              </a:lnTo>
                              <a:lnTo>
                                <a:pt x="29" y="16"/>
                              </a:lnTo>
                              <a:lnTo>
                                <a:pt x="27" y="8"/>
                              </a:lnTo>
                              <a:lnTo>
                                <a:pt x="24" y="0"/>
                              </a:lnTo>
                              <a:lnTo>
                                <a:pt x="32" y="4"/>
                              </a:lnTo>
                              <a:lnTo>
                                <a:pt x="36" y="11"/>
                              </a:lnTo>
                              <a:lnTo>
                                <a:pt x="35" y="18"/>
                              </a:lnTo>
                              <a:lnTo>
                                <a:pt x="30" y="27"/>
                              </a:lnTo>
                              <a:lnTo>
                                <a:pt x="44" y="27"/>
                              </a:lnTo>
                              <a:lnTo>
                                <a:pt x="55" y="40"/>
                              </a:lnTo>
                              <a:lnTo>
                                <a:pt x="48" y="36"/>
                              </a:lnTo>
                              <a:lnTo>
                                <a:pt x="41" y="34"/>
                              </a:lnTo>
                              <a:lnTo>
                                <a:pt x="36" y="36"/>
                              </a:lnTo>
                              <a:lnTo>
                                <a:pt x="38" y="43"/>
                              </a:lnTo>
                              <a:lnTo>
                                <a:pt x="32" y="50"/>
                              </a:lnTo>
                              <a:lnTo>
                                <a:pt x="25" y="55"/>
                              </a:lnTo>
                              <a:lnTo>
                                <a:pt x="32" y="43"/>
                              </a:lnTo>
                              <a:lnTo>
                                <a:pt x="31" y="35"/>
                              </a:lnTo>
                              <a:lnTo>
                                <a:pt x="26" y="32"/>
                              </a:lnTo>
                              <a:lnTo>
                                <a:pt x="20" y="34"/>
                              </a:lnTo>
                              <a:lnTo>
                                <a:pt x="7" y="48"/>
                              </a:lnTo>
                              <a:lnTo>
                                <a:pt x="15" y="33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089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21" y="2981"/>
                          <a:ext cx="7" cy="18"/>
                        </a:xfrm>
                        <a:custGeom>
                          <a:avLst/>
                          <a:gdLst>
                            <a:gd name="T0" fmla="*/ 0 w 22"/>
                            <a:gd name="T1" fmla="*/ 0 h 53"/>
                            <a:gd name="T2" fmla="*/ 0 w 22"/>
                            <a:gd name="T3" fmla="*/ 0 h 53"/>
                            <a:gd name="T4" fmla="*/ 0 w 22"/>
                            <a:gd name="T5" fmla="*/ 0 h 53"/>
                            <a:gd name="T6" fmla="*/ 0 w 22"/>
                            <a:gd name="T7" fmla="*/ 0 h 53"/>
                            <a:gd name="T8" fmla="*/ 0 w 22"/>
                            <a:gd name="T9" fmla="*/ 0 h 53"/>
                            <a:gd name="T10" fmla="*/ 0 w 22"/>
                            <a:gd name="T11" fmla="*/ 0 h 53"/>
                            <a:gd name="T12" fmla="*/ 0 w 22"/>
                            <a:gd name="T13" fmla="*/ 0 h 53"/>
                            <a:gd name="T14" fmla="*/ 0 w 22"/>
                            <a:gd name="T15" fmla="*/ 0 h 53"/>
                            <a:gd name="T16" fmla="*/ 0 w 22"/>
                            <a:gd name="T17" fmla="*/ 0 h 53"/>
                            <a:gd name="T18" fmla="*/ 0 w 22"/>
                            <a:gd name="T19" fmla="*/ 1 h 53"/>
                            <a:gd name="T20" fmla="*/ 0 w 22"/>
                            <a:gd name="T21" fmla="*/ 1 h 53"/>
                            <a:gd name="T22" fmla="*/ 0 w 22"/>
                            <a:gd name="T23" fmla="*/ 1 h 53"/>
                            <a:gd name="T24" fmla="*/ 0 w 22"/>
                            <a:gd name="T25" fmla="*/ 1 h 53"/>
                            <a:gd name="T26" fmla="*/ 0 w 22"/>
                            <a:gd name="T27" fmla="*/ 1 h 53"/>
                            <a:gd name="T28" fmla="*/ 0 w 22"/>
                            <a:gd name="T29" fmla="*/ 0 h 53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22"/>
                            <a:gd name="T46" fmla="*/ 0 h 53"/>
                            <a:gd name="T47" fmla="*/ 22 w 22"/>
                            <a:gd name="T48" fmla="*/ 53 h 53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22" h="53">
                              <a:moveTo>
                                <a:pt x="0" y="25"/>
                              </a:moveTo>
                              <a:lnTo>
                                <a:pt x="8" y="25"/>
                              </a:lnTo>
                              <a:lnTo>
                                <a:pt x="16" y="21"/>
                              </a:lnTo>
                              <a:lnTo>
                                <a:pt x="19" y="11"/>
                              </a:lnTo>
                              <a:lnTo>
                                <a:pt x="22" y="0"/>
                              </a:lnTo>
                              <a:lnTo>
                                <a:pt x="21" y="13"/>
                              </a:lnTo>
                              <a:lnTo>
                                <a:pt x="19" y="23"/>
                              </a:lnTo>
                              <a:lnTo>
                                <a:pt x="16" y="30"/>
                              </a:lnTo>
                              <a:lnTo>
                                <a:pt x="10" y="34"/>
                              </a:lnTo>
                              <a:lnTo>
                                <a:pt x="9" y="40"/>
                              </a:lnTo>
                              <a:lnTo>
                                <a:pt x="9" y="47"/>
                              </a:lnTo>
                              <a:lnTo>
                                <a:pt x="21" y="47"/>
                              </a:lnTo>
                              <a:lnTo>
                                <a:pt x="7" y="53"/>
                              </a:lnTo>
                              <a:lnTo>
                                <a:pt x="5" y="41"/>
                              </a:ln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090" name="Freeform 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0" y="2942"/>
                          <a:ext cx="12" cy="1"/>
                        </a:xfrm>
                        <a:custGeom>
                          <a:avLst/>
                          <a:gdLst>
                            <a:gd name="T0" fmla="*/ 0 w 36"/>
                            <a:gd name="T1" fmla="*/ 0 h 3"/>
                            <a:gd name="T2" fmla="*/ 0 w 36"/>
                            <a:gd name="T3" fmla="*/ 0 h 3"/>
                            <a:gd name="T4" fmla="*/ 0 w 36"/>
                            <a:gd name="T5" fmla="*/ 0 h 3"/>
                            <a:gd name="T6" fmla="*/ 0 w 36"/>
                            <a:gd name="T7" fmla="*/ 0 h 3"/>
                            <a:gd name="T8" fmla="*/ 0 w 36"/>
                            <a:gd name="T9" fmla="*/ 0 h 3"/>
                            <a:gd name="T10" fmla="*/ 0 w 36"/>
                            <a:gd name="T11" fmla="*/ 0 h 3"/>
                            <a:gd name="T12" fmla="*/ 0 w 36"/>
                            <a:gd name="T13" fmla="*/ 0 h 3"/>
                            <a:gd name="T14" fmla="*/ 0 w 36"/>
                            <a:gd name="T15" fmla="*/ 0 h 3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36"/>
                            <a:gd name="T25" fmla="*/ 0 h 3"/>
                            <a:gd name="T26" fmla="*/ 36 w 36"/>
                            <a:gd name="T27" fmla="*/ 3 h 3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36" h="3">
                              <a:moveTo>
                                <a:pt x="13" y="1"/>
                              </a:moveTo>
                              <a:lnTo>
                                <a:pt x="20" y="1"/>
                              </a:lnTo>
                              <a:lnTo>
                                <a:pt x="36" y="0"/>
                              </a:lnTo>
                              <a:lnTo>
                                <a:pt x="25" y="3"/>
                              </a:lnTo>
                              <a:lnTo>
                                <a:pt x="15" y="3"/>
                              </a:lnTo>
                              <a:lnTo>
                                <a:pt x="8" y="3"/>
                              </a:lnTo>
                              <a:lnTo>
                                <a:pt x="0" y="1"/>
                              </a:lnTo>
                              <a:lnTo>
                                <a:pt x="13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7087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9" y="2934"/>
                        <a:ext cx="8" cy="7"/>
                      </a:xfrm>
                      <a:custGeom>
                        <a:avLst/>
                        <a:gdLst>
                          <a:gd name="T0" fmla="*/ 0 w 23"/>
                          <a:gd name="T1" fmla="*/ 0 h 23"/>
                          <a:gd name="T2" fmla="*/ 0 w 23"/>
                          <a:gd name="T3" fmla="*/ 0 h 23"/>
                          <a:gd name="T4" fmla="*/ 0 w 23"/>
                          <a:gd name="T5" fmla="*/ 0 h 23"/>
                          <a:gd name="T6" fmla="*/ 0 w 23"/>
                          <a:gd name="T7" fmla="*/ 0 h 23"/>
                          <a:gd name="T8" fmla="*/ 0 w 23"/>
                          <a:gd name="T9" fmla="*/ 0 h 23"/>
                          <a:gd name="T10" fmla="*/ 0 w 23"/>
                          <a:gd name="T11" fmla="*/ 0 h 23"/>
                          <a:gd name="T12" fmla="*/ 0 w 23"/>
                          <a:gd name="T13" fmla="*/ 0 h 2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3"/>
                          <a:gd name="T22" fmla="*/ 0 h 23"/>
                          <a:gd name="T23" fmla="*/ 23 w 23"/>
                          <a:gd name="T24" fmla="*/ 23 h 2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3" h="23">
                            <a:moveTo>
                              <a:pt x="0" y="23"/>
                            </a:moveTo>
                            <a:lnTo>
                              <a:pt x="7" y="23"/>
                            </a:lnTo>
                            <a:lnTo>
                              <a:pt x="14" y="19"/>
                            </a:lnTo>
                            <a:lnTo>
                              <a:pt x="17" y="11"/>
                            </a:lnTo>
                            <a:lnTo>
                              <a:pt x="23" y="0"/>
                            </a:lnTo>
                            <a:lnTo>
                              <a:pt x="9" y="18"/>
                            </a:ln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604020"/>
                      </a:solidFill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7071" name="Group 56"/>
                <p:cNvGrpSpPr>
                  <a:grpSpLocks/>
                </p:cNvGrpSpPr>
                <p:nvPr/>
              </p:nvGrpSpPr>
              <p:grpSpPr bwMode="auto">
                <a:xfrm>
                  <a:off x="2952" y="2959"/>
                  <a:ext cx="47" cy="136"/>
                  <a:chOff x="2952" y="2959"/>
                  <a:chExt cx="47" cy="136"/>
                </a:xfrm>
              </p:grpSpPr>
              <p:grpSp>
                <p:nvGrpSpPr>
                  <p:cNvPr id="87072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952" y="2959"/>
                    <a:ext cx="42" cy="53"/>
                    <a:chOff x="2952" y="2959"/>
                    <a:chExt cx="42" cy="53"/>
                  </a:xfrm>
                </p:grpSpPr>
                <p:grpSp>
                  <p:nvGrpSpPr>
                    <p:cNvPr id="8707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2959"/>
                      <a:ext cx="42" cy="8"/>
                      <a:chOff x="2952" y="2959"/>
                      <a:chExt cx="42" cy="8"/>
                    </a:xfrm>
                  </p:grpSpPr>
                  <p:sp>
                    <p:nvSpPr>
                      <p:cNvPr id="87080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5" y="2959"/>
                        <a:ext cx="19" cy="8"/>
                      </a:xfrm>
                      <a:custGeom>
                        <a:avLst/>
                        <a:gdLst>
                          <a:gd name="T0" fmla="*/ 0 w 56"/>
                          <a:gd name="T1" fmla="*/ 0 h 22"/>
                          <a:gd name="T2" fmla="*/ 0 w 56"/>
                          <a:gd name="T3" fmla="*/ 0 h 22"/>
                          <a:gd name="T4" fmla="*/ 0 w 56"/>
                          <a:gd name="T5" fmla="*/ 0 h 22"/>
                          <a:gd name="T6" fmla="*/ 0 w 56"/>
                          <a:gd name="T7" fmla="*/ 0 h 22"/>
                          <a:gd name="T8" fmla="*/ 1 w 56"/>
                          <a:gd name="T9" fmla="*/ 0 h 22"/>
                          <a:gd name="T10" fmla="*/ 1 w 56"/>
                          <a:gd name="T11" fmla="*/ 0 h 22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56"/>
                          <a:gd name="T19" fmla="*/ 0 h 22"/>
                          <a:gd name="T20" fmla="*/ 56 w 56"/>
                          <a:gd name="T21" fmla="*/ 22 h 22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56" h="22">
                            <a:moveTo>
                              <a:pt x="0" y="5"/>
                            </a:moveTo>
                            <a:lnTo>
                              <a:pt x="13" y="0"/>
                            </a:lnTo>
                            <a:lnTo>
                              <a:pt x="26" y="1"/>
                            </a:lnTo>
                            <a:lnTo>
                              <a:pt x="38" y="6"/>
                            </a:lnTo>
                            <a:lnTo>
                              <a:pt x="49" y="12"/>
                            </a:lnTo>
                            <a:lnTo>
                              <a:pt x="56" y="22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60402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7081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2959"/>
                        <a:ext cx="15" cy="6"/>
                      </a:xfrm>
                      <a:custGeom>
                        <a:avLst/>
                        <a:gdLst>
                          <a:gd name="T0" fmla="*/ 0 w 45"/>
                          <a:gd name="T1" fmla="*/ 0 h 16"/>
                          <a:gd name="T2" fmla="*/ 0 w 45"/>
                          <a:gd name="T3" fmla="*/ 0 h 16"/>
                          <a:gd name="T4" fmla="*/ 0 w 45"/>
                          <a:gd name="T5" fmla="*/ 0 h 16"/>
                          <a:gd name="T6" fmla="*/ 0 w 45"/>
                          <a:gd name="T7" fmla="*/ 0 h 16"/>
                          <a:gd name="T8" fmla="*/ 1 w 45"/>
                          <a:gd name="T9" fmla="*/ 0 h 1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5"/>
                          <a:gd name="T16" fmla="*/ 0 h 16"/>
                          <a:gd name="T17" fmla="*/ 45 w 45"/>
                          <a:gd name="T18" fmla="*/ 16 h 1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5" h="16">
                            <a:moveTo>
                              <a:pt x="0" y="16"/>
                            </a:moveTo>
                            <a:lnTo>
                              <a:pt x="8" y="8"/>
                            </a:lnTo>
                            <a:lnTo>
                              <a:pt x="19" y="3"/>
                            </a:lnTo>
                            <a:lnTo>
                              <a:pt x="32" y="0"/>
                            </a:lnTo>
                            <a:lnTo>
                              <a:pt x="45" y="2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60402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7077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3" y="2965"/>
                      <a:ext cx="38" cy="47"/>
                      <a:chOff x="2953" y="2965"/>
                      <a:chExt cx="38" cy="47"/>
                    </a:xfrm>
                  </p:grpSpPr>
                  <p:sp>
                    <p:nvSpPr>
                      <p:cNvPr id="87078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3" y="2965"/>
                        <a:ext cx="14" cy="4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87079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7" y="2965"/>
                        <a:ext cx="14" cy="4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7073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956" y="3047"/>
                    <a:ext cx="43" cy="48"/>
                    <a:chOff x="2956" y="3047"/>
                    <a:chExt cx="43" cy="48"/>
                  </a:xfrm>
                </p:grpSpPr>
                <p:sp>
                  <p:nvSpPr>
                    <p:cNvPr id="8707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988" y="3047"/>
                      <a:ext cx="11" cy="48"/>
                    </a:xfrm>
                    <a:custGeom>
                      <a:avLst/>
                      <a:gdLst>
                        <a:gd name="T0" fmla="*/ 0 w 32"/>
                        <a:gd name="T1" fmla="*/ 0 h 145"/>
                        <a:gd name="T2" fmla="*/ 0 w 32"/>
                        <a:gd name="T3" fmla="*/ 0 h 145"/>
                        <a:gd name="T4" fmla="*/ 0 w 32"/>
                        <a:gd name="T5" fmla="*/ 0 h 145"/>
                        <a:gd name="T6" fmla="*/ 0 w 32"/>
                        <a:gd name="T7" fmla="*/ 1 h 145"/>
                        <a:gd name="T8" fmla="*/ 0 w 32"/>
                        <a:gd name="T9" fmla="*/ 1 h 145"/>
                        <a:gd name="T10" fmla="*/ 0 w 32"/>
                        <a:gd name="T11" fmla="*/ 1 h 145"/>
                        <a:gd name="T12" fmla="*/ 0 w 32"/>
                        <a:gd name="T13" fmla="*/ 1 h 145"/>
                        <a:gd name="T14" fmla="*/ 0 w 32"/>
                        <a:gd name="T15" fmla="*/ 2 h 145"/>
                        <a:gd name="T16" fmla="*/ 0 w 32"/>
                        <a:gd name="T17" fmla="*/ 2 h 14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2"/>
                        <a:gd name="T28" fmla="*/ 0 h 145"/>
                        <a:gd name="T29" fmla="*/ 32 w 32"/>
                        <a:gd name="T30" fmla="*/ 145 h 14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2" h="145">
                          <a:moveTo>
                            <a:pt x="24" y="0"/>
                          </a:moveTo>
                          <a:lnTo>
                            <a:pt x="17" y="13"/>
                          </a:lnTo>
                          <a:lnTo>
                            <a:pt x="7" y="34"/>
                          </a:lnTo>
                          <a:lnTo>
                            <a:pt x="2" y="53"/>
                          </a:lnTo>
                          <a:lnTo>
                            <a:pt x="0" y="78"/>
                          </a:lnTo>
                          <a:lnTo>
                            <a:pt x="1" y="101"/>
                          </a:lnTo>
                          <a:lnTo>
                            <a:pt x="10" y="117"/>
                          </a:lnTo>
                          <a:lnTo>
                            <a:pt x="20" y="131"/>
                          </a:lnTo>
                          <a:lnTo>
                            <a:pt x="32" y="145"/>
                          </a:lnTo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7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956" y="3065"/>
                      <a:ext cx="34" cy="20"/>
                    </a:xfrm>
                    <a:custGeom>
                      <a:avLst/>
                      <a:gdLst>
                        <a:gd name="T0" fmla="*/ 0 w 103"/>
                        <a:gd name="T1" fmla="*/ 0 h 62"/>
                        <a:gd name="T2" fmla="*/ 0 w 103"/>
                        <a:gd name="T3" fmla="*/ 0 h 62"/>
                        <a:gd name="T4" fmla="*/ 0 w 103"/>
                        <a:gd name="T5" fmla="*/ 1 h 62"/>
                        <a:gd name="T6" fmla="*/ 0 w 103"/>
                        <a:gd name="T7" fmla="*/ 1 h 62"/>
                        <a:gd name="T8" fmla="*/ 1 w 103"/>
                        <a:gd name="T9" fmla="*/ 1 h 62"/>
                        <a:gd name="T10" fmla="*/ 1 w 103"/>
                        <a:gd name="T11" fmla="*/ 1 h 62"/>
                        <a:gd name="T12" fmla="*/ 1 w 103"/>
                        <a:gd name="T13" fmla="*/ 1 h 62"/>
                        <a:gd name="T14" fmla="*/ 1 w 103"/>
                        <a:gd name="T15" fmla="*/ 1 h 62"/>
                        <a:gd name="T16" fmla="*/ 1 w 103"/>
                        <a:gd name="T17" fmla="*/ 0 h 62"/>
                        <a:gd name="T18" fmla="*/ 1 w 103"/>
                        <a:gd name="T19" fmla="*/ 0 h 62"/>
                        <a:gd name="T20" fmla="*/ 1 w 103"/>
                        <a:gd name="T21" fmla="*/ 0 h 62"/>
                        <a:gd name="T22" fmla="*/ 1 w 103"/>
                        <a:gd name="T23" fmla="*/ 0 h 62"/>
                        <a:gd name="T24" fmla="*/ 1 w 103"/>
                        <a:gd name="T25" fmla="*/ 0 h 62"/>
                        <a:gd name="T26" fmla="*/ 1 w 103"/>
                        <a:gd name="T27" fmla="*/ 0 h 62"/>
                        <a:gd name="T28" fmla="*/ 0 w 103"/>
                        <a:gd name="T29" fmla="*/ 0 h 62"/>
                        <a:gd name="T30" fmla="*/ 0 w 103"/>
                        <a:gd name="T31" fmla="*/ 0 h 6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3"/>
                        <a:gd name="T49" fmla="*/ 0 h 62"/>
                        <a:gd name="T50" fmla="*/ 103 w 103"/>
                        <a:gd name="T51" fmla="*/ 62 h 62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3" h="62">
                          <a:moveTo>
                            <a:pt x="0" y="3"/>
                          </a:moveTo>
                          <a:lnTo>
                            <a:pt x="12" y="32"/>
                          </a:lnTo>
                          <a:lnTo>
                            <a:pt x="10" y="62"/>
                          </a:lnTo>
                          <a:lnTo>
                            <a:pt x="38" y="54"/>
                          </a:lnTo>
                          <a:lnTo>
                            <a:pt x="52" y="51"/>
                          </a:lnTo>
                          <a:lnTo>
                            <a:pt x="71" y="53"/>
                          </a:lnTo>
                          <a:lnTo>
                            <a:pt x="103" y="60"/>
                          </a:lnTo>
                          <a:lnTo>
                            <a:pt x="96" y="45"/>
                          </a:lnTo>
                          <a:lnTo>
                            <a:pt x="96" y="28"/>
                          </a:lnTo>
                          <a:lnTo>
                            <a:pt x="97" y="12"/>
                          </a:lnTo>
                          <a:lnTo>
                            <a:pt x="98" y="0"/>
                          </a:lnTo>
                          <a:lnTo>
                            <a:pt x="81" y="7"/>
                          </a:lnTo>
                          <a:lnTo>
                            <a:pt x="62" y="12"/>
                          </a:lnTo>
                          <a:lnTo>
                            <a:pt x="43" y="13"/>
                          </a:lnTo>
                          <a:lnTo>
                            <a:pt x="25" y="10"/>
                          </a:lnTo>
                          <a:lnTo>
                            <a:pt x="0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87058" name="Group 67"/>
            <p:cNvGrpSpPr>
              <a:grpSpLocks/>
            </p:cNvGrpSpPr>
            <p:nvPr/>
          </p:nvGrpSpPr>
          <p:grpSpPr bwMode="auto">
            <a:xfrm>
              <a:off x="2256" y="2544"/>
              <a:ext cx="2520" cy="1488"/>
              <a:chOff x="2256" y="2544"/>
              <a:chExt cx="2520" cy="1488"/>
            </a:xfrm>
          </p:grpSpPr>
          <p:graphicFrame>
            <p:nvGraphicFramePr>
              <p:cNvPr id="87046" name="Object 68"/>
              <p:cNvGraphicFramePr>
                <a:graphicFrameLocks noChangeAspect="1"/>
              </p:cNvGraphicFramePr>
              <p:nvPr/>
            </p:nvGraphicFramePr>
            <p:xfrm>
              <a:off x="2256" y="3360"/>
              <a:ext cx="109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28" name="剪辑" r:id="rId5" imgW="6544800" imgH="1706400" progId="MS_ClipArt_Gallery.2">
                      <p:embed/>
                    </p:oleObj>
                  </mc:Choice>
                  <mc:Fallback>
                    <p:oleObj name="剪辑" r:id="rId5" imgW="6544800" imgH="1706400" progId="MS_ClipArt_Gallery.2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360"/>
                            <a:ext cx="109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064" name="Line 69"/>
              <p:cNvSpPr>
                <a:spLocks noChangeShapeType="1"/>
              </p:cNvSpPr>
              <p:nvPr/>
            </p:nvSpPr>
            <p:spPr bwMode="auto">
              <a:xfrm flipV="1">
                <a:off x="3396" y="3049"/>
                <a:ext cx="1380" cy="54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5" name="Line 70"/>
              <p:cNvSpPr>
                <a:spLocks noChangeShapeType="1"/>
              </p:cNvSpPr>
              <p:nvPr/>
            </p:nvSpPr>
            <p:spPr bwMode="auto">
              <a:xfrm>
                <a:off x="3396" y="3590"/>
                <a:ext cx="64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6" name="Line 71"/>
              <p:cNvSpPr>
                <a:spLocks noChangeShapeType="1"/>
              </p:cNvSpPr>
              <p:nvPr/>
            </p:nvSpPr>
            <p:spPr bwMode="auto">
              <a:xfrm flipH="1">
                <a:off x="4172" y="3049"/>
                <a:ext cx="604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7047" name="Object 72"/>
              <p:cNvGraphicFramePr>
                <a:graphicFrameLocks noChangeAspect="1"/>
              </p:cNvGraphicFramePr>
              <p:nvPr/>
            </p:nvGraphicFramePr>
            <p:xfrm>
              <a:off x="4250" y="2544"/>
              <a:ext cx="363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29" name="公式" r:id="rId7" imgW="203040" imgH="279360" progId="Equation.3">
                      <p:embed/>
                    </p:oleObj>
                  </mc:Choice>
                  <mc:Fallback>
                    <p:oleObj name="公式" r:id="rId7" imgW="203040" imgH="27936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0" y="2544"/>
                            <a:ext cx="363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8" name="Object 73"/>
              <p:cNvGraphicFramePr>
                <a:graphicFrameLocks noChangeAspect="1"/>
              </p:cNvGraphicFramePr>
              <p:nvPr/>
            </p:nvGraphicFramePr>
            <p:xfrm>
              <a:off x="3696" y="3543"/>
              <a:ext cx="306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30" name="公式" r:id="rId9" imgW="164880" imgH="228600" progId="Equation.3">
                      <p:embed/>
                    </p:oleObj>
                  </mc:Choice>
                  <mc:Fallback>
                    <p:oleObj name="公式" r:id="rId9" imgW="164880" imgH="2286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543"/>
                            <a:ext cx="306" cy="4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7059" name="Group 74"/>
            <p:cNvGrpSpPr>
              <a:grpSpLocks/>
            </p:cNvGrpSpPr>
            <p:nvPr/>
          </p:nvGrpSpPr>
          <p:grpSpPr bwMode="auto">
            <a:xfrm>
              <a:off x="3396" y="2880"/>
              <a:ext cx="1380" cy="816"/>
              <a:chOff x="3396" y="2880"/>
              <a:chExt cx="1380" cy="816"/>
            </a:xfrm>
          </p:grpSpPr>
          <p:sp>
            <p:nvSpPr>
              <p:cNvPr id="87060" name="Line 75"/>
              <p:cNvSpPr>
                <a:spLocks noChangeShapeType="1"/>
              </p:cNvSpPr>
              <p:nvPr/>
            </p:nvSpPr>
            <p:spPr bwMode="auto">
              <a:xfrm flipH="1" flipV="1">
                <a:off x="3957" y="3345"/>
                <a:ext cx="86" cy="2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1" name="Line 76"/>
              <p:cNvSpPr>
                <a:spLocks noChangeShapeType="1"/>
              </p:cNvSpPr>
              <p:nvPr/>
            </p:nvSpPr>
            <p:spPr bwMode="auto">
              <a:xfrm flipV="1">
                <a:off x="3396" y="3345"/>
                <a:ext cx="561" cy="2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2" name="Line 77"/>
              <p:cNvSpPr>
                <a:spLocks noChangeShapeType="1"/>
              </p:cNvSpPr>
              <p:nvPr/>
            </p:nvSpPr>
            <p:spPr bwMode="auto">
              <a:xfrm>
                <a:off x="4173" y="3049"/>
                <a:ext cx="42" cy="1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3" name="Line 78"/>
              <p:cNvSpPr>
                <a:spLocks noChangeShapeType="1"/>
              </p:cNvSpPr>
              <p:nvPr/>
            </p:nvSpPr>
            <p:spPr bwMode="auto">
              <a:xfrm flipH="1">
                <a:off x="4215" y="3049"/>
                <a:ext cx="561" cy="197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7044" name="Object 79"/>
              <p:cNvGraphicFramePr>
                <a:graphicFrameLocks noChangeAspect="1"/>
              </p:cNvGraphicFramePr>
              <p:nvPr/>
            </p:nvGraphicFramePr>
            <p:xfrm>
              <a:off x="4319" y="3216"/>
              <a:ext cx="43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31" name="公式" r:id="rId11" imgW="253800" imgH="279360" progId="Equation.3">
                      <p:embed/>
                    </p:oleObj>
                  </mc:Choice>
                  <mc:Fallback>
                    <p:oleObj name="公式" r:id="rId11" imgW="253800" imgH="27936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9" y="3216"/>
                            <a:ext cx="433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5" name="Object 80"/>
              <p:cNvGraphicFramePr>
                <a:graphicFrameLocks noChangeAspect="1"/>
              </p:cNvGraphicFramePr>
              <p:nvPr/>
            </p:nvGraphicFramePr>
            <p:xfrm>
              <a:off x="3456" y="2880"/>
              <a:ext cx="459" cy="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32" name="公式" r:id="rId13" imgW="253800" imgH="291960" progId="Equation.3">
                      <p:embed/>
                    </p:oleObj>
                  </mc:Choice>
                  <mc:Fallback>
                    <p:oleObj name="公式" r:id="rId13" imgW="253800" imgH="29196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880"/>
                            <a:ext cx="459" cy="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249" name="Object 81"/>
          <p:cNvGraphicFramePr>
            <a:graphicFrameLocks noChangeAspect="1"/>
          </p:cNvGraphicFramePr>
          <p:nvPr/>
        </p:nvGraphicFramePr>
        <p:xfrm>
          <a:off x="685800" y="4648200"/>
          <a:ext cx="28194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3" name="公式" r:id="rId15" imgW="799920" imgH="431640" progId="Equation.3">
                  <p:embed/>
                </p:oleObj>
              </mc:Choice>
              <mc:Fallback>
                <p:oleObj name="公式" r:id="rId15" imgW="799920" imgH="4316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2819400" cy="13350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94"/>
          <p:cNvSpPr>
            <a:spLocks noChangeArrowheads="1"/>
          </p:cNvSpPr>
          <p:nvPr/>
        </p:nvSpPr>
        <p:spPr bwMode="auto">
          <a:xfrm>
            <a:off x="4800600" y="32766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b="1" i="1">
                <a:solidFill>
                  <a:srgbClr val="FF0000"/>
                </a:solidFill>
                <a:latin typeface="Book Antiqua" pitchFamily="18" charset="0"/>
              </a:rPr>
              <a:t>θ</a:t>
            </a:r>
            <a:r>
              <a:rPr lang="en-US" altLang="zh-CN" sz="3200" b="1" i="1" baseline="-25000">
                <a:solidFill>
                  <a:srgbClr val="FF0000"/>
                </a:solidFill>
              </a:rPr>
              <a:t>s</a:t>
            </a:r>
            <a:endParaRPr lang="en-US" altLang="zh-CN" sz="3200" b="1" i="1"/>
          </a:p>
        </p:txBody>
      </p:sp>
      <p:sp>
        <p:nvSpPr>
          <p:cNvPr id="87052" name="Rectangle 95"/>
          <p:cNvSpPr>
            <a:spLocks noChangeArrowheads="1"/>
          </p:cNvSpPr>
          <p:nvPr/>
        </p:nvSpPr>
        <p:spPr bwMode="auto">
          <a:xfrm>
            <a:off x="4572000" y="2743200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b="1" i="1">
                <a:solidFill>
                  <a:srgbClr val="6600FF"/>
                </a:solidFill>
                <a:latin typeface="Book Antiqua" pitchFamily="18" charset="0"/>
              </a:rPr>
              <a:t>θ</a:t>
            </a:r>
            <a:r>
              <a:rPr lang="en-US" altLang="zh-CN" sz="2800" b="1" i="1" baseline="-25000">
                <a:solidFill>
                  <a:srgbClr val="6600FF"/>
                </a:solidFill>
              </a:rPr>
              <a:t>R</a:t>
            </a:r>
            <a:endParaRPr lang="en-US" altLang="zh-CN" sz="3200" b="1" i="1" baseline="-25000">
              <a:solidFill>
                <a:srgbClr val="6600FF"/>
              </a:solidFill>
            </a:endParaRPr>
          </a:p>
        </p:txBody>
      </p:sp>
      <p:sp>
        <p:nvSpPr>
          <p:cNvPr id="87053" name="Freeform 96"/>
          <p:cNvSpPr>
            <a:spLocks/>
          </p:cNvSpPr>
          <p:nvPr/>
        </p:nvSpPr>
        <p:spPr bwMode="auto">
          <a:xfrm>
            <a:off x="5486400" y="2819400"/>
            <a:ext cx="76200" cy="304800"/>
          </a:xfrm>
          <a:custGeom>
            <a:avLst/>
            <a:gdLst>
              <a:gd name="T0" fmla="*/ 2147483647 w 108"/>
              <a:gd name="T1" fmla="*/ 0 h 144"/>
              <a:gd name="T2" fmla="*/ 2147483647 w 108"/>
              <a:gd name="T3" fmla="*/ 2147483647 h 144"/>
              <a:gd name="T4" fmla="*/ 2147483647 w 108"/>
              <a:gd name="T5" fmla="*/ 2147483647 h 144"/>
              <a:gd name="T6" fmla="*/ 0 w 1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44"/>
              <a:gd name="T14" fmla="*/ 108 w 1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44">
                <a:moveTo>
                  <a:pt x="108" y="0"/>
                </a:moveTo>
                <a:cubicBezTo>
                  <a:pt x="98" y="8"/>
                  <a:pt x="64" y="34"/>
                  <a:pt x="48" y="48"/>
                </a:cubicBezTo>
                <a:cubicBezTo>
                  <a:pt x="32" y="62"/>
                  <a:pt x="20" y="68"/>
                  <a:pt x="12" y="84"/>
                </a:cubicBezTo>
                <a:cubicBezTo>
                  <a:pt x="4" y="100"/>
                  <a:pt x="2" y="132"/>
                  <a:pt x="0" y="144"/>
                </a:cubicBezTo>
              </a:path>
            </a:pathLst>
          </a:custGeom>
          <a:noFill/>
          <a:ln w="635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700" tIns="12700" rIns="12700" bIns="12700" anchor="ctr"/>
          <a:lstStyle/>
          <a:p>
            <a:endParaRPr lang="zh-CN" altLang="en-US"/>
          </a:p>
        </p:txBody>
      </p:sp>
      <p:sp>
        <p:nvSpPr>
          <p:cNvPr id="87054" name="Freeform 97"/>
          <p:cNvSpPr>
            <a:spLocks/>
          </p:cNvSpPr>
          <p:nvPr/>
        </p:nvSpPr>
        <p:spPr bwMode="auto">
          <a:xfrm>
            <a:off x="4419600" y="3505200"/>
            <a:ext cx="88900" cy="228600"/>
          </a:xfrm>
          <a:custGeom>
            <a:avLst/>
            <a:gdLst>
              <a:gd name="T0" fmla="*/ 0 w 56"/>
              <a:gd name="T1" fmla="*/ 0 h 144"/>
              <a:gd name="T2" fmla="*/ 2147483647 w 56"/>
              <a:gd name="T3" fmla="*/ 2147483647 h 144"/>
              <a:gd name="T4" fmla="*/ 2147483647 w 56"/>
              <a:gd name="T5" fmla="*/ 2147483647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0"/>
                </a:moveTo>
                <a:cubicBezTo>
                  <a:pt x="8" y="12"/>
                  <a:pt x="40" y="48"/>
                  <a:pt x="48" y="72"/>
                </a:cubicBezTo>
                <a:cubicBezTo>
                  <a:pt x="56" y="96"/>
                  <a:pt x="48" y="129"/>
                  <a:pt x="48" y="144"/>
                </a:cubicBezTo>
              </a:path>
            </a:pathLst>
          </a:custGeom>
          <a:noFill/>
          <a:ln w="6350">
            <a:solidFill>
              <a:srgbClr val="F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700" tIns="12700" rIns="12700" bIns="12700" anchor="ctr"/>
          <a:lstStyle/>
          <a:p>
            <a:endParaRPr lang="zh-CN" altLang="en-US"/>
          </a:p>
        </p:txBody>
      </p:sp>
      <p:sp>
        <p:nvSpPr>
          <p:cNvPr id="87055" name="Rectangle 100"/>
          <p:cNvSpPr>
            <a:spLocks noChangeArrowheads="1"/>
          </p:cNvSpPr>
          <p:nvPr/>
        </p:nvSpPr>
        <p:spPr bwMode="auto">
          <a:xfrm>
            <a:off x="395288" y="1125538"/>
            <a:ext cx="2503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方向的分量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72" name="Group 12"/>
          <p:cNvGrpSpPr>
            <a:grpSpLocks/>
          </p:cNvGrpSpPr>
          <p:nvPr/>
        </p:nvGrpSpPr>
        <p:grpSpPr bwMode="auto">
          <a:xfrm>
            <a:off x="2438400" y="3200400"/>
            <a:ext cx="3657600" cy="2819400"/>
            <a:chOff x="3216" y="480"/>
            <a:chExt cx="2304" cy="1776"/>
          </a:xfrm>
        </p:grpSpPr>
        <p:sp>
          <p:nvSpPr>
            <p:cNvPr id="88079" name="Rectangle 13"/>
            <p:cNvSpPr>
              <a:spLocks noChangeArrowheads="1"/>
            </p:cNvSpPr>
            <p:nvPr/>
          </p:nvSpPr>
          <p:spPr bwMode="auto">
            <a:xfrm>
              <a:off x="3216" y="480"/>
              <a:ext cx="2304" cy="1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8068" name="Object 14"/>
            <p:cNvGraphicFramePr>
              <a:graphicFrameLocks noChangeAspect="1"/>
            </p:cNvGraphicFramePr>
            <p:nvPr/>
          </p:nvGraphicFramePr>
          <p:xfrm>
            <a:off x="4560" y="1776"/>
            <a:ext cx="36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0" name="公式" r:id="rId3" imgW="215640" imgH="228600" progId="Equation.3">
                    <p:embed/>
                  </p:oleObj>
                </mc:Choice>
                <mc:Fallback>
                  <p:oleObj name="公式" r:id="rId3" imgW="21564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76"/>
                          <a:ext cx="361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0" name="Line 15"/>
            <p:cNvSpPr>
              <a:spLocks noChangeShapeType="1"/>
            </p:cNvSpPr>
            <p:nvPr/>
          </p:nvSpPr>
          <p:spPr bwMode="auto">
            <a:xfrm>
              <a:off x="3264" y="1369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16"/>
            <p:cNvSpPr>
              <a:spLocks noChangeShapeType="1"/>
            </p:cNvSpPr>
            <p:nvPr/>
          </p:nvSpPr>
          <p:spPr bwMode="auto">
            <a:xfrm>
              <a:off x="4032" y="576"/>
              <a:ext cx="1122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Line 17"/>
            <p:cNvSpPr>
              <a:spLocks noChangeShapeType="1"/>
            </p:cNvSpPr>
            <p:nvPr/>
          </p:nvSpPr>
          <p:spPr bwMode="auto">
            <a:xfrm flipV="1">
              <a:off x="3936" y="1369"/>
              <a:ext cx="1218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3" name="Oval 18"/>
            <p:cNvSpPr>
              <a:spLocks noChangeArrowheads="1"/>
            </p:cNvSpPr>
            <p:nvPr/>
          </p:nvSpPr>
          <p:spPr bwMode="auto">
            <a:xfrm>
              <a:off x="3360" y="712"/>
              <a:ext cx="1289" cy="130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4" name="Oval 19"/>
            <p:cNvSpPr>
              <a:spLocks noChangeArrowheads="1"/>
            </p:cNvSpPr>
            <p:nvPr/>
          </p:nvSpPr>
          <p:spPr bwMode="auto">
            <a:xfrm>
              <a:off x="3719" y="816"/>
              <a:ext cx="1021" cy="110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5" name="Oval 20"/>
            <p:cNvSpPr>
              <a:spLocks noChangeArrowheads="1"/>
            </p:cNvSpPr>
            <p:nvPr/>
          </p:nvSpPr>
          <p:spPr bwMode="auto">
            <a:xfrm>
              <a:off x="4041" y="960"/>
              <a:ext cx="807" cy="8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6" name="Oval 21"/>
            <p:cNvSpPr>
              <a:spLocks noChangeArrowheads="1"/>
            </p:cNvSpPr>
            <p:nvPr/>
          </p:nvSpPr>
          <p:spPr bwMode="auto">
            <a:xfrm>
              <a:off x="4302" y="1030"/>
              <a:ext cx="628" cy="63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7" name="Oval 22"/>
            <p:cNvSpPr>
              <a:spLocks noChangeArrowheads="1"/>
            </p:cNvSpPr>
            <p:nvPr/>
          </p:nvSpPr>
          <p:spPr bwMode="auto">
            <a:xfrm>
              <a:off x="4560" y="1121"/>
              <a:ext cx="432" cy="45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8" name="Oval 23"/>
            <p:cNvSpPr>
              <a:spLocks noChangeArrowheads="1"/>
            </p:cNvSpPr>
            <p:nvPr/>
          </p:nvSpPr>
          <p:spPr bwMode="auto">
            <a:xfrm>
              <a:off x="3988" y="1348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9" name="Oval 24"/>
            <p:cNvSpPr>
              <a:spLocks noChangeArrowheads="1"/>
            </p:cNvSpPr>
            <p:nvPr/>
          </p:nvSpPr>
          <p:spPr bwMode="auto">
            <a:xfrm>
              <a:off x="5136" y="134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8069" name="Object 25"/>
            <p:cNvGraphicFramePr>
              <a:graphicFrameLocks noChangeAspect="1"/>
            </p:cNvGraphicFramePr>
            <p:nvPr/>
          </p:nvGraphicFramePr>
          <p:xfrm>
            <a:off x="3769" y="1344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1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344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0" name="Object 26"/>
            <p:cNvGraphicFramePr>
              <a:graphicFrameLocks noChangeAspect="1"/>
            </p:cNvGraphicFramePr>
            <p:nvPr/>
          </p:nvGraphicFramePr>
          <p:xfrm>
            <a:off x="5088" y="1008"/>
            <a:ext cx="2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2" name="公式" r:id="rId7" imgW="164880" imgH="215640" progId="Equation.3">
                    <p:embed/>
                  </p:oleObj>
                </mc:Choice>
                <mc:Fallback>
                  <p:oleObj name="公式" r:id="rId7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08"/>
                          <a:ext cx="22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0" name="Line 27"/>
            <p:cNvSpPr>
              <a:spLocks noChangeShapeType="1"/>
            </p:cNvSpPr>
            <p:nvPr/>
          </p:nvSpPr>
          <p:spPr bwMode="auto">
            <a:xfrm>
              <a:off x="4033" y="1348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1" name="Line 28"/>
            <p:cNvSpPr>
              <a:spLocks noChangeShapeType="1"/>
            </p:cNvSpPr>
            <p:nvPr/>
          </p:nvSpPr>
          <p:spPr bwMode="auto">
            <a:xfrm>
              <a:off x="5161" y="1348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2" name="Line 29"/>
            <p:cNvSpPr>
              <a:spLocks noChangeShapeType="1"/>
            </p:cNvSpPr>
            <p:nvPr/>
          </p:nvSpPr>
          <p:spPr bwMode="auto">
            <a:xfrm flipV="1">
              <a:off x="4033" y="2099"/>
              <a:ext cx="1129" cy="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3" name="Line 30"/>
            <p:cNvSpPr>
              <a:spLocks noChangeShapeType="1"/>
            </p:cNvSpPr>
            <p:nvPr/>
          </p:nvSpPr>
          <p:spPr bwMode="auto">
            <a:xfrm flipV="1">
              <a:off x="4033" y="803"/>
              <a:ext cx="359" cy="5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8071" name="Object 31"/>
            <p:cNvGraphicFramePr>
              <a:graphicFrameLocks noChangeAspect="1"/>
            </p:cNvGraphicFramePr>
            <p:nvPr/>
          </p:nvGraphicFramePr>
          <p:xfrm>
            <a:off x="3984" y="864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3" name="公式" r:id="rId9" imgW="241200" imgH="215640" progId="Equation.3">
                    <p:embed/>
                  </p:oleObj>
                </mc:Choice>
                <mc:Fallback>
                  <p:oleObj name="公式" r:id="rId9" imgW="24120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64"/>
                          <a:ext cx="2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4" name="Oval 32"/>
            <p:cNvSpPr>
              <a:spLocks noChangeArrowheads="1"/>
            </p:cNvSpPr>
            <p:nvPr/>
          </p:nvSpPr>
          <p:spPr bwMode="auto">
            <a:xfrm>
              <a:off x="4800" y="1200"/>
              <a:ext cx="240" cy="28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95" name="Oval 33"/>
            <p:cNvSpPr>
              <a:spLocks noChangeArrowheads="1"/>
            </p:cNvSpPr>
            <p:nvPr/>
          </p:nvSpPr>
          <p:spPr bwMode="auto">
            <a:xfrm>
              <a:off x="4991" y="1296"/>
              <a:ext cx="118" cy="11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8073" name="Rectangle 34"/>
          <p:cNvSpPr>
            <a:spLocks noChangeArrowheads="1"/>
          </p:cNvSpPr>
          <p:nvPr/>
        </p:nvSpPr>
        <p:spPr bwMode="auto">
          <a:xfrm>
            <a:off x="323850" y="912813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itchFamily="34" charset="0"/>
              </a:rPr>
              <a:t>当                   时，所有</a:t>
            </a: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波前</a:t>
            </a:r>
            <a:r>
              <a:rPr kumimoji="0" lang="zh-CN" altLang="en-US" sz="2800" b="1">
                <a:latin typeface="Arial" pitchFamily="34" charset="0"/>
              </a:rPr>
              <a:t>将</a:t>
            </a:r>
            <a:r>
              <a:rPr kumimoji="0" lang="zh-CN" altLang="en-US" sz="2800" b="1">
                <a:solidFill>
                  <a:srgbClr val="CC0066"/>
                </a:solidFill>
                <a:latin typeface="Arial" pitchFamily="34" charset="0"/>
              </a:rPr>
              <a:t>聚集</a:t>
            </a:r>
            <a:r>
              <a:rPr kumimoji="0" lang="zh-CN" altLang="en-US" sz="2800" b="1">
                <a:latin typeface="Arial" pitchFamily="34" charset="0"/>
              </a:rPr>
              <a:t>在一个</a:t>
            </a: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圆锥面</a:t>
            </a:r>
            <a:r>
              <a:rPr kumimoji="0" lang="zh-CN" altLang="en-US" sz="2800" b="1">
                <a:latin typeface="Arial" pitchFamily="34" charset="0"/>
              </a:rPr>
              <a:t>上，</a:t>
            </a:r>
          </a:p>
        </p:txBody>
      </p:sp>
      <p:graphicFrame>
        <p:nvGraphicFramePr>
          <p:cNvPr id="88066" name="Object 35"/>
          <p:cNvGraphicFramePr>
            <a:graphicFrameLocks noChangeAspect="1"/>
          </p:cNvGraphicFramePr>
          <p:nvPr/>
        </p:nvGraphicFramePr>
        <p:xfrm>
          <a:off x="971550" y="836613"/>
          <a:ext cx="14668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14668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Rectangle 36"/>
          <p:cNvSpPr>
            <a:spLocks noChangeArrowheads="1"/>
          </p:cNvSpPr>
          <p:nvPr/>
        </p:nvSpPr>
        <p:spPr bwMode="auto">
          <a:xfrm>
            <a:off x="611188" y="1557338"/>
            <a:ext cx="804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波的能量</a:t>
            </a:r>
            <a:r>
              <a:rPr kumimoji="0" lang="zh-CN" altLang="en-US" sz="2800" b="1">
                <a:latin typeface="Arial" pitchFamily="34" charset="0"/>
              </a:rPr>
              <a:t>高度集中形成</a:t>
            </a:r>
            <a:r>
              <a:rPr kumimoji="0" lang="zh-CN" altLang="en-US" sz="2800" b="1">
                <a:solidFill>
                  <a:srgbClr val="CC0000"/>
                </a:solidFill>
                <a:latin typeface="Arial" pitchFamily="34" charset="0"/>
              </a:rPr>
              <a:t>冲击波</a:t>
            </a:r>
            <a:r>
              <a:rPr kumimoji="0" lang="zh-CN" altLang="en-US" sz="2800" b="1">
                <a:latin typeface="Arial" pitchFamily="34" charset="0"/>
              </a:rPr>
              <a:t>或</a:t>
            </a:r>
            <a:r>
              <a:rPr kumimoji="0" lang="zh-CN" altLang="en-US" sz="2800" b="1">
                <a:solidFill>
                  <a:srgbClr val="CC0000"/>
                </a:solidFill>
                <a:latin typeface="Arial" pitchFamily="34" charset="0"/>
              </a:rPr>
              <a:t>激波</a:t>
            </a:r>
            <a:r>
              <a:rPr kumimoji="0" lang="zh-CN" altLang="en-US" sz="2800" b="1">
                <a:latin typeface="Arial" pitchFamily="34" charset="0"/>
              </a:rPr>
              <a:t>，如</a:t>
            </a: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核爆炸</a:t>
            </a:r>
            <a:r>
              <a:rPr kumimoji="0" lang="zh-CN" altLang="en-US" sz="2800" b="1">
                <a:latin typeface="Arial" pitchFamily="34" charset="0"/>
              </a:rPr>
              <a:t>、</a:t>
            </a:r>
          </a:p>
        </p:txBody>
      </p:sp>
      <p:sp>
        <p:nvSpPr>
          <p:cNvPr id="88075" name="Rectangle 37"/>
          <p:cNvSpPr>
            <a:spLocks noChangeArrowheads="1"/>
          </p:cNvSpPr>
          <p:nvPr/>
        </p:nvSpPr>
        <p:spPr bwMode="auto">
          <a:xfrm>
            <a:off x="611188" y="2276475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超音速飞行</a:t>
            </a:r>
            <a:r>
              <a:rPr kumimoji="0" lang="zh-CN" altLang="en-US" sz="2800" b="1">
                <a:latin typeface="Arial" pitchFamily="34" charset="0"/>
              </a:rPr>
              <a:t>等。</a:t>
            </a:r>
          </a:p>
        </p:txBody>
      </p:sp>
      <p:sp>
        <p:nvSpPr>
          <p:cNvPr id="88076" name="Rectangle 39"/>
          <p:cNvSpPr>
            <a:spLocks noChangeArrowheads="1"/>
          </p:cNvSpPr>
          <p:nvPr/>
        </p:nvSpPr>
        <p:spPr bwMode="auto">
          <a:xfrm>
            <a:off x="4427538" y="2420938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锥角为 </a:t>
            </a:r>
            <a:r>
              <a:rPr kumimoji="0" lang="en-US" altLang="zh-CN" sz="2800" b="1">
                <a:solidFill>
                  <a:srgbClr val="0000FF"/>
                </a:solidFill>
              </a:rPr>
              <a:t>2</a:t>
            </a:r>
            <a:r>
              <a:rPr kumimoji="0" lang="en-US" altLang="zh-CN" sz="2800" b="1" i="1">
                <a:solidFill>
                  <a:srgbClr val="0000FF"/>
                </a:solidFill>
                <a:sym typeface="Symbol" pitchFamily="18" charset="2"/>
              </a:rPr>
              <a:t></a:t>
            </a:r>
          </a:p>
        </p:txBody>
      </p:sp>
      <p:graphicFrame>
        <p:nvGraphicFramePr>
          <p:cNvPr id="88067" name="Object 40"/>
          <p:cNvGraphicFramePr>
            <a:graphicFrameLocks noChangeAspect="1"/>
          </p:cNvGraphicFramePr>
          <p:nvPr/>
        </p:nvGraphicFramePr>
        <p:xfrm>
          <a:off x="6516688" y="2205038"/>
          <a:ext cx="15128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公式" r:id="rId13" imgW="647640" imgH="431640" progId="Equation.3">
                  <p:embed/>
                </p:oleObj>
              </mc:Choice>
              <mc:Fallback>
                <p:oleObj name="公式" r:id="rId13" imgW="647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05038"/>
                        <a:ext cx="15128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Rectangle 42"/>
          <p:cNvSpPr>
            <a:spLocks noChangeArrowheads="1"/>
          </p:cNvSpPr>
          <p:nvPr/>
        </p:nvSpPr>
        <p:spPr bwMode="auto">
          <a:xfrm>
            <a:off x="6516688" y="188913"/>
            <a:ext cx="2138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（马赫</a:t>
            </a:r>
            <a:r>
              <a:rPr kumimoji="0" lang="zh-CN" altLang="en-US" sz="2800" b="1">
                <a:solidFill>
                  <a:srgbClr val="0000FF"/>
                </a:solidFill>
              </a:rPr>
              <a:t>锥）</a:t>
            </a:r>
            <a:endParaRPr kumimoji="0" lang="zh-CN" altLang="en-US" sz="2800" b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88078" name="Rectangle 44"/>
          <p:cNvSpPr>
            <a:spLocks noChangeArrowheads="1"/>
          </p:cNvSpPr>
          <p:nvPr/>
        </p:nvSpPr>
        <p:spPr bwMode="auto">
          <a:xfrm>
            <a:off x="6156325" y="4292600"/>
            <a:ext cx="2497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具有破坏力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5232</Words>
  <Application>Microsoft Office PowerPoint</Application>
  <PresentationFormat>全屏显示(4:3)</PresentationFormat>
  <Paragraphs>881</Paragraphs>
  <Slides>149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149</vt:i4>
      </vt:variant>
    </vt:vector>
  </HeadingPairs>
  <TitlesOfParts>
    <vt:vector size="157" baseType="lpstr">
      <vt:lpstr>默认设计模板</vt:lpstr>
      <vt:lpstr>公式</vt:lpstr>
      <vt:lpstr>Equation</vt:lpstr>
      <vt:lpstr>BMP 图像</vt:lpstr>
      <vt:lpstr>Clip</vt:lpstr>
      <vt:lpstr>剪辑</vt:lpstr>
      <vt:lpstr>Photo Editor 照片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平面简谐波的波函数 </vt:lpstr>
      <vt:lpstr>一、平面简谐波的波函数</vt:lpstr>
      <vt:lpstr>PowerPoint 演示文稿</vt:lpstr>
      <vt:lpstr>PowerPoint 演示文稿</vt:lpstr>
      <vt:lpstr>PowerPoint 演示文稿</vt:lpstr>
      <vt:lpstr>PowerPoint 演示文稿</vt:lpstr>
      <vt:lpstr>二、意义</vt:lpstr>
      <vt:lpstr>PowerPoint 演示文稿</vt:lpstr>
      <vt:lpstr>PowerPoint 演示文稿</vt:lpstr>
      <vt:lpstr>PowerPoint 演示文稿</vt:lpstr>
      <vt:lpstr>四、建立波函数的方法和步骤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第五节   波的干涉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第六节    驻   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shaox</cp:lastModifiedBy>
  <cp:revision>92</cp:revision>
  <dcterms:created xsi:type="dcterms:W3CDTF">2004-11-08T03:56:26Z</dcterms:created>
  <dcterms:modified xsi:type="dcterms:W3CDTF">2017-11-12T10:09:52Z</dcterms:modified>
</cp:coreProperties>
</file>